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9" r:id="rId3"/>
    <p:sldId id="261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41" r:id="rId12"/>
    <p:sldId id="264" r:id="rId13"/>
    <p:sldId id="284" r:id="rId14"/>
    <p:sldId id="263" r:id="rId15"/>
    <p:sldId id="334" r:id="rId16"/>
    <p:sldId id="340" r:id="rId17"/>
    <p:sldId id="303" r:id="rId18"/>
    <p:sldId id="308" r:id="rId19"/>
    <p:sldId id="306" r:id="rId20"/>
    <p:sldId id="304" r:id="rId21"/>
    <p:sldId id="309" r:id="rId22"/>
    <p:sldId id="310" r:id="rId23"/>
    <p:sldId id="330" r:id="rId24"/>
    <p:sldId id="331" r:id="rId25"/>
    <p:sldId id="332" r:id="rId26"/>
    <p:sldId id="333" r:id="rId27"/>
    <p:sldId id="343" r:id="rId28"/>
    <p:sldId id="345" r:id="rId29"/>
    <p:sldId id="342" r:id="rId30"/>
    <p:sldId id="305" r:id="rId31"/>
    <p:sldId id="339" r:id="rId32"/>
    <p:sldId id="336" r:id="rId33"/>
    <p:sldId id="335" r:id="rId34"/>
    <p:sldId id="337" r:id="rId35"/>
    <p:sldId id="338" r:id="rId36"/>
    <p:sldId id="307" r:id="rId37"/>
    <p:sldId id="294" r:id="rId3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1" autoAdjust="0"/>
    <p:restoredTop sz="94660"/>
  </p:normalViewPr>
  <p:slideViewPr>
    <p:cSldViewPr snapToGrid="0" snapToObjects="1">
      <p:cViewPr>
        <p:scale>
          <a:sx n="134" d="100"/>
          <a:sy n="134" d="100"/>
        </p:scale>
        <p:origin x="-8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t>17/3/31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t>17/3/31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err="1" smtClean="0"/>
              <a:t>Dev</a:t>
            </a:r>
            <a:r>
              <a:rPr kumimoji="1" lang="en-US" altLang="zh-TW" sz="4400" dirty="0" smtClean="0"/>
              <a:t> </a:t>
            </a:r>
            <a:r>
              <a:rPr kumimoji="1" lang="zh-TW" altLang="en-US" sz="4400" dirty="0" smtClean="0"/>
              <a:t>筆記</a:t>
            </a:r>
            <a:r>
              <a:rPr kumimoji="1" lang="en-US" altLang="zh-TW" sz="4400" dirty="0" smtClean="0"/>
              <a:t> 02</a:t>
            </a:r>
            <a:br>
              <a:rPr kumimoji="1" lang="en-US" altLang="zh-TW" sz="4400" dirty="0" smtClean="0"/>
            </a:br>
            <a:r>
              <a:rPr kumimoji="1" lang="zh-TW" altLang="en-US" sz="4000" dirty="0" smtClean="0"/>
              <a:t>傳遞資料</a:t>
            </a:r>
            <a:r>
              <a:rPr kumimoji="1" lang="en-US" altLang="zh-TW" sz="4000" dirty="0" smtClean="0"/>
              <a:t>  Delegation, Closure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2017.03.17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小結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取得位置的步驟</a:t>
            </a:r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1414580" y="3583846"/>
            <a:ext cx="1008497" cy="22593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92983"/>
              </p:ext>
            </p:extLst>
          </p:nvPr>
        </p:nvGraphicFramePr>
        <p:xfrm>
          <a:off x="241557" y="829285"/>
          <a:ext cx="8570341" cy="582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36"/>
                <a:gridCol w="747699"/>
                <a:gridCol w="4969121"/>
                <a:gridCol w="2314885"/>
              </a:tblGrid>
              <a:tr h="34715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階段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dirty="0" err="1" smtClean="0"/>
                        <a:t>google</a:t>
                      </a:r>
                      <a:r>
                        <a:rPr kumimoji="1" lang="en-US" altLang="zh-TW" dirty="0" smtClean="0"/>
                        <a:t> “</a:t>
                      </a:r>
                      <a:r>
                        <a:rPr kumimoji="1" lang="en-US" altLang="zh-TW" dirty="0" err="1" smtClean="0"/>
                        <a:t>ios</a:t>
                      </a:r>
                      <a:r>
                        <a:rPr kumimoji="1" lang="en-US" altLang="zh-TW" dirty="0" smtClean="0"/>
                        <a:t> get user location”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查閱方法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569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Select Apple Developer Document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查閱方法</a:t>
                      </a:r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Create</a:t>
                      </a:r>
                      <a:r>
                        <a:rPr lang="en-US" altLang="zh-TW" baseline="0" dirty="0" smtClean="0"/>
                        <a:t> an object of </a:t>
                      </a:r>
                      <a:r>
                        <a:rPr lang="en-US" altLang="zh-TW" baseline="0" dirty="0" err="1" smtClean="0"/>
                        <a:t>CLLocationManager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在本地</a:t>
                      </a:r>
                      <a:r>
                        <a:rPr lang="en-US" altLang="zh-TW" dirty="0" smtClean="0"/>
                        <a:t>(VC)</a:t>
                      </a:r>
                      <a:r>
                        <a:rPr lang="zh-TW" altLang="en-US" dirty="0" smtClean="0"/>
                        <a:t>創建存取位置的物件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18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Assign Delegate to </a:t>
                      </a:r>
                      <a:r>
                        <a:rPr lang="en-US" altLang="zh-TW" dirty="0" err="1" smtClean="0"/>
                        <a:t>viewcontroller</a:t>
                      </a:r>
                      <a:r>
                        <a:rPr lang="en-US" altLang="zh-TW" dirty="0" smtClean="0"/>
                        <a:t>(VC)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指定</a:t>
                      </a:r>
                      <a:r>
                        <a:rPr lang="en-US" altLang="zh-TW" dirty="0" smtClean="0"/>
                        <a:t> VC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和位置專家通訊方式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18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Call </a:t>
                      </a:r>
                      <a:r>
                        <a:rPr lang="en-US" altLang="zh-TW" dirty="0" err="1" smtClean="0"/>
                        <a:t>authorizationStatus</a:t>
                      </a:r>
                      <a:r>
                        <a:rPr lang="en-US" altLang="zh-TW" dirty="0" smtClean="0"/>
                        <a:t>()</a:t>
                      </a:r>
                      <a:r>
                        <a:rPr lang="en-US" altLang="zh-TW" baseline="0" dirty="0" smtClean="0"/>
                        <a:t> to get permission to apply location Service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規劃讓</a:t>
                      </a:r>
                      <a:r>
                        <a:rPr lang="en-US" altLang="zh-TW" dirty="0" smtClean="0"/>
                        <a:t>user </a:t>
                      </a:r>
                      <a:r>
                        <a:rPr lang="zh-TW" altLang="en-US" dirty="0" smtClean="0"/>
                        <a:t>同意存取當前位置資料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Call </a:t>
                      </a:r>
                      <a:r>
                        <a:rPr lang="en-US" altLang="zh-TW" dirty="0" err="1" smtClean="0"/>
                        <a:t>requestWhenInUseAuthorization</a:t>
                      </a:r>
                      <a:r>
                        <a:rPr lang="en-US" altLang="zh-TW" dirty="0" smtClean="0"/>
                        <a:t>() method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同上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Configure </a:t>
                      </a:r>
                      <a:r>
                        <a:rPr lang="en-US" altLang="zh-TW" dirty="0" err="1" smtClean="0"/>
                        <a:t>desiredAccuracy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規劃定位精度參數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Call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requestLocation</a:t>
                      </a:r>
                      <a:r>
                        <a:rPr lang="en-US" altLang="zh-TW" baseline="0" dirty="0" smtClean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執行定位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call the delegate’s </a:t>
                      </a:r>
                      <a:r>
                        <a:rPr lang="en-US" altLang="zh-TW" dirty="0" err="1" smtClean="0"/>
                        <a:t>locationManager</a:t>
                      </a:r>
                      <a:r>
                        <a:rPr lang="en-US" altLang="zh-TW" dirty="0" smtClean="0"/>
                        <a:t>(_:</a:t>
                      </a:r>
                      <a:r>
                        <a:rPr lang="en-US" altLang="zh-TW" dirty="0" err="1" smtClean="0"/>
                        <a:t>didUpdateLocations</a:t>
                      </a:r>
                      <a:r>
                        <a:rPr lang="en-US" altLang="zh-TW" dirty="0" smtClean="0"/>
                        <a:t>:) method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取得定位數據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3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location manager calls the delegate’s </a:t>
                      </a:r>
                      <a:r>
                        <a:rPr lang="en-US" altLang="zh-TW" dirty="0" err="1" smtClean="0"/>
                        <a:t>locationManager</a:t>
                      </a:r>
                      <a:r>
                        <a:rPr lang="en-US" altLang="zh-TW" dirty="0" smtClean="0"/>
                        <a:t>(_:</a:t>
                      </a:r>
                      <a:r>
                        <a:rPr lang="en-US" altLang="zh-TW" dirty="0" err="1" smtClean="0"/>
                        <a:t>didFailWithError</a:t>
                      </a:r>
                      <a:r>
                        <a:rPr lang="en-US" altLang="zh-TW" dirty="0" smtClean="0"/>
                        <a:t>:) method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失敗處理</a:t>
                      </a:r>
                      <a:r>
                        <a:rPr lang="en-US" altLang="zh-TW" dirty="0" smtClean="0"/>
                        <a:t>(optional)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9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748642"/>
          </a:xfrm>
        </p:spPr>
        <p:txBody>
          <a:bodyPr/>
          <a:lstStyle/>
          <a:p>
            <a:r>
              <a:rPr kumimoji="1" lang="en-US" altLang="zh-TW" dirty="0" smtClean="0"/>
              <a:t>Delegate </a:t>
            </a:r>
            <a:r>
              <a:rPr kumimoji="1" lang="zh-TW" altLang="en-US" dirty="0" smtClean="0"/>
              <a:t>觀念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636" y="742129"/>
            <a:ext cx="8693313" cy="6042758"/>
          </a:xfrm>
        </p:spPr>
        <p:txBody>
          <a:bodyPr>
            <a:normAutofit fontScale="92500"/>
          </a:bodyPr>
          <a:lstStyle/>
          <a:p>
            <a:r>
              <a:rPr kumimoji="1" lang="en-US" altLang="zh-TW" sz="2000" dirty="0" smtClean="0"/>
              <a:t>Swift </a:t>
            </a:r>
            <a:r>
              <a:rPr kumimoji="1" lang="zh-TW" altLang="en-US" sz="2000" dirty="0" smtClean="0"/>
              <a:t>內定</a:t>
            </a:r>
            <a:r>
              <a:rPr kumimoji="1" lang="zh-TW" altLang="en-US" sz="2000" dirty="0" smtClean="0"/>
              <a:t>地圖</a:t>
            </a:r>
            <a:r>
              <a:rPr kumimoji="1" lang="zh-TW" altLang="en-US" sz="2000" dirty="0" smtClean="0"/>
              <a:t>功能叫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CLLocatioManager</a:t>
            </a:r>
            <a:r>
              <a:rPr kumimoji="1" lang="en-US" altLang="zh-TW" sz="2000" dirty="0"/>
              <a:t> </a:t>
            </a:r>
            <a:r>
              <a:rPr kumimoji="1" lang="zh-TW" altLang="en-US" sz="2000" dirty="0" smtClean="0"/>
              <a:t>是實際處理地圖資訊的</a:t>
            </a:r>
            <a:r>
              <a:rPr kumimoji="1" lang="en-US" altLang="zh-TW" sz="2000" dirty="0" smtClean="0"/>
              <a:t> Class</a:t>
            </a:r>
            <a:endParaRPr kumimoji="1" lang="en-US" altLang="zh-TW" sz="2000" dirty="0" smtClean="0"/>
          </a:p>
          <a:p>
            <a:r>
              <a:rPr kumimoji="1" lang="zh-TW" altLang="en-US" sz="2000" dirty="0" smtClean="0"/>
              <a:t>我在本地寫程式碼做地圖功能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如果要重寫所有取得定位的功能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太困難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或者不開放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不如使用寫好在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裡的套件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方法是宣告一個</a:t>
            </a:r>
            <a:r>
              <a:rPr kumimoji="1" lang="en-US" altLang="zh-TW" sz="2000" dirty="0" smtClean="0"/>
              <a:t>  </a:t>
            </a:r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在本地的職務代理人</a:t>
            </a:r>
            <a:r>
              <a:rPr kumimoji="1" lang="en-US" altLang="zh-TW" sz="2000" dirty="0" smtClean="0"/>
              <a:t>(delegate), </a:t>
            </a:r>
            <a:r>
              <a:rPr kumimoji="1" lang="zh-TW" altLang="en-US" sz="2000" dirty="0" smtClean="0"/>
              <a:t>透過他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神功上身</a:t>
            </a:r>
            <a:r>
              <a:rPr kumimoji="1" lang="en-US" altLang="zh-TW" sz="2000" dirty="0" smtClean="0"/>
              <a:t>.</a:t>
            </a:r>
          </a:p>
          <a:p>
            <a:r>
              <a:rPr kumimoji="1" lang="zh-TW" altLang="en-US" sz="2000" dirty="0" smtClean="0"/>
              <a:t>在這個例子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UIViewController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被宣告為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的本地</a:t>
            </a:r>
            <a:r>
              <a:rPr kumimoji="1" lang="en-US" altLang="zh-TW" sz="2000" dirty="0" smtClean="0"/>
              <a:t> Delegate Class, </a:t>
            </a:r>
            <a:r>
              <a:rPr kumimoji="1" lang="zh-TW" altLang="en-US" sz="2000" dirty="0" smtClean="0"/>
              <a:t>是接收處理結果的物件</a:t>
            </a:r>
            <a:r>
              <a:rPr kumimoji="1" lang="en-US" altLang="zh-TW" sz="2000" dirty="0" smtClean="0"/>
              <a:t>. </a:t>
            </a:r>
            <a:r>
              <a:rPr kumimoji="1" lang="zh-TW" altLang="en-US" sz="2000" dirty="0" smtClean="0"/>
              <a:t>需要首先做到以下設定</a:t>
            </a:r>
            <a:r>
              <a:rPr kumimoji="1" lang="en-US" altLang="zh-TW" sz="2000" dirty="0" smtClean="0"/>
              <a:t>:</a:t>
            </a:r>
          </a:p>
          <a:p>
            <a:pPr lvl="1"/>
            <a:r>
              <a:rPr kumimoji="1" lang="zh-TW" altLang="en-US" sz="2000" dirty="0" smtClean="0"/>
              <a:t>宣告本地</a:t>
            </a:r>
            <a:r>
              <a:rPr kumimoji="1" lang="zh-TW" altLang="en-US" sz="2000" dirty="0"/>
              <a:t>代理人</a:t>
            </a:r>
            <a:r>
              <a:rPr kumimoji="1" lang="zh-TW" altLang="en-US" sz="2000" dirty="0" smtClean="0"/>
              <a:t>要遵循同樣的語言</a:t>
            </a:r>
            <a:r>
              <a:rPr kumimoji="1" lang="en-US" altLang="zh-TW" sz="2000" dirty="0" smtClean="0"/>
              <a:t>(</a:t>
            </a:r>
            <a:r>
              <a:rPr kumimoji="1" lang="en-US" altLang="zh-TW" sz="2000" dirty="0" err="1" smtClean="0"/>
              <a:t>CLLocationManagerProtocol</a:t>
            </a:r>
            <a:r>
              <a:rPr kumimoji="1" lang="en-US" altLang="zh-TW" sz="2000" dirty="0" smtClean="0"/>
              <a:t>), </a:t>
            </a:r>
            <a:r>
              <a:rPr kumimoji="1" lang="zh-TW" altLang="en-US" sz="2000" dirty="0" smtClean="0"/>
              <a:t>可以理解為繼承關係</a:t>
            </a:r>
            <a:r>
              <a:rPr kumimoji="1" lang="en-US" altLang="zh-TW" sz="2000" dirty="0" smtClean="0"/>
              <a:t>.</a:t>
            </a:r>
          </a:p>
          <a:p>
            <a:pPr lvl="1"/>
            <a:r>
              <a:rPr kumimoji="1" lang="zh-TW" altLang="en-US" sz="2000" dirty="0" smtClean="0"/>
              <a:t>透過宣告一個</a:t>
            </a:r>
            <a:r>
              <a:rPr kumimoji="1" lang="zh-TW" altLang="en-US" sz="2000" dirty="0"/>
              <a:t>物件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也是一個</a:t>
            </a:r>
            <a:r>
              <a:rPr kumimoji="1" lang="zh-TW" altLang="en-US" sz="2000" dirty="0" smtClean="0"/>
              <a:t>屬</a:t>
            </a:r>
            <a:r>
              <a:rPr kumimoji="1" lang="zh-TW" altLang="en-US" sz="2000" dirty="0"/>
              <a:t>性</a:t>
            </a:r>
            <a:r>
              <a:rPr kumimoji="1" lang="en-US" altLang="zh-TW" sz="2000" dirty="0" smtClean="0"/>
              <a:t>(</a:t>
            </a:r>
            <a:r>
              <a:rPr kumimoji="1" lang="zh-TW" altLang="en-US" sz="2000" dirty="0" smtClean="0"/>
              <a:t>在</a:t>
            </a:r>
            <a:r>
              <a:rPr kumimoji="1" lang="en-US" altLang="zh-TW" sz="2000" dirty="0" smtClean="0"/>
              <a:t> class </a:t>
            </a:r>
            <a:r>
              <a:rPr kumimoji="1" lang="zh-TW" altLang="en-US" sz="2000" dirty="0" smtClean="0"/>
              <a:t>從頭到尾都有影響力</a:t>
            </a:r>
            <a:r>
              <a:rPr kumimoji="1" lang="en-US" altLang="zh-TW" sz="2000" dirty="0" smtClean="0"/>
              <a:t>), </a:t>
            </a:r>
            <a:r>
              <a:rPr kumimoji="1" lang="zh-TW" altLang="en-US" sz="2000" dirty="0" smtClean="0"/>
              <a:t>取用規定在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裡的方法管理地理資料</a:t>
            </a:r>
            <a:r>
              <a:rPr kumimoji="1" lang="en-US" altLang="zh-TW" sz="2000" dirty="0" smtClean="0"/>
              <a:t>.</a:t>
            </a:r>
          </a:p>
          <a:p>
            <a:r>
              <a:rPr kumimoji="1" lang="zh-TW" altLang="en-US" sz="2000" dirty="0" smtClean="0"/>
              <a:t>實務上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一但建立了關係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當輸入</a:t>
            </a:r>
            <a:r>
              <a:rPr kumimoji="1" lang="zh-TW" altLang="en-US" sz="2000" dirty="0" smtClean="0"/>
              <a:t>物件</a:t>
            </a:r>
            <a:r>
              <a:rPr kumimoji="1" lang="zh-TW" altLang="en-US" sz="2000" dirty="0" smtClean="0"/>
              <a:t>的名字之後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/>
              <a:t>complier </a:t>
            </a:r>
            <a:r>
              <a:rPr kumimoji="1" lang="zh-TW" altLang="en-US" sz="2000" dirty="0"/>
              <a:t>自動識別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出現選單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提示可以選擇的地理方法或屬性的名字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讓</a:t>
            </a:r>
            <a:r>
              <a:rPr kumimoji="1" lang="en-US" altLang="zh-TW" sz="2000" dirty="0" smtClean="0"/>
              <a:t> programmer </a:t>
            </a:r>
            <a:r>
              <a:rPr kumimoji="1" lang="zh-TW" altLang="en-US" sz="2000" dirty="0" smtClean="0"/>
              <a:t>可以快速調用</a:t>
            </a:r>
            <a:r>
              <a:rPr kumimoji="1" lang="en-US" altLang="zh-TW" sz="2000" dirty="0" smtClean="0"/>
              <a:t>.</a:t>
            </a:r>
          </a:p>
          <a:p>
            <a:r>
              <a:rPr kumimoji="1" lang="en-US" altLang="zh-TW" sz="2000" dirty="0" smtClean="0"/>
              <a:t>Method </a:t>
            </a:r>
            <a:r>
              <a:rPr kumimoji="1" lang="zh-TW" altLang="en-US" sz="2000" dirty="0" smtClean="0"/>
              <a:t>的劃分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Class Method: </a:t>
            </a:r>
            <a:r>
              <a:rPr kumimoji="1" lang="zh-TW" altLang="en-US" sz="2000" dirty="0" smtClean="0"/>
              <a:t>規劃讓</a:t>
            </a:r>
            <a:r>
              <a:rPr kumimoji="1" lang="en-US" altLang="zh-TW" sz="2000" dirty="0" smtClean="0"/>
              <a:t> Class(</a:t>
            </a:r>
            <a:r>
              <a:rPr kumimoji="1" lang="zh-TW" altLang="en-US" sz="2000" dirty="0" smtClean="0"/>
              <a:t>例</a:t>
            </a:r>
            <a:r>
              <a:rPr kumimoji="1" lang="en-US" altLang="zh-TW" sz="2000" dirty="0" smtClean="0"/>
              <a:t>: </a:t>
            </a:r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) </a:t>
            </a:r>
            <a:r>
              <a:rPr kumimoji="1" lang="zh-TW" altLang="en-US" sz="2000" dirty="0" smtClean="0"/>
              <a:t>執行的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Mehtod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Instance Method: </a:t>
            </a:r>
            <a:r>
              <a:rPr kumimoji="1" lang="zh-TW" altLang="en-US" sz="2000" dirty="0" smtClean="0"/>
              <a:t>先要從</a:t>
            </a:r>
            <a:r>
              <a:rPr kumimoji="1" lang="en-US" altLang="zh-TW" sz="2000" dirty="0" smtClean="0"/>
              <a:t> Class </a:t>
            </a:r>
            <a:r>
              <a:rPr kumimoji="1" lang="zh-TW" altLang="en-US" sz="2000" dirty="0" smtClean="0"/>
              <a:t>建立一個</a:t>
            </a:r>
            <a:r>
              <a:rPr kumimoji="1" lang="en-US" altLang="zh-TW" sz="2000" dirty="0" smtClean="0"/>
              <a:t> Object, </a:t>
            </a:r>
            <a:r>
              <a:rPr kumimoji="1" lang="zh-TW" altLang="en-US" sz="2000" dirty="0" smtClean="0"/>
              <a:t>規劃讓</a:t>
            </a:r>
            <a:r>
              <a:rPr kumimoji="1" lang="en-US" altLang="zh-TW" sz="2000" dirty="0" smtClean="0"/>
              <a:t> Object (</a:t>
            </a:r>
            <a:r>
              <a:rPr kumimoji="1" lang="zh-TW" altLang="en-US" sz="2000" dirty="0"/>
              <a:t>例</a:t>
            </a:r>
            <a:r>
              <a:rPr kumimoji="1" lang="en-US" altLang="zh-TW" sz="2000" dirty="0"/>
              <a:t>: </a:t>
            </a:r>
            <a:r>
              <a:rPr kumimoji="1" lang="en-US" altLang="zh-TW" sz="2000" dirty="0" err="1" smtClean="0"/>
              <a:t>locationManager</a:t>
            </a:r>
            <a:r>
              <a:rPr kumimoji="1" lang="en-US" altLang="zh-TW" sz="2000" dirty="0" smtClean="0"/>
              <a:t> = </a:t>
            </a:r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, ) </a:t>
            </a:r>
            <a:r>
              <a:rPr kumimoji="1" lang="zh-TW" altLang="en-US" sz="2000" dirty="0"/>
              <a:t>執行的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 smtClean="0"/>
              <a:t>Mehtod</a:t>
            </a:r>
            <a:r>
              <a:rPr kumimoji="1" lang="en-US" altLang="zh-TW" sz="2000" dirty="0" smtClean="0"/>
              <a:t>.</a:t>
            </a:r>
            <a:endParaRPr kumimoji="1" lang="en-US" altLang="zh-TW" sz="2000" dirty="0" smtClean="0"/>
          </a:p>
          <a:p>
            <a:r>
              <a:rPr kumimoji="1" lang="en-US" altLang="zh-TW" sz="2000" dirty="0" smtClean="0"/>
              <a:t>Class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subclass </a:t>
            </a:r>
            <a:r>
              <a:rPr kumimoji="1" lang="zh-TW" altLang="en-US" sz="2000" dirty="0" smtClean="0"/>
              <a:t>或</a:t>
            </a:r>
            <a:r>
              <a:rPr kumimoji="1" lang="en-US" altLang="zh-TW" sz="2000" dirty="0" smtClean="0"/>
              <a:t> Class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object </a:t>
            </a:r>
            <a:r>
              <a:rPr kumimoji="1" lang="zh-TW" altLang="en-US" sz="2000" dirty="0" smtClean="0"/>
              <a:t>代表在繼承關係的相對位置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某一個</a:t>
            </a:r>
            <a:r>
              <a:rPr kumimoji="1" lang="en-US" altLang="zh-TW" sz="2000" dirty="0" smtClean="0"/>
              <a:t> class </a:t>
            </a:r>
            <a:r>
              <a:rPr kumimoji="1" lang="zh-TW" altLang="en-US" sz="2000" dirty="0" smtClean="0"/>
              <a:t>可以是他爸爸的</a:t>
            </a:r>
            <a:r>
              <a:rPr kumimoji="1" lang="en-US" altLang="zh-TW" sz="2000" dirty="0" smtClean="0"/>
              <a:t> object,  </a:t>
            </a:r>
            <a:r>
              <a:rPr kumimoji="1" lang="zh-TW" altLang="en-US" sz="2000" dirty="0" smtClean="0"/>
              <a:t>可以是</a:t>
            </a:r>
            <a:r>
              <a:rPr kumimoji="1" lang="zh-TW" altLang="en-US" sz="2000" dirty="0" smtClean="0"/>
              <a:t>他子類的</a:t>
            </a:r>
            <a:r>
              <a:rPr kumimoji="1" lang="en-US" altLang="zh-TW" sz="2000" dirty="0" smtClean="0"/>
              <a:t> super class, </a:t>
            </a:r>
            <a:r>
              <a:rPr kumimoji="1" lang="zh-TW" altLang="en-US" sz="2000" dirty="0" smtClean="0"/>
              <a:t>名稱並不是絕對的</a:t>
            </a:r>
            <a:r>
              <a:rPr kumimoji="1" lang="en-US" altLang="zh-TW" sz="2000" dirty="0" smtClean="0"/>
              <a:t>.</a:t>
            </a:r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4713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748642"/>
          </a:xfrm>
        </p:spPr>
        <p:txBody>
          <a:bodyPr/>
          <a:lstStyle/>
          <a:p>
            <a:r>
              <a:rPr kumimoji="1" lang="zh-TW" altLang="en-US" dirty="0" smtClean="0"/>
              <a:t>程式碼</a:t>
            </a:r>
            <a:r>
              <a:rPr kumimoji="1" lang="en-US" altLang="zh-TW" dirty="0" smtClean="0"/>
              <a:t>: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要吃什麼勒～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636" y="623274"/>
            <a:ext cx="8693313" cy="2281441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Apple </a:t>
            </a:r>
            <a:r>
              <a:rPr kumimoji="1" lang="zh-TW" altLang="en-US" sz="2000" dirty="0" smtClean="0"/>
              <a:t>寫好的</a:t>
            </a:r>
            <a:r>
              <a:rPr kumimoji="1" lang="en-US" altLang="zh-TW" sz="2000" dirty="0" smtClean="0"/>
              <a:t>Protocol: </a:t>
            </a:r>
            <a:r>
              <a:rPr kumimoji="1" lang="en-US" altLang="zh-TW" sz="2000" dirty="0" err="1" smtClean="0"/>
              <a:t>CLLocationManagerDelegate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規範了座標值讀取的要求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程序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回傳</a:t>
            </a:r>
            <a:r>
              <a:rPr kumimoji="1" lang="mr-IN" altLang="zh-TW" sz="2000" dirty="0" smtClean="0"/>
              <a:t>…</a:t>
            </a:r>
            <a:r>
              <a:rPr kumimoji="1" lang="en-US" altLang="zh-TW" sz="2000" dirty="0" smtClean="0"/>
              <a:t>.</a:t>
            </a:r>
            <a:r>
              <a:rPr kumimoji="1" lang="zh-TW" altLang="en-US" sz="2000" dirty="0" smtClean="0"/>
              <a:t>以物件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() </a:t>
            </a:r>
            <a:r>
              <a:rPr kumimoji="1" lang="zh-TW" altLang="en-US" sz="2000" dirty="0" smtClean="0"/>
              <a:t>操作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我們要實作一個物件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locationManager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與之互通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塞數據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取答案</a:t>
            </a:r>
            <a:r>
              <a:rPr kumimoji="1" lang="en-US" altLang="zh-TW" sz="2000" dirty="0"/>
              <a:t>.</a:t>
            </a:r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pPr lvl="1"/>
            <a:endParaRPr kumimoji="1" lang="zh-TW" altLang="en-US" sz="2000" dirty="0"/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360"/>
            <a:ext cx="9052820" cy="5194563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475435" y="1572040"/>
            <a:ext cx="2063262" cy="575115"/>
          </a:xfrm>
          <a:prstGeom prst="wedgeRectCallout">
            <a:avLst>
              <a:gd name="adj1" fmla="val 80308"/>
              <a:gd name="adj2" fmla="val 12388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 smtClean="0">
                <a:solidFill>
                  <a:srgbClr val="FF0000"/>
                </a:solidFill>
              </a:rPr>
              <a:t>導入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CoreLocation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library(Framework)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否則以下不得執行相關命令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3725" y="3028463"/>
            <a:ext cx="3269435" cy="1953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4513385" y="1729944"/>
            <a:ext cx="1616480" cy="612468"/>
          </a:xfrm>
          <a:prstGeom prst="wedgeRectCallout">
            <a:avLst>
              <a:gd name="adj1" fmla="val 3763"/>
              <a:gd name="adj2" fmla="val 11333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定義本視窗繼承自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類別類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1,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類別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2</a:t>
            </a:r>
            <a:endParaRPr kumimoji="1" lang="zh-TW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3146459" y="2710627"/>
            <a:ext cx="5071417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0" name="直線箭頭接點 9"/>
          <p:cNvCxnSpPr>
            <a:stCxn id="16" idx="3"/>
            <a:endCxn id="17" idx="1"/>
          </p:cNvCxnSpPr>
          <p:nvPr/>
        </p:nvCxnSpPr>
        <p:spPr>
          <a:xfrm>
            <a:off x="2078892" y="2741243"/>
            <a:ext cx="2434493" cy="59005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044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flipV="1">
            <a:off x="3146459" y="2448818"/>
            <a:ext cx="1904886" cy="20449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圖說文字 11"/>
          <p:cNvSpPr/>
          <p:nvPr/>
        </p:nvSpPr>
        <p:spPr>
          <a:xfrm>
            <a:off x="475436" y="3944560"/>
            <a:ext cx="2121878" cy="900978"/>
          </a:xfrm>
          <a:prstGeom prst="wedgeRectCallout">
            <a:avLst>
              <a:gd name="adj1" fmla="val 181458"/>
              <a:gd name="adj2" fmla="val -8051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 smtClean="0">
                <a:solidFill>
                  <a:srgbClr val="FF0000"/>
                </a:solidFill>
              </a:rPr>
              <a:t>UIViewController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是執行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protocol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的代理人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執行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定義好的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function,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475435" y="2597309"/>
            <a:ext cx="1603457" cy="28786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7" name="矩形 16"/>
          <p:cNvSpPr/>
          <p:nvPr/>
        </p:nvSpPr>
        <p:spPr>
          <a:xfrm flipV="1">
            <a:off x="4513385" y="3231331"/>
            <a:ext cx="2069775" cy="19993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0" name="矩形圖說文字 19"/>
          <p:cNvSpPr/>
          <p:nvPr/>
        </p:nvSpPr>
        <p:spPr>
          <a:xfrm>
            <a:off x="475436" y="3152205"/>
            <a:ext cx="1856153" cy="605694"/>
          </a:xfrm>
          <a:prstGeom prst="wedgeRectCallout">
            <a:avLst>
              <a:gd name="adj1" fmla="val 1273"/>
              <a:gd name="adj2" fmla="val -8799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按下此按鈕帶出一個事件處理函式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411777" y="3502816"/>
            <a:ext cx="443729" cy="25508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55108" y="3297446"/>
            <a:ext cx="5607538" cy="148353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6747827" y="2904925"/>
            <a:ext cx="2451457" cy="916098"/>
          </a:xfrm>
          <a:prstGeom prst="wedgeRectCallout">
            <a:avLst>
              <a:gd name="adj1" fmla="val -61750"/>
              <a:gd name="adj2" fmla="val -3434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 smtClean="0">
                <a:solidFill>
                  <a:srgbClr val="FF0000"/>
                </a:solidFill>
              </a:rPr>
              <a:t>開一個屬性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物件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)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locationManager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繼承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class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(),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透過其中定義的方法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,(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xxx.yyy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),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設定參數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取得需要的資料</a:t>
            </a:r>
          </a:p>
        </p:txBody>
      </p:sp>
      <p:sp>
        <p:nvSpPr>
          <p:cNvPr id="31" name="矩形圖說文字 30"/>
          <p:cNvSpPr/>
          <p:nvPr/>
        </p:nvSpPr>
        <p:spPr>
          <a:xfrm>
            <a:off x="6302913" y="1515591"/>
            <a:ext cx="2242957" cy="840369"/>
          </a:xfrm>
          <a:prstGeom prst="wedgeRectCallout">
            <a:avLst>
              <a:gd name="adj1" fmla="val -46272"/>
              <a:gd name="adj2" fmla="val 9090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>
                <a:solidFill>
                  <a:srgbClr val="FF0000"/>
                </a:solidFill>
              </a:rPr>
              <a:t>Apple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寫好的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Protocol,</a:t>
            </a:r>
            <a:r>
              <a:rPr kumimoji="1" lang="en-US" altLang="zh-TW" sz="1200" dirty="0">
                <a:solidFill>
                  <a:srgbClr val="FF0000"/>
                </a:solidFill>
              </a:rPr>
              <a:t>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表示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viewcontrolller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作為一個物件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遵循他成為一個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delegate,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為之後資料傳遞鋪路</a:t>
            </a:r>
          </a:p>
        </p:txBody>
      </p:sp>
      <p:sp>
        <p:nvSpPr>
          <p:cNvPr id="32" name="矩形 31"/>
          <p:cNvSpPr/>
          <p:nvPr/>
        </p:nvSpPr>
        <p:spPr>
          <a:xfrm>
            <a:off x="3407508" y="3810000"/>
            <a:ext cx="3260318" cy="14019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3100103" y="3757899"/>
            <a:ext cx="307405" cy="267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 smtClean="0">
                <a:solidFill>
                  <a:srgbClr val="FF0000"/>
                </a:solidFill>
              </a:rPr>
              <a:t>1</a:t>
            </a:r>
            <a:endParaRPr kumimoji="1"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2885180" y="2962021"/>
            <a:ext cx="522328" cy="267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00" dirty="0" smtClean="0">
                <a:solidFill>
                  <a:srgbClr val="FF0000"/>
                </a:solidFill>
              </a:rPr>
              <a:t>2.1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885180" y="3331301"/>
            <a:ext cx="522328" cy="267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00" dirty="0" smtClean="0">
                <a:solidFill>
                  <a:srgbClr val="FF0000"/>
                </a:solidFill>
              </a:rPr>
              <a:t>2.2</a:t>
            </a:r>
            <a:endParaRPr kumimoji="1"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15917" y="3991880"/>
            <a:ext cx="3697979" cy="14019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407508" y="3982284"/>
            <a:ext cx="307405" cy="267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rgbClr val="FF0000"/>
                </a:solidFill>
              </a:rPr>
              <a:t>4</a:t>
            </a:r>
            <a:endParaRPr kumimoji="1" lang="zh-TW" altLang="en-US" sz="1050" dirty="0">
              <a:solidFill>
                <a:srgbClr val="FF0000"/>
              </a:solidFill>
            </a:endParaRPr>
          </a:p>
        </p:txBody>
      </p:sp>
      <p:cxnSp>
        <p:nvCxnSpPr>
          <p:cNvPr id="26" name="直線箭頭接點 25"/>
          <p:cNvCxnSpPr>
            <a:stCxn id="23" idx="1"/>
          </p:cNvCxnSpPr>
          <p:nvPr/>
        </p:nvCxnSpPr>
        <p:spPr>
          <a:xfrm flipH="1" flipV="1">
            <a:off x="4311625" y="2885179"/>
            <a:ext cx="1100152" cy="74517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044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1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  <a:r>
              <a:rPr kumimoji="1" lang="en-US" altLang="zh-TW" dirty="0"/>
              <a:t>: </a:t>
            </a:r>
            <a:r>
              <a:rPr kumimoji="1" lang="zh-TW" altLang="en-US" dirty="0"/>
              <a:t>要吃什麼勒～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6814" y="738039"/>
            <a:ext cx="8693313" cy="1116942"/>
          </a:xfrm>
        </p:spPr>
        <p:txBody>
          <a:bodyPr>
            <a:normAutofit/>
          </a:bodyPr>
          <a:lstStyle/>
          <a:p>
            <a:r>
              <a:rPr kumimoji="1" lang="en-US" altLang="zh-TW" sz="2000" dirty="0" err="1" smtClean="0"/>
              <a:t>CLLocationManager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的</a:t>
            </a:r>
            <a:r>
              <a:rPr kumimoji="1" lang="en-US" altLang="zh-TW" sz="2000" dirty="0" smtClean="0"/>
              <a:t> Delegating object </a:t>
            </a:r>
            <a:r>
              <a:rPr kumimoji="1" lang="zh-TW" altLang="en-US" sz="2000" dirty="0" smtClean="0"/>
              <a:t>完成之後回報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這是需要時間的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是一個</a:t>
            </a:r>
            <a:r>
              <a:rPr kumimoji="1" lang="en-US" altLang="zh-TW" sz="2000" dirty="0" smtClean="0"/>
              <a:t>”</a:t>
            </a:r>
            <a:r>
              <a:rPr kumimoji="1" lang="zh-TW" altLang="en-US" sz="2000" dirty="0" smtClean="0"/>
              <a:t>非同步事件</a:t>
            </a:r>
            <a:r>
              <a:rPr kumimoji="1" lang="en-US" altLang="zh-TW" sz="2000" dirty="0" smtClean="0"/>
              <a:t>”.</a:t>
            </a:r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4" y="1675147"/>
            <a:ext cx="8866006" cy="508736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826264" y="4927125"/>
            <a:ext cx="1613088" cy="16066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86510" y="5746914"/>
            <a:ext cx="5376136" cy="84015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9" name="矩形圖說文字 28"/>
          <p:cNvSpPr/>
          <p:nvPr/>
        </p:nvSpPr>
        <p:spPr>
          <a:xfrm>
            <a:off x="4343981" y="4149990"/>
            <a:ext cx="2289386" cy="492688"/>
          </a:xfrm>
          <a:prstGeom prst="wedgeRectCallout">
            <a:avLst>
              <a:gd name="adj1" fmla="val -4077"/>
              <a:gd name="adj2" fmla="val 10161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rgbClr val="FF0000"/>
                </a:solidFill>
              </a:rPr>
              <a:t>描述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locations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是</a:t>
            </a:r>
            <a:endParaRPr kumimoji="1" lang="zh-TW" altLang="en-US" sz="14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物件形成的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Array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矩形圖說文字 29"/>
          <p:cNvSpPr/>
          <p:nvPr/>
        </p:nvSpPr>
        <p:spPr>
          <a:xfrm>
            <a:off x="1473247" y="6009593"/>
            <a:ext cx="1581314" cy="419905"/>
          </a:xfrm>
          <a:prstGeom prst="wedgeRectCallout">
            <a:avLst>
              <a:gd name="adj1" fmla="val 75660"/>
              <a:gd name="adj2" fmla="val -4698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錯誤值管理回報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86510" y="4812899"/>
            <a:ext cx="5377439" cy="84015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9" name="矩形圖說文字 38"/>
          <p:cNvSpPr/>
          <p:nvPr/>
        </p:nvSpPr>
        <p:spPr>
          <a:xfrm>
            <a:off x="1473247" y="4927125"/>
            <a:ext cx="1581314" cy="566640"/>
          </a:xfrm>
          <a:prstGeom prst="wedgeRectCallout">
            <a:avLst>
              <a:gd name="adj1" fmla="val 78079"/>
              <a:gd name="adj2" fmla="val 3577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定位值管理回報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  <p:sp>
        <p:nvSpPr>
          <p:cNvPr id="40" name="矩形圖說文字 39"/>
          <p:cNvSpPr/>
          <p:nvPr/>
        </p:nvSpPr>
        <p:spPr>
          <a:xfrm>
            <a:off x="6900217" y="4096478"/>
            <a:ext cx="2152604" cy="566640"/>
          </a:xfrm>
          <a:prstGeom prst="wedgeRectCallout">
            <a:avLst>
              <a:gd name="adj1" fmla="val -13762"/>
              <a:gd name="adj2" fmla="val 8190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輸入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didUpdateLocations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關鍵字帶出函數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5914712" y="6434051"/>
            <a:ext cx="1300989" cy="328464"/>
          </a:xfrm>
          <a:prstGeom prst="wedgeRectCallout">
            <a:avLst>
              <a:gd name="adj1" fmla="val -79725"/>
              <a:gd name="adj2" fmla="val -7180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印一個字串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6633367" y="5252024"/>
            <a:ext cx="1828094" cy="328464"/>
          </a:xfrm>
          <a:prstGeom prst="wedgeRectCallout">
            <a:avLst>
              <a:gd name="adj1" fmla="val -73446"/>
              <a:gd name="adj2" fmla="val 700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數字</a:t>
            </a:r>
            <a:r>
              <a:rPr kumimoji="1" lang="zh-TW" altLang="en-US" sz="1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字串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印出來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1043526" y="3599894"/>
            <a:ext cx="2237537" cy="909339"/>
          </a:xfrm>
          <a:prstGeom prst="wedgeRectCallout">
            <a:avLst>
              <a:gd name="adj1" fmla="val 58606"/>
              <a:gd name="adj2" fmla="val 9114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這裡用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func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呼叫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()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方法以不同參數帶入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並非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locationManager.xxxx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3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5895782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import </a:t>
            </a:r>
            <a:r>
              <a:rPr kumimoji="1" lang="en-US" altLang="zh-TW" dirty="0" err="1" smtClean="0"/>
              <a:t>CoreLocation</a:t>
            </a:r>
            <a:r>
              <a:rPr kumimoji="1" lang="en-US" altLang="zh-TW" dirty="0" smtClean="0"/>
              <a:t>, which is a Framework</a:t>
            </a:r>
          </a:p>
          <a:p>
            <a:r>
              <a:rPr kumimoji="1" lang="en-US" altLang="zh-TW" dirty="0" err="1" smtClean="0"/>
              <a:t>CLLocationManager</a:t>
            </a:r>
            <a:r>
              <a:rPr kumimoji="1" lang="en-US" altLang="zh-TW" dirty="0" smtClean="0"/>
              <a:t> is a Class</a:t>
            </a:r>
          </a:p>
          <a:p>
            <a:r>
              <a:rPr kumimoji="1" lang="en-US" altLang="zh-TW" dirty="0" err="1" smtClean="0"/>
              <a:t>CLLocationManagerDelegate</a:t>
            </a:r>
            <a:r>
              <a:rPr kumimoji="1" lang="en-US" altLang="zh-TW" dirty="0" smtClean="0"/>
              <a:t> is a protocol which defines the methods used to receive location and heading updates from a </a:t>
            </a:r>
            <a:r>
              <a:rPr kumimoji="1" lang="en-US" altLang="zh-TW" dirty="0" err="1" smtClean="0"/>
              <a:t>CLLocationManager</a:t>
            </a:r>
            <a:r>
              <a:rPr kumimoji="1" lang="en-US" altLang="zh-TW" dirty="0" smtClean="0"/>
              <a:t> object.</a:t>
            </a:r>
          </a:p>
          <a:p>
            <a:r>
              <a:rPr kumimoji="1" lang="en-US" altLang="zh-TW" dirty="0" smtClean="0"/>
              <a:t>Delegate: </a:t>
            </a: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class </a:t>
            </a:r>
            <a:r>
              <a:rPr kumimoji="1" lang="en-US" altLang="zh-TW" dirty="0" err="1" smtClean="0"/>
              <a:t>ViewController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冒號之後加上的任何</a:t>
            </a:r>
            <a:r>
              <a:rPr kumimoji="1" lang="en-US" altLang="zh-TW" dirty="0" err="1" smtClean="0"/>
              <a:t>XXXXDelegate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就表示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viewController</a:t>
            </a:r>
            <a:r>
              <a:rPr kumimoji="1" lang="zh-TW" altLang="en-US" dirty="0" smtClean="0"/>
              <a:t>會依據</a:t>
            </a:r>
            <a:r>
              <a:rPr kumimoji="1" lang="en-US" altLang="zh-TW" dirty="0" smtClean="0"/>
              <a:t>Apple</a:t>
            </a:r>
            <a:r>
              <a:rPr kumimoji="1" lang="zh-TW" altLang="en-US" dirty="0" smtClean="0"/>
              <a:t>內定的</a:t>
            </a:r>
            <a:r>
              <a:rPr kumimoji="1" lang="en-US" altLang="zh-TW" dirty="0" err="1" smtClean="0"/>
              <a:t>xxxxDelegate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CLLocationManagerDelegate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這個</a:t>
            </a:r>
            <a:r>
              <a:rPr kumimoji="1" lang="en-US" altLang="zh-TW" dirty="0" smtClean="0"/>
              <a:t>protocol, </a:t>
            </a:r>
            <a:r>
              <a:rPr kumimoji="1" lang="zh-TW" altLang="en-US" dirty="0" smtClean="0"/>
              <a:t>接收數據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執行其已經定義好的</a:t>
            </a:r>
            <a:r>
              <a:rPr kumimoji="1" lang="en-US" altLang="zh-TW" dirty="0" smtClean="0"/>
              <a:t> function(</a:t>
            </a:r>
            <a:r>
              <a:rPr kumimoji="1" lang="zh-TW" altLang="en-US" dirty="0" smtClean="0"/>
              <a:t>例如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在螢幕上放經緯度</a:t>
            </a:r>
            <a:r>
              <a:rPr kumimoji="1" lang="en-US" altLang="zh-TW" dirty="0" smtClean="0"/>
              <a:t>).</a:t>
            </a:r>
          </a:p>
          <a:p>
            <a:r>
              <a:rPr kumimoji="1" lang="en-US" altLang="zh-TW" dirty="0"/>
              <a:t>Class </a:t>
            </a:r>
            <a:r>
              <a:rPr kumimoji="1" lang="en-US" altLang="zh-TW" dirty="0" err="1"/>
              <a:t>ViewController</a:t>
            </a:r>
            <a:r>
              <a:rPr kumimoji="1" lang="en-US" altLang="zh-TW" dirty="0"/>
              <a:t> : </a:t>
            </a:r>
            <a:r>
              <a:rPr kumimoji="1" lang="en-US" altLang="zh-TW" dirty="0" err="1"/>
              <a:t>UIViewController</a:t>
            </a:r>
            <a:r>
              <a:rPr kumimoji="1" lang="en-US" altLang="zh-TW" dirty="0"/>
              <a:t> (</a:t>
            </a:r>
            <a:r>
              <a:rPr kumimoji="1" lang="zh-TW" altLang="en-US" dirty="0"/>
              <a:t>比較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var</a:t>
            </a:r>
            <a:r>
              <a:rPr kumimoji="1" lang="en-US" altLang="zh-TW" dirty="0"/>
              <a:t> a: Float)</a:t>
            </a:r>
          </a:p>
          <a:p>
            <a:pPr lvl="1"/>
            <a:r>
              <a:rPr kumimoji="1" lang="zh-TW" altLang="en-US" dirty="0"/>
              <a:t>宣告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ViewController</a:t>
            </a:r>
            <a:r>
              <a:rPr kumimoji="1" lang="en-US" altLang="zh-TW" dirty="0"/>
              <a:t> </a:t>
            </a:r>
            <a:r>
              <a:rPr kumimoji="1" lang="zh-TW" altLang="en-US" dirty="0"/>
              <a:t>是一個</a:t>
            </a:r>
            <a:r>
              <a:rPr kumimoji="1" lang="en-US" altLang="zh-TW" dirty="0"/>
              <a:t>  Class</a:t>
            </a:r>
          </a:p>
          <a:p>
            <a:pPr lvl="1"/>
            <a:r>
              <a:rPr kumimoji="1" lang="en-US" altLang="zh-TW" dirty="0" err="1"/>
              <a:t>ViewController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Data Type </a:t>
            </a:r>
            <a:r>
              <a:rPr kumimoji="1" lang="zh-TW" altLang="en-US" dirty="0"/>
              <a:t>是</a:t>
            </a:r>
            <a:r>
              <a:rPr kumimoji="1" lang="en-US" altLang="zh-TW" dirty="0"/>
              <a:t>  </a:t>
            </a:r>
            <a:r>
              <a:rPr kumimoji="1" lang="en-US" altLang="zh-TW" dirty="0" err="1"/>
              <a:t>UIViewController</a:t>
            </a:r>
            <a:endParaRPr kumimoji="1" lang="en-US" altLang="zh-TW" dirty="0"/>
          </a:p>
          <a:p>
            <a:r>
              <a:rPr kumimoji="1" lang="en-US" altLang="zh-TW" dirty="0"/>
              <a:t>UI View: </a:t>
            </a:r>
            <a:r>
              <a:rPr kumimoji="1" lang="zh-TW" altLang="en-US" dirty="0"/>
              <a:t>空的</a:t>
            </a:r>
            <a:r>
              <a:rPr kumimoji="1" lang="en-US" altLang="zh-TW" dirty="0"/>
              <a:t> View as a Container</a:t>
            </a:r>
          </a:p>
          <a:p>
            <a:r>
              <a:rPr kumimoji="1" lang="en-US" altLang="zh-TW" dirty="0"/>
              <a:t>Class </a:t>
            </a:r>
            <a:r>
              <a:rPr kumimoji="1" lang="en-US" altLang="zh-TW" dirty="0" err="1"/>
              <a:t>Func</a:t>
            </a:r>
            <a:r>
              <a:rPr kumimoji="1" lang="en-US" altLang="zh-TW" dirty="0"/>
              <a:t>:  </a:t>
            </a:r>
            <a:r>
              <a:rPr kumimoji="1" lang="en-US" altLang="zh-TW" dirty="0" err="1"/>
              <a:t>AuthoziationStatus</a:t>
            </a:r>
            <a:r>
              <a:rPr kumimoji="1" lang="en-US" altLang="zh-TW" dirty="0"/>
              <a:t>() </a:t>
            </a:r>
            <a:r>
              <a:rPr kumimoji="1" lang="zh-TW" altLang="en-US" dirty="0"/>
              <a:t>用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CLLocationManager</a:t>
            </a:r>
            <a:r>
              <a:rPr kumimoji="1" lang="en-US" altLang="zh-TW" dirty="0"/>
              <a:t> </a:t>
            </a:r>
            <a:r>
              <a:rPr kumimoji="1" lang="zh-TW" altLang="en-US" dirty="0"/>
              <a:t>非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location.manager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呼叫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06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Closure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Delegate</a:t>
            </a:r>
            <a:endParaRPr lang="zh-TW" altLang="en-US" dirty="0"/>
          </a:p>
        </p:txBody>
      </p:sp>
      <p:pic>
        <p:nvPicPr>
          <p:cNvPr id="4" name="圖片 3" descr="螢幕快照 2017-03-20 上午10.1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57" y="1218871"/>
            <a:ext cx="4253941" cy="1776962"/>
          </a:xfrm>
          <a:prstGeom prst="rect">
            <a:avLst/>
          </a:prstGeom>
        </p:spPr>
      </p:pic>
      <p:pic>
        <p:nvPicPr>
          <p:cNvPr id="5" name="圖片 4" descr="螢幕快照 2017-03-20 上午10.22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871"/>
            <a:ext cx="4897957" cy="3816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3991" y="2156807"/>
            <a:ext cx="4723965" cy="287856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13433" y="2069512"/>
            <a:ext cx="1011011" cy="17711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1673841" y="745726"/>
            <a:ext cx="2531263" cy="763481"/>
          </a:xfrm>
          <a:prstGeom prst="wedgeRectCallout">
            <a:avLst>
              <a:gd name="adj1" fmla="val -69967"/>
              <a:gd name="adj2" fmla="val 5475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目標是要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ViewController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把資料存取的工作移出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外包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),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專門做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“View Control”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的事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2732981" y="5332063"/>
            <a:ext cx="1982244" cy="830319"/>
          </a:xfrm>
          <a:prstGeom prst="wedgeRectCallout">
            <a:avLst>
              <a:gd name="adj1" fmla="val -20563"/>
              <a:gd name="adj2" fmla="val -8385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這一串工作要規劃一個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  Model Class 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來接手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燕尾形向右箭號 9"/>
          <p:cNvSpPr/>
          <p:nvPr/>
        </p:nvSpPr>
        <p:spPr>
          <a:xfrm>
            <a:off x="4284339" y="1734865"/>
            <a:ext cx="802123" cy="421942"/>
          </a:xfrm>
          <a:prstGeom prst="notchedRightArrow">
            <a:avLst/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剪去單一角落矩形 11"/>
          <p:cNvSpPr/>
          <p:nvPr/>
        </p:nvSpPr>
        <p:spPr>
          <a:xfrm>
            <a:off x="5832107" y="4228021"/>
            <a:ext cx="2464859" cy="2088943"/>
          </a:xfrm>
          <a:prstGeom prst="snip1Rect">
            <a:avLst/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Model Class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直線箭頭接點 13"/>
          <p:cNvCxnSpPr>
            <a:stCxn id="6" idx="3"/>
          </p:cNvCxnSpPr>
          <p:nvPr/>
        </p:nvCxnSpPr>
        <p:spPr>
          <a:xfrm>
            <a:off x="4897956" y="3596089"/>
            <a:ext cx="934151" cy="12753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endCxn id="12" idx="3"/>
          </p:cNvCxnSpPr>
          <p:nvPr/>
        </p:nvCxnSpPr>
        <p:spPr>
          <a:xfrm>
            <a:off x="6846778" y="2373039"/>
            <a:ext cx="217759" cy="1854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V="1">
            <a:off x="7394577" y="2156807"/>
            <a:ext cx="83554" cy="2071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4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Closure </a:t>
            </a:r>
            <a:r>
              <a:rPr lang="en-US" altLang="zh-TW" dirty="0" err="1"/>
              <a:t>vs</a:t>
            </a:r>
            <a:r>
              <a:rPr lang="en-US" altLang="zh-TW" dirty="0"/>
              <a:t> Delegate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8233"/>
              </p:ext>
            </p:extLst>
          </p:nvPr>
        </p:nvGraphicFramePr>
        <p:xfrm>
          <a:off x="384351" y="889835"/>
          <a:ext cx="8505853" cy="545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044"/>
                <a:gridCol w="1682293"/>
                <a:gridCol w="3872343"/>
                <a:gridCol w="2331173"/>
              </a:tblGrid>
              <a:tr h="6601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內容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Delegate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Closure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3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程式碼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在主程式呼叫系統模組與之通訊完成資料存取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運算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顯示到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元件任務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切割成呼叫和被呼叫程式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157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模組化程度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同一程式內做完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程式碼很長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</a:txBody>
                  <a:tcPr anchor="ctr"/>
                </a:tc>
              </a:tr>
              <a:tr h="6392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MVC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角色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不鮮明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MVC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角色鮮明</a:t>
                      </a:r>
                    </a:p>
                  </a:txBody>
                  <a:tcPr anchor="ctr"/>
                </a:tc>
              </a:tr>
              <a:tr h="641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可維護性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不易維護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易維護</a:t>
                      </a:r>
                    </a:p>
                  </a:txBody>
                  <a:tcPr anchor="ctr"/>
                </a:tc>
              </a:tr>
              <a:tr h="6373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79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螢幕快照 2017-03-12 上午11.48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3361729"/>
            <a:ext cx="8873113" cy="12130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27800"/>
            <a:ext cx="8693313" cy="175864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程式技巧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建立</a:t>
            </a:r>
            <a:r>
              <a:rPr lang="en-US" altLang="zh-TW" dirty="0" smtClean="0">
                <a:sym typeface="Wingdings" panose="05000000000000000000" pitchFamily="2" charset="2"/>
              </a:rPr>
              <a:t> Class, </a:t>
            </a:r>
            <a:r>
              <a:rPr lang="zh-TW" altLang="en-US" dirty="0" smtClean="0">
                <a:sym typeface="Wingdings" panose="05000000000000000000" pitchFamily="2" charset="2"/>
              </a:rPr>
              <a:t>將執行段交給</a:t>
            </a:r>
            <a:r>
              <a:rPr lang="en-US" altLang="zh-TW" dirty="0" smtClean="0">
                <a:sym typeface="Wingdings" panose="05000000000000000000" pitchFamily="2" charset="2"/>
              </a:rPr>
              <a:t> Class </a:t>
            </a:r>
            <a:r>
              <a:rPr lang="zh-TW" altLang="en-US" dirty="0" smtClean="0">
                <a:sym typeface="Wingdings" panose="05000000000000000000" pitchFamily="2" charset="2"/>
              </a:rPr>
              <a:t>執行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結果用</a:t>
            </a:r>
            <a:r>
              <a:rPr lang="en-US" altLang="zh-TW" dirty="0" smtClean="0">
                <a:sym typeface="Wingdings" panose="05000000000000000000" pitchFamily="2" charset="2"/>
              </a:rPr>
              <a:t> closure </a:t>
            </a:r>
            <a:r>
              <a:rPr lang="zh-TW" altLang="en-US" dirty="0" smtClean="0">
                <a:sym typeface="Wingdings" panose="05000000000000000000" pitchFamily="2" charset="2"/>
              </a:rPr>
              <a:t>回傳</a:t>
            </a:r>
            <a:r>
              <a:rPr lang="zh-TW" altLang="en-US" dirty="0" smtClean="0">
                <a:sym typeface="Wingdings"/>
              </a:rPr>
              <a:t></a:t>
            </a:r>
            <a:r>
              <a:rPr lang="en-US" altLang="zh-TW" dirty="0" smtClean="0">
                <a:sym typeface="Wingdings"/>
              </a:rPr>
              <a:t> “Call back”.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語法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用大括號刮起來的東西叫做</a:t>
            </a:r>
            <a:r>
              <a:rPr lang="en-US" altLang="zh-TW" dirty="0" smtClean="0">
                <a:sym typeface="Wingdings" panose="05000000000000000000" pitchFamily="2" charset="2"/>
              </a:rPr>
              <a:t> closure, type </a:t>
            </a:r>
            <a:r>
              <a:rPr lang="zh-TW" altLang="en-US" dirty="0" smtClean="0">
                <a:sym typeface="Wingdings" panose="05000000000000000000" pitchFamily="2" charset="2"/>
              </a:rPr>
              <a:t>是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引數</a:t>
            </a:r>
            <a:r>
              <a:rPr lang="en-US" altLang="zh-TW" dirty="0" smtClean="0">
                <a:sym typeface="Wingdings" panose="05000000000000000000" pitchFamily="2" charset="2"/>
              </a:rPr>
              <a:t>) </a:t>
            </a:r>
            <a:r>
              <a:rPr lang="en-US" altLang="zh-TW" dirty="0" smtClean="0">
                <a:sym typeface="Wingdings"/>
              </a:rPr>
              <a:t> </a:t>
            </a:r>
            <a:r>
              <a:rPr lang="zh-TW" altLang="en-US" dirty="0" smtClean="0">
                <a:sym typeface="Wingdings"/>
              </a:rPr>
              <a:t>回傳值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9286" y="3361728"/>
            <a:ext cx="1183078" cy="29849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爆炸 1 8"/>
          <p:cNvSpPr/>
          <p:nvPr/>
        </p:nvSpPr>
        <p:spPr>
          <a:xfrm>
            <a:off x="6088837" y="3175444"/>
            <a:ext cx="795178" cy="858518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782575" y="2315694"/>
            <a:ext cx="1216352" cy="525604"/>
          </a:xfrm>
          <a:prstGeom prst="wedgeRectCallout">
            <a:avLst>
              <a:gd name="adj1" fmla="val -64564"/>
              <a:gd name="adj2" fmla="val 11918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600" dirty="0" smtClean="0">
                <a:solidFill>
                  <a:srgbClr val="FF0000"/>
                </a:solidFill>
              </a:rPr>
              <a:t>關鍵字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9015" y="3812626"/>
            <a:ext cx="1960833" cy="22133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9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螢幕快照 2017-03-12 下午12.2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4" y="2926673"/>
            <a:ext cx="7697666" cy="2826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685112"/>
            <a:ext cx="8693313" cy="10223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好處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主程式結構簡單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接獲</a:t>
            </a:r>
            <a:r>
              <a:rPr lang="en-US" altLang="zh-TW" dirty="0" smtClean="0">
                <a:sym typeface="Wingdings" panose="05000000000000000000" pitchFamily="2" charset="2"/>
              </a:rPr>
              <a:t> Class </a:t>
            </a:r>
            <a:r>
              <a:rPr lang="zh-TW" altLang="en-US" dirty="0" smtClean="0">
                <a:sym typeface="Wingdings" panose="05000000000000000000" pitchFamily="2" charset="2"/>
              </a:rPr>
              <a:t>非同步執行完畢訊號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可以立刻執行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不等待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不必再宣告一個數去接傳回值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13" y="3111777"/>
            <a:ext cx="5072138" cy="63514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813" y="3922352"/>
            <a:ext cx="6831703" cy="27955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7790146" y="4418585"/>
            <a:ext cx="1132418" cy="616419"/>
          </a:xfrm>
          <a:prstGeom prst="wedgeRectCallout">
            <a:avLst>
              <a:gd name="adj1" fmla="val -75879"/>
              <a:gd name="adj2" fmla="val -8028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呼叫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傳值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(15),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回傳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30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2379936" y="2269744"/>
            <a:ext cx="2500524" cy="656929"/>
          </a:xfrm>
          <a:prstGeom prst="wedgeRectCallout">
            <a:avLst>
              <a:gd name="adj1" fmla="val -37048"/>
              <a:gd name="adj2" fmla="val 7966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aClosure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為一個常數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  <a:p>
            <a:pPr marL="342900" indent="-342900">
              <a:buSzPct val="70000"/>
              <a:buFont typeface="+mj-lt"/>
              <a:buAutoNum type="arabicPeriod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塞一個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得一個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回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爆炸 1 8"/>
          <p:cNvSpPr/>
          <p:nvPr/>
        </p:nvSpPr>
        <p:spPr>
          <a:xfrm>
            <a:off x="4880460" y="2803732"/>
            <a:ext cx="1043970" cy="858518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088837" y="2179719"/>
            <a:ext cx="1216352" cy="525604"/>
          </a:xfrm>
          <a:prstGeom prst="wedgeRectCallout">
            <a:avLst>
              <a:gd name="adj1" fmla="val -64564"/>
              <a:gd name="adj2" fmla="val 11918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600" dirty="0" smtClean="0">
                <a:solidFill>
                  <a:srgbClr val="FF0000"/>
                </a:solidFill>
              </a:rPr>
              <a:t>關鍵字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814" y="4394007"/>
            <a:ext cx="4734332" cy="916163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3916646" y="5533644"/>
            <a:ext cx="1460500" cy="656929"/>
          </a:xfrm>
          <a:prstGeom prst="wedgeRectCallout">
            <a:avLst>
              <a:gd name="adj1" fmla="val -51015"/>
              <a:gd name="adj2" fmla="val -8305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宣告單引數的函數會報錯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0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09272"/>
            <a:ext cx="8693313" cy="575809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程式技巧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建立</a:t>
            </a:r>
            <a:r>
              <a:rPr lang="en-US" altLang="zh-TW" dirty="0" smtClean="0">
                <a:sym typeface="Wingdings" panose="05000000000000000000" pitchFamily="2" charset="2"/>
              </a:rPr>
              <a:t> Class, </a:t>
            </a:r>
            <a:r>
              <a:rPr lang="zh-TW" altLang="en-US" dirty="0" smtClean="0">
                <a:sym typeface="Wingdings" panose="05000000000000000000" pitchFamily="2" charset="2"/>
              </a:rPr>
              <a:t>將執行段交給</a:t>
            </a:r>
            <a:r>
              <a:rPr lang="en-US" altLang="zh-TW" dirty="0" smtClean="0">
                <a:sym typeface="Wingdings" panose="05000000000000000000" pitchFamily="2" charset="2"/>
              </a:rPr>
              <a:t>Class </a:t>
            </a:r>
            <a:r>
              <a:rPr lang="zh-TW" altLang="en-US" dirty="0" smtClean="0">
                <a:sym typeface="Wingdings" panose="05000000000000000000" pitchFamily="2" charset="2"/>
              </a:rPr>
              <a:t>執行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結果用</a:t>
            </a:r>
            <a:r>
              <a:rPr lang="en-US" altLang="zh-TW" dirty="0" smtClean="0">
                <a:sym typeface="Wingdings" panose="05000000000000000000" pitchFamily="2" charset="2"/>
              </a:rPr>
              <a:t> closure </a:t>
            </a:r>
            <a:r>
              <a:rPr lang="zh-TW" altLang="en-US" dirty="0" smtClean="0">
                <a:sym typeface="Wingdings" panose="05000000000000000000" pitchFamily="2" charset="2"/>
              </a:rPr>
              <a:t>回傳</a:t>
            </a:r>
            <a:r>
              <a:rPr lang="en-US" altLang="zh-TW" dirty="0" smtClean="0">
                <a:sym typeface="Wingdings" panose="05000000000000000000" pitchFamily="2" charset="2"/>
              </a:rPr>
              <a:t>(callback).  </a:t>
            </a:r>
            <a:r>
              <a:rPr lang="zh-TW" altLang="en-US" dirty="0" smtClean="0">
                <a:sym typeface="Wingdings" panose="05000000000000000000" pitchFamily="2" charset="2"/>
              </a:rPr>
              <a:t>可以處理非同步事件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ViewController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呼叫</a:t>
            </a:r>
            <a:r>
              <a:rPr lang="en-US" altLang="zh-TW" dirty="0" smtClean="0">
                <a:sym typeface="Wingdings" panose="05000000000000000000" pitchFamily="2" charset="2"/>
              </a:rPr>
              <a:t> Class </a:t>
            </a:r>
            <a:r>
              <a:rPr lang="en-US" altLang="zh-TW" dirty="0" err="1" smtClean="0">
                <a:sym typeface="Wingdings" panose="05000000000000000000" pitchFamily="2" charset="2"/>
              </a:rPr>
              <a:t>myLocationManager.requestLocation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方法</a:t>
            </a:r>
            <a:r>
              <a:rPr lang="en-US" altLang="zh-TW" dirty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同時指定一個</a:t>
            </a:r>
            <a:r>
              <a:rPr lang="en-US" altLang="zh-TW" dirty="0" smtClean="0">
                <a:sym typeface="Wingdings" panose="05000000000000000000" pitchFamily="2" charset="2"/>
              </a:rPr>
              <a:t> closure: </a:t>
            </a:r>
            <a:r>
              <a:rPr lang="zh-TW" altLang="en-US" dirty="0" smtClean="0">
                <a:sym typeface="Wingdings" panose="05000000000000000000" pitchFamily="2" charset="2"/>
              </a:rPr>
              <a:t>指定當輸入</a:t>
            </a:r>
            <a:r>
              <a:rPr lang="en-US" altLang="zh-TW" dirty="0" smtClean="0">
                <a:sym typeface="Wingdings" panose="05000000000000000000" pitchFamily="2" charset="2"/>
              </a:rPr>
              <a:t>,  callback </a:t>
            </a:r>
            <a:r>
              <a:rPr lang="zh-TW" altLang="en-US" dirty="0" smtClean="0">
                <a:sym typeface="Wingdings" panose="05000000000000000000" pitchFamily="2" charset="2"/>
              </a:rPr>
              <a:t>參數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en-US" altLang="zh-TW" dirty="0" err="1" smtClean="0">
                <a:sym typeface="Wingdings" panose="05000000000000000000" pitchFamily="2" charset="2"/>
              </a:rPr>
              <a:t>completionHandler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程式碼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myLocationManager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另一個方法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didupdateLocation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取得了位置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把第一個定位數據存進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callback </a:t>
            </a:r>
            <a:r>
              <a:rPr lang="zh-TW" altLang="en-US" dirty="0">
                <a:sym typeface="Wingdings" panose="05000000000000000000" pitchFamily="2" charset="2"/>
              </a:rPr>
              <a:t>參數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ViewController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可以取得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callback </a:t>
            </a:r>
            <a:r>
              <a:rPr lang="zh-TW" altLang="en-US" dirty="0" smtClean="0">
                <a:sym typeface="Wingdings" panose="05000000000000000000" pitchFamily="2" charset="2"/>
              </a:rPr>
              <a:t>參數把它印出</a:t>
            </a:r>
            <a:r>
              <a:rPr lang="en-US" altLang="zh-TW" dirty="0" smtClean="0">
                <a:sym typeface="Wingdings" panose="05000000000000000000" pitchFamily="2" charset="2"/>
              </a:rPr>
              <a:t>(passed by Address?)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completionHandler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zh-TW" altLang="en-US" dirty="0" smtClean="0">
                <a:sym typeface="Wingdings" panose="05000000000000000000" pitchFamily="2" charset="2"/>
              </a:rPr>
              <a:t>一堆程式碼規劃當參數被</a:t>
            </a:r>
            <a:r>
              <a:rPr lang="en-US" altLang="zh-TW" dirty="0" smtClean="0">
                <a:sym typeface="Wingdings" panose="05000000000000000000" pitchFamily="2" charset="2"/>
              </a:rPr>
              <a:t> callback </a:t>
            </a:r>
            <a:r>
              <a:rPr lang="zh-TW" altLang="en-US" dirty="0" smtClean="0">
                <a:sym typeface="Wingdings" panose="05000000000000000000" pitchFamily="2" charset="2"/>
              </a:rPr>
              <a:t>之後執行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60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00225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Delegation</a:t>
            </a:r>
          </a:p>
          <a:p>
            <a:r>
              <a:rPr kumimoji="1" lang="zh-TW" altLang="en-US" dirty="0"/>
              <a:t>範例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2:</a:t>
            </a:r>
            <a:r>
              <a:rPr kumimoji="1" lang="zh-TW" altLang="en-US" dirty="0" smtClean="0"/>
              <a:t>午餐吃什麼勒～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解題思路步驟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Delegation </a:t>
            </a:r>
            <a:r>
              <a:rPr kumimoji="1" lang="en-US" altLang="zh-TW" dirty="0" smtClean="0">
                <a:sym typeface="Wingdings"/>
              </a:rPr>
              <a:t> Closure</a:t>
            </a:r>
            <a:endParaRPr kumimoji="1" lang="en-US" altLang="zh-TW" dirty="0" smtClean="0"/>
          </a:p>
          <a:p>
            <a:r>
              <a:rPr lang="en-US" altLang="zh-TW" dirty="0"/>
              <a:t>Auto Layout </a:t>
            </a:r>
            <a:r>
              <a:rPr lang="en-US" altLang="zh-TW" dirty="0" err="1"/>
              <a:t>UIStackView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9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Object(Class)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62995"/>
              </p:ext>
            </p:extLst>
          </p:nvPr>
        </p:nvGraphicFramePr>
        <p:xfrm>
          <a:off x="889027" y="1305190"/>
          <a:ext cx="7641891" cy="411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77"/>
                <a:gridCol w="1673712"/>
                <a:gridCol w="2556769"/>
                <a:gridCol w="2732233"/>
              </a:tblGrid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特性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規定結構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No,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自定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Yes, </a:t>
                      </a:r>
                      <a:r>
                        <a:rPr lang="zh-TW" altLang="en-US" dirty="0" smtClean="0"/>
                        <a:t>繼承自父類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可以複寫客製化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也可自創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傳值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Yes, </a:t>
                      </a:r>
                      <a:r>
                        <a:rPr lang="zh-TW" altLang="en-US" dirty="0" smtClean="0"/>
                        <a:t>傳值及</a:t>
                      </a:r>
                      <a:r>
                        <a:rPr lang="en-US" altLang="zh-TW" baseline="0" dirty="0" smtClean="0"/>
                        <a:t> Reference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返回值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Optional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Optional, </a:t>
                      </a:r>
                      <a:r>
                        <a:rPr lang="zh-TW" altLang="en-US" dirty="0" smtClean="0"/>
                        <a:t>可以傳遞多種資料型態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例</a:t>
                      </a:r>
                      <a:r>
                        <a:rPr lang="en-US" altLang="zh-TW" dirty="0" smtClean="0"/>
                        <a:t>Object,</a:t>
                      </a:r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初始化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685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9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創建一個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pic>
        <p:nvPicPr>
          <p:cNvPr id="3" name="圖片 2" descr="螢幕快照 2017-03-11 下午4.2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602"/>
            <a:ext cx="9144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創建一個</a:t>
            </a:r>
            <a:r>
              <a:rPr lang="en-US" altLang="zh-TW" dirty="0" smtClean="0"/>
              <a:t> Class: </a:t>
            </a:r>
            <a:r>
              <a:rPr lang="en-US" altLang="zh-TW" dirty="0" err="1" smtClean="0"/>
              <a:t>MyLocationManager</a:t>
            </a:r>
            <a:endParaRPr lang="zh-TW" altLang="en-US" dirty="0"/>
          </a:p>
        </p:txBody>
      </p:sp>
      <p:pic>
        <p:nvPicPr>
          <p:cNvPr id="3" name="圖片 2" descr="螢幕快照 2017-03-11 下午4.21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89"/>
            <a:ext cx="5368465" cy="3190206"/>
          </a:xfrm>
          <a:prstGeom prst="rect">
            <a:avLst/>
          </a:prstGeom>
        </p:spPr>
      </p:pic>
      <p:pic>
        <p:nvPicPr>
          <p:cNvPr id="4" name="圖片 3" descr="螢幕快照 2017-03-11 下午4.2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93" y="3932517"/>
            <a:ext cx="6070207" cy="29254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22388" y="5720061"/>
            <a:ext cx="681342" cy="38800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7910478" y="5331672"/>
            <a:ext cx="1100051" cy="525723"/>
          </a:xfrm>
          <a:prstGeom prst="wedgeRectCallout">
            <a:avLst>
              <a:gd name="adj1" fmla="val -66596"/>
              <a:gd name="adj2" fmla="val 2483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繼承自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NSObject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19 下午11.0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62" y="1861267"/>
            <a:ext cx="6300012" cy="34689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 Class </a:t>
            </a:r>
            <a:r>
              <a:rPr lang="zh-TW" altLang="en-US" dirty="0" smtClean="0"/>
              <a:t>完成定位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74897" y="2576944"/>
            <a:ext cx="3112778" cy="25431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5509113" y="2138806"/>
            <a:ext cx="2286525" cy="682028"/>
          </a:xfrm>
          <a:prstGeom prst="wedgeRectCallout">
            <a:avLst>
              <a:gd name="adj1" fmla="val -80172"/>
              <a:gd name="adj2" fmla="val 2450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製作一個取用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工具的物件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locationmanager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4896" y="2856501"/>
            <a:ext cx="5870077" cy="177960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4963138" y="5330205"/>
            <a:ext cx="4035685" cy="936623"/>
          </a:xfrm>
          <a:prstGeom prst="wedgeRectCallout">
            <a:avLst>
              <a:gd name="adj1" fmla="val -49421"/>
              <a:gd name="adj2" fmla="val -12137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取用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取到的定位資料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其他程式可以透過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MyLocationManager.locationmanager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來存取屬性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3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20 上午9.14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1" y="1087743"/>
            <a:ext cx="6154512" cy="34243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 </a:t>
            </a:r>
            <a:r>
              <a:rPr lang="en-US" altLang="zh-TW" dirty="0" smtClean="0"/>
              <a:t>Class </a:t>
            </a:r>
            <a:r>
              <a:rPr lang="zh-TW" altLang="en-US" dirty="0"/>
              <a:t>完成定位</a:t>
            </a:r>
          </a:p>
        </p:txBody>
      </p:sp>
      <p:sp>
        <p:nvSpPr>
          <p:cNvPr id="5" name="矩形 4"/>
          <p:cNvSpPr/>
          <p:nvPr/>
        </p:nvSpPr>
        <p:spPr>
          <a:xfrm>
            <a:off x="1649830" y="1883446"/>
            <a:ext cx="547653" cy="30445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2740588" y="834159"/>
            <a:ext cx="2506637" cy="716883"/>
          </a:xfrm>
          <a:prstGeom prst="wedgeRectCallout">
            <a:avLst>
              <a:gd name="adj1" fmla="val -71349"/>
              <a:gd name="adj2" fmla="val 9476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指定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MyLocationManager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Delegate,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需使用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initializer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圖片 7" descr="螢幕快照 2017-03-20 上午9.19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87" y="4292119"/>
            <a:ext cx="6031412" cy="199977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98122" y="5503492"/>
            <a:ext cx="3244464" cy="58786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5389267" y="3795233"/>
            <a:ext cx="2698812" cy="875644"/>
          </a:xfrm>
          <a:prstGeom prst="wedgeRectCallout">
            <a:avLst>
              <a:gd name="adj1" fmla="val -61734"/>
              <a:gd name="adj2" fmla="val 14078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指定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MyLocationManager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Delegate,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需使用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initializer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3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20 上午9.25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" y="829285"/>
            <a:ext cx="6742851" cy="4235179"/>
          </a:xfrm>
          <a:prstGeom prst="rect">
            <a:avLst/>
          </a:prstGeom>
        </p:spPr>
      </p:pic>
      <p:pic>
        <p:nvPicPr>
          <p:cNvPr id="8" name="圖片 7" descr="螢幕快照 2017-03-20 上午9.24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18" y="4117944"/>
            <a:ext cx="4901467" cy="24606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Delegate </a:t>
            </a:r>
            <a:r>
              <a:rPr lang="zh-TW" altLang="en-US" dirty="0" smtClean="0"/>
              <a:t>移轉到</a:t>
            </a:r>
            <a:r>
              <a:rPr lang="en-US" altLang="zh-TW" dirty="0" smtClean="0"/>
              <a:t> Class, </a:t>
            </a:r>
            <a:r>
              <a:rPr lang="zh-TW" altLang="en-US" dirty="0" smtClean="0"/>
              <a:t>在</a:t>
            </a:r>
            <a:r>
              <a:rPr lang="en-US" altLang="zh-TW" dirty="0"/>
              <a:t>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完成</a:t>
            </a:r>
            <a:r>
              <a:rPr lang="zh-TW" altLang="en-US" dirty="0"/>
              <a:t>定位</a:t>
            </a:r>
          </a:p>
        </p:txBody>
      </p:sp>
      <p:sp>
        <p:nvSpPr>
          <p:cNvPr id="5" name="矩形 4"/>
          <p:cNvSpPr/>
          <p:nvPr/>
        </p:nvSpPr>
        <p:spPr>
          <a:xfrm>
            <a:off x="4899966" y="5544589"/>
            <a:ext cx="3010512" cy="27102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2556769" y="4988396"/>
            <a:ext cx="1549109" cy="601789"/>
          </a:xfrm>
          <a:prstGeom prst="wedgeRectCallout">
            <a:avLst>
              <a:gd name="adj1" fmla="val 100297"/>
              <a:gd name="adj2" fmla="val 4350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呼叫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Class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的方法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: Class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名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方法名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913" y="2488372"/>
            <a:ext cx="5826298" cy="124665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4562079" y="1671154"/>
            <a:ext cx="2281038" cy="592888"/>
          </a:xfrm>
          <a:prstGeom prst="wedgeRectCallout">
            <a:avLst>
              <a:gd name="adj1" fmla="val 25480"/>
              <a:gd name="adj2" fmla="val 7932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製作方法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替代原來</a:t>
            </a:r>
            <a:r>
              <a:rPr kumimoji="1" lang="en-US" altLang="zh-TW" sz="1400" dirty="0" err="1">
                <a:solidFill>
                  <a:srgbClr val="FF0000"/>
                </a:solidFill>
              </a:rPr>
              <a:t>ViewController</a:t>
            </a:r>
            <a:r>
              <a:rPr kumimoji="1" lang="zh-TW" altLang="en-US" sz="1400" dirty="0">
                <a:solidFill>
                  <a:srgbClr val="FF0000"/>
                </a:solidFill>
              </a:rPr>
              <a:t>的工作</a:t>
            </a:r>
          </a:p>
        </p:txBody>
      </p:sp>
      <p:sp>
        <p:nvSpPr>
          <p:cNvPr id="11" name="矩形 10"/>
          <p:cNvSpPr/>
          <p:nvPr/>
        </p:nvSpPr>
        <p:spPr>
          <a:xfrm>
            <a:off x="6483832" y="4929904"/>
            <a:ext cx="1656382" cy="20418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4" name="直線箭頭接點 3"/>
          <p:cNvCxnSpPr/>
          <p:nvPr/>
        </p:nvCxnSpPr>
        <p:spPr>
          <a:xfrm flipH="1" flipV="1">
            <a:off x="2255973" y="2682203"/>
            <a:ext cx="4227859" cy="2862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圖說文字 11"/>
          <p:cNvSpPr/>
          <p:nvPr/>
        </p:nvSpPr>
        <p:spPr>
          <a:xfrm>
            <a:off x="6686367" y="3841289"/>
            <a:ext cx="1994950" cy="730942"/>
          </a:xfrm>
          <a:prstGeom prst="wedgeRectCallout">
            <a:avLst>
              <a:gd name="adj1" fmla="val 25480"/>
              <a:gd name="adj2" fmla="val 7932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製作方法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替代原來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ViewController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的工作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3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ViewController</a:t>
            </a:r>
            <a:r>
              <a:rPr lang="en-US" altLang="zh-TW" dirty="0" smtClean="0"/>
              <a:t> Call Back 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 by 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901454"/>
            <a:ext cx="8693313" cy="95352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在父類呼叫子類時要帶</a:t>
            </a:r>
            <a:r>
              <a:rPr lang="en-US" altLang="zh-TW" dirty="0" smtClean="0">
                <a:sym typeface="Wingdings" panose="05000000000000000000" pitchFamily="2" charset="2"/>
              </a:rPr>
              <a:t>  </a:t>
            </a:r>
            <a:r>
              <a:rPr lang="en-US" altLang="zh-TW" dirty="0" err="1" smtClean="0">
                <a:sym typeface="Wingdings" panose="05000000000000000000" pitchFamily="2" charset="2"/>
              </a:rPr>
              <a:t>completionHandler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參數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4" name="圖片 3" descr="螢幕快照 2017-03-20 上午9.3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6" y="1492573"/>
            <a:ext cx="6243867" cy="24724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58362" y="2605354"/>
            <a:ext cx="2991253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5378193" y="1378701"/>
            <a:ext cx="3420100" cy="1011049"/>
          </a:xfrm>
          <a:prstGeom prst="wedgeRectCallout">
            <a:avLst>
              <a:gd name="adj1" fmla="val -39977"/>
              <a:gd name="adj2" fmla="val 7315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1.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實際參數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location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帶入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),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父類在呼叫時當然還沒有拿到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location,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而是在子</a:t>
            </a:r>
            <a:r>
              <a:rPr kumimoji="1" lang="zh-TW" altLang="en-US" sz="1400" dirty="0">
                <a:solidFill>
                  <a:srgbClr val="FF0000"/>
                </a:solidFill>
              </a:rPr>
              <a:t>類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拿到定位之後再存入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location,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藉由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回傳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是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為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call back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9057" y="2774116"/>
            <a:ext cx="5370557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6692360" y="2702558"/>
            <a:ext cx="2105933" cy="681530"/>
          </a:xfrm>
          <a:prstGeom prst="wedgeRectCallout">
            <a:avLst>
              <a:gd name="adj1" fmla="val -75916"/>
              <a:gd name="adj2" fmla="val -2147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5.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程式碼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completionHandler</a:t>
            </a:r>
            <a:endParaRPr kumimoji="1" lang="en-US" altLang="zh-TW" sz="1400" dirty="0" smtClean="0">
              <a:solidFill>
                <a:srgbClr val="FF0000"/>
              </a:solidFill>
            </a:endParaRPr>
          </a:p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拿到定位後需要做的事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9" name="圖片 8" descr="螢幕快照 2017-03-20 上午9.52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26" y="3704544"/>
            <a:ext cx="5858638" cy="30381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96031" y="5032171"/>
            <a:ext cx="3617911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10762" y="4148455"/>
            <a:ext cx="3281691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69239" y="5200933"/>
            <a:ext cx="2956372" cy="16876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601594" y="5366979"/>
            <a:ext cx="2450148" cy="807937"/>
          </a:xfrm>
          <a:prstGeom prst="wedgeRectCallout">
            <a:avLst>
              <a:gd name="adj1" fmla="val 72625"/>
              <a:gd name="adj2" fmla="val -5362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3.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令其等於</a:t>
            </a:r>
            <a:r>
              <a:rPr kumimoji="1" lang="en-US" altLang="zh-TW" sz="1400" dirty="0">
                <a:solidFill>
                  <a:srgbClr val="FF0000"/>
                </a:solidFill>
              </a:rPr>
              <a:t> 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Class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屬性的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因為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與形式參數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同名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故加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self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區別之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</a:t>
            </a:r>
            <a:endParaRPr kumimoji="1" lang="en-US" altLang="zh-TW" sz="1400" dirty="0">
              <a:solidFill>
                <a:srgbClr val="FF0000"/>
              </a:solidFill>
            </a:endParaRPr>
          </a:p>
        </p:txBody>
      </p:sp>
      <p:cxnSp>
        <p:nvCxnSpPr>
          <p:cNvPr id="15" name="直線箭頭接點 14"/>
          <p:cNvCxnSpPr>
            <a:stCxn id="27" idx="1"/>
          </p:cNvCxnSpPr>
          <p:nvPr/>
        </p:nvCxnSpPr>
        <p:spPr>
          <a:xfrm flipH="1" flipV="1">
            <a:off x="5781974" y="5200933"/>
            <a:ext cx="607589" cy="907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4486879" y="4317217"/>
            <a:ext cx="1069498" cy="946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/>
          <p:nvPr/>
        </p:nvCxnSpPr>
        <p:spPr>
          <a:xfrm flipV="1">
            <a:off x="4336481" y="5113733"/>
            <a:ext cx="643370" cy="1504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/>
          <p:nvPr/>
        </p:nvCxnSpPr>
        <p:spPr>
          <a:xfrm flipH="1" flipV="1">
            <a:off x="4236215" y="2702559"/>
            <a:ext cx="743636" cy="2329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89563" y="5836508"/>
            <a:ext cx="2556770" cy="543125"/>
          </a:xfrm>
          <a:prstGeom prst="rect">
            <a:avLst/>
          </a:prstGeom>
          <a:solidFill>
            <a:srgbClr val="FFFF00"/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2.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取得定位</a:t>
            </a:r>
            <a:r>
              <a:rPr kumimoji="1" lang="en-US" altLang="zh-TW" sz="1400" dirty="0">
                <a:solidFill>
                  <a:srgbClr val="FF0000"/>
                </a:solidFill>
              </a:rPr>
              <a:t>(</a:t>
            </a:r>
            <a:r>
              <a:rPr kumimoji="1" lang="en-US" altLang="zh-TW" sz="1400" dirty="0" err="1">
                <a:solidFill>
                  <a:srgbClr val="FF0000"/>
                </a:solidFill>
              </a:rPr>
              <a:t>didUpdateLocation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) </a:t>
            </a:r>
          </a:p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存入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變數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圖說文字 28"/>
          <p:cNvSpPr/>
          <p:nvPr/>
        </p:nvSpPr>
        <p:spPr>
          <a:xfrm>
            <a:off x="960877" y="3526136"/>
            <a:ext cx="2090865" cy="665889"/>
          </a:xfrm>
          <a:prstGeom prst="wedgeRectCallout">
            <a:avLst>
              <a:gd name="adj1" fmla="val 115153"/>
              <a:gd name="adj2" fmla="val -5540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FF0000"/>
                </a:solidFill>
              </a:rPr>
              <a:t>4.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將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回傳父類呼叫者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</a:t>
            </a:r>
            <a:endParaRPr kumimoji="1"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7-04-01 上午12.33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0" y="2513714"/>
            <a:ext cx="7260228" cy="4264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非同步的說明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8705"/>
            <a:ext cx="8693313" cy="142159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執行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locationManager.requestlocation</a:t>
            </a:r>
            <a:r>
              <a:rPr lang="en-US" altLang="zh-TW" dirty="0" smtClean="0">
                <a:sym typeface="Wingdings" panose="05000000000000000000" pitchFamily="2" charset="2"/>
              </a:rPr>
              <a:t>() </a:t>
            </a:r>
            <a:r>
              <a:rPr lang="zh-TW" altLang="en-US" dirty="0" smtClean="0">
                <a:sym typeface="Wingdings" panose="05000000000000000000" pitchFamily="2" charset="2"/>
              </a:rPr>
              <a:t>到得到位置不知道花多久</a:t>
            </a:r>
            <a:r>
              <a:rPr lang="en-US" altLang="zh-TW" dirty="0" smtClean="0">
                <a:sym typeface="Wingdings" panose="05000000000000000000" pitchFamily="2" charset="2"/>
              </a:rPr>
              <a:t>? 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只有在收到位置後觸發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/>
              <a:t>locationManager</a:t>
            </a:r>
            <a:r>
              <a:rPr lang="en-US" altLang="zh-TW" dirty="0"/>
              <a:t>(_:</a:t>
            </a:r>
            <a:r>
              <a:rPr lang="en-US" altLang="zh-TW" dirty="0" err="1"/>
              <a:t>didUpdateLocations</a:t>
            </a:r>
            <a:r>
              <a:rPr lang="en-US" altLang="zh-TW" dirty="0"/>
              <a:t>:)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方法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  <a:r>
              <a:rPr lang="zh-TW" altLang="en-US" dirty="0" smtClean="0">
                <a:sym typeface="Wingdings" panose="05000000000000000000" pitchFamily="2" charset="2"/>
              </a:rPr>
              <a:t>名稱含兩個字段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此為非同步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5904859" y="2814754"/>
            <a:ext cx="2682302" cy="976160"/>
          </a:xfrm>
          <a:prstGeom prst="wedgeRectCallout">
            <a:avLst>
              <a:gd name="adj1" fmla="val -36506"/>
              <a:gd name="adj2" fmla="val 8925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通知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delegate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然後執行方法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3862" y="4245059"/>
            <a:ext cx="7005136" cy="104402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22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650968"/>
          </a:xfrm>
        </p:spPr>
        <p:txBody>
          <a:bodyPr/>
          <a:lstStyle/>
          <a:p>
            <a:r>
              <a:rPr lang="en-US" altLang="zh-TW" dirty="0" smtClean="0"/>
              <a:t>Closure </a:t>
            </a:r>
            <a:r>
              <a:rPr lang="zh-TW" altLang="en-US" dirty="0" smtClean="0"/>
              <a:t>設計要點：</a:t>
            </a:r>
            <a:r>
              <a:rPr lang="zh-TW" altLang="en-US" dirty="0" smtClean="0"/>
              <a:t>用在傳遞參數時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748705"/>
            <a:ext cx="8693313" cy="601947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“</a:t>
            </a:r>
            <a:r>
              <a:rPr lang="zh-TW" altLang="en-US" dirty="0" smtClean="0">
                <a:sym typeface="Wingdings" panose="05000000000000000000" pitchFamily="2" charset="2"/>
              </a:rPr>
              <a:t>呼叫函式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參數設計為一個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closure </a:t>
            </a: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{</a:t>
            </a:r>
            <a:r>
              <a:rPr lang="mr-IN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.}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傳一包程式碼出去</a:t>
            </a:r>
            <a:r>
              <a:rPr lang="en-US" altLang="zh-TW" dirty="0" smtClean="0">
                <a:sym typeface="Wingdings" panose="05000000000000000000" pitchFamily="2" charset="2"/>
              </a:rPr>
              <a:t>,</a:t>
            </a:r>
            <a:r>
              <a:rPr lang="zh-TW" altLang="en-US" dirty="0" smtClean="0">
                <a:sym typeface="Wingdings" panose="05000000000000000000" pitchFamily="2" charset="2"/>
              </a:rPr>
              <a:t>再拉回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zh-TW" dirty="0" err="1">
                <a:sym typeface="Wingdings" panose="05000000000000000000" pitchFamily="2" charset="2"/>
              </a:rPr>
              <a:t>f</a:t>
            </a:r>
            <a:r>
              <a:rPr lang="en-US" altLang="zh-TW" dirty="0" err="1" smtClean="0">
                <a:sym typeface="Wingdings" panose="05000000000000000000" pitchFamily="2" charset="2"/>
              </a:rPr>
              <a:t>unc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xxx.abc</a:t>
            </a:r>
            <a:r>
              <a:rPr lang="en-US" altLang="zh-TW" dirty="0" smtClean="0">
                <a:sym typeface="Wingdings" panose="05000000000000000000" pitchFamily="2" charset="2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sym typeface="Wingdings" panose="05000000000000000000" pitchFamily="2" charset="2"/>
              </a:rPr>
              <a:t>completionhandler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: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{ ( 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CLLocation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  </a:t>
            </a:r>
            <a:r>
              <a:rPr lang="en-US" altLang="zh-TW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in</a:t>
            </a:r>
            <a:endParaRPr lang="en-US" altLang="zh-TW" u="sng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code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}  </a:t>
            </a:r>
            <a:r>
              <a:rPr lang="en-US" altLang="zh-TW" dirty="0" smtClean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以及</a:t>
            </a:r>
            <a:endParaRPr lang="en-US" altLang="zh-TW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dirty="0" err="1" smtClean="0">
                <a:sym typeface="Wingdings" panose="05000000000000000000" pitchFamily="2" charset="2"/>
              </a:rPr>
              <a:t>func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xxx.abc</a:t>
            </a: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{ ( </a:t>
            </a:r>
            <a:r>
              <a:rPr lang="en-US" altLang="zh-TW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CLLocation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 )  in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code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} </a:t>
            </a:r>
            <a:endParaRPr lang="en-US" altLang="zh-TW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altLang="zh-TW" b="1" u="sng" dirty="0" smtClean="0">
                <a:solidFill>
                  <a:srgbClr val="0000FF"/>
                </a:solidFill>
                <a:sym typeface="Wingdings" panose="05000000000000000000" pitchFamily="2" charset="2"/>
              </a:rPr>
              <a:t>“</a:t>
            </a:r>
            <a:r>
              <a:rPr lang="zh-TW" altLang="en-US" b="1" u="sng" dirty="0" smtClean="0">
                <a:solidFill>
                  <a:srgbClr val="0000FF"/>
                </a:solidFill>
                <a:sym typeface="Wingdings" panose="05000000000000000000" pitchFamily="2" charset="2"/>
              </a:rPr>
              <a:t>被呼叫函式</a:t>
            </a:r>
            <a:r>
              <a:rPr lang="en-US" altLang="zh-TW" b="1" u="sng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 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zh-TW" altLang="en-US" dirty="0" smtClean="0">
                <a:sym typeface="Wingdings" panose="05000000000000000000" pitchFamily="2" charset="2"/>
              </a:rPr>
              <a:t>參數設計為一個</a:t>
            </a:r>
            <a:r>
              <a:rPr lang="en-US" altLang="zh-TW" dirty="0" smtClean="0">
                <a:sym typeface="Wingdings" panose="05000000000000000000" pitchFamily="2" charset="2"/>
              </a:rPr>
              <a:t> closure, </a:t>
            </a:r>
            <a:r>
              <a:rPr lang="zh-TW" altLang="en-US" dirty="0" smtClean="0">
                <a:sym typeface="Wingdings" panose="05000000000000000000" pitchFamily="2" charset="2"/>
              </a:rPr>
              <a:t>在小括弧的參數空格區填入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參數名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資料類別</a:t>
            </a:r>
            <a:r>
              <a:rPr lang="en-US" altLang="zh-TW" dirty="0" smtClean="0">
                <a:sym typeface="Wingdings" panose="05000000000000000000" pitchFamily="2" charset="2"/>
              </a:rPr>
              <a:t>), </a:t>
            </a:r>
            <a:r>
              <a:rPr lang="zh-TW" altLang="en-US" dirty="0" smtClean="0">
                <a:sym typeface="Wingdings" panose="05000000000000000000" pitchFamily="2" charset="2"/>
              </a:rPr>
              <a:t>型態如下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  <a:r>
              <a:rPr lang="zh-TW" altLang="en-US" dirty="0" smtClean="0">
                <a:sym typeface="Wingdings" panose="05000000000000000000" pitchFamily="2" charset="2"/>
              </a:rPr>
              <a:t>在被呼叫當下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參數值待定</a:t>
            </a:r>
            <a:r>
              <a:rPr lang="en-US" altLang="zh-TW" dirty="0" smtClean="0">
                <a:sym typeface="Wingdings" panose="05000000000000000000" pitchFamily="2" charset="2"/>
              </a:rPr>
              <a:t>!</a:t>
            </a:r>
          </a:p>
          <a:p>
            <a:pPr marL="457200" lvl="1" indent="0">
              <a:buNone/>
            </a:pPr>
            <a:r>
              <a:rPr lang="en-US" altLang="zh-TW" dirty="0" err="1" smtClean="0">
                <a:sym typeface="Wingdings" panose="05000000000000000000" pitchFamily="2" charset="2"/>
              </a:rPr>
              <a:t>func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abc</a:t>
            </a:r>
            <a:r>
              <a:rPr lang="en-US" altLang="zh-TW" dirty="0" smtClean="0">
                <a:sym typeface="Wingdings" panose="05000000000000000000" pitchFamily="2" charset="2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completionhandler</a:t>
            </a:r>
            <a:r>
              <a:rPr lang="en-US" altLang="zh-TW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 </a:t>
            </a:r>
            <a:r>
              <a:rPr lang="en-US" altLang="zh-TW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CLLocation</a:t>
            </a: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) -&gt;  Void 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{</a:t>
            </a:r>
          </a:p>
          <a:p>
            <a:pPr marL="45720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code</a:t>
            </a:r>
          </a:p>
          <a:p>
            <a:pPr marL="45720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}  </a:t>
            </a:r>
          </a:p>
          <a:p>
            <a:r>
              <a:rPr lang="en-US" altLang="zh-TW" b="1" u="sng" dirty="0" smtClean="0">
                <a:solidFill>
                  <a:srgbClr val="0000FF"/>
                </a:solidFill>
                <a:sym typeface="Wingdings" panose="05000000000000000000" pitchFamily="2" charset="2"/>
              </a:rPr>
              <a:t>“</a:t>
            </a:r>
            <a:r>
              <a:rPr lang="zh-TW" altLang="en-US" b="1" u="sng" dirty="0" smtClean="0">
                <a:solidFill>
                  <a:srgbClr val="0000FF"/>
                </a:solidFill>
                <a:sym typeface="Wingdings" panose="05000000000000000000" pitchFamily="2" charset="2"/>
              </a:rPr>
              <a:t>被呼叫函式</a:t>
            </a:r>
            <a:r>
              <a:rPr lang="en-US" altLang="zh-TW" b="1" u="sng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參數設計為一個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closure, </a:t>
            </a:r>
            <a:r>
              <a:rPr lang="zh-TW" altLang="en-US" dirty="0" smtClean="0">
                <a:sym typeface="Wingdings" panose="05000000000000000000" pitchFamily="2" charset="2"/>
              </a:rPr>
              <a:t>型態同</a:t>
            </a:r>
            <a:r>
              <a:rPr lang="zh-TW" altLang="en-US" dirty="0">
                <a:sym typeface="Wingdings" panose="05000000000000000000" pitchFamily="2" charset="2"/>
              </a:rPr>
              <a:t>呼叫函式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參數輸入及回傳值以這裡為主體規劃之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可以先規劃</a:t>
            </a:r>
            <a:r>
              <a:rPr lang="en-US" altLang="zh-TW" b="1" u="sng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</a:t>
            </a:r>
            <a:r>
              <a:rPr lang="zh-TW" altLang="en-US" b="1" u="sng" dirty="0">
                <a:solidFill>
                  <a:srgbClr val="0000FF"/>
                </a:solidFill>
                <a:sym typeface="Wingdings" panose="05000000000000000000" pitchFamily="2" charset="2"/>
              </a:rPr>
              <a:t>被</a:t>
            </a:r>
            <a:r>
              <a:rPr lang="zh-TW" altLang="en-US" b="1" u="sng" dirty="0" smtClean="0">
                <a:solidFill>
                  <a:srgbClr val="0000FF"/>
                </a:solidFill>
                <a:sym typeface="Wingdings" panose="05000000000000000000" pitchFamily="2" charset="2"/>
              </a:rPr>
              <a:t>呼叫函式</a:t>
            </a:r>
            <a:r>
              <a:rPr lang="en-US" altLang="zh-TW" b="1" u="sng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然後</a:t>
            </a:r>
            <a:r>
              <a:rPr lang="zh-TW" altLang="en-US" dirty="0">
                <a:sym typeface="Wingdings" panose="05000000000000000000" pitchFamily="2" charset="2"/>
              </a:rPr>
              <a:t>規劃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呼叫函式</a:t>
            </a:r>
            <a:r>
              <a:rPr lang="en-US" altLang="zh-TW" dirty="0" smtClean="0">
                <a:sym typeface="Wingdings" panose="05000000000000000000" pitchFamily="2" charset="2"/>
              </a:rPr>
              <a:t>”,</a:t>
            </a:r>
            <a:r>
              <a:rPr lang="zh-TW" altLang="en-US" dirty="0" smtClean="0">
                <a:sym typeface="Wingdings" panose="05000000000000000000" pitchFamily="2" charset="2"/>
              </a:rPr>
              <a:t>反之也可以</a:t>
            </a:r>
            <a:r>
              <a:rPr lang="en-US" altLang="zh-TW" dirty="0">
                <a:sym typeface="Wingdings" panose="05000000000000000000" pitchFamily="2" charset="2"/>
              </a:rPr>
              <a:t>!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當</a:t>
            </a:r>
            <a:r>
              <a:rPr lang="zh-TW" altLang="en-US" dirty="0" smtClean="0">
                <a:sym typeface="Wingdings" panose="05000000000000000000" pitchFamily="2" charset="2"/>
              </a:rPr>
              <a:t>呼叫函式</a:t>
            </a:r>
            <a:r>
              <a:rPr lang="zh-TW" altLang="en-US" dirty="0" smtClean="0">
                <a:sym typeface="Wingdings" panose="05000000000000000000" pitchFamily="2" charset="2"/>
              </a:rPr>
              <a:t>最後一個參數是</a:t>
            </a:r>
            <a:r>
              <a:rPr lang="en-US" altLang="zh-TW" dirty="0" smtClean="0">
                <a:sym typeface="Wingdings" panose="05000000000000000000" pitchFamily="2" charset="2"/>
              </a:rPr>
              <a:t> closure </a:t>
            </a:r>
            <a:r>
              <a:rPr lang="zh-TW" altLang="en-US" dirty="0" smtClean="0">
                <a:sym typeface="Wingdings" panose="05000000000000000000" pitchFamily="2" charset="2"/>
              </a:rPr>
              <a:t>的時候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可以將參數名稱</a:t>
            </a:r>
            <a:r>
              <a:rPr lang="en-US" altLang="zh-TW" dirty="0" smtClean="0">
                <a:sym typeface="Wingdings" panose="05000000000000000000" pitchFamily="2" charset="2"/>
              </a:rPr>
              <a:t> Label </a:t>
            </a:r>
            <a:r>
              <a:rPr lang="zh-TW" altLang="en-US" dirty="0" smtClean="0">
                <a:sym typeface="Wingdings" panose="05000000000000000000" pitchFamily="2" charset="2"/>
              </a:rPr>
              <a:t>及前後兩個小括弧省略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  <a:r>
              <a:rPr lang="zh-TW" altLang="en-US" dirty="0" smtClean="0">
                <a:sym typeface="Wingdings" panose="05000000000000000000" pitchFamily="2" charset="2"/>
              </a:rPr>
              <a:t>使程式看起來更簡潔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6187269" y="4572813"/>
            <a:ext cx="2350410" cy="464389"/>
          </a:xfrm>
          <a:prstGeom prst="wedgeRectCallout">
            <a:avLst>
              <a:gd name="adj1" fmla="val -42736"/>
              <a:gd name="adj2" fmla="val -9480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Closure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做為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data type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7135670" y="1276976"/>
            <a:ext cx="1516497" cy="464389"/>
          </a:xfrm>
          <a:prstGeom prst="wedgeRectCallout">
            <a:avLst>
              <a:gd name="adj1" fmla="val -70189"/>
              <a:gd name="adj2" fmla="val -4583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FF0000"/>
                </a:solidFill>
              </a:rPr>
              <a:t>導入關鍵字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in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5847990" y="2190774"/>
            <a:ext cx="2557746" cy="871910"/>
          </a:xfrm>
          <a:prstGeom prst="wedgeRectCallout">
            <a:avLst>
              <a:gd name="adj1" fmla="val -54000"/>
              <a:gd name="adj2" fmla="val -13900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FF0000"/>
                </a:solidFill>
              </a:rPr>
              <a:t>呼叫函式拿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到的回傳值其實由被呼叫函數放進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參數裡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去的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這裡並且省略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Void 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2353" y="2426185"/>
            <a:ext cx="3829971" cy="95077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6" name="矩形圖說文字 15"/>
          <p:cNvSpPr/>
          <p:nvPr/>
        </p:nvSpPr>
        <p:spPr>
          <a:xfrm>
            <a:off x="1742790" y="4468562"/>
            <a:ext cx="2008447" cy="464389"/>
          </a:xfrm>
          <a:prstGeom prst="wedgeRectCallout">
            <a:avLst>
              <a:gd name="adj1" fmla="val -63285"/>
              <a:gd name="adj2" fmla="val -3766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FF0000"/>
                </a:solidFill>
              </a:rPr>
              <a:t>做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一堆定位的工作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353" y="4308213"/>
            <a:ext cx="834139" cy="42571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8" name="矩形圖說文字 17"/>
          <p:cNvSpPr/>
          <p:nvPr/>
        </p:nvSpPr>
        <p:spPr>
          <a:xfrm>
            <a:off x="1486721" y="1652856"/>
            <a:ext cx="2008447" cy="575827"/>
          </a:xfrm>
          <a:prstGeom prst="wedgeRectCallout">
            <a:avLst>
              <a:gd name="adj1" fmla="val -49600"/>
              <a:gd name="adj2" fmla="val -7644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FF0000"/>
                </a:solidFill>
              </a:rPr>
              <a:t>參數被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call back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之後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責令要做的事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2615955" y="2857994"/>
            <a:ext cx="3023515" cy="608074"/>
          </a:xfrm>
          <a:prstGeom prst="wedgeRectCallout">
            <a:avLst>
              <a:gd name="adj1" fmla="val 5251"/>
              <a:gd name="adj2" fmla="val -12753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Trailing Closure: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可以將參數名稱 </a:t>
            </a:r>
            <a:r>
              <a:rPr kumimoji="1" lang="en-US" altLang="zh-TW" sz="1600" dirty="0">
                <a:solidFill>
                  <a:srgbClr val="FF0000"/>
                </a:solidFill>
              </a:rPr>
              <a:t>Label </a:t>
            </a:r>
            <a:r>
              <a:rPr kumimoji="1" lang="zh-TW" altLang="en-US" sz="1600" dirty="0">
                <a:solidFill>
                  <a:srgbClr val="FF0000"/>
                </a:solidFill>
              </a:rPr>
              <a:t>及前後兩個小括弧省略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5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Trailing 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901454"/>
            <a:ext cx="8693313" cy="95352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當函式的最後一個參數是</a:t>
            </a:r>
            <a:r>
              <a:rPr lang="en-US" altLang="zh-TW" dirty="0" smtClean="0">
                <a:sym typeface="Wingdings" panose="05000000000000000000" pitchFamily="2" charset="2"/>
              </a:rPr>
              <a:t> closure ( </a:t>
            </a:r>
            <a:r>
              <a:rPr lang="zh-TW" altLang="en-US" dirty="0" smtClean="0">
                <a:sym typeface="Wingdings" panose="05000000000000000000" pitchFamily="2" charset="2"/>
              </a:rPr>
              <a:t>以</a:t>
            </a:r>
            <a:r>
              <a:rPr lang="en-US" altLang="zh-TW" dirty="0" smtClean="0">
                <a:sym typeface="Wingdings" panose="05000000000000000000" pitchFamily="2" charset="2"/>
              </a:rPr>
              <a:t>{</a:t>
            </a:r>
            <a:r>
              <a:rPr lang="mr-IN" altLang="zh-TW" dirty="0" smtClean="0">
                <a:sym typeface="Wingdings" panose="05000000000000000000" pitchFamily="2" charset="2"/>
              </a:rPr>
              <a:t>…</a:t>
            </a:r>
            <a:r>
              <a:rPr lang="en-US" altLang="zh-TW" dirty="0" smtClean="0">
                <a:sym typeface="Wingdings" panose="05000000000000000000" pitchFamily="2" charset="2"/>
              </a:rPr>
              <a:t>.} </a:t>
            </a:r>
            <a:r>
              <a:rPr lang="zh-TW" altLang="en-US" dirty="0" smtClean="0">
                <a:sym typeface="Wingdings" panose="05000000000000000000" pitchFamily="2" charset="2"/>
              </a:rPr>
              <a:t>形式</a:t>
            </a:r>
            <a:r>
              <a:rPr lang="zh-TW" altLang="en-US" dirty="0" smtClean="0">
                <a:sym typeface="Wingdings" panose="05000000000000000000" pitchFamily="2" charset="2"/>
              </a:rPr>
              <a:t>的時候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可以將參數</a:t>
            </a:r>
            <a:r>
              <a:rPr lang="en-US" altLang="zh-TW" dirty="0" smtClean="0">
                <a:sym typeface="Wingdings" panose="05000000000000000000" pitchFamily="2" charset="2"/>
              </a:rPr>
              <a:t> Label </a:t>
            </a:r>
            <a:r>
              <a:rPr lang="zh-TW" altLang="en-US" dirty="0" smtClean="0">
                <a:sym typeface="Wingdings" panose="05000000000000000000" pitchFamily="2" charset="2"/>
              </a:rPr>
              <a:t>及前後兩個小括弧省略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  <a:r>
              <a:rPr lang="zh-TW" altLang="en-US" dirty="0" smtClean="0">
                <a:sym typeface="Wingdings" panose="05000000000000000000" pitchFamily="2" charset="2"/>
              </a:rPr>
              <a:t>使城市看起來更優雅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4" name="圖片 3" descr="螢幕快照 2017-03-20 上午9.3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" y="2774116"/>
            <a:ext cx="8938767" cy="35395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9057" y="5170576"/>
            <a:ext cx="6281302" cy="61997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6333435" y="3308886"/>
            <a:ext cx="2248794" cy="668462"/>
          </a:xfrm>
          <a:prstGeom prst="wedgeRectCallout">
            <a:avLst>
              <a:gd name="adj1" fmla="val -43836"/>
              <a:gd name="adj2" fmla="val 9515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(</a:t>
            </a:r>
            <a:r>
              <a:rPr kumimoji="1" lang="en-US" altLang="zh-TW" sz="16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mr-IN" altLang="zh-TW" sz="16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 )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被省略了</a:t>
            </a:r>
            <a:endParaRPr kumimoji="1" lang="en-US" altLang="zh-TW" sz="1600" dirty="0" smtClean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03325" y="4353358"/>
            <a:ext cx="2072970" cy="325875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9" name="矩形圖說文字 28"/>
          <p:cNvSpPr/>
          <p:nvPr/>
        </p:nvSpPr>
        <p:spPr>
          <a:xfrm>
            <a:off x="5369481" y="6086198"/>
            <a:ext cx="2090865" cy="455031"/>
          </a:xfrm>
          <a:prstGeom prst="wedgeRectCallout">
            <a:avLst>
              <a:gd name="adj1" fmla="val 7256"/>
              <a:gd name="adj2" fmla="val -10921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Trailing Closure</a:t>
            </a:r>
            <a:endParaRPr kumimoji="1" lang="en-US" altLang="zh-TW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27986" y="4706296"/>
            <a:ext cx="292441" cy="325875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1905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87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Delegation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6"/>
            <a:ext cx="8693313" cy="5612702"/>
          </a:xfrm>
        </p:spPr>
        <p:txBody>
          <a:bodyPr>
            <a:normAutofit fontScale="92500"/>
          </a:bodyPr>
          <a:lstStyle/>
          <a:p>
            <a:r>
              <a:rPr kumimoji="1" lang="en-US" altLang="zh-TW" dirty="0" smtClean="0"/>
              <a:t>Delegation </a:t>
            </a:r>
            <a:r>
              <a:rPr kumimoji="1" lang="en-US" altLang="zh-TW" dirty="0"/>
              <a:t>is a simple and powerful pattern in which one object in a program acts on behalf of, or in coordination with, another </a:t>
            </a:r>
            <a:r>
              <a:rPr kumimoji="1" lang="en-US" altLang="zh-TW" dirty="0" smtClean="0"/>
              <a:t>object.</a:t>
            </a:r>
          </a:p>
          <a:p>
            <a:r>
              <a:rPr kumimoji="1" lang="en-US" altLang="zh-TW" dirty="0" smtClean="0"/>
              <a:t>The “</a:t>
            </a:r>
            <a:r>
              <a:rPr kumimoji="1" lang="en-US" altLang="zh-TW" dirty="0" smtClean="0">
                <a:solidFill>
                  <a:srgbClr val="3366FF"/>
                </a:solidFill>
              </a:rPr>
              <a:t>delegating object</a:t>
            </a:r>
            <a:r>
              <a:rPr kumimoji="1" lang="en-US" altLang="zh-TW" dirty="0" smtClean="0"/>
              <a:t>” </a:t>
            </a:r>
            <a:r>
              <a:rPr kumimoji="1" lang="en-US" altLang="zh-TW" dirty="0"/>
              <a:t>keeps a reference to the other object—the </a:t>
            </a:r>
            <a:r>
              <a:rPr kumimoji="1" lang="en-US" altLang="zh-TW" dirty="0">
                <a:solidFill>
                  <a:srgbClr val="FF0000"/>
                </a:solidFill>
              </a:rPr>
              <a:t>delegate</a:t>
            </a:r>
            <a:r>
              <a:rPr kumimoji="1" lang="en-US" altLang="zh-TW" dirty="0"/>
              <a:t>—and at the appropriate time sends a message to it. </a:t>
            </a:r>
            <a:endParaRPr kumimoji="1" lang="en-US" altLang="zh-TW" dirty="0" smtClean="0"/>
          </a:p>
          <a:p>
            <a:r>
              <a:rPr kumimoji="1" lang="en-US" altLang="zh-TW" dirty="0"/>
              <a:t>The </a:t>
            </a:r>
            <a:r>
              <a:rPr kumimoji="1" lang="en-US" altLang="zh-TW" dirty="0">
                <a:solidFill>
                  <a:srgbClr val="3366FF"/>
                </a:solidFill>
              </a:rPr>
              <a:t>delegating object </a:t>
            </a:r>
            <a:r>
              <a:rPr kumimoji="1" lang="en-US" altLang="zh-TW" dirty="0"/>
              <a:t>is typically a framework object, and the </a:t>
            </a:r>
            <a:r>
              <a:rPr kumimoji="1" lang="en-US" altLang="zh-TW" dirty="0">
                <a:solidFill>
                  <a:srgbClr val="FF0000"/>
                </a:solidFill>
              </a:rPr>
              <a:t>delegate</a:t>
            </a:r>
            <a:r>
              <a:rPr kumimoji="1" lang="en-US" altLang="zh-TW" dirty="0"/>
              <a:t> is typically a custom controller object. </a:t>
            </a:r>
          </a:p>
          <a:p>
            <a:r>
              <a:rPr kumimoji="1" lang="en-US" altLang="zh-TW" dirty="0" smtClean="0"/>
              <a:t>The </a:t>
            </a:r>
            <a:r>
              <a:rPr kumimoji="1" lang="en-US" altLang="zh-TW" dirty="0"/>
              <a:t>message informs the </a:t>
            </a:r>
            <a:r>
              <a:rPr kumimoji="1" lang="en-US" altLang="zh-TW" dirty="0">
                <a:solidFill>
                  <a:srgbClr val="FF0000"/>
                </a:solidFill>
              </a:rPr>
              <a:t>delegate</a:t>
            </a:r>
            <a:r>
              <a:rPr kumimoji="1" lang="en-US" altLang="zh-TW" dirty="0"/>
              <a:t> of an event that the </a:t>
            </a:r>
            <a:r>
              <a:rPr kumimoji="1" lang="en-US" altLang="zh-TW" dirty="0" smtClean="0"/>
              <a:t>“</a:t>
            </a:r>
            <a:r>
              <a:rPr kumimoji="1" lang="en-US" altLang="zh-TW" dirty="0" smtClean="0">
                <a:solidFill>
                  <a:srgbClr val="3366FF"/>
                </a:solidFill>
              </a:rPr>
              <a:t>delegating object</a:t>
            </a:r>
            <a:r>
              <a:rPr kumimoji="1" lang="en-US" altLang="zh-TW" dirty="0" smtClean="0"/>
              <a:t>” </a:t>
            </a:r>
            <a:r>
              <a:rPr kumimoji="1" lang="en-US" altLang="zh-TW" dirty="0"/>
              <a:t>is about to handle or has just handled. </a:t>
            </a:r>
            <a:endParaRPr kumimoji="1" lang="en-US" altLang="zh-TW" dirty="0" smtClean="0"/>
          </a:p>
          <a:p>
            <a:r>
              <a:rPr kumimoji="1" lang="en-US" altLang="zh-TW" dirty="0" smtClean="0"/>
              <a:t>The </a:t>
            </a:r>
            <a:r>
              <a:rPr kumimoji="1" lang="en-US" altLang="zh-TW" dirty="0">
                <a:solidFill>
                  <a:srgbClr val="FF0000"/>
                </a:solidFill>
              </a:rPr>
              <a:t>delegate</a:t>
            </a:r>
            <a:r>
              <a:rPr kumimoji="1" lang="en-US" altLang="zh-TW" dirty="0"/>
              <a:t> may respond to the message by updating the </a:t>
            </a:r>
            <a:r>
              <a:rPr kumimoji="1" lang="en-US" altLang="zh-TW" dirty="0" smtClean="0"/>
              <a:t>appearance, </a:t>
            </a:r>
            <a:r>
              <a:rPr kumimoji="1" lang="en-US" altLang="zh-TW" dirty="0"/>
              <a:t>or state of </a:t>
            </a:r>
            <a:r>
              <a:rPr kumimoji="1" lang="en-US" altLang="zh-TW" dirty="0" smtClean="0"/>
              <a:t>itself, </a:t>
            </a:r>
            <a:r>
              <a:rPr kumimoji="1" lang="en-US" altLang="zh-TW" dirty="0"/>
              <a:t>or other objects in the application, and in some cases it can return a value that affects how an impending event is handled. </a:t>
            </a:r>
            <a:endParaRPr kumimoji="1" lang="en-US" altLang="zh-TW" dirty="0" smtClean="0"/>
          </a:p>
          <a:p>
            <a:r>
              <a:rPr kumimoji="1" lang="en-US" altLang="zh-TW" dirty="0" smtClean="0"/>
              <a:t>The </a:t>
            </a:r>
            <a:r>
              <a:rPr kumimoji="1" lang="en-US" altLang="zh-TW" dirty="0"/>
              <a:t>main value of delegation is that it allows you to easily customize the behavior of several objects in one central object</a:t>
            </a:r>
            <a:r>
              <a:rPr kumimoji="1"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68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螢幕快照 2017-03-12 下午1.5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26" y="2176116"/>
            <a:ext cx="6731057" cy="468188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83652" y="2490500"/>
            <a:ext cx="6813331" cy="43675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pic>
        <p:nvPicPr>
          <p:cNvPr id="4" name="圖片 3" descr="螢幕快照 2017-03-12 下午1.53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107"/>
            <a:ext cx="5524881" cy="1793962"/>
          </a:xfrm>
          <a:prstGeom prst="rect">
            <a:avLst/>
          </a:prstGeom>
        </p:spPr>
      </p:pic>
      <p:sp>
        <p:nvSpPr>
          <p:cNvPr id="21" name="矩形圖說文字 20"/>
          <p:cNvSpPr/>
          <p:nvPr/>
        </p:nvSpPr>
        <p:spPr>
          <a:xfrm>
            <a:off x="106542" y="2337910"/>
            <a:ext cx="2089507" cy="792784"/>
          </a:xfrm>
          <a:prstGeom prst="wedgeRectCallout">
            <a:avLst>
              <a:gd name="adj1" fmla="val 63107"/>
              <a:gd name="adj2" fmla="val -10487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1. Import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CoreLocation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框架新建一個物件繼承自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圖說文字 24"/>
          <p:cNvSpPr/>
          <p:nvPr/>
        </p:nvSpPr>
        <p:spPr>
          <a:xfrm>
            <a:off x="106542" y="3187325"/>
            <a:ext cx="2275772" cy="511446"/>
          </a:xfrm>
          <a:prstGeom prst="wedgeRectCallout">
            <a:avLst>
              <a:gd name="adj1" fmla="val 65636"/>
              <a:gd name="adj2" fmla="val -100727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3.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>
                <a:solidFill>
                  <a:srgbClr val="FF0000"/>
                </a:solidFill>
              </a:rPr>
              <a:t>completionHandler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>
                <a:solidFill>
                  <a:srgbClr val="FF0000"/>
                </a:solidFill>
              </a:rPr>
              <a:t>是一個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closure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為屬性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677954"/>
          </a:xfrm>
        </p:spPr>
        <p:txBody>
          <a:bodyPr/>
          <a:lstStyle/>
          <a:p>
            <a:r>
              <a:rPr lang="en-US" altLang="zh-TW" dirty="0" smtClean="0"/>
              <a:t>Closure: </a:t>
            </a:r>
            <a:r>
              <a:rPr lang="zh-TW" altLang="en-US" dirty="0" smtClean="0"/>
              <a:t>執行定位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回復數據給呼叫者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5465" y="1132742"/>
            <a:ext cx="3302956" cy="19396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0884" y="3698770"/>
            <a:ext cx="5776398" cy="131681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3522971" y="671441"/>
            <a:ext cx="1351031" cy="572899"/>
          </a:xfrm>
          <a:prstGeom prst="wedgeRectCallout">
            <a:avLst>
              <a:gd name="adj1" fmla="val -59760"/>
              <a:gd name="adj2" fmla="val 39139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實作一個物件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可取用其方法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6528105" y="1519187"/>
            <a:ext cx="2261285" cy="656929"/>
          </a:xfrm>
          <a:prstGeom prst="wedgeRectCallout">
            <a:avLst>
              <a:gd name="adj1" fmla="val -36401"/>
              <a:gd name="adj2" fmla="val 9074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zh-TW" altLang="en-US" sz="1400" dirty="0">
                <a:solidFill>
                  <a:srgbClr val="FF0000"/>
                </a:solidFill>
              </a:rPr>
              <a:t>創建子類</a:t>
            </a:r>
            <a:r>
              <a:rPr kumimoji="1" lang="en-US" altLang="zh-TW" sz="1400" dirty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>
                <a:solidFill>
                  <a:srgbClr val="FF0000"/>
                </a:solidFill>
              </a:rPr>
              <a:t>繼承自</a:t>
            </a:r>
            <a:r>
              <a:rPr kumimoji="1" lang="en-US" altLang="zh-TW" sz="1400" dirty="0">
                <a:solidFill>
                  <a:srgbClr val="FF0000"/>
                </a:solidFill>
              </a:rPr>
              <a:t> 2 </a:t>
            </a:r>
            <a:r>
              <a:rPr kumimoji="1" lang="zh-TW" altLang="en-US" sz="1400" dirty="0">
                <a:solidFill>
                  <a:srgbClr val="FF0000"/>
                </a:solidFill>
              </a:rPr>
              <a:t>個父類</a:t>
            </a:r>
            <a:r>
              <a:rPr kumimoji="1" lang="en-US" altLang="zh-TW" sz="1400" dirty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>
                <a:solidFill>
                  <a:srgbClr val="FF0000"/>
                </a:solidFill>
              </a:rPr>
              <a:t>代替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>
                <a:solidFill>
                  <a:srgbClr val="FF0000"/>
                </a:solidFill>
              </a:rPr>
              <a:t>ViewController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>
                <a:solidFill>
                  <a:srgbClr val="FF0000"/>
                </a:solidFill>
              </a:rPr>
              <a:t>執行</a:t>
            </a:r>
            <a:r>
              <a:rPr kumimoji="1" lang="en-US" altLang="zh-TW" sz="1400" dirty="0">
                <a:solidFill>
                  <a:srgbClr val="FF0000"/>
                </a:solidFill>
              </a:rPr>
              <a:t> Location </a:t>
            </a:r>
            <a:r>
              <a:rPr kumimoji="1" lang="zh-TW" altLang="en-US" sz="1400" dirty="0">
                <a:solidFill>
                  <a:srgbClr val="FF0000"/>
                </a:solidFill>
              </a:rPr>
              <a:t>業務</a:t>
            </a:r>
          </a:p>
        </p:txBody>
      </p:sp>
      <p:sp>
        <p:nvSpPr>
          <p:cNvPr id="12" name="矩形 11"/>
          <p:cNvSpPr/>
          <p:nvPr/>
        </p:nvSpPr>
        <p:spPr>
          <a:xfrm>
            <a:off x="331663" y="1650288"/>
            <a:ext cx="5080113" cy="61481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5136739" y="671441"/>
            <a:ext cx="3046032" cy="782463"/>
          </a:xfrm>
          <a:prstGeom prst="wedgeRectCallout">
            <a:avLst>
              <a:gd name="adj1" fmla="val -39096"/>
              <a:gd name="adj2" fmla="val 9169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AutoNum type="arabicPeriod"/>
            </a:pPr>
            <a:r>
              <a:rPr kumimoji="1" lang="zh-TW" altLang="en-US" sz="1200" dirty="0" smtClean="0">
                <a:solidFill>
                  <a:srgbClr val="FF0000"/>
                </a:solidFill>
              </a:rPr>
              <a:t>按下按鈕要求定位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myLocationManager.requestLocation</a:t>
            </a:r>
            <a:endParaRPr kumimoji="1" lang="en-US" altLang="zh-TW" sz="1200" dirty="0" smtClean="0">
              <a:solidFill>
                <a:srgbClr val="FF0000"/>
              </a:solidFill>
            </a:endParaRPr>
          </a:p>
          <a:p>
            <a:pPr marL="228600" indent="-228600">
              <a:buSzPct val="70000"/>
              <a:buFont typeface="+mj-lt"/>
              <a:buAutoNum type="arabicPeriod" startAt="7"/>
            </a:pPr>
            <a:r>
              <a:rPr kumimoji="1" lang="zh-TW" altLang="en-US" sz="1200" dirty="0" smtClean="0">
                <a:solidFill>
                  <a:srgbClr val="FF0000"/>
                </a:solidFill>
              </a:rPr>
              <a:t>定位並用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closure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的方式回報位置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40884" y="5113156"/>
            <a:ext cx="6305938" cy="1520356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40883" y="2652102"/>
            <a:ext cx="3199627" cy="13882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75341" y="3057888"/>
            <a:ext cx="2936435" cy="51773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0" name="矩形圖說文字 19"/>
          <p:cNvSpPr/>
          <p:nvPr/>
        </p:nvSpPr>
        <p:spPr>
          <a:xfrm>
            <a:off x="106542" y="5864996"/>
            <a:ext cx="2089507" cy="511448"/>
          </a:xfrm>
          <a:prstGeom prst="wedgeRectCallout">
            <a:avLst>
              <a:gd name="adj1" fmla="val 69938"/>
              <a:gd name="adj2" fmla="val 9398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ps.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執行定位及異常處理業務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圖說文字 21"/>
          <p:cNvSpPr/>
          <p:nvPr/>
        </p:nvSpPr>
        <p:spPr>
          <a:xfrm>
            <a:off x="106542" y="4015570"/>
            <a:ext cx="2177110" cy="929792"/>
          </a:xfrm>
          <a:prstGeom prst="wedgeRectCallout">
            <a:avLst>
              <a:gd name="adj1" fmla="val 60521"/>
              <a:gd name="adj2" fmla="val -97039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0000"/>
                </a:solidFill>
              </a:rPr>
              <a:t>2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指定新物件本身為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delegat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作為存取定位資料的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 local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主體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82195" y="3627766"/>
            <a:ext cx="4000576" cy="255265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4" name="矩形圖說文字 23"/>
          <p:cNvSpPr/>
          <p:nvPr/>
        </p:nvSpPr>
        <p:spPr>
          <a:xfrm>
            <a:off x="6350145" y="2790930"/>
            <a:ext cx="2682101" cy="606723"/>
          </a:xfrm>
          <a:prstGeom prst="wedgeRectCallout">
            <a:avLst>
              <a:gd name="adj1" fmla="val -32199"/>
              <a:gd name="adj2" fmla="val 10423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200" dirty="0" smtClean="0">
                <a:solidFill>
                  <a:srgbClr val="FF0000"/>
                </a:solidFill>
              </a:rPr>
              <a:t>2.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被呼叫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接到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cH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(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completionHandler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) </a:t>
            </a:r>
          </a:p>
          <a:p>
            <a:pPr>
              <a:buSzPct val="70000"/>
            </a:pPr>
            <a:r>
              <a:rPr kumimoji="1" lang="en-US" altLang="zh-TW" sz="1200" dirty="0" smtClean="0">
                <a:solidFill>
                  <a:srgbClr val="FF0000"/>
                </a:solidFill>
              </a:rPr>
              <a:t>3.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把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 </a:t>
            </a:r>
            <a:r>
              <a:rPr kumimoji="1" lang="en-US" altLang="zh-TW" sz="1200" dirty="0" err="1" smtClean="0">
                <a:solidFill>
                  <a:srgbClr val="FF0000"/>
                </a:solidFill>
              </a:rPr>
              <a:t>cH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存入屬性</a:t>
            </a:r>
            <a:r>
              <a:rPr kumimoji="1" lang="en-US" altLang="zh-TW" sz="12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200" dirty="0" smtClean="0">
                <a:solidFill>
                  <a:srgbClr val="FF0000"/>
                </a:solidFill>
              </a:rPr>
              <a:t>公共化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40884" y="2790930"/>
            <a:ext cx="3543797" cy="16727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34215" y="6012909"/>
            <a:ext cx="2275327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8" name="矩形圖說文字 27"/>
          <p:cNvSpPr/>
          <p:nvPr/>
        </p:nvSpPr>
        <p:spPr>
          <a:xfrm>
            <a:off x="6724947" y="5476738"/>
            <a:ext cx="1805973" cy="411002"/>
          </a:xfrm>
          <a:prstGeom prst="wedgeRectCallout">
            <a:avLst>
              <a:gd name="adj1" fmla="val -23662"/>
              <a:gd name="adj2" fmla="val -98535"/>
            </a:avLst>
          </a:prstGeom>
          <a:solidFill>
            <a:schemeClr val="tx1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FF00"/>
                </a:solidFill>
              </a:rPr>
              <a:t>5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. 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取得定位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 locations</a:t>
            </a:r>
            <a:endParaRPr kumimoji="1"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34215" y="3832804"/>
            <a:ext cx="3250466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31" name="直線箭頭接點 30"/>
          <p:cNvCxnSpPr/>
          <p:nvPr/>
        </p:nvCxnSpPr>
        <p:spPr>
          <a:xfrm flipH="1" flipV="1">
            <a:off x="3478421" y="2907980"/>
            <a:ext cx="551459" cy="924824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/>
          <p:cNvCxnSpPr/>
          <p:nvPr/>
        </p:nvCxnSpPr>
        <p:spPr>
          <a:xfrm flipH="1">
            <a:off x="4071879" y="3769776"/>
            <a:ext cx="1225480" cy="11325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圖說文字 43"/>
          <p:cNvSpPr/>
          <p:nvPr/>
        </p:nvSpPr>
        <p:spPr>
          <a:xfrm>
            <a:off x="2382314" y="1990882"/>
            <a:ext cx="3029462" cy="274220"/>
          </a:xfrm>
          <a:prstGeom prst="wedgeRectCallout">
            <a:avLst>
              <a:gd name="adj1" fmla="val -66045"/>
              <a:gd name="adj2" fmla="val -64446"/>
            </a:avLst>
          </a:prstGeom>
          <a:solidFill>
            <a:schemeClr val="tx1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 smtClean="0">
                <a:solidFill>
                  <a:srgbClr val="FFFF00"/>
                </a:solidFill>
              </a:rPr>
              <a:t>8. 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取回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 closure, 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印出位置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 location.</a:t>
            </a:r>
            <a:endParaRPr kumimoji="1"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106542" y="5015581"/>
            <a:ext cx="2089507" cy="574368"/>
          </a:xfrm>
          <a:prstGeom prst="wedgeRectCallout">
            <a:avLst>
              <a:gd name="adj1" fmla="val 70112"/>
              <a:gd name="adj2" fmla="val -95271"/>
            </a:avLst>
          </a:prstGeom>
          <a:solidFill>
            <a:srgbClr val="CCFFCC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Ps.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詢問設定使用定位權限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發令定位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直線箭頭接點 31"/>
          <p:cNvCxnSpPr/>
          <p:nvPr/>
        </p:nvCxnSpPr>
        <p:spPr>
          <a:xfrm>
            <a:off x="4361547" y="1828262"/>
            <a:ext cx="1050229" cy="1941514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/>
          <p:cNvCxnSpPr/>
          <p:nvPr/>
        </p:nvCxnSpPr>
        <p:spPr>
          <a:xfrm flipH="1">
            <a:off x="4645632" y="5266455"/>
            <a:ext cx="3537139" cy="598542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圖說文字 38"/>
          <p:cNvSpPr/>
          <p:nvPr/>
        </p:nvSpPr>
        <p:spPr>
          <a:xfrm>
            <a:off x="6093265" y="4638907"/>
            <a:ext cx="1192692" cy="376674"/>
          </a:xfrm>
          <a:prstGeom prst="wedgeRectCallout">
            <a:avLst>
              <a:gd name="adj1" fmla="val -99439"/>
              <a:gd name="adj2" fmla="val 2573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0000"/>
                </a:solidFill>
              </a:rPr>
              <a:t>4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執行定位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矩形圖說文字 40"/>
          <p:cNvSpPr/>
          <p:nvPr/>
        </p:nvSpPr>
        <p:spPr>
          <a:xfrm>
            <a:off x="5722292" y="6008400"/>
            <a:ext cx="2460480" cy="558915"/>
          </a:xfrm>
          <a:prstGeom prst="wedgeRectCallout">
            <a:avLst>
              <a:gd name="adj1" fmla="val -66850"/>
              <a:gd name="adj2" fmla="val -31330"/>
            </a:avLst>
          </a:prstGeom>
          <a:solidFill>
            <a:schemeClr val="tx1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en-US" altLang="zh-TW" sz="1400" dirty="0">
                <a:solidFill>
                  <a:srgbClr val="FFFF00"/>
                </a:solidFill>
              </a:rPr>
              <a:t>6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.</a:t>
            </a:r>
            <a:r>
              <a:rPr kumimoji="1" lang="en-US" altLang="zh-TW" sz="1400" dirty="0">
                <a:solidFill>
                  <a:srgbClr val="FFFF00"/>
                </a:solidFill>
              </a:rPr>
              <a:t> 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第一個數據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(location in type </a:t>
            </a:r>
            <a:r>
              <a:rPr kumimoji="1" lang="en-US" altLang="zh-TW" sz="1400" dirty="0" err="1" smtClean="0">
                <a:solidFill>
                  <a:srgbClr val="FFFF00"/>
                </a:solidFill>
              </a:rPr>
              <a:t>CLLocation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)</a:t>
            </a:r>
            <a:r>
              <a:rPr kumimoji="1" lang="zh-TW" altLang="en-US" sz="1400" dirty="0" smtClean="0">
                <a:solidFill>
                  <a:srgbClr val="FFFF00"/>
                </a:solidFill>
              </a:rPr>
              <a:t>存進</a:t>
            </a:r>
            <a:r>
              <a:rPr kumimoji="1" lang="en-US" altLang="zh-TW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FF00"/>
                </a:solidFill>
              </a:rPr>
              <a:t>cH</a:t>
            </a:r>
            <a:endParaRPr kumimoji="1" lang="zh-TW" altLang="en-US" sz="1400" dirty="0">
              <a:solidFill>
                <a:srgbClr val="FFFF00"/>
              </a:solidFill>
            </a:endParaRPr>
          </a:p>
        </p:txBody>
      </p:sp>
      <p:cxnSp>
        <p:nvCxnSpPr>
          <p:cNvPr id="42" name="直線箭頭接點 41"/>
          <p:cNvCxnSpPr/>
          <p:nvPr/>
        </p:nvCxnSpPr>
        <p:spPr>
          <a:xfrm flipH="1">
            <a:off x="3626267" y="5887740"/>
            <a:ext cx="83555" cy="228685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/>
          <p:cNvCxnSpPr/>
          <p:nvPr/>
        </p:nvCxnSpPr>
        <p:spPr>
          <a:xfrm flipH="1" flipV="1">
            <a:off x="3233561" y="2882742"/>
            <a:ext cx="289410" cy="3233683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/>
          <p:cNvCxnSpPr/>
          <p:nvPr/>
        </p:nvCxnSpPr>
        <p:spPr>
          <a:xfrm>
            <a:off x="3233561" y="2790930"/>
            <a:ext cx="1640441" cy="978846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/>
          <p:cNvCxnSpPr/>
          <p:nvPr/>
        </p:nvCxnSpPr>
        <p:spPr>
          <a:xfrm flipH="1" flipV="1">
            <a:off x="3893642" y="1828262"/>
            <a:ext cx="1061143" cy="1870509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/>
          <p:cNvCxnSpPr/>
          <p:nvPr/>
        </p:nvCxnSpPr>
        <p:spPr>
          <a:xfrm>
            <a:off x="3342183" y="2958207"/>
            <a:ext cx="467904" cy="315821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0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程式分析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7985"/>
              </p:ext>
            </p:extLst>
          </p:nvPr>
        </p:nvGraphicFramePr>
        <p:xfrm>
          <a:off x="1194830" y="1036114"/>
          <a:ext cx="7177335" cy="298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899"/>
                <a:gridCol w="2683993"/>
                <a:gridCol w="1842137"/>
                <a:gridCol w="1976306"/>
              </a:tblGrid>
              <a:tr h="6601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名稱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3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myLocationManager.swift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Model Class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ViewControl.swift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View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UI </a:t>
                      </a:r>
                      <a:r>
                        <a:rPr lang="zh-TW" altLang="en-US" dirty="0" smtClean="0"/>
                        <a:t>控制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Main.StoryBoard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View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UI </a:t>
                      </a:r>
                      <a:r>
                        <a:rPr lang="zh-TW" altLang="en-US" dirty="0" smtClean="0"/>
                        <a:t>編輯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29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748642"/>
          </a:xfrm>
        </p:spPr>
        <p:txBody>
          <a:bodyPr/>
          <a:lstStyle/>
          <a:p>
            <a:r>
              <a:rPr kumimoji="1" lang="zh-TW" altLang="en-US" dirty="0" smtClean="0"/>
              <a:t>程式碼方法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 1 </a:t>
            </a:r>
            <a:r>
              <a:rPr kumimoji="1" lang="zh-TW" altLang="en-US" dirty="0" smtClean="0"/>
              <a:t>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636" y="742129"/>
            <a:ext cx="8693313" cy="1146276"/>
          </a:xfrm>
        </p:spPr>
        <p:txBody>
          <a:bodyPr>
            <a:normAutofit/>
          </a:bodyPr>
          <a:lstStyle/>
          <a:p>
            <a:r>
              <a:rPr kumimoji="1" lang="zh-TW" altLang="en-US" sz="2000" dirty="0" smtClean="0"/>
              <a:t>根據查找</a:t>
            </a:r>
            <a:r>
              <a:rPr kumimoji="1" lang="en-US" altLang="zh-TW" sz="2000" dirty="0" smtClean="0"/>
              <a:t> Google/Apple </a:t>
            </a:r>
            <a:r>
              <a:rPr kumimoji="1" lang="zh-TW" altLang="en-US" sz="2000" dirty="0" smtClean="0"/>
              <a:t>文件找到</a:t>
            </a:r>
            <a:r>
              <a:rPr kumimoji="1" lang="en-US" altLang="zh-TW" sz="2000" dirty="0" smtClean="0"/>
              <a:t> Keyword </a:t>
            </a:r>
            <a:r>
              <a:rPr kumimoji="1" lang="zh-TW" altLang="en-US" sz="2000" dirty="0" smtClean="0"/>
              <a:t>的</a:t>
            </a:r>
            <a:r>
              <a:rPr kumimoji="1" lang="en-US" altLang="zh-TW" sz="2000" dirty="0" smtClean="0"/>
              <a:t> Class, </a:t>
            </a:r>
            <a:r>
              <a:rPr kumimoji="1" lang="zh-TW" altLang="en-US" sz="2000" dirty="0" smtClean="0"/>
              <a:t>實作一個物件</a:t>
            </a:r>
            <a:r>
              <a:rPr kumimoji="1" lang="en-US" altLang="zh-TW" sz="2000" dirty="0"/>
              <a:t>.</a:t>
            </a:r>
            <a:endParaRPr kumimoji="1" lang="en-US" altLang="zh-TW" sz="2000" dirty="0" smtClean="0"/>
          </a:p>
          <a:p>
            <a:pPr lvl="1"/>
            <a:r>
              <a:rPr kumimoji="1" lang="zh-TW" altLang="en-US" sz="2000" dirty="0" smtClean="0"/>
              <a:t>規劃物件所繼承的屬性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或</a:t>
            </a:r>
            <a:r>
              <a:rPr kumimoji="1" lang="zh-TW" altLang="en-US" sz="2000" dirty="0"/>
              <a:t>是</a:t>
            </a:r>
            <a:endParaRPr kumimoji="1" lang="en-US" altLang="zh-TW" sz="2000" dirty="0" smtClean="0"/>
          </a:p>
          <a:p>
            <a:pPr lvl="1"/>
            <a:r>
              <a:rPr kumimoji="1" lang="zh-TW" altLang="en-US" sz="2000" dirty="0" smtClean="0"/>
              <a:t>執行物件繼承自</a:t>
            </a:r>
            <a:r>
              <a:rPr kumimoji="1" lang="en-US" altLang="zh-TW" sz="2000" dirty="0" smtClean="0"/>
              <a:t> Class </a:t>
            </a:r>
            <a:r>
              <a:rPr kumimoji="1" lang="zh-TW" altLang="en-US" sz="2000" dirty="0" smtClean="0"/>
              <a:t>的方法</a:t>
            </a:r>
            <a:r>
              <a:rPr kumimoji="1" lang="en-US" altLang="zh-TW" sz="2000" dirty="0" smtClean="0"/>
              <a:t>.</a:t>
            </a:r>
          </a:p>
          <a:p>
            <a:endParaRPr kumimoji="1" lang="en-US" altLang="zh-TW" sz="2000" dirty="0" smtClean="0"/>
          </a:p>
          <a:p>
            <a:pPr lvl="1"/>
            <a:endParaRPr kumimoji="1" lang="zh-TW" altLang="en-US" sz="2000" dirty="0"/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" y="2018464"/>
            <a:ext cx="7992643" cy="45862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46616" y="3240376"/>
            <a:ext cx="3269435" cy="19538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6801328" y="2885759"/>
            <a:ext cx="2222551" cy="852290"/>
          </a:xfrm>
          <a:prstGeom prst="wedgeRectCallout">
            <a:avLst>
              <a:gd name="adj1" fmla="val -64428"/>
              <a:gd name="adj2" fmla="val 335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實作一個物件</a:t>
            </a:r>
            <a:r>
              <a:rPr kumimoji="1" lang="en-US" altLang="zh-TW" sz="1400" dirty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繼承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class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CLLocationManager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()</a:t>
            </a:r>
            <a:endParaRPr kumimoji="1" lang="zh-TW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7" name="矩形圖說文字 26"/>
          <p:cNvSpPr/>
          <p:nvPr/>
        </p:nvSpPr>
        <p:spPr>
          <a:xfrm>
            <a:off x="7052004" y="4868549"/>
            <a:ext cx="1714800" cy="388288"/>
          </a:xfrm>
          <a:prstGeom prst="wedgeRectCallout">
            <a:avLst>
              <a:gd name="adj1" fmla="val -39044"/>
              <a:gd name="adj2" fmla="val -12849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rgbClr val="FF0000"/>
                </a:solidFill>
              </a:rPr>
              <a:t>規劃物件內的屬性</a:t>
            </a:r>
          </a:p>
        </p:txBody>
      </p:sp>
      <p:sp>
        <p:nvSpPr>
          <p:cNvPr id="28" name="矩形 27"/>
          <p:cNvSpPr/>
          <p:nvPr/>
        </p:nvSpPr>
        <p:spPr>
          <a:xfrm>
            <a:off x="3232182" y="4498422"/>
            <a:ext cx="2357618" cy="152400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9" name="矩形圖說文字 28"/>
          <p:cNvSpPr/>
          <p:nvPr/>
        </p:nvSpPr>
        <p:spPr>
          <a:xfrm>
            <a:off x="1725158" y="4847010"/>
            <a:ext cx="1399296" cy="582432"/>
          </a:xfrm>
          <a:prstGeom prst="wedgeRectCallout">
            <a:avLst>
              <a:gd name="adj1" fmla="val 59822"/>
              <a:gd name="adj2" fmla="val -8258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rgbClr val="FF0000"/>
                </a:solidFill>
              </a:rPr>
              <a:t>執行物件繼承自父類的方法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221816" y="4300710"/>
            <a:ext cx="4481913" cy="20806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84582" y="4082630"/>
            <a:ext cx="3283070" cy="218080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24454" y="3728345"/>
            <a:ext cx="4481913" cy="20806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36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748642"/>
          </a:xfrm>
        </p:spPr>
        <p:txBody>
          <a:bodyPr/>
          <a:lstStyle/>
          <a:p>
            <a:r>
              <a:rPr kumimoji="1" lang="zh-TW" altLang="en-US" dirty="0" smtClean="0"/>
              <a:t>程式碼方法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 2 </a:t>
            </a:r>
            <a:r>
              <a:rPr kumimoji="1" lang="zh-TW" altLang="en-US" dirty="0" smtClean="0"/>
              <a:t>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636" y="742129"/>
            <a:ext cx="8693313" cy="100422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kumimoji="1" lang="zh-TW" altLang="en-US" sz="2000" dirty="0" smtClean="0"/>
              <a:t>根據查找</a:t>
            </a:r>
            <a:r>
              <a:rPr kumimoji="1" lang="en-US" altLang="zh-TW" sz="2000" dirty="0" smtClean="0"/>
              <a:t> Apple </a:t>
            </a:r>
            <a:r>
              <a:rPr kumimoji="1" lang="zh-TW" altLang="en-US" sz="2000" dirty="0" smtClean="0"/>
              <a:t>文件找到</a:t>
            </a:r>
            <a:r>
              <a:rPr kumimoji="1" lang="en-US" altLang="zh-TW" sz="2000" dirty="0" smtClean="0"/>
              <a:t> Keyword, </a:t>
            </a:r>
            <a:r>
              <a:rPr kumimoji="1" lang="zh-TW" altLang="en-US" sz="2000" dirty="0" smtClean="0"/>
              <a:t>輸入到</a:t>
            </a:r>
            <a:r>
              <a:rPr kumimoji="1" lang="en-US" altLang="zh-TW" sz="2000" dirty="0" smtClean="0"/>
              <a:t> IDE, </a:t>
            </a:r>
            <a:r>
              <a:rPr kumimoji="1" lang="zh-TW" altLang="en-US" sz="2000" dirty="0" smtClean="0"/>
              <a:t>由</a:t>
            </a:r>
            <a:r>
              <a:rPr kumimoji="1" lang="en-US" altLang="zh-TW" sz="2000" dirty="0" smtClean="0"/>
              <a:t> SWIFT </a:t>
            </a:r>
            <a:r>
              <a:rPr kumimoji="1" lang="zh-TW" altLang="en-US" sz="2000" dirty="0" smtClean="0"/>
              <a:t>帶出方法</a:t>
            </a:r>
            <a:r>
              <a:rPr kumimoji="1" lang="en-US" altLang="zh-TW" sz="2000" dirty="0" smtClean="0"/>
              <a:t>.</a:t>
            </a:r>
          </a:p>
          <a:p>
            <a:pPr lvl="1">
              <a:buFont typeface="+mj-lt"/>
              <a:buAutoNum type="arabicPeriod" startAt="2"/>
            </a:pPr>
            <a:endParaRPr kumimoji="1" lang="zh-TW" altLang="en-US" sz="2000" dirty="0"/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" y="2018464"/>
            <a:ext cx="7992643" cy="458622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6592453" y="4766318"/>
            <a:ext cx="1512337" cy="265784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6868184" y="3985703"/>
            <a:ext cx="1714800" cy="514681"/>
          </a:xfrm>
          <a:prstGeom prst="wedgeRectCallout">
            <a:avLst>
              <a:gd name="adj1" fmla="val -31735"/>
              <a:gd name="adj2" fmla="val 10040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Keyword, </a:t>
            </a:r>
            <a:r>
              <a:rPr kumimoji="1" lang="zh-TW" altLang="en-US" sz="1200" dirty="0">
                <a:solidFill>
                  <a:srgbClr val="FF0000"/>
                </a:solidFill>
              </a:rPr>
              <a:t>輸入到 </a:t>
            </a:r>
            <a:r>
              <a:rPr kumimoji="1" lang="en-US" altLang="zh-TW" sz="1200" dirty="0">
                <a:solidFill>
                  <a:srgbClr val="FF0000"/>
                </a:solidFill>
              </a:rPr>
              <a:t>IDE, </a:t>
            </a:r>
            <a:r>
              <a:rPr kumimoji="1" lang="zh-TW" altLang="en-US" sz="1200" dirty="0">
                <a:solidFill>
                  <a:srgbClr val="FF0000"/>
                </a:solidFill>
              </a:rPr>
              <a:t>由 </a:t>
            </a:r>
            <a:r>
              <a:rPr kumimoji="1" lang="en-US" altLang="zh-TW" sz="1200" dirty="0">
                <a:solidFill>
                  <a:srgbClr val="FF0000"/>
                </a:solidFill>
              </a:rPr>
              <a:t>SWIFT </a:t>
            </a:r>
            <a:r>
              <a:rPr kumimoji="1" lang="zh-TW" altLang="en-US" sz="1200" dirty="0">
                <a:solidFill>
                  <a:srgbClr val="FF0000"/>
                </a:solidFill>
              </a:rPr>
              <a:t>帶出方法</a:t>
            </a:r>
            <a:endParaRPr kumimoji="1" lang="zh-TW" alt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1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748642"/>
          </a:xfrm>
        </p:spPr>
        <p:txBody>
          <a:bodyPr/>
          <a:lstStyle/>
          <a:p>
            <a:r>
              <a:rPr kumimoji="1" lang="zh-TW" altLang="en-US" dirty="0" smtClean="0"/>
              <a:t>程式碼方法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 3 </a:t>
            </a:r>
            <a:r>
              <a:rPr kumimoji="1" lang="zh-TW" altLang="en-US" dirty="0" smtClean="0"/>
              <a:t>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636" y="742130"/>
            <a:ext cx="8693313" cy="52794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kumimoji="1" lang="zh-TW" altLang="en-US" sz="2000" dirty="0" smtClean="0"/>
              <a:t>就函式回傳的資料結構</a:t>
            </a:r>
            <a:r>
              <a:rPr kumimoji="1" lang="en-US" altLang="zh-TW" sz="2000" dirty="0" smtClean="0"/>
              <a:t>, </a:t>
            </a:r>
            <a:r>
              <a:rPr kumimoji="1" lang="zh-TW" altLang="en-US" sz="2000" dirty="0" smtClean="0"/>
              <a:t>設一個</a:t>
            </a:r>
            <a:r>
              <a:rPr kumimoji="1" lang="en-US" altLang="zh-TW" sz="2000" dirty="0" smtClean="0"/>
              <a:t> Reference, </a:t>
            </a:r>
            <a:r>
              <a:rPr kumimoji="1" lang="zh-TW" altLang="en-US" sz="2000" dirty="0" smtClean="0"/>
              <a:t>取用它的下一階的屬性</a:t>
            </a:r>
            <a:r>
              <a:rPr kumimoji="1" lang="en-US" altLang="zh-TW" sz="2000" dirty="0" smtClean="0"/>
              <a:t>.</a:t>
            </a:r>
            <a:endParaRPr kumimoji="1" lang="zh-TW" altLang="en-US" sz="2000" dirty="0"/>
          </a:p>
        </p:txBody>
      </p:sp>
      <p:pic>
        <p:nvPicPr>
          <p:cNvPr id="4" name="圖片 3" descr="螢幕快照 2017-03-07 下午9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" y="2018464"/>
            <a:ext cx="7992643" cy="458622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3492580" y="5200818"/>
            <a:ext cx="2205840" cy="155232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6157970" y="5005107"/>
            <a:ext cx="1714800" cy="514681"/>
          </a:xfrm>
          <a:prstGeom prst="wedgeRectCallout">
            <a:avLst>
              <a:gd name="adj1" fmla="val -31735"/>
              <a:gd name="adj2" fmla="val 10040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Keyword, </a:t>
            </a:r>
            <a:r>
              <a:rPr kumimoji="1" lang="zh-TW" altLang="en-US" sz="1200" dirty="0">
                <a:solidFill>
                  <a:srgbClr val="FF0000"/>
                </a:solidFill>
              </a:rPr>
              <a:t>輸入到 </a:t>
            </a:r>
            <a:r>
              <a:rPr kumimoji="1" lang="en-US" altLang="zh-TW" sz="1200" dirty="0">
                <a:solidFill>
                  <a:srgbClr val="FF0000"/>
                </a:solidFill>
              </a:rPr>
              <a:t>IDE, </a:t>
            </a:r>
            <a:r>
              <a:rPr kumimoji="1" lang="zh-TW" altLang="en-US" sz="1200" dirty="0">
                <a:solidFill>
                  <a:srgbClr val="FF0000"/>
                </a:solidFill>
              </a:rPr>
              <a:t>由 </a:t>
            </a:r>
            <a:r>
              <a:rPr kumimoji="1" lang="en-US" altLang="zh-TW" sz="1200" dirty="0">
                <a:solidFill>
                  <a:srgbClr val="FF0000"/>
                </a:solidFill>
              </a:rPr>
              <a:t>SWIFT </a:t>
            </a:r>
            <a:r>
              <a:rPr kumimoji="1" lang="zh-TW" altLang="en-US" sz="1200" dirty="0">
                <a:solidFill>
                  <a:srgbClr val="FF0000"/>
                </a:solidFill>
              </a:rPr>
              <a:t>帶出方法</a:t>
            </a:r>
            <a:endParaRPr kumimoji="1" lang="zh-TW" alt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螢幕快照 2017-03-12 下午1.5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15" y="1766683"/>
            <a:ext cx="6731057" cy="46818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677954"/>
          </a:xfrm>
        </p:spPr>
        <p:txBody>
          <a:bodyPr/>
          <a:lstStyle/>
          <a:p>
            <a:r>
              <a:rPr kumimoji="1" lang="zh-TW" altLang="en-US" dirty="0"/>
              <a:t>程式碼</a:t>
            </a:r>
            <a:r>
              <a:rPr kumimoji="1" lang="zh-TW" altLang="en-US" dirty="0" smtClean="0"/>
              <a:t>方法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4</a:t>
            </a:r>
            <a:r>
              <a:rPr kumimoji="1" lang="en-US" altLang="zh-TW" dirty="0" smtClean="0"/>
              <a:t> </a:t>
            </a:r>
            <a:r>
              <a:rPr kumimoji="1" lang="zh-TW" altLang="en-US" dirty="0"/>
              <a:t>式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020004" y="5603476"/>
            <a:ext cx="2275327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41" name="矩形圖說文字 40"/>
          <p:cNvSpPr/>
          <p:nvPr/>
        </p:nvSpPr>
        <p:spPr>
          <a:xfrm>
            <a:off x="4808081" y="5598967"/>
            <a:ext cx="2460480" cy="558915"/>
          </a:xfrm>
          <a:prstGeom prst="wedgeRectCallout">
            <a:avLst>
              <a:gd name="adj1" fmla="val -66850"/>
              <a:gd name="adj2" fmla="val -3133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0000"/>
            </a:pPr>
            <a:r>
              <a:rPr kumimoji="1" lang="zh-TW" altLang="en-US" sz="1400" dirty="0" smtClean="0">
                <a:solidFill>
                  <a:srgbClr val="FF0000"/>
                </a:solidFill>
              </a:rPr>
              <a:t>第一個數據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(location in type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CLLocation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)</a:t>
            </a:r>
            <a:r>
              <a:rPr kumimoji="1" lang="zh-TW" altLang="en-US" sz="1400" dirty="0" smtClean="0">
                <a:solidFill>
                  <a:srgbClr val="FF0000"/>
                </a:solidFill>
              </a:rPr>
              <a:t>存進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cH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內容版面配置區 2"/>
          <p:cNvSpPr>
            <a:spLocks noGrp="1"/>
          </p:cNvSpPr>
          <p:nvPr>
            <p:ph idx="1"/>
          </p:nvPr>
        </p:nvSpPr>
        <p:spPr>
          <a:xfrm>
            <a:off x="170636" y="742130"/>
            <a:ext cx="8693313" cy="53630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kumimoji="1" lang="zh-TW" altLang="en-US" sz="2000" dirty="0" smtClean="0"/>
              <a:t>資料</a:t>
            </a:r>
            <a:r>
              <a:rPr kumimoji="1" lang="en-US" altLang="zh-TW" sz="2000" dirty="0" smtClean="0"/>
              <a:t>  B </a:t>
            </a:r>
            <a:r>
              <a:rPr kumimoji="1" lang="zh-TW" altLang="en-US" sz="2000" dirty="0" smtClean="0"/>
              <a:t>存入直接寫進另外一個資料</a:t>
            </a:r>
            <a:r>
              <a:rPr kumimoji="1" lang="en-US" altLang="zh-TW" sz="2000" dirty="0" smtClean="0"/>
              <a:t> A </a:t>
            </a:r>
            <a:r>
              <a:rPr kumimoji="1" lang="zh-TW" altLang="en-US" sz="2000" dirty="0" smtClean="0"/>
              <a:t>內部</a:t>
            </a:r>
            <a:r>
              <a:rPr kumimoji="1" lang="en-US" altLang="zh-TW" sz="2000" dirty="0" smtClean="0"/>
              <a:t>: A(B)</a:t>
            </a:r>
            <a:endParaRPr kumimoji="1" lang="en-US" altLang="zh-TW" sz="2000" dirty="0"/>
          </a:p>
          <a:p>
            <a:pPr>
              <a:buFont typeface="+mj-lt"/>
              <a:buAutoNum type="arabicPeriod" startAt="4"/>
            </a:pPr>
            <a:endParaRPr kumimoji="1" lang="zh-TW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1654366" y="2363433"/>
            <a:ext cx="3651347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020004" y="5413889"/>
            <a:ext cx="2391676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10230" y="4677981"/>
            <a:ext cx="771332" cy="175673"/>
          </a:xfrm>
          <a:prstGeom prst="rect">
            <a:avLst/>
          </a:prstGeom>
          <a:solidFill>
            <a:srgbClr val="FFD8BA">
              <a:alpha val="20000"/>
            </a:srgbClr>
          </a:solidFill>
          <a:ln w="190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29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 closure (Swift)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 function(C)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19060"/>
              </p:ext>
            </p:extLst>
          </p:nvPr>
        </p:nvGraphicFramePr>
        <p:xfrm>
          <a:off x="1194830" y="1036114"/>
          <a:ext cx="7177335" cy="536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899"/>
                <a:gridCol w="1888076"/>
                <a:gridCol w="2638054"/>
                <a:gridCol w="1976306"/>
              </a:tblGrid>
              <a:tr h="66010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內容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Closure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3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呼叫範圍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程式之間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同一程式內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傳遞內容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一個混搭著資料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程式碼的包裹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資料變數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辨識碼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Label,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一個混搭著資料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程式碼包裹的標籤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參數名稱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參數由誰賦值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呼叫和被呼叫函式都可以決定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呼叫函式給定</a:t>
                      </a: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 (call back)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1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回傳值從哪裡拿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b="0" baseline="0" dirty="0" smtClean="0">
                          <a:solidFill>
                            <a:schemeClr val="tx1"/>
                          </a:solidFill>
                        </a:rPr>
                        <a:t>裡的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資料變數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函式名稱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728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Key Words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6"/>
            <a:ext cx="8693313" cy="5612702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Framework: Library?( import Core Location, which is a Framework)</a:t>
            </a:r>
          </a:p>
          <a:p>
            <a:r>
              <a:rPr kumimoji="1" lang="en-US" altLang="zh-TW" dirty="0" smtClean="0"/>
              <a:t>Class: Core Location is a class</a:t>
            </a:r>
          </a:p>
          <a:p>
            <a:r>
              <a:rPr kumimoji="1" lang="en-US" altLang="zh-TW" dirty="0" smtClean="0"/>
              <a:t>Protocols: </a:t>
            </a:r>
            <a:r>
              <a:rPr kumimoji="1" lang="en-US" altLang="zh-TW" dirty="0" err="1" smtClean="0"/>
              <a:t>CLLocationManagerDelegate</a:t>
            </a:r>
            <a:r>
              <a:rPr kumimoji="1" lang="en-US" altLang="zh-TW" dirty="0" smtClean="0"/>
              <a:t> is a protocol</a:t>
            </a:r>
          </a:p>
        </p:txBody>
      </p:sp>
    </p:spTree>
    <p:extLst>
      <p:ext uri="{BB962C8B-B14F-4D97-AF65-F5344CB8AC3E}">
        <p14:creationId xmlns:p14="http://schemas.microsoft.com/office/powerpoint/2010/main" val="10918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解題思路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2: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要吃什麼勒</a:t>
            </a:r>
            <a:r>
              <a:rPr kumimoji="1" lang="zh-TW" altLang="en-US" dirty="0"/>
              <a:t>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4"/>
            <a:ext cx="8693313" cy="2271567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顯示元件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需要取用內定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運算邏輯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即時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動態</a:t>
            </a:r>
            <a:r>
              <a:rPr kumimoji="1" lang="en-US" altLang="zh-TW" dirty="0" smtClean="0"/>
              <a:t>” Apple Framework </a:t>
            </a:r>
            <a:r>
              <a:rPr kumimoji="1" lang="zh-TW" altLang="en-US" dirty="0" smtClean="0"/>
              <a:t>資源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需要排版適應不同大小手機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處理非同步事件</a:t>
            </a:r>
            <a:r>
              <a:rPr kumimoji="1" lang="en-US" altLang="zh-TW" dirty="0" smtClean="0"/>
              <a:t>? Yes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1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6937"/>
            <a:ext cx="8836334" cy="1879104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決定有幾個</a:t>
            </a:r>
            <a:r>
              <a:rPr kumimoji="1" lang="en-US" altLang="zh-TW" dirty="0" smtClean="0"/>
              <a:t> View(1 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), </a:t>
            </a:r>
            <a:r>
              <a:rPr kumimoji="1" lang="zh-TW" altLang="en-US" dirty="0" smtClean="0"/>
              <a:t>導入對應數量之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ViewController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模板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放上</a:t>
            </a:r>
            <a:r>
              <a:rPr kumimoji="1" lang="en-US" altLang="zh-TW" dirty="0" smtClean="0"/>
              <a:t>  UI </a:t>
            </a:r>
            <a:r>
              <a:rPr kumimoji="1" lang="zh-TW" altLang="en-US" dirty="0" smtClean="0"/>
              <a:t>組件</a:t>
            </a:r>
            <a:r>
              <a:rPr kumimoji="1" lang="en-US" altLang="zh-TW" dirty="0" smtClean="0"/>
              <a:t>(Button)</a:t>
            </a:r>
            <a:r>
              <a:rPr kumimoji="1" lang="zh-TW" altLang="en-US" dirty="0" smtClean="0"/>
              <a:t>賦予初值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searchTapped</a:t>
            </a:r>
            <a:r>
              <a:rPr kumimoji="1" lang="en-US" altLang="zh-TW" dirty="0" smtClean="0"/>
              <a:t>).</a:t>
            </a:r>
          </a:p>
          <a:p>
            <a:r>
              <a:rPr kumimoji="1" lang="zh-TW" altLang="en-US" dirty="0" smtClean="0"/>
              <a:t>根據題義</a:t>
            </a:r>
            <a:r>
              <a:rPr kumimoji="1" lang="en-US" altLang="zh-TW" dirty="0" smtClean="0"/>
              <a:t>,  </a:t>
            </a:r>
            <a:r>
              <a:rPr kumimoji="1" lang="en-US" altLang="zh-TW" dirty="0" err="1" smtClean="0"/>
              <a:t>google</a:t>
            </a:r>
            <a:r>
              <a:rPr kumimoji="1" lang="en-US" altLang="zh-TW" dirty="0" smtClean="0"/>
              <a:t> “</a:t>
            </a:r>
            <a:r>
              <a:rPr kumimoji="1" lang="en-US" altLang="zh-TW" dirty="0" err="1" smtClean="0"/>
              <a:t>ios</a:t>
            </a:r>
            <a:r>
              <a:rPr kumimoji="1" lang="en-US" altLang="zh-TW" dirty="0" smtClean="0"/>
              <a:t> get user location”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>
                <a:sym typeface="Wingdings"/>
              </a:rPr>
              <a:t>沒有人記得全部</a:t>
            </a:r>
            <a:r>
              <a:rPr kumimoji="1" lang="en-US" altLang="zh-TW" dirty="0" smtClean="0">
                <a:sym typeface="Wingdings"/>
              </a:rPr>
              <a:t>,</a:t>
            </a:r>
            <a:r>
              <a:rPr kumimoji="1" lang="zh-TW" altLang="en-US" dirty="0" smtClean="0">
                <a:sym typeface="Wingdings"/>
              </a:rPr>
              <a:t>需要的就去學</a:t>
            </a:r>
            <a:r>
              <a:rPr kumimoji="1" lang="en-US" altLang="zh-TW" dirty="0" smtClean="0">
                <a:sym typeface="Wingdings"/>
              </a:rPr>
              <a:t>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螢幕快照 2017-03-10 下午9.3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1" y="2788599"/>
            <a:ext cx="7688534" cy="33508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1969981" y="2963021"/>
            <a:ext cx="1652948" cy="26243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1969981" y="5257937"/>
            <a:ext cx="3881244" cy="26243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50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687436"/>
          </a:xfrm>
        </p:spPr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153" y="680923"/>
            <a:ext cx="8981432" cy="971654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ym typeface="Wingdings"/>
              </a:rPr>
              <a:t>Import Core </a:t>
            </a:r>
            <a:r>
              <a:rPr kumimoji="1" lang="en-US" altLang="zh-TW" dirty="0" smtClean="0">
                <a:sym typeface="Wingdings"/>
              </a:rPr>
              <a:t>Location, </a:t>
            </a:r>
            <a:r>
              <a:rPr kumimoji="1" lang="zh-TW" altLang="en-US" dirty="0" smtClean="0">
                <a:sym typeface="Wingdings"/>
              </a:rPr>
              <a:t>創建</a:t>
            </a:r>
            <a:r>
              <a:rPr kumimoji="1" lang="zh-TW" altLang="en-US" dirty="0">
                <a:sym typeface="Wingdings"/>
              </a:rPr>
              <a:t>一個</a:t>
            </a:r>
            <a:r>
              <a:rPr kumimoji="1" lang="en-US" altLang="zh-TW" dirty="0">
                <a:sym typeface="Wingdings"/>
              </a:rPr>
              <a:t> </a:t>
            </a:r>
            <a:r>
              <a:rPr kumimoji="1" lang="en-US" altLang="zh-TW" dirty="0" err="1">
                <a:sym typeface="Wingdings"/>
              </a:rPr>
              <a:t>CLLocationManager</a:t>
            </a:r>
            <a:r>
              <a:rPr kumimoji="1" lang="en-US" altLang="zh-TW" dirty="0">
                <a:sym typeface="Wingdings"/>
              </a:rPr>
              <a:t> </a:t>
            </a:r>
            <a:r>
              <a:rPr kumimoji="1" lang="zh-TW" altLang="en-US" dirty="0" smtClean="0">
                <a:sym typeface="Wingdings"/>
              </a:rPr>
              <a:t>物件</a:t>
            </a:r>
            <a:r>
              <a:rPr kumimoji="1" lang="zh-TW" altLang="en-US" dirty="0">
                <a:sym typeface="Wingdings"/>
              </a:rPr>
              <a:t>建立</a:t>
            </a:r>
            <a:r>
              <a:rPr kumimoji="1" lang="en-US" altLang="zh-TW" dirty="0">
                <a:sym typeface="Wingdings"/>
              </a:rPr>
              <a:t> Delegate  </a:t>
            </a:r>
            <a:r>
              <a:rPr kumimoji="1" lang="zh-TW" altLang="en-US" dirty="0">
                <a:sym typeface="Wingdings"/>
              </a:rPr>
              <a:t>關係</a:t>
            </a:r>
            <a:endParaRPr kumimoji="1" lang="en-US" altLang="zh-TW" dirty="0">
              <a:sym typeface="Wingdings"/>
            </a:endParaRP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螢幕快照 2017-03-10 下午9.3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1" y="1545465"/>
            <a:ext cx="5692068" cy="2971303"/>
          </a:xfrm>
          <a:prstGeom prst="rect">
            <a:avLst/>
          </a:prstGeom>
        </p:spPr>
      </p:pic>
      <p:pic>
        <p:nvPicPr>
          <p:cNvPr id="7" name="圖片 6" descr="螢幕快照 2017-03-10 下午9.3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" y="3504329"/>
            <a:ext cx="8981432" cy="31765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154620" y="5389154"/>
            <a:ext cx="8704025" cy="12253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4" name="爆炸 1 3"/>
          <p:cNvSpPr/>
          <p:nvPr/>
        </p:nvSpPr>
        <p:spPr>
          <a:xfrm>
            <a:off x="4337710" y="4965379"/>
            <a:ext cx="2256833" cy="1208829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35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1634"/>
            <a:ext cx="8836334" cy="176733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取得允許使用當地位置</a:t>
            </a:r>
            <a:r>
              <a:rPr kumimoji="1" lang="en-US" altLang="zh-TW" dirty="0" smtClean="0"/>
              <a:t> </a:t>
            </a:r>
            <a:r>
              <a:rPr lang="en-US" altLang="zh-TW" dirty="0" smtClean="0"/>
              <a:t>Requesting </a:t>
            </a:r>
            <a:r>
              <a:rPr lang="en-US" altLang="zh-TW" dirty="0"/>
              <a:t>Permission to Use Location Services</a:t>
            </a:r>
            <a:r>
              <a:rPr kumimoji="1" lang="zh-TW" altLang="en-US" dirty="0" smtClean="0"/>
              <a:t>＋</a:t>
            </a:r>
            <a:r>
              <a:rPr kumimoji="1" lang="zh-TW" altLang="en-US" dirty="0">
                <a:sym typeface="Wingdings"/>
              </a:rPr>
              <a:t>建立</a:t>
            </a:r>
            <a:r>
              <a:rPr kumimoji="1" lang="en-US" altLang="zh-TW" dirty="0">
                <a:sym typeface="Wingdings"/>
              </a:rPr>
              <a:t> Delegate  </a:t>
            </a:r>
            <a:r>
              <a:rPr kumimoji="1" lang="zh-TW" altLang="en-US" dirty="0" smtClean="0">
                <a:sym typeface="Wingdings"/>
              </a:rPr>
              <a:t>關係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 descr="螢幕快照 2017-03-10 下午9.42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93" y="1797942"/>
            <a:ext cx="6384196" cy="4998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2234883" y="3941262"/>
            <a:ext cx="6082606" cy="28555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 flipV="1">
            <a:off x="4690329" y="4331395"/>
            <a:ext cx="3256741" cy="2926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5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256" y="829285"/>
            <a:ext cx="9187988" cy="176733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檢查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authorizationStatus</a:t>
            </a:r>
            <a:r>
              <a:rPr kumimoji="1" lang="en-US" altLang="zh-TW" dirty="0" smtClean="0"/>
              <a:t>() </a:t>
            </a:r>
            <a:r>
              <a:rPr kumimoji="1" lang="en-US" altLang="zh-TW" dirty="0" smtClean="0">
                <a:sym typeface="Wingdings"/>
              </a:rPr>
              <a:t> call </a:t>
            </a:r>
            <a:r>
              <a:rPr kumimoji="1" lang="en-US" altLang="zh-TW" dirty="0" err="1" smtClean="0">
                <a:sym typeface="Wingdings"/>
              </a:rPr>
              <a:t>requestWhenInUseAuthorization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pic>
        <p:nvPicPr>
          <p:cNvPr id="4" name="圖片 3" descr="螢幕快照 2017-03-10 下午9.4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7" y="1444323"/>
            <a:ext cx="7674352" cy="53435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1430603" y="3970773"/>
            <a:ext cx="7076511" cy="27528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5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解題步驟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836334" cy="1068117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desiredAccuracy</a:t>
            </a:r>
            <a:r>
              <a:rPr kumimoji="1" lang="en-US" altLang="zh-TW" dirty="0" smtClean="0"/>
              <a:t>()</a:t>
            </a: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en-US" altLang="zh-TW" dirty="0" err="1" smtClean="0"/>
              <a:t>RequestLocation</a:t>
            </a:r>
            <a:r>
              <a:rPr kumimoji="1" lang="en-US" altLang="zh-TW" dirty="0" smtClean="0"/>
              <a:t>()</a:t>
            </a: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en-US" altLang="zh-TW" dirty="0" err="1" smtClean="0">
                <a:sym typeface="Wingdings"/>
              </a:rPr>
              <a:t>didUpdateLocation</a:t>
            </a:r>
            <a:r>
              <a:rPr kumimoji="1" lang="en-US" altLang="zh-TW" dirty="0">
                <a:sym typeface="Wingdings"/>
              </a:rPr>
              <a:t>()</a:t>
            </a:r>
            <a:r>
              <a:rPr kumimoji="1" lang="en-US" altLang="zh-TW" dirty="0" err="1">
                <a:sym typeface="Wingdings"/>
              </a:rPr>
              <a:t>didFailwithError</a:t>
            </a:r>
            <a:r>
              <a:rPr kumimoji="1" lang="en-US" altLang="zh-TW" dirty="0" smtClean="0"/>
              <a:t>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螢幕快照 2017-03-10 下午9.4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366"/>
            <a:ext cx="4606715" cy="2982585"/>
          </a:xfrm>
          <a:prstGeom prst="rect">
            <a:avLst/>
          </a:prstGeom>
        </p:spPr>
      </p:pic>
      <p:pic>
        <p:nvPicPr>
          <p:cNvPr id="6" name="圖片 5" descr="螢幕快照 2017-03-10 下午9.44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62" y="2905502"/>
            <a:ext cx="4705819" cy="39524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V="1">
            <a:off x="130054" y="3564887"/>
            <a:ext cx="4264208" cy="136624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4479964" y="5422514"/>
            <a:ext cx="4215065" cy="141990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爆炸 1 9"/>
          <p:cNvSpPr/>
          <p:nvPr/>
        </p:nvSpPr>
        <p:spPr>
          <a:xfrm>
            <a:off x="826230" y="3580190"/>
            <a:ext cx="1920221" cy="858518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852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11250</TotalTime>
  <Words>1982</Words>
  <Application>Microsoft Macintosh PowerPoint</Application>
  <PresentationFormat>如螢幕大小 (4:3)</PresentationFormat>
  <Paragraphs>348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iOS Dev 筆記 02 傳遞資料  Delegation, Closure</vt:lpstr>
      <vt:lpstr>Content</vt:lpstr>
      <vt:lpstr>Delegation</vt:lpstr>
      <vt:lpstr>解題思路,範例 2: 要吃什麼勒～</vt:lpstr>
      <vt:lpstr>解題步驟</vt:lpstr>
      <vt:lpstr>解題步驟</vt:lpstr>
      <vt:lpstr>解題步驟</vt:lpstr>
      <vt:lpstr>解題步驟</vt:lpstr>
      <vt:lpstr>解題步驟</vt:lpstr>
      <vt:lpstr>小結: 取得位置的步驟</vt:lpstr>
      <vt:lpstr>Delegate 觀念</vt:lpstr>
      <vt:lpstr>程式碼: 要吃什麼勒～</vt:lpstr>
      <vt:lpstr>程式碼: 要吃什麼勒～</vt:lpstr>
      <vt:lpstr>Hints</vt:lpstr>
      <vt:lpstr>Closure vs Delegate</vt:lpstr>
      <vt:lpstr>Closure vs Delegate</vt:lpstr>
      <vt:lpstr>Closure</vt:lpstr>
      <vt:lpstr>Closure</vt:lpstr>
      <vt:lpstr>Closure</vt:lpstr>
      <vt:lpstr> Object(Class) vs Function</vt:lpstr>
      <vt:lpstr>創建一個 Class</vt:lpstr>
      <vt:lpstr>創建一個 Class: MyLocationManager</vt:lpstr>
      <vt:lpstr>在 Class 完成定位</vt:lpstr>
      <vt:lpstr>在 Class 完成定位</vt:lpstr>
      <vt:lpstr>Delegate 移轉到 Class, 在 Class 完成定位</vt:lpstr>
      <vt:lpstr>ViewController Call Back 參數 by closure</vt:lpstr>
      <vt:lpstr>非同步的說明</vt:lpstr>
      <vt:lpstr>Closure 設計要點：用在傳遞參數時</vt:lpstr>
      <vt:lpstr> Trailing Closure</vt:lpstr>
      <vt:lpstr>Closure: 執行定位, 回復數據給呼叫者</vt:lpstr>
      <vt:lpstr>程式分析</vt:lpstr>
      <vt:lpstr>程式碼方法: 第 1 式</vt:lpstr>
      <vt:lpstr>程式碼方法: 第 2 式</vt:lpstr>
      <vt:lpstr>程式碼方法: 第 3 式</vt:lpstr>
      <vt:lpstr>程式碼方法: 第 4 式</vt:lpstr>
      <vt:lpstr>比較 closure (Swift) 與 function(C)</vt:lpstr>
      <vt:lpstr>Key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呂 宜倩</cp:lastModifiedBy>
  <cp:revision>254</cp:revision>
  <dcterms:created xsi:type="dcterms:W3CDTF">2017-03-07T01:33:20Z</dcterms:created>
  <dcterms:modified xsi:type="dcterms:W3CDTF">2017-03-31T17:01:49Z</dcterms:modified>
</cp:coreProperties>
</file>