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68" r:id="rId4"/>
    <p:sldId id="257" r:id="rId5"/>
    <p:sldId id="259" r:id="rId6"/>
    <p:sldId id="266" r:id="rId7"/>
    <p:sldId id="258" r:id="rId8"/>
    <p:sldId id="270" r:id="rId9"/>
    <p:sldId id="271" r:id="rId10"/>
    <p:sldId id="272" r:id="rId11"/>
    <p:sldId id="273" r:id="rId12"/>
    <p:sldId id="260" r:id="rId13"/>
    <p:sldId id="293" r:id="rId14"/>
    <p:sldId id="262" r:id="rId15"/>
    <p:sldId id="277" r:id="rId16"/>
    <p:sldId id="276" r:id="rId17"/>
    <p:sldId id="280" r:id="rId18"/>
    <p:sldId id="279" r:id="rId19"/>
    <p:sldId id="281" r:id="rId20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1" autoAdjust="0"/>
    <p:restoredTop sz="94660"/>
  </p:normalViewPr>
  <p:slideViewPr>
    <p:cSldViewPr snapToGrid="0" snapToObjects="1">
      <p:cViewPr>
        <p:scale>
          <a:sx n="152" d="100"/>
          <a:sy n="152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1DFFE-E8EE-284C-B7F9-C4120111A53F}" type="datetimeFigureOut">
              <a:rPr kumimoji="1" lang="zh-TW" altLang="en-US" smtClean="0"/>
              <a:t>17/3/25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B0180-0A4B-1043-A91C-AC2AB16056E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900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236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dirty="0" smtClean="0"/>
              <a:t>按一下以編輯母片子標題樣式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7E8-E084-854E-B5A8-6B82748C85D9}" type="datetimeFigureOut">
              <a:rPr kumimoji="1" lang="zh-TW" altLang="en-US" smtClean="0"/>
              <a:t>17/3/25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4F5-5ECF-1947-AF61-069BCD82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59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1298005"/>
          </a:xfrm>
        </p:spPr>
        <p:txBody>
          <a:bodyPr/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7E8-E084-854E-B5A8-6B82748C85D9}" type="datetimeFigureOut">
              <a:rPr kumimoji="1" lang="zh-TW" altLang="en-US" smtClean="0"/>
              <a:t>17/3/25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4F5-5ECF-1947-AF61-069BCD82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437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0" y="-6513"/>
            <a:ext cx="9144000" cy="835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9251" y="929380"/>
            <a:ext cx="8693313" cy="2014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B7E8-E084-854E-B5A8-6B82748C85D9}" type="datetimeFigureOut">
              <a:rPr kumimoji="1" lang="zh-TW" altLang="en-US" smtClean="0"/>
              <a:t>17/3/25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54F5-5ECF-1947-AF61-069BCD82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263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457200" rtl="0" eaLnBrk="1" latinLnBrk="0" hangingPunct="1">
        <a:spcBef>
          <a:spcPct val="20000"/>
        </a:spcBef>
        <a:buSzPct val="70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71550" indent="-514350" algn="l" defTabSz="457200" rtl="0" eaLnBrk="1" latinLnBrk="0" hangingPunct="1">
        <a:spcBef>
          <a:spcPct val="20000"/>
        </a:spcBef>
        <a:buSzPct val="70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>
            <a:normAutofit/>
          </a:bodyPr>
          <a:lstStyle/>
          <a:p>
            <a:r>
              <a:rPr kumimoji="1" lang="en-US" altLang="zh-TW" sz="4400" dirty="0" err="1" smtClean="0"/>
              <a:t>iOS</a:t>
            </a:r>
            <a:r>
              <a:rPr kumimoji="1" lang="en-US" altLang="zh-TW" sz="4400" dirty="0" smtClean="0"/>
              <a:t> </a:t>
            </a:r>
            <a:r>
              <a:rPr kumimoji="1" lang="en-US" altLang="zh-TW" sz="4400" dirty="0" err="1" smtClean="0"/>
              <a:t>Dev</a:t>
            </a:r>
            <a:r>
              <a:rPr kumimoji="1" lang="en-US" altLang="zh-TW" sz="4400" dirty="0" smtClean="0"/>
              <a:t> </a:t>
            </a:r>
            <a:r>
              <a:rPr kumimoji="1" lang="zh-TW" altLang="en-US" sz="4400" dirty="0" smtClean="0"/>
              <a:t>筆記</a:t>
            </a:r>
            <a:r>
              <a:rPr kumimoji="1" lang="en-US" altLang="zh-TW" sz="4400" dirty="0" smtClean="0"/>
              <a:t> 01</a:t>
            </a:r>
            <a:br>
              <a:rPr kumimoji="1" lang="en-US" altLang="zh-TW" sz="4400" dirty="0" smtClean="0"/>
            </a:br>
            <a:r>
              <a:rPr kumimoji="1" lang="en-US" altLang="zh-TW" sz="4000" dirty="0" smtClean="0"/>
              <a:t>Swift </a:t>
            </a:r>
            <a:r>
              <a:rPr kumimoji="1" lang="zh-TW" altLang="en-US" sz="4000" dirty="0" smtClean="0"/>
              <a:t>語言</a:t>
            </a:r>
            <a:endParaRPr kumimoji="1" lang="zh-TW" altLang="en-US" sz="44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2017.03.17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30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螢幕快照 2017-03-08 下午9.22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46" y="3466242"/>
            <a:ext cx="4023621" cy="1626390"/>
          </a:xfrm>
          <a:prstGeom prst="rect">
            <a:avLst/>
          </a:prstGeom>
        </p:spPr>
      </p:pic>
      <p:pic>
        <p:nvPicPr>
          <p:cNvPr id="8" name="圖片 7" descr="螢幕快照 2017-03-08 下午9.23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72" y="3380945"/>
            <a:ext cx="4586328" cy="19822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對</a:t>
            </a:r>
            <a:r>
              <a:rPr kumimoji="1" lang="en-US" altLang="zh-TW" dirty="0" smtClean="0"/>
              <a:t> Optional </a:t>
            </a:r>
            <a:r>
              <a:rPr kumimoji="1" lang="zh-TW" altLang="en-US" dirty="0" smtClean="0"/>
              <a:t>變數拆裝取值</a:t>
            </a:r>
            <a:r>
              <a:rPr kumimoji="1" lang="en-US" altLang="zh-TW" dirty="0"/>
              <a:t>:</a:t>
            </a:r>
            <a:r>
              <a:rPr kumimoji="1" lang="en-US" altLang="zh-TW" dirty="0" smtClean="0"/>
              <a:t> if let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33844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条件会判断为</a:t>
            </a:r>
            <a:endParaRPr kumimoji="1" lang="en-US" altLang="zh-TW" dirty="0" smtClean="0"/>
          </a:p>
          <a:p>
            <a:pPr>
              <a:buFont typeface="Arial"/>
              <a:buChar char="•"/>
            </a:pPr>
            <a:r>
              <a:rPr kumimoji="1" lang="en-US" altLang="zh-TW" dirty="0" smtClean="0"/>
              <a:t>True: </a:t>
            </a:r>
            <a:r>
              <a:rPr kumimoji="1" lang="zh-TW" altLang="en-US" dirty="0" smtClean="0"/>
              <a:t>会将值解包并赋给</a:t>
            </a:r>
            <a:r>
              <a:rPr kumimoji="1" lang="en-US" altLang="zh-TW" dirty="0" smtClean="0"/>
              <a:t>let</a:t>
            </a:r>
            <a:r>
              <a:rPr kumimoji="1" lang="zh-TW" altLang="en-US" dirty="0" smtClean="0"/>
              <a:t>后面的常量，这样代码块中就可以使用这个值了</a:t>
            </a:r>
            <a:endParaRPr kumimoji="1" lang="en-US" altLang="zh-TW" dirty="0" smtClean="0"/>
          </a:p>
          <a:p>
            <a:pPr>
              <a:buFont typeface="Arial"/>
              <a:buChar char="•"/>
            </a:pPr>
            <a:r>
              <a:rPr kumimoji="1" lang="en-US" altLang="zh-TW" dirty="0" smtClean="0"/>
              <a:t>False: </a:t>
            </a:r>
            <a:r>
              <a:rPr kumimoji="1" lang="zh-TW" altLang="en-US" dirty="0" smtClean="0"/>
              <a:t>如果变量的可选值是</a:t>
            </a:r>
            <a:r>
              <a:rPr kumimoji="1" lang="en-US" altLang="zh-TW" dirty="0" smtClean="0"/>
              <a:t>nil,</a:t>
            </a:r>
            <a:r>
              <a:rPr kumimoji="1" lang="zh-TW" altLang="en-US" dirty="0" smtClean="0"/>
              <a:t>大括号中的代码会被跳过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去</a:t>
            </a:r>
            <a:r>
              <a:rPr kumimoji="1" lang="en-US" altLang="zh-TW" dirty="0" smtClean="0"/>
              <a:t> else.</a:t>
            </a:r>
            <a:endParaRPr kumimoji="1" lang="zh-TW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4839024" y="3513530"/>
            <a:ext cx="3783949" cy="29958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82009" y="4566001"/>
            <a:ext cx="3970215" cy="62783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5355" y="3466242"/>
            <a:ext cx="3548184" cy="93954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1527909" y="5179513"/>
            <a:ext cx="1852246" cy="883138"/>
          </a:xfrm>
          <a:prstGeom prst="wedgeRectCallout">
            <a:avLst>
              <a:gd name="adj1" fmla="val 12325"/>
              <a:gd name="adj2" fmla="val -12744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對</a:t>
            </a:r>
            <a:r>
              <a:rPr kumimoji="1" lang="en-US" altLang="zh-TW" dirty="0" smtClean="0">
                <a:solidFill>
                  <a:srgbClr val="FF0000"/>
                </a:solidFill>
              </a:rPr>
              <a:t> e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取值</a:t>
            </a:r>
            <a:r>
              <a:rPr kumimoji="1" lang="en-US" altLang="zh-TW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dirty="0" smtClean="0">
                <a:solidFill>
                  <a:srgbClr val="FF0000"/>
                </a:solidFill>
              </a:rPr>
              <a:t>此時取到</a:t>
            </a:r>
            <a:r>
              <a:rPr kumimoji="1" lang="en-US" altLang="zh-TW" dirty="0" smtClean="0">
                <a:solidFill>
                  <a:srgbClr val="FF0000"/>
                </a:solidFill>
              </a:rPr>
              <a:t> 3.0)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塞給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doubleE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6161128" y="2657742"/>
            <a:ext cx="2272973" cy="681525"/>
          </a:xfrm>
          <a:prstGeom prst="wedgeRectCallout">
            <a:avLst>
              <a:gd name="adj1" fmla="val -8069"/>
              <a:gd name="adj2" fmla="val 6651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對</a:t>
            </a:r>
            <a:r>
              <a:rPr kumimoji="1" lang="en-US" altLang="zh-TW" dirty="0" smtClean="0">
                <a:solidFill>
                  <a:srgbClr val="FF0000"/>
                </a:solidFill>
              </a:rPr>
              <a:t> e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取值</a:t>
            </a:r>
            <a:r>
              <a:rPr kumimoji="1" lang="en-US" altLang="zh-TW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dirty="0" smtClean="0">
                <a:solidFill>
                  <a:srgbClr val="FF0000"/>
                </a:solidFill>
              </a:rPr>
              <a:t>此時取到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nil)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塞給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doubleE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2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螢幕快照 2017-03-08 下午9.3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5" y="2621785"/>
            <a:ext cx="4246358" cy="1360216"/>
          </a:xfrm>
          <a:prstGeom prst="rect">
            <a:avLst/>
          </a:prstGeom>
        </p:spPr>
      </p:pic>
      <p:pic>
        <p:nvPicPr>
          <p:cNvPr id="4" name="圖片 3" descr="螢幕快照 2017-03-08 下午9.33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1" y="2621785"/>
            <a:ext cx="4170809" cy="133988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對</a:t>
            </a:r>
            <a:r>
              <a:rPr kumimoji="1" lang="en-US" altLang="zh-TW" dirty="0" smtClean="0"/>
              <a:t> Optional </a:t>
            </a:r>
            <a:r>
              <a:rPr kumimoji="1" lang="zh-TW" altLang="en-US" dirty="0" smtClean="0"/>
              <a:t>變數拆裝取值</a:t>
            </a:r>
            <a:r>
              <a:rPr kumimoji="1" lang="en-US" altLang="zh-TW" dirty="0" smtClean="0"/>
              <a:t>: Optional Chaining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33844"/>
            <a:ext cx="8693313" cy="1028823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Optional Chaining </a:t>
            </a:r>
            <a:r>
              <a:rPr kumimoji="1" lang="zh-TW" altLang="en-US" dirty="0" smtClean="0"/>
              <a:t>可以節省工作量</a:t>
            </a:r>
            <a:endParaRPr kumimoji="1"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229251" y="3796700"/>
            <a:ext cx="8576082" cy="29958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9250" y="2873575"/>
            <a:ext cx="8622973" cy="78011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935242" y="4532399"/>
            <a:ext cx="1852246" cy="551768"/>
          </a:xfrm>
          <a:prstGeom prst="wedgeRectCallout">
            <a:avLst>
              <a:gd name="adj1" fmla="val 29203"/>
              <a:gd name="adj2" fmla="val -12744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Optional Chaining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5965743" y="1521904"/>
            <a:ext cx="2272973" cy="681525"/>
          </a:xfrm>
          <a:prstGeom prst="wedgeRectCallout">
            <a:avLst>
              <a:gd name="adj1" fmla="val -10648"/>
              <a:gd name="adj2" fmla="val 14104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If let binding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5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螢幕快照 2017-03-07 下午3.08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4" y="2078892"/>
            <a:ext cx="8432800" cy="1574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對</a:t>
            </a:r>
            <a:r>
              <a:rPr kumimoji="1" lang="en-US" altLang="zh-TW" dirty="0"/>
              <a:t> Optional </a:t>
            </a:r>
            <a:r>
              <a:rPr kumimoji="1" lang="zh-TW" altLang="en-US" dirty="0"/>
              <a:t>變數拆裝取值</a:t>
            </a:r>
            <a:r>
              <a:rPr kumimoji="1" lang="en-US" altLang="zh-TW" dirty="0"/>
              <a:t>: Optional Chaining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33844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如果变量的可选值是</a:t>
            </a:r>
            <a:r>
              <a:rPr kumimoji="1" lang="en-US" altLang="zh-TW" dirty="0" smtClean="0"/>
              <a:t>nil</a:t>
            </a:r>
            <a:r>
              <a:rPr kumimoji="1" lang="zh-TW" altLang="en-US" dirty="0" smtClean="0"/>
              <a:t>，条件会判断为</a:t>
            </a:r>
            <a:r>
              <a:rPr kumimoji="1" lang="en-US" altLang="zh-TW" dirty="0" smtClean="0"/>
              <a:t>false</a:t>
            </a:r>
            <a:r>
              <a:rPr kumimoji="1" lang="zh-TW" altLang="en-US" dirty="0" smtClean="0"/>
              <a:t>，大括号中的代码会被跳过。如果不是</a:t>
            </a:r>
            <a:r>
              <a:rPr kumimoji="1" lang="en-US" altLang="zh-TW" dirty="0" smtClean="0"/>
              <a:t>nil</a:t>
            </a:r>
            <a:r>
              <a:rPr kumimoji="1" lang="zh-TW" altLang="en-US" dirty="0" smtClean="0"/>
              <a:t>，会将值解包并赋给</a:t>
            </a:r>
            <a:r>
              <a:rPr kumimoji="1" lang="en-US" altLang="zh-TW" dirty="0" smtClean="0"/>
              <a:t>let</a:t>
            </a:r>
            <a:r>
              <a:rPr kumimoji="1" lang="zh-TW" altLang="en-US" dirty="0" smtClean="0"/>
              <a:t>后面的常量，这样代码块中就可以使用这个值了。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98615" y="2702821"/>
            <a:ext cx="1804052" cy="34517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3905086" y="4103078"/>
            <a:ext cx="3350195" cy="1848338"/>
          </a:xfrm>
          <a:prstGeom prst="wedgeRectCallout">
            <a:avLst>
              <a:gd name="adj1" fmla="val -39402"/>
              <a:gd name="adj2" fmla="val -78819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条件会判断为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1. True: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会将值解包并赋给</a:t>
            </a:r>
            <a:r>
              <a:rPr kumimoji="1" lang="en-US" altLang="zh-TW" dirty="0" smtClean="0">
                <a:solidFill>
                  <a:srgbClr val="FF0000"/>
                </a:solidFill>
              </a:rPr>
              <a:t>let</a:t>
            </a:r>
            <a:r>
              <a:rPr kumimoji="1" lang="zh-TW" altLang="en-US" dirty="0" smtClean="0">
                <a:solidFill>
                  <a:srgbClr val="FF0000"/>
                </a:solidFill>
              </a:rPr>
              <a:t>后面的常量，这样代码块中就可以使用这个值了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2. False: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如果变量的可选值是</a:t>
            </a:r>
            <a:r>
              <a:rPr kumimoji="1" lang="en-US" altLang="zh-TW" dirty="0" smtClean="0">
                <a:solidFill>
                  <a:srgbClr val="FF0000"/>
                </a:solidFill>
              </a:rPr>
              <a:t>nil</a:t>
            </a:r>
          </a:p>
          <a:p>
            <a:r>
              <a:rPr kumimoji="1" lang="zh-TW" altLang="en-US" dirty="0" smtClean="0">
                <a:solidFill>
                  <a:srgbClr val="FF0000"/>
                </a:solidFill>
              </a:rPr>
              <a:t>，大括号中的代码会被跳过。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9322" y="2101036"/>
            <a:ext cx="3970215" cy="33475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78707" y="2705427"/>
            <a:ext cx="661703" cy="34517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596575" y="3740966"/>
            <a:ext cx="1852246" cy="883138"/>
          </a:xfrm>
          <a:prstGeom prst="wedgeRectCallout">
            <a:avLst>
              <a:gd name="adj1" fmla="val 12325"/>
              <a:gd name="adj2" fmla="val -12744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對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optionalName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取值</a:t>
            </a:r>
            <a:r>
              <a:rPr kumimoji="1" lang="en-US" altLang="zh-TW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dirty="0" smtClean="0">
                <a:solidFill>
                  <a:srgbClr val="FF0000"/>
                </a:solidFill>
              </a:rPr>
              <a:t>此時取到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nil)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塞給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name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5354" y="2702821"/>
            <a:ext cx="8230902" cy="837548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560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解題思路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範例</a:t>
            </a:r>
            <a:r>
              <a:rPr kumimoji="1" lang="en-US" altLang="zh-TW" dirty="0" smtClean="0"/>
              <a:t> 1:</a:t>
            </a:r>
            <a:r>
              <a:rPr kumimoji="1" lang="zh-TW" altLang="en-US" dirty="0"/>
              <a:t>計數器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顯示元件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需要取用內定</a:t>
            </a:r>
            <a:r>
              <a:rPr kumimoji="1" lang="en-US" altLang="zh-TW" dirty="0" smtClean="0"/>
              <a:t> UI </a:t>
            </a:r>
            <a:r>
              <a:rPr kumimoji="1" lang="zh-TW" altLang="en-US" dirty="0" smtClean="0"/>
              <a:t>元件</a:t>
            </a:r>
            <a:r>
              <a:rPr kumimoji="1" lang="en-US" altLang="zh-TW" dirty="0" smtClean="0"/>
              <a:t>? Yes</a:t>
            </a:r>
          </a:p>
          <a:p>
            <a:r>
              <a:rPr kumimoji="1" lang="zh-TW" altLang="en-US" dirty="0" smtClean="0"/>
              <a:t>運算邏輯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需要取用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即時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動態</a:t>
            </a:r>
            <a:r>
              <a:rPr kumimoji="1" lang="en-US" altLang="zh-TW" dirty="0" smtClean="0"/>
              <a:t>” Apple Framework </a:t>
            </a:r>
            <a:r>
              <a:rPr kumimoji="1" lang="zh-TW" altLang="en-US" dirty="0" smtClean="0"/>
              <a:t>資源</a:t>
            </a:r>
            <a:r>
              <a:rPr kumimoji="1" lang="en-US" altLang="zh-TW" dirty="0" smtClean="0"/>
              <a:t>? No</a:t>
            </a:r>
          </a:p>
          <a:p>
            <a:r>
              <a:rPr kumimoji="1" lang="zh-TW" altLang="en-US" dirty="0" smtClean="0"/>
              <a:t>需要排版適應不同大小手機</a:t>
            </a:r>
            <a:r>
              <a:rPr kumimoji="1" lang="en-US" altLang="zh-TW" dirty="0" smtClean="0"/>
              <a:t>? Yes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013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範例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pic>
        <p:nvPicPr>
          <p:cNvPr id="5" name="圖片 4" descr="螢幕快照 2017-03-07 下午4.57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6822"/>
            <a:ext cx="9144000" cy="49892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55703" y="1380718"/>
            <a:ext cx="1194452" cy="28005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7" name="矩形圖說文字 6"/>
          <p:cNvSpPr/>
          <p:nvPr/>
        </p:nvSpPr>
        <p:spPr>
          <a:xfrm>
            <a:off x="1475804" y="768514"/>
            <a:ext cx="1856154" cy="481950"/>
          </a:xfrm>
          <a:prstGeom prst="wedgeRectCallout">
            <a:avLst>
              <a:gd name="adj1" fmla="val 54957"/>
              <a:gd name="adj2" fmla="val 7957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>
                <a:solidFill>
                  <a:srgbClr val="FF0000"/>
                </a:solidFill>
              </a:rPr>
              <a:t>UIKit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library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9122" y="2989384"/>
            <a:ext cx="2046981" cy="209061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55702" y="1660769"/>
            <a:ext cx="2770553" cy="24748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0" name="矩形圖說文字 9"/>
          <p:cNvSpPr/>
          <p:nvPr/>
        </p:nvSpPr>
        <p:spPr>
          <a:xfrm>
            <a:off x="7203179" y="3626338"/>
            <a:ext cx="1719385" cy="648677"/>
          </a:xfrm>
          <a:prstGeom prst="wedgeRectCallout">
            <a:avLst>
              <a:gd name="adj1" fmla="val -70167"/>
              <a:gd name="adj2" fmla="val 9830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自訂變數名</a:t>
            </a:r>
            <a:r>
              <a:rPr kumimoji="1" lang="en-US" altLang="zh-TW" dirty="0" smtClean="0">
                <a:solidFill>
                  <a:srgbClr val="FF0000"/>
                </a:solidFill>
              </a:rPr>
              <a:t>:</a:t>
            </a:r>
            <a:r>
              <a:rPr kumimoji="1" lang="zh-TW" altLang="en-US" dirty="0" smtClean="0">
                <a:solidFill>
                  <a:srgbClr val="FF0000"/>
                </a:solidFill>
              </a:rPr>
              <a:t>元件類型</a:t>
            </a:r>
            <a:r>
              <a:rPr kumimoji="1" lang="en-US" altLang="zh-TW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1" name="矩形圖說文字 10"/>
          <p:cNvSpPr/>
          <p:nvPr/>
        </p:nvSpPr>
        <p:spPr>
          <a:xfrm>
            <a:off x="7349067" y="2486594"/>
            <a:ext cx="1508369" cy="717713"/>
          </a:xfrm>
          <a:prstGeom prst="wedgeRectCallout">
            <a:avLst>
              <a:gd name="adj1" fmla="val -68285"/>
              <a:gd name="adj2" fmla="val 100874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宣告</a:t>
            </a:r>
            <a:r>
              <a:rPr kumimoji="1" lang="en-US" altLang="zh-TW" dirty="0" smtClean="0">
                <a:solidFill>
                  <a:srgbClr val="FF0000"/>
                </a:solidFill>
              </a:rPr>
              <a:t> 7 components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7624" y="2200030"/>
            <a:ext cx="3258366" cy="3088379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12565" y="4469096"/>
            <a:ext cx="1738921" cy="24748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5705230" y="923194"/>
            <a:ext cx="1856154" cy="481950"/>
          </a:xfrm>
          <a:prstGeom prst="wedgeRectCallout">
            <a:avLst>
              <a:gd name="adj1" fmla="val -58376"/>
              <a:gd name="adj2" fmla="val 10254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本視窗</a:t>
            </a:r>
            <a:r>
              <a:rPr kumimoji="1" lang="en-US" altLang="zh-TW" dirty="0" smtClean="0">
                <a:solidFill>
                  <a:srgbClr val="FF0000"/>
                </a:solidFill>
              </a:rPr>
              <a:t>:</a:t>
            </a:r>
            <a:r>
              <a:rPr kumimoji="1" lang="zh-TW" altLang="en-US" dirty="0" smtClean="0">
                <a:solidFill>
                  <a:srgbClr val="FF0000"/>
                </a:solidFill>
              </a:rPr>
              <a:t>類別類型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3684" y="4631915"/>
            <a:ext cx="820614" cy="24748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17" name="直線箭頭接點 16"/>
          <p:cNvCxnSpPr>
            <a:endCxn id="13" idx="1"/>
          </p:cNvCxnSpPr>
          <p:nvPr/>
        </p:nvCxnSpPr>
        <p:spPr>
          <a:xfrm flipV="1">
            <a:off x="2894298" y="4592840"/>
            <a:ext cx="2218267" cy="12374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  <a:effectLst>
            <a:outerShdw blurRad="63500" dir="13500000" kx="27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 flipV="1">
            <a:off x="5112565" y="2183092"/>
            <a:ext cx="1520865" cy="25139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1" name="矩形 20"/>
          <p:cNvSpPr/>
          <p:nvPr/>
        </p:nvSpPr>
        <p:spPr>
          <a:xfrm flipV="1">
            <a:off x="1475804" y="3145688"/>
            <a:ext cx="597880" cy="57964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cxnSp>
        <p:nvCxnSpPr>
          <p:cNvPr id="22" name="直線箭頭接點 21"/>
          <p:cNvCxnSpPr>
            <a:stCxn id="21" idx="3"/>
            <a:endCxn id="20" idx="1"/>
          </p:cNvCxnSpPr>
          <p:nvPr/>
        </p:nvCxnSpPr>
        <p:spPr>
          <a:xfrm flipV="1">
            <a:off x="2073684" y="2308788"/>
            <a:ext cx="3038881" cy="1126721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  <a:effectLst>
            <a:outerShdw blurRad="63500" dir="10440000" kx="27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800229" y="5280592"/>
            <a:ext cx="4974645" cy="100072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6" name="矩形圖說文字 25"/>
          <p:cNvSpPr/>
          <p:nvPr/>
        </p:nvSpPr>
        <p:spPr>
          <a:xfrm>
            <a:off x="1361751" y="5419949"/>
            <a:ext cx="2160248" cy="754259"/>
          </a:xfrm>
          <a:prstGeom prst="wedgeRectCallout">
            <a:avLst>
              <a:gd name="adj1" fmla="val 63866"/>
              <a:gd name="adj2" fmla="val 25756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ViewController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系統自帶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可以刪除</a:t>
            </a:r>
            <a:endParaRPr kumimoji="1"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 flipV="1">
            <a:off x="3744100" y="1948636"/>
            <a:ext cx="1186105" cy="25139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30" name="矩形圖說文字 29"/>
          <p:cNvSpPr/>
          <p:nvPr/>
        </p:nvSpPr>
        <p:spPr>
          <a:xfrm>
            <a:off x="1587826" y="1993574"/>
            <a:ext cx="1508369" cy="440912"/>
          </a:xfrm>
          <a:prstGeom prst="wedgeRectCallout">
            <a:avLst>
              <a:gd name="adj1" fmla="val 92769"/>
              <a:gd name="adj2" fmla="val -32520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controller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矩形圖說文字 31"/>
          <p:cNvSpPr/>
          <p:nvPr/>
        </p:nvSpPr>
        <p:spPr>
          <a:xfrm>
            <a:off x="6785707" y="1510974"/>
            <a:ext cx="1856154" cy="619699"/>
          </a:xfrm>
          <a:prstGeom prst="wedgeRectCallout">
            <a:avLst>
              <a:gd name="adj1" fmla="val -58025"/>
              <a:gd name="adj2" fmla="val 8573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>
                <a:solidFill>
                  <a:srgbClr val="FF0000"/>
                </a:solidFill>
              </a:rPr>
              <a:t>UILabel</a:t>
            </a:r>
            <a:r>
              <a:rPr kumimoji="1" lang="en-US" altLang="zh-TW" dirty="0" smtClean="0">
                <a:solidFill>
                  <a:srgbClr val="FF0000"/>
                </a:solidFill>
              </a:rPr>
              <a:t>!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為資料類型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圖說文字 32"/>
          <p:cNvSpPr/>
          <p:nvPr/>
        </p:nvSpPr>
        <p:spPr>
          <a:xfrm>
            <a:off x="5857630" y="1075594"/>
            <a:ext cx="1856154" cy="481950"/>
          </a:xfrm>
          <a:prstGeom prst="wedgeRectCallout">
            <a:avLst>
              <a:gd name="adj1" fmla="val -58376"/>
              <a:gd name="adj2" fmla="val 10254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本視窗</a:t>
            </a:r>
            <a:r>
              <a:rPr kumimoji="1" lang="en-US" altLang="zh-TW" dirty="0" smtClean="0">
                <a:solidFill>
                  <a:srgbClr val="FF0000"/>
                </a:solidFill>
              </a:rPr>
              <a:t>:</a:t>
            </a:r>
            <a:r>
              <a:rPr kumimoji="1" lang="zh-TW" altLang="en-US" dirty="0" smtClean="0">
                <a:solidFill>
                  <a:srgbClr val="FF0000"/>
                </a:solidFill>
              </a:rPr>
              <a:t>類別類型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02764" y="4879402"/>
            <a:ext cx="1582943" cy="200597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79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08 下午10.42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03" y="1957422"/>
            <a:ext cx="8610600" cy="2349500"/>
          </a:xfrm>
          <a:prstGeom prst="rect">
            <a:avLst/>
          </a:prstGeom>
        </p:spPr>
      </p:pic>
      <p:pic>
        <p:nvPicPr>
          <p:cNvPr id="3" name="圖片 2" descr="螢幕快照 2017-03-08 下午10.36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94" y="4435394"/>
            <a:ext cx="8470900" cy="19431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6174153" y="1638612"/>
            <a:ext cx="1856154" cy="666925"/>
          </a:xfrm>
          <a:prstGeom prst="wedgeRectCallout">
            <a:avLst>
              <a:gd name="adj1" fmla="val -40131"/>
              <a:gd name="adj2" fmla="val 8983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本視窗</a:t>
            </a:r>
            <a:r>
              <a:rPr kumimoji="1" lang="en-US" altLang="zh-TW" dirty="0" smtClean="0">
                <a:solidFill>
                  <a:srgbClr val="FF0000"/>
                </a:solidFill>
              </a:rPr>
              <a:t>:</a:t>
            </a:r>
            <a:r>
              <a:rPr kumimoji="1" lang="zh-TW" altLang="en-US" dirty="0" smtClean="0">
                <a:solidFill>
                  <a:srgbClr val="FF0000"/>
                </a:solidFill>
              </a:rPr>
              <a:t>類別類型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06615" y="5080003"/>
            <a:ext cx="1993944" cy="33996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9" name="矩形 28"/>
          <p:cNvSpPr/>
          <p:nvPr/>
        </p:nvSpPr>
        <p:spPr>
          <a:xfrm flipV="1">
            <a:off x="4694972" y="2566051"/>
            <a:ext cx="2990156" cy="4376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24" name="內容版面配置區 2"/>
          <p:cNvSpPr>
            <a:spLocks noGrp="1"/>
          </p:cNvSpPr>
          <p:nvPr>
            <p:ph idx="1"/>
          </p:nvPr>
        </p:nvSpPr>
        <p:spPr>
          <a:xfrm>
            <a:off x="229251" y="829285"/>
            <a:ext cx="8839852" cy="1183177"/>
          </a:xfrm>
        </p:spPr>
        <p:txBody>
          <a:bodyPr>
            <a:normAutofit fontScale="92500"/>
          </a:bodyPr>
          <a:lstStyle/>
          <a:p>
            <a:r>
              <a:rPr kumimoji="1" lang="zh-TW" altLang="en-US" dirty="0" smtClean="0"/>
              <a:t>用兩個驚嘆號強制拆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plusNfield.text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包裝取值塞給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plusNfieldInt</a:t>
            </a:r>
            <a:endParaRPr kumimoji="1" lang="en-US" altLang="zh-TW" dirty="0" smtClean="0"/>
          </a:p>
          <a:p>
            <a:r>
              <a:rPr kumimoji="1" lang="zh-TW" altLang="en-US" dirty="0" smtClean="0"/>
              <a:t>問題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當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plusNfield.text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的值為字母時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強迫取值取到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造成</a:t>
            </a:r>
            <a:r>
              <a:rPr kumimoji="1" lang="en-US" altLang="zh-TW" dirty="0" smtClean="0"/>
              <a:t> runtime error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370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08 下午10.34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31" y="5230455"/>
            <a:ext cx="6510461" cy="1425648"/>
          </a:xfrm>
          <a:prstGeom prst="rect">
            <a:avLst/>
          </a:prstGeom>
        </p:spPr>
      </p:pic>
      <p:pic>
        <p:nvPicPr>
          <p:cNvPr id="3" name="圖片 2" descr="螢幕快照 2017-03-08 下午10.31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26" y="1486874"/>
            <a:ext cx="6441180" cy="260838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3480" y="3671932"/>
            <a:ext cx="2737340" cy="223379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83170" y="1771488"/>
            <a:ext cx="1820983" cy="59136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30" name="矩形圖說文字 29"/>
          <p:cNvSpPr/>
          <p:nvPr/>
        </p:nvSpPr>
        <p:spPr>
          <a:xfrm>
            <a:off x="543170" y="1486874"/>
            <a:ext cx="1508369" cy="739206"/>
          </a:xfrm>
          <a:prstGeom prst="wedgeRectCallout">
            <a:avLst>
              <a:gd name="adj1" fmla="val 111768"/>
              <a:gd name="adj2" fmla="val 4583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t</a:t>
            </a:r>
            <a:r>
              <a:rPr kumimoji="1" lang="en-US" altLang="zh-TW" dirty="0" smtClean="0">
                <a:solidFill>
                  <a:srgbClr val="FF0000"/>
                </a:solidFill>
              </a:rPr>
              <a:t>ext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屬性為</a:t>
            </a:r>
            <a:r>
              <a:rPr kumimoji="1" lang="en-US" altLang="zh-TW" dirty="0" smtClean="0">
                <a:solidFill>
                  <a:srgbClr val="FF0000"/>
                </a:solidFill>
              </a:rPr>
              <a:t>  string ?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內容版面配置區 2"/>
          <p:cNvSpPr>
            <a:spLocks noGrp="1"/>
          </p:cNvSpPr>
          <p:nvPr>
            <p:ph idx="1"/>
          </p:nvPr>
        </p:nvSpPr>
        <p:spPr>
          <a:xfrm>
            <a:off x="229251" y="829286"/>
            <a:ext cx="8839852" cy="538406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plusNfield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 text </a:t>
            </a:r>
            <a:r>
              <a:rPr kumimoji="1" lang="zh-TW" altLang="en-US" dirty="0" smtClean="0"/>
              <a:t>屬性規定是</a:t>
            </a:r>
            <a:r>
              <a:rPr kumimoji="1" lang="en-US" altLang="zh-TW" dirty="0" smtClean="0"/>
              <a:t> optional, </a:t>
            </a:r>
            <a:r>
              <a:rPr kumimoji="1" lang="zh-TW" altLang="en-US" dirty="0" smtClean="0"/>
              <a:t>必須拆包裝這是第一個</a:t>
            </a:r>
            <a:r>
              <a:rPr kumimoji="1" lang="en-US" altLang="zh-TW" dirty="0" smtClean="0"/>
              <a:t>.</a:t>
            </a:r>
          </a:p>
        </p:txBody>
      </p:sp>
      <p:sp>
        <p:nvSpPr>
          <p:cNvPr id="27" name="內容版面配置區 2"/>
          <p:cNvSpPr txBox="1">
            <a:spLocks/>
          </p:cNvSpPr>
          <p:nvPr/>
        </p:nvSpPr>
        <p:spPr>
          <a:xfrm>
            <a:off x="342573" y="4031436"/>
            <a:ext cx="8658145" cy="1009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14350" indent="-514350" algn="l" defTabSz="457200" rtl="0" eaLnBrk="1" latinLnBrk="0" hangingPunct="1">
              <a:spcBef>
                <a:spcPct val="20000"/>
              </a:spcBef>
              <a:buSzPct val="70000"/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457200" rtl="0" eaLnBrk="1" latinLnBrk="0" hangingPunct="1">
              <a:spcBef>
                <a:spcPct val="20000"/>
              </a:spcBef>
              <a:buSzPct val="70000"/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plusNfield.text</a:t>
            </a:r>
            <a:r>
              <a:rPr kumimoji="1" lang="en-US" altLang="zh-TW" dirty="0" smtClean="0"/>
              <a:t>!) </a:t>
            </a:r>
            <a:r>
              <a:rPr kumimoji="1" lang="zh-TW" altLang="en-US" dirty="0" smtClean="0"/>
              <a:t>可能因為輸入值為字母</a:t>
            </a:r>
            <a:r>
              <a:rPr kumimoji="1" lang="en-US" altLang="zh-TW" dirty="0" smtClean="0"/>
              <a:t>,  </a:t>
            </a:r>
            <a:r>
              <a:rPr kumimoji="1" lang="zh-TW" altLang="en-US" dirty="0" smtClean="0"/>
              <a:t>此時做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型別轉換時有可能取到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因此</a:t>
            </a:r>
            <a:r>
              <a:rPr kumimoji="1" lang="en-US" altLang="zh-TW" dirty="0" smtClean="0"/>
              <a:t>  compiler </a:t>
            </a:r>
            <a:r>
              <a:rPr kumimoji="1" lang="zh-TW" altLang="en-US" dirty="0" smtClean="0"/>
              <a:t>會認為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plusNfieldInt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 optional. </a:t>
            </a:r>
            <a:r>
              <a:rPr kumimoji="1" lang="zh-TW" altLang="en-US" dirty="0" smtClean="0"/>
              <a:t>必須拆包裝這是第二個</a:t>
            </a:r>
            <a:r>
              <a:rPr kumimoji="1" lang="en-US" altLang="zh-TW" dirty="0" smtClean="0"/>
              <a:t>.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1370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5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改善：用</a:t>
            </a:r>
            <a:r>
              <a:rPr kumimoji="1" lang="en-US" altLang="zh-TW" dirty="0" smtClean="0"/>
              <a:t> 2 </a:t>
            </a:r>
            <a:r>
              <a:rPr kumimoji="1" lang="zh-TW" altLang="en-US" dirty="0" smtClean="0"/>
              <a:t>個</a:t>
            </a:r>
            <a:r>
              <a:rPr kumimoji="1" lang="en-US" altLang="zh-TW" dirty="0" smtClean="0"/>
              <a:t> if let </a:t>
            </a:r>
            <a:r>
              <a:rPr kumimoji="1" lang="zh-TW" altLang="en-US" dirty="0" smtClean="0"/>
              <a:t>迴圈拆除包裝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plusNfield.text</a:t>
            </a:r>
            <a:r>
              <a:rPr kumimoji="1" lang="en-US" altLang="zh-TW" dirty="0" smtClean="0"/>
              <a:t>: String?</a:t>
            </a:r>
            <a:r>
              <a:rPr kumimoji="1" lang="en-US" altLang="zh-TW" dirty="0" smtClean="0">
                <a:sym typeface="Wingdings"/>
              </a:rPr>
              <a:t> String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plusNfieldString</a:t>
            </a:r>
            <a:r>
              <a:rPr kumimoji="1" lang="en-US" altLang="zh-TW" dirty="0" smtClean="0"/>
              <a:t>):</a:t>
            </a:r>
            <a:r>
              <a:rPr kumimoji="1" lang="en-US" altLang="zh-TW" dirty="0" smtClean="0">
                <a:sym typeface="Wingdings"/>
              </a:rPr>
              <a:t> </a:t>
            </a:r>
            <a:r>
              <a:rPr kumimoji="1" lang="en-US" altLang="zh-TW" dirty="0" err="1" smtClean="0">
                <a:sym typeface="Wingdings"/>
              </a:rPr>
              <a:t>Int</a:t>
            </a:r>
            <a:r>
              <a:rPr kumimoji="1" lang="en-US" altLang="zh-TW" dirty="0" smtClean="0">
                <a:sym typeface="Wingdings"/>
              </a:rPr>
              <a:t> or nil  </a:t>
            </a:r>
            <a:r>
              <a:rPr kumimoji="1" lang="en-US" altLang="zh-TW" dirty="0" err="1" smtClean="0">
                <a:sym typeface="Wingdings"/>
              </a:rPr>
              <a:t>Int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pic>
        <p:nvPicPr>
          <p:cNvPr id="6" name="圖片 5" descr="螢幕快照 2017-03-08 下午11.10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8" y="2723336"/>
            <a:ext cx="8955128" cy="279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3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2976"/>
            <a:ext cx="8693313" cy="820412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設計</a:t>
            </a:r>
            <a:r>
              <a:rPr kumimoji="1" lang="en-US" altLang="zh-TW" dirty="0" smtClean="0"/>
              <a:t> else </a:t>
            </a:r>
            <a:r>
              <a:rPr kumimoji="1" lang="zh-TW" altLang="en-US" dirty="0" smtClean="0"/>
              <a:t>敘述在主控台列印</a:t>
            </a:r>
            <a:r>
              <a:rPr kumimoji="1" lang="en-US" altLang="zh-TW" dirty="0" smtClean="0"/>
              <a:t> error message </a:t>
            </a:r>
            <a:r>
              <a:rPr kumimoji="1" lang="zh-TW" altLang="en-US" dirty="0" smtClean="0"/>
              <a:t>以利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debug</a:t>
            </a:r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pic>
        <p:nvPicPr>
          <p:cNvPr id="9" name="圖片 8" descr="螢幕快照 2017-03-08 下午11.27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" y="1564053"/>
            <a:ext cx="8863949" cy="502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8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計數器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簡化</a:t>
            </a:r>
            <a:r>
              <a:rPr kumimoji="1" lang="en-US" altLang="zh-TW" dirty="0" smtClean="0"/>
              <a:t> if let </a:t>
            </a:r>
            <a:r>
              <a:rPr kumimoji="1" lang="zh-TW" altLang="en-US" dirty="0" smtClean="0"/>
              <a:t>迴圈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pic>
        <p:nvPicPr>
          <p:cNvPr id="4" name="圖片 3" descr="螢幕快照 2017-03-08 下午11.17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7195"/>
            <a:ext cx="9144000" cy="17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3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1033585"/>
            <a:ext cx="8693313" cy="4940792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宣告變數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常數</a:t>
            </a:r>
            <a:r>
              <a:rPr kumimoji="1" lang="en-US" altLang="zh-TW" dirty="0" smtClean="0"/>
              <a:t> </a:t>
            </a:r>
          </a:p>
          <a:p>
            <a:r>
              <a:rPr kumimoji="1" lang="zh-TW" altLang="en-US" dirty="0" smtClean="0"/>
              <a:t>資料型態</a:t>
            </a:r>
            <a:r>
              <a:rPr kumimoji="1" lang="en-US" altLang="zh-TW" dirty="0" smtClean="0"/>
              <a:t> data type </a:t>
            </a:r>
          </a:p>
          <a:p>
            <a:r>
              <a:rPr kumimoji="1" lang="en-US" altLang="zh-TW" dirty="0"/>
              <a:t>Nil and </a:t>
            </a:r>
            <a:r>
              <a:rPr kumimoji="1" lang="en-US" altLang="zh-TW" dirty="0" smtClean="0"/>
              <a:t>Optional</a:t>
            </a:r>
          </a:p>
          <a:p>
            <a:r>
              <a:rPr kumimoji="1" lang="zh-TW" altLang="en-US" dirty="0"/>
              <a:t>對</a:t>
            </a:r>
            <a:r>
              <a:rPr kumimoji="1" lang="en-US" altLang="zh-TW" dirty="0"/>
              <a:t> Optional </a:t>
            </a:r>
            <a:r>
              <a:rPr kumimoji="1" lang="zh-TW" altLang="en-US" dirty="0"/>
              <a:t>變數拆裝取值</a:t>
            </a:r>
            <a:r>
              <a:rPr kumimoji="1" lang="zh-TW" altLang="en-US" dirty="0" smtClean="0"/>
              <a:t>運算</a:t>
            </a:r>
            <a:endParaRPr kumimoji="1" lang="en-US" altLang="zh-TW" dirty="0" smtClean="0"/>
          </a:p>
          <a:p>
            <a:r>
              <a:rPr kumimoji="1" lang="zh-TW" altLang="en-US" dirty="0" smtClean="0"/>
              <a:t>範例</a:t>
            </a:r>
            <a:r>
              <a:rPr kumimoji="1" lang="en-US" altLang="zh-TW" dirty="0" smtClean="0"/>
              <a:t> 1: </a:t>
            </a:r>
            <a:r>
              <a:rPr kumimoji="1" lang="zh-TW" altLang="en-US" dirty="0" smtClean="0"/>
              <a:t>計數器</a:t>
            </a:r>
            <a:endParaRPr kumimoji="1" lang="en-US" altLang="zh-TW" dirty="0" smtClean="0"/>
          </a:p>
          <a:p>
            <a:r>
              <a:rPr kumimoji="1" lang="en-US" altLang="zh-TW" dirty="0" smtClean="0"/>
              <a:t>Delegation</a:t>
            </a:r>
          </a:p>
          <a:p>
            <a:r>
              <a:rPr kumimoji="1" lang="zh-TW" altLang="en-US" dirty="0"/>
              <a:t>範例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2:</a:t>
            </a:r>
            <a:r>
              <a:rPr kumimoji="1" lang="zh-TW" altLang="en-US" dirty="0" smtClean="0"/>
              <a:t>午餐吃什麼勒～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解題思路步驟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Delegation </a:t>
            </a:r>
            <a:r>
              <a:rPr kumimoji="1" lang="en-US" altLang="zh-TW" dirty="0" smtClean="0">
                <a:sym typeface="Wingdings"/>
              </a:rPr>
              <a:t> Closure</a:t>
            </a:r>
            <a:endParaRPr kumimoji="1" lang="en-US" altLang="zh-TW" dirty="0" smtClean="0"/>
          </a:p>
          <a:p>
            <a:r>
              <a:rPr lang="en-US" altLang="zh-TW" dirty="0"/>
              <a:t>Auto Layout </a:t>
            </a:r>
            <a:r>
              <a:rPr lang="en-US" altLang="zh-TW" dirty="0" err="1"/>
              <a:t>UIStackView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892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宣告變數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常數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6769" y="1033585"/>
            <a:ext cx="8955128" cy="5739748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數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包含了變數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和常數</a:t>
            </a:r>
            <a:r>
              <a:rPr kumimoji="1" lang="en-US" altLang="zh-TW" dirty="0" smtClean="0"/>
              <a:t>(let).</a:t>
            </a:r>
          </a:p>
          <a:p>
            <a:r>
              <a:rPr kumimoji="1" lang="zh-TW" altLang="en-US" dirty="0" smtClean="0"/>
              <a:t>在使用數之前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必先宣告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宣告變數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a  </a:t>
            </a:r>
            <a:r>
              <a:rPr kumimoji="1" lang="zh-TW" altLang="en-US" dirty="0" smtClean="0"/>
              <a:t>變數</a:t>
            </a:r>
            <a:r>
              <a:rPr kumimoji="1" lang="en-US" altLang="zh-TW" dirty="0" smtClean="0"/>
              <a:t> a, or </a:t>
            </a:r>
          </a:p>
          <a:p>
            <a:pPr lvl="1"/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a =“Hello World”  </a:t>
            </a:r>
            <a:r>
              <a:rPr kumimoji="1" lang="zh-TW" altLang="en-US" dirty="0" smtClean="0"/>
              <a:t>變數</a:t>
            </a:r>
            <a:r>
              <a:rPr kumimoji="1" lang="en-US" altLang="zh-TW" dirty="0" smtClean="0"/>
              <a:t> a </a:t>
            </a:r>
            <a:r>
              <a:rPr kumimoji="1" lang="zh-TW" altLang="en-US" dirty="0" smtClean="0"/>
              <a:t>並且給初始值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宣告常數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smtClean="0"/>
              <a:t>let b = 20 </a:t>
            </a:r>
            <a:r>
              <a:rPr kumimoji="1" lang="zh-TW" altLang="en-US" dirty="0" smtClean="0"/>
              <a:t>常數</a:t>
            </a:r>
            <a:r>
              <a:rPr kumimoji="1" lang="en-US" altLang="zh-TW" dirty="0" smtClean="0"/>
              <a:t>. </a:t>
            </a:r>
            <a:r>
              <a:rPr kumimoji="1" lang="zh-TW" altLang="en-US" dirty="0" smtClean="0"/>
              <a:t>此刻必須給初始值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給值之後不可以變更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 smtClean="0"/>
              <a:t>Complier </a:t>
            </a:r>
            <a:r>
              <a:rPr kumimoji="1" lang="zh-TW" altLang="en-US" dirty="0" smtClean="0"/>
              <a:t>會去猜資料型態</a:t>
            </a:r>
            <a:r>
              <a:rPr kumimoji="1" lang="en-US" altLang="zh-TW" dirty="0" smtClean="0"/>
              <a:t>( integer, double, string,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.). </a:t>
            </a:r>
            <a:r>
              <a:rPr kumimoji="1" lang="zh-TW" altLang="en-US" dirty="0" smtClean="0"/>
              <a:t>可以明確指定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宣告時首先宣告一個數為常數</a:t>
            </a:r>
            <a:r>
              <a:rPr kumimoji="1" lang="en-US" altLang="zh-TW" dirty="0" smtClean="0"/>
              <a:t>.</a:t>
            </a:r>
            <a:r>
              <a:rPr kumimoji="1" lang="zh-TW" altLang="en-US" dirty="0" smtClean="0"/>
              <a:t>好處包括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zh-TW" altLang="en-US" dirty="0" smtClean="0"/>
              <a:t>因為宣告當下必須給初值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所以不會做到頭昏時忘了給初值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zh-TW" altLang="en-US" dirty="0" smtClean="0"/>
              <a:t>節省資源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常數比變數省</a:t>
            </a:r>
            <a:r>
              <a:rPr kumimoji="1" lang="en-US" altLang="zh-TW" dirty="0" smtClean="0"/>
              <a:t>.</a:t>
            </a:r>
            <a:endParaRPr kumimoji="1"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278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螢幕快照 2017-03-08 下午7.05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26" y="4498265"/>
            <a:ext cx="5861538" cy="222515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資料型態</a:t>
            </a:r>
            <a:r>
              <a:rPr kumimoji="1" lang="en-US" altLang="zh-TW" dirty="0" smtClean="0"/>
              <a:t> Data </a:t>
            </a:r>
            <a:r>
              <a:rPr kumimoji="1" lang="en-US" altLang="zh-TW" dirty="0"/>
              <a:t>T</a:t>
            </a:r>
            <a:r>
              <a:rPr kumimoji="1" lang="en-US" altLang="zh-TW" dirty="0" smtClean="0"/>
              <a:t>ype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29285"/>
            <a:ext cx="8767481" cy="4044462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SWIFT </a:t>
            </a:r>
            <a:r>
              <a:rPr kumimoji="1" lang="zh-TW" altLang="en-US" dirty="0" smtClean="0"/>
              <a:t>對</a:t>
            </a:r>
            <a:r>
              <a:rPr kumimoji="1" lang="en-US" altLang="zh-TW" dirty="0" smtClean="0"/>
              <a:t> data type </a:t>
            </a:r>
            <a:r>
              <a:rPr kumimoji="1" lang="zh-TW" altLang="en-US" dirty="0" smtClean="0"/>
              <a:t>規定比較嚴謹</a:t>
            </a:r>
            <a:r>
              <a:rPr kumimoji="1" lang="en-US" altLang="zh-TW" dirty="0" smtClean="0"/>
              <a:t>. </a:t>
            </a:r>
            <a:r>
              <a:rPr kumimoji="1" lang="zh-TW" altLang="en-US" dirty="0" smtClean="0"/>
              <a:t>這一點和</a:t>
            </a:r>
            <a:r>
              <a:rPr kumimoji="1" lang="en-US" altLang="zh-TW" dirty="0" smtClean="0"/>
              <a:t> C, Java </a:t>
            </a:r>
            <a:r>
              <a:rPr kumimoji="1" lang="zh-TW" altLang="en-US" dirty="0" smtClean="0"/>
              <a:t>類似</a:t>
            </a:r>
            <a:r>
              <a:rPr kumimoji="1" lang="en-US" altLang="zh-TW" dirty="0" smtClean="0"/>
              <a:t>. </a:t>
            </a:r>
          </a:p>
          <a:p>
            <a:r>
              <a:rPr kumimoji="1" lang="zh-TW" altLang="en-US" dirty="0" smtClean="0"/>
              <a:t>指定</a:t>
            </a:r>
            <a:r>
              <a:rPr kumimoji="1" lang="en-US" altLang="zh-TW" dirty="0" smtClean="0"/>
              <a:t> </a:t>
            </a:r>
            <a:r>
              <a:rPr kumimoji="1" lang="zh-TW" altLang="en-US" dirty="0" smtClean="0"/>
              <a:t>某變數的資料型態之後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同一個程式內不能再變更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宣告數的時候在數的後面加上</a:t>
            </a:r>
            <a:r>
              <a:rPr kumimoji="1" lang="en-US" altLang="zh-TW" dirty="0" smtClean="0"/>
              <a:t> “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: </a:t>
            </a:r>
            <a:r>
              <a:rPr kumimoji="1" lang="zh-TW" altLang="en-US" b="1" dirty="0" smtClean="0">
                <a:solidFill>
                  <a:srgbClr val="FF0000"/>
                </a:solidFill>
              </a:rPr>
              <a:t>修飾字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例如</a:t>
            </a:r>
            <a:r>
              <a:rPr kumimoji="1" lang="en-US" altLang="zh-TW" dirty="0"/>
              <a:t>:</a:t>
            </a:r>
            <a:endParaRPr kumimoji="1" lang="en-US" altLang="zh-TW" dirty="0" smtClean="0"/>
          </a:p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 playground, </a:t>
            </a:r>
            <a:r>
              <a:rPr kumimoji="1" lang="zh-TW" altLang="en-US" dirty="0" smtClean="0"/>
              <a:t>可以用</a:t>
            </a:r>
            <a:r>
              <a:rPr kumimoji="1" lang="en-US" altLang="zh-TW" dirty="0" smtClean="0"/>
              <a:t> “option Key” + “</a:t>
            </a:r>
            <a:r>
              <a:rPr kumimoji="1" lang="zh-TW" altLang="en-US" dirty="0" smtClean="0"/>
              <a:t>左鍵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點亮數的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變數常數</a:t>
            </a:r>
            <a:r>
              <a:rPr kumimoji="1" lang="en-US" altLang="zh-TW" dirty="0" smtClean="0"/>
              <a:t>)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data type.</a:t>
            </a:r>
          </a:p>
          <a:p>
            <a:r>
              <a:rPr kumimoji="1" lang="zh-TW" altLang="en-US" dirty="0" smtClean="0"/>
              <a:t>文字與數字的型別轉換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文字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ym typeface="Wingdings"/>
              </a:rPr>
              <a:t> </a:t>
            </a:r>
            <a:r>
              <a:rPr kumimoji="1" lang="zh-TW" altLang="en-US" dirty="0" smtClean="0"/>
              <a:t>數字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數字</a:t>
            </a:r>
            <a:r>
              <a:rPr kumimoji="1" lang="en-US" altLang="zh-TW" dirty="0" smtClean="0"/>
              <a:t>=</a:t>
            </a:r>
          </a:p>
          <a:p>
            <a:pPr lvl="1"/>
            <a:r>
              <a:rPr kumimoji="1" lang="zh-TW" altLang="en-US" dirty="0" smtClean="0"/>
              <a:t>數字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ym typeface="Wingdings"/>
              </a:rPr>
              <a:t> </a:t>
            </a:r>
            <a:r>
              <a:rPr kumimoji="1" lang="zh-TW" altLang="en-US" dirty="0" smtClean="0"/>
              <a:t>文字</a:t>
            </a:r>
            <a:r>
              <a:rPr kumimoji="1" lang="en-US" altLang="zh-TW" dirty="0" smtClean="0"/>
              <a:t>:	 </a:t>
            </a:r>
            <a:r>
              <a:rPr kumimoji="1" lang="zh-TW" altLang="en-US" dirty="0" smtClean="0"/>
              <a:t>文字</a:t>
            </a:r>
            <a:r>
              <a:rPr kumimoji="1" lang="en-US" altLang="zh-TW" dirty="0" smtClean="0"/>
              <a:t>=“\(</a:t>
            </a:r>
            <a:r>
              <a:rPr kumimoji="1" lang="zh-TW" altLang="en-US" dirty="0" smtClean="0"/>
              <a:t>數字</a:t>
            </a:r>
            <a:r>
              <a:rPr kumimoji="1" lang="en-US" altLang="zh-TW" dirty="0" smtClean="0"/>
              <a:t>)”</a:t>
            </a:r>
          </a:p>
        </p:txBody>
      </p:sp>
      <p:sp>
        <p:nvSpPr>
          <p:cNvPr id="5" name="矩形 4"/>
          <p:cNvSpPr/>
          <p:nvPr/>
        </p:nvSpPr>
        <p:spPr>
          <a:xfrm>
            <a:off x="3064933" y="4587183"/>
            <a:ext cx="1830103" cy="42768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5318369" y="3806743"/>
            <a:ext cx="1856154" cy="892257"/>
          </a:xfrm>
          <a:prstGeom prst="wedgeRectCallout">
            <a:avLst>
              <a:gd name="adj1" fmla="val -72061"/>
              <a:gd name="adj2" fmla="val 47902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宣告</a:t>
            </a:r>
            <a:r>
              <a:rPr kumimoji="1" lang="en-US" altLang="zh-TW" dirty="0" smtClean="0">
                <a:solidFill>
                  <a:srgbClr val="FF0000"/>
                </a:solidFill>
              </a:rPr>
              <a:t> c </a:t>
            </a:r>
            <a:r>
              <a:rPr kumimoji="1" lang="zh-TW" altLang="en-US" dirty="0" smtClean="0">
                <a:solidFill>
                  <a:srgbClr val="FF0000"/>
                </a:solidFill>
              </a:rPr>
              <a:t>為</a:t>
            </a:r>
            <a:r>
              <a:rPr kumimoji="1" lang="en-US" altLang="zh-TW" dirty="0" smtClean="0">
                <a:solidFill>
                  <a:srgbClr val="FF0000"/>
                </a:solidFill>
              </a:rPr>
              <a:t> Float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變數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5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Nil and Optional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941776"/>
            <a:ext cx="8693313" cy="5056464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 Objective C, Cocoa </a:t>
            </a:r>
            <a:r>
              <a:rPr kumimoji="1" lang="zh-TW" altLang="en-US" dirty="0" smtClean="0"/>
              <a:t>呼叫函式時得回傳值可以為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但是在</a:t>
            </a:r>
            <a:r>
              <a:rPr kumimoji="1" lang="en-US" altLang="zh-TW" dirty="0" smtClean="0"/>
              <a:t> SWIFT Code </a:t>
            </a:r>
            <a:r>
              <a:rPr kumimoji="1" lang="zh-TW" altLang="en-US" dirty="0" smtClean="0"/>
              <a:t>不可接受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於是有了</a:t>
            </a:r>
            <a:r>
              <a:rPr kumimoji="1" lang="en-US" altLang="zh-TW" dirty="0" smtClean="0"/>
              <a:t> optional.</a:t>
            </a:r>
          </a:p>
          <a:p>
            <a:r>
              <a:rPr kumimoji="1" lang="en-US" altLang="zh-TW" dirty="0"/>
              <a:t>l</a:t>
            </a:r>
            <a:r>
              <a:rPr kumimoji="1" lang="en-US" altLang="zh-TW" dirty="0" smtClean="0"/>
              <a:t>et a  : </a:t>
            </a: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 ? </a:t>
            </a:r>
            <a:r>
              <a:rPr kumimoji="1" lang="zh-TW" altLang="en-US" dirty="0" smtClean="0"/>
              <a:t>可以存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及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均為合法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?: </a:t>
            </a:r>
            <a:r>
              <a:rPr kumimoji="1" lang="zh-TW" altLang="en-US" dirty="0" smtClean="0"/>
              <a:t>包裝盒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!: </a:t>
            </a:r>
            <a:r>
              <a:rPr kumimoji="1" lang="zh-TW" altLang="en-US" dirty="0" smtClean="0"/>
              <a:t>隱形的</a:t>
            </a:r>
            <a:r>
              <a:rPr kumimoji="1" lang="en-US" altLang="zh-TW" dirty="0"/>
              <a:t>(</a:t>
            </a:r>
            <a:r>
              <a:rPr kumimoji="1" lang="zh-TW" altLang="en-US" dirty="0">
                <a:solidFill>
                  <a:srgbClr val="FF0000"/>
                </a:solidFill>
              </a:rPr>
              <a:t>透視</a:t>
            </a:r>
            <a:r>
              <a:rPr kumimoji="1" lang="en-US" altLang="zh-TW" dirty="0">
                <a:solidFill>
                  <a:srgbClr val="FF0000"/>
                </a:solidFill>
              </a:rPr>
              <a:t>)</a:t>
            </a:r>
            <a:r>
              <a:rPr kumimoji="1" lang="zh-TW" altLang="en-US" dirty="0"/>
              <a:t>包裝盒</a:t>
            </a:r>
            <a:r>
              <a:rPr kumimoji="1" lang="en-US" altLang="zh-TW" dirty="0"/>
              <a:t>.</a:t>
            </a:r>
          </a:p>
          <a:p>
            <a:r>
              <a:rPr kumimoji="1" lang="zh-TW" altLang="en-US" dirty="0" smtClean="0"/>
              <a:t>無論什麼</a:t>
            </a:r>
            <a:r>
              <a:rPr kumimoji="1" lang="en-US" altLang="zh-TW" dirty="0" smtClean="0"/>
              <a:t> data type, </a:t>
            </a:r>
            <a:r>
              <a:rPr kumimoji="1" lang="zh-TW" altLang="en-US" dirty="0" smtClean="0"/>
              <a:t>都可以宣告為他本身與</a:t>
            </a:r>
            <a:r>
              <a:rPr kumimoji="1" lang="en-US" altLang="zh-TW" dirty="0" smtClean="0"/>
              <a:t> nil 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 optional</a:t>
            </a:r>
          </a:p>
          <a:p>
            <a:r>
              <a:rPr kumimoji="1" lang="zh-TW" altLang="en-US" dirty="0" smtClean="0"/>
              <a:t>以</a:t>
            </a:r>
            <a:r>
              <a:rPr kumimoji="1" lang="en-US" altLang="zh-TW" dirty="0" smtClean="0"/>
              <a:t> ? </a:t>
            </a:r>
            <a:r>
              <a:rPr kumimoji="1" lang="zh-TW" altLang="en-US" dirty="0" smtClean="0"/>
              <a:t>宣告</a:t>
            </a:r>
            <a:r>
              <a:rPr kumimoji="1" lang="en-US" altLang="zh-TW" dirty="0" smtClean="0"/>
              <a:t> optional </a:t>
            </a:r>
            <a:r>
              <a:rPr kumimoji="1" lang="zh-TW" altLang="en-US" dirty="0" smtClean="0"/>
              <a:t>之後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該數相當被包裝起來</a:t>
            </a:r>
            <a:r>
              <a:rPr kumimoji="1" lang="en-US" altLang="zh-TW" dirty="0"/>
              <a:t>.</a:t>
            </a:r>
            <a:r>
              <a:rPr kumimoji="1" lang="zh-TW" altLang="en-US" dirty="0" smtClean="0"/>
              <a:t>在運算式操作時</a:t>
            </a:r>
            <a:r>
              <a:rPr kumimoji="1" lang="en-US" altLang="zh-TW" dirty="0"/>
              <a:t>,</a:t>
            </a:r>
            <a:r>
              <a:rPr kumimoji="1" lang="zh-TW" altLang="en-US" dirty="0" smtClean="0"/>
              <a:t>必須經過拆包裝才能運算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而且對一個陌生的變數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我怎能肯定裡面有值還是</a:t>
            </a:r>
            <a:r>
              <a:rPr kumimoji="1" lang="en-US" altLang="zh-TW" dirty="0" smtClean="0"/>
              <a:t> nil? </a:t>
            </a:r>
            <a:r>
              <a:rPr kumimoji="1" lang="zh-TW" altLang="en-US" dirty="0" smtClean="0"/>
              <a:t>因此要有安全程序加入程式碼</a:t>
            </a:r>
            <a:r>
              <a:rPr kumimoji="1" lang="en-US" altLang="zh-TW" dirty="0"/>
              <a:t>,</a:t>
            </a:r>
            <a:r>
              <a:rPr kumimoji="1" lang="zh-TW" altLang="en-US" dirty="0" smtClean="0"/>
              <a:t>避免以</a:t>
            </a:r>
            <a:r>
              <a:rPr kumimoji="1" lang="en-US" altLang="zh-TW" dirty="0" smtClean="0"/>
              <a:t> ! </a:t>
            </a:r>
            <a:r>
              <a:rPr kumimoji="1" lang="zh-TW" altLang="en-US" dirty="0" smtClean="0"/>
              <a:t>強拆到地雷</a:t>
            </a:r>
            <a:r>
              <a:rPr kumimoji="1" lang="en-US" altLang="zh-TW" dirty="0" smtClean="0"/>
              <a:t>(nil)</a:t>
            </a:r>
            <a:r>
              <a:rPr kumimoji="1" lang="zh-TW" altLang="en-US" dirty="0" smtClean="0"/>
              <a:t>與正常數運算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ym typeface="Wingdings"/>
              </a:rPr>
              <a:t></a:t>
            </a:r>
            <a:r>
              <a:rPr kumimoji="1" lang="en-US" altLang="zh-TW" dirty="0" smtClean="0"/>
              <a:t>  compiler error or runtime error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2896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螢幕快照 2017-03-08 下午12.5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0" y="3197795"/>
            <a:ext cx="7874000" cy="2032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Nil and Optional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95871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宣告時加入</a:t>
            </a:r>
            <a:r>
              <a:rPr kumimoji="1" lang="en-US" altLang="zh-TW" dirty="0" smtClean="0"/>
              <a:t> ?:  </a:t>
            </a:r>
            <a:r>
              <a:rPr kumimoji="1" lang="zh-TW" altLang="en-US" dirty="0" smtClean="0"/>
              <a:t>指出變數之資料類型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除了明白指出的資料類型之外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可以包含</a:t>
            </a:r>
            <a:r>
              <a:rPr kumimoji="1" lang="en-US" altLang="zh-TW" dirty="0" smtClean="0"/>
              <a:t> nil. </a:t>
            </a:r>
            <a:r>
              <a:rPr kumimoji="1" lang="zh-TW" altLang="en-US" dirty="0" smtClean="0"/>
              <a:t>這叫做</a:t>
            </a:r>
            <a:r>
              <a:rPr kumimoji="1" lang="en-US" altLang="zh-TW" dirty="0" smtClean="0"/>
              <a:t>  “Optional”.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1086" y="3836703"/>
            <a:ext cx="6007427" cy="70924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3852984" y="5218075"/>
            <a:ext cx="2210452" cy="702080"/>
          </a:xfrm>
          <a:prstGeom prst="wedgeRectCallout">
            <a:avLst>
              <a:gd name="adj1" fmla="val -68091"/>
              <a:gd name="adj2" fmla="val -8287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變數賦值之後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型別仍見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optiona</a:t>
            </a:r>
            <a:r>
              <a:rPr kumimoji="1" lang="en-US" altLang="zh-TW" dirty="0">
                <a:solidFill>
                  <a:srgbClr val="FF0000"/>
                </a:solidFill>
              </a:rPr>
              <a:t>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1086" y="4561580"/>
            <a:ext cx="6828042" cy="42072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3901178" y="2390206"/>
            <a:ext cx="2162258" cy="974318"/>
          </a:xfrm>
          <a:prstGeom prst="wedgeRectCallout">
            <a:avLst>
              <a:gd name="adj1" fmla="val -68676"/>
              <a:gd name="adj2" fmla="val 9789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Optional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變數之資料類型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除了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之外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可以包含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nil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3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Nil and Option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例子</a:t>
            </a:r>
            <a:endParaRPr kumimoji="1" lang="zh-TW" altLang="en-US" dirty="0"/>
          </a:p>
        </p:txBody>
      </p:sp>
      <p:pic>
        <p:nvPicPr>
          <p:cNvPr id="4" name="圖片 3" descr="螢幕快照 2017-03-07 下午2.23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12" y="1314320"/>
            <a:ext cx="6923128" cy="44207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57622" y="3855996"/>
            <a:ext cx="1830103" cy="28005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4604545" y="2774869"/>
            <a:ext cx="2451426" cy="1361178"/>
          </a:xfrm>
          <a:prstGeom prst="wedgeRectCallout">
            <a:avLst>
              <a:gd name="adj1" fmla="val -65419"/>
              <a:gd name="adj2" fmla="val 38333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 smtClean="0">
                <a:solidFill>
                  <a:srgbClr val="FF0000"/>
                </a:solidFill>
              </a:rPr>
              <a:t>宣告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e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是一個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optional Double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變數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此時宣告他的值以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? </a:t>
            </a:r>
            <a:r>
              <a:rPr kumimoji="1" lang="en-US" altLang="zh-TW" sz="1600" dirty="0">
                <a:solidFill>
                  <a:srgbClr val="FF0000"/>
                </a:solidFill>
              </a:rPr>
              <a:t>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包裹為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5, compiler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看不到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.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必須要有拆開取值程序才能取用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9458" y="5037422"/>
            <a:ext cx="2218267" cy="28005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60228" y="4206384"/>
            <a:ext cx="5826368" cy="49888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9" name="矩形圖說文字 8"/>
          <p:cNvSpPr/>
          <p:nvPr/>
        </p:nvSpPr>
        <p:spPr>
          <a:xfrm>
            <a:off x="4604544" y="5145535"/>
            <a:ext cx="2835683" cy="812800"/>
          </a:xfrm>
          <a:prstGeom prst="wedgeRectCallout">
            <a:avLst>
              <a:gd name="adj1" fmla="val -67545"/>
              <a:gd name="adj2" fmla="val -46725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rgbClr val="FF0000"/>
                </a:solidFill>
              </a:rPr>
              <a:t>Compiler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看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e</a:t>
            </a:r>
            <a:r>
              <a:rPr lang="zh-TW" altLang="en-US" sz="1600" dirty="0">
                <a:solidFill>
                  <a:srgbClr val="FF0000"/>
                </a:solidFill>
              </a:rPr>
              <a:t>是一個被包起來</a:t>
            </a:r>
            <a:r>
              <a:rPr lang="zh-TW" altLang="en-US" sz="1600" dirty="0" smtClean="0">
                <a:solidFill>
                  <a:srgbClr val="FF0000"/>
                </a:solidFill>
              </a:rPr>
              <a:t>的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東西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,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不給運算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.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必須拆開而且不是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nil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才能運算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61202" y="2507842"/>
            <a:ext cx="2088010" cy="1484923"/>
          </a:xfrm>
          <a:prstGeom prst="wedgeRectCallout">
            <a:avLst>
              <a:gd name="adj1" fmla="val 59022"/>
              <a:gd name="adj2" fmla="val 7322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宣告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f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是一個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optional Double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變數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此時宣告他的值以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!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透視為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5, compiler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看得到是值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sz="1600" dirty="0" smtClean="0">
                <a:solidFill>
                  <a:srgbClr val="FF0000"/>
                </a:solidFill>
              </a:rPr>
              <a:t>可以運算</a:t>
            </a:r>
            <a:r>
              <a:rPr kumimoji="1" lang="en-US" altLang="zh-TW" sz="1600" dirty="0" smtClean="0">
                <a:solidFill>
                  <a:srgbClr val="FF0000"/>
                </a:solidFill>
              </a:rPr>
              <a:t> 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圖說文字 10"/>
          <p:cNvSpPr/>
          <p:nvPr/>
        </p:nvSpPr>
        <p:spPr>
          <a:xfrm>
            <a:off x="3929817" y="2061061"/>
            <a:ext cx="1856154" cy="446781"/>
          </a:xfrm>
          <a:prstGeom prst="wedgeRectCallout">
            <a:avLst>
              <a:gd name="adj1" fmla="val -100482"/>
              <a:gd name="adj2" fmla="val 227991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: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之後是修飾詞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3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螢幕快照 2017-03-08 下午12.5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0" y="3197795"/>
            <a:ext cx="7874000" cy="2032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對</a:t>
            </a:r>
            <a:r>
              <a:rPr kumimoji="1" lang="en-US" altLang="zh-TW" dirty="0" smtClean="0"/>
              <a:t> Optional </a:t>
            </a:r>
            <a:r>
              <a:rPr kumimoji="1" lang="zh-TW" altLang="en-US" dirty="0" smtClean="0"/>
              <a:t>變數拆裝取值運算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83790"/>
            <a:ext cx="8693313" cy="394872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用</a:t>
            </a:r>
            <a:r>
              <a:rPr kumimoji="1" lang="en-US" altLang="zh-TW" dirty="0" smtClean="0"/>
              <a:t> “option Key” + “</a:t>
            </a:r>
            <a:r>
              <a:rPr kumimoji="1" lang="zh-TW" altLang="en-US" dirty="0" smtClean="0"/>
              <a:t>左鍵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點亮數的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變數常數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型態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決定要不要發動拆包裝程序</a:t>
            </a:r>
            <a:r>
              <a:rPr kumimoji="1" lang="en-US" altLang="zh-TW" dirty="0" smtClean="0"/>
              <a:t>. </a:t>
            </a:r>
            <a:r>
              <a:rPr kumimoji="1" lang="zh-TW" altLang="en-US" dirty="0" smtClean="0"/>
              <a:t>例如當函數運算返回值是一個</a:t>
            </a:r>
            <a:r>
              <a:rPr kumimoji="1" lang="en-US" altLang="zh-TW" dirty="0" smtClean="0"/>
              <a:t> optional(?) </a:t>
            </a:r>
            <a:r>
              <a:rPr kumimoji="1" lang="zh-TW" altLang="en-US" dirty="0" smtClean="0"/>
              <a:t>的東西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就必須啟動拆開取值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並處理萬一是</a:t>
            </a:r>
            <a:r>
              <a:rPr kumimoji="1" lang="en-US" altLang="zh-TW" dirty="0" smtClean="0"/>
              <a:t> nil </a:t>
            </a:r>
            <a:r>
              <a:rPr kumimoji="1" lang="zh-TW" altLang="en-US" dirty="0" smtClean="0"/>
              <a:t>的情況</a:t>
            </a:r>
            <a:r>
              <a:rPr kumimoji="1" lang="en-US" altLang="zh-TW" dirty="0"/>
              <a:t>.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1086" y="3836703"/>
            <a:ext cx="6007427" cy="70924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3852984" y="5218075"/>
            <a:ext cx="2210452" cy="702080"/>
          </a:xfrm>
          <a:prstGeom prst="wedgeRectCallout">
            <a:avLst>
              <a:gd name="adj1" fmla="val -68091"/>
              <a:gd name="adj2" fmla="val -82877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</a:rPr>
              <a:t>變數賦值之後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型別仍見</a:t>
            </a:r>
            <a:r>
              <a:rPr kumimoji="1" lang="en-US" altLang="zh-TW" dirty="0" smtClean="0">
                <a:solidFill>
                  <a:srgbClr val="FF0000"/>
                </a:solidFill>
              </a:rPr>
              <a:t> optiona</a:t>
            </a:r>
            <a:r>
              <a:rPr kumimoji="1" lang="en-US" altLang="zh-TW" dirty="0">
                <a:solidFill>
                  <a:srgbClr val="FF0000"/>
                </a:solidFill>
              </a:rPr>
              <a:t>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1086" y="4561580"/>
            <a:ext cx="6828042" cy="42072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/>
          </a:p>
          <a:p>
            <a:pPr algn="ctr"/>
            <a:endParaRPr kumimoji="1"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3901178" y="2390206"/>
            <a:ext cx="2162258" cy="974318"/>
          </a:xfrm>
          <a:prstGeom prst="wedgeRectCallout">
            <a:avLst>
              <a:gd name="adj1" fmla="val -68676"/>
              <a:gd name="adj2" fmla="val 97898"/>
            </a:avLst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Optional </a:t>
            </a:r>
            <a:r>
              <a:rPr kumimoji="1" lang="zh-TW" altLang="en-US" dirty="0" smtClean="0">
                <a:solidFill>
                  <a:srgbClr val="FF0000"/>
                </a:solidFill>
              </a:rPr>
              <a:t>變數之資料類型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除了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之外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可以包含</a:t>
            </a:r>
            <a:r>
              <a:rPr kumimoji="1" lang="en-US" altLang="zh-TW" dirty="0" smtClean="0">
                <a:solidFill>
                  <a:srgbClr val="FF0000"/>
                </a:solidFill>
              </a:rPr>
              <a:t> nil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6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對</a:t>
            </a:r>
            <a:r>
              <a:rPr kumimoji="1" lang="en-US" altLang="zh-TW" dirty="0" smtClean="0"/>
              <a:t> Optional </a:t>
            </a:r>
            <a:r>
              <a:rPr kumimoji="1" lang="zh-TW" altLang="en-US" dirty="0" smtClean="0"/>
              <a:t>變數拆裝取值運算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9251" y="883790"/>
            <a:ext cx="8693313" cy="5570415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If let </a:t>
            </a:r>
            <a:r>
              <a:rPr kumimoji="1" lang="zh-TW" altLang="en-US" dirty="0" smtClean="0"/>
              <a:t>模型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見次頁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Optional Chaining</a:t>
            </a:r>
          </a:p>
          <a:p>
            <a:pPr lvl="1"/>
            <a:r>
              <a:rPr kumimoji="1" lang="zh-TW" altLang="en-US" dirty="0" smtClean="0"/>
              <a:t>使用變數時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加上問號</a:t>
            </a:r>
            <a:r>
              <a:rPr kumimoji="1" lang="en-US" altLang="zh-TW" dirty="0" smtClean="0"/>
              <a:t> “?” </a:t>
            </a:r>
            <a:r>
              <a:rPr kumimoji="1" lang="zh-TW" altLang="en-US" dirty="0" smtClean="0"/>
              <a:t>當作不是</a:t>
            </a:r>
            <a:r>
              <a:rPr kumimoji="1" lang="en-US" altLang="zh-TW" dirty="0" smtClean="0"/>
              <a:t> nil </a:t>
            </a:r>
            <a:r>
              <a:rPr kumimoji="1" lang="zh-TW" altLang="en-US" dirty="0" smtClean="0"/>
              <a:t>的狀況繼續使用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假設</a:t>
            </a:r>
            <a:r>
              <a:rPr kumimoji="1" lang="en-US" altLang="zh-TW" dirty="0" smtClean="0"/>
              <a:t> </a:t>
            </a:r>
            <a:r>
              <a:rPr kumimoji="1" lang="en-US" altLang="zh-TW" dirty="0" err="1"/>
              <a:t>t</a:t>
            </a:r>
            <a:r>
              <a:rPr kumimoji="1" lang="en-US" altLang="zh-TW" dirty="0" err="1" smtClean="0"/>
              <a:t>extLabel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的資料型別為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UILabel</a:t>
            </a:r>
            <a:r>
              <a:rPr kumimoji="1" lang="en-US" altLang="zh-TW" dirty="0" smtClean="0"/>
              <a:t>?(optional)</a:t>
            </a:r>
          </a:p>
          <a:p>
            <a:pPr lvl="1"/>
            <a:r>
              <a:rPr kumimoji="1" lang="en-US" altLang="zh-TW" dirty="0" err="1" smtClean="0"/>
              <a:t>textLabel</a:t>
            </a:r>
            <a:r>
              <a:rPr kumimoji="1" lang="en-US" altLang="zh-TW" dirty="0" smtClean="0"/>
              <a:t>?.text=“123” , </a:t>
            </a:r>
            <a:r>
              <a:rPr kumimoji="1" lang="zh-TW" altLang="en-US" dirty="0" smtClean="0"/>
              <a:t>假使</a:t>
            </a:r>
            <a:endParaRPr kumimoji="1" lang="en-US" altLang="zh-TW" dirty="0" smtClean="0"/>
          </a:p>
          <a:p>
            <a:pPr marL="1371600" lvl="2" indent="-457200">
              <a:buSzPct val="70000"/>
              <a:buFont typeface="+mj-lt"/>
              <a:buAutoNum type="arabicPeriod"/>
            </a:pPr>
            <a:r>
              <a:rPr kumimoji="1" lang="en-US" altLang="zh-TW" dirty="0" err="1" smtClean="0"/>
              <a:t>textLabel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不是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正常執行</a:t>
            </a:r>
            <a:r>
              <a:rPr kumimoji="1" lang="en-US" altLang="zh-TW" dirty="0" smtClean="0"/>
              <a:t>.</a:t>
            </a:r>
          </a:p>
          <a:p>
            <a:pPr marL="1371600" lvl="2" indent="-457200">
              <a:buSzPct val="70000"/>
              <a:buFont typeface="+mj-lt"/>
              <a:buAutoNum type="arabicPeriod"/>
            </a:pPr>
            <a:r>
              <a:rPr kumimoji="1" lang="en-US" altLang="zh-TW" dirty="0" err="1" smtClean="0"/>
              <a:t>textLabel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跳過</a:t>
            </a:r>
            <a:r>
              <a:rPr kumimoji="1" lang="en-US" altLang="zh-TW" dirty="0" smtClean="0"/>
              <a:t>.</a:t>
            </a:r>
          </a:p>
          <a:p>
            <a:r>
              <a:rPr kumimoji="1" lang="zh-TW" altLang="en-US" dirty="0" smtClean="0"/>
              <a:t>用驚嘆號</a:t>
            </a:r>
            <a:r>
              <a:rPr kumimoji="1" lang="en-US" altLang="zh-TW" dirty="0" smtClean="0"/>
              <a:t>(!)</a:t>
            </a:r>
            <a:r>
              <a:rPr kumimoji="1" lang="zh-TW" altLang="en-US" dirty="0" smtClean="0"/>
              <a:t>作為運算子緊接在變數後硬拆</a:t>
            </a:r>
            <a:r>
              <a:rPr kumimoji="1" lang="en-US" altLang="zh-TW" dirty="0" smtClean="0"/>
              <a:t>: </a:t>
            </a:r>
          </a:p>
          <a:p>
            <a:pPr lvl="1"/>
            <a:r>
              <a:rPr kumimoji="1" lang="zh-TW" altLang="en-US" dirty="0" smtClean="0"/>
              <a:t>除非非常確定此</a:t>
            </a:r>
            <a:r>
              <a:rPr kumimoji="1" lang="en-US" altLang="zh-TW" dirty="0" smtClean="0"/>
              <a:t>  optional </a:t>
            </a:r>
            <a:r>
              <a:rPr kumimoji="1" lang="zh-TW" altLang="en-US" dirty="0" smtClean="0"/>
              <a:t>變數在變數生命週期內都有非</a:t>
            </a:r>
            <a:r>
              <a:rPr kumimoji="1" lang="en-US" altLang="zh-TW" dirty="0" smtClean="0"/>
              <a:t> nil </a:t>
            </a:r>
            <a:r>
              <a:rPr kumimoji="1" lang="zh-TW" altLang="en-US" dirty="0" smtClean="0"/>
              <a:t>值否則不要用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因為一但拆開見到</a:t>
            </a:r>
            <a:r>
              <a:rPr kumimoji="1" lang="en-US" altLang="zh-TW" dirty="0" smtClean="0"/>
              <a:t> nil, </a:t>
            </a:r>
            <a:r>
              <a:rPr kumimoji="1" lang="zh-TW" altLang="en-US" dirty="0" smtClean="0"/>
              <a:t>跟其他程式碼運作立刻觸發</a:t>
            </a:r>
            <a:r>
              <a:rPr kumimoji="1" lang="en-US" altLang="zh-TW" dirty="0" smtClean="0"/>
              <a:t>  runtime error</a:t>
            </a:r>
          </a:p>
        </p:txBody>
      </p:sp>
    </p:spTree>
    <p:extLst>
      <p:ext uri="{BB962C8B-B14F-4D97-AF65-F5344CB8AC3E}">
        <p14:creationId xmlns:p14="http://schemas.microsoft.com/office/powerpoint/2010/main" val="126737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11010</TotalTime>
  <Words>844</Words>
  <Application>Microsoft Macintosh PowerPoint</Application>
  <PresentationFormat>如螢幕大小 (4:3)</PresentationFormat>
  <Paragraphs>126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iOS Dev 筆記 01 Swift 語言</vt:lpstr>
      <vt:lpstr>Content</vt:lpstr>
      <vt:lpstr>宣告變數/常數 </vt:lpstr>
      <vt:lpstr>資料型態 Data Type </vt:lpstr>
      <vt:lpstr>Nil and Optional</vt:lpstr>
      <vt:lpstr>Nil and Optional</vt:lpstr>
      <vt:lpstr>Nil and Option – 例子</vt:lpstr>
      <vt:lpstr>對 Optional 變數拆裝取值運算</vt:lpstr>
      <vt:lpstr>對 Optional 變數拆裝取值運算</vt:lpstr>
      <vt:lpstr>對 Optional 變數拆裝取值: if let</vt:lpstr>
      <vt:lpstr>對 Optional 變數拆裝取值: Optional Chaining</vt:lpstr>
      <vt:lpstr>對 Optional 變數拆裝取值: Optional Chaining</vt:lpstr>
      <vt:lpstr>解題思路,範例 1:計數器</vt:lpstr>
      <vt:lpstr>範例: 計數器</vt:lpstr>
      <vt:lpstr>計數器</vt:lpstr>
      <vt:lpstr>計數器</vt:lpstr>
      <vt:lpstr>計數器</vt:lpstr>
      <vt:lpstr>計數器</vt:lpstr>
      <vt:lpstr>計數器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 宜倩</dc:creator>
  <cp:lastModifiedBy>呂 宜倩</cp:lastModifiedBy>
  <cp:revision>219</cp:revision>
  <dcterms:created xsi:type="dcterms:W3CDTF">2017-03-07T01:33:20Z</dcterms:created>
  <dcterms:modified xsi:type="dcterms:W3CDTF">2017-03-25T13:54:31Z</dcterms:modified>
</cp:coreProperties>
</file>