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311" r:id="rId4"/>
    <p:sldId id="289" r:id="rId5"/>
    <p:sldId id="288" r:id="rId6"/>
    <p:sldId id="291" r:id="rId7"/>
    <p:sldId id="313" r:id="rId8"/>
    <p:sldId id="314" r:id="rId9"/>
    <p:sldId id="315" r:id="rId10"/>
    <p:sldId id="316" r:id="rId11"/>
    <p:sldId id="312" r:id="rId12"/>
    <p:sldId id="318" r:id="rId13"/>
    <p:sldId id="317" r:id="rId14"/>
    <p:sldId id="323" r:id="rId15"/>
    <p:sldId id="319" r:id="rId16"/>
    <p:sldId id="320" r:id="rId17"/>
    <p:sldId id="322" r:id="rId18"/>
    <p:sldId id="321" r:id="rId19"/>
    <p:sldId id="324" r:id="rId20"/>
    <p:sldId id="325" r:id="rId21"/>
    <p:sldId id="326" r:id="rId22"/>
    <p:sldId id="327" r:id="rId23"/>
    <p:sldId id="328" r:id="rId24"/>
    <p:sldId id="329" r:id="rId2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1" autoAdjust="0"/>
    <p:restoredTop sz="94660"/>
  </p:normalViewPr>
  <p:slideViewPr>
    <p:cSldViewPr snapToGrid="0" snapToObjects="1">
      <p:cViewPr>
        <p:scale>
          <a:sx n="152" d="100"/>
          <a:sy n="152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0180-0A4B-1043-A91C-AC2AB16056E1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err="1" smtClean="0"/>
              <a:t>Dev</a:t>
            </a:r>
            <a:r>
              <a:rPr kumimoji="1" lang="en-US" altLang="zh-TW" sz="4400" dirty="0" smtClean="0"/>
              <a:t> </a:t>
            </a:r>
            <a:r>
              <a:rPr kumimoji="1" lang="zh-TW" altLang="en-US" sz="4400" dirty="0" smtClean="0"/>
              <a:t>筆記</a:t>
            </a:r>
            <a:r>
              <a:rPr kumimoji="1" lang="en-US" altLang="zh-TW" sz="4400" dirty="0" smtClean="0"/>
              <a:t> 03</a:t>
            </a:r>
            <a:br>
              <a:rPr kumimoji="1" lang="en-US" altLang="zh-TW" sz="4400" dirty="0" smtClean="0"/>
            </a:br>
            <a:r>
              <a:rPr kumimoji="1" lang="zh-TW" altLang="en-US" sz="4000" dirty="0" smtClean="0"/>
              <a:t>單視窗管理</a:t>
            </a:r>
            <a:r>
              <a:rPr kumimoji="1" lang="en-US" altLang="zh-TW" sz="4000" dirty="0" smtClean="0"/>
              <a:t>  </a:t>
            </a:r>
            <a:r>
              <a:rPr kumimoji="1" lang="en-US" altLang="zh-TW" sz="4000" dirty="0" err="1" smtClean="0"/>
              <a:t>UIStackView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2017.03.17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螢幕快照 2017-03-15 下午7.18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88" y="1404925"/>
            <a:ext cx="6058765" cy="51941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的定位</a:t>
            </a:r>
            <a:r>
              <a:rPr lang="en-US" altLang="zh-TW" dirty="0" smtClean="0"/>
              <a:t>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87180"/>
            <a:ext cx="8693313" cy="53984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kumimoji="1" lang="zh-TW" altLang="en-US" dirty="0"/>
              <a:t>藍色</a:t>
            </a:r>
            <a:r>
              <a:rPr kumimoji="1" lang="zh-TW" altLang="en-US" dirty="0" smtClean="0"/>
              <a:t>線段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表示</a:t>
            </a:r>
            <a:r>
              <a:rPr kumimoji="1" lang="zh-TW" altLang="en-US" dirty="0"/>
              <a:t>安全完成</a:t>
            </a:r>
            <a:r>
              <a:rPr kumimoji="1" lang="zh-TW" altLang="en-US" dirty="0" smtClean="0"/>
              <a:t>設定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12" name="矩形圖說文字 11"/>
          <p:cNvSpPr/>
          <p:nvPr/>
        </p:nvSpPr>
        <p:spPr>
          <a:xfrm>
            <a:off x="4461083" y="5463480"/>
            <a:ext cx="1345763" cy="577764"/>
          </a:xfrm>
          <a:prstGeom prst="wedgeRectCallout">
            <a:avLst>
              <a:gd name="adj1" fmla="val 1644"/>
              <a:gd name="adj2" fmla="val -104344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藍色線段表示安全完成設定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6000478" y="3766583"/>
            <a:ext cx="1830840" cy="10374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42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螢幕快照 2017-03-15 下午7.36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04" y="1327027"/>
            <a:ext cx="5002655" cy="54768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的定位</a:t>
            </a:r>
            <a:r>
              <a:rPr lang="en-US" altLang="zh-TW" dirty="0" smtClean="0"/>
              <a:t>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87180"/>
            <a:ext cx="8693313" cy="539847"/>
          </a:xfrm>
        </p:spPr>
        <p:txBody>
          <a:bodyPr>
            <a:normAutofit/>
          </a:bodyPr>
          <a:lstStyle/>
          <a:p>
            <a:r>
              <a:rPr kumimoji="1" lang="zh-TW" altLang="en-US" dirty="0" smtClean="0">
                <a:sym typeface="Wingdings" panose="05000000000000000000" pitchFamily="2" charset="2"/>
              </a:rPr>
              <a:t>在規劃過程</a:t>
            </a:r>
            <a:r>
              <a:rPr kumimoji="1" lang="en-US" altLang="zh-TW" dirty="0" smtClean="0">
                <a:sym typeface="Wingdings" panose="05000000000000000000" pitchFamily="2" charset="2"/>
              </a:rPr>
              <a:t>,</a:t>
            </a:r>
            <a:r>
              <a:rPr kumimoji="1" lang="zh-TW" altLang="en-US" dirty="0" smtClean="0">
                <a:sym typeface="Wingdings" panose="05000000000000000000" pitchFamily="2" charset="2"/>
              </a:rPr>
              <a:t>更動已經完成的</a:t>
            </a:r>
            <a:r>
              <a:rPr kumimoji="1" lang="en-US" altLang="zh-TW" dirty="0" smtClean="0">
                <a:sym typeface="Wingdings" panose="05000000000000000000" pitchFamily="2" charset="2"/>
              </a:rPr>
              <a:t> constraint </a:t>
            </a:r>
            <a:r>
              <a:rPr kumimoji="1" lang="zh-TW" altLang="en-US" dirty="0" smtClean="0">
                <a:sym typeface="Wingdings" panose="05000000000000000000" pitchFamily="2" charset="2"/>
              </a:rPr>
              <a:t>設定</a:t>
            </a:r>
            <a:r>
              <a:rPr kumimoji="1" lang="en-US" altLang="zh-TW" dirty="0" smtClean="0">
                <a:sym typeface="Wingdings" panose="05000000000000000000" pitchFamily="2" charset="2"/>
              </a:rPr>
              <a:t>, </a:t>
            </a:r>
            <a:r>
              <a:rPr kumimoji="1" lang="zh-TW" altLang="en-US" dirty="0" smtClean="0">
                <a:sym typeface="Wingdings" panose="05000000000000000000" pitchFamily="2" charset="2"/>
              </a:rPr>
              <a:t>出現黃色警告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12" name="矩形圖說文字 11"/>
          <p:cNvSpPr/>
          <p:nvPr/>
        </p:nvSpPr>
        <p:spPr>
          <a:xfrm>
            <a:off x="4461083" y="5463480"/>
            <a:ext cx="1345763" cy="577764"/>
          </a:xfrm>
          <a:prstGeom prst="wedgeRectCallout">
            <a:avLst>
              <a:gd name="adj1" fmla="val 1644"/>
              <a:gd name="adj2" fmla="val -104344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藍色線段表示安全完成設定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1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15 下午7.3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3" y="1678348"/>
            <a:ext cx="3805809" cy="417647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的定位</a:t>
            </a:r>
            <a:r>
              <a:rPr lang="en-US" altLang="zh-TW" dirty="0" smtClean="0"/>
              <a:t> 3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復原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87180"/>
            <a:ext cx="8693313" cy="539847"/>
          </a:xfrm>
        </p:spPr>
        <p:txBody>
          <a:bodyPr>
            <a:normAutofit/>
          </a:bodyPr>
          <a:lstStyle/>
          <a:p>
            <a:r>
              <a:rPr kumimoji="1" lang="en-US" altLang="zh-TW" dirty="0" smtClean="0">
                <a:sym typeface="Wingdings" panose="05000000000000000000" pitchFamily="2" charset="2"/>
              </a:rPr>
              <a:t> update Frame </a:t>
            </a: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zh-TW" altLang="en-US" dirty="0" smtClean="0">
                <a:sym typeface="Wingdings" panose="05000000000000000000" pitchFamily="2" charset="2"/>
              </a:rPr>
              <a:t>復原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12" name="矩形圖說文字 11"/>
          <p:cNvSpPr/>
          <p:nvPr/>
        </p:nvSpPr>
        <p:spPr>
          <a:xfrm>
            <a:off x="4005206" y="6131064"/>
            <a:ext cx="1345763" cy="577764"/>
          </a:xfrm>
          <a:prstGeom prst="wedgeRectCallout">
            <a:avLst>
              <a:gd name="adj1" fmla="val 1644"/>
              <a:gd name="adj2" fmla="val -104344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藍色線段表示安全完成設定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2060397" y="5696062"/>
            <a:ext cx="674866" cy="25520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5" name="圖片 4" descr="螢幕快照 2017-03-15 下午7.39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24" y="1571264"/>
            <a:ext cx="3944529" cy="4283554"/>
          </a:xfrm>
          <a:prstGeom prst="rect">
            <a:avLst/>
          </a:prstGeom>
        </p:spPr>
      </p:pic>
      <p:sp>
        <p:nvSpPr>
          <p:cNvPr id="9" name="爆炸 1 8"/>
          <p:cNvSpPr/>
          <p:nvPr/>
        </p:nvSpPr>
        <p:spPr>
          <a:xfrm>
            <a:off x="1909486" y="5403670"/>
            <a:ext cx="376511" cy="469290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252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7-03-15 下午7.3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4" y="1496786"/>
            <a:ext cx="3929743" cy="4708071"/>
          </a:xfrm>
          <a:prstGeom prst="rect">
            <a:avLst/>
          </a:prstGeom>
        </p:spPr>
      </p:pic>
      <p:pic>
        <p:nvPicPr>
          <p:cNvPr id="6" name="圖片 5" descr="螢幕快照 2017-03-15 下午7.38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43" y="1327027"/>
            <a:ext cx="4341721" cy="47142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的定位</a:t>
            </a:r>
            <a:r>
              <a:rPr lang="en-US" altLang="zh-TW" dirty="0" smtClean="0"/>
              <a:t> 3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確認變更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不建議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87180"/>
            <a:ext cx="8693313" cy="53984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Resolve issue </a:t>
            </a:r>
            <a:r>
              <a:rPr lang="en-US" altLang="zh-TW" dirty="0" smtClean="0">
                <a:sym typeface="Wingdings"/>
              </a:rPr>
              <a:t> Update Constraint  </a:t>
            </a:r>
            <a:r>
              <a:rPr lang="zh-TW" altLang="en-US" dirty="0" smtClean="0"/>
              <a:t>確認變</a:t>
            </a:r>
            <a:r>
              <a:rPr lang="zh-TW" altLang="en-US" dirty="0"/>
              <a:t>更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5133964" y="5291123"/>
            <a:ext cx="1345763" cy="577764"/>
          </a:xfrm>
          <a:prstGeom prst="wedgeRectCallout">
            <a:avLst>
              <a:gd name="adj1" fmla="val 1644"/>
              <a:gd name="adj2" fmla="val -104344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藍色線段表示安全完成設定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7091724" y="3494440"/>
            <a:ext cx="1830840" cy="10374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2494417" y="5748233"/>
            <a:ext cx="1379083" cy="45662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爆炸 1 10"/>
          <p:cNvSpPr/>
          <p:nvPr/>
        </p:nvSpPr>
        <p:spPr>
          <a:xfrm>
            <a:off x="2389076" y="5342154"/>
            <a:ext cx="413996" cy="451435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252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15 下午8.2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33" y="1460501"/>
            <a:ext cx="6413805" cy="50527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練習以兩個相等的鋪滿</a:t>
            </a:r>
            <a:r>
              <a:rPr lang="en-US" altLang="zh-TW" dirty="0" smtClean="0"/>
              <a:t> 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87180"/>
            <a:ext cx="8693313" cy="220639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TW" dirty="0"/>
              <a:t>  </a:t>
            </a:r>
            <a:r>
              <a:rPr lang="zh-TW" altLang="en-US" dirty="0" smtClean="0"/>
              <a:t>目標</a:t>
            </a:r>
            <a:r>
              <a:rPr lang="en-US" altLang="zh-TW" dirty="0" smtClean="0"/>
              <a:t>:</a:t>
            </a:r>
          </a:p>
          <a:p>
            <a:pPr lvl="2">
              <a:buSzPct val="70000"/>
            </a:pPr>
            <a:endParaRPr lang="en-US" altLang="zh-TW" dirty="0" smtClean="0"/>
          </a:p>
          <a:p>
            <a:pPr>
              <a:buFont typeface="Arial"/>
              <a:buChar char="•"/>
            </a:pPr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478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15 下午8.2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78" y="2993572"/>
            <a:ext cx="4488908" cy="35438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練習以兩個相等的鋪滿</a:t>
            </a:r>
            <a:r>
              <a:rPr lang="en-US" altLang="zh-TW" dirty="0" smtClean="0"/>
              <a:t> 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87180"/>
            <a:ext cx="8693313" cy="2206392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altLang="zh-TW" dirty="0"/>
              <a:t> 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創建一個</a:t>
            </a:r>
            <a:r>
              <a:rPr lang="en-US" altLang="zh-TW" dirty="0" smtClean="0"/>
              <a:t>  View,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Option </a:t>
            </a:r>
            <a:r>
              <a:rPr lang="zh-TW" altLang="en-US" dirty="0" smtClean="0"/>
              <a:t>複製第二個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先給形狀</a:t>
            </a:r>
            <a:r>
              <a:rPr lang="en-US" altLang="zh-TW" dirty="0" smtClean="0"/>
              <a:t>).</a:t>
            </a:r>
          </a:p>
          <a:p>
            <a:r>
              <a:rPr lang="zh-TW" altLang="en-US" dirty="0" smtClean="0"/>
              <a:t>分別給兩個</a:t>
            </a:r>
            <a:r>
              <a:rPr lang="en-US" altLang="zh-TW" dirty="0" smtClean="0"/>
              <a:t> view </a:t>
            </a:r>
            <a:r>
              <a:rPr lang="zh-TW" altLang="en-US" dirty="0" smtClean="0"/>
              <a:t>設</a:t>
            </a:r>
            <a:r>
              <a:rPr lang="en-US" altLang="zh-TW" dirty="0" smtClean="0"/>
              <a:t> constraint: </a:t>
            </a:r>
          </a:p>
          <a:p>
            <a:pPr marL="1200150" lvl="1" indent="-457200"/>
            <a:r>
              <a:rPr lang="zh-TW" altLang="en-US" dirty="0" smtClean="0"/>
              <a:t>第一個</a:t>
            </a:r>
            <a:r>
              <a:rPr lang="en-US" altLang="zh-TW" dirty="0" smtClean="0"/>
              <a:t>:</a:t>
            </a:r>
            <a:r>
              <a:rPr lang="zh-TW" altLang="en-US" dirty="0" smtClean="0"/>
              <a:t>左</a:t>
            </a:r>
            <a:r>
              <a:rPr lang="en-US" altLang="zh-TW" dirty="0" smtClean="0"/>
              <a:t>,</a:t>
            </a:r>
            <a:r>
              <a:rPr lang="zh-TW" altLang="en-US" dirty="0" smtClean="0"/>
              <a:t>右</a:t>
            </a:r>
            <a:r>
              <a:rPr lang="en-US" altLang="zh-TW" dirty="0" smtClean="0"/>
              <a:t>,</a:t>
            </a:r>
            <a:r>
              <a:rPr lang="zh-TW" altLang="en-US" dirty="0" smtClean="0"/>
              <a:t>上切齊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superview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下面間距</a:t>
            </a:r>
            <a:r>
              <a:rPr lang="en-US" altLang="zh-TW" dirty="0" smtClean="0"/>
              <a:t> 0.</a:t>
            </a:r>
          </a:p>
          <a:p>
            <a:pPr marL="1200150" lvl="1" indent="-457200"/>
            <a:r>
              <a:rPr lang="zh-TW" altLang="en-US" dirty="0" smtClean="0"/>
              <a:t>第二個</a:t>
            </a:r>
            <a:r>
              <a:rPr lang="en-US" altLang="zh-TW" dirty="0"/>
              <a:t>:</a:t>
            </a:r>
            <a:r>
              <a:rPr lang="zh-TW" altLang="en-US" dirty="0"/>
              <a:t>左</a:t>
            </a:r>
            <a:r>
              <a:rPr lang="en-US" altLang="zh-TW" dirty="0"/>
              <a:t>,</a:t>
            </a:r>
            <a:r>
              <a:rPr lang="zh-TW" altLang="en-US" dirty="0"/>
              <a:t>右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下切齊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superview</a:t>
            </a:r>
            <a:endParaRPr lang="en-US" altLang="zh-TW" dirty="0"/>
          </a:p>
          <a:p>
            <a:pPr marL="1200150" lvl="1" indent="-457200"/>
            <a:endParaRPr lang="en-US" altLang="zh-TW" dirty="0" smtClean="0"/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263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7-03-15 下午8.26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77" y="1593221"/>
            <a:ext cx="6876143" cy="4547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練習以兩個相等的鋪滿</a:t>
            </a:r>
            <a:r>
              <a:rPr lang="en-US" altLang="zh-TW" dirty="0" smtClean="0"/>
              <a:t> 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87180"/>
            <a:ext cx="8693313" cy="220639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zh-TW" altLang="en-US" dirty="0" smtClean="0"/>
              <a:t>即使已經設定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仍必須一一檢查右欄位獲得正確的</a:t>
            </a:r>
            <a:r>
              <a:rPr lang="en-US" altLang="zh-TW" dirty="0" smtClean="0"/>
              <a:t> constraint.</a:t>
            </a:r>
          </a:p>
        </p:txBody>
      </p:sp>
      <p:sp>
        <p:nvSpPr>
          <p:cNvPr id="12" name="矩形圖說文字 11"/>
          <p:cNvSpPr/>
          <p:nvPr/>
        </p:nvSpPr>
        <p:spPr>
          <a:xfrm>
            <a:off x="2231106" y="5173786"/>
            <a:ext cx="1345763" cy="577764"/>
          </a:xfrm>
          <a:prstGeom prst="wedgeRectCallout">
            <a:avLst>
              <a:gd name="adj1" fmla="val 68377"/>
              <a:gd name="adj2" fmla="val -77652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紅色線段表示不安全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6529294" y="3894173"/>
            <a:ext cx="1489848" cy="7600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06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7-03-15 下午8.4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64" y="2121947"/>
            <a:ext cx="3631826" cy="3516661"/>
          </a:xfrm>
          <a:prstGeom prst="rect">
            <a:avLst/>
          </a:prstGeom>
        </p:spPr>
      </p:pic>
      <p:pic>
        <p:nvPicPr>
          <p:cNvPr id="7" name="圖片 6" descr="螢幕快照 2017-03-15 下午8.27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3" y="2094734"/>
            <a:ext cx="4488908" cy="35438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練習以兩個相等的鋪滿</a:t>
            </a:r>
            <a:r>
              <a:rPr lang="en-US" altLang="zh-TW" dirty="0" smtClean="0"/>
              <a:t> 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60258"/>
            <a:ext cx="8693313" cy="200581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zh-TW" altLang="en-US" dirty="0"/>
              <a:t>設定兩個</a:t>
            </a:r>
            <a:r>
              <a:rPr lang="en-US" altLang="zh-TW" dirty="0"/>
              <a:t>  view </a:t>
            </a:r>
            <a:r>
              <a:rPr lang="zh-TW" altLang="en-US" dirty="0"/>
              <a:t>等高</a:t>
            </a:r>
            <a:r>
              <a:rPr lang="en-US" altLang="zh-TW" dirty="0"/>
              <a:t> equal height.</a:t>
            </a:r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點選</a:t>
            </a:r>
            <a:r>
              <a:rPr lang="en-US" altLang="zh-TW" dirty="0"/>
              <a:t> </a:t>
            </a:r>
            <a:r>
              <a:rPr lang="en-US" altLang="zh-TW" dirty="0" err="1"/>
              <a:t>viewcontroller</a:t>
            </a:r>
            <a:r>
              <a:rPr lang="en-US" altLang="zh-TW" dirty="0"/>
              <a:t> </a:t>
            </a:r>
            <a:r>
              <a:rPr lang="en-US" altLang="zh-TW" dirty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 update frame</a:t>
            </a:r>
            <a:endParaRPr lang="en-US" altLang="zh-TW" dirty="0"/>
          </a:p>
          <a:p>
            <a:pPr marL="1371600" lvl="2" indent="-457200">
              <a:buSzPct val="70000"/>
              <a:buFont typeface="+mj-lt"/>
              <a:buAutoNum type="arabicPeriod" startAt="3"/>
            </a:pPr>
            <a:endParaRPr lang="en-US" altLang="zh-TW" dirty="0" smtClean="0"/>
          </a:p>
          <a:p>
            <a:pPr>
              <a:buFont typeface="+mj-lt"/>
              <a:buAutoNum type="arabicPeriod" startAt="3"/>
            </a:pP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462178" y="3737429"/>
            <a:ext cx="1345763" cy="680030"/>
          </a:xfrm>
          <a:prstGeom prst="wedgeRectCallout">
            <a:avLst>
              <a:gd name="adj1" fmla="val 98710"/>
              <a:gd name="adj2" fmla="val -30868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黃色線段表示不安全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爆炸 1 10"/>
          <p:cNvSpPr/>
          <p:nvPr/>
        </p:nvSpPr>
        <p:spPr>
          <a:xfrm>
            <a:off x="7931719" y="5412890"/>
            <a:ext cx="413996" cy="451435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658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15 下午8.2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71" y="1334825"/>
            <a:ext cx="6604000" cy="52026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練習以兩個相等的鋪滿</a:t>
            </a:r>
            <a:r>
              <a:rPr lang="en-US" altLang="zh-TW" dirty="0" smtClean="0"/>
              <a:t> 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87180"/>
            <a:ext cx="8693313" cy="220639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altLang="zh-TW" dirty="0"/>
              <a:t>  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3492036" y="5082481"/>
            <a:ext cx="1345763" cy="577764"/>
          </a:xfrm>
          <a:prstGeom prst="wedgeRectCallout">
            <a:avLst>
              <a:gd name="adj1" fmla="val 122977"/>
              <a:gd name="adj2" fmla="val -71372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藍色線段表示安全完成設定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6629081" y="3712154"/>
            <a:ext cx="1507990" cy="118641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06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15 下午9.28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6" y="3164486"/>
            <a:ext cx="5551714" cy="348287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UIStackView</a:t>
            </a:r>
            <a:r>
              <a:rPr lang="en-US" altLang="zh-TW" dirty="0"/>
              <a:t>(iOS 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4"/>
            <a:ext cx="8693313" cy="339102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目的</a:t>
            </a:r>
            <a:r>
              <a:rPr lang="en-US" altLang="zh-TW" dirty="0" smtClean="0">
                <a:sym typeface="Wingdings" panose="05000000000000000000" pitchFamily="2" charset="2"/>
              </a:rPr>
              <a:t> : </a:t>
            </a:r>
            <a:r>
              <a:rPr lang="zh-TW" altLang="en-US" dirty="0" smtClean="0">
                <a:sym typeface="Wingdings" panose="05000000000000000000" pitchFamily="2" charset="2"/>
              </a:rPr>
              <a:t>用來管理版面上其他</a:t>
            </a:r>
            <a:r>
              <a:rPr lang="en-US" altLang="zh-TW" dirty="0" smtClean="0">
                <a:sym typeface="Wingdings" panose="05000000000000000000" pitchFamily="2" charset="2"/>
              </a:rPr>
              <a:t> view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順序</a:t>
            </a:r>
            <a:r>
              <a:rPr lang="en-US" altLang="zh-TW" dirty="0" smtClean="0">
                <a:sym typeface="Wingdings" panose="05000000000000000000" pitchFamily="2" charset="2"/>
              </a:rPr>
              <a:t>:  </a:t>
            </a:r>
            <a:r>
              <a:rPr lang="zh-TW" altLang="en-US" dirty="0" smtClean="0">
                <a:sym typeface="Wingdings" panose="05000000000000000000" pitchFamily="2" charset="2"/>
              </a:rPr>
              <a:t>從底層往上</a:t>
            </a:r>
            <a:r>
              <a:rPr lang="en-US" altLang="zh-TW" dirty="0" smtClean="0">
                <a:sym typeface="Wingdings" panose="05000000000000000000" pitchFamily="2" charset="2"/>
              </a:rPr>
              <a:t> View 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en-US" altLang="zh-TW" dirty="0" err="1" smtClean="0">
                <a:sym typeface="Wingdings" panose="05000000000000000000" pitchFamily="2" charset="2"/>
              </a:rPr>
              <a:t>Uistackview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UIview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初始化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zh-TW" altLang="en-US" dirty="0" smtClean="0">
                <a:sym typeface="Wingdings" panose="05000000000000000000" pitchFamily="2" charset="2"/>
              </a:rPr>
              <a:t>設定和</a:t>
            </a:r>
            <a:r>
              <a:rPr lang="en-US" altLang="zh-TW" dirty="0" smtClean="0">
                <a:sym typeface="Wingdings" panose="05000000000000000000" pitchFamily="2" charset="2"/>
              </a:rPr>
              <a:t>  view </a:t>
            </a:r>
            <a:r>
              <a:rPr lang="zh-TW" altLang="en-US" dirty="0" smtClean="0">
                <a:sym typeface="Wingdings" panose="05000000000000000000" pitchFamily="2" charset="2"/>
              </a:rPr>
              <a:t>之間</a:t>
            </a:r>
            <a:r>
              <a:rPr lang="en-US" altLang="zh-TW" dirty="0" smtClean="0">
                <a:sym typeface="Wingdings" panose="05000000000000000000" pitchFamily="2" charset="2"/>
              </a:rPr>
              <a:t> constraint. </a:t>
            </a:r>
            <a:r>
              <a:rPr lang="zh-TW" altLang="en-US" dirty="0" smtClean="0">
                <a:sym typeface="Wingdings" panose="05000000000000000000" pitchFamily="2" charset="2"/>
              </a:rPr>
              <a:t>例上下左右切齊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Attribute: Alignment and </a:t>
            </a:r>
            <a:r>
              <a:rPr lang="en-US" altLang="zh-TW" dirty="0" err="1" smtClean="0">
                <a:sym typeface="Wingdings" panose="05000000000000000000" pitchFamily="2" charset="2"/>
              </a:rPr>
              <a:t>Distrubition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3011489" y="5113841"/>
            <a:ext cx="263298" cy="11363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爆炸 1 5"/>
          <p:cNvSpPr/>
          <p:nvPr/>
        </p:nvSpPr>
        <p:spPr>
          <a:xfrm>
            <a:off x="1877786" y="6123535"/>
            <a:ext cx="1705428" cy="589322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5232174" y="6123214"/>
            <a:ext cx="863825" cy="4517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9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00225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Delegation</a:t>
            </a:r>
          </a:p>
          <a:p>
            <a:r>
              <a:rPr kumimoji="1" lang="zh-TW" altLang="en-US" dirty="0"/>
              <a:t>範例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2:</a:t>
            </a:r>
            <a:r>
              <a:rPr kumimoji="1" lang="zh-TW" altLang="en-US" dirty="0" smtClean="0"/>
              <a:t>午餐吃什麼勒～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解題思路步驟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Delegation </a:t>
            </a:r>
            <a:r>
              <a:rPr kumimoji="1" lang="en-US" altLang="zh-TW" dirty="0" smtClean="0">
                <a:sym typeface="Wingdings"/>
              </a:rPr>
              <a:t> Closure</a:t>
            </a:r>
            <a:endParaRPr kumimoji="1" lang="en-US" altLang="zh-TW" dirty="0" smtClean="0"/>
          </a:p>
          <a:p>
            <a:r>
              <a:rPr lang="en-US" altLang="zh-TW" dirty="0"/>
              <a:t>Auto Layout </a:t>
            </a:r>
            <a:r>
              <a:rPr lang="en-US" altLang="zh-TW" dirty="0" err="1"/>
              <a:t>UIStackView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9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UIStackView</a:t>
            </a:r>
            <a:r>
              <a:rPr lang="en-US" altLang="zh-TW" dirty="0"/>
              <a:t>(iOS 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4"/>
            <a:ext cx="8693313" cy="339102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調入</a:t>
            </a:r>
            <a:r>
              <a:rPr lang="en-US" altLang="zh-TW" dirty="0" smtClean="0">
                <a:sym typeface="Wingdings" panose="05000000000000000000" pitchFamily="2" charset="2"/>
              </a:rPr>
              <a:t> Vertical </a:t>
            </a:r>
            <a:r>
              <a:rPr lang="en-US" altLang="zh-TW" dirty="0" err="1" smtClean="0">
                <a:sym typeface="Wingdings" panose="05000000000000000000" pitchFamily="2" charset="2"/>
              </a:rPr>
              <a:t>Stackview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設定跟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superview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 boundary condition</a:t>
            </a:r>
          </a:p>
        </p:txBody>
      </p:sp>
      <p:pic>
        <p:nvPicPr>
          <p:cNvPr id="5" name="圖片 4" descr="螢幕快照 2017-03-15 下午9.37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093"/>
            <a:ext cx="5152571" cy="2992402"/>
          </a:xfrm>
          <a:prstGeom prst="rect">
            <a:avLst/>
          </a:prstGeom>
        </p:spPr>
      </p:pic>
      <p:pic>
        <p:nvPicPr>
          <p:cNvPr id="6" name="圖片 5" descr="螢幕快照 2017-03-15 下午9.40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57" y="3483529"/>
            <a:ext cx="4417786" cy="33744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V="1">
            <a:off x="3673703" y="4388126"/>
            <a:ext cx="1134154" cy="2836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爆炸 1 7"/>
          <p:cNvSpPr/>
          <p:nvPr/>
        </p:nvSpPr>
        <p:spPr>
          <a:xfrm>
            <a:off x="6821715" y="4377125"/>
            <a:ext cx="1505856" cy="1219946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453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UIStackView</a:t>
            </a:r>
            <a:r>
              <a:rPr lang="en-US" altLang="zh-TW" dirty="0"/>
              <a:t>(iOS 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4"/>
            <a:ext cx="8693313" cy="339102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這一步很重要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zh-TW" altLang="en-US" dirty="0" smtClean="0">
                <a:sym typeface="Wingdings" panose="05000000000000000000" pitchFamily="2" charset="2"/>
              </a:rPr>
              <a:t>在</a:t>
            </a:r>
            <a:r>
              <a:rPr lang="en-US" altLang="zh-TW" dirty="0" smtClean="0">
                <a:sym typeface="Wingdings" panose="05000000000000000000" pitchFamily="2" charset="2"/>
              </a:rPr>
              <a:t> view tree </a:t>
            </a:r>
            <a:r>
              <a:rPr lang="zh-TW" altLang="en-US" dirty="0" smtClean="0">
                <a:sym typeface="Wingdings" panose="05000000000000000000" pitchFamily="2" charset="2"/>
              </a:rPr>
              <a:t>選中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stackview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在右欄一一訂正</a:t>
            </a:r>
            <a:r>
              <a:rPr lang="en-US" altLang="zh-TW" dirty="0" smtClean="0">
                <a:sym typeface="Wingdings" panose="05000000000000000000" pitchFamily="2" charset="2"/>
              </a:rPr>
              <a:t> constraint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5" name="圖片 4" descr="螢幕快照 2017-03-15 下午9.40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255"/>
            <a:ext cx="4272643" cy="2905231"/>
          </a:xfrm>
          <a:prstGeom prst="rect">
            <a:avLst/>
          </a:prstGeom>
        </p:spPr>
      </p:pic>
      <p:pic>
        <p:nvPicPr>
          <p:cNvPr id="6" name="圖片 5" descr="螢幕快照 2017-03-15 下午9.41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42" y="3218144"/>
            <a:ext cx="4871357" cy="33505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V="1">
            <a:off x="2879839" y="3399341"/>
            <a:ext cx="1302089" cy="73723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爆炸 1 7"/>
          <p:cNvSpPr/>
          <p:nvPr/>
        </p:nvSpPr>
        <p:spPr>
          <a:xfrm>
            <a:off x="1569359" y="2494963"/>
            <a:ext cx="1124855" cy="1006607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7620475" y="4975955"/>
            <a:ext cx="1423739" cy="81161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53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UIStackView</a:t>
            </a:r>
            <a:r>
              <a:rPr lang="en-US" altLang="zh-TW" dirty="0"/>
              <a:t>(iOS 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4"/>
            <a:ext cx="8693313" cy="1375073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調入第一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二個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Uiview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放在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stackview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下管理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暫不需要</a:t>
            </a:r>
            <a:r>
              <a:rPr lang="en-US" altLang="zh-TW" dirty="0" smtClean="0">
                <a:sym typeface="Wingdings" panose="05000000000000000000" pitchFamily="2" charset="2"/>
              </a:rPr>
              <a:t> constraint.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>
                <a:sym typeface="Wingdings" panose="05000000000000000000" pitchFamily="2" charset="2"/>
              </a:rPr>
              <a:t> view tree </a:t>
            </a:r>
            <a:r>
              <a:rPr lang="zh-TW" altLang="en-US" dirty="0">
                <a:sym typeface="Wingdings" panose="05000000000000000000" pitchFamily="2" charset="2"/>
              </a:rPr>
              <a:t>選中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stackview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觀察到屬性為</a:t>
            </a:r>
            <a:r>
              <a:rPr lang="en-US" altLang="zh-TW" dirty="0" smtClean="0">
                <a:sym typeface="Wingdings" panose="05000000000000000000" pitchFamily="2" charset="2"/>
              </a:rPr>
              <a:t> fill.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Distribution fill </a:t>
            </a:r>
            <a:r>
              <a:rPr lang="en-US" altLang="zh-TW" dirty="0" smtClean="0">
                <a:sym typeface="Wingdings"/>
              </a:rPr>
              <a:t> fill equally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5" name="圖片 4" descr="螢幕快照 2017-03-15 下午9.44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26" y="3537857"/>
            <a:ext cx="4414473" cy="3266624"/>
          </a:xfrm>
          <a:prstGeom prst="rect">
            <a:avLst/>
          </a:prstGeom>
        </p:spPr>
      </p:pic>
      <p:pic>
        <p:nvPicPr>
          <p:cNvPr id="6" name="圖片 5" descr="螢幕快照 2017-03-15 下午9.42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2204357"/>
            <a:ext cx="4372429" cy="29477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V="1">
            <a:off x="3188268" y="2510341"/>
            <a:ext cx="1302089" cy="24737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7767525" y="3842027"/>
            <a:ext cx="1302089" cy="24737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4642757" y="4875707"/>
            <a:ext cx="1302089" cy="24737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53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7-03-15 下午9.45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1315357"/>
            <a:ext cx="4871514" cy="35787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UIStackView</a:t>
            </a:r>
            <a:r>
              <a:rPr lang="en-US" altLang="zh-TW" dirty="0"/>
              <a:t>(iOS 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4"/>
            <a:ext cx="8693313" cy="48607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同理可調入第</a:t>
            </a:r>
            <a:r>
              <a:rPr lang="en-US" altLang="zh-TW" dirty="0" smtClean="0">
                <a:sym typeface="Wingdings" panose="05000000000000000000" pitchFamily="2" charset="2"/>
              </a:rPr>
              <a:t>  3,4,</a:t>
            </a:r>
            <a:r>
              <a:rPr lang="mr-IN" altLang="zh-TW" dirty="0" smtClean="0">
                <a:sym typeface="Wingdings" panose="05000000000000000000" pitchFamily="2" charset="2"/>
              </a:rPr>
              <a:t>…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 view </a:t>
            </a:r>
            <a:r>
              <a:rPr lang="en-US" altLang="zh-TW" dirty="0" smtClean="0">
                <a:sym typeface="Wingdings"/>
              </a:rPr>
              <a:t> fill </a:t>
            </a:r>
            <a:r>
              <a:rPr lang="en-US" altLang="zh-TW" dirty="0" err="1" smtClean="0">
                <a:sym typeface="Wingdings"/>
              </a:rPr>
              <a:t>eqaually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5" name="圖片 4" descr="螢幕快照 2017-03-15 下午9.47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74" y="3656297"/>
            <a:ext cx="4688525" cy="32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3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 </a:t>
            </a:r>
            <a:r>
              <a:rPr lang="zh-TW" altLang="en-US" dirty="0" smtClean="0"/>
              <a:t>介面分析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4"/>
            <a:ext cx="8693313" cy="48607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需求的</a:t>
            </a:r>
            <a:r>
              <a:rPr lang="en-US" altLang="zh-TW" dirty="0" smtClean="0">
                <a:sym typeface="Wingdings" panose="05000000000000000000" pitchFamily="2" charset="2"/>
              </a:rPr>
              <a:t> UI </a:t>
            </a:r>
            <a:r>
              <a:rPr lang="zh-TW" altLang="en-US" dirty="0" smtClean="0">
                <a:sym typeface="Wingdings" panose="05000000000000000000" pitchFamily="2" charset="2"/>
              </a:rPr>
              <a:t>介面有</a:t>
            </a:r>
            <a:r>
              <a:rPr lang="en-US" altLang="zh-TW" dirty="0" smtClean="0">
                <a:sym typeface="Wingdings" panose="05000000000000000000" pitchFamily="2" charset="2"/>
              </a:rPr>
              <a:t> Vertical </a:t>
            </a:r>
            <a:r>
              <a:rPr lang="zh-TW" altLang="en-US" dirty="0" smtClean="0">
                <a:sym typeface="Wingdings" panose="05000000000000000000" pitchFamily="2" charset="2"/>
              </a:rPr>
              <a:t>結構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4" name="圖片 3" descr="螢幕快照 2017-03-15 下午11.46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55" y="1396999"/>
            <a:ext cx="3045634" cy="53884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V="1">
            <a:off x="3111500" y="1657626"/>
            <a:ext cx="2821214" cy="80073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3111500" y="2675744"/>
            <a:ext cx="2821214" cy="79861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3111500" y="3501569"/>
            <a:ext cx="2821214" cy="31387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761536" y="1805214"/>
            <a:ext cx="1345763" cy="870531"/>
          </a:xfrm>
          <a:prstGeom prst="wedgeRectCallout">
            <a:avLst>
              <a:gd name="adj1" fmla="val 121629"/>
              <a:gd name="adj2" fmla="val -3490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en-US" altLang="zh-TW" sz="1600" dirty="0" smtClean="0">
                <a:solidFill>
                  <a:srgbClr val="FF0000"/>
                </a:solidFill>
              </a:rPr>
              <a:t>Vertical 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Stackview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1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761536" y="3066303"/>
            <a:ext cx="1345763" cy="870531"/>
          </a:xfrm>
          <a:prstGeom prst="wedgeRectCallout">
            <a:avLst>
              <a:gd name="adj1" fmla="val 121629"/>
              <a:gd name="adj2" fmla="val -3490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en-US" altLang="zh-TW" sz="1600" dirty="0">
                <a:solidFill>
                  <a:srgbClr val="FF0000"/>
                </a:solidFill>
              </a:rPr>
              <a:t>Vertical </a:t>
            </a:r>
            <a:r>
              <a:rPr kumimoji="1" lang="en-US" altLang="zh-TW" sz="1600" dirty="0" err="1">
                <a:solidFill>
                  <a:srgbClr val="FF0000"/>
                </a:solidFill>
              </a:rPr>
              <a:t>Stackview</a:t>
            </a:r>
            <a:r>
              <a:rPr kumimoji="1" lang="en-US" altLang="zh-TW" sz="1600" dirty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2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761536" y="4661060"/>
            <a:ext cx="1345763" cy="870531"/>
          </a:xfrm>
          <a:prstGeom prst="wedgeRectCallout">
            <a:avLst>
              <a:gd name="adj1" fmla="val 121629"/>
              <a:gd name="adj2" fmla="val -3490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en-US" altLang="zh-TW" sz="1600" dirty="0" smtClean="0">
                <a:solidFill>
                  <a:srgbClr val="FF0000"/>
                </a:solidFill>
              </a:rPr>
              <a:t>Map Kit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3111500" y="3093515"/>
            <a:ext cx="2821214" cy="21755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6293293" y="2358245"/>
            <a:ext cx="1345763" cy="870531"/>
          </a:xfrm>
          <a:prstGeom prst="wedgeRectCallout">
            <a:avLst>
              <a:gd name="adj1" fmla="val -86660"/>
              <a:gd name="adj2" fmla="val 2866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en-US" altLang="zh-TW" sz="1600" dirty="0" smtClean="0">
                <a:solidFill>
                  <a:srgbClr val="FF0000"/>
                </a:solidFill>
              </a:rPr>
              <a:t>Horizontal 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Stackview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4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UIStackView</a:t>
            </a:r>
            <a:r>
              <a:rPr lang="en-US" altLang="zh-TW" dirty="0"/>
              <a:t>(iOS 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4"/>
            <a:ext cx="8693313" cy="339102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在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mainstoryboard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取用</a:t>
            </a:r>
            <a:r>
              <a:rPr lang="en-US" altLang="zh-TW" dirty="0" smtClean="0">
                <a:sym typeface="Wingdings" panose="05000000000000000000" pitchFamily="2" charset="2"/>
              </a:rPr>
              <a:t> side </a:t>
            </a:r>
            <a:r>
              <a:rPr lang="zh-TW" altLang="en-US" dirty="0" smtClean="0">
                <a:sym typeface="Wingdings" panose="05000000000000000000" pitchFamily="2" charset="2"/>
              </a:rPr>
              <a:t>元件庫排版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重要元件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en-US" altLang="zh-TW" dirty="0" err="1" smtClean="0">
                <a:sym typeface="Wingdings" panose="05000000000000000000" pitchFamily="2" charset="2"/>
              </a:rPr>
              <a:t>UIstackview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en-US" altLang="zh-TW" dirty="0" err="1" smtClean="0">
                <a:sym typeface="Wingdings" panose="05000000000000000000" pitchFamily="2" charset="2"/>
              </a:rPr>
              <a:t>UIview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en-US" altLang="zh-TW" dirty="0" err="1" smtClean="0">
                <a:sym typeface="Wingdings" panose="05000000000000000000" pitchFamily="2" charset="2"/>
              </a:rPr>
              <a:t>Viewcontroller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對齊關係</a:t>
            </a:r>
            <a:r>
              <a:rPr lang="en-US" altLang="zh-TW" dirty="0" smtClean="0">
                <a:sym typeface="Wingdings" panose="05000000000000000000" pitchFamily="2" charset="2"/>
              </a:rPr>
              <a:t>: “Control”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定位要素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元件大小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寬度</a:t>
            </a:r>
            <a:r>
              <a:rPr lang="en-US" altLang="zh-TW" dirty="0" smtClean="0">
                <a:sym typeface="Wingdings" panose="05000000000000000000" pitchFamily="2" charset="2"/>
              </a:rPr>
              <a:t> (width),</a:t>
            </a:r>
            <a:r>
              <a:rPr lang="zh-TW" altLang="en-US" dirty="0" smtClean="0">
                <a:sym typeface="Wingdings" panose="05000000000000000000" pitchFamily="2" charset="2"/>
              </a:rPr>
              <a:t> 高度</a:t>
            </a:r>
            <a:r>
              <a:rPr lang="en-US" altLang="zh-TW" dirty="0" smtClean="0">
                <a:sym typeface="Wingdings" panose="05000000000000000000" pitchFamily="2" charset="2"/>
              </a:rPr>
              <a:t>(Height).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元件定位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選定參考物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設定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x y </a:t>
            </a:r>
            <a:r>
              <a:rPr lang="zh-TW" altLang="en-US" dirty="0" smtClean="0">
                <a:sym typeface="Wingdings" panose="05000000000000000000" pitchFamily="2" charset="2"/>
              </a:rPr>
              <a:t>方向距離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102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59198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iPhone 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4 size, still have iPad, if Universal, we have to create view for different size. </a:t>
            </a:r>
            <a:r>
              <a:rPr lang="en-US" altLang="zh-TW" dirty="0" smtClean="0">
                <a:sym typeface="Wingdings" panose="05000000000000000000" pitchFamily="2" charset="2"/>
              </a:rPr>
              <a:t> so we need Auto Layout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Position and size for a view on Screen.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Auto Layout </a:t>
            </a:r>
            <a:r>
              <a:rPr lang="zh-TW" altLang="en-US" dirty="0" smtClean="0">
                <a:sym typeface="Wingdings" panose="05000000000000000000" pitchFamily="2" charset="2"/>
              </a:rPr>
              <a:t>是程式化的 </a:t>
            </a:r>
            <a:r>
              <a:rPr lang="en-US" altLang="zh-TW" dirty="0" smtClean="0">
                <a:sym typeface="Wingdings" panose="05000000000000000000" pitchFamily="2" charset="2"/>
              </a:rPr>
              <a:t>constraint </a:t>
            </a:r>
            <a:r>
              <a:rPr lang="zh-TW" altLang="en-US" dirty="0" smtClean="0">
                <a:sym typeface="Wingdings" panose="05000000000000000000" pitchFamily="2" charset="2"/>
              </a:rPr>
              <a:t>條件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解條件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顯示 </a:t>
            </a:r>
            <a:r>
              <a:rPr lang="en-US" altLang="zh-TW" dirty="0" smtClean="0">
                <a:sym typeface="Wingdings" panose="05000000000000000000" pitchFamily="2" charset="2"/>
              </a:rPr>
              <a:t>all size in simulator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取自繪圖軟體功能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如果不做排版 程式的畫面在不同尺寸的手機看起來不一樣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74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591985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定義原點 </a:t>
            </a:r>
            <a:r>
              <a:rPr lang="en-US" altLang="zh-TW" dirty="0" smtClean="0">
                <a:sym typeface="Wingdings" panose="05000000000000000000" pitchFamily="2" charset="2"/>
              </a:rPr>
              <a:t>x y </a:t>
            </a:r>
            <a:r>
              <a:rPr lang="zh-TW" altLang="en-US" dirty="0" smtClean="0">
                <a:sym typeface="Wingdings" panose="05000000000000000000" pitchFamily="2" charset="2"/>
              </a:rPr>
              <a:t>方向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Boundary Constraint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leading: </a:t>
            </a:r>
            <a:r>
              <a:rPr lang="zh-TW" altLang="en-US" dirty="0" smtClean="0">
                <a:sym typeface="Wingdings" panose="05000000000000000000" pitchFamily="2" charset="2"/>
              </a:rPr>
              <a:t>文字起頭邊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跟著文字排法走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例如希伯來文從右到左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trailing: </a:t>
            </a:r>
            <a:r>
              <a:rPr lang="zh-TW" altLang="en-US" dirty="0" smtClean="0">
                <a:sym typeface="Wingdings" panose="05000000000000000000" pitchFamily="2" charset="2"/>
              </a:rPr>
              <a:t>文字結尾邊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firstBaseline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zh-TW" altLang="en-US" dirty="0" smtClean="0">
                <a:sym typeface="Wingdings" panose="05000000000000000000" pitchFamily="2" charset="2"/>
              </a:rPr>
              <a:t>文字處理用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lastBaseline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Margin: is defined by iPhone Model…….don’t use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827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UIStackView</a:t>
            </a:r>
            <a:r>
              <a:rPr lang="en-US" altLang="zh-TW" dirty="0"/>
              <a:t>(iOS 9)</a:t>
            </a:r>
            <a:endParaRPr lang="zh-TW" altLang="en-US" dirty="0"/>
          </a:p>
        </p:txBody>
      </p:sp>
      <p:pic>
        <p:nvPicPr>
          <p:cNvPr id="4" name="圖片 3" descr="螢幕快照 2017-03-13 下午2.5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4" y="1075456"/>
            <a:ext cx="8634040" cy="55388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14928" y="5028367"/>
            <a:ext cx="2007635" cy="111609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3591" y="5528731"/>
            <a:ext cx="1151338" cy="37047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8524" y="1389505"/>
            <a:ext cx="263131" cy="22678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00212" y="5593919"/>
            <a:ext cx="263131" cy="22678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14928" y="1598862"/>
            <a:ext cx="2007635" cy="53053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1655" y="2777477"/>
            <a:ext cx="1013506" cy="89124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圖說文字 11"/>
          <p:cNvSpPr/>
          <p:nvPr/>
        </p:nvSpPr>
        <p:spPr>
          <a:xfrm>
            <a:off x="4355968" y="5959407"/>
            <a:ext cx="2089507" cy="573454"/>
          </a:xfrm>
          <a:prstGeom prst="wedgeRectCallout">
            <a:avLst>
              <a:gd name="adj1" fmla="val 57263"/>
              <a:gd name="adj2" fmla="val -53078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Update/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stackview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/align/new constraint/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解決問題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7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螢幕快照 2017-03-15 下午6.50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73" y="2263733"/>
            <a:ext cx="4523950" cy="42314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的定位</a:t>
            </a:r>
            <a:r>
              <a:rPr lang="en-US" altLang="zh-TW" dirty="0" smtClean="0"/>
              <a:t>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87179"/>
            <a:ext cx="8693313" cy="339102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取用新的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Uiview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疊在現有的</a:t>
            </a:r>
            <a:r>
              <a:rPr lang="en-US" altLang="zh-TW" dirty="0" smtClean="0">
                <a:sym typeface="Wingdings" panose="05000000000000000000" pitchFamily="2" charset="2"/>
              </a:rPr>
              <a:t> view </a:t>
            </a:r>
            <a:r>
              <a:rPr lang="zh-TW" altLang="en-US" dirty="0" smtClean="0">
                <a:sym typeface="Wingdings" panose="05000000000000000000" pitchFamily="2" charset="2"/>
              </a:rPr>
              <a:t>上一層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右下角</a:t>
            </a:r>
            <a:r>
              <a:rPr lang="en-US" altLang="zh-TW" dirty="0" smtClean="0">
                <a:sym typeface="Wingdings" panose="05000000000000000000" pitchFamily="2" charset="2"/>
              </a:rPr>
              <a:t> Add constraint </a:t>
            </a:r>
            <a:r>
              <a:rPr lang="zh-TW" altLang="en-US" dirty="0" smtClean="0">
                <a:sym typeface="Wingdings" panose="05000000000000000000" pitchFamily="2" charset="2"/>
              </a:rPr>
              <a:t>按鈕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小視窗設定目標</a:t>
            </a:r>
            <a:r>
              <a:rPr lang="en-US" altLang="zh-TW" dirty="0" smtClean="0">
                <a:sym typeface="Wingdings" panose="05000000000000000000" pitchFamily="2" charset="2"/>
              </a:rPr>
              <a:t> view </a:t>
            </a:r>
            <a:r>
              <a:rPr lang="zh-TW" altLang="en-US" dirty="0" smtClean="0">
                <a:sym typeface="Wingdings" panose="05000000000000000000" pitchFamily="2" charset="2"/>
              </a:rPr>
              <a:t>與鄰居</a:t>
            </a:r>
            <a:r>
              <a:rPr lang="en-US" altLang="zh-TW" dirty="0" smtClean="0">
                <a:sym typeface="Wingdings" panose="05000000000000000000" pitchFamily="2" charset="2"/>
              </a:rPr>
              <a:t> view 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 constraint. </a:t>
            </a:r>
          </a:p>
        </p:txBody>
      </p:sp>
      <p:pic>
        <p:nvPicPr>
          <p:cNvPr id="4" name="圖片 3" descr="螢幕快照 2017-03-15 下午6.45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3" y="2225619"/>
            <a:ext cx="4192899" cy="4632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2618464" y="4432146"/>
            <a:ext cx="1700158" cy="7487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ym typeface="Wingdings" panose="05000000000000000000" pitchFamily="2" charset="2"/>
              </a:rPr>
              <a:t>新的</a:t>
            </a:r>
            <a:endParaRPr kumimoji="1" lang="zh-TW" altLang="en-US" dirty="0"/>
          </a:p>
        </p:txBody>
      </p:sp>
      <p:sp>
        <p:nvSpPr>
          <p:cNvPr id="6" name="爆炸 1 5"/>
          <p:cNvSpPr/>
          <p:nvPr/>
        </p:nvSpPr>
        <p:spPr>
          <a:xfrm>
            <a:off x="2618464" y="6117145"/>
            <a:ext cx="1771389" cy="800897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490133" y="3976958"/>
            <a:ext cx="1129622" cy="402487"/>
          </a:xfrm>
          <a:prstGeom prst="wedgeRectCallout">
            <a:avLst>
              <a:gd name="adj1" fmla="val 26274"/>
              <a:gd name="adj2" fmla="val -117806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現有的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</a:rPr>
              <a:t>view 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1619755" y="2542733"/>
            <a:ext cx="1129622" cy="402487"/>
          </a:xfrm>
          <a:prstGeom prst="wedgeRectCallout">
            <a:avLst>
              <a:gd name="adj1" fmla="val -59483"/>
              <a:gd name="adj2" fmla="val 100650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新的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view 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7362199" y="5073021"/>
            <a:ext cx="1700158" cy="104412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ym typeface="Wingdings" panose="05000000000000000000" pitchFamily="2" charset="2"/>
              </a:rPr>
              <a:t>新的</a:t>
            </a:r>
            <a:endParaRPr kumimoji="1" lang="zh-TW" altLang="en-US" dirty="0"/>
          </a:p>
        </p:txBody>
      </p:sp>
      <p:sp>
        <p:nvSpPr>
          <p:cNvPr id="12" name="矩形圖說文字 11"/>
          <p:cNvSpPr/>
          <p:nvPr/>
        </p:nvSpPr>
        <p:spPr>
          <a:xfrm>
            <a:off x="5972736" y="3696135"/>
            <a:ext cx="1129622" cy="742505"/>
          </a:xfrm>
          <a:prstGeom prst="wedgeRectCallout">
            <a:avLst>
              <a:gd name="adj1" fmla="val -60204"/>
              <a:gd name="adj2" fmla="val 91878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藍色線段表示安全完成設定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318622" y="3777548"/>
            <a:ext cx="402963" cy="459849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707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15 下午7.0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97" y="2478555"/>
            <a:ext cx="4044667" cy="4379445"/>
          </a:xfrm>
          <a:prstGeom prst="rect">
            <a:avLst/>
          </a:prstGeom>
        </p:spPr>
      </p:pic>
      <p:pic>
        <p:nvPicPr>
          <p:cNvPr id="4" name="圖片 3" descr="螢幕快照 2017-03-15 下午6.59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1913197"/>
            <a:ext cx="4251540" cy="46242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的定位</a:t>
            </a:r>
            <a:r>
              <a:rPr lang="en-US" altLang="zh-TW" dirty="0" smtClean="0"/>
              <a:t>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689484"/>
            <a:ext cx="8693313" cy="122371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取用新的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Uiview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疊在現有的</a:t>
            </a:r>
            <a:r>
              <a:rPr lang="en-US" altLang="zh-TW" dirty="0" smtClean="0">
                <a:sym typeface="Wingdings" panose="05000000000000000000" pitchFamily="2" charset="2"/>
              </a:rPr>
              <a:t> view </a:t>
            </a:r>
            <a:r>
              <a:rPr lang="zh-TW" altLang="en-US" dirty="0" smtClean="0">
                <a:sym typeface="Wingdings" panose="05000000000000000000" pitchFamily="2" charset="2"/>
              </a:rPr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在視窗樹裡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用</a:t>
            </a:r>
            <a:r>
              <a:rPr lang="en-US" altLang="zh-TW" dirty="0" smtClean="0">
                <a:sym typeface="Wingdings" panose="05000000000000000000" pitchFamily="2" charset="2"/>
              </a:rPr>
              <a:t>“Control”+</a:t>
            </a:r>
            <a:r>
              <a:rPr lang="zh-TW" altLang="en-US" dirty="0" smtClean="0">
                <a:sym typeface="Wingdings" panose="05000000000000000000" pitchFamily="2" charset="2"/>
              </a:rPr>
              <a:t>左鍵拖拉連結目標與參考視窗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“Shift” </a:t>
            </a:r>
            <a:r>
              <a:rPr lang="zh-TW" altLang="en-US" dirty="0" smtClean="0">
                <a:sym typeface="Wingdings" panose="05000000000000000000" pitchFamily="2" charset="2"/>
              </a:rPr>
              <a:t>複選關係內容</a:t>
            </a:r>
            <a:r>
              <a:rPr lang="zh-TW" altLang="en-US" dirty="0" smtClean="0">
                <a:sym typeface="Wingdings"/>
              </a:rPr>
              <a:t></a:t>
            </a:r>
            <a:r>
              <a:rPr lang="en-US" altLang="zh-TW" dirty="0" smtClean="0">
                <a:sym typeface="Wingdings"/>
              </a:rPr>
              <a:t> Enter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1335069" y="2198187"/>
            <a:ext cx="1129622" cy="402487"/>
          </a:xfrm>
          <a:prstGeom prst="wedgeRectCallout">
            <a:avLst>
              <a:gd name="adj1" fmla="val -52277"/>
              <a:gd name="adj2" fmla="val 118855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參考的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</a:rPr>
              <a:t>view 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1701162" y="2847199"/>
            <a:ext cx="1129622" cy="402487"/>
          </a:xfrm>
          <a:prstGeom prst="wedgeRectCallout">
            <a:avLst>
              <a:gd name="adj1" fmla="val -59483"/>
              <a:gd name="adj2" fmla="val 100650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新的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view 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3769127" y="3225261"/>
            <a:ext cx="1395159" cy="384929"/>
          </a:xfrm>
          <a:prstGeom prst="wedgeRectCallout">
            <a:avLst>
              <a:gd name="adj1" fmla="val 65498"/>
              <a:gd name="adj2" fmla="val 117531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複選關係內容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318622" y="3887587"/>
            <a:ext cx="402963" cy="459849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229251" y="2934153"/>
            <a:ext cx="1105818" cy="13510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15" name="直線箭頭接點 14"/>
          <p:cNvCxnSpPr/>
          <p:nvPr/>
        </p:nvCxnSpPr>
        <p:spPr>
          <a:xfrm flipH="1" flipV="1">
            <a:off x="521002" y="3069258"/>
            <a:ext cx="24422" cy="358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6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15 下午7.0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45" y="2243284"/>
            <a:ext cx="4170055" cy="4549151"/>
          </a:xfrm>
          <a:prstGeom prst="rect">
            <a:avLst/>
          </a:prstGeom>
        </p:spPr>
      </p:pic>
      <p:pic>
        <p:nvPicPr>
          <p:cNvPr id="4" name="圖片 3" descr="螢幕快照 2017-03-15 下午7.00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7" y="1699002"/>
            <a:ext cx="4066694" cy="4218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的定位</a:t>
            </a:r>
            <a:r>
              <a:rPr lang="en-US" altLang="zh-TW" dirty="0" smtClean="0"/>
              <a:t>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76516"/>
            <a:ext cx="8693313" cy="92248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zh-TW" altLang="en-US" dirty="0">
                <a:sym typeface="Wingdings" panose="05000000000000000000" pitchFamily="2" charset="2"/>
              </a:rPr>
              <a:t>在視窗樹裡</a:t>
            </a:r>
            <a:r>
              <a:rPr lang="en-US" altLang="zh-TW" dirty="0">
                <a:sym typeface="Wingdings" panose="05000000000000000000" pitchFamily="2" charset="2"/>
              </a:rPr>
              <a:t>,</a:t>
            </a:r>
            <a:r>
              <a:rPr lang="zh-TW" altLang="en-US" dirty="0">
                <a:sym typeface="Wingdings" panose="05000000000000000000" pitchFamily="2" charset="2"/>
              </a:rPr>
              <a:t>用</a:t>
            </a:r>
            <a:r>
              <a:rPr lang="en-US" altLang="zh-TW" dirty="0">
                <a:sym typeface="Wingdings" panose="05000000000000000000" pitchFamily="2" charset="2"/>
              </a:rPr>
              <a:t>“Control”+</a:t>
            </a:r>
            <a:r>
              <a:rPr lang="zh-TW" altLang="en-US" dirty="0">
                <a:sym typeface="Wingdings" panose="05000000000000000000" pitchFamily="2" charset="2"/>
              </a:rPr>
              <a:t>左鍵拖拉連</a:t>
            </a:r>
            <a:r>
              <a:rPr lang="zh-TW" altLang="en-US" dirty="0" smtClean="0">
                <a:sym typeface="Wingdings" panose="05000000000000000000" pitchFamily="2" charset="2"/>
              </a:rPr>
              <a:t>結目標與自己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 startAt="4"/>
            </a:pPr>
            <a:r>
              <a:rPr lang="zh-TW" altLang="en-US" dirty="0" smtClean="0">
                <a:sym typeface="Wingdings" panose="05000000000000000000" pitchFamily="2" charset="2"/>
              </a:rPr>
              <a:t>勾選關係完成所有設定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472967" y="3232045"/>
            <a:ext cx="1264395" cy="57638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1146933" y="5917852"/>
            <a:ext cx="2166317" cy="652150"/>
          </a:xfrm>
          <a:prstGeom prst="wedgeRectCallout">
            <a:avLst>
              <a:gd name="adj1" fmla="val 32379"/>
              <a:gd name="adj2" fmla="val -98869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紅色</a:t>
            </a:r>
            <a:r>
              <a:rPr kumimoji="1" lang="zh-TW" altLang="en-US" sz="1400" dirty="0">
                <a:solidFill>
                  <a:srgbClr val="FF0000"/>
                </a:solidFill>
              </a:rPr>
              <a:t>線段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表示不安全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因為只定義了位置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元件本身的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Width, Height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未定義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235214" y="4096217"/>
            <a:ext cx="1284280" cy="746604"/>
          </a:xfrm>
          <a:prstGeom prst="wedgeRectCallout">
            <a:avLst>
              <a:gd name="adj1" fmla="val -7995"/>
              <a:gd name="adj2" fmla="val -86025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新的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constraint </a:t>
            </a:r>
            <a:r>
              <a:rPr lang="zh-TW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會被加入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305978" y="3727014"/>
            <a:ext cx="402963" cy="459849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爆炸 1 13"/>
          <p:cNvSpPr/>
          <p:nvPr/>
        </p:nvSpPr>
        <p:spPr>
          <a:xfrm>
            <a:off x="1001147" y="1489851"/>
            <a:ext cx="1036694" cy="632984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爆炸 1 14"/>
          <p:cNvSpPr/>
          <p:nvPr/>
        </p:nvSpPr>
        <p:spPr>
          <a:xfrm>
            <a:off x="5842569" y="2243284"/>
            <a:ext cx="1036694" cy="632984"/>
          </a:xfrm>
          <a:prstGeom prst="irregularSeal1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26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11007</TotalTime>
  <Words>644</Words>
  <Application>Microsoft Macintosh PowerPoint</Application>
  <PresentationFormat>如螢幕大小 (4:3)</PresentationFormat>
  <Paragraphs>110</Paragraphs>
  <Slides>24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iOS Dev 筆記 03 單視窗管理  UIStackView</vt:lpstr>
      <vt:lpstr>Content</vt:lpstr>
      <vt:lpstr>UIStackView(iOS 9)</vt:lpstr>
      <vt:lpstr>Auto Layout</vt:lpstr>
      <vt:lpstr>Auto Layout</vt:lpstr>
      <vt:lpstr>UIStackView(iOS 9)</vt:lpstr>
      <vt:lpstr>View 的定位 1</vt:lpstr>
      <vt:lpstr>View 的定位 2</vt:lpstr>
      <vt:lpstr>View 的定位 2</vt:lpstr>
      <vt:lpstr>View 的定位 2</vt:lpstr>
      <vt:lpstr>View 的定位 3</vt:lpstr>
      <vt:lpstr>View 的定位 3 – 復原</vt:lpstr>
      <vt:lpstr>View 的定位 3 – 確認變更(不建議)</vt:lpstr>
      <vt:lpstr>練習以兩個相等的鋪滿  View</vt:lpstr>
      <vt:lpstr>練習以兩個相等的鋪滿  View</vt:lpstr>
      <vt:lpstr>練習以兩個相等的鋪滿  View</vt:lpstr>
      <vt:lpstr>練習以兩個相等的鋪滿  View</vt:lpstr>
      <vt:lpstr>練習以兩個相等的鋪滿  View</vt:lpstr>
      <vt:lpstr>UIStackView(iOS 9)</vt:lpstr>
      <vt:lpstr>UIStackView(iOS 9)</vt:lpstr>
      <vt:lpstr>UIStackView(iOS 9)</vt:lpstr>
      <vt:lpstr>UIStackView(iOS 9)</vt:lpstr>
      <vt:lpstr>UIStackView(iOS 9)</vt:lpstr>
      <vt:lpstr>UI 介面分析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呂 宜倩</cp:lastModifiedBy>
  <cp:revision>222</cp:revision>
  <dcterms:created xsi:type="dcterms:W3CDTF">2017-03-07T01:33:20Z</dcterms:created>
  <dcterms:modified xsi:type="dcterms:W3CDTF">2017-03-25T14:00:33Z</dcterms:modified>
</cp:coreProperties>
</file>