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68" r:id="rId4"/>
    <p:sldId id="257" r:id="rId5"/>
    <p:sldId id="294" r:id="rId6"/>
    <p:sldId id="259" r:id="rId7"/>
    <p:sldId id="266" r:id="rId8"/>
    <p:sldId id="258" r:id="rId9"/>
    <p:sldId id="270" r:id="rId10"/>
    <p:sldId id="271" r:id="rId11"/>
    <p:sldId id="272" r:id="rId12"/>
    <p:sldId id="273" r:id="rId13"/>
    <p:sldId id="260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93" r:id="rId24"/>
    <p:sldId id="262" r:id="rId25"/>
    <p:sldId id="277" r:id="rId26"/>
    <p:sldId id="276" r:id="rId27"/>
    <p:sldId id="280" r:id="rId28"/>
    <p:sldId id="279" r:id="rId29"/>
    <p:sldId id="281" r:id="rId3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1" autoAdjust="0"/>
    <p:restoredTop sz="94660"/>
  </p:normalViewPr>
  <p:slideViewPr>
    <p:cSldViewPr snapToGrid="0" snapToObjects="1">
      <p:cViewPr>
        <p:scale>
          <a:sx n="139" d="100"/>
          <a:sy n="139" d="100"/>
        </p:scale>
        <p:origin x="-8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pPr/>
              <a:t>17/4/20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pPr/>
              <a:t>17/4/20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pPr/>
              <a:t>17/4/20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pPr/>
              <a:t>17/4/20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01</a:t>
            </a:r>
            <a:br>
              <a:rPr kumimoji="1" lang="en-US" altLang="zh-TW" sz="4400" dirty="0" smtClean="0"/>
            </a:br>
            <a:r>
              <a:rPr kumimoji="1" lang="en-US" altLang="zh-TW" sz="4000" dirty="0" smtClean="0"/>
              <a:t>Swift </a:t>
            </a:r>
            <a:r>
              <a:rPr kumimoji="1" lang="zh-TW" altLang="en-US" sz="4000" dirty="0" smtClean="0"/>
              <a:t>語言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2017.04.19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557041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If let 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見次頁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Optional Chaining</a:t>
            </a:r>
          </a:p>
          <a:p>
            <a:pPr lvl="1"/>
            <a:r>
              <a:rPr kumimoji="1" lang="zh-TW" altLang="en-US" dirty="0" smtClean="0"/>
              <a:t>使用變數時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加上問號</a:t>
            </a:r>
            <a:r>
              <a:rPr kumimoji="1" lang="en-US" altLang="zh-TW" dirty="0" smtClean="0"/>
              <a:t> “?” </a:t>
            </a:r>
            <a:r>
              <a:rPr kumimoji="1" lang="zh-TW" altLang="en-US" dirty="0" smtClean="0"/>
              <a:t>當作不是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的狀況繼續使用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假設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的資料型別為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UILabel</a:t>
            </a:r>
            <a:r>
              <a:rPr kumimoji="1" lang="en-US" altLang="zh-TW" dirty="0" smtClean="0"/>
              <a:t>?(optional)</a:t>
            </a:r>
          </a:p>
          <a:p>
            <a:pPr lvl="1"/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?.text=“123” , </a:t>
            </a:r>
            <a:r>
              <a:rPr kumimoji="1" lang="zh-TW" altLang="en-US" dirty="0" smtClean="0"/>
              <a:t>假使</a:t>
            </a:r>
            <a:endParaRPr kumimoji="1" lang="en-US" altLang="zh-TW" dirty="0" smtClean="0"/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不是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正常執行</a:t>
            </a:r>
            <a:r>
              <a:rPr kumimoji="1" lang="en-US" altLang="zh-TW" dirty="0" smtClean="0"/>
              <a:t>.</a:t>
            </a:r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跳過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用驚嘆號</a:t>
            </a:r>
            <a:r>
              <a:rPr kumimoji="1" lang="en-US" altLang="zh-TW" dirty="0" smtClean="0"/>
              <a:t>(!)</a:t>
            </a:r>
            <a:r>
              <a:rPr kumimoji="1" lang="zh-TW" altLang="en-US" dirty="0" smtClean="0"/>
              <a:t>作為運算子緊接在變數後硬拆</a:t>
            </a:r>
            <a:r>
              <a:rPr kumimoji="1" lang="en-US" altLang="zh-TW" dirty="0" smtClean="0"/>
              <a:t>: </a:t>
            </a:r>
          </a:p>
          <a:p>
            <a:pPr lvl="1"/>
            <a:r>
              <a:rPr kumimoji="1" lang="zh-TW" altLang="en-US" dirty="0" smtClean="0"/>
              <a:t>除非非常確定此</a:t>
            </a:r>
            <a:r>
              <a:rPr kumimoji="1" lang="en-US" altLang="zh-TW" dirty="0" smtClean="0"/>
              <a:t>  optional </a:t>
            </a:r>
            <a:r>
              <a:rPr kumimoji="1" lang="zh-TW" altLang="en-US" dirty="0" smtClean="0"/>
              <a:t>變數在變數生命週期內都有非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值否則不要用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因為一旦拆開見到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跟其他程式碼運作立刻觸發</a:t>
            </a:r>
            <a:r>
              <a:rPr kumimoji="1" lang="en-US" altLang="zh-TW" dirty="0" smtClean="0"/>
              <a:t>  runtime error</a:t>
            </a:r>
          </a:p>
        </p:txBody>
      </p:sp>
    </p:spTree>
    <p:extLst>
      <p:ext uri="{BB962C8B-B14F-4D97-AF65-F5344CB8AC3E}">
        <p14:creationId xmlns:p14="http://schemas.microsoft.com/office/powerpoint/2010/main" val="126737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08 下午9.2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6" y="3466242"/>
            <a:ext cx="4023621" cy="1626390"/>
          </a:xfrm>
          <a:prstGeom prst="rect">
            <a:avLst/>
          </a:prstGeom>
        </p:spPr>
      </p:pic>
      <p:pic>
        <p:nvPicPr>
          <p:cNvPr id="8" name="圖片 7" descr="螢幕快照 2017-03-08 下午9.23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72" y="3380945"/>
            <a:ext cx="4586328" cy="19822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/>
              <a:t>:</a:t>
            </a:r>
            <a:r>
              <a:rPr kumimoji="1" lang="en-US" altLang="zh-TW" dirty="0" smtClean="0"/>
              <a:t> if let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條件式判斷</a:t>
            </a:r>
            <a:r>
              <a:rPr kumimoji="1" lang="en-US" altLang="zh-TW" dirty="0" smtClean="0"/>
              <a:t>:</a:t>
            </a:r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True:</a:t>
            </a:r>
            <a:r>
              <a:rPr kumimoji="1" lang="zh-TW" altLang="en-US" dirty="0" smtClean="0"/>
              <a:t> 存在值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會將值解包並賦給</a:t>
            </a:r>
            <a:r>
              <a:rPr kumimoji="1" lang="en-US" altLang="zh-TW" dirty="0" smtClean="0"/>
              <a:t>let</a:t>
            </a:r>
            <a:r>
              <a:rPr kumimoji="1" lang="zh-TW" altLang="en-US" dirty="0" smtClean="0"/>
              <a:t>後面的常量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這樣代碼塊中就可以使用這個值了</a:t>
            </a:r>
            <a:r>
              <a:rPr kumimoji="1" lang="en-US" altLang="zh-TW" dirty="0" smtClean="0"/>
              <a:t>, else </a:t>
            </a:r>
            <a:r>
              <a:rPr kumimoji="1" lang="zh-TW" altLang="en-US" dirty="0" smtClean="0"/>
              <a:t>程式碼被跳過</a:t>
            </a:r>
            <a:r>
              <a:rPr kumimoji="1" lang="en-US" altLang="zh-TW" dirty="0" smtClean="0"/>
              <a:t>.</a:t>
            </a:r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False: </a:t>
            </a:r>
            <a:r>
              <a:rPr kumimoji="1" lang="zh-TW" altLang="en-US" dirty="0" smtClean="0"/>
              <a:t>存在 </a:t>
            </a:r>
            <a:r>
              <a:rPr kumimoji="1" lang="en-US" altLang="zh-TW" dirty="0" smtClean="0"/>
              <a:t>nil,</a:t>
            </a:r>
            <a:r>
              <a:rPr kumimoji="1" lang="zh-TW" altLang="en-US" dirty="0" smtClean="0"/>
              <a:t>大括弧中的代碼會被跳過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去執行</a:t>
            </a:r>
            <a:r>
              <a:rPr kumimoji="1" lang="en-US" altLang="zh-TW" dirty="0" smtClean="0"/>
              <a:t> else</a:t>
            </a:r>
            <a:r>
              <a:rPr kumimoji="1" lang="zh-TW" altLang="en-US" dirty="0" smtClean="0"/>
              <a:t> 程式碼</a:t>
            </a:r>
            <a:r>
              <a:rPr kumimoji="1" lang="en-US" altLang="zh-TW" dirty="0" smtClean="0"/>
              <a:t>.</a:t>
            </a:r>
            <a:endParaRPr kumimoji="1"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839024" y="3513530"/>
            <a:ext cx="3783949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82009" y="4566001"/>
            <a:ext cx="3970215" cy="62783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5355" y="3466242"/>
            <a:ext cx="3548184" cy="93954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1527909" y="5179513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3.0)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161128" y="2657742"/>
            <a:ext cx="2272973" cy="681525"/>
          </a:xfrm>
          <a:prstGeom prst="wedgeRectCallout">
            <a:avLst>
              <a:gd name="adj1" fmla="val -8069"/>
              <a:gd name="adj2" fmla="val 6651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3-08 下午9.3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5" y="2621785"/>
            <a:ext cx="4246358" cy="1360216"/>
          </a:xfrm>
          <a:prstGeom prst="rect">
            <a:avLst/>
          </a:prstGeom>
        </p:spPr>
      </p:pic>
      <p:pic>
        <p:nvPicPr>
          <p:cNvPr id="4" name="圖片 3" descr="螢幕快照 2017-03-08 下午9.3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2621785"/>
            <a:ext cx="4170809" cy="13398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 smtClean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102882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Optional Chaining </a:t>
            </a:r>
            <a:r>
              <a:rPr kumimoji="1" lang="zh-TW" altLang="en-US" dirty="0" smtClean="0"/>
              <a:t>可以節省工作量</a:t>
            </a:r>
            <a:endParaRPr kumimoji="1"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29251" y="3796700"/>
            <a:ext cx="8576082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9250" y="2873575"/>
            <a:ext cx="8622973" cy="78011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935242" y="4532399"/>
            <a:ext cx="1852246" cy="551768"/>
          </a:xfrm>
          <a:prstGeom prst="wedgeRectCallout">
            <a:avLst>
              <a:gd name="adj1" fmla="val 29203"/>
              <a:gd name="adj2" fmla="val -1274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Chaining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5965743" y="1521904"/>
            <a:ext cx="2272973" cy="681525"/>
          </a:xfrm>
          <a:prstGeom prst="wedgeRectCallout">
            <a:avLst>
              <a:gd name="adj1" fmla="val -10648"/>
              <a:gd name="adj2" fmla="val 14104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If let binding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5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螢幕快照 2017-03-07 下午3.08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" y="2078892"/>
            <a:ext cx="8432800" cy="157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en-US" altLang="zh-TW" dirty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smtClean="0"/>
              <a:t>如果變數的可選值是</a:t>
            </a:r>
            <a:r>
              <a:rPr kumimoji="1" lang="en-US" altLang="zh-TW" smtClean="0"/>
              <a:t>nil</a:t>
            </a:r>
            <a:r>
              <a:rPr kumimoji="1" lang="zh-TW" altLang="en-US" smtClean="0"/>
              <a:t>，條件會判斷為</a:t>
            </a:r>
            <a:r>
              <a:rPr kumimoji="1" lang="en-US" altLang="zh-TW" smtClean="0"/>
              <a:t>false</a:t>
            </a:r>
            <a:r>
              <a:rPr kumimoji="1" lang="zh-TW" altLang="en-US" smtClean="0"/>
              <a:t>，大括弧中的代碼會被跳過。如果不是</a:t>
            </a:r>
            <a:r>
              <a:rPr kumimoji="1" lang="en-US" altLang="zh-TW" smtClean="0"/>
              <a:t>nil</a:t>
            </a:r>
            <a:r>
              <a:rPr kumimoji="1" lang="zh-TW" altLang="en-US" smtClean="0"/>
              <a:t>，會將值解包並賦給</a:t>
            </a:r>
            <a:r>
              <a:rPr kumimoji="1" lang="en-US" altLang="zh-TW" smtClean="0"/>
              <a:t>let</a:t>
            </a:r>
            <a:r>
              <a:rPr kumimoji="1" lang="zh-TW" altLang="en-US" smtClean="0"/>
              <a:t>後面的常量，這樣代碼塊中就可以使用這個值了。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8615" y="2702821"/>
            <a:ext cx="1804052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905086" y="4103078"/>
            <a:ext cx="3350195" cy="1848338"/>
          </a:xfrm>
          <a:prstGeom prst="wedgeRectCallout">
            <a:avLst>
              <a:gd name="adj1" fmla="val -39402"/>
              <a:gd name="adj2" fmla="val -7881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rgbClr val="FF0000"/>
                </a:solidFill>
              </a:rPr>
              <a:t>條件會判斷為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smtClean="0">
                <a:solidFill>
                  <a:srgbClr val="FF0000"/>
                </a:solidFill>
              </a:rPr>
              <a:t>1. True:</a:t>
            </a:r>
            <a:r>
              <a:rPr kumimoji="1" lang="zh-TW" altLang="en-US" smtClean="0">
                <a:solidFill>
                  <a:srgbClr val="FF0000"/>
                </a:solidFill>
              </a:rPr>
              <a:t>會將值解包並賦給</a:t>
            </a:r>
            <a:r>
              <a:rPr kumimoji="1" lang="en-US" altLang="zh-TW" smtClean="0">
                <a:solidFill>
                  <a:srgbClr val="FF0000"/>
                </a:solidFill>
              </a:rPr>
              <a:t>let</a:t>
            </a:r>
            <a:r>
              <a:rPr kumimoji="1" lang="zh-TW" altLang="en-US" smtClean="0">
                <a:solidFill>
                  <a:srgbClr val="FF0000"/>
                </a:solidFill>
              </a:rPr>
              <a:t>後面的常量，這樣代碼塊中就可以使用這個值了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smtClean="0">
                <a:solidFill>
                  <a:srgbClr val="FF0000"/>
                </a:solidFill>
              </a:rPr>
              <a:t>2. False:</a:t>
            </a:r>
            <a:r>
              <a:rPr kumimoji="1" lang="zh-TW" altLang="en-US" smtClean="0">
                <a:solidFill>
                  <a:srgbClr val="FF0000"/>
                </a:solidFill>
              </a:rPr>
              <a:t>如果變數的可選值是</a:t>
            </a:r>
            <a:r>
              <a:rPr kumimoji="1" lang="en-US" altLang="zh-TW" smtClean="0">
                <a:solidFill>
                  <a:srgbClr val="FF0000"/>
                </a:solidFill>
              </a:rPr>
              <a:t>nil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smtClean="0">
                <a:solidFill>
                  <a:srgbClr val="FF0000"/>
                </a:solidFill>
              </a:rPr>
              <a:t>，大括弧中的代碼會被跳過。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322" y="2101036"/>
            <a:ext cx="3970215" cy="3347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78707" y="2705427"/>
            <a:ext cx="661703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96575" y="3740966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rgbClr val="FF0000"/>
                </a:solidFill>
              </a:rPr>
              <a:t>對</a:t>
            </a:r>
            <a:r>
              <a:rPr kumimoji="1" lang="en-US" altLang="zh-TW" smtClean="0">
                <a:solidFill>
                  <a:srgbClr val="FF0000"/>
                </a:solidFill>
              </a:rPr>
              <a:t> optionalName</a:t>
            </a:r>
            <a:r>
              <a:rPr kumimoji="1" lang="zh-TW" altLang="en-US" smtClean="0">
                <a:solidFill>
                  <a:srgbClr val="FF0000"/>
                </a:solidFill>
              </a:rPr>
              <a:t>取</a:t>
            </a:r>
            <a:r>
              <a:rPr kumimoji="1" lang="zh-TW" altLang="en-US" dirty="0" smtClean="0">
                <a:solidFill>
                  <a:srgbClr val="FF0000"/>
                </a:solidFill>
              </a:rPr>
              <a:t>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</a:t>
            </a:r>
            <a:r>
              <a:rPr kumimoji="1" lang="zh-TW" altLang="en-US" smtClean="0">
                <a:solidFill>
                  <a:srgbClr val="FF0000"/>
                </a:solidFill>
              </a:rPr>
              <a:t>取到</a:t>
            </a:r>
            <a:r>
              <a:rPr kumimoji="1" lang="en-US" altLang="zh-TW" smtClean="0">
                <a:solidFill>
                  <a:srgbClr val="FF0000"/>
                </a:solidFill>
              </a:rPr>
              <a:t> nil)</a:t>
            </a:r>
            <a:r>
              <a:rPr kumimoji="1" lang="zh-TW" altLang="en-US" smtClean="0">
                <a:solidFill>
                  <a:srgbClr val="FF0000"/>
                </a:solidFill>
              </a:rPr>
              <a:t>塞</a:t>
            </a:r>
            <a:r>
              <a:rPr kumimoji="1" lang="zh-TW" altLang="en-US" dirty="0" smtClean="0">
                <a:solidFill>
                  <a:srgbClr val="FF0000"/>
                </a:solidFill>
              </a:rPr>
              <a:t>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name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5354" y="2702821"/>
            <a:ext cx="8230902" cy="83754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60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 guard </a:t>
            </a:r>
            <a:r>
              <a:rPr kumimoji="1" lang="zh-TW" altLang="en-US" dirty="0"/>
              <a:t>處理</a:t>
            </a:r>
            <a:r>
              <a:rPr kumimoji="1" lang="en-US" altLang="zh-TW" dirty="0"/>
              <a:t>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997" y="749010"/>
            <a:ext cx="9039004" cy="1541715"/>
          </a:xfrm>
        </p:spPr>
        <p:txBody>
          <a:bodyPr>
            <a:normAutofit fontScale="92500"/>
          </a:bodyPr>
          <a:lstStyle/>
          <a:p>
            <a:r>
              <a:rPr kumimoji="1" lang="en-US" altLang="zh-TW" b="1" dirty="0" smtClean="0">
                <a:solidFill>
                  <a:srgbClr val="0000FF"/>
                </a:solidFill>
              </a:rPr>
              <a:t>If let </a:t>
            </a:r>
            <a:r>
              <a:rPr kumimoji="1" lang="zh-TW" altLang="en-US" dirty="0" smtClean="0"/>
              <a:t>首先執行</a:t>
            </a:r>
            <a:r>
              <a:rPr kumimoji="1" lang="zh-TW" altLang="en-US" b="1" dirty="0" smtClean="0">
                <a:solidFill>
                  <a:srgbClr val="0000FF"/>
                </a:solidFill>
              </a:rPr>
              <a:t>符合</a:t>
            </a:r>
            <a:r>
              <a:rPr kumimoji="1" lang="zh-TW" altLang="en-US" dirty="0" smtClean="0"/>
              <a:t>條件敘述時的程式碼</a:t>
            </a:r>
            <a:endParaRPr kumimoji="1" lang="en-US" altLang="zh-TW" dirty="0"/>
          </a:p>
          <a:p>
            <a:r>
              <a:rPr kumimoji="1" lang="en-US" altLang="zh-TW" b="1" dirty="0" smtClean="0">
                <a:solidFill>
                  <a:srgbClr val="0000FF"/>
                </a:solidFill>
              </a:rPr>
              <a:t>guard let </a:t>
            </a:r>
            <a:r>
              <a:rPr kumimoji="1" lang="zh-TW" altLang="en-US" dirty="0" smtClean="0"/>
              <a:t>首先執行</a:t>
            </a:r>
            <a:r>
              <a:rPr kumimoji="1" lang="zh-TW" altLang="en-US" dirty="0" smtClean="0">
                <a:solidFill>
                  <a:srgbClr val="0000FF"/>
                </a:solidFill>
              </a:rPr>
              <a:t>不</a:t>
            </a:r>
            <a:r>
              <a:rPr kumimoji="1" lang="zh-TW" altLang="en-US" b="1" dirty="0" smtClean="0">
                <a:solidFill>
                  <a:srgbClr val="0000FF"/>
                </a:solidFill>
              </a:rPr>
              <a:t>符合</a:t>
            </a:r>
            <a:r>
              <a:rPr kumimoji="1" lang="zh-TW" altLang="en-US" dirty="0" smtClean="0"/>
              <a:t>條件敘述時的程式碼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有</a:t>
            </a:r>
            <a:r>
              <a:rPr kumimoji="1" lang="en-US" altLang="zh-TW" dirty="0" smtClean="0"/>
              <a:t> Early return </a:t>
            </a:r>
            <a:r>
              <a:rPr kumimoji="1" lang="zh-TW" altLang="en-US" dirty="0" smtClean="0"/>
              <a:t>的含義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如果條件不滿足立刻執行</a:t>
            </a:r>
            <a:r>
              <a:rPr kumimoji="1" lang="en-US" altLang="zh-TW" dirty="0" smtClean="0"/>
              <a:t> else { 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..  }  </a:t>
            </a:r>
            <a:r>
              <a:rPr kumimoji="1" lang="zh-TW" altLang="en-US" dirty="0" smtClean="0"/>
              <a:t>裡頭的方法</a:t>
            </a:r>
            <a:r>
              <a:rPr kumimoji="1" lang="en-US" altLang="zh-TW" dirty="0" smtClean="0"/>
              <a:t>! </a:t>
            </a:r>
            <a:r>
              <a:rPr kumimoji="1" lang="zh-TW" altLang="en-US" dirty="0" smtClean="0"/>
              <a:t>通常是跳開</a:t>
            </a:r>
            <a:r>
              <a:rPr kumimoji="1" lang="en-US" altLang="zh-TW" dirty="0" smtClean="0"/>
              <a:t>!</a:t>
            </a:r>
          </a:p>
        </p:txBody>
      </p:sp>
      <p:pic>
        <p:nvPicPr>
          <p:cNvPr id="4" name="圖片 3" descr="螢幕快照 2017-04-04 上午10.2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85" y="2529153"/>
            <a:ext cx="6961310" cy="3113430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6626597" y="4029128"/>
            <a:ext cx="1627909" cy="706560"/>
          </a:xfrm>
          <a:prstGeom prst="wedgeRectCallout">
            <a:avLst>
              <a:gd name="adj1" fmla="val -54387"/>
              <a:gd name="adj2" fmla="val 7218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需求輸入的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email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是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String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104996" y="3438971"/>
            <a:ext cx="1627909" cy="706560"/>
          </a:xfrm>
          <a:prstGeom prst="wedgeRectCallout">
            <a:avLst>
              <a:gd name="adj1" fmla="val 92890"/>
              <a:gd name="adj2" fmla="val 11867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textField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讀出的是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String?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5759" y="5405926"/>
            <a:ext cx="2868276" cy="1020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solidFill>
                  <a:srgbClr val="FF0000"/>
                </a:solidFill>
              </a:rPr>
              <a:t>因此需要處理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Data Type </a:t>
            </a:r>
            <a:r>
              <a:rPr kumimoji="1" lang="zh-TW" altLang="en-US" sz="2400" dirty="0" smtClean="0">
                <a:solidFill>
                  <a:srgbClr val="FF0000"/>
                </a:solidFill>
              </a:rPr>
              <a:t>的差異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!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0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 guard </a:t>
            </a:r>
            <a:r>
              <a:rPr kumimoji="1" lang="zh-TW" altLang="en-US" dirty="0"/>
              <a:t>處理</a:t>
            </a:r>
            <a:r>
              <a:rPr kumimoji="1" lang="en-US" altLang="zh-TW" dirty="0"/>
              <a:t>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11"/>
            <a:ext cx="8693313" cy="86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smtClean="0"/>
              <a:t>“</a:t>
            </a:r>
            <a:r>
              <a:rPr kumimoji="1" lang="en-US" altLang="zh-TW" b="1" dirty="0" smtClean="0">
                <a:solidFill>
                  <a:srgbClr val="0000FF"/>
                </a:solidFill>
              </a:rPr>
              <a:t>if let</a:t>
            </a:r>
            <a:r>
              <a:rPr kumimoji="1" lang="en-US" altLang="zh-TW" dirty="0" smtClean="0"/>
              <a:t>” </a:t>
            </a:r>
            <a:r>
              <a:rPr kumimoji="1" lang="en-US" altLang="zh-TW" dirty="0" err="1" smtClean="0"/>
              <a:t>vs</a:t>
            </a:r>
            <a:r>
              <a:rPr kumimoji="1" lang="en-US" altLang="zh-TW" dirty="0" smtClean="0"/>
              <a:t> “</a:t>
            </a:r>
            <a:r>
              <a:rPr kumimoji="1" lang="en-US" altLang="zh-TW" b="1" dirty="0" smtClean="0">
                <a:solidFill>
                  <a:srgbClr val="0000FF"/>
                </a:solidFill>
              </a:rPr>
              <a:t>guard let</a:t>
            </a:r>
            <a:r>
              <a:rPr kumimoji="1" lang="en-US" altLang="zh-TW" dirty="0" smtClean="0"/>
              <a:t>”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>
                <a:sym typeface="Wingdings"/>
              </a:rPr>
              <a:t>把</a:t>
            </a:r>
            <a:r>
              <a:rPr kumimoji="1" lang="en-US" altLang="zh-TW" dirty="0" smtClean="0">
                <a:sym typeface="Wingdings"/>
              </a:rPr>
              <a:t> optional </a:t>
            </a:r>
            <a:r>
              <a:rPr kumimoji="1" lang="zh-TW" altLang="en-US" dirty="0" smtClean="0">
                <a:sym typeface="Wingdings"/>
              </a:rPr>
              <a:t>資料區分為</a:t>
            </a:r>
            <a:r>
              <a:rPr kumimoji="1" lang="en-US" altLang="zh-TW" dirty="0" smtClean="0">
                <a:sym typeface="Wingdings"/>
              </a:rPr>
              <a:t> non-optional </a:t>
            </a:r>
            <a:r>
              <a:rPr kumimoji="1" lang="zh-TW" altLang="en-US" dirty="0" smtClean="0">
                <a:sym typeface="Wingdings"/>
              </a:rPr>
              <a:t>及</a:t>
            </a:r>
            <a:r>
              <a:rPr kumimoji="1" lang="en-US" altLang="zh-TW" dirty="0" smtClean="0">
                <a:sym typeface="Wingdings"/>
              </a:rPr>
              <a:t> nil </a:t>
            </a:r>
            <a:r>
              <a:rPr kumimoji="1" lang="zh-TW" altLang="en-US" dirty="0" smtClean="0">
                <a:sym typeface="Wingdings"/>
              </a:rPr>
              <a:t>分別來處理</a:t>
            </a:r>
            <a:r>
              <a:rPr kumimoji="1" lang="en-US" altLang="zh-TW" dirty="0" smtClean="0">
                <a:sym typeface="Wingdings"/>
              </a:rPr>
              <a:t>.</a:t>
            </a:r>
            <a:endParaRPr kumimoji="1" lang="en-US" altLang="zh-TW" dirty="0" smtClean="0"/>
          </a:p>
        </p:txBody>
      </p:sp>
      <p:pic>
        <p:nvPicPr>
          <p:cNvPr id="5" name="圖片 4" descr="螢幕快照 2017-04-04 上午10.2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0" y="1695423"/>
            <a:ext cx="8581764" cy="3565662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6007912" y="2157732"/>
            <a:ext cx="1627909" cy="542329"/>
          </a:xfrm>
          <a:prstGeom prst="wedgeRectCallout">
            <a:avLst>
              <a:gd name="adj1" fmla="val -76059"/>
              <a:gd name="adj2" fmla="val -13046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If let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的寫法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7273" y="1695423"/>
            <a:ext cx="7417333" cy="128832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273" y="3136152"/>
            <a:ext cx="8216509" cy="86583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5491225" y="5091493"/>
            <a:ext cx="2533381" cy="1236129"/>
          </a:xfrm>
          <a:prstGeom prst="wedgeRectCallout">
            <a:avLst>
              <a:gd name="adj1" fmla="val -60950"/>
              <a:gd name="adj2" fmla="val -13287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經過宣告以後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email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就被轉態成一個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String,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可以直接放入函式中使用</a:t>
            </a:r>
            <a:r>
              <a:rPr kumimoji="1" lang="en-US" altLang="zh-TW" dirty="0" smtClean="0">
                <a:solidFill>
                  <a:srgbClr val="FF0000"/>
                </a:solidFill>
              </a:rPr>
              <a:t>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607273" y="4311101"/>
            <a:ext cx="3213700" cy="2189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72089" y="4496348"/>
            <a:ext cx="3213700" cy="2189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>
            <a:off x="2103887" y="3446153"/>
            <a:ext cx="2297310" cy="13795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19152" y="3136152"/>
            <a:ext cx="769469" cy="31000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1352409" y="5451080"/>
            <a:ext cx="2163892" cy="925698"/>
          </a:xfrm>
          <a:prstGeom prst="wedgeRectCallout">
            <a:avLst>
              <a:gd name="adj1" fmla="val -15326"/>
              <a:gd name="adj2" fmla="val -7043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回傳一個登陸檢核結果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或者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nil.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這是一個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7027789" y="4144015"/>
            <a:ext cx="1894775" cy="542329"/>
          </a:xfrm>
          <a:prstGeom prst="wedgeRectCallout">
            <a:avLst>
              <a:gd name="adj1" fmla="val -80670"/>
              <a:gd name="adj2" fmla="val -686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g</a:t>
            </a:r>
            <a:r>
              <a:rPr kumimoji="1" lang="en-US" altLang="zh-TW" dirty="0" smtClean="0">
                <a:solidFill>
                  <a:srgbClr val="FF0000"/>
                </a:solidFill>
              </a:rPr>
              <a:t>uard  let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的寫法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4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叫用方法的分類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97761"/>
              </p:ext>
            </p:extLst>
          </p:nvPr>
        </p:nvGraphicFramePr>
        <p:xfrm>
          <a:off x="358588" y="1036114"/>
          <a:ext cx="8522982" cy="431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59"/>
                <a:gridCol w="1739177"/>
                <a:gridCol w="1690768"/>
                <a:gridCol w="898525"/>
                <a:gridCol w="1416904"/>
                <a:gridCol w="1424252"/>
                <a:gridCol w="873897"/>
              </a:tblGrid>
              <a:tr h="8176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Method Name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來源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分類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需要實作一個物件再叫用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前面加上物件名稱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返回值</a:t>
                      </a:r>
                    </a:p>
                  </a:txBody>
                  <a:tcPr anchor="ctr"/>
                </a:tc>
              </a:tr>
              <a:tr h="8176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dirty="0" err="1" smtClean="0">
                          <a:solidFill>
                            <a:schemeClr val="tx1"/>
                          </a:solidFill>
                        </a:rPr>
                        <a:t>instantiateViewController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UIImagePickerController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Instance Method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Yes(storyboard)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Yes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(storyboard.</a:t>
                      </a:r>
                      <a:r>
                        <a:rPr kumimoji="1" lang="en-US" altLang="zh-TW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zh-TW" sz="1600" dirty="0" err="1" smtClean="0">
                          <a:solidFill>
                            <a:schemeClr val="tx1"/>
                          </a:solidFill>
                        </a:rPr>
                        <a:t>instantiateViewController</a:t>
                      </a:r>
                      <a:r>
                        <a:rPr kumimoji="0" lang="en-US" altLang="zh-TW" sz="1600" dirty="0" smtClean="0">
                          <a:solidFill>
                            <a:schemeClr val="dk1"/>
                          </a:solidFill>
                        </a:rPr>
                        <a:t>())</a:t>
                      </a:r>
                      <a:endParaRPr lang="zh-TW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</a:t>
                      </a:r>
                      <a:endParaRPr lang="zh-TW" altLang="en-US" sz="1600" dirty="0"/>
                    </a:p>
                  </a:txBody>
                  <a:tcPr anchor="ctr"/>
                </a:tc>
              </a:tr>
              <a:tr h="1168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dirty="0" smtClean="0">
                          <a:solidFill>
                            <a:srgbClr val="000000"/>
                          </a:solidFill>
                        </a:rPr>
                        <a:t>present</a:t>
                      </a:r>
                      <a:endParaRPr lang="zh-TW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UIImagePickerController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Instance Method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 (picker)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不需要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特殊狀況加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self.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No</a:t>
                      </a:r>
                      <a:endParaRPr lang="zh-TW" altLang="en-US" sz="1600" dirty="0"/>
                    </a:p>
                  </a:txBody>
                  <a:tcPr anchor="ctr"/>
                </a:tc>
              </a:tr>
              <a:tr h="1168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dirty="0" err="1" smtClean="0">
                          <a:solidFill>
                            <a:srgbClr val="000000"/>
                          </a:solidFill>
                        </a:rPr>
                        <a:t>imagePickerController</a:t>
                      </a:r>
                      <a:r>
                        <a:rPr kumimoji="1" lang="en-US" altLang="zh-TW" sz="1600" dirty="0" smtClean="0">
                          <a:solidFill>
                            <a:srgbClr val="000000"/>
                          </a:solidFill>
                        </a:rPr>
                        <a:t>(_:</a:t>
                      </a:r>
                      <a:r>
                        <a:rPr kumimoji="1" lang="en-US" altLang="zh-TW" sz="1600" dirty="0" err="1" smtClean="0">
                          <a:solidFill>
                            <a:srgbClr val="000000"/>
                          </a:solidFill>
                        </a:rPr>
                        <a:t>didFinishPickingMediaWithInfo</a:t>
                      </a:r>
                      <a:r>
                        <a:rPr kumimoji="1" lang="en-US" altLang="zh-TW" sz="1600" dirty="0" smtClean="0">
                          <a:solidFill>
                            <a:srgbClr val="000000"/>
                          </a:solidFill>
                        </a:rPr>
                        <a:t>:) </a:t>
                      </a:r>
                      <a:endParaRPr lang="zh-TW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dirty="0" smtClean="0"/>
                        <a:t>Protocol</a:t>
                      </a:r>
                    </a:p>
                    <a:p>
                      <a:pPr algn="ctr"/>
                      <a:r>
                        <a:rPr kumimoji="1" lang="en-US" altLang="zh-TW" sz="1600" dirty="0" smtClean="0"/>
                        <a:t>(</a:t>
                      </a:r>
                      <a:r>
                        <a:rPr kumimoji="1" lang="en-US" altLang="zh-TW" sz="1600" dirty="0" err="1" smtClean="0"/>
                        <a:t>UIImagePickerControllerDelegate</a:t>
                      </a:r>
                      <a:r>
                        <a:rPr kumimoji="1"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Instance Method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No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No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Yes, Call</a:t>
                      </a:r>
                      <a:r>
                        <a:rPr lang="en-US" altLang="zh-TW" sz="1600" baseline="0" dirty="0" smtClean="0"/>
                        <a:t> back by closure</a:t>
                      </a:r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8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螢幕快照 2017-04-04 下午3.5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6" y="1449982"/>
            <a:ext cx="7861300" cy="50419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方法分析</a:t>
            </a:r>
            <a:r>
              <a:rPr kumimoji="1" lang="en-US" altLang="zh-TW" dirty="0" smtClean="0"/>
              <a:t>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03329"/>
            <a:ext cx="8693313" cy="99811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叫用方法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小括弧內</a:t>
            </a:r>
            <a:r>
              <a:rPr kumimoji="1" lang="en-US" altLang="zh-TW" dirty="0" smtClean="0"/>
              <a:t>()</a:t>
            </a:r>
            <a:r>
              <a:rPr kumimoji="1" lang="zh-TW" altLang="en-US" dirty="0"/>
              <a:t>帶</a:t>
            </a:r>
            <a:r>
              <a:rPr kumimoji="1" lang="zh-TW" altLang="en-US" dirty="0" smtClean="0"/>
              <a:t>或不帶參數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執行一個動作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無返回值</a:t>
            </a:r>
            <a:r>
              <a:rPr kumimoji="1" lang="en-US" altLang="zh-TW" dirty="0"/>
              <a:t>.</a:t>
            </a:r>
            <a:endParaRPr kumimoji="1"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35937" y="4455459"/>
            <a:ext cx="4919649" cy="279972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5937" y="6059327"/>
            <a:ext cx="4919649" cy="279972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pic>
        <p:nvPicPr>
          <p:cNvPr id="4" name="圖片 3" descr="螢幕快照 2017-04-17 下午9.05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34" y="1572717"/>
            <a:ext cx="1177830" cy="218548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cxnSp>
        <p:nvCxnSpPr>
          <p:cNvPr id="11" name="直線箭頭接點 10"/>
          <p:cNvCxnSpPr>
            <a:endCxn id="4" idx="1"/>
          </p:cNvCxnSpPr>
          <p:nvPr/>
        </p:nvCxnSpPr>
        <p:spPr>
          <a:xfrm flipV="1">
            <a:off x="3339522" y="2665457"/>
            <a:ext cx="4405212" cy="17900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4-04 下午5.2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34" y="3894680"/>
            <a:ext cx="5613319" cy="2861873"/>
          </a:xfrm>
          <a:prstGeom prst="rect">
            <a:avLst/>
          </a:prstGeom>
        </p:spPr>
      </p:pic>
      <p:pic>
        <p:nvPicPr>
          <p:cNvPr id="8" name="圖片 7" descr="螢幕快照 2017-04-04 下午5.2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3" y="2964931"/>
            <a:ext cx="1825838" cy="32736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方法分析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</a:t>
            </a:r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2028452"/>
          </a:xfrm>
        </p:spPr>
        <p:txBody>
          <a:bodyPr>
            <a:normAutofit fontScale="92500"/>
          </a:bodyPr>
          <a:lstStyle/>
          <a:p>
            <a:r>
              <a:rPr kumimoji="1" lang="zh-TW" altLang="en-US" dirty="0" smtClean="0"/>
              <a:t>叫用一個</a:t>
            </a:r>
            <a:r>
              <a:rPr kumimoji="1" lang="en-US" altLang="zh-TW" dirty="0" smtClean="0"/>
              <a:t> Class, </a:t>
            </a:r>
            <a:r>
              <a:rPr kumimoji="1" lang="zh-TW" altLang="en-US" dirty="0" smtClean="0"/>
              <a:t>要使用他的方法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實作一個物件繼承該</a:t>
            </a:r>
            <a:r>
              <a:rPr kumimoji="1" lang="en-US" altLang="zh-TW" dirty="0" smtClean="0"/>
              <a:t> Class, </a:t>
            </a:r>
            <a:r>
              <a:rPr kumimoji="1" lang="zh-TW" altLang="en-US" dirty="0" smtClean="0"/>
              <a:t>則此物件就可以取用該</a:t>
            </a:r>
            <a:r>
              <a:rPr kumimoji="1" lang="en-US" altLang="zh-TW" dirty="0" smtClean="0"/>
              <a:t> Class </a:t>
            </a:r>
            <a:r>
              <a:rPr kumimoji="1" lang="zh-TW" altLang="en-US" dirty="0" smtClean="0"/>
              <a:t>內的方法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這叫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I</a:t>
            </a:r>
            <a:r>
              <a:rPr kumimoji="1" lang="en-US" altLang="zh-TW" dirty="0" smtClean="0"/>
              <a:t>nstance Method</a:t>
            </a:r>
          </a:p>
          <a:p>
            <a:r>
              <a:rPr kumimoji="1" lang="zh-TW" altLang="en-US" dirty="0" smtClean="0"/>
              <a:t>輸入物件明然後</a:t>
            </a:r>
            <a:r>
              <a:rPr kumimoji="1" lang="en-US" altLang="zh-TW" dirty="0" smtClean="0"/>
              <a:t> complier </a:t>
            </a:r>
            <a:r>
              <a:rPr kumimoji="1" lang="zh-TW" altLang="en-US" dirty="0" smtClean="0"/>
              <a:t>會帶出一個選單有很多方法可以叫用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帶參數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無返回值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執行一個動作</a:t>
            </a:r>
            <a:r>
              <a:rPr kumimoji="1" lang="en-US" altLang="zh-TW" dirty="0"/>
              <a:t>.</a:t>
            </a:r>
            <a:endParaRPr kumimoji="1"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581573" y="5289968"/>
            <a:ext cx="1825838" cy="94863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715215" y="4615193"/>
            <a:ext cx="1555139" cy="472080"/>
          </a:xfrm>
          <a:prstGeom prst="wedgeRectCallout">
            <a:avLst>
              <a:gd name="adj1" fmla="val -29456"/>
              <a:gd name="adj2" fmla="val 8815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actionSheet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1834" y="4761784"/>
            <a:ext cx="2591469" cy="1788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9" name="直線箭頭接點 18"/>
          <p:cNvCxnSpPr/>
          <p:nvPr/>
        </p:nvCxnSpPr>
        <p:spPr>
          <a:xfrm flipH="1">
            <a:off x="1989971" y="4940682"/>
            <a:ext cx="2414134" cy="9436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14534" y="4296313"/>
            <a:ext cx="877361" cy="23533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74131" y="3894680"/>
            <a:ext cx="2609175" cy="23328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28" name="直線箭頭接點 27"/>
          <p:cNvCxnSpPr/>
          <p:nvPr/>
        </p:nvCxnSpPr>
        <p:spPr>
          <a:xfrm flipH="1">
            <a:off x="2407412" y="4127960"/>
            <a:ext cx="881961" cy="1162008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>
            <a:stCxn id="25" idx="2"/>
            <a:endCxn id="16" idx="0"/>
          </p:cNvCxnSpPr>
          <p:nvPr/>
        </p:nvCxnSpPr>
        <p:spPr>
          <a:xfrm>
            <a:off x="3853215" y="4531648"/>
            <a:ext cx="464354" cy="2301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圖說文字 29"/>
          <p:cNvSpPr/>
          <p:nvPr/>
        </p:nvSpPr>
        <p:spPr>
          <a:xfrm>
            <a:off x="3853214" y="3118099"/>
            <a:ext cx="1496570" cy="391231"/>
          </a:xfrm>
          <a:prstGeom prst="wedgeRectCallout">
            <a:avLst>
              <a:gd name="adj1" fmla="val -23595"/>
              <a:gd name="adj2" fmla="val 14171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實作一個物件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矩形圖說文字 30"/>
          <p:cNvSpPr/>
          <p:nvPr/>
        </p:nvSpPr>
        <p:spPr>
          <a:xfrm>
            <a:off x="6019729" y="5218876"/>
            <a:ext cx="2432131" cy="869235"/>
          </a:xfrm>
          <a:prstGeom prst="wedgeRectCallout">
            <a:avLst>
              <a:gd name="adj1" fmla="val -70692"/>
              <a:gd name="adj2" fmla="val -8822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透過實作的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物件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actionSheet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)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叫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用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 Class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規範的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方法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(.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addAction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)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9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4-01 上午12.3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0" y="2513714"/>
            <a:ext cx="7260228" cy="4264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方法分析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8705"/>
            <a:ext cx="8597233" cy="1553664"/>
          </a:xfrm>
        </p:spPr>
        <p:txBody>
          <a:bodyPr>
            <a:normAutofit fontScale="92500" lnSpcReduction="10000"/>
          </a:bodyPr>
          <a:lstStyle/>
          <a:p>
            <a:r>
              <a:rPr kumimoji="1" lang="zh-TW" altLang="en-US" dirty="0"/>
              <a:t>叫用一個</a:t>
            </a:r>
            <a:r>
              <a:rPr kumimoji="1" lang="en-US" altLang="zh-TW" dirty="0"/>
              <a:t> Class, </a:t>
            </a:r>
            <a:r>
              <a:rPr kumimoji="1" lang="zh-TW" altLang="en-US" dirty="0"/>
              <a:t>要使用他的方法</a:t>
            </a:r>
            <a:r>
              <a:rPr kumimoji="1" lang="en-US" altLang="zh-TW" dirty="0"/>
              <a:t>.</a:t>
            </a:r>
          </a:p>
          <a:p>
            <a:r>
              <a:rPr kumimoji="1" lang="zh-TW" altLang="en-US" dirty="0" smtClean="0"/>
              <a:t>不需要</a:t>
            </a:r>
            <a:r>
              <a:rPr kumimoji="1" lang="zh-TW" altLang="en-US" dirty="0" smtClean="0"/>
              <a:t>實作一個物件繼承該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Class, </a:t>
            </a:r>
            <a:r>
              <a:rPr kumimoji="1" lang="zh-TW" altLang="en-US" dirty="0" smtClean="0"/>
              <a:t>可以直接呼叫取用方法</a:t>
            </a:r>
            <a:r>
              <a:rPr kumimoji="1" lang="en-US" altLang="zh-TW" dirty="0" smtClean="0"/>
              <a:t>, </a:t>
            </a:r>
            <a:r>
              <a:rPr kumimoji="1" lang="zh-TW" altLang="en-US" dirty="0"/>
              <a:t>這叫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Class </a:t>
            </a:r>
            <a:r>
              <a:rPr kumimoji="1" lang="en-US" altLang="zh-TW" dirty="0"/>
              <a:t>Method</a:t>
            </a:r>
          </a:p>
          <a:p>
            <a:r>
              <a:rPr kumimoji="1" lang="zh-TW" altLang="en-US" dirty="0" smtClean="0"/>
              <a:t>輸入物件</a:t>
            </a:r>
            <a:r>
              <a:rPr kumimoji="1" lang="zh-TW" altLang="en-US" dirty="0" smtClean="0"/>
              <a:t>名叫用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不</a:t>
            </a:r>
            <a:r>
              <a:rPr kumimoji="1" lang="zh-TW" altLang="en-US" dirty="0" smtClean="0"/>
              <a:t>帶參數</a:t>
            </a:r>
            <a:r>
              <a:rPr kumimoji="1" lang="en-US" altLang="zh-TW" dirty="0"/>
              <a:t>, </a:t>
            </a:r>
            <a:r>
              <a:rPr kumimoji="1" lang="zh-TW" altLang="en-US" dirty="0" smtClean="0"/>
              <a:t>有</a:t>
            </a:r>
            <a:r>
              <a:rPr kumimoji="1" lang="zh-TW" altLang="en-US" dirty="0" smtClean="0"/>
              <a:t>返回值</a:t>
            </a:r>
            <a:r>
              <a:rPr kumimoji="1" lang="en-US" altLang="zh-TW" dirty="0"/>
              <a:t>, </a:t>
            </a:r>
            <a:r>
              <a:rPr kumimoji="1" lang="zh-TW" altLang="en-US" dirty="0"/>
              <a:t>執行一個動作</a:t>
            </a:r>
            <a:r>
              <a:rPr kumimoji="1" lang="en-US" altLang="zh-TW" dirty="0"/>
              <a:t>.</a:t>
            </a:r>
            <a:endParaRPr kumimoji="1" lang="en-US" altLang="zh-TW" dirty="0"/>
          </a:p>
        </p:txBody>
      </p:sp>
      <p:sp>
        <p:nvSpPr>
          <p:cNvPr id="14" name="矩形圖說文字 13"/>
          <p:cNvSpPr/>
          <p:nvPr/>
        </p:nvSpPr>
        <p:spPr>
          <a:xfrm>
            <a:off x="5904859" y="2814754"/>
            <a:ext cx="2766294" cy="976160"/>
          </a:xfrm>
          <a:prstGeom prst="wedgeRectCallout">
            <a:avLst>
              <a:gd name="adj1" fmla="val -78065"/>
              <a:gd name="adj2" fmla="val -1837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err="1" smtClean="0">
                <a:solidFill>
                  <a:srgbClr val="FF0000"/>
                </a:solidFill>
              </a:rPr>
              <a:t>CLLocationManager.authorizationStatus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是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class method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89148" y="2993374"/>
            <a:ext cx="3400243" cy="20436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494079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</a:p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type </a:t>
            </a:r>
          </a:p>
          <a:p>
            <a:r>
              <a:rPr kumimoji="1" lang="en-US" altLang="zh-TW" dirty="0"/>
              <a:t>Nil and </a:t>
            </a:r>
            <a:r>
              <a:rPr kumimoji="1" lang="en-US" altLang="zh-TW" dirty="0" smtClean="0"/>
              <a:t>Optional</a:t>
            </a:r>
          </a:p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zh-TW" altLang="en-US" dirty="0" smtClean="0"/>
              <a:t>運算</a:t>
            </a:r>
            <a:endParaRPr kumimoji="1" lang="en-US" altLang="zh-TW" dirty="0" smtClean="0"/>
          </a:p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 </a:t>
            </a:r>
            <a:r>
              <a:rPr kumimoji="1" lang="zh-TW" altLang="en-US" dirty="0" smtClean="0"/>
              <a:t>計數器</a:t>
            </a:r>
            <a:endParaRPr kumimoji="1" lang="en-US" altLang="zh-TW" dirty="0" smtClean="0"/>
          </a:p>
          <a:p>
            <a:r>
              <a:rPr kumimoji="1" lang="en-US" altLang="zh-TW" dirty="0" smtClean="0"/>
              <a:t>Delegation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2:</a:t>
            </a:r>
            <a:r>
              <a:rPr kumimoji="1" lang="zh-TW" altLang="en-US" dirty="0" smtClean="0"/>
              <a:t>午餐吃什麼勒～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解題思路步驟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Delegation </a:t>
            </a:r>
            <a:r>
              <a:rPr kumimoji="1" lang="en-US" altLang="zh-TW" dirty="0" smtClean="0">
                <a:sym typeface="Wingdings"/>
              </a:rPr>
              <a:t> Closure</a:t>
            </a:r>
            <a:endParaRPr kumimoji="1" lang="en-US" altLang="zh-TW" dirty="0" smtClean="0"/>
          </a:p>
          <a:p>
            <a:r>
              <a:rPr lang="en-US" altLang="zh-TW" dirty="0"/>
              <a:t>Auto Layout </a:t>
            </a:r>
            <a:r>
              <a:rPr lang="en-US" altLang="zh-TW" dirty="0" err="1"/>
              <a:t>UIStackView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4-06 上午10.3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2" y="1799437"/>
            <a:ext cx="8423742" cy="4925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方法分析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4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798250" cy="1123950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非同步</a:t>
            </a:r>
            <a:r>
              <a:rPr kumimoji="1" lang="zh-TW" altLang="en-US" dirty="0" smtClean="0"/>
              <a:t>事件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常會</a:t>
            </a:r>
            <a:r>
              <a:rPr kumimoji="1" lang="zh-TW" altLang="en-US" dirty="0" smtClean="0"/>
              <a:t>呼叫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delegate method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 </a:t>
            </a:r>
            <a:r>
              <a:rPr kumimoji="1" lang="en-US" altLang="zh-TW" b="1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TW" b="1" dirty="0" smtClean="0">
                <a:solidFill>
                  <a:srgbClr val="0000FF"/>
                </a:solidFill>
              </a:rPr>
              <a:t> </a:t>
            </a:r>
            <a:r>
              <a:rPr kumimoji="1" lang="zh-TW" altLang="en-US" dirty="0" smtClean="0"/>
              <a:t>起頭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帶</a:t>
            </a:r>
            <a:r>
              <a:rPr kumimoji="1" lang="en-US" altLang="zh-TW" dirty="0" smtClean="0"/>
              <a:t> </a:t>
            </a:r>
            <a:r>
              <a:rPr kumimoji="1" lang="en-US" altLang="zh-TW" b="1" dirty="0" err="1" smtClean="0">
                <a:solidFill>
                  <a:srgbClr val="0000FF"/>
                </a:solidFill>
              </a:rPr>
              <a:t>didXXX</a:t>
            </a:r>
            <a:r>
              <a:rPr kumimoji="1" lang="en-US" altLang="zh-TW" b="1" dirty="0" smtClean="0">
                <a:solidFill>
                  <a:srgbClr val="0000FF"/>
                </a:solidFill>
              </a:rPr>
              <a:t> </a:t>
            </a:r>
            <a:r>
              <a:rPr kumimoji="1" lang="zh-TW" altLang="en-US" dirty="0" smtClean="0"/>
              <a:t>名稱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帶參數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有返回值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返回值和</a:t>
            </a:r>
            <a:r>
              <a:rPr kumimoji="1" lang="zh-TW" altLang="en-US" dirty="0"/>
              <a:t>參數</a:t>
            </a:r>
            <a:r>
              <a:rPr kumimoji="1" lang="zh-TW" altLang="en-US" dirty="0" smtClean="0"/>
              <a:t>一樣放在小括號裡</a:t>
            </a:r>
            <a:endParaRPr kumimoji="1" lang="en-US" altLang="zh-TW" dirty="0" smtClean="0"/>
          </a:p>
          <a:p>
            <a:r>
              <a:rPr kumimoji="1" lang="zh-TW" altLang="en-US" dirty="0" smtClean="0"/>
              <a:t>攜帶大括號</a:t>
            </a:r>
            <a:r>
              <a:rPr kumimoji="1" lang="en-US" altLang="zh-TW" dirty="0" smtClean="0"/>
              <a:t>  {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..}, </a:t>
            </a:r>
            <a:r>
              <a:rPr kumimoji="1" lang="zh-TW" altLang="en-US" dirty="0" smtClean="0"/>
              <a:t>帶有</a:t>
            </a:r>
            <a:r>
              <a:rPr kumimoji="1" lang="zh-TW" altLang="en-US" dirty="0" smtClean="0"/>
              <a:t>一堆程式碼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通常要用上返</a:t>
            </a:r>
            <a:r>
              <a:rPr kumimoji="1" lang="zh-TW" altLang="en-US" dirty="0" smtClean="0"/>
              <a:t>回</a:t>
            </a:r>
            <a:r>
              <a:rPr kumimoji="1" lang="zh-TW" altLang="en-US" dirty="0" smtClean="0"/>
              <a:t>值做運算</a:t>
            </a:r>
            <a:r>
              <a:rPr kumimoji="1" lang="en-US" altLang="zh-TW" dirty="0" smtClean="0"/>
              <a:t>.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14" name="矩形圖說文字 13"/>
          <p:cNvSpPr/>
          <p:nvPr/>
        </p:nvSpPr>
        <p:spPr>
          <a:xfrm>
            <a:off x="7266192" y="2457308"/>
            <a:ext cx="1499498" cy="598001"/>
          </a:xfrm>
          <a:prstGeom prst="wedgeRectCallout">
            <a:avLst>
              <a:gd name="adj1" fmla="val -72490"/>
              <a:gd name="adj2" fmla="val 1972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取得照片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UIImage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格式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428" y="2591505"/>
            <a:ext cx="6175212" cy="46839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8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4-06 上午10.3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2" y="1780680"/>
            <a:ext cx="8423742" cy="4925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方法分析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5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1123950"/>
          </a:xfrm>
        </p:spPr>
        <p:txBody>
          <a:bodyPr>
            <a:normAutofit fontScale="92500" lnSpcReduction="10000"/>
          </a:bodyPr>
          <a:lstStyle/>
          <a:p>
            <a:r>
              <a:rPr kumimoji="1" lang="zh-TW" altLang="en-US" dirty="0" smtClean="0"/>
              <a:t>呼叫</a:t>
            </a:r>
            <a:r>
              <a:rPr kumimoji="1" lang="zh-TW" altLang="en-US" dirty="0" smtClean="0"/>
              <a:t>方法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帶參數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有返回值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返回值</a:t>
            </a:r>
            <a:r>
              <a:rPr kumimoji="1" lang="zh-TW" altLang="en-US" dirty="0" smtClean="0"/>
              <a:t>賦予給一個數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或者說開一個數接這個方法的返回值</a:t>
            </a:r>
            <a:r>
              <a:rPr kumimoji="1" lang="en-US" altLang="zh-TW" dirty="0" smtClean="0"/>
              <a:t>.</a:t>
            </a:r>
            <a:r>
              <a:rPr kumimoji="1" lang="zh-TW" altLang="en-US" dirty="0"/>
              <a:t>執行一個動作</a:t>
            </a:r>
            <a:r>
              <a:rPr kumimoji="1" lang="en-US" altLang="zh-TW" dirty="0" smtClean="0"/>
              <a:t>.</a:t>
            </a:r>
            <a:endParaRPr kumimoji="1" lang="en-US" altLang="zh-TW" dirty="0" smtClean="0"/>
          </a:p>
          <a:p>
            <a:r>
              <a:rPr kumimoji="1" lang="zh-TW" altLang="en-US" dirty="0" smtClean="0"/>
              <a:t>這個</a:t>
            </a:r>
            <a:r>
              <a:rPr kumimoji="1" lang="zh-TW" altLang="en-US" dirty="0" smtClean="0"/>
              <a:t>數</a:t>
            </a:r>
            <a:r>
              <a:rPr kumimoji="1" lang="zh-TW" altLang="en-US" dirty="0" smtClean="0"/>
              <a:t>一</a:t>
            </a:r>
            <a:r>
              <a:rPr kumimoji="1" lang="zh-TW" altLang="en-US" dirty="0" smtClean="0"/>
              <a:t>般</a:t>
            </a:r>
            <a:r>
              <a:rPr kumimoji="1" lang="zh-TW" altLang="en-US" dirty="0" smtClean="0"/>
              <a:t>作為中間物件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由他可以帶出其他用得上的方法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12" name="矩形圖說文字 11"/>
          <p:cNvSpPr/>
          <p:nvPr/>
        </p:nvSpPr>
        <p:spPr>
          <a:xfrm>
            <a:off x="112427" y="4938012"/>
            <a:ext cx="1486574" cy="719281"/>
          </a:xfrm>
          <a:prstGeom prst="wedgeRectCallout">
            <a:avLst>
              <a:gd name="adj1" fmla="val 40143"/>
              <a:gd name="adj2" fmla="val -120242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CCFFCC"/>
                </a:solidFill>
              </a:rPr>
              <a:t>設定照片儲存參考路徑</a:t>
            </a:r>
            <a:endParaRPr kumimoji="1" lang="en-US" altLang="zh-TW" dirty="0">
              <a:solidFill>
                <a:srgbClr val="CCFF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63707" y="4256672"/>
            <a:ext cx="7371914" cy="25621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59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4-06 上午10.3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2" y="1780680"/>
            <a:ext cx="8423742" cy="4925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方法分析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6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09"/>
            <a:ext cx="8693313" cy="1123950"/>
          </a:xfrm>
        </p:spPr>
        <p:txBody>
          <a:bodyPr>
            <a:normAutofit fontScale="92500"/>
          </a:bodyPr>
          <a:lstStyle/>
          <a:p>
            <a:r>
              <a:rPr kumimoji="1" lang="zh-TW" altLang="en-US" dirty="0" smtClean="0"/>
              <a:t>呼叫</a:t>
            </a:r>
            <a:r>
              <a:rPr kumimoji="1" lang="zh-TW" altLang="en-US" dirty="0" smtClean="0"/>
              <a:t>方法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帶參數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有返回值</a:t>
            </a:r>
            <a:r>
              <a:rPr kumimoji="1" lang="en-US" altLang="zh-TW" dirty="0"/>
              <a:t>, </a:t>
            </a:r>
            <a:r>
              <a:rPr kumimoji="1" lang="zh-TW" altLang="en-US" dirty="0"/>
              <a:t>返回值和參數一樣放在小括號裡</a:t>
            </a:r>
            <a:endParaRPr kumimoji="1" lang="en-US" altLang="zh-TW" dirty="0"/>
          </a:p>
          <a:p>
            <a:r>
              <a:rPr kumimoji="1" lang="zh-TW" altLang="en-US" dirty="0"/>
              <a:t>攜帶大括號</a:t>
            </a:r>
            <a:r>
              <a:rPr kumimoji="1" lang="en-US" altLang="zh-TW" dirty="0"/>
              <a:t>  {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..}, </a:t>
            </a:r>
            <a:r>
              <a:rPr kumimoji="1" lang="zh-TW" altLang="en-US" dirty="0"/>
              <a:t>帶有一堆程式碼</a:t>
            </a:r>
            <a:r>
              <a:rPr kumimoji="1" lang="en-US" altLang="zh-TW" dirty="0"/>
              <a:t>,</a:t>
            </a:r>
            <a:r>
              <a:rPr kumimoji="1" lang="zh-TW" altLang="en-US" dirty="0"/>
              <a:t>通常要用上返回值做運算</a:t>
            </a:r>
            <a:r>
              <a:rPr kumimoji="1" lang="en-US" altLang="zh-TW" dirty="0"/>
              <a:t>.</a:t>
            </a:r>
          </a:p>
          <a:p>
            <a:endParaRPr kumimoji="1" lang="en-US" altLang="zh-TW" dirty="0" smtClean="0"/>
          </a:p>
        </p:txBody>
      </p:sp>
      <p:sp>
        <p:nvSpPr>
          <p:cNvPr id="18" name="矩形圖說文字 17"/>
          <p:cNvSpPr/>
          <p:nvPr/>
        </p:nvSpPr>
        <p:spPr>
          <a:xfrm>
            <a:off x="5732929" y="5082592"/>
            <a:ext cx="1998831" cy="887704"/>
          </a:xfrm>
          <a:prstGeom prst="wedgeRectCallout">
            <a:avLst>
              <a:gd name="adj1" fmla="val -45130"/>
              <a:gd name="adj2" fmla="val -7538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上傳照片若成功取回存檔資訊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metadata</a:t>
            </a:r>
          </a:p>
        </p:txBody>
      </p:sp>
      <p:sp>
        <p:nvSpPr>
          <p:cNvPr id="17" name="矩形 16"/>
          <p:cNvSpPr/>
          <p:nvPr/>
        </p:nvSpPr>
        <p:spPr>
          <a:xfrm>
            <a:off x="1463707" y="4660866"/>
            <a:ext cx="6531297" cy="1809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69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解題思路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</a:t>
            </a:r>
            <a:r>
              <a:rPr kumimoji="1" lang="zh-TW" altLang="en-US" dirty="0"/>
              <a:t>計數器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顯示元件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需要取用內定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運算邏輯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即時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動態</a:t>
            </a:r>
            <a:r>
              <a:rPr kumimoji="1" lang="en-US" altLang="zh-TW" dirty="0" smtClean="0"/>
              <a:t>” Apple Framework </a:t>
            </a:r>
            <a:r>
              <a:rPr kumimoji="1" lang="zh-TW" altLang="en-US" dirty="0" smtClean="0"/>
              <a:t>資源</a:t>
            </a:r>
            <a:r>
              <a:rPr kumimoji="1" lang="en-US" altLang="zh-TW" dirty="0" smtClean="0"/>
              <a:t>? No</a:t>
            </a:r>
          </a:p>
          <a:p>
            <a:r>
              <a:rPr kumimoji="1" lang="zh-TW" altLang="en-US" dirty="0" smtClean="0"/>
              <a:t>需要排版適應不同大小手機</a:t>
            </a:r>
            <a:r>
              <a:rPr kumimoji="1" lang="en-US" altLang="zh-TW" dirty="0" smtClean="0"/>
              <a:t>? Yes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01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pic>
        <p:nvPicPr>
          <p:cNvPr id="5" name="圖片 4" descr="螢幕快照 2017-03-07 下午4.5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822"/>
            <a:ext cx="9144000" cy="4989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5703" y="1380718"/>
            <a:ext cx="1194452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1475804" y="768514"/>
            <a:ext cx="1856154" cy="481950"/>
          </a:xfrm>
          <a:prstGeom prst="wedgeRectCallout">
            <a:avLst>
              <a:gd name="adj1" fmla="val 54957"/>
              <a:gd name="adj2" fmla="val 795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UIKit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library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9122" y="2989384"/>
            <a:ext cx="2046981" cy="209061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55702" y="1660769"/>
            <a:ext cx="2770553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7203179" y="3626338"/>
            <a:ext cx="1719385" cy="648677"/>
          </a:xfrm>
          <a:prstGeom prst="wedgeRectCallout">
            <a:avLst>
              <a:gd name="adj1" fmla="val -70167"/>
              <a:gd name="adj2" fmla="val 9830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自訂變數名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元件類型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矩形圖說文字 10"/>
          <p:cNvSpPr/>
          <p:nvPr/>
        </p:nvSpPr>
        <p:spPr>
          <a:xfrm>
            <a:off x="7349067" y="2486594"/>
            <a:ext cx="1508369" cy="717713"/>
          </a:xfrm>
          <a:prstGeom prst="wedgeRectCallout">
            <a:avLst>
              <a:gd name="adj1" fmla="val -68285"/>
              <a:gd name="adj2" fmla="val 1008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7 components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7624" y="2200030"/>
            <a:ext cx="3258366" cy="3088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12565" y="4469096"/>
            <a:ext cx="1738921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705230" y="923194"/>
            <a:ext cx="1856154" cy="481950"/>
          </a:xfrm>
          <a:prstGeom prst="wedgeRectCallout">
            <a:avLst>
              <a:gd name="adj1" fmla="val -58376"/>
              <a:gd name="adj2" fmla="val 10254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3684" y="4631915"/>
            <a:ext cx="820614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7" name="直線箭頭接點 16"/>
          <p:cNvCxnSpPr>
            <a:endCxn id="13" idx="1"/>
          </p:cNvCxnSpPr>
          <p:nvPr/>
        </p:nvCxnSpPr>
        <p:spPr>
          <a:xfrm flipV="1">
            <a:off x="2894298" y="4592840"/>
            <a:ext cx="2218267" cy="1237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350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V="1">
            <a:off x="5112565" y="2183092"/>
            <a:ext cx="152086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 20"/>
          <p:cNvSpPr/>
          <p:nvPr/>
        </p:nvSpPr>
        <p:spPr>
          <a:xfrm flipV="1">
            <a:off x="1475804" y="3145688"/>
            <a:ext cx="597880" cy="57964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22" name="直線箭頭接點 21"/>
          <p:cNvCxnSpPr>
            <a:stCxn id="21" idx="3"/>
            <a:endCxn id="20" idx="1"/>
          </p:cNvCxnSpPr>
          <p:nvPr/>
        </p:nvCxnSpPr>
        <p:spPr>
          <a:xfrm flipV="1">
            <a:off x="2073684" y="2308788"/>
            <a:ext cx="3038881" cy="112672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00229" y="5280592"/>
            <a:ext cx="4974645" cy="100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6" name="矩形圖說文字 25"/>
          <p:cNvSpPr/>
          <p:nvPr/>
        </p:nvSpPr>
        <p:spPr>
          <a:xfrm>
            <a:off x="1361751" y="5419949"/>
            <a:ext cx="2160248" cy="754259"/>
          </a:xfrm>
          <a:prstGeom prst="wedgeRectCallout">
            <a:avLst>
              <a:gd name="adj1" fmla="val 63866"/>
              <a:gd name="adj2" fmla="val 2575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ViewController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系統自帶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可以刪除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3744100" y="1948636"/>
            <a:ext cx="118610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1587826" y="1993574"/>
            <a:ext cx="1508369" cy="440912"/>
          </a:xfrm>
          <a:prstGeom prst="wedgeRectCallout">
            <a:avLst>
              <a:gd name="adj1" fmla="val 92769"/>
              <a:gd name="adj2" fmla="val -325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controller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矩形圖說文字 31"/>
          <p:cNvSpPr/>
          <p:nvPr/>
        </p:nvSpPr>
        <p:spPr>
          <a:xfrm>
            <a:off x="6785707" y="1510974"/>
            <a:ext cx="1856154" cy="619699"/>
          </a:xfrm>
          <a:prstGeom prst="wedgeRectCallout">
            <a:avLst>
              <a:gd name="adj1" fmla="val -58025"/>
              <a:gd name="adj2" fmla="val 8573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UILabel</a:t>
            </a:r>
            <a:r>
              <a:rPr kumimoji="1" lang="en-US" altLang="zh-TW" dirty="0" smtClean="0">
                <a:solidFill>
                  <a:srgbClr val="FF0000"/>
                </a:solidFill>
              </a:rPr>
              <a:t>!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為資料類型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02764" y="4879402"/>
            <a:ext cx="1582943" cy="2005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9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4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3" y="1957422"/>
            <a:ext cx="8610600" cy="2349500"/>
          </a:xfrm>
          <a:prstGeom prst="rect">
            <a:avLst/>
          </a:prstGeom>
        </p:spPr>
      </p:pic>
      <p:pic>
        <p:nvPicPr>
          <p:cNvPr id="3" name="圖片 2" descr="螢幕快照 2017-03-08 下午10.3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4" y="4435394"/>
            <a:ext cx="8470900" cy="1943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7514174" y="1678999"/>
            <a:ext cx="1629826" cy="666925"/>
          </a:xfrm>
          <a:prstGeom prst="wedgeRectCallout">
            <a:avLst>
              <a:gd name="adj1" fmla="val -45350"/>
              <a:gd name="adj2" fmla="val 8186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強制拆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包裝取值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dirty="0" smtClean="0">
                <a:solidFill>
                  <a:srgbClr val="FF0000"/>
                </a:solidFill>
              </a:rPr>
              <a:t>強迫轉態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6615" y="5080003"/>
            <a:ext cx="1993944" cy="33996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 28"/>
          <p:cNvSpPr/>
          <p:nvPr/>
        </p:nvSpPr>
        <p:spPr>
          <a:xfrm flipV="1">
            <a:off x="4694972" y="2566051"/>
            <a:ext cx="3183754" cy="437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839852" cy="1183177"/>
          </a:xfrm>
        </p:spPr>
        <p:txBody>
          <a:bodyPr>
            <a:normAutofit fontScale="92500"/>
          </a:bodyPr>
          <a:lstStyle/>
          <a:p>
            <a:r>
              <a:rPr kumimoji="1" lang="zh-TW" altLang="en-US" dirty="0" smtClean="0"/>
              <a:t>用兩個 </a:t>
            </a:r>
            <a:r>
              <a:rPr kumimoji="1" lang="en-US" altLang="zh-TW" dirty="0" smtClean="0"/>
              <a:t>“!”</a:t>
            </a:r>
            <a:r>
              <a:rPr kumimoji="1" lang="zh-TW" altLang="en-US" dirty="0" smtClean="0"/>
              <a:t>強制拆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包裝取值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轉態塞給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問題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當輸入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的值為字母時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強迫轉態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造成</a:t>
            </a:r>
            <a:r>
              <a:rPr kumimoji="1" lang="en-US" altLang="zh-TW" dirty="0" smtClean="0"/>
              <a:t> runtime error</a:t>
            </a:r>
          </a:p>
          <a:p>
            <a:pPr lvl="1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6174153" y="3615070"/>
            <a:ext cx="2268098" cy="691852"/>
          </a:xfrm>
          <a:prstGeom prst="wedgeRectCallout">
            <a:avLst>
              <a:gd name="adj1" fmla="val -38103"/>
              <a:gd name="adj2" fmla="val 17005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輸入一個字元時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被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運算會造成 </a:t>
            </a:r>
            <a:r>
              <a:rPr kumimoji="1" lang="en-US" altLang="zh-TW" dirty="0" smtClean="0">
                <a:solidFill>
                  <a:srgbClr val="FF0000"/>
                </a:solidFill>
              </a:rPr>
              <a:t>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4306367" y="5792126"/>
            <a:ext cx="1701028" cy="691852"/>
          </a:xfrm>
          <a:prstGeom prst="wedgeRectCallout">
            <a:avLst>
              <a:gd name="adj1" fmla="val -43728"/>
              <a:gd name="adj2" fmla="val -9428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被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運算的產出必須是 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Intl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3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1" y="5230455"/>
            <a:ext cx="6510461" cy="1425648"/>
          </a:xfrm>
          <a:prstGeom prst="rect">
            <a:avLst/>
          </a:prstGeom>
        </p:spPr>
      </p:pic>
      <p:pic>
        <p:nvPicPr>
          <p:cNvPr id="3" name="圖片 2" descr="螢幕快照 2017-03-08 下午10.31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26" y="1486874"/>
            <a:ext cx="6441180" cy="26083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3480" y="3671932"/>
            <a:ext cx="2737340" cy="223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83170" y="1771488"/>
            <a:ext cx="1820983" cy="5913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543170" y="1486874"/>
            <a:ext cx="1508369" cy="739206"/>
          </a:xfrm>
          <a:prstGeom prst="wedgeRectCallout">
            <a:avLst>
              <a:gd name="adj1" fmla="val 111768"/>
              <a:gd name="adj2" fmla="val 4583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t</a:t>
            </a:r>
            <a:r>
              <a:rPr kumimoji="1" lang="en-US" altLang="zh-TW" dirty="0" smtClean="0">
                <a:solidFill>
                  <a:srgbClr val="FF0000"/>
                </a:solidFill>
              </a:rPr>
              <a:t>ext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屬性為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 string 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839852" cy="538406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plusNfield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text </a:t>
            </a:r>
            <a:r>
              <a:rPr kumimoji="1" lang="zh-TW" altLang="en-US" dirty="0" smtClean="0"/>
              <a:t>屬性規定是</a:t>
            </a:r>
            <a:r>
              <a:rPr kumimoji="1" lang="en-US" altLang="zh-TW" dirty="0" smtClean="0"/>
              <a:t> optional, </a:t>
            </a:r>
            <a:r>
              <a:rPr kumimoji="1" lang="zh-TW" altLang="en-US" dirty="0" smtClean="0"/>
              <a:t>必須拆包裝這是第一個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342573" y="4031436"/>
            <a:ext cx="8658145" cy="1009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3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!) </a:t>
            </a:r>
            <a:r>
              <a:rPr kumimoji="1" lang="zh-TW" altLang="en-US" dirty="0" smtClean="0"/>
              <a:t>可能因為輸入值為字母</a:t>
            </a:r>
            <a:r>
              <a:rPr kumimoji="1" lang="en-US" altLang="zh-TW" dirty="0" smtClean="0"/>
              <a:t>,  </a:t>
            </a:r>
            <a:r>
              <a:rPr kumimoji="1" lang="zh-TW" altLang="en-US" dirty="0" smtClean="0"/>
              <a:t>此時對字元做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型別轉換時取到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因此</a:t>
            </a:r>
            <a:r>
              <a:rPr kumimoji="1" lang="en-US" altLang="zh-TW" dirty="0" smtClean="0"/>
              <a:t>  compiler </a:t>
            </a:r>
            <a:r>
              <a:rPr kumimoji="1" lang="zh-TW" altLang="en-US" dirty="0" smtClean="0"/>
              <a:t>會規劃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optional. </a:t>
            </a:r>
            <a:r>
              <a:rPr kumimoji="1" lang="zh-TW" altLang="en-US" dirty="0" smtClean="0"/>
              <a:t>必須拆包裝這是第二個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37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改善：用</a:t>
            </a:r>
            <a:r>
              <a:rPr kumimoji="1" lang="en-US" altLang="zh-TW" dirty="0" smtClean="0"/>
              <a:t> 2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迴圈拆除包裝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: String?</a:t>
            </a:r>
            <a:r>
              <a:rPr kumimoji="1" lang="en-US" altLang="zh-TW" dirty="0" smtClean="0">
                <a:sym typeface="Wingdings"/>
              </a:rPr>
              <a:t> String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plusNfieldString</a:t>
            </a:r>
            <a:r>
              <a:rPr kumimoji="1" lang="en-US" altLang="zh-TW" dirty="0" smtClean="0"/>
              <a:t>):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Int</a:t>
            </a:r>
            <a:r>
              <a:rPr kumimoji="1" lang="en-US" altLang="zh-TW" dirty="0" smtClean="0">
                <a:sym typeface="Wingdings"/>
              </a:rPr>
              <a:t> or nil  </a:t>
            </a:r>
            <a:r>
              <a:rPr kumimoji="1" lang="en-US" altLang="zh-TW" dirty="0" err="1" smtClean="0">
                <a:sym typeface="Wingdings"/>
              </a:rPr>
              <a:t>Int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6" name="圖片 5" descr="螢幕快照 2017-03-08 下午11.1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8" y="2723336"/>
            <a:ext cx="8955128" cy="27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2976"/>
            <a:ext cx="8693313" cy="82041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設計</a:t>
            </a:r>
            <a:r>
              <a:rPr kumimoji="1" lang="en-US" altLang="zh-TW" dirty="0" smtClean="0"/>
              <a:t> else </a:t>
            </a:r>
            <a:r>
              <a:rPr kumimoji="1" lang="zh-TW" altLang="en-US" dirty="0" smtClean="0"/>
              <a:t>敘述在主控台列印</a:t>
            </a:r>
            <a:r>
              <a:rPr kumimoji="1" lang="en-US" altLang="zh-TW" dirty="0" smtClean="0"/>
              <a:t> error message </a:t>
            </a:r>
            <a:r>
              <a:rPr kumimoji="1" lang="zh-TW" altLang="en-US" dirty="0" smtClean="0"/>
              <a:t>以利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debug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9" name="圖片 8" descr="螢幕快照 2017-03-08 下午11.2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" y="1564053"/>
            <a:ext cx="8863949" cy="50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202859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簡化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 </a:t>
            </a:r>
            <a:r>
              <a:rPr kumimoji="1" lang="en-US" altLang="zh-TW" dirty="0" smtClean="0">
                <a:sym typeface="Wingdings" pitchFamily="2" charset="2"/>
              </a:rPr>
              <a:t> 2 </a:t>
            </a:r>
            <a:r>
              <a:rPr kumimoji="1" lang="zh-TW" altLang="en-US" dirty="0" smtClean="0">
                <a:sym typeface="Wingdings" pitchFamily="2" charset="2"/>
              </a:rPr>
              <a:t>個 </a:t>
            </a:r>
            <a:r>
              <a:rPr kumimoji="1" lang="en-US" altLang="zh-TW" dirty="0" smtClean="0">
                <a:sym typeface="Wingdings" pitchFamily="2" charset="2"/>
              </a:rPr>
              <a:t>let</a:t>
            </a:r>
            <a:r>
              <a:rPr kumimoji="1" lang="zh-TW" altLang="en-US" dirty="0" smtClean="0">
                <a:sym typeface="Wingdings" pitchFamily="2" charset="2"/>
              </a:rPr>
              <a:t> 敘述寫在同一行</a:t>
            </a:r>
            <a:r>
              <a:rPr kumimoji="1" lang="en-US" altLang="zh-TW" dirty="0" smtClean="0">
                <a:sym typeface="Wingdings" pitchFamily="2" charset="2"/>
              </a:rPr>
              <a:t>, </a:t>
            </a:r>
          </a:p>
          <a:p>
            <a:pPr lvl="1"/>
            <a:r>
              <a:rPr kumimoji="1" lang="zh-TW" altLang="en-US" dirty="0" smtClean="0">
                <a:sym typeface="Wingdings" pitchFamily="2" charset="2"/>
              </a:rPr>
              <a:t>若同時成立責執行程式碼</a:t>
            </a:r>
            <a:endParaRPr kumimoji="1" lang="en-US" altLang="zh-TW" dirty="0" smtClean="0">
              <a:sym typeface="Wingdings" pitchFamily="2" charset="2"/>
            </a:endParaRPr>
          </a:p>
          <a:p>
            <a:pPr lvl="1"/>
            <a:r>
              <a:rPr kumimoji="1" lang="zh-TW" altLang="en-US" dirty="0" smtClean="0">
                <a:sym typeface="Wingdings" pitchFamily="2" charset="2"/>
              </a:rPr>
              <a:t>若任何一項不成立則跳過</a:t>
            </a:r>
            <a:r>
              <a:rPr kumimoji="1" lang="en-US" altLang="zh-TW" dirty="0" smtClean="0">
                <a:sym typeface="Wingdings" pitchFamily="2" charset="2"/>
              </a:rPr>
              <a:t> 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螢幕快照 2017-03-08 下午11.1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6154"/>
            <a:ext cx="9144000" cy="17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69" y="1033585"/>
            <a:ext cx="8955128" cy="5739748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包含了變數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和常數</a:t>
            </a:r>
            <a:r>
              <a:rPr kumimoji="1" lang="en-US" altLang="zh-TW" dirty="0" smtClean="0"/>
              <a:t>(let).</a:t>
            </a:r>
          </a:p>
          <a:p>
            <a:r>
              <a:rPr kumimoji="1" lang="zh-TW" altLang="en-US" dirty="0" smtClean="0"/>
              <a:t>在使用數之前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必先宣告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a, or 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=“Hello World”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 </a:t>
            </a:r>
            <a:r>
              <a:rPr kumimoji="1" lang="zh-TW" altLang="en-US" dirty="0" smtClean="0"/>
              <a:t>並且給初始值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宣告常數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let b = 20 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此刻必須給初始值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給值之後不可以變更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Complier </a:t>
            </a:r>
            <a:r>
              <a:rPr kumimoji="1" lang="zh-TW" altLang="en-US" dirty="0" smtClean="0"/>
              <a:t>會去猜資料型態</a:t>
            </a:r>
            <a:r>
              <a:rPr kumimoji="1" lang="en-US" altLang="zh-TW" dirty="0" smtClean="0"/>
              <a:t>( integer, double, string,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.). </a:t>
            </a:r>
            <a:r>
              <a:rPr kumimoji="1" lang="zh-TW" altLang="en-US" dirty="0" smtClean="0"/>
              <a:t>可以明確指定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宣告時首先宣告一個數為常數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好處包括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因為宣告當下必須給初值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所以不會做到頭昏時忘了給初值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zh-TW" altLang="en-US" dirty="0" smtClean="0"/>
              <a:t>節省資源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常數比變數省</a:t>
            </a:r>
            <a:r>
              <a:rPr kumimoji="1" lang="en-US" altLang="zh-TW" dirty="0" smtClean="0"/>
              <a:t>.</a:t>
            </a:r>
            <a:endParaRPr kumimoji="1"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7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7.0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26" y="4498265"/>
            <a:ext cx="5861538" cy="22251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ype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767481" cy="404446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SWIFT </a:t>
            </a:r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data type </a:t>
            </a:r>
            <a:r>
              <a:rPr kumimoji="1" lang="zh-TW" altLang="en-US" dirty="0" smtClean="0"/>
              <a:t>規定比較嚴謹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這一點和</a:t>
            </a:r>
            <a:r>
              <a:rPr kumimoji="1" lang="en-US" altLang="zh-TW" dirty="0" smtClean="0"/>
              <a:t> C, Java </a:t>
            </a:r>
            <a:r>
              <a:rPr kumimoji="1" lang="zh-TW" altLang="en-US" dirty="0" smtClean="0"/>
              <a:t>類似</a:t>
            </a:r>
            <a:r>
              <a:rPr kumimoji="1" lang="en-US" altLang="zh-TW" dirty="0" smtClean="0"/>
              <a:t>. </a:t>
            </a:r>
          </a:p>
          <a:p>
            <a:r>
              <a:rPr kumimoji="1" lang="zh-TW" altLang="en-US" dirty="0" smtClean="0"/>
              <a:t>指定</a:t>
            </a:r>
            <a:r>
              <a:rPr kumimoji="1" lang="en-US" altLang="zh-TW" dirty="0" smtClean="0"/>
              <a:t> </a:t>
            </a:r>
            <a:r>
              <a:rPr kumimoji="1" lang="zh-TW" altLang="en-US" dirty="0" smtClean="0"/>
              <a:t>某變數的資料型態之後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同一個程式內不能再變更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宣告數的時候在數的後面加上</a:t>
            </a:r>
            <a:r>
              <a:rPr kumimoji="1" lang="en-US" altLang="zh-TW" dirty="0" smtClean="0"/>
              <a:t> “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修飾字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例如</a:t>
            </a:r>
            <a:r>
              <a:rPr kumimoji="1" lang="en-US" altLang="zh-TW" dirty="0" smtClean="0"/>
              <a:t>”Float”</a:t>
            </a:r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playground, </a:t>
            </a:r>
            <a:r>
              <a:rPr kumimoji="1" lang="zh-TW" altLang="en-US" dirty="0" smtClean="0"/>
              <a:t>可以用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data type.</a:t>
            </a:r>
          </a:p>
          <a:p>
            <a:r>
              <a:rPr kumimoji="1" lang="zh-TW" altLang="en-US" dirty="0" smtClean="0"/>
              <a:t>文字與數字的型別轉換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=</a:t>
            </a:r>
          </a:p>
          <a:p>
            <a:pPr lvl="1"/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:	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=“\(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)”</a:t>
            </a:r>
          </a:p>
        </p:txBody>
      </p:sp>
      <p:sp>
        <p:nvSpPr>
          <p:cNvPr id="5" name="矩形 4"/>
          <p:cNvSpPr/>
          <p:nvPr/>
        </p:nvSpPr>
        <p:spPr>
          <a:xfrm>
            <a:off x="3064933" y="4587183"/>
            <a:ext cx="1830103" cy="4276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318369" y="3806743"/>
            <a:ext cx="1856154" cy="892257"/>
          </a:xfrm>
          <a:prstGeom prst="wedgeRectCallout">
            <a:avLst>
              <a:gd name="adj1" fmla="val -72061"/>
              <a:gd name="adj2" fmla="val 4790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Float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5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95871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宣告時加入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?</a:t>
            </a:r>
            <a:r>
              <a:rPr kumimoji="1" lang="en-US" altLang="zh-TW" dirty="0" smtClean="0"/>
              <a:t>:  </a:t>
            </a:r>
            <a:r>
              <a:rPr kumimoji="1" lang="zh-TW" altLang="en-US" dirty="0" smtClean="0"/>
              <a:t>指出變數之資料類型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除了明白指出的資料類型之外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可以包含</a:t>
            </a:r>
            <a:r>
              <a:rPr kumimoji="1" lang="en-US" altLang="zh-TW" dirty="0" smtClean="0"/>
              <a:t> nil. </a:t>
            </a:r>
            <a:r>
              <a:rPr kumimoji="1" lang="zh-TW" altLang="en-US" dirty="0" smtClean="0"/>
              <a:t>這叫做</a:t>
            </a:r>
            <a:r>
              <a:rPr kumimoji="1" lang="en-US" altLang="zh-TW" dirty="0" smtClean="0"/>
              <a:t>  “Optional”.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41776"/>
            <a:ext cx="8693313" cy="5056464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Objective C, Cocoa </a:t>
            </a:r>
            <a:r>
              <a:rPr kumimoji="1" lang="zh-TW" altLang="en-US" dirty="0" smtClean="0"/>
              <a:t>呼叫函式時得回傳值可以為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但是在</a:t>
            </a:r>
            <a:r>
              <a:rPr kumimoji="1" lang="en-US" altLang="zh-TW" dirty="0" smtClean="0"/>
              <a:t> SWIFT Code </a:t>
            </a:r>
            <a:r>
              <a:rPr kumimoji="1" lang="zh-TW" altLang="en-US" dirty="0" smtClean="0"/>
              <a:t>不可接受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萬一發生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要處理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於是有了</a:t>
            </a:r>
            <a:r>
              <a:rPr kumimoji="1" lang="en-US" altLang="zh-TW" dirty="0" smtClean="0"/>
              <a:t> optional.</a:t>
            </a:r>
          </a:p>
          <a:p>
            <a:r>
              <a:rPr kumimoji="1" lang="en-US" altLang="zh-TW" dirty="0"/>
              <a:t>l</a:t>
            </a:r>
            <a:r>
              <a:rPr kumimoji="1" lang="en-US" altLang="zh-TW" dirty="0" smtClean="0"/>
              <a:t>et a  :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可以存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及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均為合法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?: </a:t>
            </a:r>
            <a:r>
              <a:rPr kumimoji="1" lang="zh-TW" altLang="en-US" dirty="0" smtClean="0"/>
              <a:t>包裝盒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!: </a:t>
            </a:r>
            <a:r>
              <a:rPr kumimoji="1" lang="zh-TW" altLang="en-US" dirty="0" smtClean="0"/>
              <a:t> 隱形的</a:t>
            </a:r>
            <a:r>
              <a:rPr kumimoji="1" lang="en-US" altLang="zh-TW" dirty="0">
                <a:solidFill>
                  <a:srgbClr val="FF0000"/>
                </a:solidFill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</a:rPr>
              <a:t>透視</a:t>
            </a:r>
            <a:r>
              <a:rPr kumimoji="1" lang="en-US" altLang="zh-TW" dirty="0">
                <a:solidFill>
                  <a:srgbClr val="FF0000"/>
                </a:solidFill>
              </a:rPr>
              <a:t>)</a:t>
            </a:r>
            <a:r>
              <a:rPr kumimoji="1" lang="zh-TW" altLang="en-US" dirty="0"/>
              <a:t>包裝</a:t>
            </a:r>
            <a:r>
              <a:rPr kumimoji="1" lang="zh-TW" altLang="en-US" dirty="0" smtClean="0"/>
              <a:t>盒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拆開了包裝盒可以看到內存值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  <a:p>
            <a:r>
              <a:rPr kumimoji="1" lang="zh-TW" altLang="en-US" dirty="0" smtClean="0"/>
              <a:t>無論什麼</a:t>
            </a:r>
            <a:r>
              <a:rPr kumimoji="1" lang="en-US" altLang="zh-TW" dirty="0" smtClean="0"/>
              <a:t> data type, </a:t>
            </a:r>
            <a:r>
              <a:rPr kumimoji="1" lang="zh-TW" altLang="en-US" dirty="0" smtClean="0"/>
              <a:t>都可以宣告為他本身與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optional.</a:t>
            </a:r>
          </a:p>
          <a:p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之後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該數相當被包裝起來</a:t>
            </a:r>
            <a:r>
              <a:rPr kumimoji="1" lang="en-US" altLang="zh-TW" dirty="0"/>
              <a:t>.</a:t>
            </a:r>
            <a:r>
              <a:rPr kumimoji="1" lang="zh-TW" altLang="en-US" dirty="0" smtClean="0"/>
              <a:t>在運算式操作時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必須經過拆包裝才能運算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而且對一個陌生的 </a:t>
            </a:r>
            <a:r>
              <a:rPr kumimoji="1" lang="en-US" altLang="zh-TW" dirty="0" smtClean="0"/>
              <a:t>optional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我怎能肯定裡面有值還是</a:t>
            </a:r>
            <a:r>
              <a:rPr kumimoji="1" lang="en-US" altLang="zh-TW" dirty="0" smtClean="0"/>
              <a:t> nil? </a:t>
            </a:r>
            <a:r>
              <a:rPr kumimoji="1" lang="zh-TW" altLang="en-US" dirty="0" smtClean="0"/>
              <a:t>因此要有安全程序加入程式碼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避免以</a:t>
            </a:r>
            <a:r>
              <a:rPr kumimoji="1" lang="en-US" altLang="zh-TW" dirty="0" smtClean="0"/>
              <a:t> ! </a:t>
            </a:r>
            <a:r>
              <a:rPr kumimoji="1" lang="zh-TW" altLang="en-US" dirty="0" smtClean="0"/>
              <a:t>強拆到地雷</a:t>
            </a:r>
            <a:r>
              <a:rPr kumimoji="1" lang="en-US" altLang="zh-TW" dirty="0" smtClean="0"/>
              <a:t>(nil), </a:t>
            </a:r>
            <a:r>
              <a:rPr kumimoji="1" lang="zh-TW" altLang="en-US" dirty="0" smtClean="0"/>
              <a:t>規劃將 </a:t>
            </a:r>
            <a:r>
              <a:rPr kumimoji="1" lang="en-US" altLang="zh-TW" dirty="0" smtClean="0"/>
              <a:t>nil </a:t>
            </a:r>
            <a:r>
              <a:rPr kumimoji="1" lang="zh-TW" altLang="en-US" dirty="0" smtClean="0"/>
              <a:t>與正常數運算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smtClean="0"/>
              <a:t>  compiler error or runtime error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89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95871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宣告時加入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?</a:t>
            </a:r>
            <a:r>
              <a:rPr kumimoji="1" lang="en-US" altLang="zh-TW" dirty="0" smtClean="0"/>
              <a:t>:  </a:t>
            </a:r>
            <a:r>
              <a:rPr kumimoji="1" lang="zh-TW" altLang="en-US" dirty="0" smtClean="0"/>
              <a:t>指出變數之資料類型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除了明白指出的資料類型之外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可以包含</a:t>
            </a:r>
            <a:r>
              <a:rPr kumimoji="1" lang="en-US" altLang="zh-TW" dirty="0" smtClean="0"/>
              <a:t> nil. </a:t>
            </a:r>
            <a:r>
              <a:rPr kumimoji="1" lang="zh-TW" altLang="en-US" dirty="0" smtClean="0"/>
              <a:t>這叫做</a:t>
            </a:r>
            <a:r>
              <a:rPr kumimoji="1" lang="en-US" altLang="zh-TW" dirty="0" smtClean="0"/>
              <a:t>  “Optional”.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例子</a:t>
            </a:r>
            <a:endParaRPr kumimoji="1" lang="zh-TW" altLang="en-US" dirty="0"/>
          </a:p>
        </p:txBody>
      </p:sp>
      <p:pic>
        <p:nvPicPr>
          <p:cNvPr id="4" name="圖片 3" descr="螢幕快照 2017-03-07 下午2.2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12" y="1314320"/>
            <a:ext cx="6923128" cy="44207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7622" y="3855996"/>
            <a:ext cx="1830103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4604545" y="2774869"/>
            <a:ext cx="2451426" cy="1361178"/>
          </a:xfrm>
          <a:prstGeom prst="wedgeRectCallout">
            <a:avLst>
              <a:gd name="adj1" fmla="val -65419"/>
              <a:gd name="adj2" fmla="val 3833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? 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包裹為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看不到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必須要有拆開取值程序才能取用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9458" y="5037422"/>
            <a:ext cx="2218267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0228" y="4206384"/>
            <a:ext cx="5826368" cy="4988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4604544" y="5145535"/>
            <a:ext cx="2835683" cy="812800"/>
          </a:xfrm>
          <a:prstGeom prst="wedgeRectCallout">
            <a:avLst>
              <a:gd name="adj1" fmla="val -67545"/>
              <a:gd name="adj2" fmla="val -4672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</a:t>
            </a:r>
            <a:r>
              <a:rPr lang="zh-TW" altLang="en-US" sz="1600" dirty="0">
                <a:solidFill>
                  <a:srgbClr val="FF0000"/>
                </a:solidFill>
              </a:rPr>
              <a:t>是一個被包起來</a:t>
            </a:r>
            <a:r>
              <a:rPr lang="zh-TW" altLang="en-US" sz="1600" dirty="0" smtClean="0">
                <a:solidFill>
                  <a:srgbClr val="FF0000"/>
                </a:solidFill>
              </a:rPr>
              <a:t>的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東西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不給運算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必須拆開而且不是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nil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才能運算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1202" y="2507842"/>
            <a:ext cx="2088010" cy="1484923"/>
          </a:xfrm>
          <a:prstGeom prst="wedgeRectCallout">
            <a:avLst>
              <a:gd name="adj1" fmla="val 59022"/>
              <a:gd name="adj2" fmla="val 7322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f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!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透視為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看得到是值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可以運算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3929817" y="2061061"/>
            <a:ext cx="1856154" cy="446781"/>
          </a:xfrm>
          <a:prstGeom prst="wedgeRectCallout">
            <a:avLst>
              <a:gd name="adj1" fmla="val -100482"/>
              <a:gd name="adj2" fmla="val 22799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之後是修飾詞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型態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決定要不要發動拆包裝程序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例如當函數運算返回值是一個</a:t>
            </a:r>
            <a:r>
              <a:rPr kumimoji="1" lang="en-US" altLang="zh-TW" dirty="0" smtClean="0"/>
              <a:t> optional(?) </a:t>
            </a:r>
            <a:r>
              <a:rPr kumimoji="1" lang="zh-TW" altLang="en-US" dirty="0" smtClean="0"/>
              <a:t>的東西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就必須啟動拆開取值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並處理萬一是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的情況</a:t>
            </a:r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11086</TotalTime>
  <Words>1360</Words>
  <Application>Microsoft Macintosh PowerPoint</Application>
  <PresentationFormat>如螢幕大小 (4:3)</PresentationFormat>
  <Paragraphs>220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iOS Dev 筆記 01 Swift 語言</vt:lpstr>
      <vt:lpstr>Content</vt:lpstr>
      <vt:lpstr>宣告變數/常數 </vt:lpstr>
      <vt:lpstr>資料型態 Data Type </vt:lpstr>
      <vt:lpstr>Nil and Optional</vt:lpstr>
      <vt:lpstr>Nil and Optional</vt:lpstr>
      <vt:lpstr>Nil and Optional</vt:lpstr>
      <vt:lpstr>Nil and Option – 例子</vt:lpstr>
      <vt:lpstr>對 Optional 變數拆裝取值運算</vt:lpstr>
      <vt:lpstr>對 Optional 變數拆裝取值運算</vt:lpstr>
      <vt:lpstr>對 Optional 變數拆裝取值: if let</vt:lpstr>
      <vt:lpstr>對 Optional 變數拆裝取值: Optional Chaining</vt:lpstr>
      <vt:lpstr>對 Optional 變數拆裝取值: Optional Chaining</vt:lpstr>
      <vt:lpstr>用 guard 處理 optional</vt:lpstr>
      <vt:lpstr>用 guard 處理 optional</vt:lpstr>
      <vt:lpstr>叫用方法的分類</vt:lpstr>
      <vt:lpstr>方法分析 1</vt:lpstr>
      <vt:lpstr>方法分析 2</vt:lpstr>
      <vt:lpstr>方法分析 3</vt:lpstr>
      <vt:lpstr>方法分析 4</vt:lpstr>
      <vt:lpstr>方法分析 5</vt:lpstr>
      <vt:lpstr>方法分析 6</vt:lpstr>
      <vt:lpstr>解題思路,範例 1:計數器</vt:lpstr>
      <vt:lpstr>範例: 計數器</vt:lpstr>
      <vt:lpstr>計數器</vt:lpstr>
      <vt:lpstr>計數器</vt:lpstr>
      <vt:lpstr>計數器</vt:lpstr>
      <vt:lpstr>計數器</vt:lpstr>
      <vt:lpstr>計數器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242</cp:revision>
  <dcterms:created xsi:type="dcterms:W3CDTF">2017-03-07T01:33:20Z</dcterms:created>
  <dcterms:modified xsi:type="dcterms:W3CDTF">2017-04-20T06:58:20Z</dcterms:modified>
</cp:coreProperties>
</file>