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360" r:id="rId4"/>
    <p:sldId id="362" r:id="rId5"/>
    <p:sldId id="268" r:id="rId6"/>
    <p:sldId id="361" r:id="rId7"/>
    <p:sldId id="257" r:id="rId8"/>
    <p:sldId id="335" r:id="rId9"/>
    <p:sldId id="259" r:id="rId10"/>
    <p:sldId id="363" r:id="rId11"/>
    <p:sldId id="266" r:id="rId12"/>
    <p:sldId id="258" r:id="rId13"/>
    <p:sldId id="364" r:id="rId14"/>
    <p:sldId id="365" r:id="rId15"/>
    <p:sldId id="366" r:id="rId16"/>
    <p:sldId id="367" r:id="rId17"/>
    <p:sldId id="270" r:id="rId18"/>
    <p:sldId id="271" r:id="rId19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2" autoAdjust="0"/>
    <p:restoredTop sz="94660"/>
  </p:normalViewPr>
  <p:slideViewPr>
    <p:cSldViewPr snapToGrid="0" snapToObjects="1">
      <p:cViewPr>
        <p:scale>
          <a:sx n="134" d="100"/>
          <a:sy n="134" d="100"/>
        </p:scale>
        <p:origin x="-1368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DFFE-E8EE-284C-B7F9-C4120111A53F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0180-0A4B-1043-A91C-AC2AB16056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00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236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 smtClean="0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9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1298005"/>
          </a:xfrm>
        </p:spPr>
        <p:txBody>
          <a:bodyPr/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3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835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9251" y="929380"/>
            <a:ext cx="8693313" cy="201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6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/>
          </a:bodyPr>
          <a:lstStyle/>
          <a:p>
            <a:r>
              <a:rPr kumimoji="1" lang="en-US" altLang="zh-TW" sz="4400" dirty="0" err="1" smtClean="0"/>
              <a:t>iOS</a:t>
            </a:r>
            <a:r>
              <a:rPr kumimoji="1" lang="en-US" altLang="zh-TW" sz="4400" dirty="0" smtClean="0"/>
              <a:t> </a:t>
            </a:r>
            <a:r>
              <a:rPr kumimoji="1" lang="en-US" altLang="zh-TW" sz="4400" dirty="0" err="1" smtClean="0"/>
              <a:t>Dev</a:t>
            </a:r>
            <a:r>
              <a:rPr kumimoji="1" lang="en-US" altLang="zh-TW" sz="4400" dirty="0" smtClean="0"/>
              <a:t> </a:t>
            </a:r>
            <a:r>
              <a:rPr kumimoji="1" lang="zh-TW" altLang="en-US" sz="4400" dirty="0" smtClean="0"/>
              <a:t>筆記</a:t>
            </a:r>
            <a:r>
              <a:rPr kumimoji="1" lang="en-US" altLang="zh-TW" sz="4400" dirty="0" smtClean="0"/>
              <a:t> </a:t>
            </a:r>
            <a:r>
              <a:rPr kumimoji="1" lang="en-US" altLang="zh-TW" sz="4400" dirty="0" smtClean="0"/>
              <a:t>05</a:t>
            </a:r>
            <a:r>
              <a:rPr kumimoji="1" lang="en-US" altLang="zh-TW" sz="4400" dirty="0" smtClean="0"/>
              <a:t/>
            </a:r>
            <a:br>
              <a:rPr kumimoji="1" lang="en-US" altLang="zh-TW" sz="4400" dirty="0" smtClean="0"/>
            </a:br>
            <a:r>
              <a:rPr kumimoji="1" lang="zh-TW" altLang="en-US" sz="4400" dirty="0" smtClean="0"/>
              <a:t>多頁面處理</a:t>
            </a:r>
            <a:r>
              <a:rPr kumimoji="1" lang="en-US" altLang="zh-TW" sz="4400" dirty="0" smtClean="0"/>
              <a:t> by Segue</a:t>
            </a:r>
            <a:endParaRPr kumimoji="1" lang="zh-TW" altLang="en-US" sz="4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2017.03.25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0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25 下午5.11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95" y="1290871"/>
            <a:ext cx="4799877" cy="2676719"/>
          </a:xfrm>
          <a:prstGeom prst="rect">
            <a:avLst/>
          </a:prstGeom>
        </p:spPr>
      </p:pic>
      <p:pic>
        <p:nvPicPr>
          <p:cNvPr id="8" name="圖片 7" descr="螢幕快照 2017-03-20 下午3.56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5" y="3967590"/>
            <a:ext cx="7064726" cy="28025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Segue </a:t>
            </a:r>
            <a:r>
              <a:rPr kumimoji="1" lang="zh-TW" altLang="en-US" dirty="0"/>
              <a:t>資料傳遞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24321"/>
            <a:ext cx="8914749" cy="692675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 P2 </a:t>
            </a:r>
            <a:r>
              <a:rPr kumimoji="1" lang="en-US" altLang="zh-TW" dirty="0" err="1"/>
              <a:t>ViewController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= 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SecondViewController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97095" y="1971368"/>
            <a:ext cx="1116677" cy="14150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37524" y="5684959"/>
            <a:ext cx="3732512" cy="35039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329" y="2267194"/>
            <a:ext cx="2229599" cy="44839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4" name="直線箭頭接點 13"/>
          <p:cNvCxnSpPr>
            <a:stCxn id="13" idx="2"/>
            <a:endCxn id="10" idx="0"/>
          </p:cNvCxnSpPr>
          <p:nvPr/>
        </p:nvCxnSpPr>
        <p:spPr>
          <a:xfrm>
            <a:off x="4584129" y="2715590"/>
            <a:ext cx="119651" cy="296936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0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螢幕快照 2017-03-20 下午3.56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1694478"/>
            <a:ext cx="6146800" cy="2438400"/>
          </a:xfrm>
          <a:prstGeom prst="rect">
            <a:avLst/>
          </a:prstGeom>
        </p:spPr>
      </p:pic>
      <p:pic>
        <p:nvPicPr>
          <p:cNvPr id="9" name="圖片 8" descr="螢幕快照 2017-03-20 下午4.0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51" y="3911433"/>
            <a:ext cx="6435179" cy="27732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Segue </a:t>
            </a:r>
            <a:r>
              <a:rPr kumimoji="1" lang="zh-TW" altLang="en-US" dirty="0"/>
              <a:t>資料傳遞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173" y="724321"/>
            <a:ext cx="9001828" cy="886817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ViewController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元件和對應的程式碼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SecondViewController</a:t>
            </a:r>
            <a:r>
              <a:rPr kumimoji="1" lang="en-US" altLang="zh-TW" dirty="0" smtClean="0">
                <a:solidFill>
                  <a:srgbClr val="0000FF"/>
                </a:solidFill>
              </a:rPr>
              <a:t>. swift</a:t>
            </a:r>
            <a:r>
              <a:rPr kumimoji="1" lang="en-US" altLang="zh-TW" dirty="0"/>
              <a:t>), </a:t>
            </a:r>
            <a:r>
              <a:rPr kumimoji="1" lang="zh-TW" altLang="en-US" dirty="0"/>
              <a:t>關聯起來</a:t>
            </a:r>
          </a:p>
        </p:txBody>
      </p:sp>
      <p:sp>
        <p:nvSpPr>
          <p:cNvPr id="5" name="矩形 4"/>
          <p:cNvSpPr/>
          <p:nvPr/>
        </p:nvSpPr>
        <p:spPr>
          <a:xfrm>
            <a:off x="7168265" y="3911433"/>
            <a:ext cx="1395997" cy="56104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1042125" y="5218075"/>
            <a:ext cx="2210452" cy="554873"/>
          </a:xfrm>
          <a:prstGeom prst="wedgeRectCallout">
            <a:avLst>
              <a:gd name="adj1" fmla="val 17848"/>
              <a:gd name="adj2" fmla="val -10081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2</a:t>
            </a:r>
            <a:r>
              <a:rPr kumimoji="1" lang="en-US" altLang="zh-TW" baseline="30000" dirty="0" smtClean="0">
                <a:solidFill>
                  <a:srgbClr val="FF0000"/>
                </a:solidFill>
              </a:rPr>
              <a:t>nd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ViewController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7351" y="4703087"/>
            <a:ext cx="1116677" cy="14150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7168265" y="3152989"/>
            <a:ext cx="1560968" cy="464387"/>
          </a:xfrm>
          <a:prstGeom prst="wedgeRectCallout">
            <a:avLst>
              <a:gd name="adj1" fmla="val -9944"/>
              <a:gd name="adj2" fmla="val 10974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關聯到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Class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8122" y="4330968"/>
            <a:ext cx="1116677" cy="213473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2" name="直線箭頭接點 11"/>
          <p:cNvCxnSpPr>
            <a:stCxn id="6" idx="3"/>
            <a:endCxn id="10" idx="1"/>
          </p:cNvCxnSpPr>
          <p:nvPr/>
        </p:nvCxnSpPr>
        <p:spPr>
          <a:xfrm flipV="1">
            <a:off x="3252577" y="5398335"/>
            <a:ext cx="2725545" cy="9717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93619" y="3209853"/>
            <a:ext cx="1604487" cy="24569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4" name="直線箭頭接點 13"/>
          <p:cNvCxnSpPr>
            <a:stCxn id="13" idx="2"/>
            <a:endCxn id="10" idx="0"/>
          </p:cNvCxnSpPr>
          <p:nvPr/>
        </p:nvCxnSpPr>
        <p:spPr>
          <a:xfrm>
            <a:off x="3395863" y="3455552"/>
            <a:ext cx="3140598" cy="8754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3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25 下午5.13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4" y="1924683"/>
            <a:ext cx="8636000" cy="4699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Segue </a:t>
            </a:r>
            <a:r>
              <a:rPr kumimoji="1" lang="zh-TW" altLang="en-US" dirty="0"/>
              <a:t>資料傳遞</a:t>
            </a:r>
          </a:p>
        </p:txBody>
      </p:sp>
      <p:sp>
        <p:nvSpPr>
          <p:cNvPr id="5" name="矩形 4"/>
          <p:cNvSpPr/>
          <p:nvPr/>
        </p:nvSpPr>
        <p:spPr>
          <a:xfrm>
            <a:off x="6582468" y="2080463"/>
            <a:ext cx="2397389" cy="6800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229231" y="829285"/>
            <a:ext cx="8693313" cy="930480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 </a:t>
            </a:r>
            <a:r>
              <a:rPr kumimoji="1" lang="en-US" altLang="zh-TW" dirty="0" err="1" smtClean="0"/>
              <a:t>main.storyboard</a:t>
            </a:r>
            <a:r>
              <a:rPr kumimoji="1" lang="en-US" altLang="zh-TW" dirty="0" smtClean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Inspector </a:t>
            </a:r>
            <a:r>
              <a:rPr kumimoji="1" lang="zh-TW" altLang="en-US" dirty="0"/>
              <a:t>標示</a:t>
            </a:r>
            <a:r>
              <a:rPr kumimoji="1" lang="en-US" altLang="zh-TW" dirty="0"/>
              <a:t> </a:t>
            </a:r>
            <a:r>
              <a:rPr kumimoji="1" lang="en-US" altLang="zh-TW" dirty="0">
                <a:sym typeface="Wingdings"/>
              </a:rPr>
              <a:t>Segue </a:t>
            </a:r>
            <a:r>
              <a:rPr kumimoji="1" lang="zh-TW" altLang="en-US" dirty="0"/>
              <a:t>名稱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identifier = 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showSecondPage</a:t>
            </a:r>
            <a:r>
              <a:rPr kumimoji="1" lang="en-US" altLang="zh-TW" dirty="0" smtClean="0">
                <a:solidFill>
                  <a:srgbClr val="0000FF"/>
                </a:solidFill>
              </a:rPr>
              <a:t>,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source code </a:t>
            </a:r>
            <a:r>
              <a:rPr kumimoji="1" lang="zh-TW" altLang="en-US" dirty="0"/>
              <a:t>要用到</a:t>
            </a:r>
            <a:r>
              <a:rPr kumimoji="1" lang="en-US" altLang="zh-TW" dirty="0"/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574148" y="3775815"/>
            <a:ext cx="2085972" cy="27408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爆炸 1 13"/>
          <p:cNvSpPr/>
          <p:nvPr/>
        </p:nvSpPr>
        <p:spPr>
          <a:xfrm>
            <a:off x="3909055" y="3775815"/>
            <a:ext cx="1018041" cy="1281723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圖說文字 14"/>
          <p:cNvSpPr/>
          <p:nvPr/>
        </p:nvSpPr>
        <p:spPr>
          <a:xfrm>
            <a:off x="6846010" y="1295378"/>
            <a:ext cx="1560968" cy="464387"/>
          </a:xfrm>
          <a:prstGeom prst="wedgeRectCallout">
            <a:avLst>
              <a:gd name="adj1" fmla="val -9944"/>
              <a:gd name="adj2" fmla="val 10974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標名稱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箭頭接點 16"/>
          <p:cNvCxnSpPr>
            <a:stCxn id="14" idx="0"/>
            <a:endCxn id="5" idx="1"/>
          </p:cNvCxnSpPr>
          <p:nvPr/>
        </p:nvCxnSpPr>
        <p:spPr>
          <a:xfrm flipV="1">
            <a:off x="4593499" y="2420491"/>
            <a:ext cx="1988969" cy="135532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endCxn id="14" idx="1"/>
          </p:cNvCxnSpPr>
          <p:nvPr/>
        </p:nvCxnSpPr>
        <p:spPr>
          <a:xfrm>
            <a:off x="2660120" y="3893260"/>
            <a:ext cx="1248935" cy="39376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3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螢幕快照 2017-03-25 下午5.3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70" y="2452767"/>
            <a:ext cx="6731007" cy="43617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5798"/>
          </a:xfrm>
        </p:spPr>
        <p:txBody>
          <a:bodyPr/>
          <a:lstStyle/>
          <a:p>
            <a:r>
              <a:rPr kumimoji="1" lang="en-US" altLang="zh-TW" dirty="0"/>
              <a:t>Segue </a:t>
            </a:r>
            <a:r>
              <a:rPr kumimoji="1" lang="zh-TW" altLang="en-US" dirty="0"/>
              <a:t>資料傳遞</a:t>
            </a:r>
          </a:p>
        </p:txBody>
      </p:sp>
      <p:sp>
        <p:nvSpPr>
          <p:cNvPr id="5" name="矩形 4"/>
          <p:cNvSpPr/>
          <p:nvPr/>
        </p:nvSpPr>
        <p:spPr>
          <a:xfrm>
            <a:off x="4421618" y="4814461"/>
            <a:ext cx="3009215" cy="4264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151651" y="710796"/>
            <a:ext cx="8770894" cy="1741971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在第一頁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可以規劃多個元件到多個</a:t>
            </a:r>
            <a:r>
              <a:rPr kumimoji="1" lang="en-US" altLang="zh-TW" dirty="0" smtClean="0"/>
              <a:t> segue, </a:t>
            </a:r>
            <a:r>
              <a:rPr kumimoji="1" lang="zh-TW" altLang="en-US" dirty="0" smtClean="0"/>
              <a:t>要執行哪一個</a:t>
            </a:r>
            <a:r>
              <a:rPr kumimoji="1" lang="en-US" altLang="zh-TW" dirty="0" smtClean="0"/>
              <a:t>? By identifier == 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showSecondPage</a:t>
            </a:r>
            <a:endParaRPr kumimoji="1" lang="en-US" altLang="zh-TW" dirty="0" smtClean="0">
              <a:solidFill>
                <a:srgbClr val="0000FF"/>
              </a:solidFill>
            </a:endParaRPr>
          </a:p>
          <a:p>
            <a:r>
              <a:rPr kumimoji="1" lang="zh-TW" altLang="en-US" dirty="0" smtClean="0"/>
              <a:t>知道是哪一個</a:t>
            </a:r>
            <a:r>
              <a:rPr kumimoji="1" lang="en-US" altLang="zh-TW" dirty="0" smtClean="0"/>
              <a:t> segue </a:t>
            </a:r>
            <a:r>
              <a:rPr kumimoji="1" lang="zh-TW" altLang="en-US" dirty="0" smtClean="0"/>
              <a:t>在作用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從而確認指向的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UIViewController</a:t>
            </a:r>
            <a:r>
              <a:rPr kumimoji="1" lang="en-US" altLang="zh-TW" dirty="0" smtClean="0"/>
              <a:t> == 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SecondViewController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因此可以傳遞資料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5667312" y="6245432"/>
            <a:ext cx="2561765" cy="37919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9" name="直線箭頭接點 8"/>
          <p:cNvCxnSpPr>
            <a:stCxn id="5" idx="2"/>
          </p:cNvCxnSpPr>
          <p:nvPr/>
        </p:nvCxnSpPr>
        <p:spPr>
          <a:xfrm>
            <a:off x="5926226" y="5240938"/>
            <a:ext cx="1059136" cy="10044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44204" y="4387984"/>
            <a:ext cx="4145837" cy="4264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6075464" y="3061162"/>
            <a:ext cx="2710738" cy="982629"/>
          </a:xfrm>
          <a:prstGeom prst="wedgeRectCallout">
            <a:avLst>
              <a:gd name="adj1" fmla="val -14818"/>
              <a:gd name="adj2" fmla="val 8074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叫用</a:t>
            </a:r>
            <a:r>
              <a:rPr kumimoji="1" lang="en-US" altLang="zh-TW" dirty="0" smtClean="0">
                <a:solidFill>
                  <a:srgbClr val="FF0000"/>
                </a:solidFill>
              </a:rPr>
              <a:t> prepare(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for:sender</a:t>
            </a:r>
            <a:r>
              <a:rPr kumimoji="1" lang="en-US" altLang="zh-TW" dirty="0" smtClean="0">
                <a:solidFill>
                  <a:srgbClr val="FF0000"/>
                </a:solidFill>
              </a:rPr>
              <a:t>:)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方法</a:t>
            </a:r>
            <a:r>
              <a:rPr kumimoji="1" lang="en-US" altLang="zh-TW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雖然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override,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但是不需要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super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1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7-03-25 下午5.52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4" y="4639081"/>
            <a:ext cx="7203358" cy="1985541"/>
          </a:xfrm>
          <a:prstGeom prst="rect">
            <a:avLst/>
          </a:prstGeom>
        </p:spPr>
      </p:pic>
      <p:pic>
        <p:nvPicPr>
          <p:cNvPr id="4" name="圖片 3" descr="螢幕快照 2017-03-25 下午5.50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1" y="1686653"/>
            <a:ext cx="6255548" cy="26728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Segue </a:t>
            </a:r>
            <a:r>
              <a:rPr kumimoji="1" lang="zh-TW" altLang="en-US" dirty="0"/>
              <a:t>資料傳遞</a:t>
            </a:r>
          </a:p>
        </p:txBody>
      </p:sp>
      <p:sp>
        <p:nvSpPr>
          <p:cNvPr id="5" name="矩形 4"/>
          <p:cNvSpPr/>
          <p:nvPr/>
        </p:nvSpPr>
        <p:spPr>
          <a:xfrm>
            <a:off x="1094804" y="2805278"/>
            <a:ext cx="3653726" cy="3127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229231" y="829284"/>
            <a:ext cx="8693313" cy="933491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在第一頁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規劃目的地的頁面</a:t>
            </a:r>
            <a:endParaRPr kumimoji="1" lang="en-US" altLang="zh-TW" dirty="0" smtClean="0"/>
          </a:p>
        </p:txBody>
      </p:sp>
      <p:sp>
        <p:nvSpPr>
          <p:cNvPr id="13" name="矩形 12"/>
          <p:cNvSpPr/>
          <p:nvPr/>
        </p:nvSpPr>
        <p:spPr>
          <a:xfrm>
            <a:off x="1809724" y="5923206"/>
            <a:ext cx="5630587" cy="47396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9" name="直線箭頭接點 8"/>
          <p:cNvCxnSpPr>
            <a:stCxn id="5" idx="2"/>
          </p:cNvCxnSpPr>
          <p:nvPr/>
        </p:nvCxnSpPr>
        <p:spPr>
          <a:xfrm>
            <a:off x="2921667" y="3118028"/>
            <a:ext cx="736881" cy="11182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圖說文字 10"/>
          <p:cNvSpPr/>
          <p:nvPr/>
        </p:nvSpPr>
        <p:spPr>
          <a:xfrm>
            <a:off x="5573125" y="4340597"/>
            <a:ext cx="3222555" cy="1288909"/>
          </a:xfrm>
          <a:prstGeom prst="wedgeRectCallout">
            <a:avLst>
              <a:gd name="adj1" fmla="val -38473"/>
              <a:gd name="adj2" fmla="val 7077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一個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UIViewController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是一個特定的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Class, 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必須標明目的地是</a:t>
            </a:r>
            <a:r>
              <a:rPr kumimoji="1" lang="en-US" altLang="zh-TW" dirty="0" smtClean="0">
                <a:solidFill>
                  <a:srgbClr val="FF0000"/>
                </a:solidFill>
              </a:rPr>
              <a:t> “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SecondViewController</a:t>
            </a:r>
            <a:r>
              <a:rPr kumimoji="1" lang="en-US" altLang="zh-TW" dirty="0" smtClean="0">
                <a:solidFill>
                  <a:srgbClr val="FF0000"/>
                </a:solidFill>
              </a:rPr>
              <a:t>”,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才能透過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segue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正確存取資料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5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螢幕快照 2017-03-25 下午5.5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6" y="1623901"/>
            <a:ext cx="6383299" cy="2192159"/>
          </a:xfrm>
          <a:prstGeom prst="rect">
            <a:avLst/>
          </a:prstGeom>
        </p:spPr>
      </p:pic>
      <p:pic>
        <p:nvPicPr>
          <p:cNvPr id="6" name="圖片 5" descr="螢幕快照 2017-03-25 下午5.58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1" y="4102982"/>
            <a:ext cx="6466640" cy="2755018"/>
          </a:xfrm>
          <a:prstGeom prst="rect">
            <a:avLst/>
          </a:prstGeom>
        </p:spPr>
      </p:pic>
      <p:pic>
        <p:nvPicPr>
          <p:cNvPr id="7" name="圖片 6" descr="螢幕快照 2017-03-25 下午6.30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34" y="1922835"/>
            <a:ext cx="3618266" cy="16891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Segue </a:t>
            </a:r>
            <a:r>
              <a:rPr kumimoji="1" lang="zh-TW" altLang="en-US" dirty="0"/>
              <a:t>資料傳遞</a:t>
            </a:r>
          </a:p>
        </p:txBody>
      </p:sp>
      <p:sp>
        <p:nvSpPr>
          <p:cNvPr id="5" name="矩形 4"/>
          <p:cNvSpPr/>
          <p:nvPr/>
        </p:nvSpPr>
        <p:spPr>
          <a:xfrm>
            <a:off x="2241656" y="3482905"/>
            <a:ext cx="1549586" cy="23219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,,,,</a:t>
            </a:r>
            <a:endParaRPr kumimoji="1"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229231" y="731164"/>
            <a:ext cx="8693313" cy="90505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在第一頁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規劃資料傳遞的對象不可以是一個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元件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888571" y="6510892"/>
            <a:ext cx="5490192" cy="17059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9" name="直線箭頭接點 8"/>
          <p:cNvCxnSpPr>
            <a:endCxn id="11" idx="1"/>
          </p:cNvCxnSpPr>
          <p:nvPr/>
        </p:nvCxnSpPr>
        <p:spPr>
          <a:xfrm flipV="1">
            <a:off x="3791242" y="2599528"/>
            <a:ext cx="2122087" cy="101242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13329" y="2479074"/>
            <a:ext cx="3009215" cy="24090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455723" y="4622545"/>
            <a:ext cx="1709963" cy="2985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,,,,</a:t>
            </a:r>
            <a:endParaRPr kumimoji="1" lang="zh-TW" altLang="en-US" dirty="0"/>
          </a:p>
        </p:txBody>
      </p:sp>
      <p:cxnSp>
        <p:nvCxnSpPr>
          <p:cNvPr id="21" name="直線箭頭接點 20"/>
          <p:cNvCxnSpPr>
            <a:stCxn id="5" idx="2"/>
            <a:endCxn id="20" idx="0"/>
          </p:cNvCxnSpPr>
          <p:nvPr/>
        </p:nvCxnSpPr>
        <p:spPr>
          <a:xfrm flipH="1">
            <a:off x="2310705" y="3715097"/>
            <a:ext cx="705744" cy="9074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圖說文字 23"/>
          <p:cNvSpPr/>
          <p:nvPr/>
        </p:nvSpPr>
        <p:spPr>
          <a:xfrm>
            <a:off x="6378763" y="3336005"/>
            <a:ext cx="2685953" cy="1146751"/>
          </a:xfrm>
          <a:prstGeom prst="wedgeRectCallout">
            <a:avLst>
              <a:gd name="adj1" fmla="val 26233"/>
              <a:gd name="adj2" fmla="val -9760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在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UIView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載入記憶體之前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 UI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元件沒有值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待載入的時間差</a:t>
            </a:r>
            <a:r>
              <a:rPr kumimoji="1" lang="en-US" altLang="zh-TW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dirty="0">
                <a:solidFill>
                  <a:srgbClr val="FF0000"/>
                </a:solidFill>
              </a:rPr>
              <a:t>是</a:t>
            </a:r>
            <a:r>
              <a:rPr kumimoji="1" lang="en-US" altLang="zh-TW" dirty="0">
                <a:solidFill>
                  <a:srgbClr val="FF0000"/>
                </a:solidFill>
              </a:rPr>
              <a:t> nil.</a:t>
            </a:r>
            <a:endParaRPr kumimoji="1"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9" name="矩形圖說文字 28"/>
          <p:cNvSpPr/>
          <p:nvPr/>
        </p:nvSpPr>
        <p:spPr>
          <a:xfrm>
            <a:off x="1327686" y="5099544"/>
            <a:ext cx="2055998" cy="634214"/>
          </a:xfrm>
          <a:prstGeom prst="wedgeRectCallout">
            <a:avLst>
              <a:gd name="adj1" fmla="val -11525"/>
              <a:gd name="adj2" fmla="val -8114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在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UIView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載入記憶體之前</a:t>
            </a:r>
            <a:r>
              <a:rPr kumimoji="1" lang="en-US" altLang="zh-TW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dirty="0">
                <a:solidFill>
                  <a:srgbClr val="FF0000"/>
                </a:solidFill>
              </a:rPr>
              <a:t>是</a:t>
            </a:r>
            <a:r>
              <a:rPr kumimoji="1" lang="en-US" altLang="zh-TW" dirty="0">
                <a:solidFill>
                  <a:srgbClr val="FF0000"/>
                </a:solidFill>
              </a:rPr>
              <a:t> nil.</a:t>
            </a:r>
            <a:endParaRPr kumimoji="1"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18086" y="4625678"/>
            <a:ext cx="1174535" cy="2985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,,,,</a:t>
            </a:r>
            <a:endParaRPr kumimoji="1" lang="zh-TW" altLang="en-US" dirty="0"/>
          </a:p>
        </p:txBody>
      </p:sp>
      <p:sp>
        <p:nvSpPr>
          <p:cNvPr id="31" name="矩形圖說文字 30"/>
          <p:cNvSpPr/>
          <p:nvPr/>
        </p:nvSpPr>
        <p:spPr>
          <a:xfrm>
            <a:off x="3622138" y="5099544"/>
            <a:ext cx="1334910" cy="634214"/>
          </a:xfrm>
          <a:prstGeom prst="wedgeRectCallout">
            <a:avLst>
              <a:gd name="adj1" fmla="val -11525"/>
              <a:gd name="adj2" fmla="val -8114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User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在</a:t>
            </a:r>
            <a:r>
              <a:rPr kumimoji="1" lang="en-US" altLang="zh-TW" dirty="0" smtClean="0">
                <a:solidFill>
                  <a:srgbClr val="FF0000"/>
                </a:solidFill>
              </a:rPr>
              <a:t> P1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輸入</a:t>
            </a:r>
            <a:r>
              <a:rPr kumimoji="1" lang="en-US" altLang="zh-TW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非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nil.</a:t>
            </a:r>
            <a:endParaRPr kumimoji="1"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2" name="矩形圖說文字 31"/>
          <p:cNvSpPr/>
          <p:nvPr/>
        </p:nvSpPr>
        <p:spPr>
          <a:xfrm>
            <a:off x="6351079" y="5569051"/>
            <a:ext cx="2055998" cy="634214"/>
          </a:xfrm>
          <a:prstGeom prst="wedgeRectCallout">
            <a:avLst>
              <a:gd name="adj1" fmla="val -50710"/>
              <a:gd name="adj2" fmla="val 9518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說明這是一個對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nil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的操作問題</a:t>
            </a:r>
            <a:r>
              <a:rPr kumimoji="1" lang="en-US" altLang="zh-TW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39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25 下午6.3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801" y="2119563"/>
            <a:ext cx="4630743" cy="2415077"/>
          </a:xfrm>
          <a:prstGeom prst="rect">
            <a:avLst/>
          </a:prstGeom>
        </p:spPr>
      </p:pic>
      <p:pic>
        <p:nvPicPr>
          <p:cNvPr id="8" name="圖片 7" descr="螢幕快照 2017-03-25 下午6.37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1300"/>
            <a:ext cx="7505700" cy="2806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Segue </a:t>
            </a:r>
            <a:r>
              <a:rPr kumimoji="1" lang="zh-TW" altLang="en-US" dirty="0"/>
              <a:t>資料傳遞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229231" y="731164"/>
            <a:ext cx="8693313" cy="1818226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P2, </a:t>
            </a:r>
            <a:r>
              <a:rPr kumimoji="1" lang="zh-TW" altLang="en-US" dirty="0" smtClean="0"/>
              <a:t>可以</a:t>
            </a:r>
            <a:r>
              <a:rPr kumimoji="1" lang="zh-TW" altLang="en-US" dirty="0"/>
              <a:t>規劃資料傳遞</a:t>
            </a:r>
            <a:r>
              <a:rPr kumimoji="1" lang="zh-TW" altLang="en-US" dirty="0" smtClean="0"/>
              <a:t>的對象是一個屬性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P1, </a:t>
            </a:r>
            <a:r>
              <a:rPr kumimoji="1" lang="zh-TW" altLang="en-US" dirty="0" smtClean="0"/>
              <a:t>可以規劃即時傳值到一個屬性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ViewDidLoad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之後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非為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可以把傳值直接過來顯示在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上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4985145" y="2748410"/>
            <a:ext cx="2879059" cy="2843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70893" y="3725339"/>
            <a:ext cx="3145326" cy="31198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98501" y="5956474"/>
            <a:ext cx="2587522" cy="2985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,,,,</a:t>
            </a:r>
            <a:endParaRPr kumimoji="1" lang="zh-TW" altLang="en-US" dirty="0"/>
          </a:p>
        </p:txBody>
      </p:sp>
      <p:cxnSp>
        <p:nvCxnSpPr>
          <p:cNvPr id="21" name="直線箭頭接點 20"/>
          <p:cNvCxnSpPr>
            <a:stCxn id="20" idx="0"/>
            <a:endCxn id="13" idx="1"/>
          </p:cNvCxnSpPr>
          <p:nvPr/>
        </p:nvCxnSpPr>
        <p:spPr>
          <a:xfrm flipV="1">
            <a:off x="2592262" y="2890571"/>
            <a:ext cx="2392883" cy="3065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>
            <a:off x="6966069" y="3032731"/>
            <a:ext cx="0" cy="6926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9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20 下午4.33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1624668"/>
            <a:ext cx="8828570" cy="47887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Segue </a:t>
            </a:r>
            <a:r>
              <a:rPr kumimoji="1" lang="zh-TW" altLang="en-US" dirty="0"/>
              <a:t>資料傳遞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3791"/>
            <a:ext cx="8693313" cy="632576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Reference: 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ViewControllerLC.swift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  <p:sp>
        <p:nvSpPr>
          <p:cNvPr id="6" name="矩形圖說文字 5"/>
          <p:cNvSpPr/>
          <p:nvPr/>
        </p:nvSpPr>
        <p:spPr>
          <a:xfrm>
            <a:off x="6570070" y="4348785"/>
            <a:ext cx="2210452" cy="848505"/>
          </a:xfrm>
          <a:prstGeom prst="wedgeRectCallout">
            <a:avLst>
              <a:gd name="adj1" fmla="val -807"/>
              <a:gd name="adj2" fmla="val -10535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1</a:t>
            </a:r>
            <a:r>
              <a:rPr kumimoji="1" lang="en-US" altLang="zh-TW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設定變數</a:t>
            </a:r>
            <a:r>
              <a:rPr kumimoji="1" lang="en-US" altLang="zh-TW" dirty="0" smtClean="0">
                <a:solidFill>
                  <a:srgbClr val="FF0000"/>
                </a:solidFill>
              </a:rPr>
              <a:t> “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abc</a:t>
            </a:r>
            <a:r>
              <a:rPr kumimoji="1" lang="en-US" altLang="zh-TW" dirty="0" smtClean="0">
                <a:solidFill>
                  <a:srgbClr val="FF0000"/>
                </a:solidFill>
              </a:rPr>
              <a:t>”</a:t>
            </a:r>
            <a:r>
              <a:rPr kumimoji="1" lang="zh-TW" altLang="en-US" dirty="0" smtClean="0">
                <a:solidFill>
                  <a:srgbClr val="FF0000"/>
                </a:solidFill>
              </a:rPr>
              <a:t>作為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Label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的上游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1592427" y="1744287"/>
            <a:ext cx="2359942" cy="974318"/>
          </a:xfrm>
          <a:prstGeom prst="wedgeRectCallout">
            <a:avLst>
              <a:gd name="adj1" fmla="val 77005"/>
              <a:gd name="adj2" fmla="val 9532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3</a:t>
            </a:r>
            <a:r>
              <a:rPr kumimoji="1" lang="en-US" altLang="zh-TW" dirty="0" smtClean="0">
                <a:solidFill>
                  <a:srgbClr val="FF0000"/>
                </a:solidFill>
              </a:rPr>
              <a:t>. P1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告訴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segue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要傳過去的值是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textField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存入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abc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3646098" y="4686603"/>
            <a:ext cx="2210452" cy="1012033"/>
          </a:xfrm>
          <a:prstGeom prst="wedgeRectCallout">
            <a:avLst>
              <a:gd name="adj1" fmla="val 63074"/>
              <a:gd name="adj2" fmla="val -9441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2</a:t>
            </a:r>
            <a:r>
              <a:rPr kumimoji="1" lang="en-US" altLang="zh-TW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告訴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segue,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在目標視窗已經準備一個變數</a:t>
            </a:r>
            <a:r>
              <a:rPr kumimoji="1" lang="en-US" altLang="zh-TW" dirty="0" smtClean="0">
                <a:solidFill>
                  <a:srgbClr val="FF0000"/>
                </a:solidFill>
              </a:rPr>
              <a:t> “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abc</a:t>
            </a:r>
            <a:r>
              <a:rPr kumimoji="1" lang="en-US" altLang="zh-TW" dirty="0" smtClean="0">
                <a:solidFill>
                  <a:srgbClr val="FF0000"/>
                </a:solidFill>
              </a:rPr>
              <a:t>”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接球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0070" y="2263700"/>
            <a:ext cx="2094536" cy="481656"/>
          </a:xfrm>
          <a:prstGeom prst="rect">
            <a:avLst/>
          </a:prstGeom>
          <a:solidFill>
            <a:srgbClr val="FFFF00"/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 4.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viewDidLoad</a:t>
            </a:r>
            <a:r>
              <a:rPr kumimoji="1" lang="en-US" altLang="zh-TW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9" name="矩形 8"/>
          <p:cNvSpPr/>
          <p:nvPr/>
        </p:nvSpPr>
        <p:spPr>
          <a:xfrm>
            <a:off x="6570070" y="2859080"/>
            <a:ext cx="2094536" cy="631760"/>
          </a:xfrm>
          <a:prstGeom prst="rect">
            <a:avLst/>
          </a:prstGeom>
          <a:solidFill>
            <a:srgbClr val="FFFF00"/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  </a:t>
            </a:r>
            <a:r>
              <a:rPr kumimoji="1" lang="en-US" altLang="zh-TW" dirty="0">
                <a:solidFill>
                  <a:srgbClr val="FF0000"/>
                </a:solidFill>
              </a:rPr>
              <a:t>5</a:t>
            </a:r>
            <a:r>
              <a:rPr kumimoji="1" lang="en-US" altLang="zh-TW" dirty="0" smtClean="0">
                <a:solidFill>
                  <a:srgbClr val="FF0000"/>
                </a:solidFill>
              </a:rPr>
              <a:t>.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textLabel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abc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脂質顯示出來</a:t>
            </a:r>
            <a:endParaRPr kumimoji="1"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6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 </a:t>
            </a:r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class </a:t>
            </a:r>
            <a:r>
              <a:rPr kumimoji="1" lang="zh-TW" altLang="en-US" dirty="0" smtClean="0"/>
              <a:t>的方法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3790"/>
            <a:ext cx="8693313" cy="5570415"/>
          </a:xfrm>
        </p:spPr>
        <p:txBody>
          <a:bodyPr>
            <a:normAutofit/>
          </a:bodyPr>
          <a:lstStyle/>
          <a:p>
            <a:r>
              <a:rPr kumimoji="1" lang="zh-TW" altLang="en-US" dirty="0" smtClean="0">
                <a:sym typeface="Wingdings"/>
              </a:rPr>
              <a:t>如何使用</a:t>
            </a:r>
            <a:r>
              <a:rPr kumimoji="1" lang="en-US" altLang="zh-TW" dirty="0" smtClean="0">
                <a:sym typeface="Wingdings"/>
              </a:rPr>
              <a:t> Class? </a:t>
            </a:r>
          </a:p>
          <a:p>
            <a:pPr lvl="1"/>
            <a:r>
              <a:rPr kumimoji="1" lang="en-US" altLang="zh-TW" dirty="0" smtClean="0">
                <a:sym typeface="Wingdings"/>
              </a:rPr>
              <a:t>Class  </a:t>
            </a:r>
            <a:r>
              <a:rPr kumimoji="1" lang="zh-TW" altLang="en-US" dirty="0" smtClean="0">
                <a:sym typeface="Wingdings"/>
              </a:rPr>
              <a:t>裡面有屬性和方法</a:t>
            </a:r>
            <a:endParaRPr kumimoji="1" lang="en-US" altLang="zh-TW" dirty="0" smtClean="0">
              <a:sym typeface="Wingdings"/>
            </a:endParaRPr>
          </a:p>
          <a:p>
            <a:pPr lvl="1"/>
            <a:r>
              <a:rPr kumimoji="1" lang="zh-TW" altLang="en-US" dirty="0" smtClean="0">
                <a:sym typeface="Wingdings"/>
              </a:rPr>
              <a:t>屬性和方法會是一個衍伸的資料型態</a:t>
            </a:r>
            <a:r>
              <a:rPr kumimoji="1" lang="en-US" altLang="zh-TW" dirty="0" smtClean="0">
                <a:sym typeface="Wingdings"/>
              </a:rPr>
              <a:t>, </a:t>
            </a:r>
            <a:r>
              <a:rPr kumimoji="1" lang="zh-TW" altLang="en-US" dirty="0" smtClean="0">
                <a:sym typeface="Wingdings"/>
              </a:rPr>
              <a:t>下面還會有</a:t>
            </a:r>
            <a:r>
              <a:rPr kumimoji="1" lang="zh-TW" altLang="en-US" dirty="0">
                <a:sym typeface="Wingdings"/>
              </a:rPr>
              <a:t>屬性和</a:t>
            </a:r>
            <a:r>
              <a:rPr kumimoji="1" lang="zh-TW" altLang="en-US" dirty="0" smtClean="0">
                <a:sym typeface="Wingdings"/>
              </a:rPr>
              <a:t>方法</a:t>
            </a:r>
            <a:endParaRPr kumimoji="1" lang="en-US" altLang="zh-TW" dirty="0" smtClean="0">
              <a:sym typeface="Wingdings"/>
            </a:endParaRPr>
          </a:p>
          <a:p>
            <a:r>
              <a:rPr kumimoji="1" lang="zh-TW" altLang="en-US" dirty="0" smtClean="0">
                <a:sym typeface="Wingdings"/>
              </a:rPr>
              <a:t>實作一個實例</a:t>
            </a:r>
            <a:r>
              <a:rPr kumimoji="1" lang="en-US" altLang="zh-TW" dirty="0" smtClean="0">
                <a:sym typeface="Wingdings"/>
              </a:rPr>
              <a:t> instance (</a:t>
            </a:r>
            <a:r>
              <a:rPr kumimoji="1" lang="zh-TW" altLang="en-US" dirty="0" smtClean="0">
                <a:sym typeface="Wingdings"/>
              </a:rPr>
              <a:t>設一個</a:t>
            </a:r>
            <a:r>
              <a:rPr kumimoji="1" lang="en-US" altLang="zh-TW" dirty="0" smtClean="0">
                <a:sym typeface="Wingdings"/>
              </a:rPr>
              <a:t> reference)</a:t>
            </a:r>
          </a:p>
          <a:p>
            <a:pPr lvl="1"/>
            <a:r>
              <a:rPr kumimoji="1" lang="en-US" altLang="zh-TW" dirty="0" smtClean="0">
                <a:sym typeface="Wingdings"/>
              </a:rPr>
              <a:t>Let </a:t>
            </a:r>
            <a:r>
              <a:rPr kumimoji="1" lang="en-US" altLang="zh-TW" dirty="0" err="1" smtClean="0">
                <a:sym typeface="Wingdings"/>
              </a:rPr>
              <a:t>abc</a:t>
            </a:r>
            <a:r>
              <a:rPr kumimoji="1" lang="en-US" altLang="zh-TW" dirty="0" smtClean="0">
                <a:sym typeface="Wingdings"/>
              </a:rPr>
              <a:t> = </a:t>
            </a:r>
            <a:r>
              <a:rPr kumimoji="1" lang="en-US" altLang="zh-TW" dirty="0" err="1" smtClean="0">
                <a:sym typeface="Wingdings"/>
              </a:rPr>
              <a:t>SomeClass</a:t>
            </a:r>
            <a:r>
              <a:rPr kumimoji="1" lang="en-US" altLang="zh-TW" dirty="0" smtClean="0">
                <a:sym typeface="Wingdings"/>
              </a:rPr>
              <a:t>()</a:t>
            </a:r>
          </a:p>
          <a:p>
            <a:r>
              <a:rPr kumimoji="1" lang="zh-TW" altLang="en-US" dirty="0" smtClean="0">
                <a:sym typeface="Wingdings"/>
              </a:rPr>
              <a:t>然後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abc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就是一個</a:t>
            </a:r>
            <a:r>
              <a:rPr kumimoji="1" lang="en-US" altLang="zh-TW" dirty="0" smtClean="0">
                <a:sym typeface="Wingdings"/>
              </a:rPr>
              <a:t> class(object), </a:t>
            </a:r>
            <a:r>
              <a:rPr kumimoji="1" lang="zh-TW" altLang="en-US" dirty="0" smtClean="0">
                <a:sym typeface="Wingdings"/>
              </a:rPr>
              <a:t>繼承了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SomeClass</a:t>
            </a:r>
            <a:r>
              <a:rPr kumimoji="1" lang="en-US" altLang="zh-TW" dirty="0" smtClean="0">
                <a:sym typeface="Wingdings"/>
              </a:rPr>
              <a:t>() </a:t>
            </a:r>
            <a:r>
              <a:rPr kumimoji="1" lang="zh-TW" altLang="en-US" dirty="0" smtClean="0">
                <a:sym typeface="Wingdings"/>
              </a:rPr>
              <a:t>的資料結構</a:t>
            </a:r>
            <a:endParaRPr kumimoji="1" lang="en-US" altLang="zh-TW" dirty="0" smtClean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對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abc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賦值</a:t>
            </a:r>
            <a:r>
              <a:rPr kumimoji="1" lang="en-US" altLang="zh-TW" dirty="0" smtClean="0">
                <a:sym typeface="Wingdings"/>
              </a:rPr>
              <a:t>, </a:t>
            </a:r>
            <a:r>
              <a:rPr kumimoji="1" lang="zh-TW" altLang="en-US" dirty="0" smtClean="0">
                <a:sym typeface="Wingdings"/>
              </a:rPr>
              <a:t>叫用</a:t>
            </a:r>
            <a:r>
              <a:rPr kumimoji="1" lang="en-US" altLang="zh-TW" dirty="0" smtClean="0">
                <a:sym typeface="Wingdings"/>
              </a:rPr>
              <a:t> </a:t>
            </a:r>
          </a:p>
          <a:p>
            <a:pPr lvl="2"/>
            <a:r>
              <a:rPr kumimoji="1" lang="en-US" altLang="zh-TW" dirty="0" smtClean="0">
                <a:sym typeface="Wingdings"/>
              </a:rPr>
              <a:t>abc.method1 = xyz</a:t>
            </a:r>
            <a:endParaRPr kumimoji="1" lang="en-US" altLang="zh-TW" dirty="0">
              <a:sym typeface="Wingdings"/>
            </a:endParaRPr>
          </a:p>
          <a:p>
            <a:pPr lvl="2"/>
            <a:r>
              <a:rPr kumimoji="1" lang="en-US" altLang="zh-TW" dirty="0" smtClean="0">
                <a:sym typeface="Wingdings"/>
              </a:rPr>
              <a:t>abc.attribute1 = XYZ</a:t>
            </a:r>
            <a:endParaRPr kumimoji="1" lang="en-US" altLang="zh-TW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673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394872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Apple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元件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Seque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資料傳遞</a:t>
            </a:r>
            <a:endParaRPr kumimoji="1" lang="en-US" altLang="zh-TW" dirty="0"/>
          </a:p>
          <a:p>
            <a:r>
              <a:rPr kumimoji="1" lang="en-US" altLang="zh-TW" dirty="0" err="1" smtClean="0"/>
              <a:t>Uitableview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Static</a:t>
            </a:r>
          </a:p>
          <a:p>
            <a:pPr lvl="1"/>
            <a:r>
              <a:rPr kumimoji="1" lang="en-US" altLang="zh-TW" dirty="0" smtClean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340892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Apple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UI </a:t>
            </a:r>
            <a:r>
              <a:rPr kumimoji="1" lang="zh-TW" altLang="en-US" dirty="0"/>
              <a:t>元件</a:t>
            </a:r>
            <a:endParaRPr kumimoji="1"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3948723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UIViewController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UINavigationController</a:t>
            </a:r>
            <a:endParaRPr kumimoji="1" lang="en-US" altLang="zh-TW" dirty="0" smtClean="0"/>
          </a:p>
          <a:p>
            <a:r>
              <a:rPr kumimoji="1" lang="en-US" altLang="zh-TW" dirty="0" smtClean="0"/>
              <a:t>Storyboard </a:t>
            </a:r>
            <a:r>
              <a:rPr kumimoji="1" lang="en-US" altLang="zh-TW" dirty="0" err="1" smtClean="0"/>
              <a:t>Seque</a:t>
            </a:r>
            <a:endParaRPr kumimoji="1" lang="en-US" altLang="zh-TW" dirty="0"/>
          </a:p>
          <a:p>
            <a:r>
              <a:rPr kumimoji="1" lang="en-US" altLang="zh-TW" dirty="0" err="1" smtClean="0"/>
              <a:t>UItableview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Static</a:t>
            </a:r>
          </a:p>
          <a:p>
            <a:pPr lvl="1"/>
            <a:r>
              <a:rPr kumimoji="1" lang="en-US" altLang="zh-TW" dirty="0" smtClean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117087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Apple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UI </a:t>
            </a:r>
            <a:r>
              <a:rPr kumimoji="1" lang="en-US" altLang="zh-TW" dirty="0" smtClean="0"/>
              <a:t>View Life Cycle </a:t>
            </a:r>
            <a:r>
              <a:rPr kumimoji="1" lang="zh-TW" altLang="en-US" dirty="0" smtClean="0"/>
              <a:t>監測工具</a:t>
            </a:r>
            <a:endParaRPr kumimoji="1"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3948723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ViewDidLoad</a:t>
            </a:r>
            <a:r>
              <a:rPr kumimoji="1" lang="en-US" altLang="zh-TW" dirty="0" smtClean="0"/>
              <a:t>()</a:t>
            </a:r>
          </a:p>
          <a:p>
            <a:r>
              <a:rPr kumimoji="1" lang="en-US" altLang="zh-TW" dirty="0" err="1" smtClean="0"/>
              <a:t>ViewWillAppear</a:t>
            </a:r>
            <a:r>
              <a:rPr kumimoji="1" lang="en-US" altLang="zh-TW" dirty="0" smtClean="0"/>
              <a:t>()</a:t>
            </a:r>
          </a:p>
          <a:p>
            <a:r>
              <a:rPr kumimoji="1" lang="en-US" altLang="zh-TW" dirty="0" err="1" smtClean="0"/>
              <a:t>ViewDidAppear</a:t>
            </a:r>
            <a:r>
              <a:rPr kumimoji="1" lang="en-US" altLang="zh-TW" dirty="0" smtClean="0"/>
              <a:t>()</a:t>
            </a:r>
          </a:p>
          <a:p>
            <a:r>
              <a:rPr kumimoji="1" lang="zh-TW" altLang="en-US" dirty="0" smtClean="0"/>
              <a:t>從</a:t>
            </a:r>
            <a:r>
              <a:rPr kumimoji="1" lang="en-US" altLang="zh-TW" dirty="0" smtClean="0"/>
              <a:t> 1st Page</a:t>
            </a:r>
            <a:r>
              <a:rPr kumimoji="1" lang="zh-TW" altLang="en-US" dirty="0" smtClean="0"/>
              <a:t>翻到</a:t>
            </a:r>
            <a:r>
              <a:rPr kumimoji="1" lang="en-US" altLang="zh-TW" dirty="0" smtClean="0"/>
              <a:t> 2nd Page</a:t>
            </a:r>
            <a:r>
              <a:rPr kumimoji="1" lang="zh-TW" altLang="en-US" dirty="0" smtClean="0"/>
              <a:t>再翻回來的過程</a:t>
            </a:r>
            <a:r>
              <a:rPr kumimoji="1" lang="en-US" altLang="zh-TW" dirty="0" smtClean="0"/>
              <a:t>, 1</a:t>
            </a:r>
            <a:r>
              <a:rPr kumimoji="1" lang="en-US" altLang="zh-TW" baseline="30000" dirty="0" smtClean="0"/>
              <a:t>st</a:t>
            </a:r>
            <a:r>
              <a:rPr kumimoji="1" lang="en-US" altLang="zh-TW" dirty="0" smtClean="0"/>
              <a:t> Page</a:t>
            </a:r>
            <a:r>
              <a:rPr kumimoji="1" lang="zh-TW" altLang="en-US" dirty="0" smtClean="0"/>
              <a:t>一直在記憶體裡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不會因為翻到後頁而卸載或重載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Question: </a:t>
            </a:r>
          </a:p>
          <a:p>
            <a:pPr lvl="1"/>
            <a:r>
              <a:rPr kumimoji="1" lang="zh-TW" altLang="en-US" dirty="0" smtClean="0">
                <a:solidFill>
                  <a:srgbClr val="0000FF"/>
                </a:solidFill>
              </a:rPr>
              <a:t>如何把圖片放進去</a:t>
            </a:r>
            <a:r>
              <a:rPr kumimoji="1" lang="en-US" altLang="zh-TW" dirty="0" smtClean="0">
                <a:solidFill>
                  <a:srgbClr val="0000FF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imageView</a:t>
            </a:r>
            <a:r>
              <a:rPr kumimoji="1" lang="en-US" altLang="zh-TW" dirty="0" smtClean="0">
                <a:solidFill>
                  <a:srgbClr val="0000FF"/>
                </a:solidFill>
              </a:rPr>
              <a:t>?</a:t>
            </a:r>
          </a:p>
          <a:p>
            <a:pPr lvl="1"/>
            <a:r>
              <a:rPr kumimoji="1" lang="zh-TW" altLang="en-US" dirty="0" smtClean="0">
                <a:solidFill>
                  <a:srgbClr val="0000FF"/>
                </a:solidFill>
              </a:rPr>
              <a:t>如何活用多頁面模板</a:t>
            </a:r>
            <a:r>
              <a:rPr kumimoji="1" lang="en-US" altLang="zh-TW" dirty="0" smtClean="0">
                <a:solidFill>
                  <a:srgbClr val="0000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825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步驟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從單頁到多頁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748" y="829285"/>
            <a:ext cx="8799456" cy="5739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 smtClean="0"/>
              <a:t>Given a View Controller</a:t>
            </a:r>
          </a:p>
          <a:p>
            <a:r>
              <a:rPr kumimoji="1" lang="en-US" altLang="zh-TW" dirty="0" smtClean="0"/>
              <a:t>Select VC(</a:t>
            </a:r>
            <a:r>
              <a:rPr kumimoji="1" lang="en-US" altLang="zh-TW" dirty="0" err="1" smtClean="0"/>
              <a:t>ViewController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Editor -&gt; Embed in -&gt; NC(Navigation Controller) as 1</a:t>
            </a:r>
            <a:r>
              <a:rPr kumimoji="1" lang="en-US" altLang="zh-TW" baseline="30000" dirty="0" smtClean="0"/>
              <a:t>st</a:t>
            </a:r>
            <a:r>
              <a:rPr kumimoji="1" lang="en-US" altLang="zh-TW" dirty="0" smtClean="0"/>
              <a:t> Page</a:t>
            </a:r>
          </a:p>
          <a:p>
            <a:r>
              <a:rPr kumimoji="1" lang="en-US" altLang="zh-TW" dirty="0" smtClean="0"/>
              <a:t>Add Navigation item on NC</a:t>
            </a:r>
          </a:p>
          <a:p>
            <a:r>
              <a:rPr kumimoji="1" lang="en-US" altLang="zh-TW" dirty="0" smtClean="0"/>
              <a:t>Add “Button” on NC</a:t>
            </a:r>
          </a:p>
          <a:p>
            <a:r>
              <a:rPr kumimoji="1" lang="en-US" altLang="zh-TW" dirty="0" smtClean="0"/>
              <a:t>Add Segue by: </a:t>
            </a:r>
            <a:r>
              <a:rPr kumimoji="1" lang="en-US" altLang="zh-TW" dirty="0" err="1" smtClean="0"/>
              <a:t>Control+LK</a:t>
            </a:r>
            <a:r>
              <a:rPr kumimoji="1" lang="en-US" altLang="zh-TW" dirty="0" smtClean="0"/>
              <a:t> on “Button” </a:t>
            </a:r>
            <a:r>
              <a:rPr kumimoji="1" lang="en-US" altLang="zh-TW" dirty="0" smtClean="0">
                <a:sym typeface="Wingdings"/>
              </a:rPr>
              <a:t> VC (2</a:t>
            </a:r>
            <a:r>
              <a:rPr kumimoji="1" lang="en-US" altLang="zh-TW" baseline="30000" dirty="0" smtClean="0">
                <a:sym typeface="Wingdings"/>
              </a:rPr>
              <a:t>nd</a:t>
            </a:r>
            <a:r>
              <a:rPr kumimoji="1" lang="en-US" altLang="zh-TW" dirty="0" smtClean="0">
                <a:sym typeface="Wingdings"/>
              </a:rPr>
              <a:t> Page)  showing Segue symbol  select “show,..(present modally)”</a:t>
            </a:r>
          </a:p>
          <a:p>
            <a:r>
              <a:rPr kumimoji="1" lang="en-US" altLang="zh-TW" dirty="0" smtClean="0"/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2362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Storyboard </a:t>
            </a:r>
            <a:r>
              <a:rPr kumimoji="1" lang="en-US" altLang="zh-TW" dirty="0" err="1" smtClean="0"/>
              <a:t>Seque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2441" y="1033585"/>
            <a:ext cx="8799456" cy="5739748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多視窗</a:t>
            </a:r>
            <a:r>
              <a:rPr kumimoji="1" lang="en-US" altLang="zh-TW" dirty="0" smtClean="0"/>
              <a:t> App </a:t>
            </a:r>
            <a:r>
              <a:rPr kumimoji="1" lang="zh-TW" altLang="en-US" dirty="0" smtClean="0"/>
              <a:t>銜接用的過場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有內定模式</a:t>
            </a:r>
            <a:r>
              <a:rPr kumimoji="1" lang="en-US" altLang="zh-TW" dirty="0" smtClean="0"/>
              <a:t>(Show,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 smtClean="0"/>
              <a:t>可以傳遞資料</a:t>
            </a:r>
            <a:endParaRPr kumimoji="1" lang="en-US" altLang="zh-TW" dirty="0" smtClean="0"/>
          </a:p>
          <a:p>
            <a:r>
              <a:rPr kumimoji="1" lang="zh-TW" altLang="en-US" dirty="0" smtClean="0"/>
              <a:t>導入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UINavigationController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框架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編輯多個視窗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設定順序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segue </a:t>
            </a:r>
            <a:r>
              <a:rPr kumimoji="1" lang="zh-TW" altLang="en-US" dirty="0" smtClean="0"/>
              <a:t>銜接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732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20 下午2.02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46" y="1142307"/>
            <a:ext cx="5547913" cy="55343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Add Segue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36214" y="1779781"/>
            <a:ext cx="534751" cy="33395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4545367" y="752019"/>
            <a:ext cx="1737934" cy="557034"/>
          </a:xfrm>
          <a:prstGeom prst="wedgeRectCallout">
            <a:avLst>
              <a:gd name="adj1" fmla="val -35304"/>
              <a:gd name="adj2" fmla="val 15762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按住</a:t>
            </a:r>
            <a:r>
              <a:rPr kumimoji="1" lang="en-US" altLang="zh-TW" dirty="0" smtClean="0">
                <a:solidFill>
                  <a:srgbClr val="FF0000"/>
                </a:solidFill>
              </a:rPr>
              <a:t> Button + Control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拖拉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6428" y="2356328"/>
            <a:ext cx="693504" cy="4276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1" name="直線箭頭接點 10"/>
          <p:cNvCxnSpPr>
            <a:stCxn id="5" idx="3"/>
          </p:cNvCxnSpPr>
          <p:nvPr/>
        </p:nvCxnSpPr>
        <p:spPr>
          <a:xfrm>
            <a:off x="4770965" y="1946760"/>
            <a:ext cx="1034815" cy="370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22491" y="1491758"/>
            <a:ext cx="694764" cy="2211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4628922" y="3099990"/>
            <a:ext cx="937812" cy="425337"/>
          </a:xfrm>
          <a:prstGeom prst="wedgeRectCallout">
            <a:avLst>
              <a:gd name="adj1" fmla="val 23499"/>
              <a:gd name="adj2" fmla="val -12017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Segue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5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20 下午2.02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46" y="1142307"/>
            <a:ext cx="5547913" cy="55343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Add Segue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36214" y="1779781"/>
            <a:ext cx="534751" cy="33395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4545367" y="752019"/>
            <a:ext cx="1737934" cy="557034"/>
          </a:xfrm>
          <a:prstGeom prst="wedgeRectCallout">
            <a:avLst>
              <a:gd name="adj1" fmla="val -35304"/>
              <a:gd name="adj2" fmla="val 15762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按住</a:t>
            </a:r>
            <a:r>
              <a:rPr kumimoji="1" lang="en-US" altLang="zh-TW" dirty="0" smtClean="0">
                <a:solidFill>
                  <a:srgbClr val="FF0000"/>
                </a:solidFill>
              </a:rPr>
              <a:t> Button + Control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拖拉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6428" y="2356328"/>
            <a:ext cx="693504" cy="4276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1" name="直線箭頭接點 10"/>
          <p:cNvCxnSpPr>
            <a:stCxn id="5" idx="3"/>
          </p:cNvCxnSpPr>
          <p:nvPr/>
        </p:nvCxnSpPr>
        <p:spPr>
          <a:xfrm>
            <a:off x="4770965" y="1946760"/>
            <a:ext cx="1034815" cy="370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22491" y="1491758"/>
            <a:ext cx="694764" cy="2211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4628922" y="3099990"/>
            <a:ext cx="937812" cy="425337"/>
          </a:xfrm>
          <a:prstGeom prst="wedgeRectCallout">
            <a:avLst>
              <a:gd name="adj1" fmla="val 23499"/>
              <a:gd name="adj2" fmla="val -12017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Segue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2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Segue </a:t>
            </a:r>
            <a:r>
              <a:rPr kumimoji="1" lang="zh-TW" altLang="en-US" dirty="0" smtClean="0"/>
              <a:t>資料傳遞</a:t>
            </a:r>
            <a:r>
              <a:rPr kumimoji="1" lang="en-US" altLang="zh-TW" dirty="0" smtClean="0"/>
              <a:t> 2016.3.16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941776"/>
            <a:ext cx="8693313" cy="5814624"/>
          </a:xfrm>
        </p:spPr>
        <p:txBody>
          <a:bodyPr>
            <a:normAutofit fontScale="92500" lnSpcReduction="10000"/>
          </a:bodyPr>
          <a:lstStyle/>
          <a:p>
            <a:r>
              <a:rPr kumimoji="1" lang="zh-TW" altLang="en-US" dirty="0" smtClean="0"/>
              <a:t>要求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Page 1: </a:t>
            </a:r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TextField</a:t>
            </a:r>
            <a:r>
              <a:rPr kumimoji="1" lang="en-US" altLang="zh-TW" dirty="0" smtClean="0"/>
              <a:t>( user </a:t>
            </a:r>
            <a:r>
              <a:rPr kumimoji="1" lang="zh-TW" altLang="en-US" dirty="0" smtClean="0"/>
              <a:t>可以自由輸入的空格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Page 2: </a:t>
            </a:r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可以顯示第一頁的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textField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文字</a:t>
            </a:r>
          </a:p>
          <a:p>
            <a:r>
              <a:rPr kumimoji="1" lang="zh-TW" altLang="en-US" dirty="0" smtClean="0"/>
              <a:t>實作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Navigation Controller + </a:t>
            </a:r>
            <a:r>
              <a:rPr kumimoji="1" lang="en-US" altLang="zh-TW" dirty="0" err="1" smtClean="0"/>
              <a:t>UIViewController</a:t>
            </a:r>
            <a:r>
              <a:rPr kumimoji="1" lang="en-US" altLang="zh-TW" dirty="0" smtClean="0"/>
              <a:t> + </a:t>
            </a:r>
            <a:r>
              <a:rPr kumimoji="1" lang="en-US" altLang="zh-TW" dirty="0" err="1" smtClean="0"/>
              <a:t>textField</a:t>
            </a:r>
            <a:r>
              <a:rPr kumimoji="1" lang="en-US" altLang="zh-TW" dirty="0" smtClean="0"/>
              <a:t> + </a:t>
            </a:r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 + Button </a:t>
            </a:r>
            <a:r>
              <a:rPr kumimoji="1" lang="zh-TW" altLang="en-US" dirty="0" smtClean="0"/>
              <a:t>等元件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P2 </a:t>
            </a:r>
            <a:r>
              <a:rPr kumimoji="1" lang="en-US" altLang="zh-TW" dirty="0" err="1" smtClean="0"/>
              <a:t>ViewController</a:t>
            </a:r>
            <a:r>
              <a:rPr kumimoji="1" lang="en-US" altLang="zh-TW" dirty="0" smtClean="0"/>
              <a:t> + </a:t>
            </a:r>
            <a:r>
              <a:rPr kumimoji="1" lang="zh-TW" altLang="en-US" dirty="0" smtClean="0"/>
              <a:t>對應的</a:t>
            </a:r>
            <a:r>
              <a:rPr kumimoji="1" lang="en-US" altLang="zh-TW" dirty="0" smtClean="0"/>
              <a:t> Source Code(.swift), </a:t>
            </a:r>
            <a:r>
              <a:rPr kumimoji="1" lang="zh-TW" altLang="en-US" dirty="0" smtClean="0"/>
              <a:t>關聯起來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Segue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of P1 </a:t>
            </a:r>
            <a:r>
              <a:rPr kumimoji="1" lang="en-US" altLang="zh-TW" dirty="0" smtClean="0">
                <a:sym typeface="Wingdings"/>
              </a:rPr>
              <a:t> P2</a:t>
            </a:r>
            <a:endParaRPr kumimoji="1" lang="en-US" altLang="zh-TW" dirty="0">
              <a:sym typeface="Wingdings"/>
            </a:endParaRPr>
          </a:p>
          <a:p>
            <a:pPr lvl="1"/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main.storyboard</a:t>
            </a:r>
            <a:r>
              <a:rPr kumimoji="1" lang="en-US" altLang="zh-TW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Inspector </a:t>
            </a:r>
            <a:r>
              <a:rPr kumimoji="1" lang="zh-TW" altLang="en-US" dirty="0" smtClean="0"/>
              <a:t>標示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Segue </a:t>
            </a:r>
            <a:r>
              <a:rPr kumimoji="1" lang="zh-TW" altLang="en-US" dirty="0" smtClean="0"/>
              <a:t>名稱</a:t>
            </a:r>
            <a:r>
              <a:rPr kumimoji="1" lang="en-US" altLang="zh-TW" dirty="0" smtClean="0"/>
              <a:t> identifier, </a:t>
            </a: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source code </a:t>
            </a:r>
            <a:r>
              <a:rPr kumimoji="1" lang="zh-TW" altLang="en-US" dirty="0" smtClean="0"/>
              <a:t>要用到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Source code:</a:t>
            </a:r>
          </a:p>
          <a:p>
            <a:pPr lvl="2"/>
            <a:r>
              <a:rPr kumimoji="1" lang="en-US" altLang="zh-TW" dirty="0" smtClean="0"/>
              <a:t>On P2: </a:t>
            </a:r>
            <a:r>
              <a:rPr kumimoji="1" lang="zh-TW" altLang="en-US" dirty="0" smtClean="0"/>
              <a:t>建立字串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On P1: </a:t>
            </a:r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textField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可存入</a:t>
            </a:r>
            <a:r>
              <a:rPr kumimoji="1" lang="en-US" altLang="zh-TW" dirty="0" smtClean="0"/>
              <a:t> Segue </a:t>
            </a:r>
            <a:r>
              <a:rPr kumimoji="1" lang="zh-TW" altLang="en-US" dirty="0" smtClean="0"/>
              <a:t>目的視窗的變數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啟動傳值函數</a:t>
            </a:r>
            <a:r>
              <a:rPr kumimoji="1" lang="en-US" altLang="zh-TW" dirty="0" smtClean="0"/>
              <a:t> prepare </a:t>
            </a:r>
            <a:r>
              <a:rPr kumimoji="1" lang="en-US" altLang="zh-TW" dirty="0"/>
              <a:t>(</a:t>
            </a:r>
            <a:r>
              <a:rPr kumimoji="1" lang="en-US" altLang="zh-TW" dirty="0" err="1" smtClean="0"/>
              <a:t>for:sender</a:t>
            </a:r>
            <a:r>
              <a:rPr kumimoji="1" lang="en-US" altLang="zh-TW" dirty="0" smtClean="0"/>
              <a:t>), </a:t>
            </a:r>
            <a:r>
              <a:rPr kumimoji="1" lang="zh-TW" altLang="en-US" dirty="0" smtClean="0"/>
              <a:t>指出對特定</a:t>
            </a:r>
            <a:r>
              <a:rPr kumimoji="1" lang="en-US" altLang="zh-TW" dirty="0" smtClean="0"/>
              <a:t> segue() by identifier </a:t>
            </a:r>
            <a:r>
              <a:rPr kumimoji="1" lang="zh-TW" altLang="en-US" dirty="0" smtClean="0"/>
              <a:t>的傳值動作</a:t>
            </a:r>
            <a:r>
              <a:rPr kumimoji="1"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89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12606</TotalTime>
  <Words>637</Words>
  <Application>Microsoft Macintosh PowerPoint</Application>
  <PresentationFormat>如螢幕大小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iOS Dev 筆記 05 多頁面處理 by Segue</vt:lpstr>
      <vt:lpstr>Content</vt:lpstr>
      <vt:lpstr>Apple 的 UI 元件</vt:lpstr>
      <vt:lpstr>Apple 的 UI View Life Cycle 監測工具</vt:lpstr>
      <vt:lpstr>步驟: 從單頁到多頁</vt:lpstr>
      <vt:lpstr>Storyboard Seque</vt:lpstr>
      <vt:lpstr>Add Segue</vt:lpstr>
      <vt:lpstr>Add Segue</vt:lpstr>
      <vt:lpstr>Segue 資料傳遞 2016.3.16</vt:lpstr>
      <vt:lpstr>Segue 資料傳遞</vt:lpstr>
      <vt:lpstr>Segue 資料傳遞</vt:lpstr>
      <vt:lpstr>Segue 資料傳遞</vt:lpstr>
      <vt:lpstr>Segue 資料傳遞</vt:lpstr>
      <vt:lpstr>Segue 資料傳遞</vt:lpstr>
      <vt:lpstr>Segue 資料傳遞</vt:lpstr>
      <vt:lpstr>Segue 資料傳遞</vt:lpstr>
      <vt:lpstr>Segue 資料傳遞</vt:lpstr>
      <vt:lpstr> 使用 class 的方法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 宜倩</dc:creator>
  <cp:lastModifiedBy>呂 宜倩</cp:lastModifiedBy>
  <cp:revision>288</cp:revision>
  <dcterms:created xsi:type="dcterms:W3CDTF">2017-03-07T01:33:20Z</dcterms:created>
  <dcterms:modified xsi:type="dcterms:W3CDTF">2017-03-25T14:04:39Z</dcterms:modified>
</cp:coreProperties>
</file>