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360" r:id="rId4"/>
    <p:sldId id="350" r:id="rId5"/>
    <p:sldId id="340" r:id="rId6"/>
    <p:sldId id="336" r:id="rId7"/>
    <p:sldId id="337" r:id="rId8"/>
    <p:sldId id="338" r:id="rId9"/>
    <p:sldId id="339" r:id="rId10"/>
    <p:sldId id="346" r:id="rId11"/>
    <p:sldId id="352" r:id="rId12"/>
    <p:sldId id="272" r:id="rId13"/>
    <p:sldId id="368" r:id="rId14"/>
    <p:sldId id="341" r:id="rId15"/>
    <p:sldId id="342" r:id="rId16"/>
    <p:sldId id="343" r:id="rId17"/>
    <p:sldId id="351" r:id="rId18"/>
    <p:sldId id="344" r:id="rId19"/>
    <p:sldId id="369" r:id="rId20"/>
    <p:sldId id="345" r:id="rId21"/>
    <p:sldId id="347" r:id="rId22"/>
    <p:sldId id="372" r:id="rId23"/>
    <p:sldId id="373" r:id="rId24"/>
    <p:sldId id="348" r:id="rId25"/>
    <p:sldId id="370" r:id="rId26"/>
    <p:sldId id="382" r:id="rId2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9" autoAdjust="0"/>
    <p:restoredTop sz="94660"/>
  </p:normalViewPr>
  <p:slideViewPr>
    <p:cSldViewPr snapToGrid="0" snapToObjects="1">
      <p:cViewPr>
        <p:scale>
          <a:sx n="170" d="100"/>
          <a:sy n="170" d="100"/>
        </p:scale>
        <p:origin x="-5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t>17/3/26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t>17/3/26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29116"/>
            <a:ext cx="7772400" cy="23882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06</a:t>
            </a:r>
            <a:br>
              <a:rPr kumimoji="1" lang="en-US" altLang="zh-TW" sz="4400" dirty="0" smtClean="0"/>
            </a:br>
            <a:r>
              <a:rPr kumimoji="1" lang="zh-TW" altLang="en-US" sz="4400" dirty="0" smtClean="0"/>
              <a:t>操作滑動頁面</a:t>
            </a:r>
            <a:r>
              <a:rPr kumimoji="1" lang="en-US" altLang="zh-TW" sz="4400" dirty="0" smtClean="0"/>
              <a:t> by </a:t>
            </a:r>
            <a:r>
              <a:rPr kumimoji="1" lang="en-US" altLang="zh-TW" sz="4400" dirty="0" err="1" smtClean="0"/>
              <a:t>UITableView</a:t>
            </a:r>
            <a:r>
              <a:rPr kumimoji="1" lang="en-US" altLang="zh-TW" sz="4400" dirty="0" smtClean="0"/>
              <a:t> Controller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2017.03.20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 descr="螢幕快照 2017-03-23 下午3.1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3" y="1233336"/>
            <a:ext cx="5187657" cy="3051111"/>
          </a:xfrm>
          <a:prstGeom prst="rect">
            <a:avLst/>
          </a:prstGeom>
        </p:spPr>
      </p:pic>
      <p:pic>
        <p:nvPicPr>
          <p:cNvPr id="27" name="圖片 26" descr="螢幕快照 2017-03-23 下午3.14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97" y="3662591"/>
            <a:ext cx="5704120" cy="31434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07899"/>
            <a:ext cx="8693313" cy="998119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Cell</a:t>
            </a:r>
            <a:endParaRPr kumimoji="1"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671521" y="1853859"/>
            <a:ext cx="1277350" cy="3941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563105" y="4656543"/>
            <a:ext cx="1433644" cy="675026"/>
          </a:xfrm>
          <a:prstGeom prst="wedgeRectCallout">
            <a:avLst>
              <a:gd name="adj1" fmla="val -28599"/>
              <a:gd name="adj2" fmla="val 11044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</a:rPr>
              <a:t>這裡定義有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1 </a:t>
            </a:r>
            <a:r>
              <a:rPr kumimoji="1" lang="zh-TW" altLang="en-US" dirty="0">
                <a:solidFill>
                  <a:srgbClr val="FF0000"/>
                </a:solidFill>
              </a:rPr>
              <a:t>種</a:t>
            </a:r>
            <a:r>
              <a:rPr kumimoji="1" lang="en-US" altLang="zh-TW" dirty="0">
                <a:solidFill>
                  <a:srgbClr val="FF0000"/>
                </a:solidFill>
              </a:rPr>
              <a:t> Cell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722615" y="4476854"/>
            <a:ext cx="2200054" cy="795554"/>
          </a:xfrm>
          <a:prstGeom prst="wedgeRectCallout">
            <a:avLst>
              <a:gd name="adj1" fmla="val 17712"/>
              <a:gd name="adj2" fmla="val -8090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Cell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可以多種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這裡定義有</a:t>
            </a:r>
            <a:r>
              <a:rPr kumimoji="1" lang="en-US" altLang="zh-TW" dirty="0" smtClean="0">
                <a:solidFill>
                  <a:srgbClr val="FF0000"/>
                </a:solidFill>
              </a:rPr>
              <a:t> 3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種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25415" y="4415688"/>
            <a:ext cx="1609302" cy="2408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04306" y="1795469"/>
            <a:ext cx="1358799" cy="2481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46648" y="4415688"/>
            <a:ext cx="1124068" cy="29194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56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螢幕快照 2017-03-23 下午3.06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765300"/>
            <a:ext cx="8585200" cy="331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07899"/>
            <a:ext cx="8693313" cy="998119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Identifier of Prototype Cell.</a:t>
            </a:r>
          </a:p>
        </p:txBody>
      </p:sp>
      <p:sp>
        <p:nvSpPr>
          <p:cNvPr id="13" name="矩形 12"/>
          <p:cNvSpPr/>
          <p:nvPr/>
        </p:nvSpPr>
        <p:spPr>
          <a:xfrm>
            <a:off x="682753" y="2576425"/>
            <a:ext cx="1633244" cy="1824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800599" y="707899"/>
            <a:ext cx="3121965" cy="1087570"/>
          </a:xfrm>
          <a:prstGeom prst="wedgeRectCallout">
            <a:avLst>
              <a:gd name="adj1" fmla="val -11798"/>
              <a:gd name="adj2" fmla="val 1223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取名為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 “Cell”(identifier),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將來在程式碼呼叫時才可以辨識做到回收再利用的效果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3956135" y="4079077"/>
            <a:ext cx="2200054" cy="795554"/>
          </a:xfrm>
          <a:prstGeom prst="wedgeRectCallout">
            <a:avLst>
              <a:gd name="adj1" fmla="val -61581"/>
              <a:gd name="adj2" fmla="val -10751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Cell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可以多種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這裡定義只有一種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8937" y="2642114"/>
            <a:ext cx="2230034" cy="2408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pic>
        <p:nvPicPr>
          <p:cNvPr id="7" name="圖片 6" descr="螢幕快照 2017-03-22 下午10.55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75" y="4109144"/>
            <a:ext cx="1467715" cy="27488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216420" y="3012878"/>
            <a:ext cx="3010907" cy="6145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731" y="925050"/>
            <a:ext cx="7548445" cy="1567476"/>
          </a:xfrm>
        </p:spPr>
        <p:txBody>
          <a:bodyPr>
            <a:normAutofit/>
          </a:bodyPr>
          <a:lstStyle/>
          <a:p>
            <a:r>
              <a:rPr kumimoji="1" lang="en-US" altLang="zh-TW" sz="2800" dirty="0" err="1" smtClean="0"/>
              <a:t>UITableViewDataSource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err="1" smtClean="0"/>
              <a:t>numberOfRowInSection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err="1" smtClean="0"/>
              <a:t>cellForRowAt</a:t>
            </a:r>
            <a:endParaRPr kumimoji="1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4342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2 下午10.1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89" y="931923"/>
            <a:ext cx="4467075" cy="3794612"/>
          </a:xfrm>
          <a:prstGeom prst="rect">
            <a:avLst/>
          </a:prstGeom>
        </p:spPr>
      </p:pic>
      <p:pic>
        <p:nvPicPr>
          <p:cNvPr id="6" name="圖片 5" descr="螢幕快照 2017-03-22 下午10.16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4863656"/>
            <a:ext cx="5228905" cy="15379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UITableView</a:t>
            </a:r>
            <a:r>
              <a:rPr kumimoji="1" lang="en-US" altLang="zh-TW" dirty="0" smtClean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731" y="1048255"/>
            <a:ext cx="3833199" cy="1377930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UITableView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用來顯示一個清單的資料</a:t>
            </a:r>
            <a:endParaRPr kumimoji="1"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4513388" y="1831963"/>
            <a:ext cx="3990112" cy="51820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900420" y="3843397"/>
            <a:ext cx="2691781" cy="883138"/>
          </a:xfrm>
          <a:prstGeom prst="wedgeRectCallout">
            <a:avLst>
              <a:gd name="adj1" fmla="val -6196"/>
              <a:gd name="adj2" fmla="val 7255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物件要順應</a:t>
            </a:r>
            <a:r>
              <a:rPr kumimoji="1" lang="en-US" altLang="zh-TW" dirty="0" smtClean="0">
                <a:solidFill>
                  <a:srgbClr val="FF0000"/>
                </a:solidFill>
              </a:rPr>
              <a:t> “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UITableViewDataSource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” protocol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503534" y="598490"/>
            <a:ext cx="2324721" cy="948825"/>
          </a:xfrm>
          <a:prstGeom prst="wedgeRectCallout">
            <a:avLst>
              <a:gd name="adj1" fmla="val -41515"/>
              <a:gd name="adj2" fmla="val 7709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必須實作一個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物件來顯示一個清單的資料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789" y="4941190"/>
            <a:ext cx="4786601" cy="7070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50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22 下午10.1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1338391"/>
            <a:ext cx="4544740" cy="4062615"/>
          </a:xfrm>
          <a:prstGeom prst="rect">
            <a:avLst/>
          </a:prstGeom>
        </p:spPr>
      </p:pic>
      <p:pic>
        <p:nvPicPr>
          <p:cNvPr id="7" name="圖片 6" descr="螢幕快照 2017-03-22 下午10.1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96" y="4888535"/>
            <a:ext cx="5180566" cy="16013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Protocol </a:t>
            </a:r>
            <a:r>
              <a:rPr kumimoji="1" lang="en-US" altLang="zh-TW" dirty="0" err="1" smtClean="0"/>
              <a:t>UITableViewDataSource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998119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solidFill>
                  <a:srgbClr val="000000"/>
                </a:solidFill>
              </a:rPr>
              <a:t>規範</a:t>
            </a:r>
            <a:r>
              <a:rPr kumimoji="1" lang="en-US" altLang="zh-TW" dirty="0" err="1">
                <a:solidFill>
                  <a:srgbClr val="000000"/>
                </a:solidFill>
              </a:rPr>
              <a:t>UITableView</a:t>
            </a:r>
            <a:r>
              <a:rPr kumimoji="1" lang="en-US" altLang="zh-TW" dirty="0">
                <a:solidFill>
                  <a:srgbClr val="000000"/>
                </a:solidFill>
              </a:rPr>
              <a:t> </a:t>
            </a:r>
            <a:r>
              <a:rPr kumimoji="1" lang="zh-TW" altLang="en-US" dirty="0">
                <a:solidFill>
                  <a:srgbClr val="000000"/>
                </a:solidFill>
              </a:rPr>
              <a:t>物件和程式碼的資料傳遞模式</a:t>
            </a:r>
            <a:endParaRPr kumimoji="1" lang="en-US" altLang="zh-TW" dirty="0" smtClean="0">
              <a:solidFill>
                <a:srgbClr val="00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2547402" y="5401007"/>
            <a:ext cx="2521796" cy="1048730"/>
          </a:xfrm>
          <a:prstGeom prst="wedgeRectCallout">
            <a:avLst>
              <a:gd name="adj1" fmla="val 62976"/>
              <a:gd name="adj2" fmla="val -2656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這個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protocol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要求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配合的物件一定要實作標有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“Required”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的方法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爆炸 1 7"/>
          <p:cNvSpPr/>
          <p:nvPr/>
        </p:nvSpPr>
        <p:spPr>
          <a:xfrm>
            <a:off x="5364869" y="5401006"/>
            <a:ext cx="569333" cy="496308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爆炸 1 11"/>
          <p:cNvSpPr/>
          <p:nvPr/>
        </p:nvSpPr>
        <p:spPr>
          <a:xfrm>
            <a:off x="5364869" y="6108974"/>
            <a:ext cx="569333" cy="496308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82598" y="2277180"/>
            <a:ext cx="4374256" cy="89043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92500" y="5401006"/>
            <a:ext cx="1491917" cy="1935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5628535" y="3953251"/>
            <a:ext cx="2920713" cy="1048730"/>
          </a:xfrm>
          <a:prstGeom prst="wedgeRectCallout">
            <a:avLst>
              <a:gd name="adj1" fmla="val 8854"/>
              <a:gd name="adj2" fmla="val 8459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Datasource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要給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indexPath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第幾個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row),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去顯示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2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22 下午10.2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02" y="1715183"/>
            <a:ext cx="4185094" cy="46902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347" y="728899"/>
            <a:ext cx="9021085" cy="1168752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(</a:t>
            </a:r>
            <a:r>
              <a:rPr kumimoji="1" lang="en-US" altLang="zh-TW" b="1" dirty="0" err="1" smtClean="0">
                <a:solidFill>
                  <a:srgbClr val="0000FF"/>
                </a:solidFill>
              </a:rPr>
              <a:t>numberOfRowInSection</a:t>
            </a:r>
            <a:r>
              <a:rPr kumimoji="1" lang="en-US" altLang="zh-TW" dirty="0" smtClean="0"/>
              <a:t>): data source </a:t>
            </a:r>
            <a:r>
              <a:rPr kumimoji="1" lang="zh-TW" altLang="en-US" dirty="0" smtClean="0"/>
              <a:t>告訴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有多少</a:t>
            </a:r>
            <a:r>
              <a:rPr kumimoji="1" lang="en-US" altLang="zh-TW" dirty="0" smtClean="0"/>
              <a:t> row </a:t>
            </a:r>
            <a:r>
              <a:rPr kumimoji="1" lang="zh-TW" altLang="en-US" dirty="0" smtClean="0"/>
              <a:t>要顯示</a:t>
            </a:r>
            <a:r>
              <a:rPr kumimoji="1" lang="zh-TW" altLang="en-US" dirty="0" smtClean="0">
                <a:sym typeface="Wingdings"/>
              </a:rPr>
              <a:t>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總共有多少向不同的資料結構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2789089" y="5678355"/>
            <a:ext cx="1703702" cy="6323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89089" y="1715183"/>
            <a:ext cx="4075107" cy="5984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7" name="直線箭頭接點 6"/>
          <p:cNvCxnSpPr>
            <a:stCxn id="10" idx="2"/>
            <a:endCxn id="11" idx="0"/>
          </p:cNvCxnSpPr>
          <p:nvPr/>
        </p:nvCxnSpPr>
        <p:spPr>
          <a:xfrm flipH="1">
            <a:off x="4735576" y="2313674"/>
            <a:ext cx="91067" cy="10435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89089" y="3357183"/>
            <a:ext cx="3892974" cy="8412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2" name="直線箭頭接點 11"/>
          <p:cNvCxnSpPr/>
          <p:nvPr/>
        </p:nvCxnSpPr>
        <p:spPr>
          <a:xfrm flipH="1">
            <a:off x="3573245" y="4198436"/>
            <a:ext cx="965080" cy="147991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2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22 下午10.2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76" y="1248069"/>
            <a:ext cx="4495711" cy="54931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998119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Data source </a:t>
            </a:r>
            <a:r>
              <a:rPr kumimoji="1" lang="zh-TW" altLang="en-US" dirty="0" smtClean="0"/>
              <a:t>告訴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要顯示的</a:t>
            </a:r>
            <a:r>
              <a:rPr kumimoji="1" lang="en-US" altLang="zh-TW" dirty="0" smtClean="0"/>
              <a:t> “Cell” </a:t>
            </a:r>
            <a:r>
              <a:rPr kumimoji="1" lang="zh-TW" altLang="en-US" dirty="0" smtClean="0"/>
              <a:t>具體內容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5912304" y="3656008"/>
            <a:ext cx="991283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4547365" y="2788087"/>
            <a:ext cx="1452530" cy="759192"/>
          </a:xfrm>
          <a:prstGeom prst="wedgeRectCallout">
            <a:avLst>
              <a:gd name="adj1" fmla="val 109"/>
              <a:gd name="adj2" fmla="val 6016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510835" y="3007177"/>
            <a:ext cx="1923266" cy="441569"/>
          </a:xfrm>
          <a:prstGeom prst="wedgeRectCallout">
            <a:avLst>
              <a:gd name="adj1" fmla="val -34256"/>
              <a:gd name="adj2" fmla="val 9956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指定第幾個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row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5611" y="3656008"/>
            <a:ext cx="886515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07876" y="1248068"/>
            <a:ext cx="3504428" cy="6422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19403" y="5918336"/>
            <a:ext cx="4425003" cy="8228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02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2 下午10.46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70" y="1634636"/>
            <a:ext cx="6754719" cy="41844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52574"/>
            <a:ext cx="8693313" cy="99811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根據</a:t>
            </a:r>
            <a:r>
              <a:rPr kumimoji="1" lang="en-US" altLang="zh-TW" dirty="0"/>
              <a:t> </a:t>
            </a:r>
            <a:r>
              <a:rPr kumimoji="1" lang="en-US" altLang="zh-TW" dirty="0" err="1" smtClean="0"/>
              <a:t>UITableViewDataSource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UITableViewController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呼叫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方法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告訴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該顯示的內容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4687735" y="3485982"/>
            <a:ext cx="1633244" cy="2408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980820" y="1250804"/>
            <a:ext cx="3264525" cy="799777"/>
          </a:xfrm>
          <a:prstGeom prst="wedgeRectCallout">
            <a:avLst>
              <a:gd name="adj1" fmla="val -15745"/>
              <a:gd name="adj2" fmla="val 7872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問</a:t>
            </a:r>
            <a:r>
              <a:rPr kumimoji="1" lang="en-US" altLang="zh-TW" dirty="0" smtClean="0">
                <a:solidFill>
                  <a:srgbClr val="FF0000"/>
                </a:solidFill>
              </a:rPr>
              <a:t> data source controller: 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要顯示幾個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Cell?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答</a:t>
            </a:r>
            <a:r>
              <a:rPr kumimoji="1" lang="en-US" altLang="zh-TW" dirty="0" smtClean="0">
                <a:solidFill>
                  <a:srgbClr val="FF0000"/>
                </a:solidFill>
              </a:rPr>
              <a:t> : 10, 10000,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names.count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4872067" y="4821635"/>
            <a:ext cx="1923266" cy="795554"/>
          </a:xfrm>
          <a:prstGeom prst="wedgeRectCallout">
            <a:avLst>
              <a:gd name="adj1" fmla="val -61581"/>
              <a:gd name="adj2" fmla="val -10751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從回收場拖一個用過的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9020" y="2440807"/>
            <a:ext cx="6208066" cy="5634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87605" y="4054405"/>
            <a:ext cx="2840248" cy="29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20978" y="4038065"/>
            <a:ext cx="2300994" cy="29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7090124" y="4821635"/>
            <a:ext cx="1923266" cy="795554"/>
          </a:xfrm>
          <a:prstGeom prst="wedgeRectCallout">
            <a:avLst>
              <a:gd name="adj1" fmla="val -61581"/>
              <a:gd name="adj2" fmla="val -10751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在</a:t>
            </a:r>
            <a:r>
              <a:rPr kumimoji="1" lang="en-US" altLang="zh-TW" dirty="0" smtClean="0">
                <a:solidFill>
                  <a:srgbClr val="FF0000"/>
                </a:solidFill>
              </a:rPr>
              <a:t> Inspection Window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規定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 descr="螢幕快照 2017-03-22 下午10.5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9144"/>
            <a:ext cx="1499375" cy="2748855"/>
          </a:xfrm>
          <a:prstGeom prst="rect">
            <a:avLst/>
          </a:prstGeom>
        </p:spPr>
      </p:pic>
      <p:pic>
        <p:nvPicPr>
          <p:cNvPr id="7" name="圖片 6" descr="螢幕快照 2017-03-22 下午10.55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75" y="4109144"/>
            <a:ext cx="1467715" cy="274885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802791" y="4054405"/>
            <a:ext cx="511545" cy="29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8" name="矩形圖說文字 17"/>
          <p:cNvSpPr/>
          <p:nvPr/>
        </p:nvSpPr>
        <p:spPr>
          <a:xfrm>
            <a:off x="243644" y="3288045"/>
            <a:ext cx="2172897" cy="1065606"/>
          </a:xfrm>
          <a:prstGeom prst="wedgeRectCallout">
            <a:avLst>
              <a:gd name="adj1" fmla="val 68396"/>
              <a:gd name="adj2" fmla="val 2633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規劃函數的返回值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他的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data type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UITableViewCell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箭頭接點 8"/>
          <p:cNvCxnSpPr>
            <a:stCxn id="17" idx="0"/>
            <a:endCxn id="13" idx="1"/>
          </p:cNvCxnSpPr>
          <p:nvPr/>
        </p:nvCxnSpPr>
        <p:spPr>
          <a:xfrm flipV="1">
            <a:off x="3058564" y="3606410"/>
            <a:ext cx="1629171" cy="447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599020" y="3288045"/>
            <a:ext cx="6208065" cy="5634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2" name="矩形圖說文字 21"/>
          <p:cNvSpPr/>
          <p:nvPr/>
        </p:nvSpPr>
        <p:spPr>
          <a:xfrm>
            <a:off x="29117" y="1634636"/>
            <a:ext cx="2051664" cy="1471816"/>
          </a:xfrm>
          <a:prstGeom prst="wedgeRectCallout">
            <a:avLst>
              <a:gd name="adj1" fmla="val 75962"/>
              <a:gd name="adj2" fmla="val 6119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問</a:t>
            </a:r>
            <a:r>
              <a:rPr kumimoji="1" lang="en-US" altLang="zh-TW" dirty="0" smtClean="0">
                <a:solidFill>
                  <a:srgbClr val="FF0000"/>
                </a:solidFill>
              </a:rPr>
              <a:t> data source controller: 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要顯示的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Cell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的具體資料傳過來</a:t>
            </a:r>
            <a:r>
              <a:rPr kumimoji="1" lang="en-US" altLang="zh-TW" dirty="0" smtClean="0">
                <a:solidFill>
                  <a:srgbClr val="FF0000"/>
                </a:solidFill>
              </a:rPr>
              <a:t>!!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答</a:t>
            </a:r>
            <a:r>
              <a:rPr kumimoji="1" lang="en-US" altLang="zh-TW" dirty="0" smtClean="0">
                <a:solidFill>
                  <a:srgbClr val="FF0000"/>
                </a:solidFill>
              </a:rPr>
              <a:t> : “cell”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978017" y="5430484"/>
            <a:ext cx="2877047" cy="1012736"/>
          </a:xfrm>
          <a:prstGeom prst="wedgeRectCallout">
            <a:avLst>
              <a:gd name="adj1" fmla="val -40330"/>
              <a:gd name="adj2" fmla="val -8479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solidFill>
                  <a:srgbClr val="0000FF"/>
                </a:solidFill>
              </a:rPr>
              <a:t>不需要</a:t>
            </a:r>
            <a:r>
              <a:rPr kumimoji="1" lang="en-US" altLang="zh-TW" sz="2000" dirty="0" smtClean="0">
                <a:solidFill>
                  <a:srgbClr val="0000FF"/>
                </a:solidFill>
              </a:rPr>
              <a:t> </a:t>
            </a:r>
            <a:r>
              <a:rPr kumimoji="1" lang="en-US" altLang="zh-TW" sz="2000" dirty="0" err="1" smtClean="0">
                <a:solidFill>
                  <a:srgbClr val="0000FF"/>
                </a:solidFill>
              </a:rPr>
              <a:t>UITableViewDataSource</a:t>
            </a:r>
            <a:r>
              <a:rPr kumimoji="1" lang="en-US" altLang="zh-TW" sz="2000" dirty="0" smtClean="0">
                <a:solidFill>
                  <a:srgbClr val="0000FF"/>
                </a:solidFill>
              </a:rPr>
              <a:t> </a:t>
            </a:r>
            <a:r>
              <a:rPr kumimoji="1" lang="zh-TW" altLang="en-US" sz="2000" dirty="0" smtClean="0">
                <a:solidFill>
                  <a:srgbClr val="0000FF"/>
                </a:solidFill>
              </a:rPr>
              <a:t>也可以執行</a:t>
            </a:r>
            <a:endParaRPr kumimoji="1" lang="zh-TW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2 下午10.59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350"/>
            <a:ext cx="4947632" cy="2876302"/>
          </a:xfrm>
          <a:prstGeom prst="rect">
            <a:avLst/>
          </a:prstGeom>
        </p:spPr>
      </p:pic>
      <p:pic>
        <p:nvPicPr>
          <p:cNvPr id="6" name="圖片 5" descr="螢幕快照 2017-03-22 下午10.5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43" y="2285197"/>
            <a:ext cx="2802782" cy="1679915"/>
          </a:xfrm>
          <a:prstGeom prst="rect">
            <a:avLst/>
          </a:prstGeom>
        </p:spPr>
      </p:pic>
      <p:pic>
        <p:nvPicPr>
          <p:cNvPr id="7" name="圖片 6" descr="螢幕快照 2017-03-22 下午10.58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04" y="5446144"/>
            <a:ext cx="2701739" cy="8608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1382199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IndexPath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是一個</a:t>
            </a:r>
            <a:r>
              <a:rPr kumimoji="1" lang="en-US" altLang="zh-TW" dirty="0" smtClean="0"/>
              <a:t> structure, </a:t>
            </a:r>
            <a:r>
              <a:rPr kumimoji="1" lang="zh-TW" altLang="en-US" dirty="0" smtClean="0"/>
              <a:t>底下有屬性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可以規劃的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err="1" smtClean="0"/>
              <a:t>indexPath.section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顯示第幾個區塊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indexPath.row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該區塊第幾個</a:t>
            </a:r>
            <a:r>
              <a:rPr kumimoji="1" lang="en-US" altLang="zh-TW" dirty="0" smtClean="0"/>
              <a:t> row</a:t>
            </a:r>
          </a:p>
        </p:txBody>
      </p:sp>
      <p:sp>
        <p:nvSpPr>
          <p:cNvPr id="13" name="矩形 12"/>
          <p:cNvSpPr/>
          <p:nvPr/>
        </p:nvSpPr>
        <p:spPr>
          <a:xfrm>
            <a:off x="3596762" y="5543018"/>
            <a:ext cx="1239063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50857" y="3690807"/>
            <a:ext cx="796489" cy="1975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37143" y="2158534"/>
            <a:ext cx="1605812" cy="7496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9" name="直線箭頭接點 8"/>
          <p:cNvCxnSpPr>
            <a:stCxn id="10" idx="3"/>
            <a:endCxn id="12" idx="1"/>
          </p:cNvCxnSpPr>
          <p:nvPr/>
        </p:nvCxnSpPr>
        <p:spPr>
          <a:xfrm flipV="1">
            <a:off x="2347346" y="2533350"/>
            <a:ext cx="2389797" cy="12562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12" idx="2"/>
            <a:endCxn id="13" idx="0"/>
          </p:cNvCxnSpPr>
          <p:nvPr/>
        </p:nvCxnSpPr>
        <p:spPr>
          <a:xfrm flipH="1">
            <a:off x="4216294" y="2908166"/>
            <a:ext cx="1323755" cy="26348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圖片 17" descr="螢幕快照 2017-03-22 下午11.05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42" y="3933106"/>
            <a:ext cx="1604075" cy="289338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401242" y="4587539"/>
            <a:ext cx="1604075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01242" y="5065995"/>
            <a:ext cx="1604075" cy="11524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01242" y="6392179"/>
            <a:ext cx="1604075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6" name="矩形圖說文字 25"/>
          <p:cNvSpPr/>
          <p:nvPr/>
        </p:nvSpPr>
        <p:spPr>
          <a:xfrm>
            <a:off x="6007194" y="4503270"/>
            <a:ext cx="1141134" cy="427925"/>
          </a:xfrm>
          <a:prstGeom prst="wedgeRectCallout">
            <a:avLst>
              <a:gd name="adj1" fmla="val 71464"/>
              <a:gd name="adj2" fmla="val 1699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Section 0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圖說文字 26"/>
          <p:cNvSpPr/>
          <p:nvPr/>
        </p:nvSpPr>
        <p:spPr>
          <a:xfrm>
            <a:off x="6007194" y="5098920"/>
            <a:ext cx="1141134" cy="427925"/>
          </a:xfrm>
          <a:prstGeom prst="wedgeRectCallout">
            <a:avLst>
              <a:gd name="adj1" fmla="val 71464"/>
              <a:gd name="adj2" fmla="val 1699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Section 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6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25 下午8.3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19" y="1383684"/>
            <a:ext cx="3667035" cy="2636090"/>
          </a:xfrm>
          <a:prstGeom prst="rect">
            <a:avLst/>
          </a:prstGeom>
        </p:spPr>
      </p:pic>
      <p:pic>
        <p:nvPicPr>
          <p:cNvPr id="8" name="圖片 7" descr="螢幕快照 2017-03-25 下午8.3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45" y="3888359"/>
            <a:ext cx="4193019" cy="2903312"/>
          </a:xfrm>
          <a:prstGeom prst="rect">
            <a:avLst/>
          </a:prstGeom>
        </p:spPr>
      </p:pic>
      <p:pic>
        <p:nvPicPr>
          <p:cNvPr id="11" name="圖片 10" descr="螢幕快照 2017-03-25 下午8.38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6" y="1720575"/>
            <a:ext cx="4535902" cy="2069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941" y="663713"/>
            <a:ext cx="8693313" cy="138219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規劃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Cell.textlabel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屬性顯示在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4835825" y="5714846"/>
            <a:ext cx="2490749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88229" y="1685338"/>
            <a:ext cx="796489" cy="1975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5052" y="2030577"/>
            <a:ext cx="2196189" cy="7496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9" name="直線箭頭接點 8"/>
          <p:cNvCxnSpPr>
            <a:stCxn id="10" idx="3"/>
            <a:endCxn id="22" idx="1"/>
          </p:cNvCxnSpPr>
          <p:nvPr/>
        </p:nvCxnSpPr>
        <p:spPr>
          <a:xfrm flipV="1">
            <a:off x="3484718" y="1498780"/>
            <a:ext cx="2523241" cy="2853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12" idx="2"/>
            <a:endCxn id="13" idx="0"/>
          </p:cNvCxnSpPr>
          <p:nvPr/>
        </p:nvCxnSpPr>
        <p:spPr>
          <a:xfrm flipH="1">
            <a:off x="6081200" y="2780209"/>
            <a:ext cx="221947" cy="2934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圖說文字 25"/>
          <p:cNvSpPr/>
          <p:nvPr/>
        </p:nvSpPr>
        <p:spPr>
          <a:xfrm>
            <a:off x="703156" y="1454965"/>
            <a:ext cx="1141134" cy="427925"/>
          </a:xfrm>
          <a:prstGeom prst="wedgeRectCallout">
            <a:avLst>
              <a:gd name="adj1" fmla="val 71464"/>
              <a:gd name="adj2" fmla="val 1699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Section 0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圖說文字 26"/>
          <p:cNvSpPr/>
          <p:nvPr/>
        </p:nvSpPr>
        <p:spPr>
          <a:xfrm>
            <a:off x="229251" y="5145085"/>
            <a:ext cx="1141134" cy="427925"/>
          </a:xfrm>
          <a:prstGeom prst="wedgeRectCallout">
            <a:avLst>
              <a:gd name="adj1" fmla="val 71464"/>
              <a:gd name="adj2" fmla="val 1699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Section 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7959" y="1383684"/>
            <a:ext cx="1043750" cy="2301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30" name="直線箭頭接點 29"/>
          <p:cNvCxnSpPr>
            <a:stCxn id="22" idx="2"/>
          </p:cNvCxnSpPr>
          <p:nvPr/>
        </p:nvCxnSpPr>
        <p:spPr>
          <a:xfrm flipH="1">
            <a:off x="6416676" y="1613875"/>
            <a:ext cx="113158" cy="41670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Apple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2 下午11.17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8" y="3292538"/>
            <a:ext cx="5593545" cy="3515943"/>
          </a:xfrm>
          <a:prstGeom prst="rect">
            <a:avLst/>
          </a:prstGeom>
        </p:spPr>
      </p:pic>
      <p:pic>
        <p:nvPicPr>
          <p:cNvPr id="6" name="圖片 5" descr="螢幕快照 2017-03-22 下午11.1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37" y="3007177"/>
            <a:ext cx="2017864" cy="3587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643289"/>
            <a:ext cx="8693313" cy="998119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Data source </a:t>
            </a:r>
            <a:r>
              <a:rPr kumimoji="1" lang="zh-TW" altLang="en-US" dirty="0" smtClean="0"/>
              <a:t>告訴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要顯示的</a:t>
            </a:r>
            <a:r>
              <a:rPr kumimoji="1" lang="en-US" altLang="zh-TW" dirty="0" smtClean="0"/>
              <a:t> Cell </a:t>
            </a:r>
            <a:r>
              <a:rPr kumimoji="1" lang="zh-TW" altLang="en-US" dirty="0" smtClean="0"/>
              <a:t>的具體資料</a:t>
            </a:r>
            <a:r>
              <a:rPr kumimoji="1" lang="en-US" altLang="zh-TW" dirty="0" smtClean="0"/>
              <a:t>!</a:t>
            </a:r>
          </a:p>
        </p:txBody>
      </p:sp>
      <p:sp>
        <p:nvSpPr>
          <p:cNvPr id="13" name="矩形 12"/>
          <p:cNvSpPr/>
          <p:nvPr/>
        </p:nvSpPr>
        <p:spPr>
          <a:xfrm>
            <a:off x="2832066" y="5499011"/>
            <a:ext cx="2810171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1656903" y="6165545"/>
            <a:ext cx="2671487" cy="642936"/>
          </a:xfrm>
          <a:prstGeom prst="wedgeRectCallout">
            <a:avLst>
              <a:gd name="adj1" fmla="val -20986"/>
              <a:gd name="adj2" fmla="val -8889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Cell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物件有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textLabel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屬性可以規劃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999298" y="4764900"/>
            <a:ext cx="1923266" cy="660659"/>
          </a:xfrm>
          <a:prstGeom prst="wedgeRectCallout">
            <a:avLst>
              <a:gd name="adj1" fmla="val -57786"/>
              <a:gd name="adj2" fmla="val 7968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指定第幾個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section, row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4211" y="5499011"/>
            <a:ext cx="1635890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42958" y="5479583"/>
            <a:ext cx="473563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8" name="直線箭頭接點 7"/>
          <p:cNvCxnSpPr>
            <a:endCxn id="11" idx="1"/>
          </p:cNvCxnSpPr>
          <p:nvPr/>
        </p:nvCxnSpPr>
        <p:spPr>
          <a:xfrm flipV="1">
            <a:off x="5642237" y="5651411"/>
            <a:ext cx="700721" cy="14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3402" y="4445338"/>
            <a:ext cx="678820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58211" y="5095230"/>
            <a:ext cx="788307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5795" y="4442977"/>
            <a:ext cx="734566" cy="343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2" name="直線箭頭接點 11"/>
          <p:cNvCxnSpPr>
            <a:stCxn id="18" idx="2"/>
          </p:cNvCxnSpPr>
          <p:nvPr/>
        </p:nvCxnSpPr>
        <p:spPr>
          <a:xfrm flipH="1">
            <a:off x="2153248" y="4786633"/>
            <a:ext cx="819830" cy="3085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>
            <a:stCxn id="15" idx="3"/>
            <a:endCxn id="18" idx="1"/>
          </p:cNvCxnSpPr>
          <p:nvPr/>
        </p:nvCxnSpPr>
        <p:spPr>
          <a:xfrm flipV="1">
            <a:off x="2372222" y="4614805"/>
            <a:ext cx="233573" cy="2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圖片 21" descr="螢幕快照 2017-03-23 下午3.03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0" y="1142349"/>
            <a:ext cx="5373738" cy="213464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2048" y="3105166"/>
            <a:ext cx="4311299" cy="1873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圖說文字 19"/>
          <p:cNvSpPr/>
          <p:nvPr/>
        </p:nvSpPr>
        <p:spPr>
          <a:xfrm>
            <a:off x="4728156" y="6192706"/>
            <a:ext cx="2671487" cy="642936"/>
          </a:xfrm>
          <a:prstGeom prst="wedgeRectCallout">
            <a:avLst>
              <a:gd name="adj1" fmla="val -20986"/>
              <a:gd name="adj2" fmla="val -8889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indexPath.row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就是清單的第幾列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6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5 下午10.40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2072818"/>
            <a:ext cx="3853419" cy="2696775"/>
          </a:xfrm>
          <a:prstGeom prst="rect">
            <a:avLst/>
          </a:prstGeom>
        </p:spPr>
      </p:pic>
      <p:pic>
        <p:nvPicPr>
          <p:cNvPr id="6" name="圖片 5" descr="螢幕快照 2017-03-25 下午10.4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17" y="4622908"/>
            <a:ext cx="5677647" cy="20203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132380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以下試另建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MyDataSource</a:t>
            </a:r>
            <a:r>
              <a:rPr kumimoji="1" lang="en-US" altLang="zh-TW" dirty="0" smtClean="0"/>
              <a:t> subclass, </a:t>
            </a:r>
            <a:r>
              <a:rPr kumimoji="1" lang="zh-TW" altLang="en-US" dirty="0" smtClean="0"/>
              <a:t>管理顯示在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Cell, </a:t>
            </a:r>
            <a:r>
              <a:rPr kumimoji="1" lang="zh-TW" altLang="en-US" dirty="0" smtClean="0"/>
              <a:t>原程式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UITableViewController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改由呼叫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subclass </a:t>
            </a:r>
            <a:r>
              <a:rPr kumimoji="1" lang="zh-TW" altLang="en-US" dirty="0" smtClean="0"/>
              <a:t>來執行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功能</a:t>
            </a:r>
            <a:r>
              <a:rPr kumimoji="1" lang="en-US" altLang="zh-TW" dirty="0" smtClean="0"/>
              <a:t>!</a:t>
            </a:r>
          </a:p>
        </p:txBody>
      </p:sp>
      <p:sp>
        <p:nvSpPr>
          <p:cNvPr id="14" name="矩形圖說文字 13"/>
          <p:cNvSpPr/>
          <p:nvPr/>
        </p:nvSpPr>
        <p:spPr>
          <a:xfrm>
            <a:off x="3833347" y="2293328"/>
            <a:ext cx="2423317" cy="983763"/>
          </a:xfrm>
          <a:prstGeom prst="wedgeRectCallout">
            <a:avLst>
              <a:gd name="adj1" fmla="val -67091"/>
              <a:gd name="adj2" fmla="val 1888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另建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subclass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全部執行對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data source 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資料處理工作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97" y="2883647"/>
            <a:ext cx="2454691" cy="8964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96592" y="4840940"/>
            <a:ext cx="890350" cy="30181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60932" y="4843927"/>
            <a:ext cx="1425243" cy="30181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5567" y="5205504"/>
            <a:ext cx="5247197" cy="11295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24" name="直線箭頭接點 23"/>
          <p:cNvCxnSpPr/>
          <p:nvPr/>
        </p:nvCxnSpPr>
        <p:spPr>
          <a:xfrm>
            <a:off x="2347346" y="3789584"/>
            <a:ext cx="1735324" cy="10543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圖說文字 24"/>
          <p:cNvSpPr/>
          <p:nvPr/>
        </p:nvSpPr>
        <p:spPr>
          <a:xfrm>
            <a:off x="4448923" y="3639145"/>
            <a:ext cx="2595842" cy="983763"/>
          </a:xfrm>
          <a:prstGeom prst="wedgeRectCallout">
            <a:avLst>
              <a:gd name="adj1" fmla="val -7901"/>
              <a:gd name="adj2" fmla="val 7128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Follow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UITableViewDataSource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protocol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圖說文字 25"/>
          <p:cNvSpPr/>
          <p:nvPr/>
        </p:nvSpPr>
        <p:spPr>
          <a:xfrm>
            <a:off x="7410823" y="4138706"/>
            <a:ext cx="1541621" cy="705221"/>
          </a:xfrm>
          <a:prstGeom prst="wedgeRectCallout">
            <a:avLst>
              <a:gd name="adj1" fmla="val -13760"/>
              <a:gd name="adj2" fmla="val 9810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實作兩個必要的方法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0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74903" y="2331790"/>
            <a:ext cx="4991323" cy="4109948"/>
            <a:chOff x="74903" y="2331790"/>
            <a:chExt cx="4991323" cy="4109948"/>
          </a:xfrm>
        </p:grpSpPr>
        <p:pic>
          <p:nvPicPr>
            <p:cNvPr id="5" name="圖片 4" descr="螢幕快照 2017-03-23 上午9.19.0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3" y="2331790"/>
              <a:ext cx="3891604" cy="1442283"/>
            </a:xfrm>
            <a:prstGeom prst="rect">
              <a:avLst/>
            </a:prstGeom>
          </p:spPr>
        </p:pic>
        <p:pic>
          <p:nvPicPr>
            <p:cNvPr id="7" name="圖片 6" descr="螢幕快照 2017-03-23 上午9.19.2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51" y="3774073"/>
              <a:ext cx="4836975" cy="2667665"/>
            </a:xfrm>
            <a:prstGeom prst="rect">
              <a:avLst/>
            </a:prstGeom>
          </p:spPr>
        </p:pic>
      </p:grpSp>
      <p:pic>
        <p:nvPicPr>
          <p:cNvPr id="9" name="圖片 8" descr="螢幕快照 2017-03-23 上午9.22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46" y="2535703"/>
            <a:ext cx="3856959" cy="2256446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132380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以下試另建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MyDataSource</a:t>
            </a:r>
            <a:r>
              <a:rPr kumimoji="1" lang="en-US" altLang="zh-TW" dirty="0" smtClean="0"/>
              <a:t> subclass, </a:t>
            </a:r>
            <a:r>
              <a:rPr kumimoji="1" lang="zh-TW" altLang="en-US" dirty="0" smtClean="0"/>
              <a:t>管理顯示在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Cell, </a:t>
            </a:r>
            <a:r>
              <a:rPr kumimoji="1" lang="zh-TW" altLang="en-US" dirty="0" smtClean="0"/>
              <a:t>原程式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UITableViewController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改由呼叫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subclass </a:t>
            </a:r>
            <a:r>
              <a:rPr kumimoji="1" lang="zh-TW" altLang="en-US" dirty="0" smtClean="0"/>
              <a:t>來執行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功能</a:t>
            </a:r>
            <a:r>
              <a:rPr kumimoji="1" lang="en-US" altLang="zh-TW" dirty="0" smtClean="0"/>
              <a:t>!</a:t>
            </a:r>
          </a:p>
        </p:txBody>
      </p:sp>
      <p:sp>
        <p:nvSpPr>
          <p:cNvPr id="13" name="矩形 12"/>
          <p:cNvSpPr/>
          <p:nvPr/>
        </p:nvSpPr>
        <p:spPr>
          <a:xfrm>
            <a:off x="74903" y="2331172"/>
            <a:ext cx="4917710" cy="411056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2416013" y="2871219"/>
            <a:ext cx="2423317" cy="983763"/>
          </a:xfrm>
          <a:prstGeom prst="wedgeRectCallout">
            <a:avLst>
              <a:gd name="adj1" fmla="val 14911"/>
              <a:gd name="adj2" fmla="val -10186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另建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subclass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全部執行對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data source 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資料處理工作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5139765" y="4573189"/>
            <a:ext cx="2465941" cy="743737"/>
          </a:xfrm>
          <a:prstGeom prst="wedgeRectCallout">
            <a:avLst>
              <a:gd name="adj1" fmla="val -17121"/>
              <a:gd name="adj2" fmla="val -8809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維護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的屬性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datasource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塞入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9398" y="3158738"/>
            <a:ext cx="2496305" cy="2043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20614" y="4043727"/>
            <a:ext cx="2722580" cy="20981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8" name="直線箭頭接點 7"/>
          <p:cNvCxnSpPr/>
          <p:nvPr/>
        </p:nvCxnSpPr>
        <p:spPr>
          <a:xfrm flipV="1">
            <a:off x="7892833" y="4573189"/>
            <a:ext cx="700721" cy="14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929382" y="3968891"/>
            <a:ext cx="3262717" cy="145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圖說文字 17"/>
          <p:cNvSpPr/>
          <p:nvPr/>
        </p:nvSpPr>
        <p:spPr>
          <a:xfrm>
            <a:off x="5999895" y="1522510"/>
            <a:ext cx="2247253" cy="816578"/>
          </a:xfrm>
          <a:prstGeom prst="wedgeRectCallout">
            <a:avLst>
              <a:gd name="adj1" fmla="val -37799"/>
              <a:gd name="adj2" fmla="val 8428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 data source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作為一個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strong reference,</a:t>
            </a:r>
            <a:r>
              <a:rPr kumimoji="1" lang="zh-TW" altLang="en-US" dirty="0" smtClean="0">
                <a:solidFill>
                  <a:srgbClr val="FF0000"/>
                </a:solidFill>
              </a:rPr>
              <a:t>呼叫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MyDatasource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495" y="5729843"/>
            <a:ext cx="1860518" cy="20981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圖說文字 19"/>
          <p:cNvSpPr/>
          <p:nvPr/>
        </p:nvSpPr>
        <p:spPr>
          <a:xfrm>
            <a:off x="2801253" y="5589482"/>
            <a:ext cx="1040922" cy="700345"/>
          </a:xfrm>
          <a:prstGeom prst="wedgeRectCallout">
            <a:avLst>
              <a:gd name="adj1" fmla="val -83884"/>
              <a:gd name="adj2" fmla="val -1376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丟一個補一個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圖說文字 20"/>
          <p:cNvSpPr/>
          <p:nvPr/>
        </p:nvSpPr>
        <p:spPr>
          <a:xfrm>
            <a:off x="6144746" y="5872305"/>
            <a:ext cx="2448807" cy="969593"/>
          </a:xfrm>
          <a:prstGeom prst="wedgeRectCallout">
            <a:avLst>
              <a:gd name="adj1" fmla="val -17121"/>
              <a:gd name="adj2" fmla="val -8809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err="1" smtClean="0">
                <a:solidFill>
                  <a:srgbClr val="3366FF"/>
                </a:solidFill>
              </a:rPr>
              <a:t>TableViewcontroller</a:t>
            </a:r>
            <a:r>
              <a:rPr kumimoji="1" lang="en-US" altLang="zh-TW" b="1" dirty="0" smtClean="0">
                <a:solidFill>
                  <a:srgbClr val="3366FF"/>
                </a:solidFill>
              </a:rPr>
              <a:t>  </a:t>
            </a:r>
            <a:r>
              <a:rPr kumimoji="1" lang="zh-TW" altLang="en-US" b="1" dirty="0" smtClean="0">
                <a:solidFill>
                  <a:srgbClr val="3366FF"/>
                </a:solidFill>
              </a:rPr>
              <a:t>底下自然有</a:t>
            </a:r>
            <a:r>
              <a:rPr kumimoji="1" lang="en-US" altLang="zh-TW" b="1" dirty="0" smtClean="0">
                <a:solidFill>
                  <a:srgbClr val="3366FF"/>
                </a:solidFill>
              </a:rPr>
              <a:t> </a:t>
            </a:r>
            <a:r>
              <a:rPr kumimoji="1" lang="en-US" altLang="zh-TW" b="1" dirty="0" err="1" smtClean="0">
                <a:solidFill>
                  <a:srgbClr val="3366FF"/>
                </a:solidFill>
              </a:rPr>
              <a:t>table.xxx</a:t>
            </a:r>
            <a:r>
              <a:rPr kumimoji="1" lang="en-US" altLang="zh-TW" b="1" dirty="0" smtClean="0">
                <a:solidFill>
                  <a:srgbClr val="3366FF"/>
                </a:solidFill>
              </a:rPr>
              <a:t>  </a:t>
            </a:r>
            <a:r>
              <a:rPr kumimoji="1" lang="zh-TW" altLang="en-US" b="1" dirty="0" smtClean="0">
                <a:solidFill>
                  <a:srgbClr val="3366FF"/>
                </a:solidFill>
              </a:rPr>
              <a:t>的屬性及方法</a:t>
            </a:r>
            <a:r>
              <a:rPr kumimoji="1" lang="en-US" altLang="zh-TW" b="1" dirty="0" smtClean="0">
                <a:solidFill>
                  <a:srgbClr val="3366FF"/>
                </a:solidFill>
              </a:rPr>
              <a:t>,</a:t>
            </a:r>
            <a:endParaRPr kumimoji="1" lang="zh-TW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3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4195827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重新找到</a:t>
            </a:r>
            <a:r>
              <a:rPr kumimoji="1" lang="en-US" altLang="zh-TW" dirty="0" smtClean="0"/>
              <a:t> 3/20 </a:t>
            </a:r>
            <a:r>
              <a:rPr kumimoji="1" lang="zh-TW" altLang="en-US" dirty="0" smtClean="0"/>
              <a:t>關於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Uitableviewdatasource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的上課錄影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有兩點有意思的地方提出來</a:t>
            </a:r>
            <a:r>
              <a:rPr kumimoji="1" lang="en-US" altLang="zh-TW" dirty="0" smtClean="0"/>
              <a:t>:</a:t>
            </a:r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UItableViewController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執行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相關方法時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其實沒有宣告他遵守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UITableViewDataSource</a:t>
            </a:r>
            <a:r>
              <a:rPr kumimoji="1" lang="en-US" altLang="zh-TW" dirty="0" smtClean="0"/>
              <a:t> protocol </a:t>
            </a:r>
            <a:r>
              <a:rPr kumimoji="1" lang="zh-TW" altLang="en-US" dirty="0" smtClean="0"/>
              <a:t>一樣可以跑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datasource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切開另起</a:t>
            </a:r>
            <a:r>
              <a:rPr kumimoji="1" lang="en-US" altLang="zh-TW" dirty="0" smtClean="0"/>
              <a:t> class </a:t>
            </a:r>
            <a:r>
              <a:rPr kumimoji="1" lang="zh-TW" altLang="en-US" dirty="0" smtClean="0"/>
              <a:t>時候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才需在宣告時加上</a:t>
            </a:r>
            <a:r>
              <a:rPr kumimoji="1" lang="zh-TW" altLang="en-US" dirty="0"/>
              <a:t>遵守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UITableViewDataSource</a:t>
            </a:r>
            <a:r>
              <a:rPr kumimoji="1" lang="en-US" altLang="zh-TW" dirty="0" smtClean="0"/>
              <a:t> protocol.</a:t>
            </a:r>
          </a:p>
          <a:p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有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dataSource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屬性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程式寫成</a:t>
            </a:r>
            <a:r>
              <a:rPr kumimoji="1" lang="en-US" altLang="zh-TW" dirty="0" smtClean="0"/>
              <a:t>  </a:t>
            </a:r>
            <a:r>
              <a:rPr kumimoji="1" lang="en-US" altLang="zh-TW" dirty="0" err="1" smtClean="0"/>
              <a:t>tableview.dataSource</a:t>
            </a:r>
            <a:r>
              <a:rPr kumimoji="1" lang="en-US" altLang="zh-TW" dirty="0" smtClean="0"/>
              <a:t> = </a:t>
            </a:r>
            <a:r>
              <a:rPr kumimoji="1" lang="en-US" altLang="zh-TW" dirty="0" err="1" smtClean="0"/>
              <a:t>dataSource</a:t>
            </a:r>
            <a:r>
              <a:rPr kumimoji="1" lang="en-US" altLang="zh-TW" dirty="0" smtClean="0"/>
              <a:t>? </a:t>
            </a:r>
            <a:r>
              <a:rPr kumimoji="1" lang="zh-TW" altLang="en-US" dirty="0" smtClean="0"/>
              <a:t>可我翻查了文件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霧煞煞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要是沒有老師帶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怎知道這個小撇步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45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23 上午9.52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07" y="1747128"/>
            <a:ext cx="2651509" cy="48374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Dynamic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99811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確認可以把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Data source </a:t>
            </a:r>
            <a:r>
              <a:rPr kumimoji="1" lang="zh-TW" altLang="en-US" dirty="0" smtClean="0"/>
              <a:t>改成任何一個</a:t>
            </a:r>
            <a:r>
              <a:rPr kumimoji="1" lang="en-US" altLang="zh-TW" dirty="0" smtClean="0"/>
              <a:t>  </a:t>
            </a:r>
            <a:r>
              <a:rPr kumimoji="1" lang="en-US" altLang="zh-TW" dirty="0" err="1" smtClean="0"/>
              <a:t>NSObject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物件去</a:t>
            </a:r>
            <a:r>
              <a:rPr kumimoji="1" lang="en-US" altLang="zh-TW" dirty="0" smtClean="0"/>
              <a:t> support  </a:t>
            </a:r>
            <a:r>
              <a:rPr kumimoji="1" lang="en-US" altLang="zh-TW" dirty="0" err="1" smtClean="0"/>
              <a:t>UITableviewController</a:t>
            </a:r>
            <a:r>
              <a:rPr kumimoji="1"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60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小結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9691"/>
            <a:ext cx="8693313" cy="3621496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首先定一個單一欄位的頁面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有</a:t>
            </a:r>
            <a:r>
              <a:rPr kumimoji="1" lang="en-US" altLang="zh-TW" dirty="0" smtClean="0"/>
              <a:t> N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 Row, N </a:t>
            </a:r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datasource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實作物件決定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再告訴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每一列高度有內定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每一列編號從</a:t>
            </a:r>
            <a:r>
              <a:rPr kumimoji="1" lang="en-US" altLang="zh-TW" dirty="0" smtClean="0"/>
              <a:t> 0,1,2,3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指定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每一列要顯示什麼</a:t>
            </a:r>
            <a:r>
              <a:rPr kumimoji="1" lang="en-US" altLang="zh-TW" dirty="0" smtClean="0"/>
              <a:t> Cell?  </a:t>
            </a:r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datasource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決定</a:t>
            </a:r>
            <a:r>
              <a:rPr kumimoji="1" lang="en-US" altLang="zh-TW" dirty="0" smtClean="0"/>
              <a:t>,  </a:t>
            </a:r>
            <a:r>
              <a:rPr kumimoji="1" lang="zh-TW" altLang="en-US" dirty="0" smtClean="0"/>
              <a:t>可以規劃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初始要把資料填上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有多少上多少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zh-TW" altLang="en-US" dirty="0" smtClean="0"/>
              <a:t>滑動時就一丟一撿</a:t>
            </a:r>
            <a:r>
              <a:rPr kumimoji="1" lang="en-US" altLang="zh-TW" dirty="0" smtClean="0"/>
              <a:t>.  </a:t>
            </a:r>
            <a:r>
              <a:rPr kumimoji="1" lang="en-US" altLang="zh-TW" dirty="0" err="1" smtClean="0"/>
              <a:t>tableViewController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計算出應該顯示第幾個</a:t>
            </a:r>
            <a:r>
              <a:rPr kumimoji="1" lang="en-US" altLang="zh-TW" dirty="0" smtClean="0"/>
              <a:t> row (</a:t>
            </a:r>
            <a:r>
              <a:rPr kumimoji="1" lang="en-US" altLang="zh-TW" dirty="0" err="1" smtClean="0"/>
              <a:t>indexPath.row</a:t>
            </a:r>
            <a:r>
              <a:rPr kumimoji="1" lang="en-US" altLang="zh-TW" dirty="0" smtClean="0"/>
              <a:t>), </a:t>
            </a:r>
            <a:r>
              <a:rPr kumimoji="1" lang="zh-TW" altLang="en-US" dirty="0" smtClean="0"/>
              <a:t>按編號呼叫</a:t>
            </a:r>
            <a:r>
              <a:rPr kumimoji="1" lang="en-US" altLang="zh-TW" dirty="0" smtClean="0"/>
              <a:t> Cell, </a:t>
            </a:r>
            <a:r>
              <a:rPr kumimoji="1" lang="zh-TW" altLang="en-US" dirty="0" smtClean="0"/>
              <a:t>指定該編號對應的內容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告訴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呈現出來</a:t>
            </a:r>
            <a:r>
              <a:rPr kumimoji="1"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03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資料讀取及處理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1492167"/>
          </a:xfrm>
        </p:spPr>
        <p:txBody>
          <a:bodyPr>
            <a:normAutofit/>
          </a:bodyPr>
          <a:lstStyle/>
          <a:p>
            <a:r>
              <a:rPr kumimoji="1" lang="en-US" altLang="zh-TW" dirty="0" smtClean="0">
                <a:solidFill>
                  <a:srgbClr val="3366FF"/>
                </a:solidFill>
              </a:rPr>
              <a:t>Override </a:t>
            </a:r>
            <a:r>
              <a:rPr kumimoji="1" lang="en-US" altLang="zh-TW" dirty="0" err="1" smtClean="0">
                <a:solidFill>
                  <a:srgbClr val="3366FF"/>
                </a:solidFill>
              </a:rPr>
              <a:t>func</a:t>
            </a:r>
            <a:r>
              <a:rPr kumimoji="1" lang="en-US" altLang="zh-TW" dirty="0" smtClean="0">
                <a:solidFill>
                  <a:srgbClr val="3366FF"/>
                </a:solidFill>
              </a:rPr>
              <a:t> table()</a:t>
            </a:r>
            <a:r>
              <a:rPr kumimoji="1" lang="en-US" altLang="zh-TW" dirty="0">
                <a:solidFill>
                  <a:srgbClr val="3366FF"/>
                </a:solidFill>
              </a:rPr>
              <a:t> </a:t>
            </a:r>
            <a:r>
              <a:rPr kumimoji="1" lang="zh-TW" altLang="en-US" dirty="0" smtClean="0">
                <a:solidFill>
                  <a:srgbClr val="3366FF"/>
                </a:solidFill>
              </a:rPr>
              <a:t>並不需要</a:t>
            </a:r>
            <a:r>
              <a:rPr kumimoji="1" lang="en-US" altLang="zh-TW" dirty="0" smtClean="0">
                <a:solidFill>
                  <a:srgbClr val="3366FF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3366FF"/>
                </a:solidFill>
              </a:rPr>
              <a:t>super.XXX</a:t>
            </a:r>
            <a:r>
              <a:rPr kumimoji="1" lang="en-US" altLang="zh-TW" dirty="0" smtClean="0">
                <a:solidFill>
                  <a:srgbClr val="3366FF"/>
                </a:solidFill>
              </a:rPr>
              <a:t> why?</a:t>
            </a:r>
          </a:p>
        </p:txBody>
      </p:sp>
    </p:spTree>
    <p:extLst>
      <p:ext uri="{BB962C8B-B14F-4D97-AF65-F5344CB8AC3E}">
        <p14:creationId xmlns:p14="http://schemas.microsoft.com/office/powerpoint/2010/main" val="149847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Apple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UI </a:t>
            </a:r>
            <a:r>
              <a:rPr kumimoji="1" lang="zh-TW" altLang="en-US" dirty="0"/>
              <a:t>元件</a:t>
            </a:r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UIViewController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UINavigationController</a:t>
            </a:r>
            <a:endParaRPr kumimoji="1" lang="en-US" altLang="zh-TW" dirty="0" smtClean="0"/>
          </a:p>
          <a:p>
            <a:r>
              <a:rPr kumimoji="1" lang="en-US" altLang="zh-TW" dirty="0" smtClean="0"/>
              <a:t>Storyboard </a:t>
            </a:r>
            <a:r>
              <a:rPr kumimoji="1" lang="en-US" altLang="zh-TW" dirty="0" err="1" smtClean="0"/>
              <a:t>Seque</a:t>
            </a:r>
            <a:endParaRPr kumimoji="1" lang="en-US" altLang="zh-TW" dirty="0"/>
          </a:p>
          <a:p>
            <a:r>
              <a:rPr kumimoji="1" lang="en-US" altLang="zh-TW" dirty="0" err="1" smtClean="0"/>
              <a:t>UItableview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Static</a:t>
            </a:r>
          </a:p>
          <a:p>
            <a:pPr lvl="1"/>
            <a:r>
              <a:rPr kumimoji="1" lang="en-US" altLang="zh-TW" dirty="0" smtClean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17087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UITableView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5570415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>
                <a:sym typeface="Wingdings"/>
              </a:rPr>
              <a:t>UIViewController</a:t>
            </a:r>
            <a:r>
              <a:rPr kumimoji="1" lang="en-US" altLang="zh-TW" dirty="0" smtClean="0">
                <a:sym typeface="Wingdings"/>
              </a:rPr>
              <a:t> != </a:t>
            </a:r>
            <a:r>
              <a:rPr kumimoji="1" lang="en-US" altLang="zh-TW" dirty="0" err="1" smtClean="0">
                <a:sym typeface="Wingdings"/>
              </a:rPr>
              <a:t>UITableView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en-US" altLang="zh-TW" dirty="0" err="1" smtClean="0">
                <a:sym typeface="Wingdings"/>
              </a:rPr>
              <a:t>UITableViewController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用來控制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UITableView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en-US" altLang="zh-TW" dirty="0" err="1" smtClean="0">
                <a:sym typeface="Wingdings"/>
              </a:rPr>
              <a:t>UITableView</a:t>
            </a:r>
            <a:r>
              <a:rPr kumimoji="1" lang="en-US" altLang="zh-TW" dirty="0" smtClean="0">
                <a:sym typeface="Wingdings"/>
              </a:rPr>
              <a:t>: </a:t>
            </a:r>
            <a:r>
              <a:rPr kumimoji="1" lang="zh-TW" altLang="en-US" dirty="0" smtClean="0">
                <a:sym typeface="Wingdings"/>
              </a:rPr>
              <a:t>顯示資料的版面空間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en-US" altLang="zh-TW" dirty="0" smtClean="0"/>
              <a:t>Pool</a:t>
            </a:r>
            <a:r>
              <a:rPr kumimoji="1" lang="zh-TW" altLang="en-US" dirty="0" smtClean="0"/>
              <a:t>：回收場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＋生成</a:t>
            </a:r>
            <a:r>
              <a:rPr kumimoji="1" lang="en-US" altLang="zh-TW" dirty="0" smtClean="0"/>
              <a:t> Cell </a:t>
            </a:r>
            <a:r>
              <a:rPr kumimoji="1" lang="zh-TW" altLang="en-US" dirty="0" smtClean="0"/>
              <a:t>的場地</a:t>
            </a:r>
          </a:p>
          <a:p>
            <a:pPr lvl="1"/>
            <a:r>
              <a:rPr kumimoji="1" lang="en-US" altLang="zh-TW" dirty="0" err="1" smtClean="0">
                <a:sym typeface="Wingdings"/>
              </a:rPr>
              <a:t>UItableViewCell</a:t>
            </a:r>
            <a:r>
              <a:rPr kumimoji="1" lang="en-US" altLang="zh-TW" dirty="0" smtClean="0">
                <a:sym typeface="Wingdings"/>
              </a:rPr>
              <a:t>: </a:t>
            </a:r>
            <a:r>
              <a:rPr kumimoji="1" lang="zh-TW" altLang="en-US" dirty="0" smtClean="0">
                <a:sym typeface="Wingdings"/>
              </a:rPr>
              <a:t>乘載資料的載具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>
                <a:sym typeface="Wingdings"/>
              </a:rPr>
              <a:t>動態填入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zh-TW" altLang="en-US" dirty="0" smtClean="0">
                <a:sym typeface="Wingdings"/>
              </a:rPr>
              <a:t>使用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TableView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的同時</a:t>
            </a:r>
            <a:r>
              <a:rPr kumimoji="1" lang="en-US" altLang="zh-TW" dirty="0" smtClean="0">
                <a:sym typeface="Wingdings"/>
              </a:rPr>
              <a:t>, </a:t>
            </a:r>
            <a:r>
              <a:rPr kumimoji="1" lang="en-US" altLang="zh-TW" dirty="0" err="1" smtClean="0">
                <a:sym typeface="Wingdings"/>
              </a:rPr>
              <a:t>UIViewController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包含物件及程式碼都需要被刪除</a:t>
            </a:r>
            <a:r>
              <a:rPr kumimoji="1" lang="en-US" altLang="zh-TW" dirty="0" smtClean="0">
                <a:sym typeface="Wingdings"/>
              </a:rPr>
              <a:t>.</a:t>
            </a:r>
          </a:p>
          <a:p>
            <a:r>
              <a:rPr kumimoji="1" lang="en-US" altLang="zh-TW" dirty="0" err="1" smtClean="0">
                <a:sym typeface="Wingdings"/>
              </a:rPr>
              <a:t>UITableView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顯示</a:t>
            </a:r>
            <a:r>
              <a:rPr kumimoji="1" lang="en-US" altLang="zh-TW" dirty="0" smtClean="0">
                <a:sym typeface="Wingdings"/>
              </a:rPr>
              <a:t> Cell </a:t>
            </a:r>
            <a:r>
              <a:rPr kumimoji="1" lang="zh-TW" altLang="en-US" dirty="0" smtClean="0">
                <a:sym typeface="Wingdings"/>
              </a:rPr>
              <a:t>的方法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en-US" altLang="zh-TW" dirty="0" smtClean="0">
                <a:sym typeface="Wingdings"/>
              </a:rPr>
              <a:t>Static: </a:t>
            </a:r>
            <a:r>
              <a:rPr kumimoji="1" lang="zh-TW" altLang="en-US" dirty="0" smtClean="0">
                <a:sym typeface="Wingdings"/>
              </a:rPr>
              <a:t>在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MainStoryBoard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規劃好</a:t>
            </a:r>
            <a:r>
              <a:rPr kumimoji="1" lang="en-US" altLang="zh-TW" dirty="0" smtClean="0">
                <a:sym typeface="Wingdings"/>
              </a:rPr>
              <a:t> Cell, </a:t>
            </a:r>
            <a:r>
              <a:rPr kumimoji="1" lang="zh-TW" altLang="en-US" dirty="0" smtClean="0">
                <a:sym typeface="Wingdings"/>
              </a:rPr>
              <a:t>照樣顯示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en-US" altLang="zh-TW" dirty="0" smtClean="0">
                <a:sym typeface="Wingdings"/>
              </a:rPr>
              <a:t>Dynamic: </a:t>
            </a:r>
            <a:r>
              <a:rPr kumimoji="1" lang="zh-TW" altLang="en-US" dirty="0" smtClean="0">
                <a:sym typeface="Wingdings"/>
              </a:rPr>
              <a:t>編輯</a:t>
            </a:r>
            <a:r>
              <a:rPr kumimoji="1" lang="en-US" altLang="zh-TW" dirty="0" smtClean="0">
                <a:sym typeface="Wingdings"/>
              </a:rPr>
              <a:t> Swift code(</a:t>
            </a:r>
            <a:r>
              <a:rPr kumimoji="1" lang="zh-TW" altLang="en-US" dirty="0" smtClean="0">
                <a:sym typeface="Wingdings"/>
              </a:rPr>
              <a:t>使用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Protocol </a:t>
            </a:r>
            <a:r>
              <a:rPr kumimoji="1" lang="en-US" altLang="zh-TW" dirty="0" err="1" smtClean="0"/>
              <a:t>UITableViewDataSource</a:t>
            </a:r>
            <a:r>
              <a:rPr kumimoji="1" lang="en-US" altLang="zh-TW" dirty="0" smtClean="0"/>
              <a:t>), </a:t>
            </a:r>
            <a:r>
              <a:rPr kumimoji="1" lang="zh-TW" altLang="en-US" dirty="0" smtClean="0">
                <a:sym typeface="Wingdings"/>
              </a:rPr>
              <a:t>規劃要顯示的數據</a:t>
            </a:r>
            <a:r>
              <a:rPr kumimoji="1" lang="en-US" altLang="zh-TW" dirty="0" smtClean="0">
                <a:sym typeface="Wingdings"/>
              </a:rPr>
              <a:t>, </a:t>
            </a:r>
            <a:r>
              <a:rPr kumimoji="1" lang="zh-TW" altLang="en-US" dirty="0" smtClean="0">
                <a:sym typeface="Wingdings"/>
              </a:rPr>
              <a:t>程式化</a:t>
            </a:r>
            <a:r>
              <a:rPr kumimoji="1" lang="en-US" altLang="zh-TW" dirty="0" smtClean="0">
                <a:sym typeface="Wingding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30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螢幕快照 2017-03-22 下午8.1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05" y="1339766"/>
            <a:ext cx="6835128" cy="54064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UITableView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&amp; </a:t>
            </a:r>
            <a:r>
              <a:rPr kumimoji="1" lang="en-US" altLang="zh-TW" dirty="0" err="1"/>
              <a:t>UITableViewController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14638"/>
            <a:ext cx="8693313" cy="601302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/>
              <a:t>新增一個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class ”</a:t>
            </a:r>
            <a:r>
              <a:rPr kumimoji="1" lang="en-US" altLang="zh-TW" dirty="0" err="1"/>
              <a:t>MyTableViewController</a:t>
            </a:r>
            <a:r>
              <a:rPr kumimoji="1" lang="en-US" altLang="zh-TW" dirty="0"/>
              <a:t>” </a:t>
            </a:r>
            <a:r>
              <a:rPr kumimoji="1" lang="zh-TW" altLang="en-US" dirty="0"/>
              <a:t>繼承自</a:t>
            </a:r>
            <a:r>
              <a:rPr kumimoji="1" lang="en-US" altLang="zh-TW" dirty="0"/>
              <a:t> “</a:t>
            </a:r>
            <a:r>
              <a:rPr kumimoji="1" lang="en-US" altLang="zh-TW" dirty="0" err="1"/>
              <a:t>UITableViewController</a:t>
            </a:r>
            <a:r>
              <a:rPr kumimoji="1" lang="en-US" altLang="zh-TW" dirty="0"/>
              <a:t>”</a:t>
            </a:r>
          </a:p>
        </p:txBody>
      </p:sp>
      <p:sp>
        <p:nvSpPr>
          <p:cNvPr id="5" name="矩形 4"/>
          <p:cNvSpPr/>
          <p:nvPr/>
        </p:nvSpPr>
        <p:spPr>
          <a:xfrm>
            <a:off x="6571071" y="5613244"/>
            <a:ext cx="1363762" cy="31953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6221327" y="4360570"/>
            <a:ext cx="1465124" cy="664856"/>
          </a:xfrm>
          <a:prstGeom prst="wedgeRectCallout">
            <a:avLst>
              <a:gd name="adj1" fmla="val 4849"/>
              <a:gd name="adj2" fmla="val 12951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1.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新建一個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tableview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1230253" y="2160822"/>
            <a:ext cx="1217895" cy="1559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6661834" y="3135024"/>
            <a:ext cx="1638886" cy="753403"/>
          </a:xfrm>
          <a:prstGeom prst="wedgeRectCallout">
            <a:avLst>
              <a:gd name="adj1" fmla="val -57759"/>
              <a:gd name="adj2" fmla="val 7617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2.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刪除給定的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UIViewController</a:t>
            </a:r>
            <a:endParaRPr kumimoji="1" lang="en-US" altLang="zh-TW" sz="1600" dirty="0" smtClean="0">
              <a:solidFill>
                <a:srgbClr val="FF0000"/>
              </a:solidFill>
            </a:endParaRPr>
          </a:p>
        </p:txBody>
      </p:sp>
      <p:pic>
        <p:nvPicPr>
          <p:cNvPr id="4" name="圖片 3" descr="螢幕快照 2017-03-25 下午7.4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0" y="4208017"/>
            <a:ext cx="3236234" cy="25382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986" y="5224473"/>
            <a:ext cx="1643260" cy="3887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2793359" y="5224473"/>
            <a:ext cx="2978805" cy="992626"/>
          </a:xfrm>
          <a:prstGeom prst="wedgeRectCallout">
            <a:avLst>
              <a:gd name="adj1" fmla="val -58302"/>
              <a:gd name="adj2" fmla="val -4104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600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新增一個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 class  ”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MyTableViewController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”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繼承自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“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UITableViewController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4" name="爆炸 1 13"/>
          <p:cNvSpPr/>
          <p:nvPr/>
        </p:nvSpPr>
        <p:spPr>
          <a:xfrm>
            <a:off x="3897658" y="3497294"/>
            <a:ext cx="1018041" cy="1281723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/>
          <p:cNvCxnSpPr>
            <a:endCxn id="9" idx="2"/>
          </p:cNvCxnSpPr>
          <p:nvPr/>
        </p:nvCxnSpPr>
        <p:spPr>
          <a:xfrm flipV="1">
            <a:off x="1681803" y="2316818"/>
            <a:ext cx="157398" cy="29269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螢幕快照 2017-03-23 下午2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4" y="2257547"/>
            <a:ext cx="8403499" cy="43135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Static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1373755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ym typeface="Wingdings"/>
              </a:rPr>
              <a:t>客製化一個程式碼</a:t>
            </a:r>
            <a:r>
              <a:rPr kumimoji="1" lang="en-US" altLang="zh-TW" dirty="0" smtClean="0">
                <a:sym typeface="Wingdings"/>
              </a:rPr>
              <a:t> swift Class : New  Project  Cocoa Class</a:t>
            </a:r>
          </a:p>
          <a:p>
            <a:r>
              <a:rPr kumimoji="1" lang="zh-TW" altLang="en-US" dirty="0" smtClean="0">
                <a:sym typeface="Wingdings"/>
              </a:rPr>
              <a:t>在</a:t>
            </a:r>
            <a:r>
              <a:rPr kumimoji="1" lang="en-US" altLang="zh-TW" dirty="0" smtClean="0">
                <a:sym typeface="Wingdings"/>
              </a:rPr>
              <a:t> Main </a:t>
            </a:r>
            <a:r>
              <a:rPr kumimoji="1" lang="en-US" altLang="zh-TW" dirty="0" err="1" smtClean="0">
                <a:sym typeface="Wingdings"/>
              </a:rPr>
              <a:t>StoryBoard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選中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tableView</a:t>
            </a:r>
            <a:r>
              <a:rPr kumimoji="1" lang="en-US" altLang="zh-TW" dirty="0" smtClean="0">
                <a:sym typeface="Wingdings"/>
              </a:rPr>
              <a:t> UI </a:t>
            </a:r>
            <a:r>
              <a:rPr kumimoji="1" lang="zh-TW" altLang="en-US" dirty="0" smtClean="0">
                <a:sym typeface="Wingdings"/>
              </a:rPr>
              <a:t>元件</a:t>
            </a:r>
            <a:r>
              <a:rPr kumimoji="1" lang="en-US" altLang="zh-TW" dirty="0" smtClean="0">
                <a:sym typeface="Wingdings"/>
              </a:rPr>
              <a:t>.</a:t>
            </a:r>
          </a:p>
          <a:p>
            <a:r>
              <a:rPr kumimoji="1" lang="zh-TW" altLang="en-US" dirty="0" smtClean="0">
                <a:sym typeface="Wingdings"/>
              </a:rPr>
              <a:t>在</a:t>
            </a:r>
            <a:r>
              <a:rPr kumimoji="1" lang="en-US" altLang="zh-TW" dirty="0" smtClean="0">
                <a:sym typeface="Wingdings"/>
              </a:rPr>
              <a:t> side Inspector </a:t>
            </a:r>
            <a:r>
              <a:rPr kumimoji="1" lang="zh-TW" altLang="en-US" dirty="0" smtClean="0">
                <a:sym typeface="Wingdings"/>
              </a:rPr>
              <a:t>裡關聯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UI </a:t>
            </a:r>
            <a:r>
              <a:rPr kumimoji="1" lang="zh-TW" altLang="en-US" dirty="0"/>
              <a:t>物件跟程式碼</a:t>
            </a:r>
          </a:p>
          <a:p>
            <a:endParaRPr kumimoji="1" lang="en-US" altLang="zh-TW" dirty="0" smtClean="0">
              <a:sym typeface="Wingding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9959" y="2958218"/>
            <a:ext cx="1664504" cy="3139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502728" y="3988790"/>
            <a:ext cx="2088010" cy="757818"/>
          </a:xfrm>
          <a:prstGeom prst="wedgeRectCallout">
            <a:avLst>
              <a:gd name="adj1" fmla="val 31883"/>
              <a:gd name="adj2" fmla="val -14269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關聯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UITableView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UI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物件跟程式碼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爆炸 1 9"/>
          <p:cNvSpPr/>
          <p:nvPr/>
        </p:nvSpPr>
        <p:spPr>
          <a:xfrm>
            <a:off x="5072904" y="3038286"/>
            <a:ext cx="676492" cy="772640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06027" y="3113506"/>
            <a:ext cx="1599026" cy="1587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7001" y="3265906"/>
            <a:ext cx="1288588" cy="1587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1733542" y="3609880"/>
            <a:ext cx="2654820" cy="966377"/>
          </a:xfrm>
          <a:prstGeom prst="wedgeRectCallout">
            <a:avLst>
              <a:gd name="adj1" fmla="val -49568"/>
              <a:gd name="adj2" fmla="val -7046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在本應用中使用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UITableView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在此已經不需要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viewController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kumimoji="1" lang="zh-TW" altLang="en-US" sz="1600" dirty="0" smtClean="0">
                <a:solidFill>
                  <a:srgbClr val="FF0000"/>
                </a:solidFill>
                <a:sym typeface="Wingdings"/>
              </a:rPr>
              <a:t>刪除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25 下午7.5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8" y="1599012"/>
            <a:ext cx="5119287" cy="51011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UITableView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15341"/>
            <a:ext cx="8693313" cy="469224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MainStoryBoard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內定的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TableView</a:t>
            </a:r>
            <a:r>
              <a:rPr kumimoji="1" lang="en-US" altLang="zh-TW" dirty="0"/>
              <a:t>.</a:t>
            </a:r>
            <a:endParaRPr kumimoji="1"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3869021" y="2150314"/>
            <a:ext cx="2405484" cy="61440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6055895" y="1439554"/>
            <a:ext cx="1972058" cy="601118"/>
          </a:xfrm>
          <a:prstGeom prst="wedgeRectCallout">
            <a:avLst>
              <a:gd name="adj1" fmla="val -52769"/>
              <a:gd name="adj2" fmla="val 6996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預設的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Prototype Cell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是動態的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7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2 下午8.0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7" y="1255641"/>
            <a:ext cx="8074502" cy="51398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UITableView</a:t>
            </a:r>
            <a:r>
              <a:rPr kumimoji="1" lang="en-US" altLang="zh-TW" dirty="0" smtClean="0"/>
              <a:t> - Static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4802"/>
            <a:ext cx="8693313" cy="510839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ym typeface="Wingdings"/>
              </a:rPr>
              <a:t>建立</a:t>
            </a:r>
            <a:r>
              <a:rPr kumimoji="1" lang="en-US" altLang="zh-TW" dirty="0" smtClean="0">
                <a:sym typeface="Wingdings"/>
              </a:rPr>
              <a:t> Cell </a:t>
            </a:r>
            <a:r>
              <a:rPr kumimoji="1" lang="zh-TW" altLang="en-US" dirty="0" smtClean="0">
                <a:sym typeface="Wingdings"/>
              </a:rPr>
              <a:t>的屬性</a:t>
            </a:r>
            <a:r>
              <a:rPr kumimoji="1" lang="en-US" altLang="zh-TW" dirty="0" smtClean="0">
                <a:sym typeface="Wingdings"/>
              </a:rPr>
              <a:t>:  Dynamic Prototype </a:t>
            </a:r>
            <a:r>
              <a:rPr kumimoji="1" lang="en-US" altLang="zh-TW" dirty="0">
                <a:sym typeface="Wingdings"/>
              </a:rPr>
              <a:t>S</a:t>
            </a:r>
            <a:r>
              <a:rPr kumimoji="1" lang="en-US" altLang="zh-TW" dirty="0" smtClean="0">
                <a:sym typeface="Wingdings"/>
              </a:rPr>
              <a:t>tatic Cell</a:t>
            </a:r>
          </a:p>
        </p:txBody>
      </p:sp>
      <p:sp>
        <p:nvSpPr>
          <p:cNvPr id="6" name="矩形 5"/>
          <p:cNvSpPr/>
          <p:nvPr/>
        </p:nvSpPr>
        <p:spPr>
          <a:xfrm>
            <a:off x="7073088" y="1802798"/>
            <a:ext cx="1707905" cy="3354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2722880" y="2741523"/>
            <a:ext cx="1427852" cy="438558"/>
          </a:xfrm>
          <a:prstGeom prst="wedgeRectCallout">
            <a:avLst>
              <a:gd name="adj1" fmla="val 17584"/>
              <a:gd name="adj2" fmla="val -13153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修改屬性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6622" y="1906203"/>
            <a:ext cx="1746738" cy="4102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5620559" y="2585799"/>
            <a:ext cx="1452529" cy="594282"/>
          </a:xfrm>
          <a:prstGeom prst="wedgeRectCallout">
            <a:avLst>
              <a:gd name="adj1" fmla="val 51162"/>
              <a:gd name="adj2" fmla="val -13262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Static Cell/</a:t>
            </a:r>
            <a:r>
              <a:rPr kumimoji="1" lang="en-US" altLang="zh-TW" sz="16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Basic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22 下午8.0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11" y="1820530"/>
            <a:ext cx="5947894" cy="40976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r>
              <a:rPr kumimoji="1" lang="en-US" altLang="zh-TW" dirty="0"/>
              <a:t> - Static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936740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接下來講動態的</a:t>
            </a:r>
            <a:r>
              <a:rPr kumimoji="1" lang="en-US" altLang="zh-TW" dirty="0" smtClean="0"/>
              <a:t> Dynamic Prototype</a:t>
            </a:r>
          </a:p>
          <a:p>
            <a:r>
              <a:rPr kumimoji="1" lang="zh-TW" altLang="en-US" dirty="0" smtClean="0"/>
              <a:t>同一個</a:t>
            </a:r>
            <a:r>
              <a:rPr kumimoji="1" lang="en-US" altLang="zh-TW" dirty="0" smtClean="0"/>
              <a:t> table View  </a:t>
            </a:r>
            <a:r>
              <a:rPr kumimoji="1" lang="zh-TW" altLang="en-US" dirty="0" smtClean="0"/>
              <a:t>可以擁有多種</a:t>
            </a:r>
            <a:r>
              <a:rPr kumimoji="1" lang="en-US" altLang="zh-TW" dirty="0" smtClean="0"/>
              <a:t> cell, </a:t>
            </a:r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identifier </a:t>
            </a:r>
            <a:r>
              <a:rPr kumimoji="1" lang="zh-TW" altLang="en-US" dirty="0" smtClean="0"/>
              <a:t>區別之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149213" y="2488449"/>
            <a:ext cx="1528708" cy="15043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6194660" y="2872675"/>
            <a:ext cx="1493520" cy="684288"/>
          </a:xfrm>
          <a:prstGeom prst="wedgeRectCallout">
            <a:avLst>
              <a:gd name="adj1" fmla="val -70614"/>
              <a:gd name="adj2" fmla="val 3310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固定顯示的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TableViewCell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8877" y="2699238"/>
            <a:ext cx="1528708" cy="10303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7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13539</TotalTime>
  <Words>769</Words>
  <Application>Microsoft Macintosh PowerPoint</Application>
  <PresentationFormat>如螢幕大小 (4:3)</PresentationFormat>
  <Paragraphs>166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iOS Dev 筆記 06 操作滑動頁面 by UITableView Controller</vt:lpstr>
      <vt:lpstr>Content</vt:lpstr>
      <vt:lpstr>Apple 的 UI 元件</vt:lpstr>
      <vt:lpstr>UITableView</vt:lpstr>
      <vt:lpstr>UITableView &amp; UITableViewController</vt:lpstr>
      <vt:lpstr>UITableView - Static</vt:lpstr>
      <vt:lpstr>UITableView</vt:lpstr>
      <vt:lpstr>UITableView - Static</vt:lpstr>
      <vt:lpstr>UITableView - Static</vt:lpstr>
      <vt:lpstr>UITableView - Dynamic</vt:lpstr>
      <vt:lpstr>UITableView - Dynamic</vt:lpstr>
      <vt:lpstr>Content</vt:lpstr>
      <vt:lpstr>UITableView - Dynamic</vt:lpstr>
      <vt:lpstr>Protocol UITableViewDataSource</vt:lpstr>
      <vt:lpstr>UITableView - Dynamic</vt:lpstr>
      <vt:lpstr>UITableView - Dynamic</vt:lpstr>
      <vt:lpstr>UITableView - Dynamic</vt:lpstr>
      <vt:lpstr>UITableView - Dynamic</vt:lpstr>
      <vt:lpstr>UITableView - Dynamic</vt:lpstr>
      <vt:lpstr>UITableView - Dynamic</vt:lpstr>
      <vt:lpstr>UITableView - Dynamic</vt:lpstr>
      <vt:lpstr>UITableView - Dynamic</vt:lpstr>
      <vt:lpstr>PowerPoint 簡報</vt:lpstr>
      <vt:lpstr>UITableView - Dynamic</vt:lpstr>
      <vt:lpstr>UITableView 小結</vt:lpstr>
      <vt:lpstr>資料讀取及處理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331</cp:revision>
  <dcterms:created xsi:type="dcterms:W3CDTF">2017-03-07T01:33:20Z</dcterms:created>
  <dcterms:modified xsi:type="dcterms:W3CDTF">2017-03-26T07:20:27Z</dcterms:modified>
</cp:coreProperties>
</file>