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3825" r:id="rId2"/>
    <p:sldId id="3826" r:id="rId3"/>
    <p:sldId id="3828" r:id="rId4"/>
    <p:sldId id="3827" r:id="rId5"/>
    <p:sldId id="3838" r:id="rId6"/>
    <p:sldId id="3839" r:id="rId7"/>
    <p:sldId id="3840" r:id="rId8"/>
    <p:sldId id="3841" r:id="rId9"/>
    <p:sldId id="3843" r:id="rId10"/>
    <p:sldId id="3844" r:id="rId11"/>
    <p:sldId id="3835" r:id="rId12"/>
    <p:sldId id="3845" r:id="rId13"/>
    <p:sldId id="3846" r:id="rId14"/>
    <p:sldId id="3847" r:id="rId15"/>
    <p:sldId id="3836" r:id="rId16"/>
    <p:sldId id="3848" r:id="rId17"/>
    <p:sldId id="3849" r:id="rId18"/>
    <p:sldId id="3850" r:id="rId19"/>
    <p:sldId id="3837" r:id="rId20"/>
    <p:sldId id="3852" r:id="rId21"/>
    <p:sldId id="3854" r:id="rId22"/>
    <p:sldId id="3853" r:id="rId23"/>
    <p:sldId id="3855" r:id="rId24"/>
    <p:sldId id="3834" r:id="rId2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>
          <p15:clr>
            <a:srgbClr val="A4A3A4"/>
          </p15:clr>
        </p15:guide>
        <p15:guide id="2" pos="3840">
          <p15:clr>
            <a:srgbClr val="A4A3A4"/>
          </p15:clr>
        </p15:guide>
        <p15:guide id="3" pos="38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xiaoqian@pku.edu.cn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2381" autoAdjust="0"/>
  </p:normalViewPr>
  <p:slideViewPr>
    <p:cSldViewPr>
      <p:cViewPr varScale="1">
        <p:scale>
          <a:sx n="118" d="100"/>
          <a:sy n="118" d="100"/>
        </p:scale>
        <p:origin x="904" y="192"/>
      </p:cViewPr>
      <p:guideLst>
        <p:guide orient="horz" pos="2182"/>
        <p:guide pos="3840"/>
        <p:guide pos="388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FED6344-F6F9-4963-9D14-F2A4982CB95A}" type="datetimeFigureOut">
              <a:rPr lang="zh-CN" altLang="en-US"/>
              <a:t>2022/5/16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77B4687-A35D-432D-A11F-3C3EB821799C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0798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5249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0844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1422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9012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1926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0678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1697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6821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4155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7679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16206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9521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70024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36352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4512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zh-CN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162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0916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6570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066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2581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7862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3859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1353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051E4-EF82-4E71-A2B8-F2365104C4EC}" type="datetime1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B2D69-8EF1-48CD-925D-CA4C5AEBF48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2D43C-5E7A-424D-B089-156F5FFFB97E}" type="datetime1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16492-F31D-408E-AA88-A7CF2B603C8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12187-ABDF-4340-BFFC-968D1294D59E}" type="datetime1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7A645-3E20-4774-94A9-38C6AE97A8C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 2 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图片占位符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28600">
              <a:lnSpc>
                <a:spcPct val="110000"/>
              </a:lnSpc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457200">
              <a:lnSpc>
                <a:spcPct val="110000"/>
              </a:lnSpc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685800">
              <a:lnSpc>
                <a:spcPct val="110000"/>
              </a:lnSpc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椭圆形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354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形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6" name="任意多边形：形状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0" name="任意多边形：形状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2" name="任意多边形：形状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28600"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457200"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</p:txBody>
      </p:sp>
    </p:spTree>
    <p:extLst>
      <p:ext uri="{BB962C8B-B14F-4D97-AF65-F5344CB8AC3E}">
        <p14:creationId xmlns:p14="http://schemas.microsoft.com/office/powerpoint/2010/main" val="242860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C0340-17C6-4550-8F20-D059AC2C7724}" type="datetime1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67756-31EC-4BD6-B800-8121F8CDCD5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69C8B-5715-4CA8-B867-E5360CC71E7E}" type="datetime1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F9112-B8E5-409B-875C-41CA2172E72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DEAFC-8E23-4FEF-97C2-7DE1AB5ECA8F}" type="datetime1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C037D-775A-4C07-A288-A6C42C3E677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B5187-B57B-4C1D-B54E-CB5E6087D184}" type="datetime1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3A45E-35AF-4A46-A036-48C777B72C3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200B5-D830-47E5-90DA-C60399A99DFB}" type="datetime1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1A48D-573F-4FB2-9E43-AC62C61263F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BA05D-4DC2-4814-B52F-4D67868AC8DA}" type="datetime1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7E3D5-A605-41B2-8659-649B4F156B7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75E3B-A18C-4E74-8DF6-C6D32C85B8E1}" type="datetime1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19029-133A-4A64-9C7F-C33414FF963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B1EE2-ABFD-452B-BBEA-DE38E2690877}" type="datetime1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00394-0DFB-4445-9C2E-B91A1B09BDF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E86E06E-B6C9-458C-AB75-AC007FC21E29}" type="datetime1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95839FB-B87E-4FF7-A0BF-48D4C5C0A6D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微软雅黑" panose="020B050302020402020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cs typeface="微软雅黑" panose="020B050302020402020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cs typeface="微软雅黑" panose="020B050302020402020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cs typeface="微软雅黑" panose="020B050302020402020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cs typeface="微软雅黑" panose="020B050302020402020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cs typeface="微软雅黑" panose="020B050302020402020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cs typeface="微软雅黑" panose="020B050302020402020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cs typeface="微软雅黑" panose="020B050302020402020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cs typeface="微软雅黑" panose="020B050302020402020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dirty="0"/>
              <a:t>假设检验入门</a:t>
            </a:r>
            <a:br>
              <a:rPr lang="en-US" altLang="zh-CN" dirty="0"/>
            </a:br>
            <a:r>
              <a:rPr lang="zh-CN" altLang="en-US" dirty="0"/>
              <a:t>与实验数据处理</a:t>
            </a: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C7FAAAA5-FD7C-48D5-A7F3-3FFC840ED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776" y="1772816"/>
            <a:ext cx="5076864" cy="416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为什么需要假设检验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400" y="1164928"/>
            <a:ext cx="6768380" cy="823912"/>
          </a:xfrm>
        </p:spPr>
        <p:txBody>
          <a:bodyPr rtlCol="0"/>
          <a:lstStyle/>
          <a:p>
            <a:pPr rtl="0"/>
            <a:r>
              <a:rPr lang="zh-CN" altLang="en-US" dirty="0"/>
              <a:t>描述一个正态分布只需要</a:t>
            </a:r>
            <a:r>
              <a:rPr lang="zh-CN" altLang="en-US" dirty="0">
                <a:solidFill>
                  <a:srgbClr val="0070C0"/>
                </a:solidFill>
              </a:rPr>
              <a:t>均值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70C0"/>
                </a:solidFill>
              </a:rPr>
              <a:t>标准误</a:t>
            </a:r>
            <a:r>
              <a:rPr lang="zh-CN" altLang="en-US" dirty="0"/>
              <a:t>两个参数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5772" y="2276872"/>
            <a:ext cx="6120308" cy="3684588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zh-CN" altLang="en-US" dirty="0"/>
              <a:t>但是我们没法直接知道总体分布的这两个参数，只能从抽样所得结果中去“猜”</a:t>
            </a:r>
            <a:endParaRPr lang="en-US" altLang="zh-CN" dirty="0"/>
          </a:p>
          <a:p>
            <a:pPr lvl="1"/>
            <a:r>
              <a:rPr lang="zh-CN" altLang="en-US" dirty="0"/>
              <a:t>一个样本点什么都猜不了</a:t>
            </a:r>
            <a:endParaRPr lang="en-US" altLang="zh-CN" dirty="0"/>
          </a:p>
          <a:p>
            <a:pPr lvl="1"/>
            <a:r>
              <a:rPr lang="zh-CN" altLang="en-US" dirty="0"/>
              <a:t>两个样本点只能猜均值</a:t>
            </a:r>
            <a:endParaRPr lang="en-US" altLang="zh-CN" dirty="0"/>
          </a:p>
          <a:p>
            <a:pPr lvl="1"/>
            <a:r>
              <a:rPr lang="zh-CN" altLang="en-US" dirty="0"/>
              <a:t>所以至少需要三个样本点</a:t>
            </a:r>
            <a:endParaRPr lang="en-US" altLang="zh-CN" dirty="0"/>
          </a:p>
          <a:p>
            <a:pPr rtl="0">
              <a:lnSpc>
                <a:spcPct val="100000"/>
              </a:lnSpc>
            </a:pPr>
            <a:r>
              <a:rPr lang="zh-CN" altLang="en-US" dirty="0"/>
              <a:t>依概率抽样意味着存在得出</a:t>
            </a:r>
            <a:r>
              <a:rPr lang="zh-CN" altLang="en-US" b="1" dirty="0"/>
              <a:t>完全相反</a:t>
            </a:r>
            <a:r>
              <a:rPr lang="zh-CN" altLang="en-US" dirty="0"/>
              <a:t>结论的可能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总体分布形如曲线，但是如果单从抽样结果出发我们就会得到“蓝色均值大于红色”这样的错误结论</a:t>
            </a:r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CN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35108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重要指标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假设检验中的</a:t>
            </a:r>
            <a:r>
              <a:rPr lang="en-US" altLang="zh-CN" dirty="0"/>
              <a:t>P</a:t>
            </a:r>
            <a:r>
              <a:rPr lang="zh-CN" altLang="en-US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515124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假设检验怎么做</a:t>
            </a:r>
            <a:r>
              <a:rPr lang="en-US" altLang="zh-CN" dirty="0"/>
              <a:t>——</a:t>
            </a:r>
            <a:r>
              <a:rPr lang="zh-CN" altLang="en-US" dirty="0"/>
              <a:t>从最简单的开始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268760"/>
            <a:ext cx="10512423" cy="823912"/>
          </a:xfrm>
        </p:spPr>
        <p:txBody>
          <a:bodyPr rtlCol="0"/>
          <a:lstStyle/>
          <a:p>
            <a:pPr rtl="0"/>
            <a:r>
              <a:rPr lang="en-US" altLang="zh-CN" dirty="0"/>
              <a:t>t-test </a:t>
            </a:r>
            <a:r>
              <a:rPr lang="zh-CN" altLang="en-US" dirty="0"/>
              <a:t>（</a:t>
            </a:r>
            <a:r>
              <a:rPr lang="en-US" altLang="zh-CN" dirty="0"/>
              <a:t>t-</a:t>
            </a:r>
            <a:r>
              <a:rPr lang="zh-CN" altLang="en-US" dirty="0"/>
              <a:t>检验）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276872"/>
            <a:ext cx="6264324" cy="3684588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zh-CN" altLang="en-US" dirty="0"/>
              <a:t>根本问题：抽样结果是否</a:t>
            </a:r>
            <a:r>
              <a:rPr lang="zh-CN" altLang="en-US" b="1" dirty="0">
                <a:solidFill>
                  <a:srgbClr val="0070C0"/>
                </a:solidFill>
              </a:rPr>
              <a:t>有差异</a:t>
            </a:r>
            <a:r>
              <a:rPr lang="zh-CN" altLang="en-US" dirty="0"/>
              <a:t>，即是否</a:t>
            </a:r>
            <a:r>
              <a:rPr lang="zh-CN" altLang="en-US" b="1" dirty="0">
                <a:solidFill>
                  <a:srgbClr val="0070C0"/>
                </a:solidFill>
              </a:rPr>
              <a:t>服从同一分布</a:t>
            </a:r>
            <a:endParaRPr lang="en-US" altLang="zh-CN" b="1" dirty="0">
              <a:solidFill>
                <a:srgbClr val="0070C0"/>
              </a:solidFill>
            </a:endParaRPr>
          </a:p>
          <a:p>
            <a:pPr rtl="0">
              <a:lnSpc>
                <a:spcPct val="100000"/>
              </a:lnSpc>
            </a:pPr>
            <a:r>
              <a:rPr lang="zh-CN" altLang="en-US" dirty="0"/>
              <a:t>我们的</a:t>
            </a:r>
            <a:r>
              <a:rPr lang="zh-CN" altLang="en-US" b="1" dirty="0">
                <a:solidFill>
                  <a:srgbClr val="0070C0"/>
                </a:solidFill>
              </a:rPr>
              <a:t>零假设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两组样本服从同一分布，没有差异（独立样本）</a:t>
            </a:r>
            <a:endParaRPr lang="en-US" altLang="zh-CN" dirty="0"/>
          </a:p>
          <a:p>
            <a:pPr lvl="1"/>
            <a:r>
              <a:rPr lang="zh-CN" altLang="en-US" dirty="0"/>
              <a:t>样本服从均值为零的分布（单样本</a:t>
            </a:r>
            <a:r>
              <a:rPr lang="en-US" altLang="zh-CN" dirty="0"/>
              <a:t>/</a:t>
            </a:r>
            <a:r>
              <a:rPr lang="zh-CN" altLang="en-US" dirty="0"/>
              <a:t>成对样本）</a:t>
            </a:r>
            <a:endParaRPr lang="en-US" altLang="zh-CN" dirty="0"/>
          </a:p>
          <a:p>
            <a:pPr lvl="1"/>
            <a:r>
              <a:rPr lang="zh-CN" altLang="en-US" dirty="0"/>
              <a:t>或者任何</a:t>
            </a:r>
            <a:r>
              <a:rPr lang="zh-CN" altLang="en-US" dirty="0">
                <a:solidFill>
                  <a:srgbClr val="0070C0"/>
                </a:solidFill>
              </a:rPr>
              <a:t>希望反驳</a:t>
            </a:r>
            <a:r>
              <a:rPr lang="zh-CN" altLang="en-US" dirty="0"/>
              <a:t>的分布情况</a:t>
            </a:r>
            <a:endParaRPr lang="en-US" altLang="zh-CN" dirty="0"/>
          </a:p>
          <a:p>
            <a:pPr rtl="0">
              <a:lnSpc>
                <a:spcPct val="100000"/>
              </a:lnSpc>
            </a:pPr>
            <a:r>
              <a:rPr lang="zh-CN" altLang="en-US" dirty="0"/>
              <a:t>我们的</a:t>
            </a:r>
            <a:r>
              <a:rPr lang="zh-CN" altLang="en-US" b="1" dirty="0">
                <a:solidFill>
                  <a:srgbClr val="0070C0"/>
                </a:solidFill>
              </a:rPr>
              <a:t>备选假设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两组样本服从不同分布，有差异（独立样本）</a:t>
            </a:r>
            <a:endParaRPr lang="en-US" altLang="zh-CN" dirty="0"/>
          </a:p>
          <a:p>
            <a:pPr lvl="1"/>
            <a:r>
              <a:rPr lang="zh-CN" altLang="en-US" dirty="0"/>
              <a:t>样本服从均值非零的分布（单样本</a:t>
            </a:r>
            <a:r>
              <a:rPr lang="en-US" altLang="zh-CN" dirty="0"/>
              <a:t>/</a:t>
            </a:r>
            <a:r>
              <a:rPr lang="zh-CN" altLang="en-US" dirty="0"/>
              <a:t>成对样本）</a:t>
            </a:r>
            <a:endParaRPr lang="en-US" altLang="zh-CN" dirty="0"/>
          </a:p>
          <a:p>
            <a:pPr lvl="1"/>
            <a:r>
              <a:rPr lang="zh-CN" altLang="en-US" dirty="0"/>
              <a:t>或者与零假设不同的、</a:t>
            </a:r>
            <a:r>
              <a:rPr lang="zh-CN" altLang="en-US" dirty="0">
                <a:solidFill>
                  <a:srgbClr val="0070C0"/>
                </a:solidFill>
              </a:rPr>
              <a:t>希望证明</a:t>
            </a:r>
            <a:r>
              <a:rPr lang="zh-CN" altLang="en-US" dirty="0"/>
              <a:t>的分布情况</a:t>
            </a:r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CN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pic>
        <p:nvPicPr>
          <p:cNvPr id="5" name="Picture 2" descr="t-test">
            <a:extLst>
              <a:ext uri="{FF2B5EF4-FFF2-40B4-BE49-F238E27FC236}">
                <a16:creationId xmlns:a16="http://schemas.microsoft.com/office/drawing/2014/main" id="{C4D69A84-CE3C-4D8F-B75D-D0AC75E2F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964" y="1340767"/>
            <a:ext cx="4041127" cy="501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640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假设检验怎么做</a:t>
            </a:r>
            <a:r>
              <a:rPr lang="en-US" altLang="zh-CN" dirty="0"/>
              <a:t>——</a:t>
            </a:r>
            <a:r>
              <a:rPr lang="zh-CN" altLang="en-US" dirty="0"/>
              <a:t>怎么来“猜”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412776"/>
            <a:ext cx="10512423" cy="823912"/>
          </a:xfrm>
        </p:spPr>
        <p:txBody>
          <a:bodyPr rtlCol="0"/>
          <a:lstStyle/>
          <a:p>
            <a:pPr rtl="0"/>
            <a:r>
              <a:rPr lang="en-US" altLang="zh-CN" dirty="0"/>
              <a:t>P</a:t>
            </a:r>
            <a:r>
              <a:rPr lang="zh-CN" altLang="en-US" dirty="0"/>
              <a:t>值：在</a:t>
            </a:r>
            <a:r>
              <a:rPr lang="zh-CN" altLang="en-US" dirty="0">
                <a:solidFill>
                  <a:srgbClr val="0070C0"/>
                </a:solidFill>
              </a:rPr>
              <a:t>假定零假设成立</a:t>
            </a:r>
            <a:r>
              <a:rPr lang="zh-CN" altLang="en-US" dirty="0"/>
              <a:t>的情况下，得到抽样结果的</a:t>
            </a:r>
            <a:r>
              <a:rPr lang="zh-CN" altLang="en-US" dirty="0">
                <a:solidFill>
                  <a:srgbClr val="0070C0"/>
                </a:solidFill>
              </a:rPr>
              <a:t>可能有多大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A84DACD0-2773-4975-A2FE-3BD5764E1F6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416" y="2492896"/>
                <a:ext cx="10080748" cy="3684588"/>
              </a:xfrm>
            </p:spPr>
            <p:txBody>
              <a:bodyPr rtlCol="0"/>
              <a:lstStyle/>
              <a:p>
                <a:pPr rtl="0">
                  <a:lnSpc>
                    <a:spcPct val="100000"/>
                  </a:lnSpc>
                </a:pPr>
                <a:r>
                  <a:rPr lang="zh-CN" altLang="en-US" dirty="0"/>
                  <a:t>一个离散随机变量的例子：</a:t>
                </a:r>
                <a:endParaRPr lang="en-US" altLang="zh-CN" dirty="0"/>
              </a:p>
              <a:p>
                <a:pPr rtl="0">
                  <a:lnSpc>
                    <a:spcPct val="100000"/>
                  </a:lnSpc>
                </a:pPr>
                <a:r>
                  <a:rPr lang="zh-CN" altLang="en-US" dirty="0"/>
                  <a:t>一颗正六面体骰子，连续掷出了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个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，问其是均匀的可能性有多大？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零假设：骰子是均匀的，即掷出</a:t>
                </a:r>
                <a:r>
                  <a:rPr lang="en-US" altLang="zh-CN" dirty="0"/>
                  <a:t>1-6</a:t>
                </a:r>
                <a:r>
                  <a:rPr lang="zh-CN" altLang="en-US" dirty="0"/>
                  <a:t>的可能性都是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1/6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备选假设：骰子不均匀，即掷出</a:t>
                </a:r>
                <a:r>
                  <a:rPr lang="en-US" altLang="zh-CN" dirty="0"/>
                  <a:t>1-6</a:t>
                </a:r>
                <a:r>
                  <a:rPr lang="zh-CN" altLang="en-US" dirty="0"/>
                  <a:t>的概率不相等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计算：连续十次掷出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的概率为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1..10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因此在这种情况下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值就是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/>
                  <a:t>，也就是说当我们拒绝零假设时，只有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/>
                  <a:t>的概率犯错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A84DACD0-2773-4975-A2FE-3BD5764E1F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416" y="2492896"/>
                <a:ext cx="10080748" cy="3684588"/>
              </a:xfrm>
              <a:blipFill>
                <a:blip r:embed="rId3"/>
                <a:stretch>
                  <a:fillRect l="-847" t="-1821" r="-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CN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20084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假设检验怎么做</a:t>
            </a:r>
            <a:r>
              <a:rPr lang="en-US" altLang="zh-CN" dirty="0"/>
              <a:t>——</a:t>
            </a:r>
            <a:r>
              <a:rPr lang="zh-CN" altLang="en-US" dirty="0"/>
              <a:t>何时拒绝零假设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412776"/>
            <a:ext cx="10512423" cy="823912"/>
          </a:xfrm>
        </p:spPr>
        <p:txBody>
          <a:bodyPr rtlCol="0"/>
          <a:lstStyle/>
          <a:p>
            <a:pPr rtl="0"/>
            <a:r>
              <a:rPr lang="zh-CN" altLang="en-US" dirty="0"/>
              <a:t>为了控制“误杀”零假设的犯错概率，我们需要决定</a:t>
            </a:r>
            <a:r>
              <a:rPr lang="zh-CN" altLang="en-US" dirty="0">
                <a:solidFill>
                  <a:srgbClr val="0070C0"/>
                </a:solidFill>
              </a:rPr>
              <a:t>显著性水平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A84DACD0-2773-4975-A2FE-3BD5764E1F6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416" y="2492896"/>
                <a:ext cx="4680520" cy="3684588"/>
              </a:xfrm>
            </p:spPr>
            <p:txBody>
              <a:bodyPr rtlCol="0"/>
              <a:lstStyle/>
              <a:p>
                <a:pPr rtl="0">
                  <a:lnSpc>
                    <a:spcPct val="100000"/>
                  </a:lnSpc>
                </a:pPr>
                <a:r>
                  <a:rPr lang="zh-CN" altLang="en-US" dirty="0"/>
                  <a:t>显著性水平为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预先决定</a:t>
                </a:r>
                <a:r>
                  <a:rPr lang="zh-CN" altLang="en-US" dirty="0"/>
                  <a:t>的拒绝零假设时的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值的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阈值</a:t>
                </a:r>
                <a:endParaRPr lang="en-US" altLang="zh-CN" b="1" dirty="0">
                  <a:solidFill>
                    <a:srgbClr val="0070C0"/>
                  </a:solidFill>
                </a:endParaRPr>
              </a:p>
              <a:p>
                <a:r>
                  <a:rPr lang="zh-CN" altLang="en-US" dirty="0"/>
                  <a:t>低于显著性水平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拒绝零假设</a:t>
                </a:r>
                <a:endParaRPr lang="en-US" altLang="zh-CN" dirty="0"/>
              </a:p>
              <a:p>
                <a:pPr rtl="0">
                  <a:lnSpc>
                    <a:spcPct val="100000"/>
                  </a:lnSpc>
                </a:pPr>
                <a:r>
                  <a:rPr lang="zh-CN" altLang="en-US" dirty="0"/>
                  <a:t>显然所取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样本越多</a:t>
                </a:r>
                <a:r>
                  <a:rPr lang="zh-CN" altLang="en-US" dirty="0"/>
                  <a:t>，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P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值越小</a:t>
                </a:r>
                <a:r>
                  <a:rPr lang="zh-CN" altLang="en-US" dirty="0"/>
                  <a:t>，因此要选择合适的显著性水平</a:t>
                </a:r>
                <a:endParaRPr lang="en-US" altLang="zh-CN" dirty="0"/>
              </a:p>
              <a:p>
                <a:pPr rtl="0">
                  <a:lnSpc>
                    <a:spcPct val="100000"/>
                  </a:lnSpc>
                </a:pPr>
                <a:r>
                  <a:rPr lang="zh-CN" altLang="en-US" dirty="0"/>
                  <a:t>常见的几个显著性水平有：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0.1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0.05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0.01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A84DACD0-2773-4975-A2FE-3BD5764E1F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416" y="2492896"/>
                <a:ext cx="4680520" cy="3684588"/>
              </a:xfrm>
              <a:blipFill>
                <a:blip r:embed="rId3"/>
                <a:stretch>
                  <a:fillRect l="-1823" t="-1325" r="-1953" b="-102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CN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pic>
        <p:nvPicPr>
          <p:cNvPr id="3074" name="Picture 2" descr="Significance Level - Statistical Data Analysis. Freelance Consultant">
            <a:extLst>
              <a:ext uri="{FF2B5EF4-FFF2-40B4-BE49-F238E27FC236}">
                <a16:creationId xmlns:a16="http://schemas.microsoft.com/office/drawing/2014/main" id="{1BEF2226-44CC-4E31-8FF4-A684F0F64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446" y="2505449"/>
            <a:ext cx="6537287" cy="358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366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方法选择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几种经典假设检验</a:t>
            </a:r>
          </a:p>
        </p:txBody>
      </p:sp>
    </p:spTree>
    <p:extLst>
      <p:ext uri="{BB962C8B-B14F-4D97-AF65-F5344CB8AC3E}">
        <p14:creationId xmlns:p14="http://schemas.microsoft.com/office/powerpoint/2010/main" val="3257162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选择合适的假设检验</a:t>
            </a:r>
            <a:r>
              <a:rPr lang="en-US" altLang="zh-CN" dirty="0"/>
              <a:t>——</a:t>
            </a:r>
            <a:r>
              <a:rPr lang="zh-CN" altLang="en-US" dirty="0"/>
              <a:t>单样本、双样本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980728"/>
            <a:ext cx="10512423" cy="823912"/>
          </a:xfrm>
        </p:spPr>
        <p:txBody>
          <a:bodyPr rtlCol="0"/>
          <a:lstStyle/>
          <a:p>
            <a:pPr rtl="0"/>
            <a:r>
              <a:rPr lang="en-US" altLang="zh-CN" dirty="0"/>
              <a:t>t-test (t-</a:t>
            </a:r>
            <a:r>
              <a:rPr lang="zh-CN" altLang="en-US" dirty="0"/>
              <a:t>检验</a:t>
            </a:r>
            <a:r>
              <a:rPr lang="en-US" altLang="zh-CN" dirty="0"/>
              <a:t>)</a:t>
            </a:r>
            <a:endParaRPr lang="zh-CN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A84DACD0-2773-4975-A2FE-3BD5764E1F6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415" y="2060848"/>
                <a:ext cx="10512423" cy="4248472"/>
              </a:xfrm>
            </p:spPr>
            <p:txBody>
              <a:bodyPr rtlCol="0"/>
              <a:lstStyle/>
              <a:p>
                <a:pPr rtl="0">
                  <a:lnSpc>
                    <a:spcPct val="100000"/>
                  </a:lnSpc>
                </a:pPr>
                <a:r>
                  <a:rPr lang="zh-CN" altLang="en-US" dirty="0">
                    <a:solidFill>
                      <a:srgbClr val="0070C0"/>
                    </a:solidFill>
                  </a:rPr>
                  <a:t>单样本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生物化学课程成绩，</a:t>
                </a:r>
                <a:r>
                  <a:rPr lang="en-US" altLang="zh-CN" dirty="0"/>
                  <a:t>etc.</a:t>
                </a:r>
                <a:r>
                  <a:rPr lang="zh-CN" altLang="en-US" dirty="0"/>
                  <a:t>（标准误由样本方差估计）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零假设：服从的分布均值为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，与其没有差异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备选假设：服从的分布均值不为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>
                    <a:solidFill>
                      <a:srgbClr val="0070C0"/>
                    </a:solidFill>
                  </a:rPr>
                  <a:t>成对样本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zh-CN" altLang="en-US" dirty="0"/>
                  <a:t>参加学业辅导前后的成绩变化，</a:t>
                </a:r>
                <a:r>
                  <a:rPr lang="en-US" altLang="zh-CN" dirty="0"/>
                  <a:t>etc.</a:t>
                </a:r>
              </a:p>
              <a:p>
                <a:pPr lvl="1"/>
                <a:r>
                  <a:rPr lang="zh-CN" altLang="en-US" dirty="0"/>
                  <a:t>将成对的观测值通过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相减</a:t>
                </a:r>
                <a:r>
                  <a:rPr lang="en-US" altLang="zh-CN" dirty="0"/>
                  <a:t>/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相除</a:t>
                </a:r>
                <a:r>
                  <a:rPr lang="zh-CN" altLang="en-US" dirty="0"/>
                  <a:t>化为单样本，假设也同单样本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70C0"/>
                    </a:solidFill>
                  </a:rPr>
                  <a:t>独立样本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zh-CN" altLang="en-US" dirty="0"/>
                  <a:t>参加学业辅导与不参加学业辅导的人群成绩对比，</a:t>
                </a:r>
                <a:r>
                  <a:rPr lang="en-US" altLang="zh-CN" dirty="0"/>
                  <a:t>etc.</a:t>
                </a:r>
                <a:r>
                  <a:rPr lang="zh-CN" altLang="en-US" dirty="0"/>
                  <a:t>（参数由样本估计）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零假设：两个变量服从同一个分布，没有差异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备选假设：两个变量服从不同分布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A84DACD0-2773-4975-A2FE-3BD5764E1F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415" y="2060848"/>
                <a:ext cx="10512423" cy="4248472"/>
              </a:xfrm>
              <a:blipFill>
                <a:blip r:embed="rId3"/>
                <a:stretch>
                  <a:fillRect l="-812" t="-1578" b="-27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CN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71350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选择合适的假设检验</a:t>
            </a:r>
            <a:r>
              <a:rPr lang="en-US" altLang="zh-CN" dirty="0"/>
              <a:t>——</a:t>
            </a:r>
            <a:r>
              <a:rPr lang="zh-CN" altLang="en-US" dirty="0"/>
              <a:t>多样本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412776"/>
            <a:ext cx="10512423" cy="823912"/>
          </a:xfrm>
        </p:spPr>
        <p:txBody>
          <a:bodyPr rtlCol="0"/>
          <a:lstStyle/>
          <a:p>
            <a:pPr rtl="0"/>
            <a:r>
              <a:rPr lang="en-US" altLang="zh-CN" dirty="0"/>
              <a:t>ANOVA</a:t>
            </a:r>
            <a:r>
              <a:rPr lang="zh-CN" altLang="en-US" dirty="0"/>
              <a:t>（</a:t>
            </a:r>
            <a:r>
              <a:rPr lang="en-US" altLang="zh-CN" dirty="0"/>
              <a:t>Analysis of Variance</a:t>
            </a:r>
            <a:r>
              <a:rPr lang="zh-CN" altLang="en-US" dirty="0"/>
              <a:t>，方差分析）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415" y="2492896"/>
            <a:ext cx="10512423" cy="3684588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zh-CN" altLang="en-US" dirty="0">
                <a:solidFill>
                  <a:srgbClr val="0070C0"/>
                </a:solidFill>
              </a:rPr>
              <a:t>单因素方差分析</a:t>
            </a:r>
            <a:r>
              <a:rPr lang="zh-CN" altLang="en-US" dirty="0"/>
              <a:t> </a:t>
            </a:r>
            <a:r>
              <a:rPr lang="en-US" altLang="zh-CN" dirty="0"/>
              <a:t>One-way ANOVA</a:t>
            </a:r>
          </a:p>
          <a:p>
            <a:pPr lvl="1"/>
            <a:r>
              <a:rPr lang="zh-CN" altLang="en-US" dirty="0"/>
              <a:t>两个以上实验分组（</a:t>
            </a:r>
            <a:r>
              <a:rPr lang="en-US" altLang="zh-CN" dirty="0"/>
              <a:t>pH</a:t>
            </a:r>
            <a:r>
              <a:rPr lang="zh-CN" altLang="en-US" dirty="0"/>
              <a:t>，研磨方法，</a:t>
            </a:r>
            <a:r>
              <a:rPr lang="en-US" altLang="zh-CN" dirty="0"/>
              <a:t>etc.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零假设：所有分布的均值没有差异，即实验分组对观测结果无影响</a:t>
            </a:r>
            <a:endParaRPr lang="en-US" altLang="zh-CN" dirty="0"/>
          </a:p>
          <a:p>
            <a:pPr lvl="1"/>
            <a:r>
              <a:rPr lang="zh-CN" altLang="en-US" dirty="0"/>
              <a:t>备选假设：</a:t>
            </a:r>
            <a:r>
              <a:rPr lang="zh-CN" altLang="en-US" dirty="0">
                <a:solidFill>
                  <a:srgbClr val="0070C0"/>
                </a:solidFill>
              </a:rPr>
              <a:t>至少有一个</a:t>
            </a:r>
            <a:r>
              <a:rPr lang="zh-CN" altLang="en-US" dirty="0"/>
              <a:t>分组服从不同的分布</a:t>
            </a:r>
            <a:endParaRPr lang="en-US" altLang="zh-CN" dirty="0"/>
          </a:p>
          <a:p>
            <a:r>
              <a:rPr lang="zh-CN" altLang="en-US" dirty="0">
                <a:solidFill>
                  <a:srgbClr val="0070C0"/>
                </a:solidFill>
              </a:rPr>
              <a:t>双因素方差分析 </a:t>
            </a:r>
            <a:r>
              <a:rPr lang="en-US" altLang="zh-CN" dirty="0"/>
              <a:t>Two-way ANOVA</a:t>
            </a:r>
          </a:p>
          <a:p>
            <a:pPr lvl="1"/>
            <a:r>
              <a:rPr lang="zh-CN" altLang="en-US" dirty="0"/>
              <a:t>有两组互相独立的实验分组（</a:t>
            </a:r>
            <a:r>
              <a:rPr lang="en-US" altLang="zh-CN" dirty="0"/>
              <a:t>pH+</a:t>
            </a:r>
            <a:r>
              <a:rPr lang="zh-CN" altLang="en-US" dirty="0"/>
              <a:t>研磨方法，</a:t>
            </a:r>
            <a:r>
              <a:rPr lang="en-US" altLang="zh-CN" dirty="0"/>
              <a:t>etc.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零假设：任一分组对应分布均值无差异，且两个实验分组互不影响（</a:t>
            </a:r>
            <a:r>
              <a:rPr lang="en-US" altLang="zh-CN" dirty="0"/>
              <a:t>2+1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备选假设：有</a:t>
            </a:r>
            <a:r>
              <a:rPr lang="zh-CN" altLang="en-US" dirty="0">
                <a:solidFill>
                  <a:srgbClr val="0070C0"/>
                </a:solidFill>
              </a:rPr>
              <a:t>至少一个</a:t>
            </a:r>
            <a:r>
              <a:rPr lang="zh-CN" altLang="en-US" dirty="0"/>
              <a:t>分组对结果造成影响，或两个分组间有关联</a:t>
            </a:r>
            <a:endParaRPr lang="en-US" altLang="zh-CN" dirty="0"/>
          </a:p>
          <a:p>
            <a:r>
              <a:rPr lang="zh-CN" altLang="en-US" dirty="0"/>
              <a:t>具体过程与</a:t>
            </a:r>
            <a:r>
              <a:rPr lang="en-US" altLang="zh-CN" dirty="0"/>
              <a:t>t-</a:t>
            </a:r>
            <a:r>
              <a:rPr lang="zh-CN" altLang="en-US" dirty="0"/>
              <a:t>检验不太相同，但结果显著性都以</a:t>
            </a:r>
            <a:r>
              <a:rPr lang="en-US" altLang="zh-CN" dirty="0"/>
              <a:t>P</a:t>
            </a:r>
            <a:r>
              <a:rPr lang="zh-CN" altLang="en-US" dirty="0"/>
              <a:t>值衡量</a:t>
            </a:r>
            <a:endParaRPr lang="en-US" altLang="zh-CN" dirty="0"/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CN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2393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选择合适的假设检验</a:t>
            </a:r>
            <a:r>
              <a:rPr lang="en-US" altLang="zh-CN" dirty="0"/>
              <a:t>——</a:t>
            </a:r>
            <a:r>
              <a:rPr lang="zh-CN" altLang="en-US" dirty="0"/>
              <a:t>其他方法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412776"/>
            <a:ext cx="10512423" cy="823912"/>
          </a:xfrm>
        </p:spPr>
        <p:txBody>
          <a:bodyPr rtlCol="0"/>
          <a:lstStyle/>
          <a:p>
            <a:pPr rtl="0"/>
            <a:r>
              <a:rPr lang="zh-CN" altLang="en-US" dirty="0"/>
              <a:t>方法很多，熟悉原理，仔细选择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415" y="2492896"/>
            <a:ext cx="10512423" cy="3684588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zh-CN" altLang="en-US" dirty="0"/>
              <a:t>卡方检验</a:t>
            </a:r>
            <a:endParaRPr lang="en-US" altLang="zh-CN" dirty="0"/>
          </a:p>
          <a:p>
            <a:pPr lvl="1"/>
            <a:r>
              <a:rPr lang="zh-CN" altLang="en-US" dirty="0"/>
              <a:t>类似于</a:t>
            </a:r>
            <a:r>
              <a:rPr lang="en-US" altLang="zh-CN" dirty="0"/>
              <a:t>ANOVA</a:t>
            </a:r>
            <a:r>
              <a:rPr lang="zh-CN" altLang="en-US" dirty="0"/>
              <a:t>，但是观测值不连续，无法求方差，只能依照其分类比例计算</a:t>
            </a:r>
            <a:endParaRPr lang="en-US" altLang="zh-CN" dirty="0"/>
          </a:p>
          <a:p>
            <a:r>
              <a:rPr lang="zh-CN" altLang="en-US" dirty="0"/>
              <a:t>回归分析</a:t>
            </a:r>
            <a:endParaRPr lang="en-US" altLang="zh-CN" dirty="0"/>
          </a:p>
          <a:p>
            <a:pPr lvl="1"/>
            <a:r>
              <a:rPr lang="zh-CN" altLang="en-US" dirty="0"/>
              <a:t>探究两个连续随机变量之间是否有关联性</a:t>
            </a:r>
            <a:endParaRPr lang="en-US" altLang="zh-CN" dirty="0"/>
          </a:p>
          <a:p>
            <a:r>
              <a:rPr lang="zh-CN" altLang="en-US" dirty="0"/>
              <a:t>所有假设检验都有共同点，需要视具体情况分析！</a:t>
            </a:r>
            <a:endParaRPr lang="en-US" altLang="zh-CN" dirty="0"/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CN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535E3EF3-080E-4E32-AEBB-59E03771E5EE}"/>
              </a:ext>
            </a:extLst>
          </p:cNvPr>
          <p:cNvSpPr txBox="1">
            <a:spLocks/>
          </p:cNvSpPr>
          <p:nvPr/>
        </p:nvSpPr>
        <p:spPr bwMode="auto">
          <a:xfrm>
            <a:off x="2711624" y="5031050"/>
            <a:ext cx="6264325" cy="823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b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         有差异 </a:t>
            </a:r>
            <a:r>
              <a:rPr lang="en-US" altLang="zh-CN" dirty="0"/>
              <a:t>= </a:t>
            </a:r>
            <a:r>
              <a:rPr lang="zh-CN" altLang="en-US" dirty="0"/>
              <a:t>显著 ≠ 差异大</a:t>
            </a:r>
            <a:endParaRPr lang="en-US" altLang="zh-CN" dirty="0"/>
          </a:p>
          <a:p>
            <a:pPr algn="ctr"/>
            <a:r>
              <a:rPr lang="en-US" altLang="zh-CN" dirty="0"/>
              <a:t> </a:t>
            </a:r>
            <a:r>
              <a:rPr lang="zh-CN" altLang="en-US" dirty="0"/>
              <a:t>不能反驳零假设 </a:t>
            </a:r>
            <a:r>
              <a:rPr lang="en-US" altLang="zh-CN" dirty="0"/>
              <a:t>= </a:t>
            </a:r>
            <a:r>
              <a:rPr lang="zh-CN" altLang="en-US" dirty="0"/>
              <a:t>不显著 ≠ 接受零假设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0061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数据处理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所用数据从何而来</a:t>
            </a:r>
          </a:p>
        </p:txBody>
      </p:sp>
    </p:spTree>
    <p:extLst>
      <p:ext uri="{BB962C8B-B14F-4D97-AF65-F5344CB8AC3E}">
        <p14:creationId xmlns:p14="http://schemas.microsoft.com/office/powerpoint/2010/main" val="209098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9736" y="1700809"/>
            <a:ext cx="4752528" cy="4324748"/>
          </a:xfrm>
        </p:spPr>
        <p:txBody>
          <a:bodyPr rtlCol="0"/>
          <a:lstStyle/>
          <a:p>
            <a:pPr marL="0" indent="0" rtl="0">
              <a:buNone/>
            </a:pPr>
            <a:r>
              <a:rPr lang="zh-CN" altLang="en-US" dirty="0"/>
              <a:t>一、假设检验从何而来</a:t>
            </a:r>
          </a:p>
          <a:p>
            <a:pPr marL="0" indent="0" rtl="0">
              <a:buNone/>
            </a:pPr>
            <a:endParaRPr lang="en-US" altLang="zh-CN" dirty="0"/>
          </a:p>
          <a:p>
            <a:pPr marL="0" indent="0" rtl="0">
              <a:buNone/>
            </a:pPr>
            <a:r>
              <a:rPr lang="zh-CN" altLang="en-US" dirty="0"/>
              <a:t>二、假设检验与其</a:t>
            </a:r>
            <a:r>
              <a:rPr lang="en-US" altLang="zh-CN" dirty="0"/>
              <a:t>P</a:t>
            </a:r>
            <a:r>
              <a:rPr lang="zh-CN" altLang="en-US" dirty="0"/>
              <a:t>值</a:t>
            </a:r>
          </a:p>
          <a:p>
            <a:pPr marL="0" indent="0" rtl="0">
              <a:buNone/>
            </a:pPr>
            <a:endParaRPr lang="en-US" altLang="zh-CN" dirty="0"/>
          </a:p>
          <a:p>
            <a:pPr marL="0" indent="0" rtl="0">
              <a:buNone/>
            </a:pPr>
            <a:r>
              <a:rPr lang="zh-CN" altLang="en-US" dirty="0"/>
              <a:t>三、几种经典假设检验</a:t>
            </a:r>
          </a:p>
          <a:p>
            <a:pPr marL="0" indent="0" rtl="0">
              <a:buNone/>
            </a:pPr>
            <a:endParaRPr lang="en-US" altLang="zh-CN" dirty="0"/>
          </a:p>
          <a:p>
            <a:pPr marL="0" indent="0" rtl="0">
              <a:buNone/>
            </a:pPr>
            <a:r>
              <a:rPr lang="zh-CN" altLang="en-US" dirty="0"/>
              <a:t>四、所用数据从何而来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CN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要做分析先要找好对象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124744"/>
            <a:ext cx="10512423" cy="823912"/>
          </a:xfrm>
        </p:spPr>
        <p:txBody>
          <a:bodyPr rtlCol="0"/>
          <a:lstStyle/>
          <a:p>
            <a:pPr rtl="0"/>
            <a:r>
              <a:rPr lang="zh-CN" altLang="en-US" dirty="0"/>
              <a:t>探究</a:t>
            </a:r>
            <a:r>
              <a:rPr lang="zh-CN" altLang="en-US" dirty="0">
                <a:solidFill>
                  <a:srgbClr val="0070C0"/>
                </a:solidFill>
              </a:rPr>
              <a:t>研磨方式</a:t>
            </a:r>
            <a:r>
              <a:rPr lang="en-US" altLang="zh-CN" dirty="0">
                <a:solidFill>
                  <a:srgbClr val="0070C0"/>
                </a:solidFill>
              </a:rPr>
              <a:t>/pH</a:t>
            </a:r>
            <a:r>
              <a:rPr lang="zh-CN" altLang="en-US" dirty="0"/>
              <a:t>对</a:t>
            </a:r>
            <a:r>
              <a:rPr lang="zh-CN" altLang="en-US" dirty="0">
                <a:solidFill>
                  <a:srgbClr val="0070C0"/>
                </a:solidFill>
              </a:rPr>
              <a:t>酶活</a:t>
            </a:r>
            <a:r>
              <a:rPr lang="zh-CN" altLang="en-US" dirty="0"/>
              <a:t>的影响</a:t>
            </a:r>
            <a:endParaRPr lang="zh-CN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A84DACD0-2773-4975-A2FE-3BD5764E1F6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95400" y="2204864"/>
                <a:ext cx="4968553" cy="3684588"/>
              </a:xfrm>
            </p:spPr>
            <p:txBody>
              <a:bodyPr rtlCol="0"/>
              <a:lstStyle/>
              <a:p>
                <a:pPr rtl="0">
                  <a:lnSpc>
                    <a:spcPct val="100000"/>
                  </a:lnSpc>
                </a:pPr>
                <a:r>
                  <a:rPr lang="zh-CN" altLang="en-US" dirty="0"/>
                  <a:t>实验变量：研磨方式或</a:t>
                </a:r>
                <a:r>
                  <a:rPr lang="en-US" altLang="zh-CN" dirty="0"/>
                  <a:t>pH</a:t>
                </a:r>
              </a:p>
              <a:p>
                <a:pPr rtl="0">
                  <a:lnSpc>
                    <a:spcPct val="100000"/>
                  </a:lnSpc>
                </a:pPr>
                <a:r>
                  <a:rPr lang="zh-CN" altLang="en-US" dirty="0"/>
                  <a:t>研究对象：单位酶活</a:t>
                </a:r>
                <a:endParaRPr lang="en-US" altLang="zh-CN" dirty="0"/>
              </a:p>
              <a:p>
                <a:pPr rtl="0">
                  <a:lnSpc>
                    <a:spcPct val="100000"/>
                  </a:lnSpc>
                </a:pPr>
                <a:r>
                  <a:rPr lang="zh-CN" altLang="en-US" dirty="0"/>
                  <a:t>原始数据：吸光度值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时间曲线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首先从吸光度值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时间曲线计算出单位酶活（假设所有人用量均为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所用模型为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b="0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𝐴𝑏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340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𝑡𝑜𝑡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推导过程可以参考提交数据的网页上侧边栏，待定项为总酶活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</m:oMath>
                </a14:m>
                <a:r>
                  <a:rPr lang="zh-CN" altLang="en-US" dirty="0"/>
                  <a:t>与起始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有效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底物浓度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（可以自行比较如果固定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其拟合结果如何）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A84DACD0-2773-4975-A2FE-3BD5764E1F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95400" y="2204864"/>
                <a:ext cx="4968553" cy="3684588"/>
              </a:xfrm>
              <a:blipFill>
                <a:blip r:embed="rId3"/>
                <a:stretch>
                  <a:fillRect l="-1595" t="-1821" r="-491" b="-130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CN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pic>
        <p:nvPicPr>
          <p:cNvPr id="5122" name="Picture 2" descr="0">
            <a:extLst>
              <a:ext uri="{FF2B5EF4-FFF2-40B4-BE49-F238E27FC236}">
                <a16:creationId xmlns:a16="http://schemas.microsoft.com/office/drawing/2014/main" id="{85DF597C-0FBF-4720-A98E-39A68E47A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673" y="1996975"/>
            <a:ext cx="6191853" cy="344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074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进一步处理</a:t>
            </a:r>
            <a:r>
              <a:rPr lang="en-US" altLang="zh-CN" dirty="0"/>
              <a:t>——</a:t>
            </a:r>
            <a:r>
              <a:rPr lang="zh-CN" altLang="en-US" dirty="0"/>
              <a:t>归一化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124744"/>
            <a:ext cx="10512423" cy="823912"/>
          </a:xfrm>
        </p:spPr>
        <p:txBody>
          <a:bodyPr rtlCol="0"/>
          <a:lstStyle/>
          <a:p>
            <a:pPr rtl="0"/>
            <a:r>
              <a:rPr lang="zh-CN" altLang="en-US" dirty="0"/>
              <a:t>不同组之间可能体系、样品量有差异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5400" y="2204864"/>
            <a:ext cx="5112568" cy="3684588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zh-CN" altLang="en-US" dirty="0"/>
              <a:t>我们希望减少这部分差异带来的实验性因素的影响，同时也要去除重复数值的偏置影响（去重）</a:t>
            </a:r>
            <a:endParaRPr lang="en-US" altLang="zh-CN" dirty="0"/>
          </a:p>
          <a:p>
            <a:pPr rtl="0">
              <a:lnSpc>
                <a:spcPct val="100000"/>
              </a:lnSpc>
            </a:pPr>
            <a:r>
              <a:rPr lang="zh-CN" altLang="en-US" dirty="0"/>
              <a:t>假设酶活只随处理的不同而变化</a:t>
            </a:r>
            <a:endParaRPr lang="en-US" altLang="zh-CN" dirty="0"/>
          </a:p>
          <a:p>
            <a:pPr rtl="0">
              <a:lnSpc>
                <a:spcPct val="100000"/>
              </a:lnSpc>
            </a:pPr>
            <a:r>
              <a:rPr lang="zh-CN" altLang="en-US" dirty="0"/>
              <a:t>将不重复的每组结果取均值，计算此均值与全班均值的偏差比例，再将对应数据点除去此比例，使得组间酶活的均值位于同一水平</a:t>
            </a:r>
            <a:endParaRPr lang="en-US" altLang="zh-CN" dirty="0"/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CN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DAB5CB6-4D51-40D2-9FE0-A9D388BCE263}"/>
              </a:ext>
            </a:extLst>
          </p:cNvPr>
          <p:cNvGrpSpPr/>
          <p:nvPr/>
        </p:nvGrpSpPr>
        <p:grpSpPr>
          <a:xfrm>
            <a:off x="6528048" y="997576"/>
            <a:ext cx="5054365" cy="5743792"/>
            <a:chOff x="6297845" y="1099563"/>
            <a:chExt cx="4824014" cy="5482021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334811D-1E74-4AE2-AD5D-F899C694754E}"/>
                </a:ext>
              </a:extLst>
            </p:cNvPr>
            <p:cNvGrpSpPr/>
            <p:nvPr/>
          </p:nvGrpSpPr>
          <p:grpSpPr>
            <a:xfrm>
              <a:off x="6312024" y="1503569"/>
              <a:ext cx="4800570" cy="4795264"/>
              <a:chOff x="5658243" y="1238557"/>
              <a:chExt cx="5166319" cy="5160609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033D4E1E-C130-475D-9D6A-767E88DB8B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50530" y="1238557"/>
                <a:ext cx="2574032" cy="25740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DCB41109-6DC2-40A4-9B4D-65B3024B34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3953" y="3812589"/>
                <a:ext cx="2586577" cy="25865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6F09E039-E5DB-474F-A3BF-E6D17F435E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50530" y="3818861"/>
                <a:ext cx="2574032" cy="25740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304ABA21-6413-4D7E-B724-21AC12D9F2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58243" y="1238557"/>
                <a:ext cx="2574032" cy="25740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53EFF4D-3F8D-4310-80F1-3DC6C09C8884}"/>
                </a:ext>
              </a:extLst>
            </p:cNvPr>
            <p:cNvSpPr/>
            <p:nvPr/>
          </p:nvSpPr>
          <p:spPr>
            <a:xfrm>
              <a:off x="6312024" y="1484784"/>
              <a:ext cx="4800570" cy="2347243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67A5BA2-AC48-4DD7-B04F-CDB8859302F4}"/>
                </a:ext>
              </a:extLst>
            </p:cNvPr>
            <p:cNvSpPr/>
            <p:nvPr/>
          </p:nvSpPr>
          <p:spPr>
            <a:xfrm>
              <a:off x="9966640" y="1099563"/>
              <a:ext cx="1155219" cy="389056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归一化前</a:t>
              </a:r>
              <a:endParaRPr lang="en-US" altLang="zh-CN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C1A3A9C-C3FF-4D5F-8AB2-AE3833B8C42D}"/>
                </a:ext>
              </a:extLst>
            </p:cNvPr>
            <p:cNvSpPr/>
            <p:nvPr/>
          </p:nvSpPr>
          <p:spPr>
            <a:xfrm>
              <a:off x="6312024" y="3846977"/>
              <a:ext cx="4800570" cy="2347243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F606A93-4E62-4BD4-A451-B2F218CA3464}"/>
                </a:ext>
              </a:extLst>
            </p:cNvPr>
            <p:cNvSpPr/>
            <p:nvPr/>
          </p:nvSpPr>
          <p:spPr>
            <a:xfrm>
              <a:off x="6297845" y="6192528"/>
              <a:ext cx="1155219" cy="389056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归一化后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804923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给同学们的数据形式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0768"/>
            <a:ext cx="5386917" cy="639762"/>
          </a:xfrm>
        </p:spPr>
        <p:txBody>
          <a:bodyPr rtlCol="0"/>
          <a:lstStyle/>
          <a:p>
            <a:pPr rtl="0"/>
            <a:r>
              <a:rPr lang="zh-CN" altLang="en-US" dirty="0">
                <a:solidFill>
                  <a:srgbClr val="0070C0"/>
                </a:solidFill>
              </a:rPr>
              <a:t>纵表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>
              <a:lnSpc>
                <a:spcPct val="100000"/>
              </a:lnSpc>
            </a:pPr>
            <a:r>
              <a:rPr lang="zh-CN" altLang="en-US" dirty="0"/>
              <a:t>每行对应一个数值</a:t>
            </a:r>
            <a:endParaRPr lang="en-US" altLang="zh-CN" dirty="0"/>
          </a:p>
          <a:p>
            <a:pPr rtl="0">
              <a:lnSpc>
                <a:spcPct val="100000"/>
              </a:lnSpc>
            </a:pPr>
            <a:r>
              <a:rPr lang="zh-CN" altLang="en-US" dirty="0"/>
              <a:t>数值之后有相关分组信息</a:t>
            </a:r>
            <a:endParaRPr lang="en-US" altLang="zh-CN" dirty="0"/>
          </a:p>
          <a:p>
            <a:pPr rtl="0">
              <a:lnSpc>
                <a:spcPct val="100000"/>
              </a:lnSpc>
            </a:pPr>
            <a:r>
              <a:rPr lang="zh-CN" altLang="en-US" dirty="0"/>
              <a:t>允许嵌套分组</a:t>
            </a:r>
            <a:r>
              <a:rPr lang="en-US" altLang="zh-CN" dirty="0"/>
              <a:t>/</a:t>
            </a:r>
            <a:r>
              <a:rPr lang="zh-CN" altLang="en-US" dirty="0"/>
              <a:t>任意增加记录字段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CFD254-68A8-4D88-9653-D6F0238D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368" y="1340768"/>
            <a:ext cx="5389033" cy="639762"/>
          </a:xfrm>
        </p:spPr>
        <p:txBody>
          <a:bodyPr rtlCol="0"/>
          <a:lstStyle/>
          <a:p>
            <a:pPr rtl="0"/>
            <a:r>
              <a:rPr lang="zh-CN" altLang="en-US" dirty="0"/>
              <a:t>横表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05CD03-9B40-4AA4-B6AB-5B38436AB90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>
              <a:lnSpc>
                <a:spcPct val="100000"/>
              </a:lnSpc>
            </a:pPr>
            <a:r>
              <a:rPr lang="zh-CN" altLang="en-US" sz="2400" dirty="0"/>
              <a:t>每行有多个数值</a:t>
            </a:r>
            <a:endParaRPr lang="en-US" altLang="zh-CN" sz="2400" dirty="0"/>
          </a:p>
          <a:p>
            <a:pPr rtl="0">
              <a:lnSpc>
                <a:spcPct val="100000"/>
              </a:lnSpc>
            </a:pPr>
            <a:r>
              <a:rPr lang="zh-CN" altLang="en-US" sz="2400" dirty="0"/>
              <a:t>一列为一组数值</a:t>
            </a:r>
            <a:endParaRPr lang="en-US" altLang="zh-CN" sz="2400" dirty="0"/>
          </a:p>
          <a:p>
            <a:pPr rtl="0">
              <a:lnSpc>
                <a:spcPct val="100000"/>
              </a:lnSpc>
            </a:pPr>
            <a:r>
              <a:rPr lang="zh-CN" altLang="en-US" sz="2400" dirty="0"/>
              <a:t>较难嵌套分组</a:t>
            </a:r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CN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pic>
        <p:nvPicPr>
          <p:cNvPr id="8" name="图形 7" descr="复选标记 纯色填充">
            <a:extLst>
              <a:ext uri="{FF2B5EF4-FFF2-40B4-BE49-F238E27FC236}">
                <a16:creationId xmlns:a16="http://schemas.microsoft.com/office/drawing/2014/main" id="{474446C6-1948-4A64-A0FD-DE755BA5D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5480" y="1260475"/>
            <a:ext cx="914400" cy="914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2745FFA-EC0F-4035-A1A6-5BEFC1CB7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1544" y="3567765"/>
            <a:ext cx="8208912" cy="303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37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欢迎自行探索其他数据处理方法</a:t>
            </a:r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CN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2745FFA-EC0F-4035-A1A6-5BEFC1CB7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87" y="2359558"/>
            <a:ext cx="10877826" cy="4021770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574CDDDF-0BE5-4465-BF20-A368D9BB185D}"/>
              </a:ext>
            </a:extLst>
          </p:cNvPr>
          <p:cNvGrpSpPr/>
          <p:nvPr/>
        </p:nvGrpSpPr>
        <p:grpSpPr>
          <a:xfrm>
            <a:off x="2999656" y="1700808"/>
            <a:ext cx="1368152" cy="4392487"/>
            <a:chOff x="2999656" y="1700808"/>
            <a:chExt cx="1368152" cy="4392487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0A54A7D-A30F-45C3-8E3D-A46AFBEDC24E}"/>
                </a:ext>
              </a:extLst>
            </p:cNvPr>
            <p:cNvSpPr/>
            <p:nvPr/>
          </p:nvSpPr>
          <p:spPr>
            <a:xfrm>
              <a:off x="2999656" y="2372558"/>
              <a:ext cx="1368152" cy="3720737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9EE9B4D-561D-463E-B116-266B2C8F7387}"/>
                </a:ext>
              </a:extLst>
            </p:cNvPr>
            <p:cNvSpPr/>
            <p:nvPr/>
          </p:nvSpPr>
          <p:spPr>
            <a:xfrm>
              <a:off x="3005494" y="1700808"/>
              <a:ext cx="1362313" cy="65875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归一化前</a:t>
              </a:r>
              <a:endParaRPr lang="en-US" altLang="zh-CN" dirty="0"/>
            </a:p>
            <a:p>
              <a:pPr algn="ctr"/>
              <a:r>
                <a:rPr lang="zh-CN" altLang="en-US" dirty="0"/>
                <a:t>单位酶活</a:t>
              </a:r>
              <a:endParaRPr lang="en-US" altLang="zh-CN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F9CADEF-42C3-4734-9AC1-411C328A93CB}"/>
              </a:ext>
            </a:extLst>
          </p:cNvPr>
          <p:cNvGrpSpPr/>
          <p:nvPr/>
        </p:nvGrpSpPr>
        <p:grpSpPr>
          <a:xfrm>
            <a:off x="4401463" y="1700808"/>
            <a:ext cx="1656184" cy="4392487"/>
            <a:chOff x="2999656" y="1700808"/>
            <a:chExt cx="1368152" cy="4392487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EF64898-7BDE-4E78-A7B7-6DCE92FD51EB}"/>
                </a:ext>
              </a:extLst>
            </p:cNvPr>
            <p:cNvSpPr/>
            <p:nvPr/>
          </p:nvSpPr>
          <p:spPr>
            <a:xfrm>
              <a:off x="2999656" y="2372558"/>
              <a:ext cx="1368152" cy="3720737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5D7F92D-AD12-4DF3-8C42-979FE1FDF607}"/>
                </a:ext>
              </a:extLst>
            </p:cNvPr>
            <p:cNvSpPr/>
            <p:nvPr/>
          </p:nvSpPr>
          <p:spPr>
            <a:xfrm>
              <a:off x="3005494" y="1700808"/>
              <a:ext cx="1362313" cy="65875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归一化后</a:t>
              </a:r>
              <a:endParaRPr lang="en-US" altLang="zh-CN" dirty="0"/>
            </a:p>
            <a:p>
              <a:pPr algn="ctr"/>
              <a:r>
                <a:rPr lang="zh-CN" altLang="en-US" dirty="0"/>
                <a:t>单位酶活</a:t>
              </a:r>
              <a:endParaRPr lang="en-US" altLang="zh-CN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08556D2-EE9D-4815-9251-BEE225CD6AAF}"/>
              </a:ext>
            </a:extLst>
          </p:cNvPr>
          <p:cNvGrpSpPr/>
          <p:nvPr/>
        </p:nvGrpSpPr>
        <p:grpSpPr>
          <a:xfrm>
            <a:off x="1703512" y="1700808"/>
            <a:ext cx="1271612" cy="4392487"/>
            <a:chOff x="2999656" y="1700808"/>
            <a:chExt cx="1368152" cy="439248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370F4E7-87C9-41D1-990A-FA0DF6B55ADC}"/>
                </a:ext>
              </a:extLst>
            </p:cNvPr>
            <p:cNvSpPr/>
            <p:nvPr/>
          </p:nvSpPr>
          <p:spPr>
            <a:xfrm>
              <a:off x="2999656" y="2372558"/>
              <a:ext cx="1368152" cy="3720737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5AD7404-A0DC-46CE-B93D-713BD51FA0D5}"/>
                </a:ext>
              </a:extLst>
            </p:cNvPr>
            <p:cNvSpPr/>
            <p:nvPr/>
          </p:nvSpPr>
          <p:spPr>
            <a:xfrm>
              <a:off x="3005494" y="1700808"/>
              <a:ext cx="1362313" cy="65875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总酶活</a:t>
              </a:r>
              <a:endParaRPr lang="en-US" altLang="zh-CN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2B85EF0-C492-40D9-982B-C21AF06FEF42}"/>
              </a:ext>
            </a:extLst>
          </p:cNvPr>
          <p:cNvGrpSpPr/>
          <p:nvPr/>
        </p:nvGrpSpPr>
        <p:grpSpPr>
          <a:xfrm>
            <a:off x="657087" y="1700808"/>
            <a:ext cx="1021480" cy="4392487"/>
            <a:chOff x="2999656" y="1700808"/>
            <a:chExt cx="1368152" cy="439248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9F4C2C9-8E49-4170-8A41-5A10DA149FA8}"/>
                </a:ext>
              </a:extLst>
            </p:cNvPr>
            <p:cNvSpPr/>
            <p:nvPr/>
          </p:nvSpPr>
          <p:spPr>
            <a:xfrm>
              <a:off x="2999656" y="2372558"/>
              <a:ext cx="1368152" cy="3720737"/>
            </a:xfrm>
            <a:prstGeom prst="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97B401E-9DE5-4975-92FA-B5AE32260DF6}"/>
                </a:ext>
              </a:extLst>
            </p:cNvPr>
            <p:cNvSpPr/>
            <p:nvPr/>
          </p:nvSpPr>
          <p:spPr>
            <a:xfrm>
              <a:off x="3005494" y="1700808"/>
              <a:ext cx="1362313" cy="6587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方法</a:t>
              </a:r>
              <a:endParaRPr lang="en-US" altLang="zh-CN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DA34BDC-915B-4FBD-8A97-06163E0F5432}"/>
              </a:ext>
            </a:extLst>
          </p:cNvPr>
          <p:cNvGrpSpPr/>
          <p:nvPr/>
        </p:nvGrpSpPr>
        <p:grpSpPr>
          <a:xfrm>
            <a:off x="6096000" y="1700808"/>
            <a:ext cx="1017121" cy="4392487"/>
            <a:chOff x="2999656" y="1700808"/>
            <a:chExt cx="1368152" cy="4392487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88B5449-6A2D-4D52-A312-621A148411D1}"/>
                </a:ext>
              </a:extLst>
            </p:cNvPr>
            <p:cNvSpPr/>
            <p:nvPr/>
          </p:nvSpPr>
          <p:spPr>
            <a:xfrm>
              <a:off x="2999656" y="2372558"/>
              <a:ext cx="1368152" cy="372073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96893EF-BECB-4111-9038-759B26E633F3}"/>
                </a:ext>
              </a:extLst>
            </p:cNvPr>
            <p:cNvSpPr/>
            <p:nvPr/>
          </p:nvSpPr>
          <p:spPr>
            <a:xfrm>
              <a:off x="3005494" y="1700808"/>
              <a:ext cx="1362313" cy="65875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拟合底物浓度</a:t>
              </a:r>
              <a:endParaRPr lang="en-US" altLang="zh-CN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BFA8C3F-D965-4D29-BC8F-9647B617DE57}"/>
              </a:ext>
            </a:extLst>
          </p:cNvPr>
          <p:cNvGrpSpPr/>
          <p:nvPr/>
        </p:nvGrpSpPr>
        <p:grpSpPr>
          <a:xfrm>
            <a:off x="7167111" y="1700808"/>
            <a:ext cx="1017121" cy="4392487"/>
            <a:chOff x="2999656" y="1700808"/>
            <a:chExt cx="1368152" cy="4392487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EC538A8-9F46-4044-AE91-FC489237DD00}"/>
                </a:ext>
              </a:extLst>
            </p:cNvPr>
            <p:cNvSpPr/>
            <p:nvPr/>
          </p:nvSpPr>
          <p:spPr>
            <a:xfrm>
              <a:off x="2999656" y="2372558"/>
              <a:ext cx="1368152" cy="3720737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78404E16-19B2-40DE-BD6F-160F494482A4}"/>
                    </a:ext>
                  </a:extLst>
                </p:cNvPr>
                <p:cNvSpPr/>
                <p:nvPr/>
              </p:nvSpPr>
              <p:spPr>
                <a:xfrm>
                  <a:off x="3005494" y="1700808"/>
                  <a:ext cx="1362313" cy="658750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78404E16-19B2-40DE-BD6F-160F494482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494" y="1700808"/>
                  <a:ext cx="1362313" cy="6587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761624E-22AB-4D35-AD97-9B56A648712D}"/>
              </a:ext>
            </a:extLst>
          </p:cNvPr>
          <p:cNvGrpSpPr/>
          <p:nvPr/>
        </p:nvGrpSpPr>
        <p:grpSpPr>
          <a:xfrm>
            <a:off x="8229039" y="1700808"/>
            <a:ext cx="1017121" cy="4392487"/>
            <a:chOff x="2999656" y="1700808"/>
            <a:chExt cx="1368152" cy="4392487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1DC2448-41F8-4166-B112-64BB86759225}"/>
                </a:ext>
              </a:extLst>
            </p:cNvPr>
            <p:cNvSpPr/>
            <p:nvPr/>
          </p:nvSpPr>
          <p:spPr>
            <a:xfrm>
              <a:off x="2999656" y="2372558"/>
              <a:ext cx="1368152" cy="3720737"/>
            </a:xfrm>
            <a:prstGeom prst="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F2D6C2D-8D2A-4EE2-8161-319FF51BE12C}"/>
                </a:ext>
              </a:extLst>
            </p:cNvPr>
            <p:cNvSpPr/>
            <p:nvPr/>
          </p:nvSpPr>
          <p:spPr>
            <a:xfrm>
              <a:off x="3005494" y="1700808"/>
              <a:ext cx="1362313" cy="6587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方法</a:t>
              </a:r>
              <a:endParaRPr lang="en-US" altLang="zh-CN" dirty="0"/>
            </a:p>
            <a:p>
              <a:pPr algn="ctr"/>
              <a:r>
                <a:rPr lang="zh-CN" altLang="en-US" dirty="0"/>
                <a:t>分组</a:t>
              </a:r>
              <a:endParaRPr lang="en-US" altLang="zh-CN" dirty="0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2E0A288-55DA-4AF6-9F5B-C46E814459D6}"/>
              </a:ext>
            </a:extLst>
          </p:cNvPr>
          <p:cNvGrpSpPr/>
          <p:nvPr/>
        </p:nvGrpSpPr>
        <p:grpSpPr>
          <a:xfrm>
            <a:off x="9285612" y="1700808"/>
            <a:ext cx="2268478" cy="4392487"/>
            <a:chOff x="2999656" y="1700808"/>
            <a:chExt cx="1368152" cy="4392487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B44FBB7-C0F8-49FD-8A59-43353FEBB94E}"/>
                </a:ext>
              </a:extLst>
            </p:cNvPr>
            <p:cNvSpPr/>
            <p:nvPr/>
          </p:nvSpPr>
          <p:spPr>
            <a:xfrm>
              <a:off x="2999656" y="2372558"/>
              <a:ext cx="1368152" cy="372073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59B4F04-98CD-4128-8A9D-FEC52C30B3FE}"/>
                </a:ext>
              </a:extLst>
            </p:cNvPr>
            <p:cNvSpPr/>
            <p:nvPr/>
          </p:nvSpPr>
          <p:spPr>
            <a:xfrm>
              <a:off x="3005494" y="1700808"/>
              <a:ext cx="1362313" cy="65875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其他信息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288730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谢谢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lvl="0" rtl="0"/>
            <a:fld id="{D76B855D-E9CC-4FF8-AD85-6CDC7B89A0DE}" type="slidenum">
              <a:rPr lang="en-US" altLang="zh-CN" smtClean="0"/>
              <a:pPr lvl="0" rtl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背景补充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假设检验从何而来</a:t>
            </a:r>
            <a:endParaRPr lang="zh-CN" altLang="en-US" dirty="0">
              <a:solidFill>
                <a:srgbClr val="FFFFFF"/>
              </a:solidFill>
            </a:endParaRPr>
          </a:p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从抛硬币开始</a:t>
            </a:r>
            <a:r>
              <a:rPr lang="en-US" altLang="zh-CN" dirty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67B1E24-2840-4BB0-AE5A-2320A01CB8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/>
              </a:bodyPr>
              <a:lstStyle/>
              <a:p>
                <a:pPr rtl="0"/>
                <a:r>
                  <a:rPr lang="zh-CN" altLang="en-US" dirty="0"/>
                  <a:t>假设有一个硬币，记抛出正面为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，抛出反面为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，那么抛十次，我们就能得到一个类似于这样的序列：</a:t>
                </a:r>
                <a:endParaRPr lang="en-US" altLang="zh-CN" dirty="0"/>
              </a:p>
              <a:p>
                <a:pPr rtl="0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1, 0, 1, 1, 0, 1, 0, 0, 0, 1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rtl="0"/>
                <a:r>
                  <a:rPr lang="zh-CN" altLang="en-US" dirty="0"/>
                  <a:t>我们可以把十次当中第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次的结果记为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，则对于任意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，其取值是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不唯一</a:t>
                </a:r>
                <a:r>
                  <a:rPr lang="zh-CN" altLang="en-US" dirty="0"/>
                  <a:t>、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随机</a:t>
                </a:r>
                <a:r>
                  <a:rPr lang="zh-CN" altLang="en-US" dirty="0"/>
                  <a:t>的，我们就可以将这样的一种有不同可能的取值描述为一个“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随机变量</a:t>
                </a:r>
                <a:r>
                  <a:rPr lang="zh-CN" altLang="en-US" dirty="0"/>
                  <a:t>”，记作</a:t>
                </a:r>
                <a:endParaRPr lang="en-US" altLang="zh-CN" dirty="0"/>
              </a:p>
              <a:p>
                <a:pPr rtl="0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67B1E24-2840-4BB0-AE5A-2320A01CB8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2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CN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从离散随机变量到连续随机变量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0768"/>
            <a:ext cx="5386917" cy="639762"/>
          </a:xfrm>
        </p:spPr>
        <p:txBody>
          <a:bodyPr rtlCol="0"/>
          <a:lstStyle/>
          <a:p>
            <a:pPr rtl="0"/>
            <a:r>
              <a:rPr lang="zh-CN" altLang="en-US" dirty="0"/>
              <a:t>离散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>
              <a:lnSpc>
                <a:spcPct val="100000"/>
              </a:lnSpc>
            </a:pPr>
            <a:r>
              <a:rPr lang="zh-CN" altLang="en-US" dirty="0"/>
              <a:t>抛硬币、年级等等</a:t>
            </a:r>
            <a:endParaRPr lang="en-US" altLang="zh-CN" dirty="0"/>
          </a:p>
          <a:p>
            <a:pPr rtl="0">
              <a:lnSpc>
                <a:spcPct val="100000"/>
              </a:lnSpc>
            </a:pPr>
            <a:r>
              <a:rPr lang="zh-CN" altLang="en-US" dirty="0"/>
              <a:t>可能的取值“</a:t>
            </a:r>
            <a:r>
              <a:rPr lang="zh-CN" altLang="en-US" b="1" dirty="0">
                <a:solidFill>
                  <a:srgbClr val="0070C0"/>
                </a:solidFill>
              </a:rPr>
              <a:t>可数</a:t>
            </a:r>
            <a:r>
              <a:rPr lang="zh-CN" altLang="en-US" dirty="0"/>
              <a:t>”：从一个结果出发，可以不重复地遍历所有可能</a:t>
            </a:r>
            <a:endParaRPr lang="en-US" altLang="zh-CN" dirty="0"/>
          </a:p>
          <a:p>
            <a:pPr rtl="0">
              <a:lnSpc>
                <a:spcPct val="100000"/>
              </a:lnSpc>
            </a:pPr>
            <a:r>
              <a:rPr lang="zh-CN" altLang="en-US" dirty="0"/>
              <a:t>任意</a:t>
            </a:r>
            <a:r>
              <a:rPr lang="zh-CN" altLang="en-US" b="1" dirty="0">
                <a:solidFill>
                  <a:srgbClr val="0070C0"/>
                </a:solidFill>
              </a:rPr>
              <a:t>两个值之间没有定义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处于正面和反面之间？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大二点五？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CFD254-68A8-4D88-9653-D6F0238D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368" y="1340768"/>
            <a:ext cx="5389033" cy="639762"/>
          </a:xfrm>
        </p:spPr>
        <p:txBody>
          <a:bodyPr rtlCol="0"/>
          <a:lstStyle/>
          <a:p>
            <a:pPr rtl="0"/>
            <a:r>
              <a:rPr lang="zh-CN" altLang="en-US" dirty="0"/>
              <a:t>连续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3905CD03-9B40-4AA4-B6AB-5B38436AB901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 rtlCol="0"/>
              <a:lstStyle/>
              <a:p>
                <a:pPr rtl="0">
                  <a:lnSpc>
                    <a:spcPct val="100000"/>
                  </a:lnSpc>
                </a:pPr>
                <a:r>
                  <a:rPr lang="zh-CN" altLang="en-US" sz="2400" dirty="0"/>
                  <a:t>身高、绩点、气温等等</a:t>
                </a:r>
                <a:endParaRPr lang="en-US" altLang="zh-CN" sz="2400" dirty="0"/>
              </a:p>
              <a:p>
                <a:pPr rtl="0">
                  <a:lnSpc>
                    <a:spcPct val="100000"/>
                  </a:lnSpc>
                </a:pPr>
                <a:r>
                  <a:rPr lang="zh-CN" altLang="en-US" sz="2400" dirty="0"/>
                  <a:t>可能的取值“</a:t>
                </a:r>
                <a:r>
                  <a:rPr lang="zh-CN" altLang="en-US" sz="2400" b="1" dirty="0">
                    <a:solidFill>
                      <a:srgbClr val="0070C0"/>
                    </a:solidFill>
                  </a:rPr>
                  <a:t>不可数</a:t>
                </a:r>
                <a:r>
                  <a:rPr lang="zh-CN" altLang="en-US" sz="2400" dirty="0"/>
                  <a:t>”：没有一种方法能够不重不漏地遍历所有可能</a:t>
                </a:r>
                <a:endParaRPr lang="en-US" altLang="zh-CN" sz="2400" dirty="0"/>
              </a:p>
              <a:p>
                <a:pPr rtl="0">
                  <a:lnSpc>
                    <a:spcPct val="100000"/>
                  </a:lnSpc>
                </a:pPr>
                <a:r>
                  <a:rPr lang="zh-CN" altLang="en-US" sz="2400" dirty="0"/>
                  <a:t>任意</a:t>
                </a:r>
                <a:r>
                  <a:rPr lang="zh-CN" altLang="en-US" sz="2400" b="1" dirty="0">
                    <a:solidFill>
                      <a:srgbClr val="0070C0"/>
                    </a:solidFill>
                  </a:rPr>
                  <a:t>两个值之间可以无限细分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之间的实数与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zh-CN" altLang="en-US" dirty="0"/>
                  <a:t>至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+∞</m:t>
                    </m:r>
                  </m:oMath>
                </a14:m>
                <a:r>
                  <a:rPr lang="zh-CN" altLang="en-US" dirty="0"/>
                  <a:t>一样多</a:t>
                </a:r>
                <a:endParaRPr lang="en-US" altLang="zh-CN" dirty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/>
                  <a:t>不存在身高完全一样的人</a:t>
                </a:r>
                <a:endParaRPr lang="en-US" altLang="zh-CN" dirty="0"/>
              </a:p>
              <a:p>
                <a:pPr rtl="0">
                  <a:lnSpc>
                    <a:spcPct val="100000"/>
                  </a:lnSpc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3905CD03-9B40-4AA4-B6AB-5B38436AB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1584" t="-1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CN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8452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如何描述随机变量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A84DACD0-2773-4975-A2FE-3BD5764E1F6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rtlCol="0"/>
              <a:lstStyle/>
              <a:p>
                <a:pPr rtl="0">
                  <a:lnSpc>
                    <a:spcPct val="100000"/>
                  </a:lnSpc>
                </a:pPr>
                <a:r>
                  <a:rPr lang="zh-CN" altLang="en-US" dirty="0"/>
                  <a:t>概率的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总和为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b="1" dirty="0"/>
              </a:p>
              <a:p>
                <a:pPr rtl="0">
                  <a:lnSpc>
                    <a:spcPct val="100000"/>
                  </a:lnSpc>
                </a:pPr>
                <a:r>
                  <a:rPr lang="zh-CN" altLang="en-US" b="1" dirty="0"/>
                  <a:t>概率分布</a:t>
                </a:r>
                <a:r>
                  <a:rPr lang="zh-CN" altLang="en-US" dirty="0"/>
                  <a:t>：描述随机变量各个取值的概率</a:t>
                </a:r>
                <a:endParaRPr lang="en-US" altLang="zh-CN" dirty="0"/>
              </a:p>
              <a:p>
                <a:pPr lvl="1">
                  <a:lnSpc>
                    <a:spcPct val="10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A84DACD0-2773-4975-A2FE-3BD5764E1F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471" t="-1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CN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979AE423-0888-4898-B97B-FDCB786FA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4000" dirty="0">
                <a:solidFill>
                  <a:srgbClr val="0070C0"/>
                </a:solidFill>
              </a:rPr>
              <a:t>取值</a:t>
            </a:r>
            <a:r>
              <a:rPr lang="zh-CN" altLang="en-US" sz="4000" dirty="0"/>
              <a:t> </a:t>
            </a:r>
            <a:r>
              <a:rPr lang="en-US" altLang="zh-CN" sz="4000" dirty="0"/>
              <a:t>+ </a:t>
            </a:r>
            <a:r>
              <a:rPr lang="zh-CN" altLang="en-US" sz="4000" dirty="0">
                <a:solidFill>
                  <a:srgbClr val="0070C0"/>
                </a:solidFill>
              </a:rPr>
              <a:t>概率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294551-F59C-450E-9042-9BB2C12B7D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16" t="10056" r="7069" b="4203"/>
          <a:stretch/>
        </p:blipFill>
        <p:spPr>
          <a:xfrm>
            <a:off x="5850384" y="2286050"/>
            <a:ext cx="5774432" cy="372893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616E786-1A91-4704-B5D0-4F906B7A72D3}"/>
              </a:ext>
            </a:extLst>
          </p:cNvPr>
          <p:cNvSpPr/>
          <p:nvPr/>
        </p:nvSpPr>
        <p:spPr>
          <a:xfrm>
            <a:off x="6816080" y="1755134"/>
            <a:ext cx="4230876" cy="50694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离散随机变量的概率分布看起来如下</a:t>
            </a:r>
          </a:p>
        </p:txBody>
      </p:sp>
    </p:spTree>
    <p:extLst>
      <p:ext uri="{BB962C8B-B14F-4D97-AF65-F5344CB8AC3E}">
        <p14:creationId xmlns:p14="http://schemas.microsoft.com/office/powerpoint/2010/main" val="1276173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1001902" cy="1143000"/>
          </a:xfrm>
        </p:spPr>
        <p:txBody>
          <a:bodyPr rtlCol="0"/>
          <a:lstStyle/>
          <a:p>
            <a:pPr rtl="0"/>
            <a:r>
              <a:rPr lang="zh-CN" altLang="en-US" dirty="0"/>
              <a:t>如何描述随机变量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A84DACD0-2773-4975-A2FE-3BD5764E1F6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9600" y="2204863"/>
                <a:ext cx="7070576" cy="3921299"/>
              </a:xfrm>
            </p:spPr>
            <p:txBody>
              <a:bodyPr rtlCol="0"/>
              <a:lstStyle/>
              <a:p>
                <a:pPr rtl="0">
                  <a:lnSpc>
                    <a:spcPct val="100000"/>
                  </a:lnSpc>
                </a:pPr>
                <a:r>
                  <a:rPr lang="zh-CN" altLang="en-US" b="1" dirty="0"/>
                  <a:t>概率分布</a:t>
                </a:r>
                <a:r>
                  <a:rPr lang="zh-CN" altLang="en-US" dirty="0"/>
                  <a:t>：描述随机变量各个取值的概率</a:t>
                </a:r>
                <a:endParaRPr lang="en-US" altLang="zh-CN" dirty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/>
                  <a:t>但是对于连续型随机变量，由于其取值可以无限细分，因此相当于有无穷多的值可取，每个值的概率就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altLang="zh-CN" dirty="0"/>
              </a:p>
              <a:p>
                <a:pPr lvl="1">
                  <a:lnSpc>
                    <a:spcPct val="10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A84DACD0-2773-4975-A2FE-3BD5764E1F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9600" y="2204863"/>
                <a:ext cx="7070576" cy="3921299"/>
              </a:xfrm>
              <a:blipFill>
                <a:blip r:embed="rId3"/>
                <a:stretch>
                  <a:fillRect l="-1121" t="-1711" r="-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CN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979AE423-0888-4898-B97B-FDCB786FA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4000" dirty="0"/>
              <a:t>取值 </a:t>
            </a:r>
            <a:r>
              <a:rPr lang="en-US" altLang="zh-CN" sz="4000" dirty="0"/>
              <a:t>+ </a:t>
            </a:r>
            <a:r>
              <a:rPr lang="zh-CN" altLang="en-US" sz="4000" dirty="0"/>
              <a:t>概率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6BB08B-CFA4-4969-9B46-15AF61C506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96" t="38319" r="7114" b="35373"/>
          <a:stretch/>
        </p:blipFill>
        <p:spPr>
          <a:xfrm>
            <a:off x="4223792" y="4257864"/>
            <a:ext cx="3375616" cy="19715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3E51A99-AB90-4964-AE16-87D639B267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96" t="64786" r="7114" b="7973"/>
          <a:stretch/>
        </p:blipFill>
        <p:spPr>
          <a:xfrm>
            <a:off x="7680176" y="4195868"/>
            <a:ext cx="3375616" cy="204144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616FE40-0FB0-404A-B6D3-117140EDCA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96" t="10976" r="7114" b="62306"/>
          <a:stretch/>
        </p:blipFill>
        <p:spPr>
          <a:xfrm>
            <a:off x="767408" y="4257864"/>
            <a:ext cx="3375616" cy="20021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616E786-1A91-4704-B5D0-4F906B7A72D3}"/>
                  </a:ext>
                </a:extLst>
              </p:cNvPr>
              <p:cNvSpPr/>
              <p:nvPr/>
            </p:nvSpPr>
            <p:spPr>
              <a:xfrm>
                <a:off x="3517450" y="3604880"/>
                <a:ext cx="5157099" cy="471512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连续随机变量的概率分布随着取值的细分趋向于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616E786-1A91-4704-B5D0-4F906B7A72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450" y="3604880"/>
                <a:ext cx="5157099" cy="471512"/>
              </a:xfrm>
              <a:prstGeom prst="rect">
                <a:avLst/>
              </a:prstGeom>
              <a:blipFill>
                <a:blip r:embed="rId5"/>
                <a:stretch>
                  <a:fillRect l="-473" b="-64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64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如何描述随机变量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A84DACD0-2773-4975-A2FE-3BD5764E1F6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rtlCol="0"/>
              <a:lstStyle/>
              <a:p>
                <a:pPr rtl="0">
                  <a:lnSpc>
                    <a:spcPct val="100000"/>
                  </a:lnSpc>
                </a:pPr>
                <a:r>
                  <a:rPr lang="zh-CN" altLang="en-US" b="1" dirty="0"/>
                  <a:t>概率分布</a:t>
                </a:r>
                <a:r>
                  <a:rPr lang="zh-CN" altLang="en-US" dirty="0"/>
                  <a:t>：描述随机变量各个取值的概率</a:t>
                </a:r>
                <a:endParaRPr lang="en-US" altLang="zh-CN" dirty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/>
                  <a:t>但是对于连续型随机变量，由于其取值可以无限细分，因此相当于有无穷多的值可取，每个值的概率就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altLang="zh-CN" dirty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/>
                  <a:t>因此我们采用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概率密度分布</a:t>
                </a:r>
                <a:r>
                  <a:rPr lang="zh-CN" altLang="en-US" dirty="0"/>
                  <a:t>来描述其概率分布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A84DACD0-2773-4975-A2FE-3BD5764E1F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471" t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CN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979AE423-0888-4898-B97B-FDCB786FA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4000" dirty="0"/>
              <a:t>取值 </a:t>
            </a:r>
            <a:r>
              <a:rPr lang="en-US" altLang="zh-CN" sz="4000" dirty="0"/>
              <a:t>+ </a:t>
            </a:r>
            <a:r>
              <a:rPr lang="zh-CN" altLang="en-US" sz="4000" dirty="0"/>
              <a:t>概率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F22AA4-674A-4836-955E-6BAFA4EEAA4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38635" y="2147657"/>
            <a:ext cx="5486411" cy="365760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616E786-1A91-4704-B5D0-4F906B7A72D3}"/>
              </a:ext>
            </a:extLst>
          </p:cNvPr>
          <p:cNvSpPr/>
          <p:nvPr/>
        </p:nvSpPr>
        <p:spPr>
          <a:xfrm>
            <a:off x="6812989" y="1622946"/>
            <a:ext cx="4273519" cy="86597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概率密度分布用</a:t>
            </a:r>
            <a:r>
              <a:rPr lang="zh-CN" altLang="en-US" b="1" dirty="0"/>
              <a:t>面积</a:t>
            </a:r>
            <a:r>
              <a:rPr lang="zh-CN" altLang="en-US" dirty="0"/>
              <a:t>来表示一段范围内取值的概率大小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8160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正态分布</a:t>
            </a:r>
            <a:r>
              <a:rPr lang="en-US" altLang="zh-CN" dirty="0"/>
              <a:t>——</a:t>
            </a:r>
            <a:r>
              <a:rPr lang="zh-CN" altLang="en-US" dirty="0"/>
              <a:t>最常见的分布类型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又称为高斯分布、正规分布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248099" cy="3684588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zh-CN" altLang="en-US" dirty="0"/>
              <a:t>不管总体遵从什么类型的分布，依照中心极限定律，从中采样得到的</a:t>
            </a:r>
            <a:r>
              <a:rPr lang="zh-CN" altLang="en-US" b="1" dirty="0">
                <a:solidFill>
                  <a:srgbClr val="0070C0"/>
                </a:solidFill>
              </a:rPr>
              <a:t>样本均值</a:t>
            </a:r>
            <a:r>
              <a:rPr lang="zh-CN" altLang="en-US" dirty="0"/>
              <a:t>依然</a:t>
            </a:r>
            <a:r>
              <a:rPr lang="zh-CN" altLang="en-US" b="1" dirty="0">
                <a:solidFill>
                  <a:srgbClr val="0070C0"/>
                </a:solidFill>
              </a:rPr>
              <a:t>服从正态分布</a:t>
            </a:r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CN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pic>
        <p:nvPicPr>
          <p:cNvPr id="12" name="图片 11" descr="图片包含 图形用户界面&#10;&#10;描述已自动生成">
            <a:extLst>
              <a:ext uri="{FF2B5EF4-FFF2-40B4-BE49-F238E27FC236}">
                <a16:creationId xmlns:a16="http://schemas.microsoft.com/office/drawing/2014/main" id="{4D7B3D3F-DDCF-4C70-9804-21272E6AF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2437270"/>
            <a:ext cx="6893709" cy="290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1651</Words>
  <Application>Microsoft Macintosh PowerPoint</Application>
  <PresentationFormat>宽屏</PresentationFormat>
  <Paragraphs>206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Microsoft YaHei UI</vt:lpstr>
      <vt:lpstr>Arial</vt:lpstr>
      <vt:lpstr>Calibri</vt:lpstr>
      <vt:lpstr>Cambria Math</vt:lpstr>
      <vt:lpstr>Franklin Gothic Book</vt:lpstr>
      <vt:lpstr>Franklin Gothic Medium</vt:lpstr>
      <vt:lpstr>Office 主题</vt:lpstr>
      <vt:lpstr>假设检验入门 与实验数据处理</vt:lpstr>
      <vt:lpstr>大纲</vt:lpstr>
      <vt:lpstr>背景补充</vt:lpstr>
      <vt:lpstr>从抛硬币开始…</vt:lpstr>
      <vt:lpstr>从离散随机变量到连续随机变量</vt:lpstr>
      <vt:lpstr>如何描述随机变量</vt:lpstr>
      <vt:lpstr>如何描述随机变量</vt:lpstr>
      <vt:lpstr>如何描述随机变量</vt:lpstr>
      <vt:lpstr>正态分布——最常见的分布类型</vt:lpstr>
      <vt:lpstr>为什么需要假设检验</vt:lpstr>
      <vt:lpstr>重要指标</vt:lpstr>
      <vt:lpstr>假设检验怎么做——从最简单的开始</vt:lpstr>
      <vt:lpstr>假设检验怎么做——怎么来“猜”</vt:lpstr>
      <vt:lpstr>假设检验怎么做——何时拒绝零假设</vt:lpstr>
      <vt:lpstr>方法选择</vt:lpstr>
      <vt:lpstr>选择合适的假设检验——单样本、双样本</vt:lpstr>
      <vt:lpstr>选择合适的假设检验——多样本</vt:lpstr>
      <vt:lpstr>选择合适的假设检验——其他方法</vt:lpstr>
      <vt:lpstr>数据处理</vt:lpstr>
      <vt:lpstr>要做分析先要找好对象</vt:lpstr>
      <vt:lpstr>进一步处理——归一化</vt:lpstr>
      <vt:lpstr>给同学们的数据形式</vt:lpstr>
      <vt:lpstr>欢迎自行探索其他数据处理方法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briia</dc:creator>
  <cp:lastModifiedBy>黄 楠</cp:lastModifiedBy>
  <cp:revision>1143</cp:revision>
  <dcterms:created xsi:type="dcterms:W3CDTF">2012-09-09T02:01:00Z</dcterms:created>
  <dcterms:modified xsi:type="dcterms:W3CDTF">2022-05-15T16:52:31Z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