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2" r:id="rId8"/>
    <p:sldId id="271" r:id="rId9"/>
    <p:sldId id="263" r:id="rId10"/>
    <p:sldId id="273" r:id="rId11"/>
    <p:sldId id="274" r:id="rId12"/>
    <p:sldId id="264" r:id="rId13"/>
    <p:sldId id="265" r:id="rId14"/>
    <p:sldId id="267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6A7CB-C833-B783-076A-318AE3611A19}" v="197" dt="2025-01-25T09:24:23.271"/>
    <p1510:client id="{7DFA8AAC-0342-CCFF-40FC-44DF86C82BA0}" v="1681" dt="2025-01-24T22:32:49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D3E61-9949-4235-9401-E00EC913701F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B1864C-60C4-4E94-8596-7CF5F1C2A100}">
      <dgm:prSet/>
      <dgm:spPr/>
      <dgm:t>
        <a:bodyPr/>
        <a:lstStyle/>
        <a:p>
          <a:pPr rtl="0"/>
          <a:r>
            <a:rPr lang="en-GB" dirty="0">
              <a:solidFill>
                <a:srgbClr val="000000"/>
              </a:solidFill>
              <a:latin typeface="Calibri"/>
              <a:ea typeface="Calibri"/>
              <a:cs typeface="Calibri"/>
            </a:rPr>
            <a:t>Employees with short tenure are leaving at a higher rate.</a:t>
          </a:r>
          <a:endParaRPr lang="en-US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D4283D7D-275A-4A62-9163-C8DEFA53A889}" type="parTrans" cxnId="{96D5781D-876B-491A-BB76-CB31DFBDBA73}">
      <dgm:prSet/>
      <dgm:spPr/>
      <dgm:t>
        <a:bodyPr/>
        <a:lstStyle/>
        <a:p>
          <a:endParaRPr lang="en-US"/>
        </a:p>
      </dgm:t>
    </dgm:pt>
    <dgm:pt modelId="{0B1C2047-0253-4735-996B-37FD713502DB}" type="sibTrans" cxnId="{96D5781D-876B-491A-BB76-CB31DFBDBA73}">
      <dgm:prSet/>
      <dgm:spPr/>
      <dgm:t>
        <a:bodyPr/>
        <a:lstStyle/>
        <a:p>
          <a:endParaRPr lang="en-US"/>
        </a:p>
      </dgm:t>
    </dgm:pt>
    <dgm:pt modelId="{25EFAA9F-FB5C-4EA1-8F99-A0317B41CF93}">
      <dgm:prSet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 panose="020B0604020202020204"/>
            </a:rPr>
            <a:t>Retaining employees during the first few years is critical.</a:t>
          </a:r>
          <a:endParaRPr lang="en-US" dirty="0">
            <a:solidFill>
              <a:schemeClr val="bg1"/>
            </a:solidFill>
          </a:endParaRPr>
        </a:p>
      </dgm:t>
    </dgm:pt>
    <dgm:pt modelId="{5673B906-78D0-4305-B403-629FEB835AB7}" type="parTrans" cxnId="{7720D2F6-A3BE-447F-B99B-E326D11C022B}">
      <dgm:prSet/>
      <dgm:spPr/>
      <dgm:t>
        <a:bodyPr/>
        <a:lstStyle/>
        <a:p>
          <a:endParaRPr lang="en-US"/>
        </a:p>
      </dgm:t>
    </dgm:pt>
    <dgm:pt modelId="{CC7BB6E7-9855-4664-81FB-6657681F7E97}" type="sibTrans" cxnId="{7720D2F6-A3BE-447F-B99B-E326D11C022B}">
      <dgm:prSet/>
      <dgm:spPr/>
      <dgm:t>
        <a:bodyPr/>
        <a:lstStyle/>
        <a:p>
          <a:endParaRPr lang="en-US"/>
        </a:p>
      </dgm:t>
    </dgm:pt>
    <dgm:pt modelId="{4FA07E62-F8CB-4908-AC19-8799BAE622BB}" type="pres">
      <dgm:prSet presAssocID="{A12D3E61-9949-4235-9401-E00EC91370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52A738-824C-4CD6-8F9B-BAFB913C55A7}" type="pres">
      <dgm:prSet presAssocID="{79B1864C-60C4-4E94-8596-7CF5F1C2A100}" presName="hierRoot1" presStyleCnt="0"/>
      <dgm:spPr/>
    </dgm:pt>
    <dgm:pt modelId="{7EECD0A1-F195-4650-9DD1-8A1CEECCDA1B}" type="pres">
      <dgm:prSet presAssocID="{79B1864C-60C4-4E94-8596-7CF5F1C2A100}" presName="composite" presStyleCnt="0"/>
      <dgm:spPr/>
    </dgm:pt>
    <dgm:pt modelId="{CA6D2F8B-7AFF-4AA9-BCA5-634B5C9C2D8A}" type="pres">
      <dgm:prSet presAssocID="{79B1864C-60C4-4E94-8596-7CF5F1C2A100}" presName="background" presStyleLbl="node0" presStyleIdx="0" presStyleCnt="2"/>
      <dgm:spPr/>
    </dgm:pt>
    <dgm:pt modelId="{2D976811-784B-48AB-9137-38E157353BF1}" type="pres">
      <dgm:prSet presAssocID="{79B1864C-60C4-4E94-8596-7CF5F1C2A100}" presName="text" presStyleLbl="fgAcc0" presStyleIdx="0" presStyleCnt="2">
        <dgm:presLayoutVars>
          <dgm:chPref val="3"/>
        </dgm:presLayoutVars>
      </dgm:prSet>
      <dgm:spPr/>
    </dgm:pt>
    <dgm:pt modelId="{13031470-76DD-4DD2-9F54-196C8E51C383}" type="pres">
      <dgm:prSet presAssocID="{79B1864C-60C4-4E94-8596-7CF5F1C2A100}" presName="hierChild2" presStyleCnt="0"/>
      <dgm:spPr/>
    </dgm:pt>
    <dgm:pt modelId="{3225937C-30AB-460F-A65A-0D48EF9DD942}" type="pres">
      <dgm:prSet presAssocID="{25EFAA9F-FB5C-4EA1-8F99-A0317B41CF93}" presName="hierRoot1" presStyleCnt="0"/>
      <dgm:spPr/>
    </dgm:pt>
    <dgm:pt modelId="{52F27E71-B17D-4565-A31A-45B68F7F4BBB}" type="pres">
      <dgm:prSet presAssocID="{25EFAA9F-FB5C-4EA1-8F99-A0317B41CF93}" presName="composite" presStyleCnt="0"/>
      <dgm:spPr/>
    </dgm:pt>
    <dgm:pt modelId="{1308B355-1EF7-43D9-8C19-18FFE2255030}" type="pres">
      <dgm:prSet presAssocID="{25EFAA9F-FB5C-4EA1-8F99-A0317B41CF93}" presName="background" presStyleLbl="node0" presStyleIdx="1" presStyleCnt="2"/>
      <dgm:spPr/>
    </dgm:pt>
    <dgm:pt modelId="{0463FE43-E88D-480F-8621-1FA03537EC2C}" type="pres">
      <dgm:prSet presAssocID="{25EFAA9F-FB5C-4EA1-8F99-A0317B41CF93}" presName="text" presStyleLbl="fgAcc0" presStyleIdx="1" presStyleCnt="2">
        <dgm:presLayoutVars>
          <dgm:chPref val="3"/>
        </dgm:presLayoutVars>
      </dgm:prSet>
      <dgm:spPr/>
    </dgm:pt>
    <dgm:pt modelId="{CE273F55-51C4-4870-9CB0-9AF92F8FB923}" type="pres">
      <dgm:prSet presAssocID="{25EFAA9F-FB5C-4EA1-8F99-A0317B41CF93}" presName="hierChild2" presStyleCnt="0"/>
      <dgm:spPr/>
    </dgm:pt>
  </dgm:ptLst>
  <dgm:cxnLst>
    <dgm:cxn modelId="{CEC08419-5DA7-416F-A7F2-8CB2794D50C5}" type="presOf" srcId="{A12D3E61-9949-4235-9401-E00EC913701F}" destId="{4FA07E62-F8CB-4908-AC19-8799BAE622BB}" srcOrd="0" destOrd="0" presId="urn:microsoft.com/office/officeart/2005/8/layout/hierarchy1"/>
    <dgm:cxn modelId="{96D5781D-876B-491A-BB76-CB31DFBDBA73}" srcId="{A12D3E61-9949-4235-9401-E00EC913701F}" destId="{79B1864C-60C4-4E94-8596-7CF5F1C2A100}" srcOrd="0" destOrd="0" parTransId="{D4283D7D-275A-4A62-9163-C8DEFA53A889}" sibTransId="{0B1C2047-0253-4735-996B-37FD713502DB}"/>
    <dgm:cxn modelId="{04B13526-D6AD-485A-AB5F-C2B832074240}" type="presOf" srcId="{79B1864C-60C4-4E94-8596-7CF5F1C2A100}" destId="{2D976811-784B-48AB-9137-38E157353BF1}" srcOrd="0" destOrd="0" presId="urn:microsoft.com/office/officeart/2005/8/layout/hierarchy1"/>
    <dgm:cxn modelId="{E6442F67-0EAC-429D-ACC7-526E76FE91DE}" type="presOf" srcId="{25EFAA9F-FB5C-4EA1-8F99-A0317B41CF93}" destId="{0463FE43-E88D-480F-8621-1FA03537EC2C}" srcOrd="0" destOrd="0" presId="urn:microsoft.com/office/officeart/2005/8/layout/hierarchy1"/>
    <dgm:cxn modelId="{7720D2F6-A3BE-447F-B99B-E326D11C022B}" srcId="{A12D3E61-9949-4235-9401-E00EC913701F}" destId="{25EFAA9F-FB5C-4EA1-8F99-A0317B41CF93}" srcOrd="1" destOrd="0" parTransId="{5673B906-78D0-4305-B403-629FEB835AB7}" sibTransId="{CC7BB6E7-9855-4664-81FB-6657681F7E97}"/>
    <dgm:cxn modelId="{1662E294-45A4-4717-A91D-DC212D927842}" type="presParOf" srcId="{4FA07E62-F8CB-4908-AC19-8799BAE622BB}" destId="{4D52A738-824C-4CD6-8F9B-BAFB913C55A7}" srcOrd="0" destOrd="0" presId="urn:microsoft.com/office/officeart/2005/8/layout/hierarchy1"/>
    <dgm:cxn modelId="{3441AE3E-F923-4F21-BE64-4BE8DDF81B7D}" type="presParOf" srcId="{4D52A738-824C-4CD6-8F9B-BAFB913C55A7}" destId="{7EECD0A1-F195-4650-9DD1-8A1CEECCDA1B}" srcOrd="0" destOrd="0" presId="urn:microsoft.com/office/officeart/2005/8/layout/hierarchy1"/>
    <dgm:cxn modelId="{720EC2BB-FE9A-4E43-BFE7-A1721A85DCA4}" type="presParOf" srcId="{7EECD0A1-F195-4650-9DD1-8A1CEECCDA1B}" destId="{CA6D2F8B-7AFF-4AA9-BCA5-634B5C9C2D8A}" srcOrd="0" destOrd="0" presId="urn:microsoft.com/office/officeart/2005/8/layout/hierarchy1"/>
    <dgm:cxn modelId="{106F87D0-18B7-415A-842D-D8D9311EA42E}" type="presParOf" srcId="{7EECD0A1-F195-4650-9DD1-8A1CEECCDA1B}" destId="{2D976811-784B-48AB-9137-38E157353BF1}" srcOrd="1" destOrd="0" presId="urn:microsoft.com/office/officeart/2005/8/layout/hierarchy1"/>
    <dgm:cxn modelId="{BE7E6284-67A7-4538-83DA-82A375D48162}" type="presParOf" srcId="{4D52A738-824C-4CD6-8F9B-BAFB913C55A7}" destId="{13031470-76DD-4DD2-9F54-196C8E51C383}" srcOrd="1" destOrd="0" presId="urn:microsoft.com/office/officeart/2005/8/layout/hierarchy1"/>
    <dgm:cxn modelId="{C9A3DEA0-3F0A-43CF-A23D-B1E720940355}" type="presParOf" srcId="{4FA07E62-F8CB-4908-AC19-8799BAE622BB}" destId="{3225937C-30AB-460F-A65A-0D48EF9DD942}" srcOrd="1" destOrd="0" presId="urn:microsoft.com/office/officeart/2005/8/layout/hierarchy1"/>
    <dgm:cxn modelId="{8498A726-B4A0-483B-924A-6B16FA0961B4}" type="presParOf" srcId="{3225937C-30AB-460F-A65A-0D48EF9DD942}" destId="{52F27E71-B17D-4565-A31A-45B68F7F4BBB}" srcOrd="0" destOrd="0" presId="urn:microsoft.com/office/officeart/2005/8/layout/hierarchy1"/>
    <dgm:cxn modelId="{FD371940-6D77-4736-9E4E-8E36B3F9C80A}" type="presParOf" srcId="{52F27E71-B17D-4565-A31A-45B68F7F4BBB}" destId="{1308B355-1EF7-43D9-8C19-18FFE2255030}" srcOrd="0" destOrd="0" presId="urn:microsoft.com/office/officeart/2005/8/layout/hierarchy1"/>
    <dgm:cxn modelId="{5F4D34FC-BB50-4118-AEAC-90A1EB1A8963}" type="presParOf" srcId="{52F27E71-B17D-4565-A31A-45B68F7F4BBB}" destId="{0463FE43-E88D-480F-8621-1FA03537EC2C}" srcOrd="1" destOrd="0" presId="urn:microsoft.com/office/officeart/2005/8/layout/hierarchy1"/>
    <dgm:cxn modelId="{36123E6A-5114-412E-9892-21494E89B52C}" type="presParOf" srcId="{3225937C-30AB-460F-A65A-0D48EF9DD942}" destId="{CE273F55-51C4-4870-9CB0-9AF92F8FB9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D3E61-9949-4235-9401-E00EC913701F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B1864C-60C4-4E94-8596-7CF5F1C2A100}">
      <dgm:prSet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 panose="020B0604020202020204"/>
            </a:rPr>
            <a:t>Employees that are Frequent travellers </a:t>
          </a:r>
          <a:r>
            <a:rPr lang="en-GB" dirty="0">
              <a:solidFill>
                <a:schemeClr val="bg1"/>
              </a:solidFill>
            </a:rPr>
            <a:t>have </a:t>
          </a:r>
          <a:r>
            <a:rPr lang="en-GB" dirty="0">
              <a:solidFill>
                <a:schemeClr val="bg1"/>
              </a:solidFill>
              <a:latin typeface="Arial" panose="020B0604020202020204"/>
            </a:rPr>
            <a:t>high </a:t>
          </a:r>
          <a:r>
            <a:rPr lang="en-GB" dirty="0">
              <a:solidFill>
                <a:schemeClr val="bg1"/>
              </a:solidFill>
            </a:rPr>
            <a:t>attrition rates</a:t>
          </a:r>
          <a:r>
            <a:rPr lang="en-GB" dirty="0">
              <a:solidFill>
                <a:schemeClr val="bg1"/>
              </a:solidFill>
              <a:latin typeface="Arial" panose="020B0604020202020204"/>
            </a:rPr>
            <a:t>.</a:t>
          </a:r>
          <a:endParaRPr lang="en-US" dirty="0">
            <a:solidFill>
              <a:schemeClr val="bg1"/>
            </a:solidFill>
          </a:endParaRPr>
        </a:p>
      </dgm:t>
    </dgm:pt>
    <dgm:pt modelId="{D4283D7D-275A-4A62-9163-C8DEFA53A889}" type="parTrans" cxnId="{96D5781D-876B-491A-BB76-CB31DFBDBA73}">
      <dgm:prSet/>
      <dgm:spPr/>
      <dgm:t>
        <a:bodyPr/>
        <a:lstStyle/>
        <a:p>
          <a:endParaRPr lang="en-US"/>
        </a:p>
      </dgm:t>
    </dgm:pt>
    <dgm:pt modelId="{0B1C2047-0253-4735-996B-37FD713502DB}" type="sibTrans" cxnId="{96D5781D-876B-491A-BB76-CB31DFBDBA73}">
      <dgm:prSet/>
      <dgm:spPr/>
      <dgm:t>
        <a:bodyPr/>
        <a:lstStyle/>
        <a:p>
          <a:endParaRPr lang="en-US"/>
        </a:p>
      </dgm:t>
    </dgm:pt>
    <dgm:pt modelId="{25EFAA9F-FB5C-4EA1-8F99-A0317B41CF93}">
      <dgm:prSet/>
      <dgm:spPr/>
      <dgm:t>
        <a:bodyPr/>
        <a:lstStyle/>
        <a:p>
          <a:pPr rtl="0"/>
          <a:r>
            <a:rPr lang="en-GB" dirty="0">
              <a:solidFill>
                <a:schemeClr val="bg1"/>
              </a:solidFill>
              <a:latin typeface="Arial" panose="020B0604020202020204"/>
            </a:rPr>
            <a:t>Implement flexible travel policies or adjust workloads for frequent travellers.</a:t>
          </a:r>
          <a:endParaRPr lang="en-US" dirty="0">
            <a:solidFill>
              <a:schemeClr val="bg1"/>
            </a:solidFill>
          </a:endParaRPr>
        </a:p>
      </dgm:t>
    </dgm:pt>
    <dgm:pt modelId="{5673B906-78D0-4305-B403-629FEB835AB7}" type="parTrans" cxnId="{7720D2F6-A3BE-447F-B99B-E326D11C022B}">
      <dgm:prSet/>
      <dgm:spPr/>
      <dgm:t>
        <a:bodyPr/>
        <a:lstStyle/>
        <a:p>
          <a:endParaRPr lang="en-US"/>
        </a:p>
      </dgm:t>
    </dgm:pt>
    <dgm:pt modelId="{CC7BB6E7-9855-4664-81FB-6657681F7E97}" type="sibTrans" cxnId="{7720D2F6-A3BE-447F-B99B-E326D11C022B}">
      <dgm:prSet/>
      <dgm:spPr/>
      <dgm:t>
        <a:bodyPr/>
        <a:lstStyle/>
        <a:p>
          <a:endParaRPr lang="en-US"/>
        </a:p>
      </dgm:t>
    </dgm:pt>
    <dgm:pt modelId="{4FA07E62-F8CB-4908-AC19-8799BAE622BB}" type="pres">
      <dgm:prSet presAssocID="{A12D3E61-9949-4235-9401-E00EC91370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52A738-824C-4CD6-8F9B-BAFB913C55A7}" type="pres">
      <dgm:prSet presAssocID="{79B1864C-60C4-4E94-8596-7CF5F1C2A100}" presName="hierRoot1" presStyleCnt="0"/>
      <dgm:spPr/>
    </dgm:pt>
    <dgm:pt modelId="{7EECD0A1-F195-4650-9DD1-8A1CEECCDA1B}" type="pres">
      <dgm:prSet presAssocID="{79B1864C-60C4-4E94-8596-7CF5F1C2A100}" presName="composite" presStyleCnt="0"/>
      <dgm:spPr/>
    </dgm:pt>
    <dgm:pt modelId="{CA6D2F8B-7AFF-4AA9-BCA5-634B5C9C2D8A}" type="pres">
      <dgm:prSet presAssocID="{79B1864C-60C4-4E94-8596-7CF5F1C2A100}" presName="background" presStyleLbl="node0" presStyleIdx="0" presStyleCnt="2"/>
      <dgm:spPr/>
    </dgm:pt>
    <dgm:pt modelId="{2D976811-784B-48AB-9137-38E157353BF1}" type="pres">
      <dgm:prSet presAssocID="{79B1864C-60C4-4E94-8596-7CF5F1C2A100}" presName="text" presStyleLbl="fgAcc0" presStyleIdx="0" presStyleCnt="2">
        <dgm:presLayoutVars>
          <dgm:chPref val="3"/>
        </dgm:presLayoutVars>
      </dgm:prSet>
      <dgm:spPr/>
    </dgm:pt>
    <dgm:pt modelId="{13031470-76DD-4DD2-9F54-196C8E51C383}" type="pres">
      <dgm:prSet presAssocID="{79B1864C-60C4-4E94-8596-7CF5F1C2A100}" presName="hierChild2" presStyleCnt="0"/>
      <dgm:spPr/>
    </dgm:pt>
    <dgm:pt modelId="{3225937C-30AB-460F-A65A-0D48EF9DD942}" type="pres">
      <dgm:prSet presAssocID="{25EFAA9F-FB5C-4EA1-8F99-A0317B41CF93}" presName="hierRoot1" presStyleCnt="0"/>
      <dgm:spPr/>
    </dgm:pt>
    <dgm:pt modelId="{52F27E71-B17D-4565-A31A-45B68F7F4BBB}" type="pres">
      <dgm:prSet presAssocID="{25EFAA9F-FB5C-4EA1-8F99-A0317B41CF93}" presName="composite" presStyleCnt="0"/>
      <dgm:spPr/>
    </dgm:pt>
    <dgm:pt modelId="{1308B355-1EF7-43D9-8C19-18FFE2255030}" type="pres">
      <dgm:prSet presAssocID="{25EFAA9F-FB5C-4EA1-8F99-A0317B41CF93}" presName="background" presStyleLbl="node0" presStyleIdx="1" presStyleCnt="2"/>
      <dgm:spPr/>
    </dgm:pt>
    <dgm:pt modelId="{0463FE43-E88D-480F-8621-1FA03537EC2C}" type="pres">
      <dgm:prSet presAssocID="{25EFAA9F-FB5C-4EA1-8F99-A0317B41CF93}" presName="text" presStyleLbl="fgAcc0" presStyleIdx="1" presStyleCnt="2">
        <dgm:presLayoutVars>
          <dgm:chPref val="3"/>
        </dgm:presLayoutVars>
      </dgm:prSet>
      <dgm:spPr/>
    </dgm:pt>
    <dgm:pt modelId="{CE273F55-51C4-4870-9CB0-9AF92F8FB923}" type="pres">
      <dgm:prSet presAssocID="{25EFAA9F-FB5C-4EA1-8F99-A0317B41CF93}" presName="hierChild2" presStyleCnt="0"/>
      <dgm:spPr/>
    </dgm:pt>
  </dgm:ptLst>
  <dgm:cxnLst>
    <dgm:cxn modelId="{CEC08419-5DA7-416F-A7F2-8CB2794D50C5}" type="presOf" srcId="{A12D3E61-9949-4235-9401-E00EC913701F}" destId="{4FA07E62-F8CB-4908-AC19-8799BAE622BB}" srcOrd="0" destOrd="0" presId="urn:microsoft.com/office/officeart/2005/8/layout/hierarchy1"/>
    <dgm:cxn modelId="{96D5781D-876B-491A-BB76-CB31DFBDBA73}" srcId="{A12D3E61-9949-4235-9401-E00EC913701F}" destId="{79B1864C-60C4-4E94-8596-7CF5F1C2A100}" srcOrd="0" destOrd="0" parTransId="{D4283D7D-275A-4A62-9163-C8DEFA53A889}" sibTransId="{0B1C2047-0253-4735-996B-37FD713502DB}"/>
    <dgm:cxn modelId="{04B13526-D6AD-485A-AB5F-C2B832074240}" type="presOf" srcId="{79B1864C-60C4-4E94-8596-7CF5F1C2A100}" destId="{2D976811-784B-48AB-9137-38E157353BF1}" srcOrd="0" destOrd="0" presId="urn:microsoft.com/office/officeart/2005/8/layout/hierarchy1"/>
    <dgm:cxn modelId="{E6442F67-0EAC-429D-ACC7-526E76FE91DE}" type="presOf" srcId="{25EFAA9F-FB5C-4EA1-8F99-A0317B41CF93}" destId="{0463FE43-E88D-480F-8621-1FA03537EC2C}" srcOrd="0" destOrd="0" presId="urn:microsoft.com/office/officeart/2005/8/layout/hierarchy1"/>
    <dgm:cxn modelId="{7720D2F6-A3BE-447F-B99B-E326D11C022B}" srcId="{A12D3E61-9949-4235-9401-E00EC913701F}" destId="{25EFAA9F-FB5C-4EA1-8F99-A0317B41CF93}" srcOrd="1" destOrd="0" parTransId="{5673B906-78D0-4305-B403-629FEB835AB7}" sibTransId="{CC7BB6E7-9855-4664-81FB-6657681F7E97}"/>
    <dgm:cxn modelId="{1662E294-45A4-4717-A91D-DC212D927842}" type="presParOf" srcId="{4FA07E62-F8CB-4908-AC19-8799BAE622BB}" destId="{4D52A738-824C-4CD6-8F9B-BAFB913C55A7}" srcOrd="0" destOrd="0" presId="urn:microsoft.com/office/officeart/2005/8/layout/hierarchy1"/>
    <dgm:cxn modelId="{3441AE3E-F923-4F21-BE64-4BE8DDF81B7D}" type="presParOf" srcId="{4D52A738-824C-4CD6-8F9B-BAFB913C55A7}" destId="{7EECD0A1-F195-4650-9DD1-8A1CEECCDA1B}" srcOrd="0" destOrd="0" presId="urn:microsoft.com/office/officeart/2005/8/layout/hierarchy1"/>
    <dgm:cxn modelId="{720EC2BB-FE9A-4E43-BFE7-A1721A85DCA4}" type="presParOf" srcId="{7EECD0A1-F195-4650-9DD1-8A1CEECCDA1B}" destId="{CA6D2F8B-7AFF-4AA9-BCA5-634B5C9C2D8A}" srcOrd="0" destOrd="0" presId="urn:microsoft.com/office/officeart/2005/8/layout/hierarchy1"/>
    <dgm:cxn modelId="{106F87D0-18B7-415A-842D-D8D9311EA42E}" type="presParOf" srcId="{7EECD0A1-F195-4650-9DD1-8A1CEECCDA1B}" destId="{2D976811-784B-48AB-9137-38E157353BF1}" srcOrd="1" destOrd="0" presId="urn:microsoft.com/office/officeart/2005/8/layout/hierarchy1"/>
    <dgm:cxn modelId="{BE7E6284-67A7-4538-83DA-82A375D48162}" type="presParOf" srcId="{4D52A738-824C-4CD6-8F9B-BAFB913C55A7}" destId="{13031470-76DD-4DD2-9F54-196C8E51C383}" srcOrd="1" destOrd="0" presId="urn:microsoft.com/office/officeart/2005/8/layout/hierarchy1"/>
    <dgm:cxn modelId="{C9A3DEA0-3F0A-43CF-A23D-B1E720940355}" type="presParOf" srcId="{4FA07E62-F8CB-4908-AC19-8799BAE622BB}" destId="{3225937C-30AB-460F-A65A-0D48EF9DD942}" srcOrd="1" destOrd="0" presId="urn:microsoft.com/office/officeart/2005/8/layout/hierarchy1"/>
    <dgm:cxn modelId="{8498A726-B4A0-483B-924A-6B16FA0961B4}" type="presParOf" srcId="{3225937C-30AB-460F-A65A-0D48EF9DD942}" destId="{52F27E71-B17D-4565-A31A-45B68F7F4BBB}" srcOrd="0" destOrd="0" presId="urn:microsoft.com/office/officeart/2005/8/layout/hierarchy1"/>
    <dgm:cxn modelId="{FD371940-6D77-4736-9E4E-8E36B3F9C80A}" type="presParOf" srcId="{52F27E71-B17D-4565-A31A-45B68F7F4BBB}" destId="{1308B355-1EF7-43D9-8C19-18FFE2255030}" srcOrd="0" destOrd="0" presId="urn:microsoft.com/office/officeart/2005/8/layout/hierarchy1"/>
    <dgm:cxn modelId="{5F4D34FC-BB50-4118-AEAC-90A1EB1A8963}" type="presParOf" srcId="{52F27E71-B17D-4565-A31A-45B68F7F4BBB}" destId="{0463FE43-E88D-480F-8621-1FA03537EC2C}" srcOrd="1" destOrd="0" presId="urn:microsoft.com/office/officeart/2005/8/layout/hierarchy1"/>
    <dgm:cxn modelId="{36123E6A-5114-412E-9892-21494E89B52C}" type="presParOf" srcId="{3225937C-30AB-460F-A65A-0D48EF9DD942}" destId="{CE273F55-51C4-4870-9CB0-9AF92F8FB9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D3E61-9949-4235-9401-E00EC913701F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B1864C-60C4-4E94-8596-7CF5F1C2A100}">
      <dgm:prSet/>
      <dgm:spPr/>
      <dgm:t>
        <a:bodyPr/>
        <a:lstStyle/>
        <a:p>
          <a:r>
            <a:rPr lang="en-GB"/>
            <a:t>Younger employees (&lt;30) have higher attrition rates.</a:t>
          </a:r>
          <a:endParaRPr lang="en-US"/>
        </a:p>
      </dgm:t>
    </dgm:pt>
    <dgm:pt modelId="{D4283D7D-275A-4A62-9163-C8DEFA53A889}" type="parTrans" cxnId="{96D5781D-876B-491A-BB76-CB31DFBDBA73}">
      <dgm:prSet/>
      <dgm:spPr/>
      <dgm:t>
        <a:bodyPr/>
        <a:lstStyle/>
        <a:p>
          <a:endParaRPr lang="en-US"/>
        </a:p>
      </dgm:t>
    </dgm:pt>
    <dgm:pt modelId="{0B1C2047-0253-4735-996B-37FD713502DB}" type="sibTrans" cxnId="{96D5781D-876B-491A-BB76-CB31DFBDBA73}">
      <dgm:prSet/>
      <dgm:spPr/>
      <dgm:t>
        <a:bodyPr/>
        <a:lstStyle/>
        <a:p>
          <a:endParaRPr lang="en-US"/>
        </a:p>
      </dgm:t>
    </dgm:pt>
    <dgm:pt modelId="{25EFAA9F-FB5C-4EA1-8F99-A0317B41CF93}">
      <dgm:prSet/>
      <dgm:spPr/>
      <dgm:t>
        <a:bodyPr/>
        <a:lstStyle/>
        <a:p>
          <a:r>
            <a:rPr lang="en-GB"/>
            <a:t>Attrition rate is higher in males by 2.1%.</a:t>
          </a:r>
          <a:endParaRPr lang="en-US"/>
        </a:p>
      </dgm:t>
    </dgm:pt>
    <dgm:pt modelId="{5673B906-78D0-4305-B403-629FEB835AB7}" type="parTrans" cxnId="{7720D2F6-A3BE-447F-B99B-E326D11C022B}">
      <dgm:prSet/>
      <dgm:spPr/>
      <dgm:t>
        <a:bodyPr/>
        <a:lstStyle/>
        <a:p>
          <a:endParaRPr lang="en-US"/>
        </a:p>
      </dgm:t>
    </dgm:pt>
    <dgm:pt modelId="{CC7BB6E7-9855-4664-81FB-6657681F7E97}" type="sibTrans" cxnId="{7720D2F6-A3BE-447F-B99B-E326D11C022B}">
      <dgm:prSet/>
      <dgm:spPr/>
      <dgm:t>
        <a:bodyPr/>
        <a:lstStyle/>
        <a:p>
          <a:endParaRPr lang="en-US"/>
        </a:p>
      </dgm:t>
    </dgm:pt>
    <dgm:pt modelId="{4FA07E62-F8CB-4908-AC19-8799BAE622BB}" type="pres">
      <dgm:prSet presAssocID="{A12D3E61-9949-4235-9401-E00EC91370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52A738-824C-4CD6-8F9B-BAFB913C55A7}" type="pres">
      <dgm:prSet presAssocID="{79B1864C-60C4-4E94-8596-7CF5F1C2A100}" presName="hierRoot1" presStyleCnt="0"/>
      <dgm:spPr/>
    </dgm:pt>
    <dgm:pt modelId="{7EECD0A1-F195-4650-9DD1-8A1CEECCDA1B}" type="pres">
      <dgm:prSet presAssocID="{79B1864C-60C4-4E94-8596-7CF5F1C2A100}" presName="composite" presStyleCnt="0"/>
      <dgm:spPr/>
    </dgm:pt>
    <dgm:pt modelId="{CA6D2F8B-7AFF-4AA9-BCA5-634B5C9C2D8A}" type="pres">
      <dgm:prSet presAssocID="{79B1864C-60C4-4E94-8596-7CF5F1C2A100}" presName="background" presStyleLbl="node0" presStyleIdx="0" presStyleCnt="2"/>
      <dgm:spPr/>
    </dgm:pt>
    <dgm:pt modelId="{2D976811-784B-48AB-9137-38E157353BF1}" type="pres">
      <dgm:prSet presAssocID="{79B1864C-60C4-4E94-8596-7CF5F1C2A100}" presName="text" presStyleLbl="fgAcc0" presStyleIdx="0" presStyleCnt="2">
        <dgm:presLayoutVars>
          <dgm:chPref val="3"/>
        </dgm:presLayoutVars>
      </dgm:prSet>
      <dgm:spPr/>
    </dgm:pt>
    <dgm:pt modelId="{13031470-76DD-4DD2-9F54-196C8E51C383}" type="pres">
      <dgm:prSet presAssocID="{79B1864C-60C4-4E94-8596-7CF5F1C2A100}" presName="hierChild2" presStyleCnt="0"/>
      <dgm:spPr/>
    </dgm:pt>
    <dgm:pt modelId="{3225937C-30AB-460F-A65A-0D48EF9DD942}" type="pres">
      <dgm:prSet presAssocID="{25EFAA9F-FB5C-4EA1-8F99-A0317B41CF93}" presName="hierRoot1" presStyleCnt="0"/>
      <dgm:spPr/>
    </dgm:pt>
    <dgm:pt modelId="{52F27E71-B17D-4565-A31A-45B68F7F4BBB}" type="pres">
      <dgm:prSet presAssocID="{25EFAA9F-FB5C-4EA1-8F99-A0317B41CF93}" presName="composite" presStyleCnt="0"/>
      <dgm:spPr/>
    </dgm:pt>
    <dgm:pt modelId="{1308B355-1EF7-43D9-8C19-18FFE2255030}" type="pres">
      <dgm:prSet presAssocID="{25EFAA9F-FB5C-4EA1-8F99-A0317B41CF93}" presName="background" presStyleLbl="node0" presStyleIdx="1" presStyleCnt="2"/>
      <dgm:spPr/>
    </dgm:pt>
    <dgm:pt modelId="{0463FE43-E88D-480F-8621-1FA03537EC2C}" type="pres">
      <dgm:prSet presAssocID="{25EFAA9F-FB5C-4EA1-8F99-A0317B41CF93}" presName="text" presStyleLbl="fgAcc0" presStyleIdx="1" presStyleCnt="2">
        <dgm:presLayoutVars>
          <dgm:chPref val="3"/>
        </dgm:presLayoutVars>
      </dgm:prSet>
      <dgm:spPr/>
    </dgm:pt>
    <dgm:pt modelId="{CE273F55-51C4-4870-9CB0-9AF92F8FB923}" type="pres">
      <dgm:prSet presAssocID="{25EFAA9F-FB5C-4EA1-8F99-A0317B41CF93}" presName="hierChild2" presStyleCnt="0"/>
      <dgm:spPr/>
    </dgm:pt>
  </dgm:ptLst>
  <dgm:cxnLst>
    <dgm:cxn modelId="{CEC08419-5DA7-416F-A7F2-8CB2794D50C5}" type="presOf" srcId="{A12D3E61-9949-4235-9401-E00EC913701F}" destId="{4FA07E62-F8CB-4908-AC19-8799BAE622BB}" srcOrd="0" destOrd="0" presId="urn:microsoft.com/office/officeart/2005/8/layout/hierarchy1"/>
    <dgm:cxn modelId="{96D5781D-876B-491A-BB76-CB31DFBDBA73}" srcId="{A12D3E61-9949-4235-9401-E00EC913701F}" destId="{79B1864C-60C4-4E94-8596-7CF5F1C2A100}" srcOrd="0" destOrd="0" parTransId="{D4283D7D-275A-4A62-9163-C8DEFA53A889}" sibTransId="{0B1C2047-0253-4735-996B-37FD713502DB}"/>
    <dgm:cxn modelId="{04B13526-D6AD-485A-AB5F-C2B832074240}" type="presOf" srcId="{79B1864C-60C4-4E94-8596-7CF5F1C2A100}" destId="{2D976811-784B-48AB-9137-38E157353BF1}" srcOrd="0" destOrd="0" presId="urn:microsoft.com/office/officeart/2005/8/layout/hierarchy1"/>
    <dgm:cxn modelId="{E6442F67-0EAC-429D-ACC7-526E76FE91DE}" type="presOf" srcId="{25EFAA9F-FB5C-4EA1-8F99-A0317B41CF93}" destId="{0463FE43-E88D-480F-8621-1FA03537EC2C}" srcOrd="0" destOrd="0" presId="urn:microsoft.com/office/officeart/2005/8/layout/hierarchy1"/>
    <dgm:cxn modelId="{7720D2F6-A3BE-447F-B99B-E326D11C022B}" srcId="{A12D3E61-9949-4235-9401-E00EC913701F}" destId="{25EFAA9F-FB5C-4EA1-8F99-A0317B41CF93}" srcOrd="1" destOrd="0" parTransId="{5673B906-78D0-4305-B403-629FEB835AB7}" sibTransId="{CC7BB6E7-9855-4664-81FB-6657681F7E97}"/>
    <dgm:cxn modelId="{1662E294-45A4-4717-A91D-DC212D927842}" type="presParOf" srcId="{4FA07E62-F8CB-4908-AC19-8799BAE622BB}" destId="{4D52A738-824C-4CD6-8F9B-BAFB913C55A7}" srcOrd="0" destOrd="0" presId="urn:microsoft.com/office/officeart/2005/8/layout/hierarchy1"/>
    <dgm:cxn modelId="{3441AE3E-F923-4F21-BE64-4BE8DDF81B7D}" type="presParOf" srcId="{4D52A738-824C-4CD6-8F9B-BAFB913C55A7}" destId="{7EECD0A1-F195-4650-9DD1-8A1CEECCDA1B}" srcOrd="0" destOrd="0" presId="urn:microsoft.com/office/officeart/2005/8/layout/hierarchy1"/>
    <dgm:cxn modelId="{720EC2BB-FE9A-4E43-BFE7-A1721A85DCA4}" type="presParOf" srcId="{7EECD0A1-F195-4650-9DD1-8A1CEECCDA1B}" destId="{CA6D2F8B-7AFF-4AA9-BCA5-634B5C9C2D8A}" srcOrd="0" destOrd="0" presId="urn:microsoft.com/office/officeart/2005/8/layout/hierarchy1"/>
    <dgm:cxn modelId="{106F87D0-18B7-415A-842D-D8D9311EA42E}" type="presParOf" srcId="{7EECD0A1-F195-4650-9DD1-8A1CEECCDA1B}" destId="{2D976811-784B-48AB-9137-38E157353BF1}" srcOrd="1" destOrd="0" presId="urn:microsoft.com/office/officeart/2005/8/layout/hierarchy1"/>
    <dgm:cxn modelId="{BE7E6284-67A7-4538-83DA-82A375D48162}" type="presParOf" srcId="{4D52A738-824C-4CD6-8F9B-BAFB913C55A7}" destId="{13031470-76DD-4DD2-9F54-196C8E51C383}" srcOrd="1" destOrd="0" presId="urn:microsoft.com/office/officeart/2005/8/layout/hierarchy1"/>
    <dgm:cxn modelId="{C9A3DEA0-3F0A-43CF-A23D-B1E720940355}" type="presParOf" srcId="{4FA07E62-F8CB-4908-AC19-8799BAE622BB}" destId="{3225937C-30AB-460F-A65A-0D48EF9DD942}" srcOrd="1" destOrd="0" presId="urn:microsoft.com/office/officeart/2005/8/layout/hierarchy1"/>
    <dgm:cxn modelId="{8498A726-B4A0-483B-924A-6B16FA0961B4}" type="presParOf" srcId="{3225937C-30AB-460F-A65A-0D48EF9DD942}" destId="{52F27E71-B17D-4565-A31A-45B68F7F4BBB}" srcOrd="0" destOrd="0" presId="urn:microsoft.com/office/officeart/2005/8/layout/hierarchy1"/>
    <dgm:cxn modelId="{FD371940-6D77-4736-9E4E-8E36B3F9C80A}" type="presParOf" srcId="{52F27E71-B17D-4565-A31A-45B68F7F4BBB}" destId="{1308B355-1EF7-43D9-8C19-18FFE2255030}" srcOrd="0" destOrd="0" presId="urn:microsoft.com/office/officeart/2005/8/layout/hierarchy1"/>
    <dgm:cxn modelId="{5F4D34FC-BB50-4118-AEAC-90A1EB1A8963}" type="presParOf" srcId="{52F27E71-B17D-4565-A31A-45B68F7F4BBB}" destId="{0463FE43-E88D-480F-8621-1FA03537EC2C}" srcOrd="1" destOrd="0" presId="urn:microsoft.com/office/officeart/2005/8/layout/hierarchy1"/>
    <dgm:cxn modelId="{36123E6A-5114-412E-9892-21494E89B52C}" type="presParOf" srcId="{3225937C-30AB-460F-A65A-0D48EF9DD942}" destId="{CE273F55-51C4-4870-9CB0-9AF92F8FB9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DEE21-6C15-4F9E-93A2-450D9E72F3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7667B9-42B4-4053-BBDE-1863E0C68BE3}">
      <dgm:prSet/>
      <dgm:spPr/>
      <dgm:t>
        <a:bodyPr/>
        <a:lstStyle/>
        <a:p>
          <a:r>
            <a:rPr lang="en-GB"/>
            <a:t>Employees that work overtime have higher attrition rate.</a:t>
          </a:r>
          <a:endParaRPr lang="en-US"/>
        </a:p>
      </dgm:t>
    </dgm:pt>
    <dgm:pt modelId="{1D1B62D5-2BE8-4D68-9C4E-15AE1C175B65}" type="parTrans" cxnId="{A84D5C8A-685B-4D55-A827-7004AE750855}">
      <dgm:prSet/>
      <dgm:spPr/>
      <dgm:t>
        <a:bodyPr/>
        <a:lstStyle/>
        <a:p>
          <a:endParaRPr lang="en-US"/>
        </a:p>
      </dgm:t>
    </dgm:pt>
    <dgm:pt modelId="{F7A134AE-C66A-41CC-91F1-64BFA049E276}" type="sibTrans" cxnId="{A84D5C8A-685B-4D55-A827-7004AE750855}">
      <dgm:prSet/>
      <dgm:spPr/>
      <dgm:t>
        <a:bodyPr/>
        <a:lstStyle/>
        <a:p>
          <a:endParaRPr lang="en-US"/>
        </a:p>
      </dgm:t>
    </dgm:pt>
    <dgm:pt modelId="{3C54A14A-244F-4E3F-9734-6CB9387156F1}">
      <dgm:prSet/>
      <dgm:spPr/>
      <dgm:t>
        <a:bodyPr/>
        <a:lstStyle/>
        <a:p>
          <a:r>
            <a:rPr lang="en-GB"/>
            <a:t>The attrition rate is higher by 20.1%</a:t>
          </a:r>
          <a:endParaRPr lang="en-US"/>
        </a:p>
      </dgm:t>
    </dgm:pt>
    <dgm:pt modelId="{BBCE487D-8A17-4446-99E6-3E965387D86B}" type="parTrans" cxnId="{0587B92F-921F-4E70-A6E6-B89C8E52DC7A}">
      <dgm:prSet/>
      <dgm:spPr/>
      <dgm:t>
        <a:bodyPr/>
        <a:lstStyle/>
        <a:p>
          <a:endParaRPr lang="en-US"/>
        </a:p>
      </dgm:t>
    </dgm:pt>
    <dgm:pt modelId="{173EC33F-4EB1-4D56-A23D-AACCE2242CC6}" type="sibTrans" cxnId="{0587B92F-921F-4E70-A6E6-B89C8E52DC7A}">
      <dgm:prSet/>
      <dgm:spPr/>
      <dgm:t>
        <a:bodyPr/>
        <a:lstStyle/>
        <a:p>
          <a:endParaRPr lang="en-US"/>
        </a:p>
      </dgm:t>
    </dgm:pt>
    <dgm:pt modelId="{C27C3A91-6A9F-4CEC-B285-A24BFB0DED43}">
      <dgm:prSet/>
      <dgm:spPr/>
      <dgm:t>
        <a:bodyPr/>
        <a:lstStyle/>
        <a:p>
          <a:r>
            <a:rPr lang="en-GB"/>
            <a:t>The difference in average salary is about 1.22%</a:t>
          </a:r>
          <a:endParaRPr lang="en-US"/>
        </a:p>
      </dgm:t>
    </dgm:pt>
    <dgm:pt modelId="{AECB379C-1D31-4549-9AEE-4449B29068EE}" type="parTrans" cxnId="{7921BC77-EFCD-45AD-A916-288CEDEDFA57}">
      <dgm:prSet/>
      <dgm:spPr/>
      <dgm:t>
        <a:bodyPr/>
        <a:lstStyle/>
        <a:p>
          <a:endParaRPr lang="en-US"/>
        </a:p>
      </dgm:t>
    </dgm:pt>
    <dgm:pt modelId="{18F462E9-FE4C-4509-9983-DE5FED7C82C6}" type="sibTrans" cxnId="{7921BC77-EFCD-45AD-A916-288CEDEDFA57}">
      <dgm:prSet/>
      <dgm:spPr/>
      <dgm:t>
        <a:bodyPr/>
        <a:lstStyle/>
        <a:p>
          <a:endParaRPr lang="en-US"/>
        </a:p>
      </dgm:t>
    </dgm:pt>
    <dgm:pt modelId="{DBB3FFE2-8E5B-44C7-816D-071A8F673A36}" type="pres">
      <dgm:prSet presAssocID="{B2FDEE21-6C15-4F9E-93A2-450D9E72F3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739E2E-D476-4985-9943-EF968CD9DF29}" type="pres">
      <dgm:prSet presAssocID="{4A7667B9-42B4-4053-BBDE-1863E0C68BE3}" presName="hierRoot1" presStyleCnt="0"/>
      <dgm:spPr/>
    </dgm:pt>
    <dgm:pt modelId="{68090FD4-2569-49AC-BD23-A98275467568}" type="pres">
      <dgm:prSet presAssocID="{4A7667B9-42B4-4053-BBDE-1863E0C68BE3}" presName="composite" presStyleCnt="0"/>
      <dgm:spPr/>
    </dgm:pt>
    <dgm:pt modelId="{13118B63-F237-431B-950C-8F7ADC8A881C}" type="pres">
      <dgm:prSet presAssocID="{4A7667B9-42B4-4053-BBDE-1863E0C68BE3}" presName="background" presStyleLbl="node0" presStyleIdx="0" presStyleCnt="3"/>
      <dgm:spPr/>
    </dgm:pt>
    <dgm:pt modelId="{5E6CBDC1-0826-4EF7-900A-3A23D0BEA281}" type="pres">
      <dgm:prSet presAssocID="{4A7667B9-42B4-4053-BBDE-1863E0C68BE3}" presName="text" presStyleLbl="fgAcc0" presStyleIdx="0" presStyleCnt="3">
        <dgm:presLayoutVars>
          <dgm:chPref val="3"/>
        </dgm:presLayoutVars>
      </dgm:prSet>
      <dgm:spPr/>
    </dgm:pt>
    <dgm:pt modelId="{2727CC9D-4B0E-4E88-A333-56C3D631FF41}" type="pres">
      <dgm:prSet presAssocID="{4A7667B9-42B4-4053-BBDE-1863E0C68BE3}" presName="hierChild2" presStyleCnt="0"/>
      <dgm:spPr/>
    </dgm:pt>
    <dgm:pt modelId="{15B503A0-A5B5-4C24-8890-FACAB28C45FB}" type="pres">
      <dgm:prSet presAssocID="{3C54A14A-244F-4E3F-9734-6CB9387156F1}" presName="hierRoot1" presStyleCnt="0"/>
      <dgm:spPr/>
    </dgm:pt>
    <dgm:pt modelId="{E2C40EC4-4D89-4049-92F5-947B250A49C6}" type="pres">
      <dgm:prSet presAssocID="{3C54A14A-244F-4E3F-9734-6CB9387156F1}" presName="composite" presStyleCnt="0"/>
      <dgm:spPr/>
    </dgm:pt>
    <dgm:pt modelId="{2E6C8D5E-2F7E-4713-B5F5-5AC7B027C60E}" type="pres">
      <dgm:prSet presAssocID="{3C54A14A-244F-4E3F-9734-6CB9387156F1}" presName="background" presStyleLbl="node0" presStyleIdx="1" presStyleCnt="3"/>
      <dgm:spPr/>
    </dgm:pt>
    <dgm:pt modelId="{BEA575E4-BBC3-487B-8D68-7A18F4D8443C}" type="pres">
      <dgm:prSet presAssocID="{3C54A14A-244F-4E3F-9734-6CB9387156F1}" presName="text" presStyleLbl="fgAcc0" presStyleIdx="1" presStyleCnt="3">
        <dgm:presLayoutVars>
          <dgm:chPref val="3"/>
        </dgm:presLayoutVars>
      </dgm:prSet>
      <dgm:spPr/>
    </dgm:pt>
    <dgm:pt modelId="{26CFB2E4-1335-452C-868F-1A35D6DDAE03}" type="pres">
      <dgm:prSet presAssocID="{3C54A14A-244F-4E3F-9734-6CB9387156F1}" presName="hierChild2" presStyleCnt="0"/>
      <dgm:spPr/>
    </dgm:pt>
    <dgm:pt modelId="{F28D9557-B2FC-4E61-9EC8-88CD925A9A31}" type="pres">
      <dgm:prSet presAssocID="{C27C3A91-6A9F-4CEC-B285-A24BFB0DED43}" presName="hierRoot1" presStyleCnt="0"/>
      <dgm:spPr/>
    </dgm:pt>
    <dgm:pt modelId="{B466333A-76EA-4C48-9387-1863503E5A40}" type="pres">
      <dgm:prSet presAssocID="{C27C3A91-6A9F-4CEC-B285-A24BFB0DED43}" presName="composite" presStyleCnt="0"/>
      <dgm:spPr/>
    </dgm:pt>
    <dgm:pt modelId="{13E00E56-2832-4128-8020-4A3D88DFF543}" type="pres">
      <dgm:prSet presAssocID="{C27C3A91-6A9F-4CEC-B285-A24BFB0DED43}" presName="background" presStyleLbl="node0" presStyleIdx="2" presStyleCnt="3"/>
      <dgm:spPr/>
    </dgm:pt>
    <dgm:pt modelId="{CC9D6B7B-20BE-406E-B27B-55381026332A}" type="pres">
      <dgm:prSet presAssocID="{C27C3A91-6A9F-4CEC-B285-A24BFB0DED43}" presName="text" presStyleLbl="fgAcc0" presStyleIdx="2" presStyleCnt="3">
        <dgm:presLayoutVars>
          <dgm:chPref val="3"/>
        </dgm:presLayoutVars>
      </dgm:prSet>
      <dgm:spPr/>
    </dgm:pt>
    <dgm:pt modelId="{ABB02433-501D-4F61-944C-F0BAB639054D}" type="pres">
      <dgm:prSet presAssocID="{C27C3A91-6A9F-4CEC-B285-A24BFB0DED43}" presName="hierChild2" presStyleCnt="0"/>
      <dgm:spPr/>
    </dgm:pt>
  </dgm:ptLst>
  <dgm:cxnLst>
    <dgm:cxn modelId="{0587B92F-921F-4E70-A6E6-B89C8E52DC7A}" srcId="{B2FDEE21-6C15-4F9E-93A2-450D9E72F3E5}" destId="{3C54A14A-244F-4E3F-9734-6CB9387156F1}" srcOrd="1" destOrd="0" parTransId="{BBCE487D-8A17-4446-99E6-3E965387D86B}" sibTransId="{173EC33F-4EB1-4D56-A23D-AACCE2242CC6}"/>
    <dgm:cxn modelId="{7921BC77-EFCD-45AD-A916-288CEDEDFA57}" srcId="{B2FDEE21-6C15-4F9E-93A2-450D9E72F3E5}" destId="{C27C3A91-6A9F-4CEC-B285-A24BFB0DED43}" srcOrd="2" destOrd="0" parTransId="{AECB379C-1D31-4549-9AEE-4449B29068EE}" sibTransId="{18F462E9-FE4C-4509-9983-DE5FED7C82C6}"/>
    <dgm:cxn modelId="{A84D5C8A-685B-4D55-A827-7004AE750855}" srcId="{B2FDEE21-6C15-4F9E-93A2-450D9E72F3E5}" destId="{4A7667B9-42B4-4053-BBDE-1863E0C68BE3}" srcOrd="0" destOrd="0" parTransId="{1D1B62D5-2BE8-4D68-9C4E-15AE1C175B65}" sibTransId="{F7A134AE-C66A-41CC-91F1-64BFA049E276}"/>
    <dgm:cxn modelId="{6287D09F-DE2E-4B2E-96B6-C8E91D4D9A45}" type="presOf" srcId="{B2FDEE21-6C15-4F9E-93A2-450D9E72F3E5}" destId="{DBB3FFE2-8E5B-44C7-816D-071A8F673A36}" srcOrd="0" destOrd="0" presId="urn:microsoft.com/office/officeart/2005/8/layout/hierarchy1"/>
    <dgm:cxn modelId="{EDAFB6A7-97FD-4800-BECC-995C0BD0CCBD}" type="presOf" srcId="{4A7667B9-42B4-4053-BBDE-1863E0C68BE3}" destId="{5E6CBDC1-0826-4EF7-900A-3A23D0BEA281}" srcOrd="0" destOrd="0" presId="urn:microsoft.com/office/officeart/2005/8/layout/hierarchy1"/>
    <dgm:cxn modelId="{F07D1AF7-850D-4B3A-A652-30CE1D052EE3}" type="presOf" srcId="{3C54A14A-244F-4E3F-9734-6CB9387156F1}" destId="{BEA575E4-BBC3-487B-8D68-7A18F4D8443C}" srcOrd="0" destOrd="0" presId="urn:microsoft.com/office/officeart/2005/8/layout/hierarchy1"/>
    <dgm:cxn modelId="{FFC93FFC-A8F9-4DC3-A897-0885D04F5EC8}" type="presOf" srcId="{C27C3A91-6A9F-4CEC-B285-A24BFB0DED43}" destId="{CC9D6B7B-20BE-406E-B27B-55381026332A}" srcOrd="0" destOrd="0" presId="urn:microsoft.com/office/officeart/2005/8/layout/hierarchy1"/>
    <dgm:cxn modelId="{BB515A2F-8AAD-478B-BC0E-B96C5FE9B4A0}" type="presParOf" srcId="{DBB3FFE2-8E5B-44C7-816D-071A8F673A36}" destId="{72739E2E-D476-4985-9943-EF968CD9DF29}" srcOrd="0" destOrd="0" presId="urn:microsoft.com/office/officeart/2005/8/layout/hierarchy1"/>
    <dgm:cxn modelId="{0A0F83B8-C92E-4C48-A7D0-E2B30A966760}" type="presParOf" srcId="{72739E2E-D476-4985-9943-EF968CD9DF29}" destId="{68090FD4-2569-49AC-BD23-A98275467568}" srcOrd="0" destOrd="0" presId="urn:microsoft.com/office/officeart/2005/8/layout/hierarchy1"/>
    <dgm:cxn modelId="{09937D15-A2E5-44CE-81B3-C6F47AB6B834}" type="presParOf" srcId="{68090FD4-2569-49AC-BD23-A98275467568}" destId="{13118B63-F237-431B-950C-8F7ADC8A881C}" srcOrd="0" destOrd="0" presId="urn:microsoft.com/office/officeart/2005/8/layout/hierarchy1"/>
    <dgm:cxn modelId="{C7847A7B-231B-4453-9738-B3C2850586E2}" type="presParOf" srcId="{68090FD4-2569-49AC-BD23-A98275467568}" destId="{5E6CBDC1-0826-4EF7-900A-3A23D0BEA281}" srcOrd="1" destOrd="0" presId="urn:microsoft.com/office/officeart/2005/8/layout/hierarchy1"/>
    <dgm:cxn modelId="{FE4ECBA3-CB9D-4249-9F14-C06A3C6E210E}" type="presParOf" srcId="{72739E2E-D476-4985-9943-EF968CD9DF29}" destId="{2727CC9D-4B0E-4E88-A333-56C3D631FF41}" srcOrd="1" destOrd="0" presId="urn:microsoft.com/office/officeart/2005/8/layout/hierarchy1"/>
    <dgm:cxn modelId="{95BAF3DF-849D-4C5B-9D9D-58B6782AC9DB}" type="presParOf" srcId="{DBB3FFE2-8E5B-44C7-816D-071A8F673A36}" destId="{15B503A0-A5B5-4C24-8890-FACAB28C45FB}" srcOrd="1" destOrd="0" presId="urn:microsoft.com/office/officeart/2005/8/layout/hierarchy1"/>
    <dgm:cxn modelId="{9E9F90F1-DDB5-4E0D-B5BE-CBCA88AC65B1}" type="presParOf" srcId="{15B503A0-A5B5-4C24-8890-FACAB28C45FB}" destId="{E2C40EC4-4D89-4049-92F5-947B250A49C6}" srcOrd="0" destOrd="0" presId="urn:microsoft.com/office/officeart/2005/8/layout/hierarchy1"/>
    <dgm:cxn modelId="{1E661157-01A5-4DB6-8E60-9801E9EF9FEE}" type="presParOf" srcId="{E2C40EC4-4D89-4049-92F5-947B250A49C6}" destId="{2E6C8D5E-2F7E-4713-B5F5-5AC7B027C60E}" srcOrd="0" destOrd="0" presId="urn:microsoft.com/office/officeart/2005/8/layout/hierarchy1"/>
    <dgm:cxn modelId="{527D327F-0EC1-44DF-9819-FCC399A44C5D}" type="presParOf" srcId="{E2C40EC4-4D89-4049-92F5-947B250A49C6}" destId="{BEA575E4-BBC3-487B-8D68-7A18F4D8443C}" srcOrd="1" destOrd="0" presId="urn:microsoft.com/office/officeart/2005/8/layout/hierarchy1"/>
    <dgm:cxn modelId="{032E1FA4-5E23-4E01-B7C1-B0B8444AE64C}" type="presParOf" srcId="{15B503A0-A5B5-4C24-8890-FACAB28C45FB}" destId="{26CFB2E4-1335-452C-868F-1A35D6DDAE03}" srcOrd="1" destOrd="0" presId="urn:microsoft.com/office/officeart/2005/8/layout/hierarchy1"/>
    <dgm:cxn modelId="{709FD578-7261-4005-9130-F847DF89328E}" type="presParOf" srcId="{DBB3FFE2-8E5B-44C7-816D-071A8F673A36}" destId="{F28D9557-B2FC-4E61-9EC8-88CD925A9A31}" srcOrd="2" destOrd="0" presId="urn:microsoft.com/office/officeart/2005/8/layout/hierarchy1"/>
    <dgm:cxn modelId="{E9AD44E8-5D52-4997-81E3-F7CCE1623B82}" type="presParOf" srcId="{F28D9557-B2FC-4E61-9EC8-88CD925A9A31}" destId="{B466333A-76EA-4C48-9387-1863503E5A40}" srcOrd="0" destOrd="0" presId="urn:microsoft.com/office/officeart/2005/8/layout/hierarchy1"/>
    <dgm:cxn modelId="{5A742776-7278-4068-9954-C9C26030F655}" type="presParOf" srcId="{B466333A-76EA-4C48-9387-1863503E5A40}" destId="{13E00E56-2832-4128-8020-4A3D88DFF543}" srcOrd="0" destOrd="0" presId="urn:microsoft.com/office/officeart/2005/8/layout/hierarchy1"/>
    <dgm:cxn modelId="{02246020-A75A-43C8-AF3A-FFE6A59E564E}" type="presParOf" srcId="{B466333A-76EA-4C48-9387-1863503E5A40}" destId="{CC9D6B7B-20BE-406E-B27B-55381026332A}" srcOrd="1" destOrd="0" presId="urn:microsoft.com/office/officeart/2005/8/layout/hierarchy1"/>
    <dgm:cxn modelId="{F312EABE-D8E8-477E-AC8C-B2F99BB5AD99}" type="presParOf" srcId="{F28D9557-B2FC-4E61-9EC8-88CD925A9A31}" destId="{ABB02433-501D-4F61-944C-F0BAB63905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0BC542-4F07-44E5-8660-BC5BA8F177E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4431B0-C4E3-40DD-98D2-AF40964CDE31}">
      <dgm:prSet/>
      <dgm:spPr/>
      <dgm:t>
        <a:bodyPr/>
        <a:lstStyle/>
        <a:p>
          <a:r>
            <a:rPr lang="en-US" dirty="0"/>
            <a:t>Address</a:t>
          </a:r>
        </a:p>
      </dgm:t>
    </dgm:pt>
    <dgm:pt modelId="{0B16FD5A-3113-4CB6-A230-946154F2EF9F}" type="parTrans" cxnId="{98F1D171-E317-4359-8D8D-4B7ED2F2B7AF}">
      <dgm:prSet/>
      <dgm:spPr/>
      <dgm:t>
        <a:bodyPr/>
        <a:lstStyle/>
        <a:p>
          <a:endParaRPr lang="en-US"/>
        </a:p>
      </dgm:t>
    </dgm:pt>
    <dgm:pt modelId="{4A68020B-CD64-4F1E-8E1C-9E1C9CA8A72A}" type="sibTrans" cxnId="{98F1D171-E317-4359-8D8D-4B7ED2F2B7AF}">
      <dgm:prSet/>
      <dgm:spPr/>
      <dgm:t>
        <a:bodyPr/>
        <a:lstStyle/>
        <a:p>
          <a:endParaRPr lang="en-US"/>
        </a:p>
      </dgm:t>
    </dgm:pt>
    <dgm:pt modelId="{F9D6FCA1-358D-4F80-81AC-8897C6E8058A}">
      <dgm:prSet/>
      <dgm:spPr/>
      <dgm:t>
        <a:bodyPr/>
        <a:lstStyle/>
        <a:p>
          <a:pPr rtl="0"/>
          <a:r>
            <a:rPr lang="en-US" dirty="0"/>
            <a:t>Address high attrition in </a:t>
          </a:r>
          <a:r>
            <a:rPr lang="en-US" dirty="0">
              <a:latin typeface="Arial" panose="020B0604020202020204"/>
            </a:rPr>
            <a:t>key departments and roles.</a:t>
          </a:r>
          <a:endParaRPr lang="en-US" dirty="0"/>
        </a:p>
      </dgm:t>
    </dgm:pt>
    <dgm:pt modelId="{88428FFA-91C0-48AD-B5F6-58D59BE2018B}" type="parTrans" cxnId="{B1624FD8-F609-4933-8F35-B1EFA64A689D}">
      <dgm:prSet/>
      <dgm:spPr/>
      <dgm:t>
        <a:bodyPr/>
        <a:lstStyle/>
        <a:p>
          <a:endParaRPr lang="en-US"/>
        </a:p>
      </dgm:t>
    </dgm:pt>
    <dgm:pt modelId="{F074CB37-2888-4BCD-AA42-E475287E9F8A}" type="sibTrans" cxnId="{B1624FD8-F609-4933-8F35-B1EFA64A689D}">
      <dgm:prSet/>
      <dgm:spPr/>
      <dgm:t>
        <a:bodyPr/>
        <a:lstStyle/>
        <a:p>
          <a:endParaRPr lang="en-US"/>
        </a:p>
      </dgm:t>
    </dgm:pt>
    <dgm:pt modelId="{C4E7AA9F-E663-4F71-857B-7A23887BAADA}">
      <dgm:prSet/>
      <dgm:spPr/>
      <dgm:t>
        <a:bodyPr/>
        <a:lstStyle/>
        <a:p>
          <a:r>
            <a:rPr lang="en-US" dirty="0"/>
            <a:t>Re-evaluate</a:t>
          </a:r>
        </a:p>
      </dgm:t>
    </dgm:pt>
    <dgm:pt modelId="{BE9032A1-FD47-4931-A4C3-8FEBD92849CD}" type="parTrans" cxnId="{E2F415C1-0C1C-4C97-9A6D-A8E4BF3CACC5}">
      <dgm:prSet/>
      <dgm:spPr/>
      <dgm:t>
        <a:bodyPr/>
        <a:lstStyle/>
        <a:p>
          <a:endParaRPr lang="en-US"/>
        </a:p>
      </dgm:t>
    </dgm:pt>
    <dgm:pt modelId="{4502CDAD-433A-49A2-BCC3-392688FEECA9}" type="sibTrans" cxnId="{E2F415C1-0C1C-4C97-9A6D-A8E4BF3CACC5}">
      <dgm:prSet/>
      <dgm:spPr/>
      <dgm:t>
        <a:bodyPr/>
        <a:lstStyle/>
        <a:p>
          <a:endParaRPr lang="en-US"/>
        </a:p>
      </dgm:t>
    </dgm:pt>
    <dgm:pt modelId="{A8FEC965-2D33-4AE4-9EE8-4B87420844EA}">
      <dgm:prSet/>
      <dgm:spPr/>
      <dgm:t>
        <a:bodyPr/>
        <a:lstStyle/>
        <a:p>
          <a:pPr rtl="0"/>
          <a:r>
            <a:rPr lang="en-US" dirty="0"/>
            <a:t>Re-evaluate travel-heavy roles and consider flexible </a:t>
          </a:r>
          <a:r>
            <a:rPr lang="en-US" dirty="0">
              <a:latin typeface="Arial" panose="020B0604020202020204"/>
            </a:rPr>
            <a:t>travel policies</a:t>
          </a:r>
          <a:r>
            <a:rPr lang="en-US" dirty="0"/>
            <a:t>.</a:t>
          </a:r>
        </a:p>
      </dgm:t>
    </dgm:pt>
    <dgm:pt modelId="{113A3093-DE36-4189-BE3D-17C61AD594D7}" type="parTrans" cxnId="{7ED6FB70-D981-4C4F-BFEB-232728767BBA}">
      <dgm:prSet/>
      <dgm:spPr/>
      <dgm:t>
        <a:bodyPr/>
        <a:lstStyle/>
        <a:p>
          <a:endParaRPr lang="en-US"/>
        </a:p>
      </dgm:t>
    </dgm:pt>
    <dgm:pt modelId="{A964DEF8-536E-49DE-8463-6B4B16D021C4}" type="sibTrans" cxnId="{7ED6FB70-D981-4C4F-BFEB-232728767BBA}">
      <dgm:prSet/>
      <dgm:spPr/>
      <dgm:t>
        <a:bodyPr/>
        <a:lstStyle/>
        <a:p>
          <a:endParaRPr lang="en-US"/>
        </a:p>
      </dgm:t>
    </dgm:pt>
    <dgm:pt modelId="{EF808A7B-9AF1-41C4-84AD-8D8D94DA17EA}">
      <dgm:prSet/>
      <dgm:spPr/>
      <dgm:t>
        <a:bodyPr/>
        <a:lstStyle/>
        <a:p>
          <a:r>
            <a:rPr lang="en-US" dirty="0">
              <a:latin typeface="Arial" panose="020B0604020202020204"/>
            </a:rPr>
            <a:t>Develop</a:t>
          </a:r>
          <a:endParaRPr lang="en-US" dirty="0"/>
        </a:p>
      </dgm:t>
    </dgm:pt>
    <dgm:pt modelId="{08A8431A-F641-4671-BCB1-B1CD135FA71D}" type="parTrans" cxnId="{E723EC0E-4A08-454C-A27D-151D41F9A0C6}">
      <dgm:prSet/>
      <dgm:spPr/>
      <dgm:t>
        <a:bodyPr/>
        <a:lstStyle/>
        <a:p>
          <a:endParaRPr lang="en-US"/>
        </a:p>
      </dgm:t>
    </dgm:pt>
    <dgm:pt modelId="{B217A1A6-E435-4BA9-BBDF-54BAAA84C85F}" type="sibTrans" cxnId="{E723EC0E-4A08-454C-A27D-151D41F9A0C6}">
      <dgm:prSet/>
      <dgm:spPr/>
      <dgm:t>
        <a:bodyPr/>
        <a:lstStyle/>
        <a:p>
          <a:endParaRPr lang="en-US"/>
        </a:p>
      </dgm:t>
    </dgm:pt>
    <dgm:pt modelId="{270EFB55-5EF9-4BA2-B552-04D1800B441E}">
      <dgm:prSet/>
      <dgm:spPr/>
      <dgm:t>
        <a:bodyPr/>
        <a:lstStyle/>
        <a:p>
          <a:pPr rtl="0"/>
          <a:r>
            <a:rPr lang="en-US" dirty="0">
              <a:latin typeface="Arial" panose="020B0604020202020204"/>
            </a:rPr>
            <a:t>Develop retention programs for employees with shorter tenure</a:t>
          </a:r>
          <a:r>
            <a:rPr lang="en-US" dirty="0"/>
            <a:t>.</a:t>
          </a:r>
        </a:p>
      </dgm:t>
    </dgm:pt>
    <dgm:pt modelId="{78E8C1B4-755B-457D-A6E1-97B9DF42FBCA}" type="parTrans" cxnId="{40A67693-CFE4-425F-983F-8F492959F943}">
      <dgm:prSet/>
      <dgm:spPr/>
      <dgm:t>
        <a:bodyPr/>
        <a:lstStyle/>
        <a:p>
          <a:endParaRPr lang="en-US"/>
        </a:p>
      </dgm:t>
    </dgm:pt>
    <dgm:pt modelId="{BA5D5455-0449-40C3-AE41-75FCB879C134}" type="sibTrans" cxnId="{40A67693-CFE4-425F-983F-8F492959F943}">
      <dgm:prSet/>
      <dgm:spPr/>
      <dgm:t>
        <a:bodyPr/>
        <a:lstStyle/>
        <a:p>
          <a:endParaRPr lang="en-US"/>
        </a:p>
      </dgm:t>
    </dgm:pt>
    <dgm:pt modelId="{8DA4C13F-409E-450E-89FB-09AD8EDEE896}">
      <dgm:prSet/>
      <dgm:spPr/>
      <dgm:t>
        <a:bodyPr/>
        <a:lstStyle/>
        <a:p>
          <a:r>
            <a:rPr lang="en-US" dirty="0">
              <a:latin typeface="Arial" panose="020B0604020202020204"/>
            </a:rPr>
            <a:t>Enhance</a:t>
          </a:r>
          <a:endParaRPr lang="en-US" dirty="0"/>
        </a:p>
      </dgm:t>
    </dgm:pt>
    <dgm:pt modelId="{D95EA68A-8385-4BBC-802F-CE0260F6973F}" type="parTrans" cxnId="{E4314612-0684-464B-B382-23EBE4246BFC}">
      <dgm:prSet/>
      <dgm:spPr/>
      <dgm:t>
        <a:bodyPr/>
        <a:lstStyle/>
        <a:p>
          <a:endParaRPr lang="en-US"/>
        </a:p>
      </dgm:t>
    </dgm:pt>
    <dgm:pt modelId="{0EAE29CE-FA7E-4A77-B5E6-7B7342A00D5F}" type="sibTrans" cxnId="{E4314612-0684-464B-B382-23EBE4246BFC}">
      <dgm:prSet/>
      <dgm:spPr/>
      <dgm:t>
        <a:bodyPr/>
        <a:lstStyle/>
        <a:p>
          <a:endParaRPr lang="en-US"/>
        </a:p>
      </dgm:t>
    </dgm:pt>
    <dgm:pt modelId="{B72F778B-CE44-4BFD-A7A4-93D57CDF0411}">
      <dgm:prSet/>
      <dgm:spPr/>
      <dgm:t>
        <a:bodyPr/>
        <a:lstStyle/>
        <a:p>
          <a:pPr rtl="0"/>
          <a:r>
            <a:rPr lang="en-US" dirty="0">
              <a:latin typeface="Arial" panose="020B0604020202020204"/>
            </a:rPr>
            <a:t>Enhance employee satisfaction through targeted initiatives (e.g. reducing overtime).</a:t>
          </a:r>
          <a:endParaRPr lang="en-US" dirty="0"/>
        </a:p>
      </dgm:t>
    </dgm:pt>
    <dgm:pt modelId="{315B5DD2-6FFB-4623-B6B7-DF6C2FA7D421}" type="parTrans" cxnId="{DF49BEB2-48AE-43D8-84D7-3FEBC9E4463E}">
      <dgm:prSet/>
      <dgm:spPr/>
      <dgm:t>
        <a:bodyPr/>
        <a:lstStyle/>
        <a:p>
          <a:endParaRPr lang="en-US"/>
        </a:p>
      </dgm:t>
    </dgm:pt>
    <dgm:pt modelId="{ABF64DAF-939B-43A8-BE8E-9542CF920CA8}" type="sibTrans" cxnId="{DF49BEB2-48AE-43D8-84D7-3FEBC9E4463E}">
      <dgm:prSet/>
      <dgm:spPr/>
      <dgm:t>
        <a:bodyPr/>
        <a:lstStyle/>
        <a:p>
          <a:endParaRPr lang="en-US"/>
        </a:p>
      </dgm:t>
    </dgm:pt>
    <dgm:pt modelId="{FE8F6020-8D22-4D82-B8EB-56C0BD06427C}" type="pres">
      <dgm:prSet presAssocID="{D20BC542-4F07-44E5-8660-BC5BA8F177EB}" presName="Name0" presStyleCnt="0">
        <dgm:presLayoutVars>
          <dgm:dir/>
          <dgm:animLvl val="lvl"/>
          <dgm:resizeHandles val="exact"/>
        </dgm:presLayoutVars>
      </dgm:prSet>
      <dgm:spPr/>
    </dgm:pt>
    <dgm:pt modelId="{7F8EDF23-E214-466A-BCDA-F0094DE98429}" type="pres">
      <dgm:prSet presAssocID="{834431B0-C4E3-40DD-98D2-AF40964CDE31}" presName="linNode" presStyleCnt="0"/>
      <dgm:spPr/>
    </dgm:pt>
    <dgm:pt modelId="{1D3ED532-6F80-4098-BA06-CBA05F0D2C82}" type="pres">
      <dgm:prSet presAssocID="{834431B0-C4E3-40DD-98D2-AF40964CDE31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91052BCB-7CD6-4B6F-80BC-7ED1AFFC6AB1}" type="pres">
      <dgm:prSet presAssocID="{834431B0-C4E3-40DD-98D2-AF40964CDE31}" presName="descendantText" presStyleLbl="alignAccFollowNode1" presStyleIdx="0" presStyleCnt="4">
        <dgm:presLayoutVars>
          <dgm:bulletEnabled/>
        </dgm:presLayoutVars>
      </dgm:prSet>
      <dgm:spPr/>
    </dgm:pt>
    <dgm:pt modelId="{210E0838-7045-4873-A041-51662DF2A960}" type="pres">
      <dgm:prSet presAssocID="{4A68020B-CD64-4F1E-8E1C-9E1C9CA8A72A}" presName="sp" presStyleCnt="0"/>
      <dgm:spPr/>
    </dgm:pt>
    <dgm:pt modelId="{50C11F86-73AD-4F90-8D55-98E36652E1EF}" type="pres">
      <dgm:prSet presAssocID="{C4E7AA9F-E663-4F71-857B-7A23887BAADA}" presName="linNode" presStyleCnt="0"/>
      <dgm:spPr/>
    </dgm:pt>
    <dgm:pt modelId="{BF2CE688-6B1C-4035-8148-8B394EE07E56}" type="pres">
      <dgm:prSet presAssocID="{C4E7AA9F-E663-4F71-857B-7A23887BAADA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DF2FF0D4-E1D1-4784-A9A7-4FC44BF5B563}" type="pres">
      <dgm:prSet presAssocID="{C4E7AA9F-E663-4F71-857B-7A23887BAADA}" presName="descendantText" presStyleLbl="alignAccFollowNode1" presStyleIdx="1" presStyleCnt="4">
        <dgm:presLayoutVars>
          <dgm:bulletEnabled/>
        </dgm:presLayoutVars>
      </dgm:prSet>
      <dgm:spPr/>
    </dgm:pt>
    <dgm:pt modelId="{F0F016A2-6D5A-4492-A8EE-6FBED1C26EA3}" type="pres">
      <dgm:prSet presAssocID="{4502CDAD-433A-49A2-BCC3-392688FEECA9}" presName="sp" presStyleCnt="0"/>
      <dgm:spPr/>
    </dgm:pt>
    <dgm:pt modelId="{941091E7-85A4-4031-9968-46A48FC93C6A}" type="pres">
      <dgm:prSet presAssocID="{EF808A7B-9AF1-41C4-84AD-8D8D94DA17EA}" presName="linNode" presStyleCnt="0"/>
      <dgm:spPr/>
    </dgm:pt>
    <dgm:pt modelId="{92750D2C-7670-4182-94DF-4679FAFD90DE}" type="pres">
      <dgm:prSet presAssocID="{EF808A7B-9AF1-41C4-84AD-8D8D94DA17E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D147FF8-1360-452D-934F-30E6AA109FAB}" type="pres">
      <dgm:prSet presAssocID="{EF808A7B-9AF1-41C4-84AD-8D8D94DA17EA}" presName="descendantText" presStyleLbl="alignAccFollowNode1" presStyleIdx="2" presStyleCnt="4">
        <dgm:presLayoutVars>
          <dgm:bulletEnabled/>
        </dgm:presLayoutVars>
      </dgm:prSet>
      <dgm:spPr/>
    </dgm:pt>
    <dgm:pt modelId="{08CBA226-6DE9-497F-BC48-5AD6DEC8D2C4}" type="pres">
      <dgm:prSet presAssocID="{B217A1A6-E435-4BA9-BBDF-54BAAA84C85F}" presName="sp" presStyleCnt="0"/>
      <dgm:spPr/>
    </dgm:pt>
    <dgm:pt modelId="{B2818E6C-6992-4C8D-BE70-C878FEA945DE}" type="pres">
      <dgm:prSet presAssocID="{8DA4C13F-409E-450E-89FB-09AD8EDEE896}" presName="linNode" presStyleCnt="0"/>
      <dgm:spPr/>
    </dgm:pt>
    <dgm:pt modelId="{B3FC9334-0CB0-46FF-8D53-F74971368BFA}" type="pres">
      <dgm:prSet presAssocID="{8DA4C13F-409E-450E-89FB-09AD8EDEE896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5CD67223-DAE0-427D-A4DE-9D60C640EA65}" type="pres">
      <dgm:prSet presAssocID="{8DA4C13F-409E-450E-89FB-09AD8EDEE896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E723EC0E-4A08-454C-A27D-151D41F9A0C6}" srcId="{D20BC542-4F07-44E5-8660-BC5BA8F177EB}" destId="{EF808A7B-9AF1-41C4-84AD-8D8D94DA17EA}" srcOrd="2" destOrd="0" parTransId="{08A8431A-F641-4671-BCB1-B1CD135FA71D}" sibTransId="{B217A1A6-E435-4BA9-BBDF-54BAAA84C85F}"/>
    <dgm:cxn modelId="{E4314612-0684-464B-B382-23EBE4246BFC}" srcId="{D20BC542-4F07-44E5-8660-BC5BA8F177EB}" destId="{8DA4C13F-409E-450E-89FB-09AD8EDEE896}" srcOrd="3" destOrd="0" parTransId="{D95EA68A-8385-4BBC-802F-CE0260F6973F}" sibTransId="{0EAE29CE-FA7E-4A77-B5E6-7B7342A00D5F}"/>
    <dgm:cxn modelId="{762C7425-DADF-4292-8319-663B095B158A}" type="presOf" srcId="{B72F778B-CE44-4BFD-A7A4-93D57CDF0411}" destId="{5CD67223-DAE0-427D-A4DE-9D60C640EA65}" srcOrd="0" destOrd="0" presId="urn:microsoft.com/office/officeart/2016/7/layout/VerticalSolidActionList"/>
    <dgm:cxn modelId="{97CD4B4A-E8D5-49F9-9160-3CE8ACCA0C2B}" type="presOf" srcId="{D20BC542-4F07-44E5-8660-BC5BA8F177EB}" destId="{FE8F6020-8D22-4D82-B8EB-56C0BD06427C}" srcOrd="0" destOrd="0" presId="urn:microsoft.com/office/officeart/2016/7/layout/VerticalSolidActionList"/>
    <dgm:cxn modelId="{7ED6FB70-D981-4C4F-BFEB-232728767BBA}" srcId="{C4E7AA9F-E663-4F71-857B-7A23887BAADA}" destId="{A8FEC965-2D33-4AE4-9EE8-4B87420844EA}" srcOrd="0" destOrd="0" parTransId="{113A3093-DE36-4189-BE3D-17C61AD594D7}" sibTransId="{A964DEF8-536E-49DE-8463-6B4B16D021C4}"/>
    <dgm:cxn modelId="{98F1D171-E317-4359-8D8D-4B7ED2F2B7AF}" srcId="{D20BC542-4F07-44E5-8660-BC5BA8F177EB}" destId="{834431B0-C4E3-40DD-98D2-AF40964CDE31}" srcOrd="0" destOrd="0" parTransId="{0B16FD5A-3113-4CB6-A230-946154F2EF9F}" sibTransId="{4A68020B-CD64-4F1E-8E1C-9E1C9CA8A72A}"/>
    <dgm:cxn modelId="{5FE10A7A-1E53-4868-B7BE-E469511D67F5}" type="presOf" srcId="{F9D6FCA1-358D-4F80-81AC-8897C6E8058A}" destId="{91052BCB-7CD6-4B6F-80BC-7ED1AFFC6AB1}" srcOrd="0" destOrd="0" presId="urn:microsoft.com/office/officeart/2016/7/layout/VerticalSolidActionList"/>
    <dgm:cxn modelId="{70A7477B-E725-44C9-9EB2-C0B228DC34EA}" type="presOf" srcId="{8DA4C13F-409E-450E-89FB-09AD8EDEE896}" destId="{B3FC9334-0CB0-46FF-8D53-F74971368BFA}" srcOrd="0" destOrd="0" presId="urn:microsoft.com/office/officeart/2016/7/layout/VerticalSolidActionList"/>
    <dgm:cxn modelId="{8BEAB191-ADBE-4040-93C6-83518F8AFC89}" type="presOf" srcId="{270EFB55-5EF9-4BA2-B552-04D1800B441E}" destId="{5D147FF8-1360-452D-934F-30E6AA109FAB}" srcOrd="0" destOrd="0" presId="urn:microsoft.com/office/officeart/2016/7/layout/VerticalSolidActionList"/>
    <dgm:cxn modelId="{40A67693-CFE4-425F-983F-8F492959F943}" srcId="{EF808A7B-9AF1-41C4-84AD-8D8D94DA17EA}" destId="{270EFB55-5EF9-4BA2-B552-04D1800B441E}" srcOrd="0" destOrd="0" parTransId="{78E8C1B4-755B-457D-A6E1-97B9DF42FBCA}" sibTransId="{BA5D5455-0449-40C3-AE41-75FCB879C134}"/>
    <dgm:cxn modelId="{E908CD9E-C7C3-499C-8803-A19B90556C29}" type="presOf" srcId="{C4E7AA9F-E663-4F71-857B-7A23887BAADA}" destId="{BF2CE688-6B1C-4035-8148-8B394EE07E56}" srcOrd="0" destOrd="0" presId="urn:microsoft.com/office/officeart/2016/7/layout/VerticalSolidActionList"/>
    <dgm:cxn modelId="{DF49BEB2-48AE-43D8-84D7-3FEBC9E4463E}" srcId="{8DA4C13F-409E-450E-89FB-09AD8EDEE896}" destId="{B72F778B-CE44-4BFD-A7A4-93D57CDF0411}" srcOrd="0" destOrd="0" parTransId="{315B5DD2-6FFB-4623-B6B7-DF6C2FA7D421}" sibTransId="{ABF64DAF-939B-43A8-BE8E-9542CF920CA8}"/>
    <dgm:cxn modelId="{DFC0BABE-15CF-4E98-AE43-CA5CEBDF3C4B}" type="presOf" srcId="{834431B0-C4E3-40DD-98D2-AF40964CDE31}" destId="{1D3ED532-6F80-4098-BA06-CBA05F0D2C82}" srcOrd="0" destOrd="0" presId="urn:microsoft.com/office/officeart/2016/7/layout/VerticalSolidActionList"/>
    <dgm:cxn modelId="{E2F415C1-0C1C-4C97-9A6D-A8E4BF3CACC5}" srcId="{D20BC542-4F07-44E5-8660-BC5BA8F177EB}" destId="{C4E7AA9F-E663-4F71-857B-7A23887BAADA}" srcOrd="1" destOrd="0" parTransId="{BE9032A1-FD47-4931-A4C3-8FEBD92849CD}" sibTransId="{4502CDAD-433A-49A2-BCC3-392688FEECA9}"/>
    <dgm:cxn modelId="{3B41FAC4-3BEC-4F14-8B17-6960D5E04FD2}" type="presOf" srcId="{A8FEC965-2D33-4AE4-9EE8-4B87420844EA}" destId="{DF2FF0D4-E1D1-4784-A9A7-4FC44BF5B563}" srcOrd="0" destOrd="0" presId="urn:microsoft.com/office/officeart/2016/7/layout/VerticalSolidActionList"/>
    <dgm:cxn modelId="{B1624FD8-F609-4933-8F35-B1EFA64A689D}" srcId="{834431B0-C4E3-40DD-98D2-AF40964CDE31}" destId="{F9D6FCA1-358D-4F80-81AC-8897C6E8058A}" srcOrd="0" destOrd="0" parTransId="{88428FFA-91C0-48AD-B5F6-58D59BE2018B}" sibTransId="{F074CB37-2888-4BCD-AA42-E475287E9F8A}"/>
    <dgm:cxn modelId="{DF6210F7-A694-4EB1-A6A1-EBAD10590E3D}" type="presOf" srcId="{EF808A7B-9AF1-41C4-84AD-8D8D94DA17EA}" destId="{92750D2C-7670-4182-94DF-4679FAFD90DE}" srcOrd="0" destOrd="0" presId="urn:microsoft.com/office/officeart/2016/7/layout/VerticalSolidActionList"/>
    <dgm:cxn modelId="{69A80F0E-86F2-46EF-A121-EDE9C3CC45DF}" type="presParOf" srcId="{FE8F6020-8D22-4D82-B8EB-56C0BD06427C}" destId="{7F8EDF23-E214-466A-BCDA-F0094DE98429}" srcOrd="0" destOrd="0" presId="urn:microsoft.com/office/officeart/2016/7/layout/VerticalSolidActionList"/>
    <dgm:cxn modelId="{6EF5432B-C6A6-4C27-9DF8-BC3D032593F8}" type="presParOf" srcId="{7F8EDF23-E214-466A-BCDA-F0094DE98429}" destId="{1D3ED532-6F80-4098-BA06-CBA05F0D2C82}" srcOrd="0" destOrd="0" presId="urn:microsoft.com/office/officeart/2016/7/layout/VerticalSolidActionList"/>
    <dgm:cxn modelId="{B6B005EC-D4B5-4DC2-80DD-770F053BC499}" type="presParOf" srcId="{7F8EDF23-E214-466A-BCDA-F0094DE98429}" destId="{91052BCB-7CD6-4B6F-80BC-7ED1AFFC6AB1}" srcOrd="1" destOrd="0" presId="urn:microsoft.com/office/officeart/2016/7/layout/VerticalSolidActionList"/>
    <dgm:cxn modelId="{EFF1CEE8-A021-4EB6-A4BD-313774241FF8}" type="presParOf" srcId="{FE8F6020-8D22-4D82-B8EB-56C0BD06427C}" destId="{210E0838-7045-4873-A041-51662DF2A960}" srcOrd="1" destOrd="0" presId="urn:microsoft.com/office/officeart/2016/7/layout/VerticalSolidActionList"/>
    <dgm:cxn modelId="{C71D5999-5512-4BD8-BEFE-C5763CBB4AD9}" type="presParOf" srcId="{FE8F6020-8D22-4D82-B8EB-56C0BD06427C}" destId="{50C11F86-73AD-4F90-8D55-98E36652E1EF}" srcOrd="2" destOrd="0" presId="urn:microsoft.com/office/officeart/2016/7/layout/VerticalSolidActionList"/>
    <dgm:cxn modelId="{1BFDA502-6FD0-4DC6-B72E-76F924597ADD}" type="presParOf" srcId="{50C11F86-73AD-4F90-8D55-98E36652E1EF}" destId="{BF2CE688-6B1C-4035-8148-8B394EE07E56}" srcOrd="0" destOrd="0" presId="urn:microsoft.com/office/officeart/2016/7/layout/VerticalSolidActionList"/>
    <dgm:cxn modelId="{ACBEC565-71A6-4258-9DDD-796457B82829}" type="presParOf" srcId="{50C11F86-73AD-4F90-8D55-98E36652E1EF}" destId="{DF2FF0D4-E1D1-4784-A9A7-4FC44BF5B563}" srcOrd="1" destOrd="0" presId="urn:microsoft.com/office/officeart/2016/7/layout/VerticalSolidActionList"/>
    <dgm:cxn modelId="{F237CEB6-CD4F-4A30-896C-CA3E83D4BE18}" type="presParOf" srcId="{FE8F6020-8D22-4D82-B8EB-56C0BD06427C}" destId="{F0F016A2-6D5A-4492-A8EE-6FBED1C26EA3}" srcOrd="3" destOrd="0" presId="urn:microsoft.com/office/officeart/2016/7/layout/VerticalSolidActionList"/>
    <dgm:cxn modelId="{F3220B36-D086-4542-B9B4-6A4AFBA54016}" type="presParOf" srcId="{FE8F6020-8D22-4D82-B8EB-56C0BD06427C}" destId="{941091E7-85A4-4031-9968-46A48FC93C6A}" srcOrd="4" destOrd="0" presId="urn:microsoft.com/office/officeart/2016/7/layout/VerticalSolidActionList"/>
    <dgm:cxn modelId="{61B212B4-C02F-40D8-A599-11CF03BE46C2}" type="presParOf" srcId="{941091E7-85A4-4031-9968-46A48FC93C6A}" destId="{92750D2C-7670-4182-94DF-4679FAFD90DE}" srcOrd="0" destOrd="0" presId="urn:microsoft.com/office/officeart/2016/7/layout/VerticalSolidActionList"/>
    <dgm:cxn modelId="{F74AD152-DA1F-4D5A-8FBC-C9CF2B227791}" type="presParOf" srcId="{941091E7-85A4-4031-9968-46A48FC93C6A}" destId="{5D147FF8-1360-452D-934F-30E6AA109FAB}" srcOrd="1" destOrd="0" presId="urn:microsoft.com/office/officeart/2016/7/layout/VerticalSolidActionList"/>
    <dgm:cxn modelId="{403A07D6-742A-4504-8C62-2F48634EF3B8}" type="presParOf" srcId="{FE8F6020-8D22-4D82-B8EB-56C0BD06427C}" destId="{08CBA226-6DE9-497F-BC48-5AD6DEC8D2C4}" srcOrd="5" destOrd="0" presId="urn:microsoft.com/office/officeart/2016/7/layout/VerticalSolidActionList"/>
    <dgm:cxn modelId="{10D349E2-0329-468F-8114-AC229A75CFFE}" type="presParOf" srcId="{FE8F6020-8D22-4D82-B8EB-56C0BD06427C}" destId="{B2818E6C-6992-4C8D-BE70-C878FEA945DE}" srcOrd="6" destOrd="0" presId="urn:microsoft.com/office/officeart/2016/7/layout/VerticalSolidActionList"/>
    <dgm:cxn modelId="{F2B727D6-C85E-4262-9106-80E39550BF78}" type="presParOf" srcId="{B2818E6C-6992-4C8D-BE70-C878FEA945DE}" destId="{B3FC9334-0CB0-46FF-8D53-F74971368BFA}" srcOrd="0" destOrd="0" presId="urn:microsoft.com/office/officeart/2016/7/layout/VerticalSolidActionList"/>
    <dgm:cxn modelId="{81CA7B02-5CDE-4B83-AE9C-8BC17FCA6438}" type="presParOf" srcId="{B2818E6C-6992-4C8D-BE70-C878FEA945DE}" destId="{5CD67223-DAE0-427D-A4DE-9D60C640EA6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2B1DED-3677-4E61-939C-C7AEF767F31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0224F2-67FE-4BFB-A7BE-4207C9BBE2E4}">
      <dgm:prSet/>
      <dgm:spPr/>
      <dgm:t>
        <a:bodyPr/>
        <a:lstStyle/>
        <a:p>
          <a:pPr rtl="0"/>
          <a:r>
            <a:rPr lang="en-GB" dirty="0"/>
            <a:t>Collaborate with department heads to address </a:t>
          </a:r>
          <a:r>
            <a:rPr lang="en-GB" dirty="0">
              <a:latin typeface="Arial" panose="020B0604020202020204"/>
            </a:rPr>
            <a:t>high-risk areas.</a:t>
          </a:r>
          <a:endParaRPr lang="en-US" dirty="0"/>
        </a:p>
      </dgm:t>
    </dgm:pt>
    <dgm:pt modelId="{A7615437-DF8D-46CE-88E0-0CD1F242EC80}" type="parTrans" cxnId="{C5C6711B-ACF0-42E7-BC35-A10BC7BEB0A7}">
      <dgm:prSet/>
      <dgm:spPr/>
      <dgm:t>
        <a:bodyPr/>
        <a:lstStyle/>
        <a:p>
          <a:endParaRPr lang="en-US"/>
        </a:p>
      </dgm:t>
    </dgm:pt>
    <dgm:pt modelId="{C40F1507-95D3-46ED-8FEA-DB745FB183FA}" type="sibTrans" cxnId="{C5C6711B-ACF0-42E7-BC35-A10BC7BEB0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4BF1E3-712F-4CF7-BB64-6552104BA8F7}">
      <dgm:prSet/>
      <dgm:spPr/>
      <dgm:t>
        <a:bodyPr/>
        <a:lstStyle/>
        <a:p>
          <a:pPr rtl="0"/>
          <a:r>
            <a:rPr lang="en-GB" dirty="0">
              <a:latin typeface="Arial" panose="020B0604020202020204"/>
            </a:rPr>
            <a:t>Monitor attrition trends over time to evaluate the impact of implemented strategies.</a:t>
          </a:r>
          <a:endParaRPr lang="en-GB" dirty="0"/>
        </a:p>
      </dgm:t>
    </dgm:pt>
    <dgm:pt modelId="{829662D6-938A-4DC1-B33B-061F5DBC4682}" type="parTrans" cxnId="{AE14E2AD-31AB-4764-B39A-050A1EA7AEFE}">
      <dgm:prSet/>
      <dgm:spPr/>
      <dgm:t>
        <a:bodyPr/>
        <a:lstStyle/>
        <a:p>
          <a:endParaRPr lang="en-US"/>
        </a:p>
      </dgm:t>
    </dgm:pt>
    <dgm:pt modelId="{8FB78AFD-A438-4315-BE3B-8C921F88AC2B}" type="sibTrans" cxnId="{AE14E2AD-31AB-4764-B39A-050A1EA7AEF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BE8ACB3-76FE-4BCF-93A0-0609341CA96B}">
      <dgm:prSet/>
      <dgm:spPr/>
      <dgm:t>
        <a:bodyPr/>
        <a:lstStyle/>
        <a:p>
          <a:pPr rtl="0"/>
          <a:r>
            <a:rPr lang="en-GB" dirty="0">
              <a:latin typeface="Arial" panose="020B0604020202020204"/>
            </a:rPr>
            <a:t>Schedule follow-up analysis in six months</a:t>
          </a:r>
          <a:endParaRPr lang="en-GB" dirty="0"/>
        </a:p>
      </dgm:t>
    </dgm:pt>
    <dgm:pt modelId="{6F644595-666A-49B0-B58E-0949DB902F2C}" type="parTrans" cxnId="{D126BC99-C357-4789-B5CE-4A093049145A}">
      <dgm:prSet/>
      <dgm:spPr/>
      <dgm:t>
        <a:bodyPr/>
        <a:lstStyle/>
        <a:p>
          <a:endParaRPr lang="en-US"/>
        </a:p>
      </dgm:t>
    </dgm:pt>
    <dgm:pt modelId="{D3879DC3-DC21-4A6A-97CE-310BB494CC61}" type="sibTrans" cxnId="{D126BC99-C357-4789-B5CE-4A093049145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EF78859-0716-41D6-AA22-6E939C97CA6E}" type="pres">
      <dgm:prSet presAssocID="{6D2B1DED-3677-4E61-939C-C7AEF767F312}" presName="Name0" presStyleCnt="0">
        <dgm:presLayoutVars>
          <dgm:animLvl val="lvl"/>
          <dgm:resizeHandles val="exact"/>
        </dgm:presLayoutVars>
      </dgm:prSet>
      <dgm:spPr/>
    </dgm:pt>
    <dgm:pt modelId="{268B3F66-AE21-4C44-BEF7-510C3D5159D0}" type="pres">
      <dgm:prSet presAssocID="{7C0224F2-67FE-4BFB-A7BE-4207C9BBE2E4}" presName="compositeNode" presStyleCnt="0">
        <dgm:presLayoutVars>
          <dgm:bulletEnabled val="1"/>
        </dgm:presLayoutVars>
      </dgm:prSet>
      <dgm:spPr/>
    </dgm:pt>
    <dgm:pt modelId="{A027373B-C5E2-4799-9F49-2F9C8E9B02AC}" type="pres">
      <dgm:prSet presAssocID="{7C0224F2-67FE-4BFB-A7BE-4207C9BBE2E4}" presName="bgRect" presStyleLbl="bgAccFollowNode1" presStyleIdx="0" presStyleCnt="3"/>
      <dgm:spPr/>
    </dgm:pt>
    <dgm:pt modelId="{4345C1BB-FF5C-4706-8505-99E35117E249}" type="pres">
      <dgm:prSet presAssocID="{C40F1507-95D3-46ED-8FEA-DB745FB183F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0DE3912-843A-4D69-AE1A-611598D04ECF}" type="pres">
      <dgm:prSet presAssocID="{7C0224F2-67FE-4BFB-A7BE-4207C9BBE2E4}" presName="bottomLine" presStyleLbl="alignNode1" presStyleIdx="1" presStyleCnt="6">
        <dgm:presLayoutVars/>
      </dgm:prSet>
      <dgm:spPr/>
    </dgm:pt>
    <dgm:pt modelId="{780C48E8-565B-49B8-8928-AF7FC2A24FBB}" type="pres">
      <dgm:prSet presAssocID="{7C0224F2-67FE-4BFB-A7BE-4207C9BBE2E4}" presName="nodeText" presStyleLbl="bgAccFollowNode1" presStyleIdx="0" presStyleCnt="3">
        <dgm:presLayoutVars>
          <dgm:bulletEnabled val="1"/>
        </dgm:presLayoutVars>
      </dgm:prSet>
      <dgm:spPr/>
    </dgm:pt>
    <dgm:pt modelId="{B2B2F995-9CC8-4F4C-90F4-901DA6BD27D5}" type="pres">
      <dgm:prSet presAssocID="{C40F1507-95D3-46ED-8FEA-DB745FB183FA}" presName="sibTrans" presStyleCnt="0"/>
      <dgm:spPr/>
    </dgm:pt>
    <dgm:pt modelId="{48FC0AEF-CC93-4E78-83C4-F181BB056259}" type="pres">
      <dgm:prSet presAssocID="{7D4BF1E3-712F-4CF7-BB64-6552104BA8F7}" presName="compositeNode" presStyleCnt="0">
        <dgm:presLayoutVars>
          <dgm:bulletEnabled val="1"/>
        </dgm:presLayoutVars>
      </dgm:prSet>
      <dgm:spPr/>
    </dgm:pt>
    <dgm:pt modelId="{8D20AD64-FA35-40FD-B312-F554A7EF5BCA}" type="pres">
      <dgm:prSet presAssocID="{7D4BF1E3-712F-4CF7-BB64-6552104BA8F7}" presName="bgRect" presStyleLbl="bgAccFollowNode1" presStyleIdx="1" presStyleCnt="3"/>
      <dgm:spPr/>
    </dgm:pt>
    <dgm:pt modelId="{B57215F1-9292-46C8-B118-FD2C260C1839}" type="pres">
      <dgm:prSet presAssocID="{8FB78AFD-A438-4315-BE3B-8C921F88AC2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1ADE8F9-7D6C-4DFA-A182-F58C98CEDC8D}" type="pres">
      <dgm:prSet presAssocID="{7D4BF1E3-712F-4CF7-BB64-6552104BA8F7}" presName="bottomLine" presStyleLbl="alignNode1" presStyleIdx="3" presStyleCnt="6">
        <dgm:presLayoutVars/>
      </dgm:prSet>
      <dgm:spPr/>
    </dgm:pt>
    <dgm:pt modelId="{0A27721F-5ADF-41E6-A254-C5024443CE52}" type="pres">
      <dgm:prSet presAssocID="{7D4BF1E3-712F-4CF7-BB64-6552104BA8F7}" presName="nodeText" presStyleLbl="bgAccFollowNode1" presStyleIdx="1" presStyleCnt="3">
        <dgm:presLayoutVars>
          <dgm:bulletEnabled val="1"/>
        </dgm:presLayoutVars>
      </dgm:prSet>
      <dgm:spPr/>
    </dgm:pt>
    <dgm:pt modelId="{60BB7B8F-D857-4971-B8DF-E553BE68F57E}" type="pres">
      <dgm:prSet presAssocID="{8FB78AFD-A438-4315-BE3B-8C921F88AC2B}" presName="sibTrans" presStyleCnt="0"/>
      <dgm:spPr/>
    </dgm:pt>
    <dgm:pt modelId="{6B0E88DC-5458-4695-A96A-951922081631}" type="pres">
      <dgm:prSet presAssocID="{1BE8ACB3-76FE-4BCF-93A0-0609341CA96B}" presName="compositeNode" presStyleCnt="0">
        <dgm:presLayoutVars>
          <dgm:bulletEnabled val="1"/>
        </dgm:presLayoutVars>
      </dgm:prSet>
      <dgm:spPr/>
    </dgm:pt>
    <dgm:pt modelId="{1DA5EDC4-0E21-422D-997D-142B842D3124}" type="pres">
      <dgm:prSet presAssocID="{1BE8ACB3-76FE-4BCF-93A0-0609341CA96B}" presName="bgRect" presStyleLbl="bgAccFollowNode1" presStyleIdx="2" presStyleCnt="3"/>
      <dgm:spPr/>
    </dgm:pt>
    <dgm:pt modelId="{70B8BACC-1CAC-4F84-BAE2-5BADD520AD6C}" type="pres">
      <dgm:prSet presAssocID="{D3879DC3-DC21-4A6A-97CE-310BB494CC6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2D96BF3-567A-4CEB-8F7C-834C083F3F4B}" type="pres">
      <dgm:prSet presAssocID="{1BE8ACB3-76FE-4BCF-93A0-0609341CA96B}" presName="bottomLine" presStyleLbl="alignNode1" presStyleIdx="5" presStyleCnt="6">
        <dgm:presLayoutVars/>
      </dgm:prSet>
      <dgm:spPr/>
    </dgm:pt>
    <dgm:pt modelId="{52962AE1-35B8-4A24-9628-F9762F266277}" type="pres">
      <dgm:prSet presAssocID="{1BE8ACB3-76FE-4BCF-93A0-0609341CA96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0D57917-4144-443F-A47F-BA7604ECBC3A}" type="presOf" srcId="{7D4BF1E3-712F-4CF7-BB64-6552104BA8F7}" destId="{0A27721F-5ADF-41E6-A254-C5024443CE52}" srcOrd="1" destOrd="0" presId="urn:microsoft.com/office/officeart/2016/7/layout/BasicLinearProcessNumbered"/>
    <dgm:cxn modelId="{C5C6711B-ACF0-42E7-BC35-A10BC7BEB0A7}" srcId="{6D2B1DED-3677-4E61-939C-C7AEF767F312}" destId="{7C0224F2-67FE-4BFB-A7BE-4207C9BBE2E4}" srcOrd="0" destOrd="0" parTransId="{A7615437-DF8D-46CE-88E0-0CD1F242EC80}" sibTransId="{C40F1507-95D3-46ED-8FEA-DB745FB183FA}"/>
    <dgm:cxn modelId="{1BFA0528-304F-4019-A29E-F2BBCE322256}" type="presOf" srcId="{1BE8ACB3-76FE-4BCF-93A0-0609341CA96B}" destId="{52962AE1-35B8-4A24-9628-F9762F266277}" srcOrd="1" destOrd="0" presId="urn:microsoft.com/office/officeart/2016/7/layout/BasicLinearProcessNumbered"/>
    <dgm:cxn modelId="{3A4B7428-D101-4A94-A906-A3DB8FD4E655}" type="presOf" srcId="{1BE8ACB3-76FE-4BCF-93A0-0609341CA96B}" destId="{1DA5EDC4-0E21-422D-997D-142B842D3124}" srcOrd="0" destOrd="0" presId="urn:microsoft.com/office/officeart/2016/7/layout/BasicLinearProcessNumbered"/>
    <dgm:cxn modelId="{C0BCE147-EAE4-4FC9-A032-3B2F2531B184}" type="presOf" srcId="{C40F1507-95D3-46ED-8FEA-DB745FB183FA}" destId="{4345C1BB-FF5C-4706-8505-99E35117E249}" srcOrd="0" destOrd="0" presId="urn:microsoft.com/office/officeart/2016/7/layout/BasicLinearProcessNumbered"/>
    <dgm:cxn modelId="{EFE51E7A-0D61-4AC2-A0C2-B9D129A8A611}" type="presOf" srcId="{6D2B1DED-3677-4E61-939C-C7AEF767F312}" destId="{CEF78859-0716-41D6-AA22-6E939C97CA6E}" srcOrd="0" destOrd="0" presId="urn:microsoft.com/office/officeart/2016/7/layout/BasicLinearProcessNumbered"/>
    <dgm:cxn modelId="{6504CD86-FC9D-4938-930A-F7260BE56908}" type="presOf" srcId="{7C0224F2-67FE-4BFB-A7BE-4207C9BBE2E4}" destId="{A027373B-C5E2-4799-9F49-2F9C8E9B02AC}" srcOrd="0" destOrd="0" presId="urn:microsoft.com/office/officeart/2016/7/layout/BasicLinearProcessNumbered"/>
    <dgm:cxn modelId="{5D83BC8C-45D9-4E99-8971-8CCD262B95F5}" type="presOf" srcId="{7D4BF1E3-712F-4CF7-BB64-6552104BA8F7}" destId="{8D20AD64-FA35-40FD-B312-F554A7EF5BCA}" srcOrd="0" destOrd="0" presId="urn:microsoft.com/office/officeart/2016/7/layout/BasicLinearProcessNumbered"/>
    <dgm:cxn modelId="{D126BC99-C357-4789-B5CE-4A093049145A}" srcId="{6D2B1DED-3677-4E61-939C-C7AEF767F312}" destId="{1BE8ACB3-76FE-4BCF-93A0-0609341CA96B}" srcOrd="2" destOrd="0" parTransId="{6F644595-666A-49B0-B58E-0949DB902F2C}" sibTransId="{D3879DC3-DC21-4A6A-97CE-310BB494CC61}"/>
    <dgm:cxn modelId="{BD51D9A1-08FA-423E-9458-8B2BB065EE68}" type="presOf" srcId="{7C0224F2-67FE-4BFB-A7BE-4207C9BBE2E4}" destId="{780C48E8-565B-49B8-8928-AF7FC2A24FBB}" srcOrd="1" destOrd="0" presId="urn:microsoft.com/office/officeart/2016/7/layout/BasicLinearProcessNumbered"/>
    <dgm:cxn modelId="{AE14E2AD-31AB-4764-B39A-050A1EA7AEFE}" srcId="{6D2B1DED-3677-4E61-939C-C7AEF767F312}" destId="{7D4BF1E3-712F-4CF7-BB64-6552104BA8F7}" srcOrd="1" destOrd="0" parTransId="{829662D6-938A-4DC1-B33B-061F5DBC4682}" sibTransId="{8FB78AFD-A438-4315-BE3B-8C921F88AC2B}"/>
    <dgm:cxn modelId="{32C7BFBE-C5E9-4275-9FC0-B983BD48DEBC}" type="presOf" srcId="{8FB78AFD-A438-4315-BE3B-8C921F88AC2B}" destId="{B57215F1-9292-46C8-B118-FD2C260C1839}" srcOrd="0" destOrd="0" presId="urn:microsoft.com/office/officeart/2016/7/layout/BasicLinearProcessNumbered"/>
    <dgm:cxn modelId="{8527E5CB-5140-4DD6-B5FF-03AF9026B5A3}" type="presOf" srcId="{D3879DC3-DC21-4A6A-97CE-310BB494CC61}" destId="{70B8BACC-1CAC-4F84-BAE2-5BADD520AD6C}" srcOrd="0" destOrd="0" presId="urn:microsoft.com/office/officeart/2016/7/layout/BasicLinearProcessNumbered"/>
    <dgm:cxn modelId="{0D6F5847-1CE0-4200-82F0-EC6B0BD7F2EA}" type="presParOf" srcId="{CEF78859-0716-41D6-AA22-6E939C97CA6E}" destId="{268B3F66-AE21-4C44-BEF7-510C3D5159D0}" srcOrd="0" destOrd="0" presId="urn:microsoft.com/office/officeart/2016/7/layout/BasicLinearProcessNumbered"/>
    <dgm:cxn modelId="{0B5F6646-F0B2-4384-94A9-C81FD23511DD}" type="presParOf" srcId="{268B3F66-AE21-4C44-BEF7-510C3D5159D0}" destId="{A027373B-C5E2-4799-9F49-2F9C8E9B02AC}" srcOrd="0" destOrd="0" presId="urn:microsoft.com/office/officeart/2016/7/layout/BasicLinearProcessNumbered"/>
    <dgm:cxn modelId="{5D0B7CC8-440E-4F73-8549-412F51A75940}" type="presParOf" srcId="{268B3F66-AE21-4C44-BEF7-510C3D5159D0}" destId="{4345C1BB-FF5C-4706-8505-99E35117E249}" srcOrd="1" destOrd="0" presId="urn:microsoft.com/office/officeart/2016/7/layout/BasicLinearProcessNumbered"/>
    <dgm:cxn modelId="{93586E6F-E5B8-4A85-99A8-4AA2F072213D}" type="presParOf" srcId="{268B3F66-AE21-4C44-BEF7-510C3D5159D0}" destId="{60DE3912-843A-4D69-AE1A-611598D04ECF}" srcOrd="2" destOrd="0" presId="urn:microsoft.com/office/officeart/2016/7/layout/BasicLinearProcessNumbered"/>
    <dgm:cxn modelId="{4C440308-C085-49C6-BE27-0E67712BE12F}" type="presParOf" srcId="{268B3F66-AE21-4C44-BEF7-510C3D5159D0}" destId="{780C48E8-565B-49B8-8928-AF7FC2A24FBB}" srcOrd="3" destOrd="0" presId="urn:microsoft.com/office/officeart/2016/7/layout/BasicLinearProcessNumbered"/>
    <dgm:cxn modelId="{6DB43619-2150-4D6C-8CE4-3814A6CBC4DA}" type="presParOf" srcId="{CEF78859-0716-41D6-AA22-6E939C97CA6E}" destId="{B2B2F995-9CC8-4F4C-90F4-901DA6BD27D5}" srcOrd="1" destOrd="0" presId="urn:microsoft.com/office/officeart/2016/7/layout/BasicLinearProcessNumbered"/>
    <dgm:cxn modelId="{4C70DFA5-02CE-4EDC-9EEA-EB69DC0DF34B}" type="presParOf" srcId="{CEF78859-0716-41D6-AA22-6E939C97CA6E}" destId="{48FC0AEF-CC93-4E78-83C4-F181BB056259}" srcOrd="2" destOrd="0" presId="urn:microsoft.com/office/officeart/2016/7/layout/BasicLinearProcessNumbered"/>
    <dgm:cxn modelId="{C43BEDB0-5E26-48C0-959E-93337F7E363E}" type="presParOf" srcId="{48FC0AEF-CC93-4E78-83C4-F181BB056259}" destId="{8D20AD64-FA35-40FD-B312-F554A7EF5BCA}" srcOrd="0" destOrd="0" presId="urn:microsoft.com/office/officeart/2016/7/layout/BasicLinearProcessNumbered"/>
    <dgm:cxn modelId="{BB633F9A-CACF-4A8E-9503-5D088EBEC08F}" type="presParOf" srcId="{48FC0AEF-CC93-4E78-83C4-F181BB056259}" destId="{B57215F1-9292-46C8-B118-FD2C260C1839}" srcOrd="1" destOrd="0" presId="urn:microsoft.com/office/officeart/2016/7/layout/BasicLinearProcessNumbered"/>
    <dgm:cxn modelId="{756CF944-3810-4478-9F83-D665774DD3D1}" type="presParOf" srcId="{48FC0AEF-CC93-4E78-83C4-F181BB056259}" destId="{61ADE8F9-7D6C-4DFA-A182-F58C98CEDC8D}" srcOrd="2" destOrd="0" presId="urn:microsoft.com/office/officeart/2016/7/layout/BasicLinearProcessNumbered"/>
    <dgm:cxn modelId="{AE827D87-39C5-4B30-828E-311F628149E5}" type="presParOf" srcId="{48FC0AEF-CC93-4E78-83C4-F181BB056259}" destId="{0A27721F-5ADF-41E6-A254-C5024443CE52}" srcOrd="3" destOrd="0" presId="urn:microsoft.com/office/officeart/2016/7/layout/BasicLinearProcessNumbered"/>
    <dgm:cxn modelId="{B3351FEB-87B4-4175-89DD-B57681A15D6F}" type="presParOf" srcId="{CEF78859-0716-41D6-AA22-6E939C97CA6E}" destId="{60BB7B8F-D857-4971-B8DF-E553BE68F57E}" srcOrd="3" destOrd="0" presId="urn:microsoft.com/office/officeart/2016/7/layout/BasicLinearProcessNumbered"/>
    <dgm:cxn modelId="{44EE2D7F-B496-4433-8587-733D3AB5D1A3}" type="presParOf" srcId="{CEF78859-0716-41D6-AA22-6E939C97CA6E}" destId="{6B0E88DC-5458-4695-A96A-951922081631}" srcOrd="4" destOrd="0" presId="urn:microsoft.com/office/officeart/2016/7/layout/BasicLinearProcessNumbered"/>
    <dgm:cxn modelId="{5CE975BA-F8C4-4B37-83F2-7960715D1220}" type="presParOf" srcId="{6B0E88DC-5458-4695-A96A-951922081631}" destId="{1DA5EDC4-0E21-422D-997D-142B842D3124}" srcOrd="0" destOrd="0" presId="urn:microsoft.com/office/officeart/2016/7/layout/BasicLinearProcessNumbered"/>
    <dgm:cxn modelId="{DAC8FF88-8763-427C-9950-9F819584B6BB}" type="presParOf" srcId="{6B0E88DC-5458-4695-A96A-951922081631}" destId="{70B8BACC-1CAC-4F84-BAE2-5BADD520AD6C}" srcOrd="1" destOrd="0" presId="urn:microsoft.com/office/officeart/2016/7/layout/BasicLinearProcessNumbered"/>
    <dgm:cxn modelId="{EC140BAB-D309-4A98-9A34-88313C3A3F7A}" type="presParOf" srcId="{6B0E88DC-5458-4695-A96A-951922081631}" destId="{42D96BF3-567A-4CEB-8F7C-834C083F3F4B}" srcOrd="2" destOrd="0" presId="urn:microsoft.com/office/officeart/2016/7/layout/BasicLinearProcessNumbered"/>
    <dgm:cxn modelId="{D2FCC925-B783-4B9A-B3B3-00DFDFEB146A}" type="presParOf" srcId="{6B0E88DC-5458-4695-A96A-951922081631}" destId="{52962AE1-35B8-4A24-9628-F9762F26627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D2F8B-7AFF-4AA9-BCA5-634B5C9C2D8A}">
      <dsp:nvSpPr>
        <dsp:cNvPr id="0" name=""/>
        <dsp:cNvSpPr/>
      </dsp:nvSpPr>
      <dsp:spPr>
        <a:xfrm>
          <a:off x="951" y="762109"/>
          <a:ext cx="3341154" cy="212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976811-784B-48AB-9137-38E157353BF1}">
      <dsp:nvSpPr>
        <dsp:cNvPr id="0" name=""/>
        <dsp:cNvSpPr/>
      </dsp:nvSpPr>
      <dsp:spPr>
        <a:xfrm>
          <a:off x="372191" y="1114787"/>
          <a:ext cx="3341154" cy="2121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Employees with short tenure are leaving at a higher rate.</a:t>
          </a:r>
          <a:endParaRPr lang="en-US" sz="2900" kern="1200" dirty="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434331" y="1176927"/>
        <a:ext cx="3216874" cy="1997352"/>
      </dsp:txXfrm>
    </dsp:sp>
    <dsp:sp modelId="{1308B355-1EF7-43D9-8C19-18FFE2255030}">
      <dsp:nvSpPr>
        <dsp:cNvPr id="0" name=""/>
        <dsp:cNvSpPr/>
      </dsp:nvSpPr>
      <dsp:spPr>
        <a:xfrm>
          <a:off x="4084584" y="762109"/>
          <a:ext cx="3341154" cy="2121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3FE43-E88D-480F-8621-1FA03537EC2C}">
      <dsp:nvSpPr>
        <dsp:cNvPr id="0" name=""/>
        <dsp:cNvSpPr/>
      </dsp:nvSpPr>
      <dsp:spPr>
        <a:xfrm>
          <a:off x="4455824" y="1114787"/>
          <a:ext cx="3341154" cy="2121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bg1"/>
              </a:solidFill>
              <a:latin typeface="Arial" panose="020B0604020202020204"/>
            </a:rPr>
            <a:t>Retaining employees during the first few years is critical.</a:t>
          </a:r>
          <a:endParaRPr lang="en-US" sz="2900" kern="1200" dirty="0">
            <a:solidFill>
              <a:schemeClr val="bg1"/>
            </a:solidFill>
          </a:endParaRPr>
        </a:p>
      </dsp:txBody>
      <dsp:txXfrm>
        <a:off x="4517964" y="1176927"/>
        <a:ext cx="3216874" cy="1997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D2F8B-7AFF-4AA9-BCA5-634B5C9C2D8A}">
      <dsp:nvSpPr>
        <dsp:cNvPr id="0" name=""/>
        <dsp:cNvSpPr/>
      </dsp:nvSpPr>
      <dsp:spPr>
        <a:xfrm>
          <a:off x="971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976811-784B-48AB-9137-38E157353BF1}">
      <dsp:nvSpPr>
        <dsp:cNvPr id="0" name=""/>
        <dsp:cNvSpPr/>
      </dsp:nvSpPr>
      <dsp:spPr>
        <a:xfrm>
          <a:off x="379847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bg1"/>
              </a:solidFill>
              <a:latin typeface="Arial" panose="020B0604020202020204"/>
            </a:rPr>
            <a:t>Employees that are Frequent travellers </a:t>
          </a:r>
          <a:r>
            <a:rPr lang="en-GB" sz="2800" kern="1200" dirty="0">
              <a:solidFill>
                <a:schemeClr val="bg1"/>
              </a:solidFill>
            </a:rPr>
            <a:t>have </a:t>
          </a:r>
          <a:r>
            <a:rPr lang="en-GB" sz="2800" kern="1200" dirty="0">
              <a:solidFill>
                <a:schemeClr val="bg1"/>
              </a:solidFill>
              <a:latin typeface="Arial" panose="020B0604020202020204"/>
            </a:rPr>
            <a:t>high </a:t>
          </a:r>
          <a:r>
            <a:rPr lang="en-GB" sz="2800" kern="1200" dirty="0">
              <a:solidFill>
                <a:schemeClr val="bg1"/>
              </a:solidFill>
            </a:rPr>
            <a:t>attrition rates</a:t>
          </a:r>
          <a:r>
            <a:rPr lang="en-GB" sz="2800" kern="1200" dirty="0">
              <a:solidFill>
                <a:schemeClr val="bg1"/>
              </a:solidFill>
              <a:latin typeface="Arial" panose="020B0604020202020204"/>
            </a:rPr>
            <a:t>.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3266" y="844164"/>
        <a:ext cx="3283042" cy="2038435"/>
      </dsp:txXfrm>
    </dsp:sp>
    <dsp:sp modelId="{1308B355-1EF7-43D9-8C19-18FFE2255030}">
      <dsp:nvSpPr>
        <dsp:cNvPr id="0" name=""/>
        <dsp:cNvSpPr/>
      </dsp:nvSpPr>
      <dsp:spPr>
        <a:xfrm>
          <a:off x="4168602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3FE43-E88D-480F-8621-1FA03537EC2C}">
      <dsp:nvSpPr>
        <dsp:cNvPr id="0" name=""/>
        <dsp:cNvSpPr/>
      </dsp:nvSpPr>
      <dsp:spPr>
        <a:xfrm>
          <a:off x="4547478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bg1"/>
              </a:solidFill>
              <a:latin typeface="Arial" panose="020B0604020202020204"/>
            </a:rPr>
            <a:t>Implement flexible travel policies or adjust workloads for frequent travellers.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610897" y="844164"/>
        <a:ext cx="3283042" cy="2038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D2F8B-7AFF-4AA9-BCA5-634B5C9C2D8A}">
      <dsp:nvSpPr>
        <dsp:cNvPr id="0" name=""/>
        <dsp:cNvSpPr/>
      </dsp:nvSpPr>
      <dsp:spPr>
        <a:xfrm>
          <a:off x="971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976811-784B-48AB-9137-38E157353BF1}">
      <dsp:nvSpPr>
        <dsp:cNvPr id="0" name=""/>
        <dsp:cNvSpPr/>
      </dsp:nvSpPr>
      <dsp:spPr>
        <a:xfrm>
          <a:off x="379847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Younger employees (&lt;30) have higher attrition rates.</a:t>
          </a:r>
          <a:endParaRPr lang="en-US" sz="3200" kern="1200"/>
        </a:p>
      </dsp:txBody>
      <dsp:txXfrm>
        <a:off x="443266" y="844164"/>
        <a:ext cx="3283042" cy="2038435"/>
      </dsp:txXfrm>
    </dsp:sp>
    <dsp:sp modelId="{1308B355-1EF7-43D9-8C19-18FFE2255030}">
      <dsp:nvSpPr>
        <dsp:cNvPr id="0" name=""/>
        <dsp:cNvSpPr/>
      </dsp:nvSpPr>
      <dsp:spPr>
        <a:xfrm>
          <a:off x="4168602" y="420814"/>
          <a:ext cx="3409880" cy="2165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3FE43-E88D-480F-8621-1FA03537EC2C}">
      <dsp:nvSpPr>
        <dsp:cNvPr id="0" name=""/>
        <dsp:cNvSpPr/>
      </dsp:nvSpPr>
      <dsp:spPr>
        <a:xfrm>
          <a:off x="4547478" y="780745"/>
          <a:ext cx="3409880" cy="2165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Attrition rate is higher in males by 2.1%.</a:t>
          </a:r>
          <a:endParaRPr lang="en-US" sz="3200" kern="1200"/>
        </a:p>
      </dsp:txBody>
      <dsp:txXfrm>
        <a:off x="4610897" y="844164"/>
        <a:ext cx="3283042" cy="20384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8B63-F237-431B-950C-8F7ADC8A881C}">
      <dsp:nvSpPr>
        <dsp:cNvPr id="0" name=""/>
        <dsp:cNvSpPr/>
      </dsp:nvSpPr>
      <dsp:spPr>
        <a:xfrm>
          <a:off x="0" y="1186977"/>
          <a:ext cx="2192776" cy="1392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CBDC1-0826-4EF7-900A-3A23D0BEA281}">
      <dsp:nvSpPr>
        <dsp:cNvPr id="0" name=""/>
        <dsp:cNvSpPr/>
      </dsp:nvSpPr>
      <dsp:spPr>
        <a:xfrm>
          <a:off x="243641" y="1418437"/>
          <a:ext cx="2192776" cy="1392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Employees that work overtime have higher attrition rate.</a:t>
          </a:r>
          <a:endParaRPr lang="en-US" sz="2200" kern="1200"/>
        </a:p>
      </dsp:txBody>
      <dsp:txXfrm>
        <a:off x="284423" y="1459219"/>
        <a:ext cx="2111212" cy="1310849"/>
      </dsp:txXfrm>
    </dsp:sp>
    <dsp:sp modelId="{2E6C8D5E-2F7E-4713-B5F5-5AC7B027C60E}">
      <dsp:nvSpPr>
        <dsp:cNvPr id="0" name=""/>
        <dsp:cNvSpPr/>
      </dsp:nvSpPr>
      <dsp:spPr>
        <a:xfrm>
          <a:off x="2680060" y="1186977"/>
          <a:ext cx="2192776" cy="1392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575E4-BBC3-487B-8D68-7A18F4D8443C}">
      <dsp:nvSpPr>
        <dsp:cNvPr id="0" name=""/>
        <dsp:cNvSpPr/>
      </dsp:nvSpPr>
      <dsp:spPr>
        <a:xfrm>
          <a:off x="2923702" y="1418437"/>
          <a:ext cx="2192776" cy="1392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attrition rate is higher by 20.1%</a:t>
          </a:r>
          <a:endParaRPr lang="en-US" sz="2200" kern="1200"/>
        </a:p>
      </dsp:txBody>
      <dsp:txXfrm>
        <a:off x="2964484" y="1459219"/>
        <a:ext cx="2111212" cy="1310849"/>
      </dsp:txXfrm>
    </dsp:sp>
    <dsp:sp modelId="{13E00E56-2832-4128-8020-4A3D88DFF543}">
      <dsp:nvSpPr>
        <dsp:cNvPr id="0" name=""/>
        <dsp:cNvSpPr/>
      </dsp:nvSpPr>
      <dsp:spPr>
        <a:xfrm>
          <a:off x="5360121" y="1186977"/>
          <a:ext cx="2192776" cy="13924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D6B7B-20BE-406E-B27B-55381026332A}">
      <dsp:nvSpPr>
        <dsp:cNvPr id="0" name=""/>
        <dsp:cNvSpPr/>
      </dsp:nvSpPr>
      <dsp:spPr>
        <a:xfrm>
          <a:off x="5603763" y="1418437"/>
          <a:ext cx="2192776" cy="13924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difference in average salary is about 1.22%</a:t>
          </a:r>
          <a:endParaRPr lang="en-US" sz="2200" kern="1200"/>
        </a:p>
      </dsp:txBody>
      <dsp:txXfrm>
        <a:off x="5644545" y="1459219"/>
        <a:ext cx="2111212" cy="1310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2BCB-7CD6-4B6F-80BC-7ED1AFFC6AB1}">
      <dsp:nvSpPr>
        <dsp:cNvPr id="0" name=""/>
        <dsp:cNvSpPr/>
      </dsp:nvSpPr>
      <dsp:spPr>
        <a:xfrm>
          <a:off x="1059155" y="2642"/>
          <a:ext cx="4236622" cy="1368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2" tIns="347718" rIns="82202" bIns="347718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 high attrition in </a:t>
          </a:r>
          <a:r>
            <a:rPr lang="en-US" sz="1500" kern="1200" dirty="0">
              <a:latin typeface="Arial" panose="020B0604020202020204"/>
            </a:rPr>
            <a:t>key departments and roles.</a:t>
          </a:r>
          <a:endParaRPr lang="en-US" sz="1500" kern="1200" dirty="0"/>
        </a:p>
      </dsp:txBody>
      <dsp:txXfrm>
        <a:off x="1059155" y="2642"/>
        <a:ext cx="4236622" cy="1368967"/>
      </dsp:txXfrm>
    </dsp:sp>
    <dsp:sp modelId="{1D3ED532-6F80-4098-BA06-CBA05F0D2C82}">
      <dsp:nvSpPr>
        <dsp:cNvPr id="0" name=""/>
        <dsp:cNvSpPr/>
      </dsp:nvSpPr>
      <dsp:spPr>
        <a:xfrm>
          <a:off x="0" y="2642"/>
          <a:ext cx="1059155" cy="136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47" tIns="135224" rIns="56047" bIns="13522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</a:t>
          </a:r>
        </a:p>
      </dsp:txBody>
      <dsp:txXfrm>
        <a:off x="0" y="2642"/>
        <a:ext cx="1059155" cy="1368967"/>
      </dsp:txXfrm>
    </dsp:sp>
    <dsp:sp modelId="{DF2FF0D4-E1D1-4784-A9A7-4FC44BF5B563}">
      <dsp:nvSpPr>
        <dsp:cNvPr id="0" name=""/>
        <dsp:cNvSpPr/>
      </dsp:nvSpPr>
      <dsp:spPr>
        <a:xfrm>
          <a:off x="1059155" y="1453747"/>
          <a:ext cx="4236622" cy="1368967"/>
        </a:xfrm>
        <a:prstGeom prst="rect">
          <a:avLst/>
        </a:prstGeom>
        <a:solidFill>
          <a:schemeClr val="accent2">
            <a:tint val="40000"/>
            <a:alpha val="90000"/>
            <a:hueOff val="1111392"/>
            <a:satOff val="2563"/>
            <a:lumOff val="2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111392"/>
              <a:satOff val="2563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2" tIns="347718" rIns="82202" bIns="347718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Re-evaluate travel-heavy roles and consider flexible </a:t>
          </a:r>
          <a:r>
            <a:rPr lang="en-US" sz="1500" kern="1200" dirty="0">
              <a:latin typeface="Arial" panose="020B0604020202020204"/>
            </a:rPr>
            <a:t>travel policies</a:t>
          </a:r>
          <a:r>
            <a:rPr lang="en-US" sz="1500" kern="1200" dirty="0"/>
            <a:t>.</a:t>
          </a:r>
        </a:p>
      </dsp:txBody>
      <dsp:txXfrm>
        <a:off x="1059155" y="1453747"/>
        <a:ext cx="4236622" cy="1368967"/>
      </dsp:txXfrm>
    </dsp:sp>
    <dsp:sp modelId="{BF2CE688-6B1C-4035-8148-8B394EE07E56}">
      <dsp:nvSpPr>
        <dsp:cNvPr id="0" name=""/>
        <dsp:cNvSpPr/>
      </dsp:nvSpPr>
      <dsp:spPr>
        <a:xfrm>
          <a:off x="0" y="1453747"/>
          <a:ext cx="1059155" cy="1368967"/>
        </a:xfrm>
        <a:prstGeom prst="rect">
          <a:avLst/>
        </a:prstGeom>
        <a:solidFill>
          <a:schemeClr val="accent2">
            <a:hueOff val="885262"/>
            <a:satOff val="3045"/>
            <a:lumOff val="-588"/>
            <a:alphaOff val="0"/>
          </a:schemeClr>
        </a:solidFill>
        <a:ln w="15875" cap="flat" cmpd="sng" algn="ctr">
          <a:solidFill>
            <a:schemeClr val="accent2">
              <a:hueOff val="885262"/>
              <a:satOff val="3045"/>
              <a:lumOff val="-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47" tIns="135224" rIns="56047" bIns="13522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Re-evaluate</a:t>
          </a:r>
        </a:p>
      </dsp:txBody>
      <dsp:txXfrm>
        <a:off x="0" y="1453747"/>
        <a:ext cx="1059155" cy="1368967"/>
      </dsp:txXfrm>
    </dsp:sp>
    <dsp:sp modelId="{5D147FF8-1360-452D-934F-30E6AA109FAB}">
      <dsp:nvSpPr>
        <dsp:cNvPr id="0" name=""/>
        <dsp:cNvSpPr/>
      </dsp:nvSpPr>
      <dsp:spPr>
        <a:xfrm>
          <a:off x="1059155" y="2904853"/>
          <a:ext cx="4236622" cy="1368967"/>
        </a:xfrm>
        <a:prstGeom prst="rect">
          <a:avLst/>
        </a:prstGeom>
        <a:solidFill>
          <a:schemeClr val="accent2">
            <a:tint val="40000"/>
            <a:alpha val="90000"/>
            <a:hueOff val="2222785"/>
            <a:satOff val="5126"/>
            <a:lumOff val="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222785"/>
              <a:satOff val="5126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2" tIns="347718" rIns="82202" bIns="347718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/>
            </a:rPr>
            <a:t>Develop retention programs for employees with shorter tenure</a:t>
          </a:r>
          <a:r>
            <a:rPr lang="en-US" sz="1500" kern="1200" dirty="0"/>
            <a:t>.</a:t>
          </a:r>
        </a:p>
      </dsp:txBody>
      <dsp:txXfrm>
        <a:off x="1059155" y="2904853"/>
        <a:ext cx="4236622" cy="1368967"/>
      </dsp:txXfrm>
    </dsp:sp>
    <dsp:sp modelId="{92750D2C-7670-4182-94DF-4679FAFD90DE}">
      <dsp:nvSpPr>
        <dsp:cNvPr id="0" name=""/>
        <dsp:cNvSpPr/>
      </dsp:nvSpPr>
      <dsp:spPr>
        <a:xfrm>
          <a:off x="0" y="2904853"/>
          <a:ext cx="1059155" cy="1368967"/>
        </a:xfrm>
        <a:prstGeom prst="rect">
          <a:avLst/>
        </a:prstGeom>
        <a:solidFill>
          <a:schemeClr val="accent2">
            <a:hueOff val="1770523"/>
            <a:satOff val="6090"/>
            <a:lumOff val="-1177"/>
            <a:alphaOff val="0"/>
          </a:schemeClr>
        </a:solidFill>
        <a:ln w="15875" cap="flat" cmpd="sng" algn="ctr">
          <a:solidFill>
            <a:schemeClr val="accent2">
              <a:hueOff val="1770523"/>
              <a:satOff val="6090"/>
              <a:lumOff val="-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47" tIns="135224" rIns="56047" bIns="13522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/>
            </a:rPr>
            <a:t>Develop</a:t>
          </a:r>
          <a:endParaRPr lang="en-US" sz="1800" kern="1200" dirty="0"/>
        </a:p>
      </dsp:txBody>
      <dsp:txXfrm>
        <a:off x="0" y="2904853"/>
        <a:ext cx="1059155" cy="1368967"/>
      </dsp:txXfrm>
    </dsp:sp>
    <dsp:sp modelId="{5CD67223-DAE0-427D-A4DE-9D60C640EA65}">
      <dsp:nvSpPr>
        <dsp:cNvPr id="0" name=""/>
        <dsp:cNvSpPr/>
      </dsp:nvSpPr>
      <dsp:spPr>
        <a:xfrm>
          <a:off x="1059155" y="4355958"/>
          <a:ext cx="4236622" cy="1368967"/>
        </a:xfrm>
        <a:prstGeom prst="rect">
          <a:avLst/>
        </a:prstGeom>
        <a:solidFill>
          <a:schemeClr val="accent2">
            <a:tint val="40000"/>
            <a:alpha val="90000"/>
            <a:hueOff val="3334177"/>
            <a:satOff val="7689"/>
            <a:lumOff val="83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334177"/>
              <a:satOff val="7689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02" tIns="347718" rIns="82202" bIns="347718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 panose="020B0604020202020204"/>
            </a:rPr>
            <a:t>Enhance employee satisfaction through targeted initiatives (e.g. reducing overtime).</a:t>
          </a:r>
          <a:endParaRPr lang="en-US" sz="1500" kern="1200" dirty="0"/>
        </a:p>
      </dsp:txBody>
      <dsp:txXfrm>
        <a:off x="1059155" y="4355958"/>
        <a:ext cx="4236622" cy="1368967"/>
      </dsp:txXfrm>
    </dsp:sp>
    <dsp:sp modelId="{B3FC9334-0CB0-46FF-8D53-F74971368BFA}">
      <dsp:nvSpPr>
        <dsp:cNvPr id="0" name=""/>
        <dsp:cNvSpPr/>
      </dsp:nvSpPr>
      <dsp:spPr>
        <a:xfrm>
          <a:off x="0" y="4355958"/>
          <a:ext cx="1059155" cy="1368967"/>
        </a:xfrm>
        <a:prstGeom prst="rect">
          <a:avLst/>
        </a:prstGeom>
        <a:solidFill>
          <a:schemeClr val="accent2">
            <a:hueOff val="2655785"/>
            <a:satOff val="9135"/>
            <a:lumOff val="-1765"/>
            <a:alphaOff val="0"/>
          </a:schemeClr>
        </a:solidFill>
        <a:ln w="15875" cap="flat" cmpd="sng" algn="ctr">
          <a:solidFill>
            <a:schemeClr val="accent2">
              <a:hueOff val="2655785"/>
              <a:satOff val="9135"/>
              <a:lumOff val="-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47" tIns="135224" rIns="56047" bIns="13522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/>
            </a:rPr>
            <a:t>Enhance</a:t>
          </a:r>
          <a:endParaRPr lang="en-US" sz="1800" kern="1200" dirty="0"/>
        </a:p>
      </dsp:txBody>
      <dsp:txXfrm>
        <a:off x="0" y="4355958"/>
        <a:ext cx="1059155" cy="1368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7373B-C5E2-4799-9F49-2F9C8E9B02AC}">
      <dsp:nvSpPr>
        <dsp:cNvPr id="0" name=""/>
        <dsp:cNvSpPr/>
      </dsp:nvSpPr>
      <dsp:spPr>
        <a:xfrm>
          <a:off x="0" y="0"/>
          <a:ext cx="2486978" cy="336683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94" tIns="330200" rIns="193894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Collaborate with department heads to address </a:t>
          </a:r>
          <a:r>
            <a:rPr lang="en-GB" sz="1900" kern="1200" dirty="0">
              <a:latin typeface="Arial" panose="020B0604020202020204"/>
            </a:rPr>
            <a:t>high-risk areas.</a:t>
          </a:r>
          <a:endParaRPr lang="en-US" sz="1900" kern="1200" dirty="0"/>
        </a:p>
      </dsp:txBody>
      <dsp:txXfrm>
        <a:off x="0" y="1279396"/>
        <a:ext cx="2486978" cy="2020100"/>
      </dsp:txXfrm>
    </dsp:sp>
    <dsp:sp modelId="{4345C1BB-FF5C-4706-8505-99E35117E249}">
      <dsp:nvSpPr>
        <dsp:cNvPr id="0" name=""/>
        <dsp:cNvSpPr/>
      </dsp:nvSpPr>
      <dsp:spPr>
        <a:xfrm>
          <a:off x="738463" y="336683"/>
          <a:ext cx="1010050" cy="10100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47" tIns="12700" rIns="787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86381" y="484601"/>
        <a:ext cx="714214" cy="714214"/>
      </dsp:txXfrm>
    </dsp:sp>
    <dsp:sp modelId="{60DE3912-843A-4D69-AE1A-611598D04ECF}">
      <dsp:nvSpPr>
        <dsp:cNvPr id="0" name=""/>
        <dsp:cNvSpPr/>
      </dsp:nvSpPr>
      <dsp:spPr>
        <a:xfrm>
          <a:off x="0" y="3366762"/>
          <a:ext cx="248697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20AD64-FA35-40FD-B312-F554A7EF5BCA}">
      <dsp:nvSpPr>
        <dsp:cNvPr id="0" name=""/>
        <dsp:cNvSpPr/>
      </dsp:nvSpPr>
      <dsp:spPr>
        <a:xfrm>
          <a:off x="2735675" y="0"/>
          <a:ext cx="2486978" cy="336683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94" tIns="330200" rIns="193894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/>
            </a:rPr>
            <a:t>Monitor attrition trends over time to evaluate the impact of implemented strategies.</a:t>
          </a:r>
          <a:endParaRPr lang="en-GB" sz="1900" kern="1200" dirty="0"/>
        </a:p>
      </dsp:txBody>
      <dsp:txXfrm>
        <a:off x="2735675" y="1279396"/>
        <a:ext cx="2486978" cy="2020100"/>
      </dsp:txXfrm>
    </dsp:sp>
    <dsp:sp modelId="{B57215F1-9292-46C8-B118-FD2C260C1839}">
      <dsp:nvSpPr>
        <dsp:cNvPr id="0" name=""/>
        <dsp:cNvSpPr/>
      </dsp:nvSpPr>
      <dsp:spPr>
        <a:xfrm>
          <a:off x="3474139" y="336683"/>
          <a:ext cx="1010050" cy="10100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47" tIns="12700" rIns="787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22057" y="484601"/>
        <a:ext cx="714214" cy="714214"/>
      </dsp:txXfrm>
    </dsp:sp>
    <dsp:sp modelId="{61ADE8F9-7D6C-4DFA-A182-F58C98CEDC8D}">
      <dsp:nvSpPr>
        <dsp:cNvPr id="0" name=""/>
        <dsp:cNvSpPr/>
      </dsp:nvSpPr>
      <dsp:spPr>
        <a:xfrm>
          <a:off x="2735675" y="3366762"/>
          <a:ext cx="248697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A5EDC4-0E21-422D-997D-142B842D3124}">
      <dsp:nvSpPr>
        <dsp:cNvPr id="0" name=""/>
        <dsp:cNvSpPr/>
      </dsp:nvSpPr>
      <dsp:spPr>
        <a:xfrm>
          <a:off x="5471351" y="0"/>
          <a:ext cx="2486978" cy="336683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94" tIns="330200" rIns="193894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>
              <a:latin typeface="Arial" panose="020B0604020202020204"/>
            </a:rPr>
            <a:t>Schedule follow-up analysis in six months</a:t>
          </a:r>
          <a:endParaRPr lang="en-GB" sz="1900" kern="1200" dirty="0"/>
        </a:p>
      </dsp:txBody>
      <dsp:txXfrm>
        <a:off x="5471351" y="1279396"/>
        <a:ext cx="2486978" cy="2020100"/>
      </dsp:txXfrm>
    </dsp:sp>
    <dsp:sp modelId="{70B8BACC-1CAC-4F84-BAE2-5BADD520AD6C}">
      <dsp:nvSpPr>
        <dsp:cNvPr id="0" name=""/>
        <dsp:cNvSpPr/>
      </dsp:nvSpPr>
      <dsp:spPr>
        <a:xfrm>
          <a:off x="6209815" y="336683"/>
          <a:ext cx="1010050" cy="10100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47" tIns="12700" rIns="787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57733" y="484601"/>
        <a:ext cx="714214" cy="714214"/>
      </dsp:txXfrm>
    </dsp:sp>
    <dsp:sp modelId="{42D96BF3-567A-4CEB-8F7C-834C083F3F4B}">
      <dsp:nvSpPr>
        <dsp:cNvPr id="0" name=""/>
        <dsp:cNvSpPr/>
      </dsp:nvSpPr>
      <dsp:spPr>
        <a:xfrm>
          <a:off x="5471351" y="3366762"/>
          <a:ext cx="248697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6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8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3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7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2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9781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uhtadyajibola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GB" sz="5600"/>
              <a:t>Atla Labs Attrition Analysis: Key Insights and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133" y="4020146"/>
            <a:ext cx="5357600" cy="1160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2800"/>
              <a:t>Presented by: </a:t>
            </a:r>
            <a:r>
              <a:rPr lang="en-GB" sz="2800" err="1"/>
              <a:t>Olajobi</a:t>
            </a:r>
            <a:r>
              <a:rPr lang="en-GB" sz="2800"/>
              <a:t> </a:t>
            </a:r>
            <a:r>
              <a:rPr lang="en-GB" sz="2800" err="1"/>
              <a:t>Muhtady</a:t>
            </a:r>
            <a:endParaRPr lang="en-GB" sz="280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green and black line&#10;&#10;AI-generated content may be incorrect.">
            <a:extLst>
              <a:ext uri="{FF2B5EF4-FFF2-40B4-BE49-F238E27FC236}">
                <a16:creationId xmlns:a16="http://schemas.microsoft.com/office/drawing/2014/main" id="{BFD0747A-3876-04EB-76FB-6FB33561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2070349"/>
            <a:ext cx="9719948" cy="27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2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944-54FA-E368-AB32-7E5402F9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GB"/>
              <a:t>Demographics and Attrition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7B810D-4D8E-0498-477F-67F08DA00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191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green squares and black lines&#10;&#10;AI-generated content may be incorrect.">
            <a:extLst>
              <a:ext uri="{FF2B5EF4-FFF2-40B4-BE49-F238E27FC236}">
                <a16:creationId xmlns:a16="http://schemas.microsoft.com/office/drawing/2014/main" id="{F4A31163-EF95-A774-9ECF-ECA0A008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05" y="85002"/>
            <a:ext cx="11653897" cy="3286004"/>
          </a:xfrm>
          <a:prstGeom prst="rect">
            <a:avLst/>
          </a:prstGeom>
        </p:spPr>
      </p:pic>
      <p:pic>
        <p:nvPicPr>
          <p:cNvPr id="5" name="Picture 4" descr="A graph with green squares and black text&#10;&#10;AI-generated content may be incorrect.">
            <a:extLst>
              <a:ext uri="{FF2B5EF4-FFF2-40B4-BE49-F238E27FC236}">
                <a16:creationId xmlns:a16="http://schemas.microsoft.com/office/drawing/2014/main" id="{DFED363C-2422-86DC-0B51-57858C78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32" y="3497725"/>
            <a:ext cx="9888998" cy="318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06BB-7A24-A4FF-6534-370F91B4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Impact of Overtime on Attrition</a:t>
            </a:r>
            <a:endParaRPr lang="en-US" dirty="0">
              <a:cs typeface="Arial" panose="020B060402020202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0A83EF5-F96A-493A-D1D9-0CDF6EDB96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3599" y="2052116"/>
          <a:ext cx="779654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92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lack pie chart&#10;&#10;AI-generated content may be incorrect.">
            <a:extLst>
              <a:ext uri="{FF2B5EF4-FFF2-40B4-BE49-F238E27FC236}">
                <a16:creationId xmlns:a16="http://schemas.microsoft.com/office/drawing/2014/main" id="{F7784B78-016F-85F1-C7D6-70A09592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45" y="104702"/>
            <a:ext cx="6808520" cy="3191159"/>
          </a:xfrm>
          <a:prstGeom prst="rect">
            <a:avLst/>
          </a:prstGeom>
        </p:spPr>
      </p:pic>
      <p:pic>
        <p:nvPicPr>
          <p:cNvPr id="3" name="Picture 2" descr="A green and blue circle with white text&#10;&#10;AI-generated content may be incorrect.">
            <a:extLst>
              <a:ext uri="{FF2B5EF4-FFF2-40B4-BE49-F238E27FC236}">
                <a16:creationId xmlns:a16="http://schemas.microsoft.com/office/drawing/2014/main" id="{7CFF554B-5D92-7289-75E5-B7D680B61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48" y="3430747"/>
            <a:ext cx="6804348" cy="33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9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81A86-9EE5-24AF-1265-DA8A7BE1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GB" sz="3100"/>
              <a:t>Recommendations for HR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629FC8-4BAD-A47E-76C8-FD7E17F98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747805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685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EF4B-AFA6-D08C-75C7-81E31215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GB"/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F8CAA-BD78-4C1C-E0D6-B6411F89A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96854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680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B754E-9F04-67A9-C73F-20EDC2CB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44" y="1437783"/>
            <a:ext cx="7908513" cy="2495051"/>
          </a:xfrm>
        </p:spPr>
        <p:txBody>
          <a:bodyPr anchor="b">
            <a:normAutofit/>
          </a:bodyPr>
          <a:lstStyle/>
          <a:p>
            <a:pPr algn="ctr"/>
            <a:r>
              <a:rPr lang="en-GB" sz="66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5B81-E7BC-1C61-F0C1-809EC005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133" y="4020146"/>
            <a:ext cx="5357600" cy="1160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2800" dirty="0"/>
              <a:t>Contact: </a:t>
            </a:r>
            <a:r>
              <a:rPr lang="en-GB" sz="2800" dirty="0">
                <a:hlinkClick r:id="rId3"/>
              </a:rPr>
              <a:t>Muhtadyajibola@gmail.com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33822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C9CFB-02C9-FAEE-295E-132A3405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Objectives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6D79-9BDC-CF1D-F831-9C4C74A2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Understand the factors driving employee attrition.</a:t>
            </a:r>
          </a:p>
          <a:p>
            <a:r>
              <a:rPr lang="en-GB">
                <a:ea typeface="+mn-lt"/>
                <a:cs typeface="+mn-lt"/>
              </a:rPr>
              <a:t>Explore trends by department, job roles, tenure, and demographics.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Identify areas for improvement in employee satisfaction and retention.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Provide actionable recommendations for HR strategies.</a:t>
            </a:r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5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17BF-6556-91C7-A13C-8DF43CB8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A961-C5BD-B5C2-C372-D218A534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GB" sz="1400" b="1" dirty="0"/>
              <a:t>Dataset Coverage:</a:t>
            </a:r>
            <a:r>
              <a:rPr lang="en-GB" sz="1400" dirty="0"/>
              <a:t> Employee Count, Age, Attrition, Business travel, Department, Ethnicity, Full Name, Gender, Hire Date, Job Role, Marital Status, Overtime, Salary, Years At Company, Environment Satisfaction, Job Satisfaction, Work-Life Balance, Relationship Satisfaction, Self Rating, Manager Rating, Rating Level, Satisfaction Level, Review Date</a:t>
            </a:r>
            <a:endParaRPr lang="en-GB" sz="1400" dirty="0">
              <a:cs typeface="Arial" panose="020B0604020202020204"/>
            </a:endParaRPr>
          </a:p>
          <a:p>
            <a:pPr marL="344170" indent="-344170">
              <a:lnSpc>
                <a:spcPct val="110000"/>
              </a:lnSpc>
            </a:pPr>
            <a:r>
              <a:rPr lang="en-GB" sz="1400" b="1" dirty="0"/>
              <a:t>Timeframe:</a:t>
            </a:r>
            <a:r>
              <a:rPr lang="en-GB" sz="1400" dirty="0"/>
              <a:t> 2012 – 2022</a:t>
            </a:r>
            <a:endParaRPr lang="en-GB" sz="1400" dirty="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GB" sz="1400" b="1" dirty="0"/>
              <a:t>Key Metrics:</a:t>
            </a:r>
            <a:r>
              <a:rPr lang="en-GB" sz="1400" dirty="0"/>
              <a:t> Attrition Rate, Active Employees by Department and Job Role, Attrition by Travel Frequency, Attrition by Hire Date, Attrition by Tenure, Attrition by Overtime Requirement</a:t>
            </a:r>
            <a:endParaRPr lang="en-GB" sz="1400" dirty="0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GB" sz="1400" b="1" dirty="0"/>
              <a:t>Sample Size:</a:t>
            </a:r>
            <a:r>
              <a:rPr lang="en-GB" sz="1400" dirty="0"/>
              <a:t> Total Employees: 1470, Active Employees: 1233, Inactive Employees: 237</a:t>
            </a:r>
            <a:endParaRPr lang="en-GB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37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826D5-457F-D213-D0BC-60793F86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GB" sz="4800"/>
              <a:t>Overall Attrition Rate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EEEAFC7-ED4C-4DA5-1C83-1ACD7DB1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GB" b="1"/>
              <a:t>Total Attrition Rate:</a:t>
            </a:r>
            <a:r>
              <a:rPr lang="en-GB"/>
              <a:t> 16.1%.</a:t>
            </a:r>
            <a:endParaRPr lang="en-US"/>
          </a:p>
          <a:p>
            <a:pPr marL="344170" indent="-344170">
              <a:lnSpc>
                <a:spcPct val="110000"/>
              </a:lnSpc>
            </a:pPr>
            <a:r>
              <a:rPr lang="en-GB" b="1"/>
              <a:t>Departments with Highest Attrition Rate:</a:t>
            </a:r>
            <a:r>
              <a:rPr lang="en-GB"/>
              <a:t> Sales (20.6%), Human Resources (19.0%), Technology (13.8%).</a:t>
            </a:r>
            <a:endParaRPr lang="en-GB">
              <a:cs typeface="Arial"/>
            </a:endParaRPr>
          </a:p>
          <a:p>
            <a:pPr marL="344170" indent="-344170">
              <a:lnSpc>
                <a:spcPct val="110000"/>
              </a:lnSpc>
            </a:pPr>
            <a:r>
              <a:rPr lang="en-GB" b="1"/>
              <a:t>Roles at risk:</a:t>
            </a:r>
          </a:p>
          <a:p>
            <a:pPr marL="795020" lvl="1" indent="-337820">
              <a:lnSpc>
                <a:spcPct val="110000"/>
              </a:lnSpc>
              <a:buFont typeface="Courier New" panose="05000000000000000000" pitchFamily="2" charset="2"/>
              <a:buChar char="o"/>
            </a:pPr>
            <a:r>
              <a:rPr lang="en-GB" b="1"/>
              <a:t> Sales:</a:t>
            </a:r>
            <a:r>
              <a:rPr lang="en-GB"/>
              <a:t> Sales Representative (39.8%), Sales Executive (17.5%).</a:t>
            </a:r>
            <a:endParaRPr lang="en-GB">
              <a:cs typeface="Arial"/>
            </a:endParaRPr>
          </a:p>
          <a:p>
            <a:pPr marL="795020" lvl="1" indent="-337820">
              <a:lnSpc>
                <a:spcPct val="110000"/>
              </a:lnSpc>
              <a:buFont typeface="Courier New" panose="05000000000000000000" pitchFamily="2" charset="2"/>
              <a:buChar char="o"/>
            </a:pPr>
            <a:r>
              <a:rPr lang="en-GB" b="1"/>
              <a:t>Human Resources:</a:t>
            </a:r>
            <a:r>
              <a:rPr lang="en-GB"/>
              <a:t> Recruiter (37.5%), HR Executive (10.7%).</a:t>
            </a:r>
            <a:endParaRPr lang="en-GB">
              <a:cs typeface="Arial"/>
            </a:endParaRPr>
          </a:p>
          <a:p>
            <a:pPr marL="795020" lvl="1" indent="-337820">
              <a:lnSpc>
                <a:spcPct val="110000"/>
              </a:lnSpc>
              <a:buFont typeface="Courier New" panose="05000000000000000000" pitchFamily="2" charset="2"/>
              <a:buChar char="o"/>
            </a:pPr>
            <a:r>
              <a:rPr lang="en-GB" b="1"/>
              <a:t>Technology:</a:t>
            </a:r>
            <a:r>
              <a:rPr lang="en-GB"/>
              <a:t> Data Scientist (23.8%), Software Engineer (16.0%).</a:t>
            </a:r>
            <a:endParaRPr lang="en-GB"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25B6D4-0218-E813-9EB3-32DDD8A1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46" y="1778751"/>
            <a:ext cx="9719948" cy="33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 descr="A graph of green rectangles&#10;&#10;AI-generated content may be incorrect.">
            <a:extLst>
              <a:ext uri="{FF2B5EF4-FFF2-40B4-BE49-F238E27FC236}">
                <a16:creationId xmlns:a16="http://schemas.microsoft.com/office/drawing/2014/main" id="{C80D83F4-9A06-6B53-A846-B88C8A6F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0" r="893" b="2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DBC30-64FD-D05C-2024-CC33DCC8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8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4" name="Picture 3" descr="A graph with green squares&#10;&#10;AI-generated content may be incorrect.">
            <a:extLst>
              <a:ext uri="{FF2B5EF4-FFF2-40B4-BE49-F238E27FC236}">
                <a16:creationId xmlns:a16="http://schemas.microsoft.com/office/drawing/2014/main" id="{9C07F208-6742-9A0C-5C11-D0B51AD6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59" r="-2" b="314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5" name="Picture 4" descr="A graph of sales and sales&#10;&#10;AI-generated content may be incorrect.">
            <a:extLst>
              <a:ext uri="{FF2B5EF4-FFF2-40B4-BE49-F238E27FC236}">
                <a16:creationId xmlns:a16="http://schemas.microsoft.com/office/drawing/2014/main" id="{803485A7-852C-83C1-5513-D7F7D496C8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904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944-54FA-E368-AB32-7E5402F9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dirty="0"/>
              <a:t>Attrition by Employee Tenure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7B810D-4D8E-0498-477F-67F08DA00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68423"/>
              </p:ext>
            </p:extLst>
          </p:nvPr>
        </p:nvGraphicFramePr>
        <p:xfrm>
          <a:off x="2611808" y="2367883"/>
          <a:ext cx="7797930" cy="3998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0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2719EE69-7830-F1CD-AECE-359DF6EC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43062"/>
            <a:ext cx="10744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7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8944-54FA-E368-AB32-7E5402F9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Impact of Travel Frequency on Attrition</a:t>
            </a:r>
            <a:endParaRPr lang="en-GB" dirty="0">
              <a:solidFill>
                <a:srgbClr val="000000"/>
              </a:solidFill>
              <a:cs typeface="Arial" panose="020B0604020202020204"/>
            </a:endParaRPr>
          </a:p>
          <a:p>
            <a:pPr algn="l"/>
            <a:endParaRPr lang="en-GB" dirty="0">
              <a:cs typeface="Arial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7B810D-4D8E-0498-477F-67F08DA00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209458"/>
              </p:ext>
            </p:extLst>
          </p:nvPr>
        </p:nvGraphicFramePr>
        <p:xfrm>
          <a:off x="2611808" y="2367883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1094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Madison</vt:lpstr>
      <vt:lpstr>Atla Labs Attrition Analysis: Key Insights and Recommendations</vt:lpstr>
      <vt:lpstr>Objectives of the Analysis</vt:lpstr>
      <vt:lpstr>Data Overview</vt:lpstr>
      <vt:lpstr>Overall Attrition Rate</vt:lpstr>
      <vt:lpstr>PowerPoint Presentation</vt:lpstr>
      <vt:lpstr>PowerPoint Presentation</vt:lpstr>
      <vt:lpstr>Attrition by Employee Tenure</vt:lpstr>
      <vt:lpstr>PowerPoint Presentation</vt:lpstr>
      <vt:lpstr>Impact of Travel Frequency on Attrition </vt:lpstr>
      <vt:lpstr>PowerPoint Presentation</vt:lpstr>
      <vt:lpstr>Demographics and Attrition</vt:lpstr>
      <vt:lpstr>PowerPoint Presentation</vt:lpstr>
      <vt:lpstr>Impact of Overtime on Attrition</vt:lpstr>
      <vt:lpstr>PowerPoint Presentation</vt:lpstr>
      <vt:lpstr>Recommendations for HR strategy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149</cp:revision>
  <dcterms:created xsi:type="dcterms:W3CDTF">2025-01-24T17:52:50Z</dcterms:created>
  <dcterms:modified xsi:type="dcterms:W3CDTF">2025-01-25T22:20:57Z</dcterms:modified>
</cp:coreProperties>
</file>