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</p:sldIdLst>
  <p:sldSz cx="18288000" cy="10287000"/>
  <p:notesSz cx="6858000" cy="9144000"/>
  <p:embeddedFontLst>
    <p:embeddedFont>
      <p:font typeface="Aileron Thin" charset="1" panose="00000300000000000000"/>
      <p:regular r:id="rId6"/>
    </p:embeddedFont>
    <p:embeddedFont>
      <p:font typeface="Aileron Thin Bold" charset="1" panose="00000400000000000000"/>
      <p:regular r:id="rId7"/>
    </p:embeddedFont>
    <p:embeddedFont>
      <p:font typeface="Aileron Thin Italics" charset="1" panose="00000300000000000000"/>
      <p:regular r:id="rId8"/>
    </p:embeddedFont>
    <p:embeddedFont>
      <p:font typeface="Aileron Thin Bold Italics" charset="1" panose="00000400000000000000"/>
      <p:regular r:id="rId9"/>
    </p:embeddedFont>
    <p:embeddedFont>
      <p:font typeface="Aileron Regular" charset="1" panose="00000500000000000000"/>
      <p:regular r:id="rId10"/>
    </p:embeddedFont>
    <p:embeddedFont>
      <p:font typeface="Aileron Regular Bold" charset="1" panose="00000800000000000000"/>
      <p:regular r:id="rId11"/>
    </p:embeddedFont>
    <p:embeddedFont>
      <p:font typeface="Aileron Regular Italics" charset="1" panose="00000500000000000000"/>
      <p:regular r:id="rId12"/>
    </p:embeddedFont>
    <p:embeddedFont>
      <p:font typeface="Aileron Regular Bold Italics" charset="1" panose="00000800000000000000"/>
      <p:regular r:id="rId13"/>
    </p:embeddedFont>
    <p:embeddedFont>
      <p:font typeface="Arimo" charset="1" panose="020B0604020202020204"/>
      <p:regular r:id="rId14"/>
    </p:embeddedFont>
    <p:embeddedFont>
      <p:font typeface="Arimo Bold" charset="1" panose="020B0704020202020204"/>
      <p:regular r:id="rId15"/>
    </p:embeddedFont>
    <p:embeddedFont>
      <p:font typeface="Arimo Italics" charset="1" panose="020B0604020202090204"/>
      <p:regular r:id="rId16"/>
    </p:embeddedFont>
    <p:embeddedFont>
      <p:font typeface="Arimo Bold Italics" charset="1" panose="020B070402020209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DF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4372" t="0" r="7978" b="0"/>
          <a:stretch>
            <a:fillRect/>
          </a:stretch>
        </p:blipFill>
        <p:spPr>
          <a:xfrm flipH="false" flipV="false" rot="0">
            <a:off x="10300266" y="0"/>
            <a:ext cx="7987734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1881" r="0" b="0"/>
          <a:stretch>
            <a:fillRect/>
          </a:stretch>
        </p:blipFill>
        <p:spPr>
          <a:xfrm flipH="false" flipV="false" rot="0">
            <a:off x="1028700" y="5862446"/>
            <a:ext cx="3460962" cy="3395854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2111119"/>
            <a:ext cx="7574520" cy="3486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799"/>
              </a:lnSpc>
            </a:pPr>
            <a:r>
              <a:rPr lang="en-US" sz="11499">
                <a:solidFill>
                  <a:srgbClr val="000000"/>
                </a:solidFill>
                <a:latin typeface="Aileron Regular"/>
              </a:rPr>
              <a:t>YOLO </a:t>
            </a:r>
          </a:p>
          <a:p>
            <a:pPr>
              <a:lnSpc>
                <a:spcPts val="13799"/>
              </a:lnSpc>
            </a:pPr>
            <a:r>
              <a:rPr lang="en-US" sz="11499">
                <a:solidFill>
                  <a:srgbClr val="000000"/>
                </a:solidFill>
                <a:latin typeface="Aileron Regular"/>
              </a:rPr>
              <a:t>SERIES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736177"/>
            <a:ext cx="2731165" cy="291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40"/>
              </a:lnSpc>
            </a:pPr>
            <a:r>
              <a:rPr lang="en-US" sz="1800" spc="45">
                <a:solidFill>
                  <a:srgbClr val="000000"/>
                </a:solidFill>
                <a:latin typeface="Aileron Thin"/>
              </a:rPr>
              <a:t>VISUAL LEARNERS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778418" y="724747"/>
            <a:ext cx="2731165" cy="586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40"/>
              </a:lnSpc>
            </a:pPr>
            <a:r>
              <a:rPr lang="en-US" sz="1800" spc="45">
                <a:solidFill>
                  <a:srgbClr val="000000"/>
                </a:solidFill>
                <a:latin typeface="Aileron Thin"/>
              </a:rPr>
              <a:t>AUGUST</a:t>
            </a:r>
          </a:p>
          <a:p>
            <a:pPr>
              <a:lnSpc>
                <a:spcPts val="2340"/>
              </a:lnSpc>
            </a:pPr>
            <a:r>
              <a:rPr lang="en-US" sz="1800" spc="45">
                <a:solidFill>
                  <a:srgbClr val="000000"/>
                </a:solidFill>
                <a:latin typeface="Aileron Regular"/>
              </a:rPr>
              <a:t>22, 2022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DF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6961" t="0" r="9540" b="0"/>
          <a:stretch>
            <a:fillRect/>
          </a:stretch>
        </p:blipFill>
        <p:spPr>
          <a:xfrm flipH="false" flipV="false" rot="0">
            <a:off x="0" y="0"/>
            <a:ext cx="7429479" cy="10108341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3896605" y="736177"/>
            <a:ext cx="3362695" cy="586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40"/>
              </a:lnSpc>
            </a:pPr>
            <a:r>
              <a:rPr lang="en-US" sz="1800" spc="45">
                <a:solidFill>
                  <a:srgbClr val="000000"/>
                </a:solidFill>
                <a:latin typeface="Aileron Thin"/>
              </a:rPr>
              <a:t>Presented by</a:t>
            </a:r>
          </a:p>
          <a:p>
            <a:pPr>
              <a:lnSpc>
                <a:spcPts val="2340"/>
              </a:lnSpc>
            </a:pPr>
            <a:r>
              <a:rPr lang="en-US" sz="1800" spc="45">
                <a:solidFill>
                  <a:srgbClr val="000000"/>
                </a:solidFill>
                <a:latin typeface="Aileron Regular"/>
              </a:rPr>
              <a:t>Teddy Tassew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166860" y="724747"/>
            <a:ext cx="2731165" cy="586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40"/>
              </a:lnSpc>
            </a:pPr>
            <a:r>
              <a:rPr lang="en-US" sz="1800" spc="45">
                <a:solidFill>
                  <a:srgbClr val="000000"/>
                </a:solidFill>
                <a:latin typeface="Aileron Thin"/>
              </a:rPr>
              <a:t>August</a:t>
            </a:r>
          </a:p>
          <a:p>
            <a:pPr>
              <a:lnSpc>
                <a:spcPts val="2340"/>
              </a:lnSpc>
            </a:pPr>
            <a:r>
              <a:rPr lang="en-US" sz="1800" spc="45">
                <a:solidFill>
                  <a:srgbClr val="000000"/>
                </a:solidFill>
                <a:latin typeface="Aileron Regular"/>
              </a:rPr>
              <a:t>22, 2022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8166860" y="3707613"/>
            <a:ext cx="9092440" cy="2357750"/>
            <a:chOff x="0" y="0"/>
            <a:chExt cx="12123253" cy="3143667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0"/>
              <a:ext cx="12123253" cy="1778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560"/>
                </a:lnSpc>
              </a:pPr>
              <a:r>
                <a:rPr lang="en-US" sz="8800">
                  <a:solidFill>
                    <a:srgbClr val="000000"/>
                  </a:solidFill>
                  <a:latin typeface="Aileron Thin"/>
                </a:rPr>
                <a:t>Introduction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61746" y="2338487"/>
              <a:ext cx="12061507" cy="805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040"/>
                </a:lnSpc>
              </a:pPr>
              <a:r>
                <a:rPr lang="en-US" sz="3600">
                  <a:solidFill>
                    <a:srgbClr val="000000"/>
                  </a:solidFill>
                  <a:latin typeface="Aileron Thin"/>
                </a:rPr>
                <a:t>Let me say a little bit about myself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DFDF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649443"/>
            <a:ext cx="6264547" cy="400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560"/>
              </a:lnSpc>
            </a:pPr>
            <a:r>
              <a:rPr lang="en-US" sz="8800">
                <a:solidFill>
                  <a:srgbClr val="000000"/>
                </a:solidFill>
                <a:latin typeface="Aileron Thin"/>
              </a:rPr>
              <a:t>My Educational Background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166860" y="2759933"/>
            <a:ext cx="7847409" cy="5090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Aileron Thin"/>
              </a:rPr>
              <a:t>My name is Tewodros (Teddy) Tassew. I I am currently in my 2nd year masters students studying software engineering at Northwestern Polytechnical University in Xian, China. I mostly work on utilizing object detection and segmentation algorithms for medical diagnosis. </a:t>
            </a:r>
          </a:p>
          <a:p>
            <a:pPr>
              <a:lnSpc>
                <a:spcPts val="504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3896605" y="736177"/>
            <a:ext cx="3362695" cy="586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40"/>
              </a:lnSpc>
            </a:pPr>
            <a:r>
              <a:rPr lang="en-US" sz="1800" spc="45">
                <a:solidFill>
                  <a:srgbClr val="000000"/>
                </a:solidFill>
                <a:latin typeface="Aileron Thin"/>
              </a:rPr>
              <a:t>Presented by</a:t>
            </a:r>
          </a:p>
          <a:p>
            <a:pPr>
              <a:lnSpc>
                <a:spcPts val="2340"/>
              </a:lnSpc>
            </a:pPr>
            <a:r>
              <a:rPr lang="en-US" sz="1800" spc="45">
                <a:solidFill>
                  <a:srgbClr val="000000"/>
                </a:solidFill>
                <a:latin typeface="Aileron Regular"/>
              </a:rPr>
              <a:t>Teddy Tassew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736177"/>
            <a:ext cx="2731165" cy="291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40"/>
              </a:lnSpc>
            </a:pPr>
            <a:r>
              <a:rPr lang="en-US" sz="1800" spc="45">
                <a:solidFill>
                  <a:srgbClr val="000000"/>
                </a:solidFill>
                <a:latin typeface="Aileron Thin"/>
              </a:rPr>
              <a:t>Self Introduction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166860" y="724747"/>
            <a:ext cx="2731165" cy="588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40"/>
              </a:lnSpc>
            </a:pPr>
            <a:r>
              <a:rPr lang="en-US" sz="1800" spc="45">
                <a:solidFill>
                  <a:srgbClr val="000000"/>
                </a:solidFill>
                <a:latin typeface="Aileron Thin"/>
              </a:rPr>
              <a:t>November</a:t>
            </a:r>
          </a:p>
          <a:p>
            <a:pPr>
              <a:lnSpc>
                <a:spcPts val="2340"/>
              </a:lnSpc>
            </a:pPr>
            <a:r>
              <a:rPr lang="en-US" sz="1800" spc="45">
                <a:solidFill>
                  <a:srgbClr val="000000"/>
                </a:solidFill>
                <a:latin typeface="Aileron Regular"/>
              </a:rPr>
              <a:t>22, 2022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DFDF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08792" y="2896599"/>
            <a:ext cx="11670416" cy="4925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39"/>
              </a:lnSpc>
            </a:pPr>
            <a:r>
              <a:rPr lang="en-US" sz="5600">
                <a:solidFill>
                  <a:srgbClr val="000000"/>
                </a:solidFill>
                <a:latin typeface="Aileron Thin"/>
              </a:rPr>
              <a:t>The goal of this series is to help you learn the theoretical background and evolution of one of the most commonly used real time object detector called </a:t>
            </a:r>
            <a:r>
              <a:rPr lang="en-US" sz="5600">
                <a:solidFill>
                  <a:srgbClr val="000000"/>
                </a:solidFill>
                <a:latin typeface="Aileron Thin Bold"/>
              </a:rPr>
              <a:t>YOLO</a:t>
            </a:r>
            <a:r>
              <a:rPr lang="en-US" sz="5600">
                <a:solidFill>
                  <a:srgbClr val="000000"/>
                </a:solidFill>
                <a:latin typeface="Aileron Thin"/>
              </a:rPr>
              <a:t>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896605" y="736177"/>
            <a:ext cx="3362695" cy="586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40"/>
              </a:lnSpc>
            </a:pPr>
            <a:r>
              <a:rPr lang="en-US" sz="1800" spc="45">
                <a:solidFill>
                  <a:srgbClr val="000000"/>
                </a:solidFill>
                <a:latin typeface="Aileron Thin"/>
              </a:rPr>
              <a:t>Presented by</a:t>
            </a:r>
          </a:p>
          <a:p>
            <a:pPr>
              <a:lnSpc>
                <a:spcPts val="2340"/>
              </a:lnSpc>
            </a:pPr>
            <a:r>
              <a:rPr lang="en-US" sz="1800" spc="45">
                <a:solidFill>
                  <a:srgbClr val="000000"/>
                </a:solidFill>
                <a:latin typeface="Aileron Regular"/>
              </a:rPr>
              <a:t>Teddy Tassew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736177"/>
            <a:ext cx="2731165" cy="291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40"/>
              </a:lnSpc>
            </a:pPr>
            <a:r>
              <a:rPr lang="en-US" sz="1800" spc="45">
                <a:solidFill>
                  <a:srgbClr val="000000"/>
                </a:solidFill>
                <a:latin typeface="Aileron Thin"/>
              </a:rPr>
              <a:t>VISUAL LEARNERS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166860" y="724747"/>
            <a:ext cx="2731165" cy="586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40"/>
              </a:lnSpc>
            </a:pPr>
            <a:r>
              <a:rPr lang="en-US" sz="1800" spc="44">
                <a:solidFill>
                  <a:srgbClr val="000000"/>
                </a:solidFill>
                <a:latin typeface="Aileron Regular"/>
              </a:rPr>
              <a:t>August </a:t>
            </a:r>
          </a:p>
          <a:p>
            <a:pPr>
              <a:lnSpc>
                <a:spcPts val="2340"/>
              </a:lnSpc>
            </a:pPr>
            <a:r>
              <a:rPr lang="en-US" sz="1800" spc="45">
                <a:solidFill>
                  <a:srgbClr val="000000"/>
                </a:solidFill>
                <a:latin typeface="Aileron Regular"/>
              </a:rPr>
              <a:t>22, 2022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DFDF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08792" y="2896599"/>
            <a:ext cx="11670416" cy="4925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39"/>
              </a:lnSpc>
            </a:pPr>
            <a:r>
              <a:rPr lang="en-US" sz="5600">
                <a:solidFill>
                  <a:srgbClr val="000000"/>
                </a:solidFill>
                <a:latin typeface="Aileron Thin"/>
              </a:rPr>
              <a:t>The reason that I created this series is because there aren't a lot of resources out there to teach about YOLO and if there are, they are they are mostly spread out.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896605" y="736177"/>
            <a:ext cx="3362695" cy="586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40"/>
              </a:lnSpc>
            </a:pPr>
            <a:r>
              <a:rPr lang="en-US" sz="1800" spc="45">
                <a:solidFill>
                  <a:srgbClr val="000000"/>
                </a:solidFill>
                <a:latin typeface="Aileron Thin"/>
              </a:rPr>
              <a:t>Presented by</a:t>
            </a:r>
          </a:p>
          <a:p>
            <a:pPr>
              <a:lnSpc>
                <a:spcPts val="2340"/>
              </a:lnSpc>
            </a:pPr>
            <a:r>
              <a:rPr lang="en-US" sz="1800" spc="45">
                <a:solidFill>
                  <a:srgbClr val="000000"/>
                </a:solidFill>
                <a:latin typeface="Aileron Regular"/>
              </a:rPr>
              <a:t>Teddy Tassew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736177"/>
            <a:ext cx="2731165" cy="291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40"/>
              </a:lnSpc>
            </a:pPr>
            <a:r>
              <a:rPr lang="en-US" sz="1800" spc="45">
                <a:solidFill>
                  <a:srgbClr val="000000"/>
                </a:solidFill>
                <a:latin typeface="Aileron Thin"/>
              </a:rPr>
              <a:t>VISUAL LEARNERS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166860" y="724747"/>
            <a:ext cx="2731165" cy="586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40"/>
              </a:lnSpc>
            </a:pPr>
            <a:r>
              <a:rPr lang="en-US" sz="1800" spc="44">
                <a:solidFill>
                  <a:srgbClr val="000000"/>
                </a:solidFill>
                <a:latin typeface="Aileron Regular"/>
              </a:rPr>
              <a:t>August </a:t>
            </a:r>
          </a:p>
          <a:p>
            <a:pPr>
              <a:lnSpc>
                <a:spcPts val="2340"/>
              </a:lnSpc>
            </a:pPr>
            <a:r>
              <a:rPr lang="en-US" sz="1800" spc="45">
                <a:solidFill>
                  <a:srgbClr val="000000"/>
                </a:solidFill>
                <a:latin typeface="Aileron Regular"/>
              </a:rPr>
              <a:t>22, 2022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DF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28639" y="2542286"/>
            <a:ext cx="10030723" cy="133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60"/>
              </a:lnSpc>
            </a:pPr>
            <a:r>
              <a:rPr lang="en-US" sz="8800">
                <a:solidFill>
                  <a:srgbClr val="000000"/>
                </a:solidFill>
                <a:latin typeface="Aileron Thin"/>
              </a:rPr>
              <a:t>Contents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442789" y="5870203"/>
            <a:ext cx="4189370" cy="1247222"/>
            <a:chOff x="0" y="0"/>
            <a:chExt cx="5585827" cy="166296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857782"/>
              <a:ext cx="5585827" cy="805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000000"/>
                  </a:solidFill>
                  <a:latin typeface="Aileron Thin"/>
                </a:rPr>
                <a:t>Basic Concepts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76200"/>
              <a:ext cx="5585827" cy="8009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000000"/>
                  </a:solidFill>
                  <a:latin typeface="Aileron Regular"/>
                </a:rPr>
                <a:t>01.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834101" y="5870203"/>
            <a:ext cx="4189370" cy="1250397"/>
            <a:chOff x="0" y="0"/>
            <a:chExt cx="5585827" cy="1667196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76200"/>
              <a:ext cx="5585827" cy="805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000000"/>
                  </a:solidFill>
                  <a:latin typeface="Aileron Regular"/>
                </a:rPr>
                <a:t>02.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862016"/>
              <a:ext cx="5585827" cy="805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000000"/>
                  </a:solidFill>
                  <a:latin typeface="Aileron Thin"/>
                </a:rPr>
                <a:t>Metrics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225413" y="5870203"/>
            <a:ext cx="4256343" cy="1250397"/>
            <a:chOff x="0" y="0"/>
            <a:chExt cx="5675124" cy="1667196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76200"/>
              <a:ext cx="5675124" cy="805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000000"/>
                  </a:solidFill>
                  <a:latin typeface="Aileron Regular"/>
                </a:rPr>
                <a:t>03.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862016"/>
              <a:ext cx="5675124" cy="805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000000"/>
                  </a:solidFill>
                  <a:latin typeface="Aileron Thin"/>
                </a:rPr>
                <a:t>YOLO Family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3896605" y="736177"/>
            <a:ext cx="3362695" cy="586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40"/>
              </a:lnSpc>
            </a:pPr>
            <a:r>
              <a:rPr lang="en-US" sz="1800" spc="45">
                <a:solidFill>
                  <a:srgbClr val="000000"/>
                </a:solidFill>
                <a:latin typeface="Aileron Thin"/>
              </a:rPr>
              <a:t>Presented by</a:t>
            </a:r>
          </a:p>
          <a:p>
            <a:pPr>
              <a:lnSpc>
                <a:spcPts val="2340"/>
              </a:lnSpc>
            </a:pPr>
            <a:r>
              <a:rPr lang="en-US" sz="1800" spc="45">
                <a:solidFill>
                  <a:srgbClr val="000000"/>
                </a:solidFill>
                <a:latin typeface="Aileron Regular"/>
              </a:rPr>
              <a:t>Teddy Tassew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736177"/>
            <a:ext cx="2731165" cy="291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40"/>
              </a:lnSpc>
            </a:pPr>
            <a:r>
              <a:rPr lang="en-US" sz="1800" spc="45">
                <a:solidFill>
                  <a:srgbClr val="000000"/>
                </a:solidFill>
                <a:latin typeface="Aileron Thin"/>
              </a:rPr>
              <a:t>VISUAL LEARNERS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166860" y="724747"/>
            <a:ext cx="2731165" cy="586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40"/>
              </a:lnSpc>
            </a:pPr>
            <a:r>
              <a:rPr lang="en-US" sz="1800" spc="45">
                <a:solidFill>
                  <a:srgbClr val="000000"/>
                </a:solidFill>
                <a:latin typeface="Aileron Thin"/>
              </a:rPr>
              <a:t>August</a:t>
            </a:r>
          </a:p>
          <a:p>
            <a:pPr>
              <a:lnSpc>
                <a:spcPts val="2340"/>
              </a:lnSpc>
            </a:pPr>
            <a:r>
              <a:rPr lang="en-US" sz="1800" spc="45">
                <a:solidFill>
                  <a:srgbClr val="000000"/>
                </a:solidFill>
                <a:latin typeface="Aileron Regular"/>
              </a:rPr>
              <a:t>22, 2022</a:t>
            </a:r>
          </a:p>
        </p:txBody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002742" y="4941327"/>
            <a:ext cx="701686" cy="614932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697348" y="4941327"/>
            <a:ext cx="462876" cy="614932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172638" y="4879655"/>
            <a:ext cx="729671" cy="6766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DF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843017" y="3034485"/>
            <a:ext cx="7416283" cy="5353208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3896605" y="736177"/>
            <a:ext cx="3362695" cy="586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40"/>
              </a:lnSpc>
            </a:pPr>
            <a:r>
              <a:rPr lang="en-US" sz="1800" spc="45">
                <a:solidFill>
                  <a:srgbClr val="000000"/>
                </a:solidFill>
                <a:latin typeface="Aileron Thin"/>
              </a:rPr>
              <a:t>Presented by</a:t>
            </a:r>
          </a:p>
          <a:p>
            <a:pPr>
              <a:lnSpc>
                <a:spcPts val="2340"/>
              </a:lnSpc>
            </a:pPr>
            <a:r>
              <a:rPr lang="en-US" sz="1800" spc="45">
                <a:solidFill>
                  <a:srgbClr val="000000"/>
                </a:solidFill>
                <a:latin typeface="Aileron Regular"/>
              </a:rPr>
              <a:t>Teddy Tassew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736177"/>
            <a:ext cx="2731165" cy="291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40"/>
              </a:lnSpc>
            </a:pPr>
            <a:r>
              <a:rPr lang="en-US" sz="1800" spc="45">
                <a:solidFill>
                  <a:srgbClr val="000000"/>
                </a:solidFill>
                <a:latin typeface="Aileron Thin"/>
              </a:rPr>
              <a:t>VISUAL LEARNERS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166860" y="724747"/>
            <a:ext cx="2731165" cy="586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40"/>
              </a:lnSpc>
            </a:pPr>
            <a:r>
              <a:rPr lang="en-US" sz="1800" spc="45">
                <a:solidFill>
                  <a:srgbClr val="000000"/>
                </a:solidFill>
                <a:latin typeface="Aileron Thin"/>
              </a:rPr>
              <a:t>August</a:t>
            </a:r>
          </a:p>
          <a:p>
            <a:pPr>
              <a:lnSpc>
                <a:spcPts val="2340"/>
              </a:lnSpc>
            </a:pPr>
            <a:r>
              <a:rPr lang="en-US" sz="1800" spc="45">
                <a:solidFill>
                  <a:srgbClr val="000000"/>
                </a:solidFill>
                <a:latin typeface="Aileron Regular"/>
              </a:rPr>
              <a:t>22, 2022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71247" y="3034485"/>
            <a:ext cx="7404725" cy="533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0560"/>
              </a:lnSpc>
            </a:pPr>
            <a:r>
              <a:rPr lang="en-US" sz="8800">
                <a:solidFill>
                  <a:srgbClr val="000000"/>
                </a:solidFill>
                <a:latin typeface="Aileron Thin"/>
              </a:rPr>
              <a:t>HOPE YOU HAVE A GREAT LEARNING EXPERIENCE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DAFInSzhe8U</dc:identifier>
  <dcterms:modified xsi:type="dcterms:W3CDTF">2011-08-01T06:04:30Z</dcterms:modified>
  <cp:revision>1</cp:revision>
  <dc:title>YOLO SERIES</dc:title>
</cp:coreProperties>
</file>