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sldIdLst>
    <p:sldId id="257" r:id="rId5"/>
    <p:sldId id="262" r:id="rId6"/>
    <p:sldId id="263" r:id="rId7"/>
    <p:sldId id="264" r:id="rId8"/>
    <p:sldId id="266" r:id="rId9"/>
    <p:sldId id="265" r:id="rId10"/>
    <p:sldId id="267" r:id="rId11"/>
    <p:sldId id="268" r:id="rId12"/>
    <p:sldId id="269" r:id="rId13"/>
    <p:sldId id="270"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109" d="100"/>
          <a:sy n="109" d="100"/>
        </p:scale>
        <p:origin x="6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5/9/2020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5/9/2020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5/9/2020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5/9/2020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5/9/2020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5/9/2020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err="1">
                <a:solidFill>
                  <a:schemeClr val="tx1"/>
                </a:solidFill>
              </a:rPr>
              <a:t>Ibm</a:t>
            </a:r>
            <a:r>
              <a:rPr lang="en-US" sz="4400" dirty="0">
                <a:solidFill>
                  <a:schemeClr val="tx1"/>
                </a:solidFill>
              </a:rPr>
              <a:t> data science </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fontScale="62500" lnSpcReduction="20000"/>
          </a:bodyPr>
          <a:lstStyle/>
          <a:p>
            <a:pPr>
              <a:spcAft>
                <a:spcPts val="600"/>
              </a:spcAft>
            </a:pPr>
            <a:r>
              <a:rPr lang="en-US" dirty="0">
                <a:solidFill>
                  <a:schemeClr val="tx1"/>
                </a:solidFill>
              </a:rPr>
              <a:t>Capstone Project</a:t>
            </a:r>
          </a:p>
          <a:p>
            <a:pPr>
              <a:spcAft>
                <a:spcPts val="600"/>
              </a:spcAft>
            </a:pPr>
            <a:r>
              <a:rPr lang="en-GB" dirty="0">
                <a:solidFill>
                  <a:schemeClr val="tx1"/>
                </a:solidFill>
              </a:rPr>
              <a:t>GEOSPATIAL ANALYSIS OF SHEFFIELD, UNITED KINGDOM</a:t>
            </a:r>
            <a:endParaRPr lang="en-US" dirty="0">
              <a:solidFill>
                <a:schemeClr val="tx1"/>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96479-E094-49CC-AD41-78787D091AA2}"/>
              </a:ext>
            </a:extLst>
          </p:cNvPr>
          <p:cNvSpPr>
            <a:spLocks noGrp="1"/>
          </p:cNvSpPr>
          <p:nvPr>
            <p:ph type="title"/>
          </p:nvPr>
        </p:nvSpPr>
        <p:spPr/>
        <p:txBody>
          <a:bodyPr/>
          <a:lstStyle/>
          <a:p>
            <a:r>
              <a:rPr lang="en-GB" dirty="0"/>
              <a:t>DISCUSION</a:t>
            </a:r>
          </a:p>
        </p:txBody>
      </p:sp>
      <p:sp>
        <p:nvSpPr>
          <p:cNvPr id="3" name="Content Placeholder 2">
            <a:extLst>
              <a:ext uri="{FF2B5EF4-FFF2-40B4-BE49-F238E27FC236}">
                <a16:creationId xmlns:a16="http://schemas.microsoft.com/office/drawing/2014/main" id="{F59E298F-A77C-42DA-ACB2-D117CB3DF8F6}"/>
              </a:ext>
            </a:extLst>
          </p:cNvPr>
          <p:cNvSpPr>
            <a:spLocks noGrp="1"/>
          </p:cNvSpPr>
          <p:nvPr>
            <p:ph idx="1"/>
          </p:nvPr>
        </p:nvSpPr>
        <p:spPr/>
        <p:txBody>
          <a:bodyPr/>
          <a:lstStyle/>
          <a:p>
            <a:r>
              <a:rPr lang="en-GB" dirty="0"/>
              <a:t>As mentioned, before we are looking for a place to open a coffee shop in Sheffield. It is important to remember that in the UK there is little difference between cafes and coffee shops. From the previous graphs we could see that S1, S2, S3, S7 and S8 have the most cafes and coffee shops. There fore these areas would not the best place to open a coffee shop as they are already saturated.</a:t>
            </a:r>
          </a:p>
          <a:p>
            <a:r>
              <a:rPr lang="en-GB" dirty="0"/>
              <a:t>From previous knowledge know that areas in the 0 cluster have the heights amount of disposable income in the city. So we should look at these areas for opening the new coffee shop. Using the table above, with k-means results in we van choose the area in cluster 0 with coffee shop /café low ranking. To this end I recommend opening the shop in post code S10.</a:t>
            </a:r>
          </a:p>
          <a:p>
            <a:endParaRPr lang="en-GB" dirty="0"/>
          </a:p>
        </p:txBody>
      </p:sp>
    </p:spTree>
    <p:extLst>
      <p:ext uri="{BB962C8B-B14F-4D97-AF65-F5344CB8AC3E}">
        <p14:creationId xmlns:p14="http://schemas.microsoft.com/office/powerpoint/2010/main" val="3475914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5B01F-20C1-4DD6-A7DD-A71D39503A9B}"/>
              </a:ext>
            </a:extLst>
          </p:cNvPr>
          <p:cNvSpPr>
            <a:spLocks noGrp="1"/>
          </p:cNvSpPr>
          <p:nvPr>
            <p:ph type="title"/>
          </p:nvPr>
        </p:nvSpPr>
        <p:spPr/>
        <p:txBody>
          <a:bodyPr/>
          <a:lstStyle/>
          <a:p>
            <a:r>
              <a:rPr lang="en-GB" dirty="0"/>
              <a:t>CONCLUSIONS &amp; RECOMNEDATIONS</a:t>
            </a:r>
          </a:p>
        </p:txBody>
      </p:sp>
      <p:sp>
        <p:nvSpPr>
          <p:cNvPr id="3" name="Content Placeholder 2">
            <a:extLst>
              <a:ext uri="{FF2B5EF4-FFF2-40B4-BE49-F238E27FC236}">
                <a16:creationId xmlns:a16="http://schemas.microsoft.com/office/drawing/2014/main" id="{ABA4701E-5016-4F03-93B6-3D2544D74DA0}"/>
              </a:ext>
            </a:extLst>
          </p:cNvPr>
          <p:cNvSpPr>
            <a:spLocks noGrp="1"/>
          </p:cNvSpPr>
          <p:nvPr>
            <p:ph idx="1"/>
          </p:nvPr>
        </p:nvSpPr>
        <p:spPr/>
        <p:txBody>
          <a:bodyPr/>
          <a:lstStyle/>
          <a:p>
            <a:r>
              <a:rPr lang="en-GB" dirty="0"/>
              <a:t>So we would recommend that the client opens there coffee shop in the post code S10.</a:t>
            </a:r>
          </a:p>
          <a:p>
            <a:r>
              <a:rPr lang="en-GB" dirty="0"/>
              <a:t>Let’s talk about some caveats, this analysis is single dimensional only looking density of venues in each area. In future iterations of this model I would use social economic data to measure the distribution of wealth and available income in the city. Plus the being able to see age demographics will help with the design of coffee shop and its offerings. I would also look at the residential/commercial or industrial ratio in each area. This would help to estimate the potential footfall and when the shop would be busy.</a:t>
            </a:r>
          </a:p>
          <a:p>
            <a:endParaRPr lang="en-GB" dirty="0"/>
          </a:p>
        </p:txBody>
      </p:sp>
    </p:spTree>
    <p:extLst>
      <p:ext uri="{BB962C8B-B14F-4D97-AF65-F5344CB8AC3E}">
        <p14:creationId xmlns:p14="http://schemas.microsoft.com/office/powerpoint/2010/main" val="2022220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DDB4B-CAC9-4B18-8816-CABB9872C9D4}"/>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55ED35FA-D148-43DE-A34A-01BD390D92F3}"/>
              </a:ext>
            </a:extLst>
          </p:cNvPr>
          <p:cNvSpPr>
            <a:spLocks noGrp="1"/>
          </p:cNvSpPr>
          <p:nvPr>
            <p:ph idx="1"/>
          </p:nvPr>
        </p:nvSpPr>
        <p:spPr/>
        <p:txBody>
          <a:bodyPr/>
          <a:lstStyle/>
          <a:p>
            <a:r>
              <a:rPr lang="en-GB" dirty="0"/>
              <a:t>I wish to create a model/tool which enable people who are thinking of moving to and or opening a business in Sheffield, UK.</a:t>
            </a:r>
          </a:p>
          <a:p>
            <a:r>
              <a:rPr lang="en-GB" dirty="0"/>
              <a:t>Sheffield is a city in the north east of the England, in the county of south Yorkshire. It is famously a heavy industrial city but has begun recently changing into a city of multi economic sources. There have been significant changes to areas across the city in recent years. Specifically, with the adoption of small enterprises being favoured by residents over large brands.</a:t>
            </a:r>
          </a:p>
          <a:p>
            <a:r>
              <a:rPr lang="en-GB" dirty="0"/>
              <a:t>In this particular example of the report a person is wanting to open a coffee shop in Sheffield, they will need to now the areas that are already saturated with coffee shops and the areas that are in place for a new coffee shop.</a:t>
            </a:r>
          </a:p>
          <a:p>
            <a:endParaRPr lang="en-GB" dirty="0"/>
          </a:p>
        </p:txBody>
      </p:sp>
    </p:spTree>
    <p:extLst>
      <p:ext uri="{BB962C8B-B14F-4D97-AF65-F5344CB8AC3E}">
        <p14:creationId xmlns:p14="http://schemas.microsoft.com/office/powerpoint/2010/main" val="1549833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2A021-2FCA-433B-86D7-BC50C94B550B}"/>
              </a:ext>
            </a:extLst>
          </p:cNvPr>
          <p:cNvSpPr>
            <a:spLocks noGrp="1"/>
          </p:cNvSpPr>
          <p:nvPr>
            <p:ph type="title"/>
          </p:nvPr>
        </p:nvSpPr>
        <p:spPr/>
        <p:txBody>
          <a:bodyPr/>
          <a:lstStyle/>
          <a:p>
            <a:r>
              <a:rPr lang="en-GB" dirty="0"/>
              <a:t>Data</a:t>
            </a:r>
          </a:p>
        </p:txBody>
      </p:sp>
      <p:sp>
        <p:nvSpPr>
          <p:cNvPr id="3" name="Content Placeholder 2">
            <a:extLst>
              <a:ext uri="{FF2B5EF4-FFF2-40B4-BE49-F238E27FC236}">
                <a16:creationId xmlns:a16="http://schemas.microsoft.com/office/drawing/2014/main" id="{19EBB9BF-98AD-4A85-AF7C-2E809DE75059}"/>
              </a:ext>
            </a:extLst>
          </p:cNvPr>
          <p:cNvSpPr>
            <a:spLocks noGrp="1"/>
          </p:cNvSpPr>
          <p:nvPr>
            <p:ph idx="1"/>
          </p:nvPr>
        </p:nvSpPr>
        <p:spPr/>
        <p:txBody>
          <a:bodyPr/>
          <a:lstStyle/>
          <a:p>
            <a:pPr marL="0" indent="0">
              <a:buNone/>
            </a:pPr>
            <a:r>
              <a:rPr lang="en-GB" b="1" u="sng" dirty="0"/>
              <a:t>What data sources will I need access to and what packages will I be using</a:t>
            </a:r>
          </a:p>
          <a:p>
            <a:r>
              <a:rPr lang="en-GB" b="1" dirty="0"/>
              <a:t>Geospatial</a:t>
            </a:r>
            <a:r>
              <a:rPr lang="en-GB" dirty="0"/>
              <a:t> data to identify where Sheffield is, and where its areas/postcodes are. </a:t>
            </a:r>
            <a:r>
              <a:rPr lang="en-GB" b="1" dirty="0"/>
              <a:t>Postcode.csv</a:t>
            </a:r>
            <a:r>
              <a:rPr lang="en-GB" dirty="0"/>
              <a:t> is from the royal mail data portal it contains the high-level postcodes for Sheffield with the corresponding geo coordinates</a:t>
            </a:r>
          </a:p>
          <a:p>
            <a:r>
              <a:rPr lang="en-GB" b="1" dirty="0"/>
              <a:t>Foursquare API</a:t>
            </a:r>
            <a:r>
              <a:rPr lang="en-GB" dirty="0"/>
              <a:t> in order to identify what kind of facilities are in each area.</a:t>
            </a:r>
          </a:p>
          <a:p>
            <a:r>
              <a:rPr lang="en-GB" b="1" dirty="0"/>
              <a:t>Pandas, NumPy, </a:t>
            </a:r>
            <a:r>
              <a:rPr lang="en-GB" b="1" dirty="0" err="1"/>
              <a:t>Sklearn</a:t>
            </a:r>
            <a:r>
              <a:rPr lang="en-GB" b="1" dirty="0"/>
              <a:t>, </a:t>
            </a:r>
            <a:r>
              <a:rPr lang="en-GB" b="1" dirty="0" err="1"/>
              <a:t>Geopy</a:t>
            </a:r>
            <a:r>
              <a:rPr lang="en-GB" b="1" dirty="0"/>
              <a:t>, Folium</a:t>
            </a:r>
            <a:endParaRPr lang="en-GB" dirty="0"/>
          </a:p>
          <a:p>
            <a:r>
              <a:rPr lang="en-GB" dirty="0"/>
              <a:t>I will be using Pandas to import the geodata and the cleanse it into a usable format. Ready to be analysed using </a:t>
            </a:r>
            <a:r>
              <a:rPr lang="en-GB" dirty="0" err="1"/>
              <a:t>Sklearn</a:t>
            </a:r>
            <a:r>
              <a:rPr lang="en-GB" dirty="0"/>
              <a:t> and the plotting using </a:t>
            </a:r>
            <a:r>
              <a:rPr lang="en-GB" dirty="0" err="1"/>
              <a:t>Numpy</a:t>
            </a:r>
            <a:r>
              <a:rPr lang="en-GB" dirty="0"/>
              <a:t>.</a:t>
            </a:r>
          </a:p>
          <a:p>
            <a:endParaRPr lang="en-GB" dirty="0"/>
          </a:p>
        </p:txBody>
      </p:sp>
    </p:spTree>
    <p:extLst>
      <p:ext uri="{BB962C8B-B14F-4D97-AF65-F5344CB8AC3E}">
        <p14:creationId xmlns:p14="http://schemas.microsoft.com/office/powerpoint/2010/main" val="3085728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B51E7-529C-4F8A-B340-39E3494B7DC4}"/>
              </a:ext>
            </a:extLst>
          </p:cNvPr>
          <p:cNvSpPr>
            <a:spLocks noGrp="1"/>
          </p:cNvSpPr>
          <p:nvPr>
            <p:ph type="title"/>
          </p:nvPr>
        </p:nvSpPr>
        <p:spPr/>
        <p:txBody>
          <a:bodyPr/>
          <a:lstStyle/>
          <a:p>
            <a:r>
              <a:rPr lang="en-GB" dirty="0"/>
              <a:t>Methodology</a:t>
            </a:r>
          </a:p>
        </p:txBody>
      </p:sp>
      <p:sp>
        <p:nvSpPr>
          <p:cNvPr id="3" name="Content Placeholder 2">
            <a:extLst>
              <a:ext uri="{FF2B5EF4-FFF2-40B4-BE49-F238E27FC236}">
                <a16:creationId xmlns:a16="http://schemas.microsoft.com/office/drawing/2014/main" id="{64D79A1D-08F0-4728-A436-01EE7CCC3B43}"/>
              </a:ext>
            </a:extLst>
          </p:cNvPr>
          <p:cNvSpPr>
            <a:spLocks noGrp="1"/>
          </p:cNvSpPr>
          <p:nvPr>
            <p:ph idx="1"/>
          </p:nvPr>
        </p:nvSpPr>
        <p:spPr>
          <a:xfrm>
            <a:off x="1066800" y="2103120"/>
            <a:ext cx="10058400" cy="745588"/>
          </a:xfrm>
        </p:spPr>
        <p:txBody>
          <a:bodyPr/>
          <a:lstStyle/>
          <a:p>
            <a:r>
              <a:rPr lang="en-GB" dirty="0"/>
              <a:t>Post Code data imported from csv file, then cleaned using Pandas</a:t>
            </a:r>
          </a:p>
        </p:txBody>
      </p:sp>
      <p:pic>
        <p:nvPicPr>
          <p:cNvPr id="4" name="Picture 3">
            <a:extLst>
              <a:ext uri="{FF2B5EF4-FFF2-40B4-BE49-F238E27FC236}">
                <a16:creationId xmlns:a16="http://schemas.microsoft.com/office/drawing/2014/main" id="{73EB62DF-AEF6-4DE6-8075-16D7211C334A}"/>
              </a:ext>
            </a:extLst>
          </p:cNvPr>
          <p:cNvPicPr>
            <a:picLocks noChangeAspect="1"/>
          </p:cNvPicPr>
          <p:nvPr/>
        </p:nvPicPr>
        <p:blipFill>
          <a:blip r:embed="rId2"/>
          <a:stretch>
            <a:fillRect/>
          </a:stretch>
        </p:blipFill>
        <p:spPr>
          <a:xfrm>
            <a:off x="2615170" y="3265516"/>
            <a:ext cx="5730737" cy="1487553"/>
          </a:xfrm>
          <a:prstGeom prst="rect">
            <a:avLst/>
          </a:prstGeom>
        </p:spPr>
      </p:pic>
    </p:spTree>
    <p:extLst>
      <p:ext uri="{BB962C8B-B14F-4D97-AF65-F5344CB8AC3E}">
        <p14:creationId xmlns:p14="http://schemas.microsoft.com/office/powerpoint/2010/main" val="2220694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B51E7-529C-4F8A-B340-39E3494B7DC4}"/>
              </a:ext>
            </a:extLst>
          </p:cNvPr>
          <p:cNvSpPr>
            <a:spLocks noGrp="1"/>
          </p:cNvSpPr>
          <p:nvPr>
            <p:ph type="title"/>
          </p:nvPr>
        </p:nvSpPr>
        <p:spPr/>
        <p:txBody>
          <a:bodyPr/>
          <a:lstStyle/>
          <a:p>
            <a:r>
              <a:rPr lang="en-GB" dirty="0"/>
              <a:t>Methodology</a:t>
            </a:r>
          </a:p>
        </p:txBody>
      </p:sp>
      <p:sp>
        <p:nvSpPr>
          <p:cNvPr id="3" name="Content Placeholder 2">
            <a:extLst>
              <a:ext uri="{FF2B5EF4-FFF2-40B4-BE49-F238E27FC236}">
                <a16:creationId xmlns:a16="http://schemas.microsoft.com/office/drawing/2014/main" id="{64D79A1D-08F0-4728-A436-01EE7CCC3B43}"/>
              </a:ext>
            </a:extLst>
          </p:cNvPr>
          <p:cNvSpPr>
            <a:spLocks noGrp="1"/>
          </p:cNvSpPr>
          <p:nvPr>
            <p:ph idx="1"/>
          </p:nvPr>
        </p:nvSpPr>
        <p:spPr/>
        <p:txBody>
          <a:bodyPr/>
          <a:lstStyle/>
          <a:p>
            <a:r>
              <a:rPr lang="en-GB" dirty="0"/>
              <a:t>The post codes are then plotted on a map to give an example of where the post codes are located</a:t>
            </a:r>
          </a:p>
        </p:txBody>
      </p:sp>
      <p:pic>
        <p:nvPicPr>
          <p:cNvPr id="4" name="Picture 3">
            <a:extLst>
              <a:ext uri="{FF2B5EF4-FFF2-40B4-BE49-F238E27FC236}">
                <a16:creationId xmlns:a16="http://schemas.microsoft.com/office/drawing/2014/main" id="{A66008AA-4566-46AA-AE6F-C7C5543DA739}"/>
              </a:ext>
            </a:extLst>
          </p:cNvPr>
          <p:cNvPicPr>
            <a:picLocks noChangeAspect="1"/>
          </p:cNvPicPr>
          <p:nvPr/>
        </p:nvPicPr>
        <p:blipFill>
          <a:blip r:embed="rId2"/>
          <a:stretch>
            <a:fillRect/>
          </a:stretch>
        </p:blipFill>
        <p:spPr>
          <a:xfrm>
            <a:off x="3917067" y="2923759"/>
            <a:ext cx="3859102" cy="2395936"/>
          </a:xfrm>
          <a:prstGeom prst="rect">
            <a:avLst/>
          </a:prstGeom>
        </p:spPr>
      </p:pic>
    </p:spTree>
    <p:extLst>
      <p:ext uri="{BB962C8B-B14F-4D97-AF65-F5344CB8AC3E}">
        <p14:creationId xmlns:p14="http://schemas.microsoft.com/office/powerpoint/2010/main" val="2532261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B51E7-529C-4F8A-B340-39E3494B7DC4}"/>
              </a:ext>
            </a:extLst>
          </p:cNvPr>
          <p:cNvSpPr>
            <a:spLocks noGrp="1"/>
          </p:cNvSpPr>
          <p:nvPr>
            <p:ph type="title"/>
          </p:nvPr>
        </p:nvSpPr>
        <p:spPr/>
        <p:txBody>
          <a:bodyPr/>
          <a:lstStyle/>
          <a:p>
            <a:r>
              <a:rPr lang="en-GB" dirty="0"/>
              <a:t>Methodology</a:t>
            </a:r>
          </a:p>
        </p:txBody>
      </p:sp>
      <p:sp>
        <p:nvSpPr>
          <p:cNvPr id="3" name="Content Placeholder 2">
            <a:extLst>
              <a:ext uri="{FF2B5EF4-FFF2-40B4-BE49-F238E27FC236}">
                <a16:creationId xmlns:a16="http://schemas.microsoft.com/office/drawing/2014/main" id="{64D79A1D-08F0-4728-A436-01EE7CCC3B43}"/>
              </a:ext>
            </a:extLst>
          </p:cNvPr>
          <p:cNvSpPr>
            <a:spLocks noGrp="1"/>
          </p:cNvSpPr>
          <p:nvPr>
            <p:ph idx="1"/>
          </p:nvPr>
        </p:nvSpPr>
        <p:spPr/>
        <p:txBody>
          <a:bodyPr/>
          <a:lstStyle/>
          <a:p>
            <a:r>
              <a:rPr lang="en-GB" dirty="0"/>
              <a:t>A list of venues are then downloaded using the Four Square </a:t>
            </a:r>
            <a:r>
              <a:rPr lang="en-GB" dirty="0" err="1"/>
              <a:t>api</a:t>
            </a:r>
            <a:r>
              <a:rPr lang="en-GB" dirty="0"/>
              <a:t>, for each area and stored in each table</a:t>
            </a:r>
          </a:p>
          <a:p>
            <a:endParaRPr lang="en-GB" dirty="0"/>
          </a:p>
          <a:p>
            <a:endParaRPr lang="en-GB" dirty="0"/>
          </a:p>
          <a:p>
            <a:endParaRPr lang="en-GB" dirty="0"/>
          </a:p>
          <a:p>
            <a:endParaRPr lang="en-GB" dirty="0"/>
          </a:p>
          <a:p>
            <a:r>
              <a:rPr lang="en-GB" dirty="0"/>
              <a:t>Then using a one hot matrix we were able to apply that to the neighbourhoods to see the %frequency of each venue type.</a:t>
            </a:r>
          </a:p>
        </p:txBody>
      </p:sp>
      <p:pic>
        <p:nvPicPr>
          <p:cNvPr id="4" name="Picture 3">
            <a:extLst>
              <a:ext uri="{FF2B5EF4-FFF2-40B4-BE49-F238E27FC236}">
                <a16:creationId xmlns:a16="http://schemas.microsoft.com/office/drawing/2014/main" id="{437E3700-D8D7-49D1-9608-1F4D3FFCEDE5}"/>
              </a:ext>
            </a:extLst>
          </p:cNvPr>
          <p:cNvPicPr>
            <a:picLocks noChangeAspect="1"/>
          </p:cNvPicPr>
          <p:nvPr/>
        </p:nvPicPr>
        <p:blipFill>
          <a:blip r:embed="rId2"/>
          <a:stretch>
            <a:fillRect/>
          </a:stretch>
        </p:blipFill>
        <p:spPr>
          <a:xfrm>
            <a:off x="2993535" y="2603405"/>
            <a:ext cx="5724640" cy="1133954"/>
          </a:xfrm>
          <a:prstGeom prst="rect">
            <a:avLst/>
          </a:prstGeom>
        </p:spPr>
      </p:pic>
      <p:pic>
        <p:nvPicPr>
          <p:cNvPr id="5" name="Picture 4">
            <a:extLst>
              <a:ext uri="{FF2B5EF4-FFF2-40B4-BE49-F238E27FC236}">
                <a16:creationId xmlns:a16="http://schemas.microsoft.com/office/drawing/2014/main" id="{48BF1F9C-86C4-4E8D-8425-AD3209ACECBF}"/>
              </a:ext>
            </a:extLst>
          </p:cNvPr>
          <p:cNvPicPr>
            <a:picLocks noChangeAspect="1"/>
          </p:cNvPicPr>
          <p:nvPr/>
        </p:nvPicPr>
        <p:blipFill>
          <a:blip r:embed="rId3"/>
          <a:stretch>
            <a:fillRect/>
          </a:stretch>
        </p:blipFill>
        <p:spPr>
          <a:xfrm>
            <a:off x="5352223" y="4367801"/>
            <a:ext cx="1487553" cy="1713124"/>
          </a:xfrm>
          <a:prstGeom prst="rect">
            <a:avLst/>
          </a:prstGeom>
        </p:spPr>
      </p:pic>
    </p:spTree>
    <p:extLst>
      <p:ext uri="{BB962C8B-B14F-4D97-AF65-F5344CB8AC3E}">
        <p14:creationId xmlns:p14="http://schemas.microsoft.com/office/powerpoint/2010/main" val="4030725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8F40E-B33D-453C-B8C4-D773B38D8C28}"/>
              </a:ext>
            </a:extLst>
          </p:cNvPr>
          <p:cNvSpPr>
            <a:spLocks noGrp="1"/>
          </p:cNvSpPr>
          <p:nvPr>
            <p:ph type="title"/>
          </p:nvPr>
        </p:nvSpPr>
        <p:spPr/>
        <p:txBody>
          <a:bodyPr/>
          <a:lstStyle/>
          <a:p>
            <a:r>
              <a:rPr lang="en-GB" dirty="0"/>
              <a:t>RESULTS</a:t>
            </a:r>
          </a:p>
        </p:txBody>
      </p:sp>
      <p:sp>
        <p:nvSpPr>
          <p:cNvPr id="3" name="Content Placeholder 2">
            <a:extLst>
              <a:ext uri="{FF2B5EF4-FFF2-40B4-BE49-F238E27FC236}">
                <a16:creationId xmlns:a16="http://schemas.microsoft.com/office/drawing/2014/main" id="{7C00849D-D9FF-41E0-880D-4912A234480B}"/>
              </a:ext>
            </a:extLst>
          </p:cNvPr>
          <p:cNvSpPr>
            <a:spLocks noGrp="1"/>
          </p:cNvSpPr>
          <p:nvPr>
            <p:ph idx="1"/>
          </p:nvPr>
        </p:nvSpPr>
        <p:spPr/>
        <p:txBody>
          <a:bodyPr/>
          <a:lstStyle/>
          <a:p>
            <a:r>
              <a:rPr lang="en-GB" dirty="0"/>
              <a:t>Initial analysis quickly shows which are top 20 venue categories in the Sheffield. Here we can see that Pubs are the biggest number with ~145 of them. Coffee shops are in third with ~50 of them.</a:t>
            </a:r>
          </a:p>
        </p:txBody>
      </p:sp>
      <p:pic>
        <p:nvPicPr>
          <p:cNvPr id="4" name="Picture 3">
            <a:extLst>
              <a:ext uri="{FF2B5EF4-FFF2-40B4-BE49-F238E27FC236}">
                <a16:creationId xmlns:a16="http://schemas.microsoft.com/office/drawing/2014/main" id="{A2464C54-9620-4589-8B45-1629988C2CAD}"/>
              </a:ext>
            </a:extLst>
          </p:cNvPr>
          <p:cNvPicPr>
            <a:picLocks noChangeAspect="1"/>
          </p:cNvPicPr>
          <p:nvPr/>
        </p:nvPicPr>
        <p:blipFill>
          <a:blip r:embed="rId2"/>
          <a:stretch>
            <a:fillRect/>
          </a:stretch>
        </p:blipFill>
        <p:spPr>
          <a:xfrm>
            <a:off x="503377" y="3047887"/>
            <a:ext cx="3926164" cy="2591025"/>
          </a:xfrm>
          <a:prstGeom prst="rect">
            <a:avLst/>
          </a:prstGeom>
        </p:spPr>
      </p:pic>
      <p:pic>
        <p:nvPicPr>
          <p:cNvPr id="5" name="Picture 4">
            <a:extLst>
              <a:ext uri="{FF2B5EF4-FFF2-40B4-BE49-F238E27FC236}">
                <a16:creationId xmlns:a16="http://schemas.microsoft.com/office/drawing/2014/main" id="{DC75CA05-63BB-4726-9297-44F0C98E75A9}"/>
              </a:ext>
            </a:extLst>
          </p:cNvPr>
          <p:cNvPicPr>
            <a:picLocks noChangeAspect="1"/>
          </p:cNvPicPr>
          <p:nvPr/>
        </p:nvPicPr>
        <p:blipFill>
          <a:blip r:embed="rId3"/>
          <a:stretch>
            <a:fillRect/>
          </a:stretch>
        </p:blipFill>
        <p:spPr>
          <a:xfrm>
            <a:off x="4429541" y="3047887"/>
            <a:ext cx="3688400" cy="2560542"/>
          </a:xfrm>
          <a:prstGeom prst="rect">
            <a:avLst/>
          </a:prstGeom>
        </p:spPr>
      </p:pic>
      <p:pic>
        <p:nvPicPr>
          <p:cNvPr id="6" name="Picture 5">
            <a:extLst>
              <a:ext uri="{FF2B5EF4-FFF2-40B4-BE49-F238E27FC236}">
                <a16:creationId xmlns:a16="http://schemas.microsoft.com/office/drawing/2014/main" id="{B364C00F-4741-402A-B7C4-002B9E7F61C7}"/>
              </a:ext>
            </a:extLst>
          </p:cNvPr>
          <p:cNvPicPr>
            <a:picLocks noChangeAspect="1"/>
          </p:cNvPicPr>
          <p:nvPr/>
        </p:nvPicPr>
        <p:blipFill>
          <a:blip r:embed="rId4"/>
          <a:stretch>
            <a:fillRect/>
          </a:stretch>
        </p:blipFill>
        <p:spPr>
          <a:xfrm>
            <a:off x="8117941" y="3047887"/>
            <a:ext cx="3566469" cy="2560542"/>
          </a:xfrm>
          <a:prstGeom prst="rect">
            <a:avLst/>
          </a:prstGeom>
        </p:spPr>
      </p:pic>
      <p:sp>
        <p:nvSpPr>
          <p:cNvPr id="7" name="TextBox 6">
            <a:extLst>
              <a:ext uri="{FF2B5EF4-FFF2-40B4-BE49-F238E27FC236}">
                <a16:creationId xmlns:a16="http://schemas.microsoft.com/office/drawing/2014/main" id="{3CD1CD2A-1D4E-4F3D-804D-133C67FDCCBB}"/>
              </a:ext>
            </a:extLst>
          </p:cNvPr>
          <p:cNvSpPr txBox="1"/>
          <p:nvPr/>
        </p:nvSpPr>
        <p:spPr>
          <a:xfrm>
            <a:off x="5888249" y="3244334"/>
            <a:ext cx="1686680" cy="369332"/>
          </a:xfrm>
          <a:prstGeom prst="rect">
            <a:avLst/>
          </a:prstGeom>
          <a:noFill/>
        </p:spPr>
        <p:txBody>
          <a:bodyPr wrap="none" rtlCol="0">
            <a:spAutoFit/>
          </a:bodyPr>
          <a:lstStyle/>
          <a:p>
            <a:r>
              <a:rPr lang="en-GB" dirty="0"/>
              <a:t>Coffee Shops</a:t>
            </a:r>
          </a:p>
        </p:txBody>
      </p:sp>
      <p:sp>
        <p:nvSpPr>
          <p:cNvPr id="8" name="TextBox 7">
            <a:extLst>
              <a:ext uri="{FF2B5EF4-FFF2-40B4-BE49-F238E27FC236}">
                <a16:creationId xmlns:a16="http://schemas.microsoft.com/office/drawing/2014/main" id="{DAE997CA-0AFA-4EDE-9CB0-375C303ABBF7}"/>
              </a:ext>
            </a:extLst>
          </p:cNvPr>
          <p:cNvSpPr txBox="1"/>
          <p:nvPr/>
        </p:nvSpPr>
        <p:spPr>
          <a:xfrm>
            <a:off x="9576649" y="3244334"/>
            <a:ext cx="841897" cy="369332"/>
          </a:xfrm>
          <a:prstGeom prst="rect">
            <a:avLst/>
          </a:prstGeom>
          <a:noFill/>
        </p:spPr>
        <p:txBody>
          <a:bodyPr wrap="none" rtlCol="0">
            <a:spAutoFit/>
          </a:bodyPr>
          <a:lstStyle/>
          <a:p>
            <a:r>
              <a:rPr lang="en-GB" dirty="0"/>
              <a:t>Cafes</a:t>
            </a:r>
          </a:p>
        </p:txBody>
      </p:sp>
    </p:spTree>
    <p:extLst>
      <p:ext uri="{BB962C8B-B14F-4D97-AF65-F5344CB8AC3E}">
        <p14:creationId xmlns:p14="http://schemas.microsoft.com/office/powerpoint/2010/main" val="3448795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6F4FA-A6D7-4076-A948-3DAB4CE1C9D3}"/>
              </a:ext>
            </a:extLst>
          </p:cNvPr>
          <p:cNvSpPr>
            <a:spLocks noGrp="1"/>
          </p:cNvSpPr>
          <p:nvPr>
            <p:ph type="title"/>
          </p:nvPr>
        </p:nvSpPr>
        <p:spPr/>
        <p:txBody>
          <a:bodyPr/>
          <a:lstStyle/>
          <a:p>
            <a:r>
              <a:rPr lang="en-GB" dirty="0"/>
              <a:t>RESULTS</a:t>
            </a:r>
          </a:p>
        </p:txBody>
      </p:sp>
      <p:sp>
        <p:nvSpPr>
          <p:cNvPr id="3" name="Content Placeholder 2">
            <a:extLst>
              <a:ext uri="{FF2B5EF4-FFF2-40B4-BE49-F238E27FC236}">
                <a16:creationId xmlns:a16="http://schemas.microsoft.com/office/drawing/2014/main" id="{F88BA9FF-53D8-42D3-84BC-0C201B6CC9F4}"/>
              </a:ext>
            </a:extLst>
          </p:cNvPr>
          <p:cNvSpPr>
            <a:spLocks noGrp="1"/>
          </p:cNvSpPr>
          <p:nvPr>
            <p:ph idx="1"/>
          </p:nvPr>
        </p:nvSpPr>
        <p:spPr/>
        <p:txBody>
          <a:bodyPr/>
          <a:lstStyle/>
          <a:p>
            <a:r>
              <a:rPr lang="en-GB" dirty="0"/>
              <a:t>apply the </a:t>
            </a:r>
            <a:r>
              <a:rPr lang="en-GB" dirty="0" err="1"/>
              <a:t>kmeans</a:t>
            </a:r>
            <a:r>
              <a:rPr lang="en-GB" dirty="0"/>
              <a:t> to the data to see how the group together. The table and map below show the post codes, and which cluster the apply to.</a:t>
            </a:r>
          </a:p>
        </p:txBody>
      </p:sp>
      <p:pic>
        <p:nvPicPr>
          <p:cNvPr id="4" name="Picture 3">
            <a:extLst>
              <a:ext uri="{FF2B5EF4-FFF2-40B4-BE49-F238E27FC236}">
                <a16:creationId xmlns:a16="http://schemas.microsoft.com/office/drawing/2014/main" id="{F24AB189-512A-4452-8723-1CC2B24973B1}"/>
              </a:ext>
            </a:extLst>
          </p:cNvPr>
          <p:cNvPicPr>
            <a:picLocks noChangeAspect="1"/>
          </p:cNvPicPr>
          <p:nvPr/>
        </p:nvPicPr>
        <p:blipFill>
          <a:blip r:embed="rId2"/>
          <a:stretch>
            <a:fillRect/>
          </a:stretch>
        </p:blipFill>
        <p:spPr>
          <a:xfrm>
            <a:off x="7434864" y="2595230"/>
            <a:ext cx="3371380" cy="3267739"/>
          </a:xfrm>
          <a:prstGeom prst="rect">
            <a:avLst/>
          </a:prstGeom>
        </p:spPr>
      </p:pic>
      <p:pic>
        <p:nvPicPr>
          <p:cNvPr id="5" name="Picture 4">
            <a:extLst>
              <a:ext uri="{FF2B5EF4-FFF2-40B4-BE49-F238E27FC236}">
                <a16:creationId xmlns:a16="http://schemas.microsoft.com/office/drawing/2014/main" id="{8E646CEC-EAC2-4087-9B15-ED7E786FE9D8}"/>
              </a:ext>
            </a:extLst>
          </p:cNvPr>
          <p:cNvPicPr>
            <a:picLocks noChangeAspect="1"/>
          </p:cNvPicPr>
          <p:nvPr/>
        </p:nvPicPr>
        <p:blipFill rotWithShape="1">
          <a:blip r:embed="rId3"/>
          <a:srcRect b="53583"/>
          <a:stretch/>
        </p:blipFill>
        <p:spPr>
          <a:xfrm>
            <a:off x="2813377" y="2888928"/>
            <a:ext cx="1024217" cy="2278007"/>
          </a:xfrm>
          <a:prstGeom prst="rect">
            <a:avLst/>
          </a:prstGeom>
        </p:spPr>
      </p:pic>
      <p:pic>
        <p:nvPicPr>
          <p:cNvPr id="6" name="Picture 5">
            <a:extLst>
              <a:ext uri="{FF2B5EF4-FFF2-40B4-BE49-F238E27FC236}">
                <a16:creationId xmlns:a16="http://schemas.microsoft.com/office/drawing/2014/main" id="{51FD6EB3-C427-4A07-896D-7F19CFCB3FE2}"/>
              </a:ext>
            </a:extLst>
          </p:cNvPr>
          <p:cNvPicPr>
            <a:picLocks noChangeAspect="1"/>
          </p:cNvPicPr>
          <p:nvPr/>
        </p:nvPicPr>
        <p:blipFill rotWithShape="1">
          <a:blip r:embed="rId3"/>
          <a:srcRect t="46268"/>
          <a:stretch/>
        </p:blipFill>
        <p:spPr>
          <a:xfrm>
            <a:off x="4099903" y="2910603"/>
            <a:ext cx="1024217" cy="2636991"/>
          </a:xfrm>
          <a:prstGeom prst="rect">
            <a:avLst/>
          </a:prstGeom>
        </p:spPr>
      </p:pic>
    </p:spTree>
    <p:extLst>
      <p:ext uri="{BB962C8B-B14F-4D97-AF65-F5344CB8AC3E}">
        <p14:creationId xmlns:p14="http://schemas.microsoft.com/office/powerpoint/2010/main" val="3902042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1B46E-D251-476A-B472-83D8229E419B}"/>
              </a:ext>
            </a:extLst>
          </p:cNvPr>
          <p:cNvSpPr>
            <a:spLocks noGrp="1"/>
          </p:cNvSpPr>
          <p:nvPr>
            <p:ph type="title"/>
          </p:nvPr>
        </p:nvSpPr>
        <p:spPr/>
        <p:txBody>
          <a:bodyPr/>
          <a:lstStyle/>
          <a:p>
            <a:r>
              <a:rPr lang="en-GB" dirty="0"/>
              <a:t>RESULTS</a:t>
            </a:r>
          </a:p>
        </p:txBody>
      </p:sp>
      <p:sp>
        <p:nvSpPr>
          <p:cNvPr id="3" name="Content Placeholder 2">
            <a:extLst>
              <a:ext uri="{FF2B5EF4-FFF2-40B4-BE49-F238E27FC236}">
                <a16:creationId xmlns:a16="http://schemas.microsoft.com/office/drawing/2014/main" id="{71FDE631-C049-4394-80D3-051886BE5DEE}"/>
              </a:ext>
            </a:extLst>
          </p:cNvPr>
          <p:cNvSpPr>
            <a:spLocks noGrp="1"/>
          </p:cNvSpPr>
          <p:nvPr>
            <p:ph idx="1"/>
          </p:nvPr>
        </p:nvSpPr>
        <p:spPr>
          <a:xfrm>
            <a:off x="1066800" y="2103120"/>
            <a:ext cx="4630615" cy="3849624"/>
          </a:xfrm>
        </p:spPr>
        <p:txBody>
          <a:bodyPr/>
          <a:lstStyle/>
          <a:p>
            <a:r>
              <a:rPr lang="en-GB" dirty="0"/>
              <a:t>From this list combined with the previous charts we will be able to recommend an area to where to open a coffee shop</a:t>
            </a:r>
          </a:p>
          <a:p>
            <a:endParaRPr lang="en-GB" dirty="0"/>
          </a:p>
        </p:txBody>
      </p:sp>
      <p:pic>
        <p:nvPicPr>
          <p:cNvPr id="4" name="Picture 3">
            <a:extLst>
              <a:ext uri="{FF2B5EF4-FFF2-40B4-BE49-F238E27FC236}">
                <a16:creationId xmlns:a16="http://schemas.microsoft.com/office/drawing/2014/main" id="{DC7B9C8F-3767-4559-A492-7C639B02D94E}"/>
              </a:ext>
            </a:extLst>
          </p:cNvPr>
          <p:cNvPicPr>
            <a:picLocks noChangeAspect="1"/>
          </p:cNvPicPr>
          <p:nvPr/>
        </p:nvPicPr>
        <p:blipFill>
          <a:blip r:embed="rId2"/>
          <a:stretch>
            <a:fillRect/>
          </a:stretch>
        </p:blipFill>
        <p:spPr>
          <a:xfrm>
            <a:off x="5844996" y="648764"/>
            <a:ext cx="5724640" cy="5303980"/>
          </a:xfrm>
          <a:prstGeom prst="rect">
            <a:avLst/>
          </a:prstGeom>
        </p:spPr>
      </p:pic>
    </p:spTree>
    <p:extLst>
      <p:ext uri="{BB962C8B-B14F-4D97-AF65-F5344CB8AC3E}">
        <p14:creationId xmlns:p14="http://schemas.microsoft.com/office/powerpoint/2010/main" val="40157350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{D794E6D3-7400-4CDF-A74F-E77D195FB41F}tf78438558</Template>
  <TotalTime>0</TotalTime>
  <Words>717</Words>
  <Application>Microsoft Office PowerPoint</Application>
  <PresentationFormat>Widescreen</PresentationFormat>
  <Paragraphs>38</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Century Gothic</vt:lpstr>
      <vt:lpstr>Garamond</vt:lpstr>
      <vt:lpstr>SavonVTI</vt:lpstr>
      <vt:lpstr>Ibm data science </vt:lpstr>
      <vt:lpstr>Introduction</vt:lpstr>
      <vt:lpstr>Data</vt:lpstr>
      <vt:lpstr>Methodology</vt:lpstr>
      <vt:lpstr>Methodology</vt:lpstr>
      <vt:lpstr>Methodology</vt:lpstr>
      <vt:lpstr>RESULTS</vt:lpstr>
      <vt:lpstr>RESULTS</vt:lpstr>
      <vt:lpstr>RESULTS</vt:lpstr>
      <vt:lpstr>DISCUSION</vt:lpstr>
      <vt:lpstr>CONCLUSIONS &amp; RECOMNEDATIONS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2020-05-09T15:58:15Z</dcterms:created>
  <dcterms:modified xsi:type="dcterms:W3CDTF">2020-05-09T16:09:57Z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