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FCC-38C9-46CF-BDA1-99878D17114E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B499-0043-42CC-8F9C-AED5DB68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2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FCC-38C9-46CF-BDA1-99878D17114E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B499-0043-42CC-8F9C-AED5DB68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94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FCC-38C9-46CF-BDA1-99878D17114E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B499-0043-42CC-8F9C-AED5DB68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7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FCC-38C9-46CF-BDA1-99878D17114E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B499-0043-42CC-8F9C-AED5DB686E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69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FCC-38C9-46CF-BDA1-99878D17114E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B499-0043-42CC-8F9C-AED5DB68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716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FCC-38C9-46CF-BDA1-99878D17114E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B499-0043-42CC-8F9C-AED5DB68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56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FCC-38C9-46CF-BDA1-99878D17114E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B499-0043-42CC-8F9C-AED5DB68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37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FCC-38C9-46CF-BDA1-99878D17114E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B499-0043-42CC-8F9C-AED5DB68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76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FCC-38C9-46CF-BDA1-99878D17114E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B499-0043-42CC-8F9C-AED5DB68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60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FCC-38C9-46CF-BDA1-99878D17114E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B499-0043-42CC-8F9C-AED5DB68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9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FCC-38C9-46CF-BDA1-99878D17114E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B499-0043-42CC-8F9C-AED5DB68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40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FCC-38C9-46CF-BDA1-99878D17114E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B499-0043-42CC-8F9C-AED5DB68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FCC-38C9-46CF-BDA1-99878D17114E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B499-0043-42CC-8F9C-AED5DB68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3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FCC-38C9-46CF-BDA1-99878D17114E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B499-0043-42CC-8F9C-AED5DB68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5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FCC-38C9-46CF-BDA1-99878D17114E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B499-0043-42CC-8F9C-AED5DB68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0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FCC-38C9-46CF-BDA1-99878D17114E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B499-0043-42CC-8F9C-AED5DB68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07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FCC-38C9-46CF-BDA1-99878D17114E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B499-0043-42CC-8F9C-AED5DB68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8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2E10FCC-38C9-46CF-BDA1-99878D17114E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9C4B499-0043-42CC-8F9C-AED5DB68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84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5300" b="1" dirty="0">
                <a:effectLst/>
              </a:rPr>
              <a:t>什么使</a:t>
            </a:r>
            <a:r>
              <a:rPr lang="en-US" altLang="zh-CN" sz="5300" b="1" dirty="0">
                <a:effectLst/>
              </a:rPr>
              <a:t>80</a:t>
            </a:r>
            <a:r>
              <a:rPr lang="zh-CN" altLang="zh-CN" sz="5300" b="1" dirty="0">
                <a:effectLst/>
              </a:rPr>
              <a:t>后家庭更满意家庭生活</a:t>
            </a:r>
            <a:r>
              <a:rPr lang="zh-CN" altLang="zh-CN" dirty="0">
                <a:effectLst/>
              </a:rPr>
              <a:t/>
            </a:r>
            <a:br>
              <a:rPr lang="zh-CN" altLang="zh-CN" dirty="0">
                <a:effectLst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/>
              <a:t>——</a:t>
            </a:r>
            <a:r>
              <a:rPr lang="zh-CN" altLang="zh-CN" b="1" dirty="0"/>
              <a:t>基于调查问卷的家庭总体满意度的影响因素</a:t>
            </a:r>
            <a:r>
              <a:rPr lang="zh-CN" altLang="zh-CN" b="1" dirty="0" smtClean="0"/>
              <a:t>分析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269453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背景介绍与数据介绍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2.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晚餐的重要性</a:t>
            </a:r>
            <a:r>
              <a:rPr lang="zh-CN" altLang="en-US" b="1" dirty="0" smtClean="0"/>
              <a:t>与家庭</a:t>
            </a:r>
            <a:r>
              <a:rPr lang="zh-CN" altLang="en-US" b="1" dirty="0"/>
              <a:t>总体满意</a:t>
            </a:r>
            <a:r>
              <a:rPr lang="zh-CN" altLang="en-US" b="1" dirty="0" smtClean="0"/>
              <a:t>度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3</a:t>
            </a:r>
            <a:r>
              <a:rPr lang="en-US" altLang="zh-CN" b="1" dirty="0" smtClean="0"/>
              <a:t>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住房建筑面积</a:t>
            </a:r>
            <a:r>
              <a:rPr lang="zh-CN" altLang="en-US" b="1" dirty="0" smtClean="0"/>
              <a:t>与家庭总体满意度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4.</a:t>
            </a:r>
            <a:r>
              <a:rPr lang="zh-CN" altLang="en-US" b="1" dirty="0" smtClean="0"/>
              <a:t>什么因素会影响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家庭总体满意度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5.</a:t>
            </a:r>
            <a:r>
              <a:rPr lang="zh-CN" altLang="en-US" b="1" dirty="0" smtClean="0"/>
              <a:t>这些因素之间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有无关联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6.</a:t>
            </a:r>
            <a:r>
              <a:rPr lang="zh-CN" altLang="en-US" b="1" dirty="0" smtClean="0"/>
              <a:t>结论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136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背景介绍与数据</a:t>
            </a:r>
            <a:r>
              <a:rPr lang="zh-CN" altLang="en-US" b="1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02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2.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共进晚餐的重要性</a:t>
            </a:r>
            <a:r>
              <a:rPr lang="zh-CN" altLang="en-US" sz="3600" b="1" dirty="0"/>
              <a:t>与家庭总体满意</a:t>
            </a:r>
            <a:r>
              <a:rPr lang="zh-CN" altLang="en-US" sz="3600" b="1" dirty="0" smtClean="0"/>
              <a:t>度</a:t>
            </a:r>
            <a:endParaRPr lang="zh-CN" altLang="en-US" sz="36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736" y="1462424"/>
            <a:ext cx="5976527" cy="27267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583736" y="4253583"/>
                <a:ext cx="6426558" cy="2179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Pearson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检验：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𝜒</m:t>
                        </m:r>
                      </m:e>
                      <m:sup>
                        <m:r>
                          <a:rPr lang="en-US" altLang="zh-CN" i="1"/>
                          <m:t>2</m:t>
                        </m:r>
                      </m:sup>
                    </m:sSup>
                    <m:r>
                      <a:rPr lang="en-US" altLang="zh-CN" i="1"/>
                      <m:t>=8.71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df</m:t>
                    </m:r>
                    <m:r>
                      <a:rPr lang="en-US" altLang="zh-CN"/>
                      <m:t>=4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/>
                        </m:ctrlPr>
                      </m:sSubPr>
                      <m:e>
                        <m:r>
                          <a:rPr lang="en-US" altLang="zh-CN" b="1" i="1"/>
                          <m:t>𝑷</m:t>
                        </m:r>
                      </m:e>
                      <m:sub>
                        <m:r>
                          <a:rPr lang="en-US" altLang="zh-CN" b="1" i="1"/>
                          <m:t>𝒗𝒂𝒍𝒖𝒆</m:t>
                        </m:r>
                      </m:sub>
                    </m:sSub>
                    <m:r>
                      <a:rPr lang="en-US" altLang="zh-CN" b="1"/>
                      <m:t>&lt;</m:t>
                    </m:r>
                    <m:r>
                      <a:rPr lang="en-US" altLang="zh-CN" b="1" i="1"/>
                      <m:t>𝟎</m:t>
                    </m:r>
                    <m:r>
                      <a:rPr lang="en-US" altLang="zh-CN" b="1"/>
                      <m:t>.</m:t>
                    </m:r>
                    <m:r>
                      <a:rPr lang="en-US" altLang="zh-CN" b="1" i="1"/>
                      <m:t>𝟏</m:t>
                    </m:r>
                  </m:oMath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</a:t>
                </a:r>
                <a:endPara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同调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对数量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(number of concordant pairs)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C</m:t>
                    </m:r>
                    <m:r>
                      <a:rPr lang="en-US" altLang="zh-CN"/>
                      <m:t>=1210</m:t>
                    </m:r>
                  </m:oMath>
                </a14:m>
                <a:endPara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异调对数量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(number of discordant pairs)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D</m:t>
                    </m:r>
                    <m:r>
                      <a:rPr lang="en-US" altLang="zh-CN"/>
                      <m:t>=508</m:t>
                    </m:r>
                  </m:oMath>
                </a14:m>
                <a:endPara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b="1" i="1"/>
                        </m:ctrlPr>
                      </m:accPr>
                      <m:e>
                        <m:r>
                          <a:rPr lang="en-US" altLang="zh-CN" b="1" i="1"/>
                          <m:t>𝜸</m:t>
                        </m:r>
                      </m:e>
                    </m:acc>
                    <m:r>
                      <a:rPr lang="en-US" altLang="zh-CN" b="1" i="1"/>
                      <m:t>=</m:t>
                    </m:r>
                    <m:r>
                      <a:rPr lang="en-US" altLang="zh-CN" b="1" i="1"/>
                      <m:t>𝟎</m:t>
                    </m:r>
                    <m:r>
                      <a:rPr lang="en-US" altLang="zh-CN" b="1" i="1"/>
                      <m:t>.</m:t>
                    </m:r>
                    <m:r>
                      <a:rPr lang="en-US" altLang="zh-CN" b="1" i="1"/>
                      <m:t>𝟒𝟎𝟖</m:t>
                    </m:r>
                  </m:oMath>
                </a14:m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736" y="4253583"/>
                <a:ext cx="6426558" cy="2179186"/>
              </a:xfrm>
              <a:prstGeom prst="rect">
                <a:avLst/>
              </a:prstGeom>
              <a:blipFill rotWithShape="0">
                <a:blip r:embed="rId3"/>
                <a:stretch>
                  <a:fillRect l="-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62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3.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住房建筑面积</a:t>
            </a:r>
            <a:r>
              <a:rPr lang="zh-CN" altLang="en-US" sz="4000" b="1" dirty="0"/>
              <a:t>与家庭总体满意</a:t>
            </a:r>
            <a:r>
              <a:rPr lang="zh-CN" altLang="en-US" sz="4000" b="1" dirty="0" smtClean="0"/>
              <a:t>度</a:t>
            </a:r>
            <a:endParaRPr lang="zh-CN" altLang="en-US" sz="4000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914" y="1519707"/>
            <a:ext cx="6314317" cy="27326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320913" y="4175119"/>
                <a:ext cx="6921565" cy="259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Pearson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检验：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𝜒</m:t>
                        </m:r>
                      </m:e>
                      <m:sup>
                        <m:r>
                          <a:rPr lang="en-US" altLang="zh-CN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=2.59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df</m:t>
                    </m:r>
                    <m:r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=5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value</m:t>
                        </m:r>
                      </m:sub>
                    </m:sSub>
                    <m:r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&gt;0.75</m:t>
                    </m:r>
                  </m:oMath>
                </a14:m>
                <a:endPara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不拒绝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假设（即住房建筑面积与家庭总体满意度相对独立）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</a:t>
                </a:r>
                <a:endPara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同调对数量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(number of concordant pairs)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C</m:t>
                    </m:r>
                    <m:r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=1032</m:t>
                    </m:r>
                  </m:oMath>
                </a14:m>
                <a:endPara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异调对数量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(number of discordant pairs)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D</m:t>
                    </m:r>
                    <m:r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=1413</m:t>
                    </m:r>
                  </m:oMath>
                </a14:m>
                <a:endPara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𝛾</m:t>
                        </m:r>
                      </m:e>
                    </m:acc>
                    <m:r>
                      <a: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=−0.156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913" y="4175119"/>
                <a:ext cx="6921565" cy="2594685"/>
              </a:xfrm>
              <a:prstGeom prst="rect">
                <a:avLst/>
              </a:prstGeom>
              <a:blipFill rotWithShape="0">
                <a:blip r:embed="rId3"/>
                <a:stretch>
                  <a:fillRect l="-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24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/>
              <a:t>4.</a:t>
            </a:r>
            <a:r>
              <a:rPr lang="zh-CN" altLang="en-US" sz="4000" b="1" dirty="0" smtClean="0"/>
              <a:t>什么</a:t>
            </a:r>
            <a:r>
              <a:rPr lang="zh-CN" altLang="en-US" sz="4000" b="1" dirty="0"/>
              <a:t>因素会影响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家庭总体满意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zh-CN" altLang="en-US" sz="4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625" y="1690689"/>
            <a:ext cx="7178400" cy="19895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650" y="3708498"/>
            <a:ext cx="78867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Backward regression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因变量：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家庭总体满意度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考虑的因素：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b="1" dirty="0" smtClean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家庭</a:t>
            </a:r>
            <a:r>
              <a:rPr lang="zh-CN" altLang="zh-CN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lang="zh-CN" altLang="zh-CN" b="1" dirty="0" smtClean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zh-CN" altLang="en-US" b="1" dirty="0" smtClean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家庭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人数、家庭类型、家庭所在城市。</a:t>
            </a:r>
          </a:p>
          <a:p>
            <a:r>
              <a:rPr lang="zh-CN" altLang="zh-CN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财务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家庭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总收入、家庭财务由何人掌管。</a:t>
            </a:r>
          </a:p>
          <a:p>
            <a:r>
              <a:rPr lang="zh-CN" altLang="zh-CN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饮食习惯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zh-CN" altLang="zh-CN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周和家人一起吃晚餐的天数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认为和家人共进晚餐是否重要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甜食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酒水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、水果、饮料、其他食物、夜宵。</a:t>
            </a:r>
          </a:p>
          <a:p>
            <a:r>
              <a:rPr lang="zh-CN" altLang="zh-CN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住房情况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房屋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面积、住房支出、住房类型（如购买、租住、自建、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借住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47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5.</a:t>
            </a:r>
            <a:r>
              <a:rPr lang="zh-CN" altLang="en-US" sz="4000" b="1" dirty="0"/>
              <a:t>这些因素之间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有无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zh-CN" altLang="en-US" sz="4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657" y="1481070"/>
            <a:ext cx="6285567" cy="32152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15657" y="4769035"/>
                <a:ext cx="7427085" cy="1460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logit</m:t>
                      </m:r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  <m:d>
                            <m:d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𝑤𝑖𝑛𝑒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𝑖𝑚𝑝𝑜𝑟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𝑡𝑜𝑔𝑒𝑡h𝑒𝑟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𝑤𝑖𝑛𝑒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𝑖𝑚𝑝𝑜𝑟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𝑖𝑚𝑝𝑜𝑟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𝑡𝑜𝑔𝑒𝑡h𝑒𝑟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𝑤𝑖𝑛𝑒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𝑡𝑜𝑔𝑒𝑡h𝑒𝑟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𝑤𝑖𝑛𝑒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𝑖𝑚𝑝𝑜𝑟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𝑡𝑜𝑔𝑒𝑡h𝑒𝑟</m:t>
                          </m:r>
                        </m:sub>
                      </m:sSub>
                    </m:oMath>
                  </m:oMathPara>
                </a14:m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57" y="4769035"/>
                <a:ext cx="7427085" cy="14600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80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</a:t>
            </a:r>
            <a:r>
              <a:rPr lang="zh-CN" altLang="en-US" b="1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b="1" dirty="0"/>
              <a:t>结论</a:t>
            </a:r>
            <a:r>
              <a:rPr lang="en-US" altLang="zh-CN" b="1" dirty="0"/>
              <a:t>1</a:t>
            </a:r>
            <a:r>
              <a:rPr lang="zh-CN" altLang="zh-CN" b="1" dirty="0"/>
              <a:t>：被调查者越看重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与家人共进晚餐</a:t>
            </a:r>
            <a:r>
              <a:rPr lang="zh-CN" altLang="zh-CN" b="1" dirty="0"/>
              <a:t>这一行为，其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家庭总体满意度越高</a:t>
            </a:r>
            <a:r>
              <a:rPr lang="zh-CN" altLang="zh-CN" b="1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b="1" dirty="0"/>
              <a:t>结论</a:t>
            </a:r>
            <a:r>
              <a:rPr lang="en-US" altLang="zh-CN" b="1" dirty="0"/>
              <a:t>2</a:t>
            </a:r>
            <a:r>
              <a:rPr lang="zh-CN" altLang="zh-CN" b="1" dirty="0"/>
              <a:t>：住房建筑面积对家庭总体满意度之间没有明显影响。</a:t>
            </a:r>
          </a:p>
          <a:p>
            <a:pPr>
              <a:lnSpc>
                <a:spcPct val="150000"/>
              </a:lnSpc>
            </a:pPr>
            <a:r>
              <a:rPr lang="zh-CN" altLang="zh-CN" b="1" dirty="0"/>
              <a:t>结论</a:t>
            </a:r>
            <a:r>
              <a:rPr lang="en-US" altLang="zh-CN" b="1" dirty="0"/>
              <a:t>3</a:t>
            </a:r>
            <a:r>
              <a:rPr lang="zh-CN" altLang="zh-CN" b="1" dirty="0"/>
              <a:t>：晚餐饮用酒水、每周和家人共进晚餐的次数多、对于家人共进晚餐的看重，均可以与家庭总体满意度高相互关联，且各因素之间相互独立。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0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首先，对于</a:t>
            </a:r>
            <a:r>
              <a:rPr lang="en-US" altLang="zh-CN" dirty="0"/>
              <a:t>“80</a:t>
            </a:r>
            <a:r>
              <a:rPr lang="zh-CN" altLang="zh-CN" dirty="0"/>
              <a:t>后</a:t>
            </a:r>
            <a:r>
              <a:rPr lang="en-US" altLang="zh-CN" dirty="0"/>
              <a:t>”</a:t>
            </a:r>
            <a:r>
              <a:rPr lang="zh-CN" altLang="zh-CN" dirty="0"/>
              <a:t>家庭来说，相比于对住房面积的追求，与家人共进晚餐更能够增加家庭总体满意度。其次，如果不能增加和家人共进晚餐的次数，那么认识到与家人共进晚餐的重要性，好好珍惜与家人共进晚餐的机会，也能提高家庭总体满意程度。最后，晚餐时候适当饮酒，也是可取的做法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15982"/>
      </p:ext>
    </p:extLst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37</TotalTime>
  <Words>368</Words>
  <Application>Microsoft Office PowerPoint</Application>
  <PresentationFormat>全屏显示(4:3)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黑体</vt:lpstr>
      <vt:lpstr>华文楷体</vt:lpstr>
      <vt:lpstr>宋体</vt:lpstr>
      <vt:lpstr>微软雅黑</vt:lpstr>
      <vt:lpstr>Arial</vt:lpstr>
      <vt:lpstr>Calibri</vt:lpstr>
      <vt:lpstr>Cambria Math</vt:lpstr>
      <vt:lpstr>Corbel</vt:lpstr>
      <vt:lpstr>Times New Roman</vt:lpstr>
      <vt:lpstr>深度</vt:lpstr>
      <vt:lpstr>什么使80后家庭更满意家庭生活 </vt:lpstr>
      <vt:lpstr>目录</vt:lpstr>
      <vt:lpstr>1.背景介绍与数据介绍</vt:lpstr>
      <vt:lpstr>2.共进晚餐的重要性与家庭总体满意度</vt:lpstr>
      <vt:lpstr>3.住房建筑面积与家庭总体满意度</vt:lpstr>
      <vt:lpstr>4.什么因素会影响家庭总体满意度</vt:lpstr>
      <vt:lpstr>5.这些因素之间有无关联</vt:lpstr>
      <vt:lpstr>6.结论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什么使80后家庭更满意家庭生活</dc:title>
  <dc:creator>Wenjie Yao</dc:creator>
  <cp:lastModifiedBy>Wenjie Yao</cp:lastModifiedBy>
  <cp:revision>6</cp:revision>
  <dcterms:created xsi:type="dcterms:W3CDTF">2015-12-23T14:53:23Z</dcterms:created>
  <dcterms:modified xsi:type="dcterms:W3CDTF">2015-12-23T15:30:33Z</dcterms:modified>
</cp:coreProperties>
</file>