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61" r:id="rId2"/>
    <p:sldId id="257" r:id="rId3"/>
    <p:sldId id="258" r:id="rId4"/>
    <p:sldId id="373" r:id="rId5"/>
    <p:sldId id="368" r:id="rId6"/>
    <p:sldId id="374" r:id="rId7"/>
    <p:sldId id="370" r:id="rId8"/>
    <p:sldId id="3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6" autoAdjust="0"/>
    <p:restoredTop sz="94706" autoAdjust="0"/>
  </p:normalViewPr>
  <p:slideViewPr>
    <p:cSldViewPr>
      <p:cViewPr>
        <p:scale>
          <a:sx n="66" d="100"/>
          <a:sy n="66" d="100"/>
        </p:scale>
        <p:origin x="1234" y="629"/>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11/26/2019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6" name="Google Shape;396;p2: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Adding a tone using buzzer or speaker</a:t>
            </a:r>
            <a:endParaRPr/>
          </a:p>
          <a:p>
            <a:pPr marL="0" lvl="0" indent="0" algn="l" rtl="0">
              <a:spcBef>
                <a:spcPts val="0"/>
              </a:spcBef>
              <a:spcAft>
                <a:spcPts val="0"/>
              </a:spcAft>
              <a:buNone/>
            </a:pPr>
            <a:r>
              <a:rPr lang="en-US"/>
              <a:t>Using a different display</a:t>
            </a:r>
            <a:endParaRPr/>
          </a:p>
          <a:p>
            <a:pPr marL="0" lvl="0" indent="0" algn="l" rtl="0">
              <a:spcBef>
                <a:spcPts val="0"/>
              </a:spcBef>
              <a:spcAft>
                <a:spcPts val="0"/>
              </a:spcAft>
              <a:buNone/>
            </a:pPr>
            <a:r>
              <a:rPr lang="en-US"/>
              <a:t>Connect to wifi and send a text message. Twitter api etc IOT service text api.</a:t>
            </a:r>
            <a:endParaRPr/>
          </a:p>
          <a:p>
            <a:pPr marL="0" lvl="0" indent="0" algn="l" rtl="0">
              <a:spcBef>
                <a:spcPts val="0"/>
              </a:spcBef>
              <a:spcAft>
                <a:spcPts val="0"/>
              </a:spcAft>
              <a:buNone/>
            </a:pPr>
            <a:r>
              <a:rPr lang="en-US"/>
              <a:t>-Has Wifi dongles</a:t>
            </a:r>
            <a:endParaRPr/>
          </a:p>
          <a:p>
            <a:pPr marL="0" lvl="0" indent="0" algn="l" rtl="0">
              <a:spcBef>
                <a:spcPts val="0"/>
              </a:spcBef>
              <a:spcAft>
                <a:spcPts val="0"/>
              </a:spcAft>
              <a:buNone/>
            </a:pPr>
            <a:r>
              <a:rPr lang="en-US"/>
              <a:t>Legend of Zelda candy dispenser project used PWM for sound</a:t>
            </a:r>
            <a:endParaRPr/>
          </a:p>
          <a:p>
            <a:pPr marL="0" lvl="0" indent="0" algn="l" rtl="0">
              <a:spcBef>
                <a:spcPts val="0"/>
              </a:spcBef>
              <a:spcAft>
                <a:spcPts val="0"/>
              </a:spcAft>
              <a:buNone/>
            </a:pPr>
            <a:r>
              <a:rPr lang="en-US"/>
              <a:t>Make different sounds to play.</a:t>
            </a:r>
            <a:endParaRPr/>
          </a:p>
          <a:p>
            <a:pPr marL="0" lvl="0" indent="0" algn="l" rtl="0">
              <a:spcBef>
                <a:spcPts val="0"/>
              </a:spcBef>
              <a:spcAft>
                <a:spcPts val="0"/>
              </a:spcAft>
              <a:buNone/>
            </a:pPr>
            <a:endParaRPr/>
          </a:p>
          <a:p>
            <a:pPr marL="0" lvl="0" indent="0" algn="l" rtl="0">
              <a:spcBef>
                <a:spcPts val="0"/>
              </a:spcBef>
              <a:spcAft>
                <a:spcPts val="0"/>
              </a:spcAft>
              <a:buNone/>
            </a:pPr>
            <a:r>
              <a:rPr lang="en-US"/>
              <a:t>Add 1 more slide between 5 and 6 about stretch goals.</a:t>
            </a:r>
            <a:endParaRPr/>
          </a:p>
          <a:p>
            <a:pPr marL="0" lvl="0" indent="0" algn="l" rtl="0">
              <a:spcBef>
                <a:spcPts val="0"/>
              </a:spcBef>
              <a:spcAft>
                <a:spcPts val="0"/>
              </a:spcAft>
              <a:buNone/>
            </a:pPr>
            <a:r>
              <a:rPr lang="en-US"/>
              <a:t>34</a:t>
            </a:r>
            <a:endParaRPr/>
          </a:p>
        </p:txBody>
      </p:sp>
      <p:sp>
        <p:nvSpPr>
          <p:cNvPr id="397" name="Google Shape;3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1796369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2826870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11/26/2019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11/26/2019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11/26/2019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11/26/2019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11/26/2019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11/26/2019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11/26/2019</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11/26/2019</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11/26/2019</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hackster.io/kutluhan-aktar/create-a-people-counter-controlled-by-an-android-app-615f4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hackster.io/c-team/visitor-counter-aca37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Guest Counter PCB</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11/25/19</a:t>
            </a:r>
          </a:p>
          <a:p>
            <a:r>
              <a:rPr lang="en-US" dirty="0"/>
              <a:t>Theodore Hoisington</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
          <p:cNvSpPr txBox="1">
            <a:spLocks noGrp="1"/>
          </p:cNvSpPr>
          <p:nvPr>
            <p:ph type="title"/>
          </p:nvPr>
        </p:nvSpPr>
        <p:spPr>
          <a:xfrm>
            <a:off x="609600" y="228600"/>
            <a:ext cx="10972800" cy="91440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6F8B"/>
              </a:buClr>
              <a:buSzPts val="3200"/>
              <a:buFont typeface="Arial"/>
              <a:buNone/>
            </a:pPr>
            <a:r>
              <a:rPr lang="en-US" dirty="0"/>
              <a:t>Board Functionality</a:t>
            </a:r>
            <a:endParaRPr dirty="0"/>
          </a:p>
        </p:txBody>
      </p:sp>
      <p:sp>
        <p:nvSpPr>
          <p:cNvPr id="400" name="Google Shape;400;p2"/>
          <p:cNvSpPr txBox="1">
            <a:spLocks noGrp="1"/>
          </p:cNvSpPr>
          <p:nvPr>
            <p:ph type="body" idx="1"/>
          </p:nvPr>
        </p:nvSpPr>
        <p:spPr>
          <a:xfrm>
            <a:off x="609600" y="1295400"/>
            <a:ext cx="7086600" cy="4724399"/>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SzPts val="1850"/>
              <a:buNone/>
            </a:pPr>
            <a:r>
              <a:rPr lang="en-US" sz="1850" dirty="0"/>
              <a:t>The device will be used to count how many people enter or exit a room. It will use two IR Analog Distance sensors set up next to each other a few inches apart. The original distance reading of the sensors when they turn on will be saved as the default. Whichever sensor detects a change in distance first will determine the direction that the person is going. </a:t>
            </a:r>
            <a:endParaRPr dirty="0"/>
          </a:p>
          <a:p>
            <a:pPr marL="0" lvl="0" indent="0" algn="l" rtl="0">
              <a:lnSpc>
                <a:spcPct val="80000"/>
              </a:lnSpc>
              <a:spcBef>
                <a:spcPts val="1800"/>
              </a:spcBef>
              <a:spcAft>
                <a:spcPts val="0"/>
              </a:spcAft>
              <a:buSzPts val="1850"/>
              <a:buNone/>
            </a:pPr>
            <a:r>
              <a:rPr lang="en-US" sz="1850" dirty="0"/>
              <a:t>In addition the assembly will include an OLED Display which will display the number of people in the room, how many total have exited, and how many total have entered.</a:t>
            </a:r>
            <a:endParaRPr dirty="0"/>
          </a:p>
          <a:p>
            <a:pPr marL="0" lvl="0" indent="0" algn="l" rtl="0">
              <a:lnSpc>
                <a:spcPct val="80000"/>
              </a:lnSpc>
              <a:spcBef>
                <a:spcPts val="1800"/>
              </a:spcBef>
              <a:spcAft>
                <a:spcPts val="0"/>
              </a:spcAft>
              <a:buSzPts val="1850"/>
              <a:buNone/>
            </a:pPr>
            <a:r>
              <a:rPr lang="en-US" sz="1850" dirty="0"/>
              <a:t>There will also be a button that when pressed once will reset the zero distance of the IR sensors and if held down for 5 seconds will clear the number of people displayed on the display.</a:t>
            </a:r>
            <a:endParaRPr dirty="0"/>
          </a:p>
          <a:p>
            <a:pPr marL="0" lvl="0" indent="0" algn="l" rtl="0">
              <a:lnSpc>
                <a:spcPct val="80000"/>
              </a:lnSpc>
              <a:spcBef>
                <a:spcPts val="1800"/>
              </a:spcBef>
              <a:spcAft>
                <a:spcPts val="0"/>
              </a:spcAft>
              <a:buSzPts val="1850"/>
              <a:buNone/>
            </a:pPr>
            <a:r>
              <a:rPr lang="en-US" sz="1850" dirty="0"/>
              <a:t>Finally, the device will also have a buzzer which will play notes when a person leaves and a different sequence of notes when someone walks into the room.</a:t>
            </a:r>
            <a:endParaRPr dirty="0"/>
          </a:p>
          <a:p>
            <a:pPr marL="274320" lvl="1" indent="0" algn="l" rtl="0">
              <a:lnSpc>
                <a:spcPct val="80000"/>
              </a:lnSpc>
              <a:spcBef>
                <a:spcPts val="1200"/>
              </a:spcBef>
              <a:spcAft>
                <a:spcPts val="0"/>
              </a:spcAft>
              <a:buSzPts val="1665"/>
              <a:buNone/>
            </a:pPr>
            <a:endParaRPr sz="1665" dirty="0"/>
          </a:p>
        </p:txBody>
      </p:sp>
      <p:pic>
        <p:nvPicPr>
          <p:cNvPr id="401" name="Google Shape;401;p2"/>
          <p:cNvPicPr preferRelativeResize="0"/>
          <p:nvPr/>
        </p:nvPicPr>
        <p:blipFill rotWithShape="1">
          <a:blip r:embed="rId3">
            <a:alphaModFix/>
          </a:blip>
          <a:srcRect/>
          <a:stretch/>
        </p:blipFill>
        <p:spPr>
          <a:xfrm>
            <a:off x="7825782" y="457200"/>
            <a:ext cx="4362450" cy="4124325"/>
          </a:xfrm>
          <a:prstGeom prst="rect">
            <a:avLst/>
          </a:prstGeom>
          <a:noFill/>
          <a:ln>
            <a:noFill/>
          </a:ln>
        </p:spPr>
      </p:pic>
      <p:sp>
        <p:nvSpPr>
          <p:cNvPr id="402" name="Google Shape;402;p2"/>
          <p:cNvSpPr txBox="1"/>
          <p:nvPr/>
        </p:nvSpPr>
        <p:spPr>
          <a:xfrm>
            <a:off x="8001000" y="4305300"/>
            <a:ext cx="41148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i="0" u="none" strike="noStrike" cap="none" dirty="0">
                <a:solidFill>
                  <a:schemeClr val="dk1"/>
                </a:solidFill>
                <a:latin typeface="Arial"/>
                <a:ea typeface="Arial"/>
                <a:cs typeface="Arial"/>
                <a:sym typeface="Arial"/>
              </a:rPr>
              <a:t>When the distance reading changes from default, we know that a person is walking through. </a:t>
            </a:r>
            <a:endParaRPr dirty="0"/>
          </a:p>
        </p:txBody>
      </p:sp>
      <p:sp>
        <p:nvSpPr>
          <p:cNvPr id="3" name="Rectangle 2">
            <a:extLst>
              <a:ext uri="{FF2B5EF4-FFF2-40B4-BE49-F238E27FC236}">
                <a16:creationId xmlns:a16="http://schemas.microsoft.com/office/drawing/2014/main" id="{8013B989-DCDF-4FDD-B297-7A0330E93926}"/>
              </a:ext>
            </a:extLst>
          </p:cNvPr>
          <p:cNvSpPr/>
          <p:nvPr/>
        </p:nvSpPr>
        <p:spPr>
          <a:xfrm>
            <a:off x="10325100" y="1409700"/>
            <a:ext cx="1790700" cy="266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EE8611C-1E6A-47B3-9274-2C09810FE0B1}"/>
              </a:ext>
            </a:extLst>
          </p:cNvPr>
          <p:cNvSpPr txBox="1"/>
          <p:nvPr/>
        </p:nvSpPr>
        <p:spPr>
          <a:xfrm>
            <a:off x="9917514" y="1307710"/>
            <a:ext cx="2400300" cy="369332"/>
          </a:xfrm>
          <a:prstGeom prst="rect">
            <a:avLst/>
          </a:prstGeom>
          <a:noFill/>
        </p:spPr>
        <p:txBody>
          <a:bodyPr wrap="square" rtlCol="0">
            <a:spAutoFit/>
          </a:bodyPr>
          <a:lstStyle/>
          <a:p>
            <a:r>
              <a:rPr lang="en-US" dirty="0"/>
              <a:t>IR Distance Sensors</a:t>
            </a:r>
          </a:p>
        </p:txBody>
      </p:sp>
      <p:sp>
        <p:nvSpPr>
          <p:cNvPr id="4" name="Oval 3">
            <a:extLst>
              <a:ext uri="{FF2B5EF4-FFF2-40B4-BE49-F238E27FC236}">
                <a16:creationId xmlns:a16="http://schemas.microsoft.com/office/drawing/2014/main" id="{6B8B4215-9786-49D6-86ED-0BC0678C81E9}"/>
              </a:ext>
            </a:extLst>
          </p:cNvPr>
          <p:cNvSpPr/>
          <p:nvPr/>
        </p:nvSpPr>
        <p:spPr>
          <a:xfrm>
            <a:off x="10477500" y="1281947"/>
            <a:ext cx="114300"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8DA61BD-8B7B-474A-828D-39885EC09434}"/>
              </a:ext>
            </a:extLst>
          </p:cNvPr>
          <p:cNvSpPr/>
          <p:nvPr/>
        </p:nvSpPr>
        <p:spPr>
          <a:xfrm>
            <a:off x="10841020" y="1277734"/>
            <a:ext cx="114300"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C998580-30EE-44DC-A770-93C48C361789}"/>
              </a:ext>
            </a:extLst>
          </p:cNvPr>
          <p:cNvSpPr/>
          <p:nvPr/>
        </p:nvSpPr>
        <p:spPr>
          <a:xfrm>
            <a:off x="11461192" y="1279407"/>
            <a:ext cx="114300"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4241835-D904-4A2C-8B57-ED5A32FA83EA}"/>
              </a:ext>
            </a:extLst>
          </p:cNvPr>
          <p:cNvSpPr/>
          <p:nvPr/>
        </p:nvSpPr>
        <p:spPr>
          <a:xfrm>
            <a:off x="11811000" y="1295400"/>
            <a:ext cx="114300"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
          <p:cNvSpPr txBox="1">
            <a:spLocks noGrp="1"/>
          </p:cNvSpPr>
          <p:nvPr>
            <p:ph type="title"/>
          </p:nvPr>
        </p:nvSpPr>
        <p:spPr>
          <a:xfrm>
            <a:off x="609600" y="228600"/>
            <a:ext cx="10972800" cy="91440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6F8B"/>
              </a:buClr>
              <a:buSzPts val="3200"/>
              <a:buFont typeface="Arial"/>
              <a:buNone/>
            </a:pPr>
            <a:r>
              <a:rPr lang="en-US" dirty="0"/>
              <a:t>Existing Projects</a:t>
            </a:r>
            <a:endParaRPr dirty="0"/>
          </a:p>
        </p:txBody>
      </p:sp>
      <p:sp>
        <p:nvSpPr>
          <p:cNvPr id="408" name="Google Shape;408;p3"/>
          <p:cNvSpPr txBox="1">
            <a:spLocks noGrp="1"/>
          </p:cNvSpPr>
          <p:nvPr>
            <p:ph type="body" idx="1"/>
          </p:nvPr>
        </p:nvSpPr>
        <p:spPr>
          <a:xfrm>
            <a:off x="609600" y="1143002"/>
            <a:ext cx="10972800" cy="487679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dirty="0"/>
              <a:t>People Counter</a:t>
            </a:r>
            <a:endParaRPr dirty="0"/>
          </a:p>
          <a:p>
            <a:pPr marL="457200" lvl="1" indent="-182880" algn="l" rtl="0">
              <a:lnSpc>
                <a:spcPct val="90000"/>
              </a:lnSpc>
              <a:spcBef>
                <a:spcPts val="1200"/>
              </a:spcBef>
              <a:spcAft>
                <a:spcPts val="0"/>
              </a:spcAft>
              <a:buSzPts val="1800"/>
              <a:buChar char="▪"/>
            </a:pPr>
            <a:r>
              <a:rPr lang="en-US" dirty="0"/>
              <a:t>Uses three laser modules which point at three photo resistors across a doorway</a:t>
            </a:r>
            <a:endParaRPr dirty="0"/>
          </a:p>
          <a:p>
            <a:pPr marL="457200" lvl="1" indent="-182880" algn="l" rtl="0">
              <a:lnSpc>
                <a:spcPct val="90000"/>
              </a:lnSpc>
              <a:spcBef>
                <a:spcPts val="1200"/>
              </a:spcBef>
              <a:spcAft>
                <a:spcPts val="0"/>
              </a:spcAft>
              <a:buSzPts val="1800"/>
              <a:buChar char="▪"/>
            </a:pPr>
            <a:r>
              <a:rPr lang="en-US" u="sng" dirty="0">
                <a:solidFill>
                  <a:schemeClr val="hlink"/>
                </a:solidFill>
                <a:hlinkClick r:id="rId3"/>
              </a:rPr>
              <a:t>https://www.hackster.io/kutluhan-aktar/create-a-people-counter-controlled-by-an-android-app-615f46</a:t>
            </a:r>
            <a:endParaRPr dirty="0"/>
          </a:p>
          <a:p>
            <a:pPr marL="228600" lvl="0" indent="-228600" algn="l" rtl="0">
              <a:lnSpc>
                <a:spcPct val="90000"/>
              </a:lnSpc>
              <a:spcBef>
                <a:spcPts val="1800"/>
              </a:spcBef>
              <a:spcAft>
                <a:spcPts val="0"/>
              </a:spcAft>
              <a:buSzPts val="2000"/>
              <a:buChar char="▪"/>
            </a:pPr>
            <a:r>
              <a:rPr lang="en-US" dirty="0"/>
              <a:t>Visitor Counter</a:t>
            </a:r>
            <a:endParaRPr dirty="0"/>
          </a:p>
          <a:p>
            <a:pPr marL="457200" lvl="1" indent="-182880" algn="l" rtl="0">
              <a:lnSpc>
                <a:spcPct val="90000"/>
              </a:lnSpc>
              <a:spcBef>
                <a:spcPts val="1200"/>
              </a:spcBef>
              <a:spcAft>
                <a:spcPts val="0"/>
              </a:spcAft>
              <a:buSzPts val="1800"/>
              <a:buChar char="▪"/>
            </a:pPr>
            <a:r>
              <a:rPr lang="en-US" dirty="0"/>
              <a:t>Uses two IR break beam sensors</a:t>
            </a:r>
            <a:endParaRPr dirty="0"/>
          </a:p>
          <a:p>
            <a:pPr marL="457200" lvl="1" indent="-182880" algn="l" rtl="0">
              <a:lnSpc>
                <a:spcPct val="90000"/>
              </a:lnSpc>
              <a:spcBef>
                <a:spcPts val="1200"/>
              </a:spcBef>
              <a:spcAft>
                <a:spcPts val="0"/>
              </a:spcAft>
              <a:buSzPts val="1800"/>
              <a:buChar char="▪"/>
            </a:pPr>
            <a:r>
              <a:rPr lang="en-US" u="sng" dirty="0">
                <a:solidFill>
                  <a:schemeClr val="hlink"/>
                </a:solidFill>
                <a:hlinkClick r:id="rId4"/>
              </a:rPr>
              <a:t>https://www.hackster.io/c-team/visitor-counter-aca37b</a:t>
            </a:r>
            <a:endParaRPr dirty="0"/>
          </a:p>
          <a:p>
            <a:pPr marL="0" lvl="0" indent="0" algn="l" rtl="0">
              <a:lnSpc>
                <a:spcPct val="90000"/>
              </a:lnSpc>
              <a:spcBef>
                <a:spcPts val="1800"/>
              </a:spcBef>
              <a:spcAft>
                <a:spcPts val="0"/>
              </a:spcAft>
              <a:buSzPts val="2000"/>
              <a:buNone/>
            </a:pPr>
            <a:r>
              <a:rPr lang="en-US" dirty="0"/>
              <a:t>The first project implementation uses three laser modules on one side and three photoresistors on the other side of a doorway. The laser modules are connected to a constant supply of power, while the photoresistors are connected to the board and are giving feedback. Similarly, the second project uses two IR break beam sensors that each have an emitter side and receiver side that is used to tell when the line of sight is broken. While these are both effective methods for accomplishing our goal, they are not ideal because they don’t contain the device to one area and instead require parts of the device to be on either side of the doorway.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0CA4-1958-4347-B6A3-6B585E984861}"/>
              </a:ext>
            </a:extLst>
          </p:cNvPr>
          <p:cNvSpPr>
            <a:spLocks noGrp="1"/>
          </p:cNvSpPr>
          <p:nvPr>
            <p:ph type="title"/>
          </p:nvPr>
        </p:nvSpPr>
        <p:spPr/>
        <p:txBody>
          <a:bodyPr/>
          <a:lstStyle/>
          <a:p>
            <a:r>
              <a:rPr lang="en-US" dirty="0"/>
              <a:t>Prototype to Product</a:t>
            </a:r>
          </a:p>
        </p:txBody>
      </p:sp>
      <p:sp>
        <p:nvSpPr>
          <p:cNvPr id="3" name="Content Placeholder 2">
            <a:extLst>
              <a:ext uri="{FF2B5EF4-FFF2-40B4-BE49-F238E27FC236}">
                <a16:creationId xmlns:a16="http://schemas.microsoft.com/office/drawing/2014/main" id="{2FCC6D79-CE8A-4D5F-B315-DD59B3EEB68B}"/>
              </a:ext>
            </a:extLst>
          </p:cNvPr>
          <p:cNvSpPr>
            <a:spLocks noGrp="1"/>
          </p:cNvSpPr>
          <p:nvPr>
            <p:ph idx="1"/>
          </p:nvPr>
        </p:nvSpPr>
        <p:spPr/>
        <p:txBody>
          <a:bodyPr>
            <a:normAutofit/>
          </a:bodyPr>
          <a:lstStyle/>
          <a:p>
            <a:r>
              <a:rPr lang="en-US" sz="2400" dirty="0"/>
              <a:t>The biggest difference between the final product and the prototype is the switch from ultrasonic sensors to the IR analog sensors. The reason for the change is that for the ultrasonic sensors to be accurate, you can’t have both taking in sensor readings at the same time because of interference. To accommodate this, the sensors must be staggered and delayed in the programing. Doing so created several problems due to the nature of having to use threading to handle the delays from the sensors while also running the rest of the code. </a:t>
            </a:r>
          </a:p>
          <a:p>
            <a:r>
              <a:rPr lang="en-US" sz="2400" dirty="0"/>
              <a:t>There was a big problem where every time the </a:t>
            </a:r>
            <a:r>
              <a:rPr lang="en-US" sz="2400" dirty="0" err="1"/>
              <a:t>Pocketbeagle</a:t>
            </a:r>
            <a:r>
              <a:rPr lang="en-US" sz="2400" dirty="0"/>
              <a:t> would run an intensive task like changing the image displayed on the display, the board would get inaccurate readings from the ultrasonic sensors. This caused the program to believe that there were people crossing past the device and try to update the display causing a loop of inaccurate readings. </a:t>
            </a:r>
          </a:p>
        </p:txBody>
      </p:sp>
    </p:spTree>
    <p:extLst>
      <p:ext uri="{BB962C8B-B14F-4D97-AF65-F5344CB8AC3E}">
        <p14:creationId xmlns:p14="http://schemas.microsoft.com/office/powerpoint/2010/main" val="311692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Google Shape;450;p4">
            <a:extLst>
              <a:ext uri="{FF2B5EF4-FFF2-40B4-BE49-F238E27FC236}">
                <a16:creationId xmlns:a16="http://schemas.microsoft.com/office/drawing/2014/main" id="{3BA0807A-E8A3-4469-AAF0-F9BC22AE1E57}"/>
              </a:ext>
            </a:extLst>
          </p:cNvPr>
          <p:cNvCxnSpPr>
            <a:cxnSpLocks/>
          </p:cNvCxnSpPr>
          <p:nvPr/>
        </p:nvCxnSpPr>
        <p:spPr>
          <a:xfrm>
            <a:off x="1953255" y="2899885"/>
            <a:ext cx="480900" cy="0"/>
          </a:xfrm>
          <a:prstGeom prst="straightConnector1">
            <a:avLst/>
          </a:prstGeom>
          <a:noFill/>
          <a:ln w="9525" cap="flat" cmpd="sng">
            <a:solidFill>
              <a:srgbClr val="FF0000"/>
            </a:solidFill>
            <a:prstDash val="solid"/>
            <a:round/>
            <a:headEnd type="none" w="med" len="med"/>
            <a:tailEnd type="none" w="med" len="med"/>
          </a:ln>
        </p:spPr>
      </p:cxnSp>
      <p:cxnSp>
        <p:nvCxnSpPr>
          <p:cNvPr id="53" name="Connector: Elbow 52">
            <a:extLst>
              <a:ext uri="{FF2B5EF4-FFF2-40B4-BE49-F238E27FC236}">
                <a16:creationId xmlns:a16="http://schemas.microsoft.com/office/drawing/2014/main" id="{D2F44C77-6EBE-4285-8576-FB86E010BF25}"/>
              </a:ext>
            </a:extLst>
          </p:cNvPr>
          <p:cNvCxnSpPr>
            <a:cxnSpLocks/>
            <a:stCxn id="47" idx="0"/>
          </p:cNvCxnSpPr>
          <p:nvPr/>
        </p:nvCxnSpPr>
        <p:spPr>
          <a:xfrm rot="16200000" flipH="1" flipV="1">
            <a:off x="5388698" y="747047"/>
            <a:ext cx="1440826" cy="1459678"/>
          </a:xfrm>
          <a:prstGeom prst="bentConnector4">
            <a:avLst>
              <a:gd name="adj1" fmla="val -8366"/>
              <a:gd name="adj2" fmla="val 9989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76D286A7-0E00-4C54-B2C9-D530ABE0FD11}"/>
              </a:ext>
            </a:extLst>
          </p:cNvPr>
          <p:cNvCxnSpPr>
            <a:cxnSpLocks/>
            <a:stCxn id="50" idx="0"/>
          </p:cNvCxnSpPr>
          <p:nvPr/>
        </p:nvCxnSpPr>
        <p:spPr>
          <a:xfrm rot="16200000" flipH="1" flipV="1">
            <a:off x="6853925" y="-715394"/>
            <a:ext cx="1406666" cy="4355971"/>
          </a:xfrm>
          <a:prstGeom prst="bentConnector4">
            <a:avLst>
              <a:gd name="adj1" fmla="val -12114"/>
              <a:gd name="adj2" fmla="val 100877"/>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912C1CC5-3C62-46EA-A1BF-18A3973A60E3}"/>
              </a:ext>
            </a:extLst>
          </p:cNvPr>
          <p:cNvCxnSpPr>
            <a:stCxn id="51" idx="0"/>
          </p:cNvCxnSpPr>
          <p:nvPr/>
        </p:nvCxnSpPr>
        <p:spPr>
          <a:xfrm rot="16200000" flipH="1" flipV="1">
            <a:off x="7308891" y="-1804804"/>
            <a:ext cx="1438040" cy="6566165"/>
          </a:xfrm>
          <a:prstGeom prst="bentConnector4">
            <a:avLst>
              <a:gd name="adj1" fmla="val -32662"/>
              <a:gd name="adj2" fmla="val 100053"/>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F3849FBD-278A-4457-81DF-245DC0E3DD68}"/>
              </a:ext>
            </a:extLst>
          </p:cNvPr>
          <p:cNvCxnSpPr>
            <a:stCxn id="48" idx="0"/>
          </p:cNvCxnSpPr>
          <p:nvPr/>
        </p:nvCxnSpPr>
        <p:spPr>
          <a:xfrm rot="16200000" flipH="1" flipV="1">
            <a:off x="5859351" y="-358050"/>
            <a:ext cx="1440826" cy="3669872"/>
          </a:xfrm>
          <a:prstGeom prst="bentConnector4">
            <a:avLst>
              <a:gd name="adj1" fmla="val -29136"/>
              <a:gd name="adj2" fmla="val 98783"/>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8" name="Connector: Elbow 177">
            <a:extLst>
              <a:ext uri="{FF2B5EF4-FFF2-40B4-BE49-F238E27FC236}">
                <a16:creationId xmlns:a16="http://schemas.microsoft.com/office/drawing/2014/main" id="{88053249-5C7F-4163-A7AB-50ED65C069AE}"/>
              </a:ext>
            </a:extLst>
          </p:cNvPr>
          <p:cNvCxnSpPr>
            <a:cxnSpLocks/>
          </p:cNvCxnSpPr>
          <p:nvPr/>
        </p:nvCxnSpPr>
        <p:spPr>
          <a:xfrm rot="10800000" flipV="1">
            <a:off x="5562600" y="3142342"/>
            <a:ext cx="4714244" cy="2877458"/>
          </a:xfrm>
          <a:prstGeom prst="bentConnector3">
            <a:avLst>
              <a:gd name="adj1" fmla="val -15086"/>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Connector: Elbow 173">
            <a:extLst>
              <a:ext uri="{FF2B5EF4-FFF2-40B4-BE49-F238E27FC236}">
                <a16:creationId xmlns:a16="http://schemas.microsoft.com/office/drawing/2014/main" id="{A61CB6A4-3049-406B-94D4-F180791DB9AC}"/>
              </a:ext>
            </a:extLst>
          </p:cNvPr>
          <p:cNvCxnSpPr>
            <a:cxnSpLocks/>
          </p:cNvCxnSpPr>
          <p:nvPr/>
        </p:nvCxnSpPr>
        <p:spPr>
          <a:xfrm rot="10800000" flipV="1">
            <a:off x="5665606" y="3322320"/>
            <a:ext cx="4611238" cy="2545080"/>
          </a:xfrm>
          <a:prstGeom prst="bentConnector3">
            <a:avLst>
              <a:gd name="adj1" fmla="val -13235"/>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8F446F-F882-46A0-9CD8-F966064D2C53}"/>
              </a:ext>
            </a:extLst>
          </p:cNvPr>
          <p:cNvCxnSpPr>
            <a:cxnSpLocks/>
          </p:cNvCxnSpPr>
          <p:nvPr/>
        </p:nvCxnSpPr>
        <p:spPr>
          <a:xfrm flipH="1">
            <a:off x="5753100" y="4419600"/>
            <a:ext cx="1981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Google Shape;415;p4">
            <a:extLst>
              <a:ext uri="{FF2B5EF4-FFF2-40B4-BE49-F238E27FC236}">
                <a16:creationId xmlns:a16="http://schemas.microsoft.com/office/drawing/2014/main" id="{3C899D7C-DCB2-4CEA-A3D0-5929A7C30C4E}"/>
              </a:ext>
            </a:extLst>
          </p:cNvPr>
          <p:cNvSpPr/>
          <p:nvPr/>
        </p:nvSpPr>
        <p:spPr>
          <a:xfrm>
            <a:off x="2422892" y="2139300"/>
            <a:ext cx="3352800" cy="4182440"/>
          </a:xfrm>
          <a:prstGeom prst="roundRect">
            <a:avLst>
              <a:gd name="adj" fmla="val 16667"/>
            </a:avLst>
          </a:prstGeom>
          <a:solidFill>
            <a:schemeClr val="accent1"/>
          </a:solidFill>
          <a:ln w="12700" cap="flat" cmpd="sng">
            <a:solidFill>
              <a:srgbClr val="256C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cxnSp>
        <p:nvCxnSpPr>
          <p:cNvPr id="92" name="Connector: Elbow 91">
            <a:extLst>
              <a:ext uri="{FF2B5EF4-FFF2-40B4-BE49-F238E27FC236}">
                <a16:creationId xmlns:a16="http://schemas.microsoft.com/office/drawing/2014/main" id="{20D885F0-DF32-4E60-8931-7831AA91BE67}"/>
              </a:ext>
            </a:extLst>
          </p:cNvPr>
          <p:cNvCxnSpPr>
            <a:cxnSpLocks/>
          </p:cNvCxnSpPr>
          <p:nvPr/>
        </p:nvCxnSpPr>
        <p:spPr>
          <a:xfrm rot="5400000">
            <a:off x="5862000" y="1632718"/>
            <a:ext cx="1147221" cy="915125"/>
          </a:xfrm>
          <a:prstGeom prst="bentConnector3">
            <a:avLst>
              <a:gd name="adj1" fmla="val 27538"/>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a:xfrm>
            <a:off x="161389" y="75847"/>
            <a:ext cx="10972800" cy="914401"/>
          </a:xfrm>
        </p:spPr>
        <p:txBody>
          <a:bodyPr>
            <a:normAutofit fontScale="90000"/>
          </a:bodyPr>
          <a:lstStyle/>
          <a:p>
            <a:r>
              <a:rPr lang="en-US" dirty="0"/>
              <a:t>System Block </a:t>
            </a:r>
            <a:br>
              <a:rPr lang="en-US" dirty="0"/>
            </a:br>
            <a:r>
              <a:rPr lang="en-US" dirty="0"/>
              <a:t>Diagram</a:t>
            </a:r>
          </a:p>
        </p:txBody>
      </p:sp>
      <p:sp>
        <p:nvSpPr>
          <p:cNvPr id="7" name="Google Shape;416;p4">
            <a:extLst>
              <a:ext uri="{FF2B5EF4-FFF2-40B4-BE49-F238E27FC236}">
                <a16:creationId xmlns:a16="http://schemas.microsoft.com/office/drawing/2014/main" id="{12DB705E-638E-4AE3-BBD7-7A00ADCB1270}"/>
              </a:ext>
            </a:extLst>
          </p:cNvPr>
          <p:cNvSpPr txBox="1"/>
          <p:nvPr/>
        </p:nvSpPr>
        <p:spPr>
          <a:xfrm>
            <a:off x="3543300" y="2253517"/>
            <a:ext cx="800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USB0</a:t>
            </a:r>
            <a:endParaRPr dirty="0"/>
          </a:p>
        </p:txBody>
      </p:sp>
      <p:sp>
        <p:nvSpPr>
          <p:cNvPr id="16" name="Google Shape;425;p4">
            <a:extLst>
              <a:ext uri="{FF2B5EF4-FFF2-40B4-BE49-F238E27FC236}">
                <a16:creationId xmlns:a16="http://schemas.microsoft.com/office/drawing/2014/main" id="{888136B8-617F-41F6-878F-E0C4900A5AB3}"/>
              </a:ext>
            </a:extLst>
          </p:cNvPr>
          <p:cNvSpPr/>
          <p:nvPr/>
        </p:nvSpPr>
        <p:spPr>
          <a:xfrm>
            <a:off x="155154" y="3556486"/>
            <a:ext cx="1692900" cy="838200"/>
          </a:xfrm>
          <a:prstGeom prst="rect">
            <a:avLst/>
          </a:prstGeom>
          <a:solidFill>
            <a:schemeClr val="accent5"/>
          </a:solidFill>
          <a:ln w="12700" cap="flat" cmpd="sng">
            <a:solidFill>
              <a:srgbClr val="607D8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Generic </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Push Button</a:t>
            </a:r>
            <a:endParaRPr/>
          </a:p>
        </p:txBody>
      </p:sp>
      <p:sp>
        <p:nvSpPr>
          <p:cNvPr id="17" name="Google Shape;426;p4">
            <a:extLst>
              <a:ext uri="{FF2B5EF4-FFF2-40B4-BE49-F238E27FC236}">
                <a16:creationId xmlns:a16="http://schemas.microsoft.com/office/drawing/2014/main" id="{68C580BE-6FAE-431F-A5F8-9F939B95E5DD}"/>
              </a:ext>
            </a:extLst>
          </p:cNvPr>
          <p:cNvSpPr/>
          <p:nvPr/>
        </p:nvSpPr>
        <p:spPr>
          <a:xfrm>
            <a:off x="1953255" y="1205466"/>
            <a:ext cx="2334900" cy="503400"/>
          </a:xfrm>
          <a:prstGeom prst="rect">
            <a:avLst/>
          </a:prstGeom>
          <a:solidFill>
            <a:schemeClr val="accent1"/>
          </a:solidFill>
          <a:ln w="12700" cap="flat" cmpd="sng">
            <a:solidFill>
              <a:srgbClr val="256C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µUSB Power Source</a:t>
            </a:r>
            <a:endParaRPr sz="1800">
              <a:solidFill>
                <a:schemeClr val="lt1"/>
              </a:solidFill>
              <a:latin typeface="Arial"/>
              <a:ea typeface="Arial"/>
              <a:cs typeface="Arial"/>
              <a:sym typeface="Arial"/>
            </a:endParaRPr>
          </a:p>
        </p:txBody>
      </p:sp>
      <p:cxnSp>
        <p:nvCxnSpPr>
          <p:cNvPr id="18" name="Google Shape;427;p4">
            <a:extLst>
              <a:ext uri="{FF2B5EF4-FFF2-40B4-BE49-F238E27FC236}">
                <a16:creationId xmlns:a16="http://schemas.microsoft.com/office/drawing/2014/main" id="{5B02EDD7-58E0-47AE-9363-F0C96810DC47}"/>
              </a:ext>
            </a:extLst>
          </p:cNvPr>
          <p:cNvCxnSpPr/>
          <p:nvPr/>
        </p:nvCxnSpPr>
        <p:spPr>
          <a:xfrm>
            <a:off x="3924300" y="1714501"/>
            <a:ext cx="0" cy="424800"/>
          </a:xfrm>
          <a:prstGeom prst="straightConnector1">
            <a:avLst/>
          </a:prstGeom>
          <a:noFill/>
          <a:ln w="9525" cap="flat" cmpd="sng">
            <a:solidFill>
              <a:srgbClr val="FF0000"/>
            </a:solidFill>
            <a:prstDash val="solid"/>
            <a:miter lim="800000"/>
            <a:headEnd type="none" w="sm" len="sm"/>
            <a:tailEnd type="none" w="sm" len="sm"/>
          </a:ln>
        </p:spPr>
      </p:cxnSp>
      <p:sp>
        <p:nvSpPr>
          <p:cNvPr id="29" name="Google Shape;438;p4">
            <a:extLst>
              <a:ext uri="{FF2B5EF4-FFF2-40B4-BE49-F238E27FC236}">
                <a16:creationId xmlns:a16="http://schemas.microsoft.com/office/drawing/2014/main" id="{9B2406C7-0FD8-482A-9084-7309381A26A4}"/>
              </a:ext>
            </a:extLst>
          </p:cNvPr>
          <p:cNvSpPr txBox="1"/>
          <p:nvPr/>
        </p:nvSpPr>
        <p:spPr>
          <a:xfrm>
            <a:off x="4746992" y="2525410"/>
            <a:ext cx="1349008"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Ain 1.8V – 0</a:t>
            </a:r>
          </a:p>
        </p:txBody>
      </p:sp>
      <p:sp>
        <p:nvSpPr>
          <p:cNvPr id="35" name="Google Shape;444;p4">
            <a:extLst>
              <a:ext uri="{FF2B5EF4-FFF2-40B4-BE49-F238E27FC236}">
                <a16:creationId xmlns:a16="http://schemas.microsoft.com/office/drawing/2014/main" id="{1EEE9936-261F-41D3-960D-2CE8FC4BBDD9}"/>
              </a:ext>
            </a:extLst>
          </p:cNvPr>
          <p:cNvSpPr txBox="1"/>
          <p:nvPr/>
        </p:nvSpPr>
        <p:spPr>
          <a:xfrm>
            <a:off x="4392835" y="2167209"/>
            <a:ext cx="1254900"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chemeClr val="dk1"/>
                </a:solidFill>
                <a:latin typeface="Arial"/>
                <a:ea typeface="Arial"/>
                <a:cs typeface="Arial"/>
                <a:sym typeface="Arial"/>
              </a:rPr>
              <a:t> GND    </a:t>
            </a:r>
            <a:r>
              <a:rPr lang="en-US" sz="1400" dirty="0" err="1">
                <a:solidFill>
                  <a:schemeClr val="dk1"/>
                </a:solidFill>
                <a:latin typeface="Arial"/>
                <a:ea typeface="Arial"/>
                <a:cs typeface="Arial"/>
                <a:sym typeface="Arial"/>
              </a:rPr>
              <a:t>Vout</a:t>
            </a:r>
            <a:endParaRPr dirty="0">
              <a:solidFill>
                <a:schemeClr val="dk1"/>
              </a:solidFill>
            </a:endParaRPr>
          </a:p>
        </p:txBody>
      </p:sp>
      <p:sp>
        <p:nvSpPr>
          <p:cNvPr id="38" name="Google Shape;447;p4">
            <a:extLst>
              <a:ext uri="{FF2B5EF4-FFF2-40B4-BE49-F238E27FC236}">
                <a16:creationId xmlns:a16="http://schemas.microsoft.com/office/drawing/2014/main" id="{37C832EC-DD92-423D-AC2A-19CB74BB1FA5}"/>
              </a:ext>
            </a:extLst>
          </p:cNvPr>
          <p:cNvSpPr/>
          <p:nvPr/>
        </p:nvSpPr>
        <p:spPr>
          <a:xfrm>
            <a:off x="155154" y="2522179"/>
            <a:ext cx="1810650" cy="756000"/>
          </a:xfrm>
          <a:prstGeom prst="rect">
            <a:avLst/>
          </a:pr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Large Enclosed </a:t>
            </a:r>
            <a:endParaRPr>
              <a:solidFill>
                <a:srgbClr val="FFFFFF"/>
              </a:solidFill>
            </a:endParaRPr>
          </a:p>
          <a:p>
            <a:pPr marL="0" lvl="0" indent="0" algn="ctr" rtl="0">
              <a:spcBef>
                <a:spcPts val="0"/>
              </a:spcBef>
              <a:spcAft>
                <a:spcPts val="0"/>
              </a:spcAft>
              <a:buNone/>
            </a:pPr>
            <a:r>
              <a:rPr lang="en-US">
                <a:solidFill>
                  <a:srgbClr val="FFFFFF"/>
                </a:solidFill>
              </a:rPr>
              <a:t>Piazo Element</a:t>
            </a:r>
            <a:endParaRPr>
              <a:solidFill>
                <a:srgbClr val="FFFFFF"/>
              </a:solidFill>
            </a:endParaRPr>
          </a:p>
        </p:txBody>
      </p:sp>
      <p:sp>
        <p:nvSpPr>
          <p:cNvPr id="42" name="Google Shape;451;p4">
            <a:extLst>
              <a:ext uri="{FF2B5EF4-FFF2-40B4-BE49-F238E27FC236}">
                <a16:creationId xmlns:a16="http://schemas.microsoft.com/office/drawing/2014/main" id="{DB3E1575-08F4-4B47-9D44-313948E018BB}"/>
              </a:ext>
            </a:extLst>
          </p:cNvPr>
          <p:cNvSpPr txBox="1"/>
          <p:nvPr/>
        </p:nvSpPr>
        <p:spPr>
          <a:xfrm>
            <a:off x="2434529" y="2688749"/>
            <a:ext cx="1154962"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PWM1 A</a:t>
            </a:r>
            <a:endParaRPr sz="1200" dirty="0"/>
          </a:p>
        </p:txBody>
      </p:sp>
      <p:sp>
        <p:nvSpPr>
          <p:cNvPr id="45" name="Rectangle 44">
            <a:extLst>
              <a:ext uri="{FF2B5EF4-FFF2-40B4-BE49-F238E27FC236}">
                <a16:creationId xmlns:a16="http://schemas.microsoft.com/office/drawing/2014/main" id="{E94B522E-5D8D-45AF-A2F7-A3149C547F8A}"/>
              </a:ext>
            </a:extLst>
          </p:cNvPr>
          <p:cNvSpPr/>
          <p:nvPr/>
        </p:nvSpPr>
        <p:spPr>
          <a:xfrm>
            <a:off x="6629400" y="756473"/>
            <a:ext cx="2057400" cy="952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IR Distance Sensor</a:t>
            </a:r>
          </a:p>
        </p:txBody>
      </p:sp>
      <p:sp>
        <p:nvSpPr>
          <p:cNvPr id="47" name="TextBox 46">
            <a:extLst>
              <a:ext uri="{FF2B5EF4-FFF2-40B4-BE49-F238E27FC236}">
                <a16:creationId xmlns:a16="http://schemas.microsoft.com/office/drawing/2014/main" id="{04DF390C-5948-4AB5-AE73-F0627CD07D90}"/>
              </a:ext>
            </a:extLst>
          </p:cNvPr>
          <p:cNvSpPr txBox="1"/>
          <p:nvPr/>
        </p:nvSpPr>
        <p:spPr>
          <a:xfrm>
            <a:off x="6629400" y="756473"/>
            <a:ext cx="419100" cy="276999"/>
          </a:xfrm>
          <a:prstGeom prst="rect">
            <a:avLst/>
          </a:prstGeom>
          <a:noFill/>
        </p:spPr>
        <p:txBody>
          <a:bodyPr wrap="square" rtlCol="0">
            <a:spAutoFit/>
          </a:bodyPr>
          <a:lstStyle/>
          <a:p>
            <a:r>
              <a:rPr lang="en-US" sz="1200" dirty="0"/>
              <a:t>Vin</a:t>
            </a:r>
          </a:p>
        </p:txBody>
      </p:sp>
      <p:sp>
        <p:nvSpPr>
          <p:cNvPr id="48" name="TextBox 47">
            <a:extLst>
              <a:ext uri="{FF2B5EF4-FFF2-40B4-BE49-F238E27FC236}">
                <a16:creationId xmlns:a16="http://schemas.microsoft.com/office/drawing/2014/main" id="{B68F7CEA-DD6E-4689-A5DB-FB8CED6E3B2A}"/>
              </a:ext>
            </a:extLst>
          </p:cNvPr>
          <p:cNvSpPr txBox="1"/>
          <p:nvPr/>
        </p:nvSpPr>
        <p:spPr>
          <a:xfrm>
            <a:off x="8142600" y="756473"/>
            <a:ext cx="544199" cy="276999"/>
          </a:xfrm>
          <a:prstGeom prst="rect">
            <a:avLst/>
          </a:prstGeom>
          <a:noFill/>
        </p:spPr>
        <p:txBody>
          <a:bodyPr wrap="square" rtlCol="0">
            <a:spAutoFit/>
          </a:bodyPr>
          <a:lstStyle/>
          <a:p>
            <a:r>
              <a:rPr lang="en-US" sz="1200" dirty="0"/>
              <a:t>GND</a:t>
            </a:r>
          </a:p>
        </p:txBody>
      </p:sp>
      <p:sp>
        <p:nvSpPr>
          <p:cNvPr id="49" name="Rectangle 48">
            <a:extLst>
              <a:ext uri="{FF2B5EF4-FFF2-40B4-BE49-F238E27FC236}">
                <a16:creationId xmlns:a16="http://schemas.microsoft.com/office/drawing/2014/main" id="{8BA84BD8-457A-4F3E-9139-1CDBBD033591}"/>
              </a:ext>
            </a:extLst>
          </p:cNvPr>
          <p:cNvSpPr/>
          <p:nvPr/>
        </p:nvSpPr>
        <p:spPr>
          <a:xfrm>
            <a:off x="9525693" y="759259"/>
            <a:ext cx="2057400" cy="952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IR Distance Sensor</a:t>
            </a:r>
          </a:p>
        </p:txBody>
      </p:sp>
      <p:sp>
        <p:nvSpPr>
          <p:cNvPr id="50" name="TextBox 49">
            <a:extLst>
              <a:ext uri="{FF2B5EF4-FFF2-40B4-BE49-F238E27FC236}">
                <a16:creationId xmlns:a16="http://schemas.microsoft.com/office/drawing/2014/main" id="{F02026FE-74A9-434D-BFA3-4B96AE13941D}"/>
              </a:ext>
            </a:extLst>
          </p:cNvPr>
          <p:cNvSpPr txBox="1"/>
          <p:nvPr/>
        </p:nvSpPr>
        <p:spPr>
          <a:xfrm>
            <a:off x="9525693" y="759259"/>
            <a:ext cx="419100" cy="276999"/>
          </a:xfrm>
          <a:prstGeom prst="rect">
            <a:avLst/>
          </a:prstGeom>
          <a:noFill/>
        </p:spPr>
        <p:txBody>
          <a:bodyPr wrap="square" rtlCol="0">
            <a:spAutoFit/>
          </a:bodyPr>
          <a:lstStyle/>
          <a:p>
            <a:r>
              <a:rPr lang="en-US" sz="1200" dirty="0"/>
              <a:t>Vin</a:t>
            </a:r>
          </a:p>
        </p:txBody>
      </p:sp>
      <p:sp>
        <p:nvSpPr>
          <p:cNvPr id="51" name="TextBox 50">
            <a:extLst>
              <a:ext uri="{FF2B5EF4-FFF2-40B4-BE49-F238E27FC236}">
                <a16:creationId xmlns:a16="http://schemas.microsoft.com/office/drawing/2014/main" id="{F34DDCEF-B161-465C-9230-F41216873EEA}"/>
              </a:ext>
            </a:extLst>
          </p:cNvPr>
          <p:cNvSpPr txBox="1"/>
          <p:nvPr/>
        </p:nvSpPr>
        <p:spPr>
          <a:xfrm>
            <a:off x="11038893" y="759259"/>
            <a:ext cx="544199" cy="276999"/>
          </a:xfrm>
          <a:prstGeom prst="rect">
            <a:avLst/>
          </a:prstGeom>
          <a:noFill/>
        </p:spPr>
        <p:txBody>
          <a:bodyPr wrap="square" rtlCol="0">
            <a:spAutoFit/>
          </a:bodyPr>
          <a:lstStyle/>
          <a:p>
            <a:r>
              <a:rPr lang="en-US" sz="1200" dirty="0"/>
              <a:t>GND</a:t>
            </a:r>
          </a:p>
        </p:txBody>
      </p:sp>
      <p:sp>
        <p:nvSpPr>
          <p:cNvPr id="54" name="Rectangle 53">
            <a:extLst>
              <a:ext uri="{FF2B5EF4-FFF2-40B4-BE49-F238E27FC236}">
                <a16:creationId xmlns:a16="http://schemas.microsoft.com/office/drawing/2014/main" id="{34A4DFD5-8475-4556-843F-4842EDA0F4BF}"/>
              </a:ext>
            </a:extLst>
          </p:cNvPr>
          <p:cNvSpPr/>
          <p:nvPr/>
        </p:nvSpPr>
        <p:spPr>
          <a:xfrm>
            <a:off x="4744828" y="2705100"/>
            <a:ext cx="1021433" cy="276999"/>
          </a:xfrm>
          <a:prstGeom prst="rect">
            <a:avLst/>
          </a:prstGeom>
        </p:spPr>
        <p:txBody>
          <a:bodyPr wrap="none">
            <a:spAutoFit/>
          </a:bodyPr>
          <a:lstStyle/>
          <a:p>
            <a:pPr lvl="0"/>
            <a:r>
              <a:rPr lang="en-US" sz="1200" dirty="0">
                <a:solidFill>
                  <a:schemeClr val="dk1"/>
                </a:solidFill>
                <a:ea typeface="Arial"/>
                <a:cs typeface="Arial"/>
                <a:sym typeface="Arial"/>
              </a:rPr>
              <a:t>Ain 1.8V – 1</a:t>
            </a:r>
          </a:p>
        </p:txBody>
      </p:sp>
      <p:sp>
        <p:nvSpPr>
          <p:cNvPr id="55" name="TextBox 54">
            <a:extLst>
              <a:ext uri="{FF2B5EF4-FFF2-40B4-BE49-F238E27FC236}">
                <a16:creationId xmlns:a16="http://schemas.microsoft.com/office/drawing/2014/main" id="{1D407246-1302-45DF-B125-8A88C0D11AF1}"/>
              </a:ext>
            </a:extLst>
          </p:cNvPr>
          <p:cNvSpPr txBox="1"/>
          <p:nvPr/>
        </p:nvSpPr>
        <p:spPr>
          <a:xfrm>
            <a:off x="6614586" y="1431867"/>
            <a:ext cx="569862" cy="276999"/>
          </a:xfrm>
          <a:prstGeom prst="rect">
            <a:avLst/>
          </a:prstGeom>
          <a:noFill/>
        </p:spPr>
        <p:txBody>
          <a:bodyPr wrap="square" rtlCol="0">
            <a:spAutoFit/>
          </a:bodyPr>
          <a:lstStyle/>
          <a:p>
            <a:r>
              <a:rPr lang="en-US" sz="1200" dirty="0" err="1"/>
              <a:t>Aout</a:t>
            </a:r>
            <a:endParaRPr lang="en-US" sz="1200" dirty="0"/>
          </a:p>
        </p:txBody>
      </p:sp>
      <p:sp>
        <p:nvSpPr>
          <p:cNvPr id="56" name="TextBox 55">
            <a:extLst>
              <a:ext uri="{FF2B5EF4-FFF2-40B4-BE49-F238E27FC236}">
                <a16:creationId xmlns:a16="http://schemas.microsoft.com/office/drawing/2014/main" id="{80C1E3D9-C0DC-4A49-B503-70F7D8CCB146}"/>
              </a:ext>
            </a:extLst>
          </p:cNvPr>
          <p:cNvSpPr txBox="1"/>
          <p:nvPr/>
        </p:nvSpPr>
        <p:spPr>
          <a:xfrm>
            <a:off x="9488538" y="1439848"/>
            <a:ext cx="569862" cy="276999"/>
          </a:xfrm>
          <a:prstGeom prst="rect">
            <a:avLst/>
          </a:prstGeom>
          <a:noFill/>
        </p:spPr>
        <p:txBody>
          <a:bodyPr wrap="square" rtlCol="0">
            <a:spAutoFit/>
          </a:bodyPr>
          <a:lstStyle/>
          <a:p>
            <a:r>
              <a:rPr lang="en-US" sz="1200" dirty="0" err="1"/>
              <a:t>Aout</a:t>
            </a:r>
            <a:endParaRPr lang="en-US" sz="1200" dirty="0"/>
          </a:p>
        </p:txBody>
      </p:sp>
      <p:cxnSp>
        <p:nvCxnSpPr>
          <p:cNvPr id="103" name="Connector: Elbow 102">
            <a:extLst>
              <a:ext uri="{FF2B5EF4-FFF2-40B4-BE49-F238E27FC236}">
                <a16:creationId xmlns:a16="http://schemas.microsoft.com/office/drawing/2014/main" id="{5274CAFE-D618-4A84-99A1-53D9CA4CBA3E}"/>
              </a:ext>
            </a:extLst>
          </p:cNvPr>
          <p:cNvCxnSpPr>
            <a:cxnSpLocks/>
            <a:stCxn id="56" idx="2"/>
          </p:cNvCxnSpPr>
          <p:nvPr/>
        </p:nvCxnSpPr>
        <p:spPr>
          <a:xfrm rot="5400000">
            <a:off x="7977420" y="319192"/>
            <a:ext cx="398395" cy="3193704"/>
          </a:xfrm>
          <a:prstGeom prst="bentConnector2">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E3A25B00-0666-40B0-AFD1-8CBFA82DA75C}"/>
              </a:ext>
            </a:extLst>
          </p:cNvPr>
          <p:cNvCxnSpPr>
            <a:cxnSpLocks/>
          </p:cNvCxnSpPr>
          <p:nvPr/>
        </p:nvCxnSpPr>
        <p:spPr>
          <a:xfrm rot="10800000" flipV="1">
            <a:off x="5766264" y="2663889"/>
            <a:ext cx="211783" cy="2"/>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984E9C68-B73C-4881-9B83-4F6EB8D5386E}"/>
              </a:ext>
            </a:extLst>
          </p:cNvPr>
          <p:cNvCxnSpPr>
            <a:cxnSpLocks/>
            <a:endCxn id="54" idx="3"/>
          </p:cNvCxnSpPr>
          <p:nvPr/>
        </p:nvCxnSpPr>
        <p:spPr>
          <a:xfrm rot="10800000" flipV="1">
            <a:off x="5766262" y="2117466"/>
            <a:ext cx="813503" cy="726134"/>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3C1D7584-4467-4C8F-8EED-83FF52C4001E}"/>
              </a:ext>
            </a:extLst>
          </p:cNvPr>
          <p:cNvSpPr txBox="1"/>
          <p:nvPr/>
        </p:nvSpPr>
        <p:spPr>
          <a:xfrm>
            <a:off x="2422892" y="3837801"/>
            <a:ext cx="809576" cy="276999"/>
          </a:xfrm>
          <a:prstGeom prst="rect">
            <a:avLst/>
          </a:prstGeom>
          <a:noFill/>
        </p:spPr>
        <p:txBody>
          <a:bodyPr wrap="square" rtlCol="0">
            <a:spAutoFit/>
          </a:bodyPr>
          <a:lstStyle/>
          <a:p>
            <a:r>
              <a:rPr lang="en-US" sz="1200" dirty="0"/>
              <a:t>GPIO 23</a:t>
            </a:r>
          </a:p>
        </p:txBody>
      </p:sp>
      <p:cxnSp>
        <p:nvCxnSpPr>
          <p:cNvPr id="113" name="Connector: Elbow 112">
            <a:extLst>
              <a:ext uri="{FF2B5EF4-FFF2-40B4-BE49-F238E27FC236}">
                <a16:creationId xmlns:a16="http://schemas.microsoft.com/office/drawing/2014/main" id="{F17A6D17-1847-422A-B44E-91D431C88828}"/>
              </a:ext>
            </a:extLst>
          </p:cNvPr>
          <p:cNvCxnSpPr>
            <a:stCxn id="16" idx="3"/>
            <a:endCxn id="111" idx="1"/>
          </p:cNvCxnSpPr>
          <p:nvPr/>
        </p:nvCxnSpPr>
        <p:spPr>
          <a:xfrm>
            <a:off x="1848054" y="3975586"/>
            <a:ext cx="574838" cy="715"/>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5" name="Rectangle: Rounded Corners 114">
            <a:extLst>
              <a:ext uri="{FF2B5EF4-FFF2-40B4-BE49-F238E27FC236}">
                <a16:creationId xmlns:a16="http://schemas.microsoft.com/office/drawing/2014/main" id="{53A916D2-3F42-4342-9460-DF2737854B1E}"/>
              </a:ext>
            </a:extLst>
          </p:cNvPr>
          <p:cNvSpPr/>
          <p:nvPr/>
        </p:nvSpPr>
        <p:spPr>
          <a:xfrm>
            <a:off x="7655777" y="2709242"/>
            <a:ext cx="2621067" cy="18563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a:solidFill>
                  <a:schemeClr val="bg1"/>
                </a:solidFill>
              </a:rPr>
              <a:t>Mikroe</a:t>
            </a:r>
            <a:endParaRPr lang="en-US" dirty="0">
              <a:solidFill>
                <a:schemeClr val="bg1"/>
              </a:solidFill>
            </a:endParaRPr>
          </a:p>
          <a:p>
            <a:pPr algn="ctr"/>
            <a:r>
              <a:rPr lang="en-US" dirty="0">
                <a:solidFill>
                  <a:schemeClr val="bg1"/>
                </a:solidFill>
              </a:rPr>
              <a:t>OLED C</a:t>
            </a:r>
          </a:p>
          <a:p>
            <a:pPr algn="ctr"/>
            <a:r>
              <a:rPr lang="en-US" dirty="0">
                <a:solidFill>
                  <a:schemeClr val="bg1"/>
                </a:solidFill>
              </a:rPr>
              <a:t>Click</a:t>
            </a:r>
          </a:p>
        </p:txBody>
      </p:sp>
      <p:sp>
        <p:nvSpPr>
          <p:cNvPr id="116" name="TextBox 115">
            <a:extLst>
              <a:ext uri="{FF2B5EF4-FFF2-40B4-BE49-F238E27FC236}">
                <a16:creationId xmlns:a16="http://schemas.microsoft.com/office/drawing/2014/main" id="{B54AEC31-047A-42F0-8D66-17363C00C743}"/>
              </a:ext>
            </a:extLst>
          </p:cNvPr>
          <p:cNvSpPr txBox="1"/>
          <p:nvPr/>
        </p:nvSpPr>
        <p:spPr>
          <a:xfrm>
            <a:off x="7655777" y="2995937"/>
            <a:ext cx="797023" cy="1569660"/>
          </a:xfrm>
          <a:prstGeom prst="rect">
            <a:avLst/>
          </a:prstGeom>
          <a:noFill/>
        </p:spPr>
        <p:txBody>
          <a:bodyPr wrap="square" rtlCol="0">
            <a:spAutoFit/>
          </a:bodyPr>
          <a:lstStyle/>
          <a:p>
            <a:r>
              <a:rPr lang="en-US" sz="1200" dirty="0"/>
              <a:t>AN</a:t>
            </a:r>
          </a:p>
          <a:p>
            <a:r>
              <a:rPr lang="en-US" sz="1200" dirty="0"/>
              <a:t>RST</a:t>
            </a:r>
          </a:p>
          <a:p>
            <a:r>
              <a:rPr lang="en-US" sz="1200" dirty="0"/>
              <a:t>CS</a:t>
            </a:r>
          </a:p>
          <a:p>
            <a:r>
              <a:rPr lang="en-US" sz="1200" dirty="0"/>
              <a:t>SCK</a:t>
            </a:r>
          </a:p>
          <a:p>
            <a:r>
              <a:rPr lang="en-US" sz="1200" dirty="0"/>
              <a:t>MISO</a:t>
            </a:r>
          </a:p>
          <a:p>
            <a:r>
              <a:rPr lang="en-US" sz="1200" dirty="0"/>
              <a:t>MOSI</a:t>
            </a:r>
          </a:p>
          <a:p>
            <a:r>
              <a:rPr lang="en-US" sz="1200" dirty="0"/>
              <a:t>3.3V</a:t>
            </a:r>
          </a:p>
          <a:p>
            <a:r>
              <a:rPr lang="en-US" sz="1200" dirty="0"/>
              <a:t>GND</a:t>
            </a:r>
          </a:p>
        </p:txBody>
      </p:sp>
      <p:sp>
        <p:nvSpPr>
          <p:cNvPr id="118" name="TextBox 117">
            <a:extLst>
              <a:ext uri="{FF2B5EF4-FFF2-40B4-BE49-F238E27FC236}">
                <a16:creationId xmlns:a16="http://schemas.microsoft.com/office/drawing/2014/main" id="{62637310-FAD3-4173-AE21-03392D363607}"/>
              </a:ext>
            </a:extLst>
          </p:cNvPr>
          <p:cNvSpPr txBox="1"/>
          <p:nvPr/>
        </p:nvSpPr>
        <p:spPr>
          <a:xfrm>
            <a:off x="9489977" y="2997474"/>
            <a:ext cx="797023" cy="1569660"/>
          </a:xfrm>
          <a:prstGeom prst="rect">
            <a:avLst/>
          </a:prstGeom>
          <a:noFill/>
        </p:spPr>
        <p:txBody>
          <a:bodyPr wrap="square" rtlCol="0">
            <a:spAutoFit/>
          </a:bodyPr>
          <a:lstStyle/>
          <a:p>
            <a:pPr algn="r"/>
            <a:r>
              <a:rPr lang="en-US" sz="1200" dirty="0"/>
              <a:t>PWM</a:t>
            </a:r>
          </a:p>
          <a:p>
            <a:pPr algn="r"/>
            <a:r>
              <a:rPr lang="en-US" sz="1200" dirty="0"/>
              <a:t>INT</a:t>
            </a:r>
          </a:p>
          <a:p>
            <a:pPr algn="r"/>
            <a:r>
              <a:rPr lang="en-US" sz="1200" dirty="0"/>
              <a:t>TX</a:t>
            </a:r>
          </a:p>
          <a:p>
            <a:pPr algn="r"/>
            <a:r>
              <a:rPr lang="en-US" sz="1200" dirty="0"/>
              <a:t>RX</a:t>
            </a:r>
          </a:p>
          <a:p>
            <a:pPr algn="r"/>
            <a:r>
              <a:rPr lang="en-US" sz="1200" dirty="0"/>
              <a:t>SCL</a:t>
            </a:r>
          </a:p>
          <a:p>
            <a:pPr algn="r"/>
            <a:r>
              <a:rPr lang="en-US" sz="1200" dirty="0"/>
              <a:t>SDA</a:t>
            </a:r>
          </a:p>
          <a:p>
            <a:pPr algn="r"/>
            <a:r>
              <a:rPr lang="en-US" sz="1200" dirty="0"/>
              <a:t>5V</a:t>
            </a:r>
          </a:p>
          <a:p>
            <a:pPr algn="r"/>
            <a:r>
              <a:rPr lang="en-US" sz="1200" dirty="0"/>
              <a:t>GND</a:t>
            </a:r>
          </a:p>
        </p:txBody>
      </p:sp>
      <p:sp>
        <p:nvSpPr>
          <p:cNvPr id="119" name="TextBox 118">
            <a:extLst>
              <a:ext uri="{FF2B5EF4-FFF2-40B4-BE49-F238E27FC236}">
                <a16:creationId xmlns:a16="http://schemas.microsoft.com/office/drawing/2014/main" id="{743338DE-DF79-4ED1-9AD1-D5FA0253B6E3}"/>
              </a:ext>
            </a:extLst>
          </p:cNvPr>
          <p:cNvSpPr txBox="1"/>
          <p:nvPr/>
        </p:nvSpPr>
        <p:spPr>
          <a:xfrm>
            <a:off x="3338017" y="3253833"/>
            <a:ext cx="1692900" cy="369332"/>
          </a:xfrm>
          <a:prstGeom prst="rect">
            <a:avLst/>
          </a:prstGeom>
          <a:noFill/>
        </p:spPr>
        <p:txBody>
          <a:bodyPr wrap="square" rtlCol="0">
            <a:spAutoFit/>
          </a:bodyPr>
          <a:lstStyle/>
          <a:p>
            <a:r>
              <a:rPr lang="en-US" dirty="0" err="1">
                <a:solidFill>
                  <a:schemeClr val="lt1"/>
                </a:solidFill>
                <a:ea typeface="Arial"/>
                <a:cs typeface="Arial"/>
                <a:sym typeface="Arial"/>
              </a:rPr>
              <a:t>Pocketbeagle</a:t>
            </a:r>
            <a:endParaRPr lang="en-US" dirty="0"/>
          </a:p>
        </p:txBody>
      </p:sp>
      <p:sp>
        <p:nvSpPr>
          <p:cNvPr id="121" name="TextBox 120">
            <a:extLst>
              <a:ext uri="{FF2B5EF4-FFF2-40B4-BE49-F238E27FC236}">
                <a16:creationId xmlns:a16="http://schemas.microsoft.com/office/drawing/2014/main" id="{35FB9884-E7C6-4A1E-9573-E82BA6D8E138}"/>
              </a:ext>
            </a:extLst>
          </p:cNvPr>
          <p:cNvSpPr txBox="1"/>
          <p:nvPr/>
        </p:nvSpPr>
        <p:spPr>
          <a:xfrm>
            <a:off x="4744828" y="2982099"/>
            <a:ext cx="1010593" cy="3600986"/>
          </a:xfrm>
          <a:prstGeom prst="rect">
            <a:avLst/>
          </a:prstGeom>
          <a:noFill/>
        </p:spPr>
        <p:txBody>
          <a:bodyPr wrap="square" rtlCol="0">
            <a:spAutoFit/>
          </a:bodyPr>
          <a:lstStyle/>
          <a:p>
            <a:pPr algn="r"/>
            <a:r>
              <a:rPr lang="en-US" sz="1200" dirty="0"/>
              <a:t>Ain 5(3.3V)</a:t>
            </a:r>
          </a:p>
          <a:p>
            <a:pPr algn="r"/>
            <a:r>
              <a:rPr lang="en-US" sz="1200" dirty="0"/>
              <a:t>GPIO 45</a:t>
            </a:r>
          </a:p>
          <a:p>
            <a:pPr algn="r"/>
            <a:r>
              <a:rPr lang="en-US" sz="1200" dirty="0"/>
              <a:t>SPI1.CS</a:t>
            </a:r>
          </a:p>
          <a:p>
            <a:pPr algn="r"/>
            <a:r>
              <a:rPr lang="en-US" sz="1200" dirty="0"/>
              <a:t>SPI1.CLK</a:t>
            </a:r>
          </a:p>
          <a:p>
            <a:pPr algn="r"/>
            <a:r>
              <a:rPr lang="en-US" sz="1200" dirty="0"/>
              <a:t>SPI1.MISO</a:t>
            </a:r>
          </a:p>
          <a:p>
            <a:pPr algn="r"/>
            <a:r>
              <a:rPr lang="en-US" sz="1200" dirty="0"/>
              <a:t>SPI1.MOSI</a:t>
            </a:r>
          </a:p>
          <a:p>
            <a:pPr algn="r"/>
            <a:r>
              <a:rPr lang="en-US" sz="1200" dirty="0"/>
              <a:t>3.3V</a:t>
            </a:r>
          </a:p>
          <a:p>
            <a:pPr algn="r"/>
            <a:r>
              <a:rPr lang="en-US" sz="1200" dirty="0"/>
              <a:t>GND</a:t>
            </a:r>
          </a:p>
          <a:p>
            <a:pPr algn="r"/>
            <a:endParaRPr lang="en-US" sz="1200" dirty="0"/>
          </a:p>
          <a:p>
            <a:pPr algn="r"/>
            <a:r>
              <a:rPr lang="en-US" sz="1200" dirty="0"/>
              <a:t>GND</a:t>
            </a:r>
          </a:p>
          <a:p>
            <a:pPr algn="r"/>
            <a:r>
              <a:rPr lang="en-US" sz="1200" dirty="0" err="1"/>
              <a:t>Vout</a:t>
            </a:r>
            <a:r>
              <a:rPr lang="en-US" sz="1200" dirty="0"/>
              <a:t> </a:t>
            </a:r>
          </a:p>
          <a:p>
            <a:pPr algn="r"/>
            <a:r>
              <a:rPr lang="en-US" sz="1200" dirty="0"/>
              <a:t>I2C2.SDA</a:t>
            </a:r>
          </a:p>
          <a:p>
            <a:pPr algn="r"/>
            <a:r>
              <a:rPr lang="en-US" sz="1200" dirty="0"/>
              <a:t>I2C2.SCL</a:t>
            </a:r>
          </a:p>
          <a:p>
            <a:pPr algn="r"/>
            <a:r>
              <a:rPr lang="en-US" sz="1200" dirty="0"/>
              <a:t>UART0.TX</a:t>
            </a:r>
          </a:p>
          <a:p>
            <a:pPr algn="r"/>
            <a:r>
              <a:rPr lang="en-US" sz="1200" dirty="0"/>
              <a:t>UART0.RX</a:t>
            </a:r>
          </a:p>
          <a:p>
            <a:pPr algn="r"/>
            <a:r>
              <a:rPr lang="en-US" sz="1200" dirty="0"/>
              <a:t>GPIO 26</a:t>
            </a:r>
          </a:p>
          <a:p>
            <a:pPr algn="r"/>
            <a:r>
              <a:rPr lang="en-US" sz="1200" dirty="0"/>
              <a:t>PWM0 A</a:t>
            </a:r>
          </a:p>
          <a:p>
            <a:pPr algn="r"/>
            <a:endParaRPr lang="en-US" sz="1200" dirty="0"/>
          </a:p>
          <a:p>
            <a:pPr algn="r"/>
            <a:endParaRPr lang="en-US" sz="1200" dirty="0"/>
          </a:p>
        </p:txBody>
      </p:sp>
      <p:sp>
        <p:nvSpPr>
          <p:cNvPr id="122" name="Rectangle 121">
            <a:extLst>
              <a:ext uri="{FF2B5EF4-FFF2-40B4-BE49-F238E27FC236}">
                <a16:creationId xmlns:a16="http://schemas.microsoft.com/office/drawing/2014/main" id="{1F6BE655-909B-4C07-9421-D3B8B3257EEA}"/>
              </a:ext>
            </a:extLst>
          </p:cNvPr>
          <p:cNvSpPr/>
          <p:nvPr/>
        </p:nvSpPr>
        <p:spPr>
          <a:xfrm>
            <a:off x="8703252" y="1894463"/>
            <a:ext cx="822441" cy="4477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*Voltage Divider</a:t>
            </a:r>
          </a:p>
        </p:txBody>
      </p:sp>
      <p:sp>
        <p:nvSpPr>
          <p:cNvPr id="128" name="Rectangle 127">
            <a:extLst>
              <a:ext uri="{FF2B5EF4-FFF2-40B4-BE49-F238E27FC236}">
                <a16:creationId xmlns:a16="http://schemas.microsoft.com/office/drawing/2014/main" id="{92167D74-EFFB-4EBE-8D0A-B22846EB87E8}"/>
              </a:ext>
            </a:extLst>
          </p:cNvPr>
          <p:cNvSpPr/>
          <p:nvPr/>
        </p:nvSpPr>
        <p:spPr>
          <a:xfrm>
            <a:off x="5665606" y="1601731"/>
            <a:ext cx="754243" cy="4477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*Voltage Divider</a:t>
            </a:r>
          </a:p>
        </p:txBody>
      </p:sp>
      <p:cxnSp>
        <p:nvCxnSpPr>
          <p:cNvPr id="138" name="Straight Connector 137">
            <a:extLst>
              <a:ext uri="{FF2B5EF4-FFF2-40B4-BE49-F238E27FC236}">
                <a16:creationId xmlns:a16="http://schemas.microsoft.com/office/drawing/2014/main" id="{F384D48F-9922-4E0B-8844-79216684BCCD}"/>
              </a:ext>
            </a:extLst>
          </p:cNvPr>
          <p:cNvCxnSpPr/>
          <p:nvPr/>
        </p:nvCxnSpPr>
        <p:spPr>
          <a:xfrm flipH="1">
            <a:off x="5755421" y="3124200"/>
            <a:ext cx="19003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5D3FA4A-6AF3-4923-855D-7690EDF08761}"/>
              </a:ext>
            </a:extLst>
          </p:cNvPr>
          <p:cNvCxnSpPr/>
          <p:nvPr/>
        </p:nvCxnSpPr>
        <p:spPr>
          <a:xfrm flipH="1">
            <a:off x="5753100" y="3314700"/>
            <a:ext cx="19003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97BCB30-73D9-4851-99C6-C9A348907C4A}"/>
              </a:ext>
            </a:extLst>
          </p:cNvPr>
          <p:cNvCxnSpPr/>
          <p:nvPr/>
        </p:nvCxnSpPr>
        <p:spPr>
          <a:xfrm flipH="1">
            <a:off x="5753100" y="3497580"/>
            <a:ext cx="19003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4BC29D07-435D-4CE6-80AA-BE6B9438F64B}"/>
              </a:ext>
            </a:extLst>
          </p:cNvPr>
          <p:cNvCxnSpPr/>
          <p:nvPr/>
        </p:nvCxnSpPr>
        <p:spPr>
          <a:xfrm flipH="1">
            <a:off x="5753100" y="3677920"/>
            <a:ext cx="19003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CF50015-C53F-4579-AA3F-0F12797CE136}"/>
              </a:ext>
            </a:extLst>
          </p:cNvPr>
          <p:cNvCxnSpPr/>
          <p:nvPr/>
        </p:nvCxnSpPr>
        <p:spPr>
          <a:xfrm flipH="1">
            <a:off x="5753100" y="3858260"/>
            <a:ext cx="19003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86E02B8-74FC-4447-B70A-87199814604E}"/>
              </a:ext>
            </a:extLst>
          </p:cNvPr>
          <p:cNvCxnSpPr/>
          <p:nvPr/>
        </p:nvCxnSpPr>
        <p:spPr>
          <a:xfrm flipH="1">
            <a:off x="5753100" y="4038600"/>
            <a:ext cx="19003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09074AB4-75F2-4461-BBE4-26E45AF7EC31}"/>
              </a:ext>
            </a:extLst>
          </p:cNvPr>
          <p:cNvCxnSpPr/>
          <p:nvPr/>
        </p:nvCxnSpPr>
        <p:spPr>
          <a:xfrm flipH="1">
            <a:off x="5753100" y="4229100"/>
            <a:ext cx="19003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0DD7A005-DCB5-4147-8C72-1141947672E1}"/>
              </a:ext>
            </a:extLst>
          </p:cNvPr>
          <p:cNvCxnSpPr>
            <a:cxnSpLocks/>
            <a:endCxn id="121" idx="3"/>
          </p:cNvCxnSpPr>
          <p:nvPr/>
        </p:nvCxnSpPr>
        <p:spPr>
          <a:xfrm rot="10800000" flipV="1">
            <a:off x="5755422" y="4413456"/>
            <a:ext cx="4501153" cy="369136"/>
          </a:xfrm>
          <a:prstGeom prst="bentConnector3">
            <a:avLst>
              <a:gd name="adj1" fmla="val -2818"/>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2" name="Connector: Elbow 151">
            <a:extLst>
              <a:ext uri="{FF2B5EF4-FFF2-40B4-BE49-F238E27FC236}">
                <a16:creationId xmlns:a16="http://schemas.microsoft.com/office/drawing/2014/main" id="{7A5B8748-FCBC-4C81-B7D3-D4E4D693BF5D}"/>
              </a:ext>
            </a:extLst>
          </p:cNvPr>
          <p:cNvCxnSpPr>
            <a:cxnSpLocks/>
          </p:cNvCxnSpPr>
          <p:nvPr/>
        </p:nvCxnSpPr>
        <p:spPr>
          <a:xfrm rot="10800000" flipV="1">
            <a:off x="5775692" y="4236717"/>
            <a:ext cx="4511310" cy="743838"/>
          </a:xfrm>
          <a:prstGeom prst="bentConnector3">
            <a:avLst>
              <a:gd name="adj1" fmla="val -3826"/>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10CA587F-0DE3-4BA0-9554-1AF57B974536}"/>
              </a:ext>
            </a:extLst>
          </p:cNvPr>
          <p:cNvCxnSpPr>
            <a:cxnSpLocks/>
          </p:cNvCxnSpPr>
          <p:nvPr/>
        </p:nvCxnSpPr>
        <p:spPr>
          <a:xfrm rot="10800000" flipV="1">
            <a:off x="5775692" y="4053837"/>
            <a:ext cx="4501152" cy="1079118"/>
          </a:xfrm>
          <a:prstGeom prst="bentConnector3">
            <a:avLst>
              <a:gd name="adj1" fmla="val -5753"/>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Connector: Elbow 159">
            <a:extLst>
              <a:ext uri="{FF2B5EF4-FFF2-40B4-BE49-F238E27FC236}">
                <a16:creationId xmlns:a16="http://schemas.microsoft.com/office/drawing/2014/main" id="{A440BC62-7E1D-46BB-A608-CC00CEE34D4E}"/>
              </a:ext>
            </a:extLst>
          </p:cNvPr>
          <p:cNvCxnSpPr>
            <a:cxnSpLocks/>
          </p:cNvCxnSpPr>
          <p:nvPr/>
        </p:nvCxnSpPr>
        <p:spPr>
          <a:xfrm rot="10800000" flipV="1">
            <a:off x="5753100" y="3869482"/>
            <a:ext cx="4523744" cy="1471847"/>
          </a:xfrm>
          <a:prstGeom prst="bentConnector3">
            <a:avLst>
              <a:gd name="adj1" fmla="val -772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4" name="Connector: Elbow 163">
            <a:extLst>
              <a:ext uri="{FF2B5EF4-FFF2-40B4-BE49-F238E27FC236}">
                <a16:creationId xmlns:a16="http://schemas.microsoft.com/office/drawing/2014/main" id="{C9430CF1-A2CB-4053-A370-D7C51CFDA49F}"/>
              </a:ext>
            </a:extLst>
          </p:cNvPr>
          <p:cNvCxnSpPr>
            <a:cxnSpLocks/>
          </p:cNvCxnSpPr>
          <p:nvPr/>
        </p:nvCxnSpPr>
        <p:spPr>
          <a:xfrm rot="10800000" flipV="1">
            <a:off x="5775692" y="3695700"/>
            <a:ext cx="4511312" cy="1796798"/>
          </a:xfrm>
          <a:prstGeom prst="bentConnector3">
            <a:avLst>
              <a:gd name="adj1" fmla="val -9231"/>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0" name="Connector: Elbow 169">
            <a:extLst>
              <a:ext uri="{FF2B5EF4-FFF2-40B4-BE49-F238E27FC236}">
                <a16:creationId xmlns:a16="http://schemas.microsoft.com/office/drawing/2014/main" id="{D3E0EC5B-1AC9-4849-A23C-97D4D202FDD5}"/>
              </a:ext>
            </a:extLst>
          </p:cNvPr>
          <p:cNvCxnSpPr>
            <a:cxnSpLocks/>
          </p:cNvCxnSpPr>
          <p:nvPr/>
        </p:nvCxnSpPr>
        <p:spPr>
          <a:xfrm rot="10800000" flipV="1">
            <a:off x="5775692" y="3512820"/>
            <a:ext cx="4501152" cy="2132078"/>
          </a:xfrm>
          <a:prstGeom prst="bentConnector3">
            <a:avLst>
              <a:gd name="adj1" fmla="val -11396"/>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F6E139B-C0A9-4D76-8678-DCE4528AA2C8}"/>
              </a:ext>
            </a:extLst>
          </p:cNvPr>
          <p:cNvSpPr txBox="1"/>
          <p:nvPr/>
        </p:nvSpPr>
        <p:spPr>
          <a:xfrm>
            <a:off x="533400" y="6172200"/>
            <a:ext cx="5715000" cy="523220"/>
          </a:xfrm>
          <a:prstGeom prst="rect">
            <a:avLst/>
          </a:prstGeom>
          <a:noFill/>
        </p:spPr>
        <p:txBody>
          <a:bodyPr wrap="square" rtlCol="0">
            <a:spAutoFit/>
          </a:bodyPr>
          <a:lstStyle/>
          <a:p>
            <a:r>
              <a:rPr lang="en-US" sz="1400" dirty="0"/>
              <a:t>*Note: The voltage dividers </a:t>
            </a:r>
          </a:p>
          <a:p>
            <a:r>
              <a:rPr lang="en-US" sz="1400" dirty="0"/>
              <a:t>cut the output voltage in half</a:t>
            </a:r>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79E802-C3D8-4BC1-B06C-079647D7B164}"/>
              </a:ext>
            </a:extLst>
          </p:cNvPr>
          <p:cNvSpPr/>
          <p:nvPr/>
        </p:nvSpPr>
        <p:spPr>
          <a:xfrm>
            <a:off x="4533900" y="1379926"/>
            <a:ext cx="6598228" cy="32202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98" name="Rectangle 97">
            <a:extLst>
              <a:ext uri="{FF2B5EF4-FFF2-40B4-BE49-F238E27FC236}">
                <a16:creationId xmlns:a16="http://schemas.microsoft.com/office/drawing/2014/main" id="{3275B626-742D-4B53-A42C-EBA988DED483}"/>
              </a:ext>
            </a:extLst>
          </p:cNvPr>
          <p:cNvSpPr/>
          <p:nvPr/>
        </p:nvSpPr>
        <p:spPr>
          <a:xfrm>
            <a:off x="609600" y="1382590"/>
            <a:ext cx="2313858" cy="2465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a:xfrm>
            <a:off x="609600" y="-150725"/>
            <a:ext cx="10972800" cy="914401"/>
          </a:xfrm>
        </p:spPr>
        <p:txBody>
          <a:bodyPr/>
          <a:lstStyle/>
          <a:p>
            <a:r>
              <a:rPr lang="en-US" dirty="0"/>
              <a:t>Mechanical Block Diagram – Facing Up (Top)</a:t>
            </a:r>
          </a:p>
        </p:txBody>
      </p:sp>
      <p:sp>
        <p:nvSpPr>
          <p:cNvPr id="18" name="Rectangle 17">
            <a:extLst>
              <a:ext uri="{FF2B5EF4-FFF2-40B4-BE49-F238E27FC236}">
                <a16:creationId xmlns:a16="http://schemas.microsoft.com/office/drawing/2014/main" id="{90DF6244-7DEC-4522-B242-B16F383CB995}"/>
              </a:ext>
            </a:extLst>
          </p:cNvPr>
          <p:cNvSpPr/>
          <p:nvPr/>
        </p:nvSpPr>
        <p:spPr>
          <a:xfrm>
            <a:off x="9558078" y="1681061"/>
            <a:ext cx="1273628" cy="2509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OLED Screen</a:t>
            </a:r>
          </a:p>
        </p:txBody>
      </p:sp>
      <p:sp>
        <p:nvSpPr>
          <p:cNvPr id="19" name="Oval 18">
            <a:extLst>
              <a:ext uri="{FF2B5EF4-FFF2-40B4-BE49-F238E27FC236}">
                <a16:creationId xmlns:a16="http://schemas.microsoft.com/office/drawing/2014/main" id="{6A400B8B-2EB3-439C-9ADF-2103FEAA5640}"/>
              </a:ext>
            </a:extLst>
          </p:cNvPr>
          <p:cNvSpPr/>
          <p:nvPr/>
        </p:nvSpPr>
        <p:spPr>
          <a:xfrm>
            <a:off x="8578266" y="1834532"/>
            <a:ext cx="683498" cy="64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Button</a:t>
            </a:r>
          </a:p>
        </p:txBody>
      </p:sp>
      <p:sp>
        <p:nvSpPr>
          <p:cNvPr id="20" name="Oval 19">
            <a:extLst>
              <a:ext uri="{FF2B5EF4-FFF2-40B4-BE49-F238E27FC236}">
                <a16:creationId xmlns:a16="http://schemas.microsoft.com/office/drawing/2014/main" id="{276E7A6E-362C-4480-A34B-A89141D23618}"/>
              </a:ext>
            </a:extLst>
          </p:cNvPr>
          <p:cNvSpPr/>
          <p:nvPr/>
        </p:nvSpPr>
        <p:spPr>
          <a:xfrm>
            <a:off x="4876800" y="2798836"/>
            <a:ext cx="1485900" cy="13889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Speaker</a:t>
            </a:r>
          </a:p>
        </p:txBody>
      </p:sp>
      <p:sp>
        <p:nvSpPr>
          <p:cNvPr id="21" name="Rectangle: Rounded Corners 20">
            <a:extLst>
              <a:ext uri="{FF2B5EF4-FFF2-40B4-BE49-F238E27FC236}">
                <a16:creationId xmlns:a16="http://schemas.microsoft.com/office/drawing/2014/main" id="{F9C26259-80D3-4CEA-8435-A068670C0BD7}"/>
              </a:ext>
            </a:extLst>
          </p:cNvPr>
          <p:cNvSpPr/>
          <p:nvPr/>
        </p:nvSpPr>
        <p:spPr>
          <a:xfrm>
            <a:off x="6758964" y="2780937"/>
            <a:ext cx="2509576" cy="1409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Pocketbeagle</a:t>
            </a:r>
            <a:endParaRPr lang="en-US" dirty="0"/>
          </a:p>
        </p:txBody>
      </p:sp>
      <p:sp>
        <p:nvSpPr>
          <p:cNvPr id="22" name="Rectangle 21">
            <a:extLst>
              <a:ext uri="{FF2B5EF4-FFF2-40B4-BE49-F238E27FC236}">
                <a16:creationId xmlns:a16="http://schemas.microsoft.com/office/drawing/2014/main" id="{60FFC1F9-4AFC-40EA-BC57-DCBD74088818}"/>
              </a:ext>
            </a:extLst>
          </p:cNvPr>
          <p:cNvSpPr/>
          <p:nvPr/>
        </p:nvSpPr>
        <p:spPr>
          <a:xfrm>
            <a:off x="5105230" y="1585811"/>
            <a:ext cx="495300" cy="1905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JST</a:t>
            </a:r>
          </a:p>
        </p:txBody>
      </p:sp>
      <p:sp>
        <p:nvSpPr>
          <p:cNvPr id="23" name="Rectangle 22">
            <a:extLst>
              <a:ext uri="{FF2B5EF4-FFF2-40B4-BE49-F238E27FC236}">
                <a16:creationId xmlns:a16="http://schemas.microsoft.com/office/drawing/2014/main" id="{19222677-A962-4AD9-A4FD-0D4FF4DE3922}"/>
              </a:ext>
            </a:extLst>
          </p:cNvPr>
          <p:cNvSpPr/>
          <p:nvPr/>
        </p:nvSpPr>
        <p:spPr>
          <a:xfrm>
            <a:off x="5848180" y="1591046"/>
            <a:ext cx="495300" cy="1905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JST</a:t>
            </a:r>
          </a:p>
        </p:txBody>
      </p:sp>
      <p:sp>
        <p:nvSpPr>
          <p:cNvPr id="24" name="TextBox 23">
            <a:extLst>
              <a:ext uri="{FF2B5EF4-FFF2-40B4-BE49-F238E27FC236}">
                <a16:creationId xmlns:a16="http://schemas.microsoft.com/office/drawing/2014/main" id="{13830B2A-810F-449B-ADFF-B76B2AFE219A}"/>
              </a:ext>
            </a:extLst>
          </p:cNvPr>
          <p:cNvSpPr txBox="1"/>
          <p:nvPr/>
        </p:nvSpPr>
        <p:spPr>
          <a:xfrm>
            <a:off x="4857579" y="1816741"/>
            <a:ext cx="1959283" cy="523220"/>
          </a:xfrm>
          <a:prstGeom prst="rect">
            <a:avLst/>
          </a:prstGeom>
          <a:noFill/>
        </p:spPr>
        <p:txBody>
          <a:bodyPr wrap="square" rtlCol="0">
            <a:spAutoFit/>
          </a:bodyPr>
          <a:lstStyle/>
          <a:p>
            <a:r>
              <a:rPr lang="en-US" sz="1400" dirty="0"/>
              <a:t>3-Pin JST Connectors for IR Analog Sensors</a:t>
            </a:r>
          </a:p>
        </p:txBody>
      </p:sp>
      <p:sp>
        <p:nvSpPr>
          <p:cNvPr id="25" name="Oval 24">
            <a:extLst>
              <a:ext uri="{FF2B5EF4-FFF2-40B4-BE49-F238E27FC236}">
                <a16:creationId xmlns:a16="http://schemas.microsoft.com/office/drawing/2014/main" id="{A9ECC53A-8528-4C17-9499-0A3557478412}"/>
              </a:ext>
            </a:extLst>
          </p:cNvPr>
          <p:cNvSpPr/>
          <p:nvPr/>
        </p:nvSpPr>
        <p:spPr>
          <a:xfrm>
            <a:off x="10858500" y="1447800"/>
            <a:ext cx="190500" cy="1905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8EA0859-4804-434D-9248-F7F4BA24F9C4}"/>
              </a:ext>
            </a:extLst>
          </p:cNvPr>
          <p:cNvSpPr/>
          <p:nvPr/>
        </p:nvSpPr>
        <p:spPr>
          <a:xfrm>
            <a:off x="10858500" y="4343400"/>
            <a:ext cx="190500" cy="1905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4ED58DD5-434B-491D-98E0-E3331E5E1161}"/>
              </a:ext>
            </a:extLst>
          </p:cNvPr>
          <p:cNvSpPr/>
          <p:nvPr/>
        </p:nvSpPr>
        <p:spPr>
          <a:xfrm>
            <a:off x="4617028" y="1447800"/>
            <a:ext cx="190500" cy="1905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C3D82B1-F5BF-4E7A-9C9E-99F61B7DDFAC}"/>
              </a:ext>
            </a:extLst>
          </p:cNvPr>
          <p:cNvSpPr/>
          <p:nvPr/>
        </p:nvSpPr>
        <p:spPr>
          <a:xfrm>
            <a:off x="4617028" y="4343400"/>
            <a:ext cx="190500" cy="1905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8A35E09C-EB8C-448B-8311-3FF918EDF9D4}"/>
              </a:ext>
            </a:extLst>
          </p:cNvPr>
          <p:cNvSpPr txBox="1"/>
          <p:nvPr/>
        </p:nvSpPr>
        <p:spPr>
          <a:xfrm>
            <a:off x="615043" y="1998840"/>
            <a:ext cx="1447800" cy="1569660"/>
          </a:xfrm>
          <a:prstGeom prst="rect">
            <a:avLst/>
          </a:prstGeom>
          <a:noFill/>
        </p:spPr>
        <p:txBody>
          <a:bodyPr wrap="square" rtlCol="0">
            <a:spAutoFit/>
          </a:bodyPr>
          <a:lstStyle/>
          <a:p>
            <a:r>
              <a:rPr lang="en-US" sz="1200" dirty="0"/>
              <a:t>Mounting Holes:</a:t>
            </a:r>
          </a:p>
          <a:p>
            <a:endParaRPr lang="en-US" sz="1200" dirty="0"/>
          </a:p>
          <a:p>
            <a:endParaRPr lang="en-US" sz="1200" dirty="0"/>
          </a:p>
          <a:p>
            <a:r>
              <a:rPr lang="en-US" sz="1200" dirty="0"/>
              <a:t>Parts on the opposite side:</a:t>
            </a:r>
          </a:p>
          <a:p>
            <a:endParaRPr lang="en-US" sz="1200" dirty="0"/>
          </a:p>
          <a:p>
            <a:endParaRPr lang="en-US" sz="1200" dirty="0"/>
          </a:p>
          <a:p>
            <a:r>
              <a:rPr lang="en-US" sz="1200" dirty="0"/>
              <a:t>Parts on this side:</a:t>
            </a:r>
          </a:p>
        </p:txBody>
      </p:sp>
      <p:sp>
        <p:nvSpPr>
          <p:cNvPr id="30" name="Oval 29">
            <a:extLst>
              <a:ext uri="{FF2B5EF4-FFF2-40B4-BE49-F238E27FC236}">
                <a16:creationId xmlns:a16="http://schemas.microsoft.com/office/drawing/2014/main" id="{8B35FBDC-0953-46D6-AB4A-6425B2DDB776}"/>
              </a:ext>
            </a:extLst>
          </p:cNvPr>
          <p:cNvSpPr/>
          <p:nvPr/>
        </p:nvSpPr>
        <p:spPr>
          <a:xfrm>
            <a:off x="2443673" y="2058632"/>
            <a:ext cx="190500" cy="1905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E2909D0-B9CE-423F-BA8E-09E2AB898621}"/>
              </a:ext>
            </a:extLst>
          </p:cNvPr>
          <p:cNvSpPr/>
          <p:nvPr/>
        </p:nvSpPr>
        <p:spPr>
          <a:xfrm>
            <a:off x="2258082" y="2572611"/>
            <a:ext cx="561681"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3C5B06C6-039F-4D6A-9AA6-5965106F32E0}"/>
              </a:ext>
            </a:extLst>
          </p:cNvPr>
          <p:cNvSpPr/>
          <p:nvPr/>
        </p:nvSpPr>
        <p:spPr>
          <a:xfrm>
            <a:off x="2258081" y="3229975"/>
            <a:ext cx="5616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E2AB6AD2-9765-4A26-BCDF-8FA29535C705}"/>
              </a:ext>
            </a:extLst>
          </p:cNvPr>
          <p:cNvCxnSpPr>
            <a:cxnSpLocks/>
          </p:cNvCxnSpPr>
          <p:nvPr/>
        </p:nvCxnSpPr>
        <p:spPr>
          <a:xfrm flipV="1">
            <a:off x="4273296" y="1379927"/>
            <a:ext cx="0" cy="12311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E83010E7-FBD8-4EF2-BD61-B4C6AF90858C}"/>
              </a:ext>
            </a:extLst>
          </p:cNvPr>
          <p:cNvCxnSpPr>
            <a:cxnSpLocks/>
          </p:cNvCxnSpPr>
          <p:nvPr/>
        </p:nvCxnSpPr>
        <p:spPr>
          <a:xfrm rot="10800000" flipV="1">
            <a:off x="4286250" y="3369082"/>
            <a:ext cx="0" cy="12311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TextBox 40">
            <a:extLst>
              <a:ext uri="{FF2B5EF4-FFF2-40B4-BE49-F238E27FC236}">
                <a16:creationId xmlns:a16="http://schemas.microsoft.com/office/drawing/2014/main" id="{AF97F73D-F3DE-4F64-BB32-0FED1AD68F3C}"/>
              </a:ext>
            </a:extLst>
          </p:cNvPr>
          <p:cNvSpPr txBox="1"/>
          <p:nvPr/>
        </p:nvSpPr>
        <p:spPr>
          <a:xfrm>
            <a:off x="7553519" y="985504"/>
            <a:ext cx="599881" cy="369332"/>
          </a:xfrm>
          <a:prstGeom prst="rect">
            <a:avLst/>
          </a:prstGeom>
          <a:noFill/>
        </p:spPr>
        <p:txBody>
          <a:bodyPr wrap="square" rtlCol="0">
            <a:spAutoFit/>
          </a:bodyPr>
          <a:lstStyle/>
          <a:p>
            <a:r>
              <a:rPr lang="en-US" dirty="0"/>
              <a:t>150</a:t>
            </a:r>
          </a:p>
        </p:txBody>
      </p:sp>
      <p:sp>
        <p:nvSpPr>
          <p:cNvPr id="42" name="TextBox 41">
            <a:extLst>
              <a:ext uri="{FF2B5EF4-FFF2-40B4-BE49-F238E27FC236}">
                <a16:creationId xmlns:a16="http://schemas.microsoft.com/office/drawing/2014/main" id="{7006A652-2160-4CD3-B5DB-A0288A35101D}"/>
              </a:ext>
            </a:extLst>
          </p:cNvPr>
          <p:cNvSpPr txBox="1"/>
          <p:nvPr/>
        </p:nvSpPr>
        <p:spPr>
          <a:xfrm>
            <a:off x="4054838" y="2765209"/>
            <a:ext cx="476496" cy="369332"/>
          </a:xfrm>
          <a:prstGeom prst="rect">
            <a:avLst/>
          </a:prstGeom>
          <a:noFill/>
        </p:spPr>
        <p:txBody>
          <a:bodyPr wrap="square" rtlCol="0">
            <a:spAutoFit/>
          </a:bodyPr>
          <a:lstStyle/>
          <a:p>
            <a:r>
              <a:rPr lang="en-US" dirty="0"/>
              <a:t>75</a:t>
            </a:r>
          </a:p>
        </p:txBody>
      </p:sp>
      <p:cxnSp>
        <p:nvCxnSpPr>
          <p:cNvPr id="44" name="Straight Connector 43">
            <a:extLst>
              <a:ext uri="{FF2B5EF4-FFF2-40B4-BE49-F238E27FC236}">
                <a16:creationId xmlns:a16="http://schemas.microsoft.com/office/drawing/2014/main" id="{AD137AAF-BC40-4245-9A88-A5E9FBD6AF99}"/>
              </a:ext>
            </a:extLst>
          </p:cNvPr>
          <p:cNvCxnSpPr/>
          <p:nvPr/>
        </p:nvCxnSpPr>
        <p:spPr>
          <a:xfrm>
            <a:off x="4197096" y="1391356"/>
            <a:ext cx="152400" cy="0"/>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BCFAD028-7E99-49B9-83C9-E70988214485}"/>
              </a:ext>
            </a:extLst>
          </p:cNvPr>
          <p:cNvCxnSpPr/>
          <p:nvPr/>
        </p:nvCxnSpPr>
        <p:spPr>
          <a:xfrm>
            <a:off x="4210049" y="4591050"/>
            <a:ext cx="152400" cy="0"/>
          </a:xfrm>
          <a:prstGeom prst="line">
            <a:avLst/>
          </a:prstGeom>
        </p:spPr>
        <p:style>
          <a:lnRef idx="3">
            <a:schemeClr val="dk1"/>
          </a:lnRef>
          <a:fillRef idx="0">
            <a:schemeClr val="dk1"/>
          </a:fillRef>
          <a:effectRef idx="2">
            <a:schemeClr val="dk1"/>
          </a:effectRef>
          <a:fontRef idx="minor">
            <a:schemeClr val="tx1"/>
          </a:fontRef>
        </p:style>
      </p:cxnSp>
      <p:grpSp>
        <p:nvGrpSpPr>
          <p:cNvPr id="50" name="Group 49">
            <a:extLst>
              <a:ext uri="{FF2B5EF4-FFF2-40B4-BE49-F238E27FC236}">
                <a16:creationId xmlns:a16="http://schemas.microsoft.com/office/drawing/2014/main" id="{37F9FFCA-800A-4F1A-A054-8BBF68774A42}"/>
              </a:ext>
            </a:extLst>
          </p:cNvPr>
          <p:cNvGrpSpPr/>
          <p:nvPr/>
        </p:nvGrpSpPr>
        <p:grpSpPr>
          <a:xfrm rot="5400000">
            <a:off x="7746564" y="-2116908"/>
            <a:ext cx="163754" cy="6607374"/>
            <a:chOff x="4343400" y="1532327"/>
            <a:chExt cx="171449" cy="3220289"/>
          </a:xfrm>
        </p:grpSpPr>
        <p:cxnSp>
          <p:nvCxnSpPr>
            <p:cNvPr id="46" name="Straight Arrow Connector 45">
              <a:extLst>
                <a:ext uri="{FF2B5EF4-FFF2-40B4-BE49-F238E27FC236}">
                  <a16:creationId xmlns:a16="http://schemas.microsoft.com/office/drawing/2014/main" id="{838E4D3F-0C4B-411A-98CA-B928734D391F}"/>
                </a:ext>
              </a:extLst>
            </p:cNvPr>
            <p:cNvCxnSpPr>
              <a:cxnSpLocks/>
            </p:cNvCxnSpPr>
            <p:nvPr/>
          </p:nvCxnSpPr>
          <p:spPr>
            <a:xfrm flipV="1">
              <a:off x="4419600" y="1532327"/>
              <a:ext cx="0" cy="12311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918CCECC-FC99-4A1D-8391-5A34F1F4F13B}"/>
                </a:ext>
              </a:extLst>
            </p:cNvPr>
            <p:cNvCxnSpPr>
              <a:cxnSpLocks/>
            </p:cNvCxnSpPr>
            <p:nvPr/>
          </p:nvCxnSpPr>
          <p:spPr>
            <a:xfrm rot="10800000" flipV="1">
              <a:off x="4438650" y="3521482"/>
              <a:ext cx="0" cy="12311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4C0ABCE4-5745-4706-9F70-8B29FAB92039}"/>
                </a:ext>
              </a:extLst>
            </p:cNvPr>
            <p:cNvCxnSpPr>
              <a:cxnSpLocks/>
            </p:cNvCxnSpPr>
            <p:nvPr/>
          </p:nvCxnSpPr>
          <p:spPr>
            <a:xfrm>
              <a:off x="4343400" y="1543756"/>
              <a:ext cx="152400"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D6D28CDE-CCDE-417C-B890-17EB874577A3}"/>
                </a:ext>
              </a:extLst>
            </p:cNvPr>
            <p:cNvCxnSpPr>
              <a:cxnSpLocks/>
            </p:cNvCxnSpPr>
            <p:nvPr/>
          </p:nvCxnSpPr>
          <p:spPr>
            <a:xfrm>
              <a:off x="4362449" y="4743450"/>
              <a:ext cx="152400" cy="0"/>
            </a:xfrm>
            <a:prstGeom prst="line">
              <a:avLst/>
            </a:prstGeom>
          </p:spPr>
          <p:style>
            <a:lnRef idx="3">
              <a:schemeClr val="dk1"/>
            </a:lnRef>
            <a:fillRef idx="0">
              <a:schemeClr val="dk1"/>
            </a:fillRef>
            <a:effectRef idx="2">
              <a:schemeClr val="dk1"/>
            </a:effectRef>
            <a:fontRef idx="minor">
              <a:schemeClr val="tx1"/>
            </a:fontRef>
          </p:style>
        </p:cxnSp>
      </p:grpSp>
      <p:grpSp>
        <p:nvGrpSpPr>
          <p:cNvPr id="61" name="Group 60">
            <a:extLst>
              <a:ext uri="{FF2B5EF4-FFF2-40B4-BE49-F238E27FC236}">
                <a16:creationId xmlns:a16="http://schemas.microsoft.com/office/drawing/2014/main" id="{CF0139C7-A40C-463B-AF70-CCA5780DD7A6}"/>
              </a:ext>
            </a:extLst>
          </p:cNvPr>
          <p:cNvGrpSpPr/>
          <p:nvPr/>
        </p:nvGrpSpPr>
        <p:grpSpPr>
          <a:xfrm>
            <a:off x="6757307" y="4221156"/>
            <a:ext cx="2504456" cy="153392"/>
            <a:chOff x="6757307" y="4221155"/>
            <a:chExt cx="2504456" cy="259557"/>
          </a:xfrm>
        </p:grpSpPr>
        <p:cxnSp>
          <p:nvCxnSpPr>
            <p:cNvPr id="52" name="Straight Arrow Connector 51">
              <a:extLst>
                <a:ext uri="{FF2B5EF4-FFF2-40B4-BE49-F238E27FC236}">
                  <a16:creationId xmlns:a16="http://schemas.microsoft.com/office/drawing/2014/main" id="{4EF87DDF-D7A9-459F-9689-FD3A3A2D0CEE}"/>
                </a:ext>
              </a:extLst>
            </p:cNvPr>
            <p:cNvCxnSpPr>
              <a:cxnSpLocks/>
            </p:cNvCxnSpPr>
            <p:nvPr/>
          </p:nvCxnSpPr>
          <p:spPr>
            <a:xfrm rot="5400000" flipV="1">
              <a:off x="8783030" y="3868619"/>
              <a:ext cx="0" cy="9574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38E7EB78-A936-42B0-A007-3297DDF18230}"/>
                </a:ext>
              </a:extLst>
            </p:cNvPr>
            <p:cNvCxnSpPr>
              <a:cxnSpLocks/>
            </p:cNvCxnSpPr>
            <p:nvPr/>
          </p:nvCxnSpPr>
          <p:spPr>
            <a:xfrm rot="16200000" flipV="1">
              <a:off x="7236041" y="3875784"/>
              <a:ext cx="0" cy="9574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Connector 53">
              <a:extLst>
                <a:ext uri="{FF2B5EF4-FFF2-40B4-BE49-F238E27FC236}">
                  <a16:creationId xmlns:a16="http://schemas.microsoft.com/office/drawing/2014/main" id="{A4AD0136-6568-45E0-8015-5216B03411AD}"/>
                </a:ext>
              </a:extLst>
            </p:cNvPr>
            <p:cNvCxnSpPr>
              <a:cxnSpLocks/>
            </p:cNvCxnSpPr>
            <p:nvPr/>
          </p:nvCxnSpPr>
          <p:spPr>
            <a:xfrm rot="5400000">
              <a:off x="9126678" y="4347352"/>
              <a:ext cx="252393" cy="0"/>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id="{EC454E33-EE1C-4827-9788-75C0DB2D8A31}"/>
                </a:ext>
              </a:extLst>
            </p:cNvPr>
            <p:cNvCxnSpPr>
              <a:cxnSpLocks/>
            </p:cNvCxnSpPr>
            <p:nvPr/>
          </p:nvCxnSpPr>
          <p:spPr>
            <a:xfrm rot="5400000">
              <a:off x="6638239" y="4354516"/>
              <a:ext cx="252393" cy="0"/>
            </a:xfrm>
            <a:prstGeom prst="line">
              <a:avLst/>
            </a:prstGeom>
          </p:spPr>
          <p:style>
            <a:lnRef idx="3">
              <a:schemeClr val="dk1"/>
            </a:lnRef>
            <a:fillRef idx="0">
              <a:schemeClr val="dk1"/>
            </a:fillRef>
            <a:effectRef idx="2">
              <a:schemeClr val="dk1"/>
            </a:effectRef>
            <a:fontRef idx="minor">
              <a:schemeClr val="tx1"/>
            </a:fontRef>
          </p:style>
        </p:cxnSp>
      </p:grpSp>
      <p:grpSp>
        <p:nvGrpSpPr>
          <p:cNvPr id="62" name="Group 61">
            <a:extLst>
              <a:ext uri="{FF2B5EF4-FFF2-40B4-BE49-F238E27FC236}">
                <a16:creationId xmlns:a16="http://schemas.microsoft.com/office/drawing/2014/main" id="{6A1A07EE-06E2-498C-BABC-ACB904F3F8B3}"/>
              </a:ext>
            </a:extLst>
          </p:cNvPr>
          <p:cNvGrpSpPr/>
          <p:nvPr/>
        </p:nvGrpSpPr>
        <p:grpSpPr>
          <a:xfrm>
            <a:off x="4876800" y="4229100"/>
            <a:ext cx="1476859" cy="157746"/>
            <a:chOff x="6757307" y="4221155"/>
            <a:chExt cx="2504456" cy="259557"/>
          </a:xfrm>
        </p:grpSpPr>
        <p:cxnSp>
          <p:nvCxnSpPr>
            <p:cNvPr id="63" name="Straight Arrow Connector 62">
              <a:extLst>
                <a:ext uri="{FF2B5EF4-FFF2-40B4-BE49-F238E27FC236}">
                  <a16:creationId xmlns:a16="http://schemas.microsoft.com/office/drawing/2014/main" id="{58366EE9-3E11-46D7-8B32-262589FDB414}"/>
                </a:ext>
              </a:extLst>
            </p:cNvPr>
            <p:cNvCxnSpPr>
              <a:cxnSpLocks/>
            </p:cNvCxnSpPr>
            <p:nvPr/>
          </p:nvCxnSpPr>
          <p:spPr>
            <a:xfrm rot="5400000" flipV="1">
              <a:off x="8783030" y="3868619"/>
              <a:ext cx="0" cy="9574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ECEC69DA-C396-4814-9024-DAD9EB74449A}"/>
                </a:ext>
              </a:extLst>
            </p:cNvPr>
            <p:cNvCxnSpPr>
              <a:cxnSpLocks/>
            </p:cNvCxnSpPr>
            <p:nvPr/>
          </p:nvCxnSpPr>
          <p:spPr>
            <a:xfrm rot="16200000" flipV="1">
              <a:off x="7236041" y="3875784"/>
              <a:ext cx="0" cy="9574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8C8B42F7-37C2-4369-A5C5-99AB2B6AE2A1}"/>
                </a:ext>
              </a:extLst>
            </p:cNvPr>
            <p:cNvCxnSpPr>
              <a:cxnSpLocks/>
            </p:cNvCxnSpPr>
            <p:nvPr/>
          </p:nvCxnSpPr>
          <p:spPr>
            <a:xfrm rot="5400000">
              <a:off x="9126678" y="4347352"/>
              <a:ext cx="252393" cy="0"/>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a:extLst>
                <a:ext uri="{FF2B5EF4-FFF2-40B4-BE49-F238E27FC236}">
                  <a16:creationId xmlns:a16="http://schemas.microsoft.com/office/drawing/2014/main" id="{503E96AB-7C19-485F-BE04-82CD131563BA}"/>
                </a:ext>
              </a:extLst>
            </p:cNvPr>
            <p:cNvCxnSpPr>
              <a:cxnSpLocks/>
            </p:cNvCxnSpPr>
            <p:nvPr/>
          </p:nvCxnSpPr>
          <p:spPr>
            <a:xfrm rot="5400000">
              <a:off x="6638239" y="4354516"/>
              <a:ext cx="252393" cy="0"/>
            </a:xfrm>
            <a:prstGeom prst="line">
              <a:avLst/>
            </a:prstGeom>
          </p:spPr>
          <p:style>
            <a:lnRef idx="3">
              <a:schemeClr val="dk1"/>
            </a:lnRef>
            <a:fillRef idx="0">
              <a:schemeClr val="dk1"/>
            </a:fillRef>
            <a:effectRef idx="2">
              <a:schemeClr val="dk1"/>
            </a:effectRef>
            <a:fontRef idx="minor">
              <a:schemeClr val="tx1"/>
            </a:fontRef>
          </p:style>
        </p:cxnSp>
      </p:grpSp>
      <p:grpSp>
        <p:nvGrpSpPr>
          <p:cNvPr id="67" name="Group 66">
            <a:extLst>
              <a:ext uri="{FF2B5EF4-FFF2-40B4-BE49-F238E27FC236}">
                <a16:creationId xmlns:a16="http://schemas.microsoft.com/office/drawing/2014/main" id="{4AE5BF64-5046-4115-B714-99BAF9F1A5B1}"/>
              </a:ext>
            </a:extLst>
          </p:cNvPr>
          <p:cNvGrpSpPr/>
          <p:nvPr/>
        </p:nvGrpSpPr>
        <p:grpSpPr>
          <a:xfrm rot="5400000">
            <a:off x="5912655" y="3379616"/>
            <a:ext cx="1411032" cy="205356"/>
            <a:chOff x="6757307" y="4221155"/>
            <a:chExt cx="2504456" cy="259557"/>
          </a:xfrm>
        </p:grpSpPr>
        <p:cxnSp>
          <p:nvCxnSpPr>
            <p:cNvPr id="68" name="Straight Arrow Connector 67">
              <a:extLst>
                <a:ext uri="{FF2B5EF4-FFF2-40B4-BE49-F238E27FC236}">
                  <a16:creationId xmlns:a16="http://schemas.microsoft.com/office/drawing/2014/main" id="{5A2A0299-DDB9-4367-AB1D-B53EED8F3945}"/>
                </a:ext>
              </a:extLst>
            </p:cNvPr>
            <p:cNvCxnSpPr>
              <a:cxnSpLocks/>
            </p:cNvCxnSpPr>
            <p:nvPr/>
          </p:nvCxnSpPr>
          <p:spPr>
            <a:xfrm rot="5400000" flipV="1">
              <a:off x="8783030" y="3868619"/>
              <a:ext cx="0" cy="9574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7BC0D404-4B2E-4788-9D5C-D7623C27A3B5}"/>
                </a:ext>
              </a:extLst>
            </p:cNvPr>
            <p:cNvCxnSpPr>
              <a:cxnSpLocks/>
            </p:cNvCxnSpPr>
            <p:nvPr/>
          </p:nvCxnSpPr>
          <p:spPr>
            <a:xfrm rot="16200000" flipV="1">
              <a:off x="7236041" y="3875784"/>
              <a:ext cx="0" cy="9574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0" name="Straight Connector 69">
              <a:extLst>
                <a:ext uri="{FF2B5EF4-FFF2-40B4-BE49-F238E27FC236}">
                  <a16:creationId xmlns:a16="http://schemas.microsoft.com/office/drawing/2014/main" id="{F5BC0472-4D16-41A3-A592-9F0171B745F6}"/>
                </a:ext>
              </a:extLst>
            </p:cNvPr>
            <p:cNvCxnSpPr>
              <a:cxnSpLocks/>
            </p:cNvCxnSpPr>
            <p:nvPr/>
          </p:nvCxnSpPr>
          <p:spPr>
            <a:xfrm rot="5400000">
              <a:off x="9126678" y="4347352"/>
              <a:ext cx="252393" cy="0"/>
            </a:xfrm>
            <a:prstGeom prst="line">
              <a:avLst/>
            </a:prstGeom>
          </p:spPr>
          <p:style>
            <a:lnRef idx="3">
              <a:schemeClr val="dk1"/>
            </a:lnRef>
            <a:fillRef idx="0">
              <a:schemeClr val="dk1"/>
            </a:fillRef>
            <a:effectRef idx="2">
              <a:schemeClr val="dk1"/>
            </a:effectRef>
            <a:fontRef idx="minor">
              <a:schemeClr val="tx1"/>
            </a:fontRef>
          </p:style>
        </p:cxnSp>
        <p:cxnSp>
          <p:nvCxnSpPr>
            <p:cNvPr id="71" name="Straight Connector 70">
              <a:extLst>
                <a:ext uri="{FF2B5EF4-FFF2-40B4-BE49-F238E27FC236}">
                  <a16:creationId xmlns:a16="http://schemas.microsoft.com/office/drawing/2014/main" id="{1F72E83A-9954-4BF2-835F-13A87B5AC602}"/>
                </a:ext>
              </a:extLst>
            </p:cNvPr>
            <p:cNvCxnSpPr>
              <a:cxnSpLocks/>
            </p:cNvCxnSpPr>
            <p:nvPr/>
          </p:nvCxnSpPr>
          <p:spPr>
            <a:xfrm rot="5400000">
              <a:off x="6638239" y="4354516"/>
              <a:ext cx="252393" cy="0"/>
            </a:xfrm>
            <a:prstGeom prst="line">
              <a:avLst/>
            </a:prstGeom>
          </p:spPr>
          <p:style>
            <a:lnRef idx="3">
              <a:schemeClr val="dk1"/>
            </a:lnRef>
            <a:fillRef idx="0">
              <a:schemeClr val="dk1"/>
            </a:fillRef>
            <a:effectRef idx="2">
              <a:schemeClr val="dk1"/>
            </a:effectRef>
            <a:fontRef idx="minor">
              <a:schemeClr val="tx1"/>
            </a:fontRef>
          </p:style>
        </p:cxnSp>
      </p:grpSp>
      <p:grpSp>
        <p:nvGrpSpPr>
          <p:cNvPr id="72" name="Group 71">
            <a:extLst>
              <a:ext uri="{FF2B5EF4-FFF2-40B4-BE49-F238E27FC236}">
                <a16:creationId xmlns:a16="http://schemas.microsoft.com/office/drawing/2014/main" id="{12BC505C-5B96-4F01-AA76-DB42F458C833}"/>
              </a:ext>
            </a:extLst>
          </p:cNvPr>
          <p:cNvGrpSpPr/>
          <p:nvPr/>
        </p:nvGrpSpPr>
        <p:grpSpPr>
          <a:xfrm rot="5400000">
            <a:off x="8155321" y="2837949"/>
            <a:ext cx="2514866" cy="190501"/>
            <a:chOff x="6757307" y="4221155"/>
            <a:chExt cx="2504456" cy="259557"/>
          </a:xfrm>
        </p:grpSpPr>
        <p:cxnSp>
          <p:nvCxnSpPr>
            <p:cNvPr id="73" name="Straight Arrow Connector 72">
              <a:extLst>
                <a:ext uri="{FF2B5EF4-FFF2-40B4-BE49-F238E27FC236}">
                  <a16:creationId xmlns:a16="http://schemas.microsoft.com/office/drawing/2014/main" id="{F39E493E-D8BF-4253-86A8-757E7D06679A}"/>
                </a:ext>
              </a:extLst>
            </p:cNvPr>
            <p:cNvCxnSpPr>
              <a:cxnSpLocks/>
            </p:cNvCxnSpPr>
            <p:nvPr/>
          </p:nvCxnSpPr>
          <p:spPr>
            <a:xfrm rot="5400000" flipV="1">
              <a:off x="8783030" y="3868619"/>
              <a:ext cx="0" cy="9574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0AF88505-C148-4708-B9F9-40B5E3C3B0C3}"/>
                </a:ext>
              </a:extLst>
            </p:cNvPr>
            <p:cNvCxnSpPr>
              <a:cxnSpLocks/>
            </p:cNvCxnSpPr>
            <p:nvPr/>
          </p:nvCxnSpPr>
          <p:spPr>
            <a:xfrm rot="16200000" flipV="1">
              <a:off x="7236041" y="3875784"/>
              <a:ext cx="0" cy="9574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Connector 74">
              <a:extLst>
                <a:ext uri="{FF2B5EF4-FFF2-40B4-BE49-F238E27FC236}">
                  <a16:creationId xmlns:a16="http://schemas.microsoft.com/office/drawing/2014/main" id="{4D5A8E2C-E1D7-4C90-89E9-555DC82A97C4}"/>
                </a:ext>
              </a:extLst>
            </p:cNvPr>
            <p:cNvCxnSpPr>
              <a:cxnSpLocks/>
            </p:cNvCxnSpPr>
            <p:nvPr/>
          </p:nvCxnSpPr>
          <p:spPr>
            <a:xfrm rot="5400000">
              <a:off x="9126678" y="4347352"/>
              <a:ext cx="252393" cy="0"/>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a:extLst>
                <a:ext uri="{FF2B5EF4-FFF2-40B4-BE49-F238E27FC236}">
                  <a16:creationId xmlns:a16="http://schemas.microsoft.com/office/drawing/2014/main" id="{A885A28E-B0D8-42F6-81DE-09010736FA81}"/>
                </a:ext>
              </a:extLst>
            </p:cNvPr>
            <p:cNvCxnSpPr>
              <a:cxnSpLocks/>
            </p:cNvCxnSpPr>
            <p:nvPr/>
          </p:nvCxnSpPr>
          <p:spPr>
            <a:xfrm rot="5400000">
              <a:off x="6638239" y="4354516"/>
              <a:ext cx="252393" cy="0"/>
            </a:xfrm>
            <a:prstGeom prst="line">
              <a:avLst/>
            </a:prstGeom>
          </p:spPr>
          <p:style>
            <a:lnRef idx="3">
              <a:schemeClr val="dk1"/>
            </a:lnRef>
            <a:fillRef idx="0">
              <a:schemeClr val="dk1"/>
            </a:fillRef>
            <a:effectRef idx="2">
              <a:schemeClr val="dk1"/>
            </a:effectRef>
            <a:fontRef idx="minor">
              <a:schemeClr val="tx1"/>
            </a:fontRef>
          </p:style>
        </p:cxnSp>
      </p:grpSp>
      <p:grpSp>
        <p:nvGrpSpPr>
          <p:cNvPr id="77" name="Group 76">
            <a:extLst>
              <a:ext uri="{FF2B5EF4-FFF2-40B4-BE49-F238E27FC236}">
                <a16:creationId xmlns:a16="http://schemas.microsoft.com/office/drawing/2014/main" id="{451D4DEC-CC16-4258-82E5-B611FBFC8ED2}"/>
              </a:ext>
            </a:extLst>
          </p:cNvPr>
          <p:cNvGrpSpPr/>
          <p:nvPr/>
        </p:nvGrpSpPr>
        <p:grpSpPr>
          <a:xfrm>
            <a:off x="9558078" y="4250622"/>
            <a:ext cx="1277603" cy="119686"/>
            <a:chOff x="6757307" y="4221155"/>
            <a:chExt cx="2504456" cy="259557"/>
          </a:xfrm>
        </p:grpSpPr>
        <p:cxnSp>
          <p:nvCxnSpPr>
            <p:cNvPr id="78" name="Straight Arrow Connector 77">
              <a:extLst>
                <a:ext uri="{FF2B5EF4-FFF2-40B4-BE49-F238E27FC236}">
                  <a16:creationId xmlns:a16="http://schemas.microsoft.com/office/drawing/2014/main" id="{437A85B7-A056-4BE0-A33F-CA5355224547}"/>
                </a:ext>
              </a:extLst>
            </p:cNvPr>
            <p:cNvCxnSpPr>
              <a:cxnSpLocks/>
            </p:cNvCxnSpPr>
            <p:nvPr/>
          </p:nvCxnSpPr>
          <p:spPr>
            <a:xfrm rot="5400000" flipV="1">
              <a:off x="8783030" y="3868619"/>
              <a:ext cx="0" cy="9574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a:extLst>
                <a:ext uri="{FF2B5EF4-FFF2-40B4-BE49-F238E27FC236}">
                  <a16:creationId xmlns:a16="http://schemas.microsoft.com/office/drawing/2014/main" id="{C4CD1D8B-3D9F-4C80-98E4-D123E6006854}"/>
                </a:ext>
              </a:extLst>
            </p:cNvPr>
            <p:cNvCxnSpPr>
              <a:cxnSpLocks/>
            </p:cNvCxnSpPr>
            <p:nvPr/>
          </p:nvCxnSpPr>
          <p:spPr>
            <a:xfrm rot="16200000" flipV="1">
              <a:off x="7236041" y="3875784"/>
              <a:ext cx="0" cy="9574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Straight Connector 79">
              <a:extLst>
                <a:ext uri="{FF2B5EF4-FFF2-40B4-BE49-F238E27FC236}">
                  <a16:creationId xmlns:a16="http://schemas.microsoft.com/office/drawing/2014/main" id="{F062ECDB-ECF3-4D98-B0A3-1D14D610DEAA}"/>
                </a:ext>
              </a:extLst>
            </p:cNvPr>
            <p:cNvCxnSpPr>
              <a:cxnSpLocks/>
            </p:cNvCxnSpPr>
            <p:nvPr/>
          </p:nvCxnSpPr>
          <p:spPr>
            <a:xfrm rot="5400000">
              <a:off x="9126678" y="4347352"/>
              <a:ext cx="252393" cy="0"/>
            </a:xfrm>
            <a:prstGeom prst="line">
              <a:avLst/>
            </a:prstGeom>
          </p:spPr>
          <p:style>
            <a:lnRef idx="3">
              <a:schemeClr val="dk1"/>
            </a:lnRef>
            <a:fillRef idx="0">
              <a:schemeClr val="dk1"/>
            </a:fillRef>
            <a:effectRef idx="2">
              <a:schemeClr val="dk1"/>
            </a:effectRef>
            <a:fontRef idx="minor">
              <a:schemeClr val="tx1"/>
            </a:fontRef>
          </p:style>
        </p:cxnSp>
        <p:cxnSp>
          <p:nvCxnSpPr>
            <p:cNvPr id="81" name="Straight Connector 80">
              <a:extLst>
                <a:ext uri="{FF2B5EF4-FFF2-40B4-BE49-F238E27FC236}">
                  <a16:creationId xmlns:a16="http://schemas.microsoft.com/office/drawing/2014/main" id="{AC836AA1-D91D-43BB-A74D-A5D242F3C6BE}"/>
                </a:ext>
              </a:extLst>
            </p:cNvPr>
            <p:cNvCxnSpPr>
              <a:cxnSpLocks/>
            </p:cNvCxnSpPr>
            <p:nvPr/>
          </p:nvCxnSpPr>
          <p:spPr>
            <a:xfrm rot="5400000">
              <a:off x="6638239" y="4354516"/>
              <a:ext cx="252393" cy="0"/>
            </a:xfrm>
            <a:prstGeom prst="line">
              <a:avLst/>
            </a:prstGeom>
          </p:spPr>
          <p:style>
            <a:lnRef idx="3">
              <a:schemeClr val="dk1"/>
            </a:lnRef>
            <a:fillRef idx="0">
              <a:schemeClr val="dk1"/>
            </a:fillRef>
            <a:effectRef idx="2">
              <a:schemeClr val="dk1"/>
            </a:effectRef>
            <a:fontRef idx="minor">
              <a:schemeClr val="tx1"/>
            </a:fontRef>
          </p:style>
        </p:cxnSp>
      </p:grpSp>
      <p:grpSp>
        <p:nvGrpSpPr>
          <p:cNvPr id="95" name="Group 94">
            <a:extLst>
              <a:ext uri="{FF2B5EF4-FFF2-40B4-BE49-F238E27FC236}">
                <a16:creationId xmlns:a16="http://schemas.microsoft.com/office/drawing/2014/main" id="{A23338C4-2761-4B44-AFAA-D4B3CB041B02}"/>
              </a:ext>
            </a:extLst>
          </p:cNvPr>
          <p:cNvGrpSpPr/>
          <p:nvPr/>
        </p:nvGrpSpPr>
        <p:grpSpPr>
          <a:xfrm>
            <a:off x="8333490" y="1829238"/>
            <a:ext cx="106034" cy="641969"/>
            <a:chOff x="8237854" y="1675768"/>
            <a:chExt cx="106034" cy="641969"/>
          </a:xfrm>
        </p:grpSpPr>
        <p:cxnSp>
          <p:nvCxnSpPr>
            <p:cNvPr id="83" name="Straight Arrow Connector 82">
              <a:extLst>
                <a:ext uri="{FF2B5EF4-FFF2-40B4-BE49-F238E27FC236}">
                  <a16:creationId xmlns:a16="http://schemas.microsoft.com/office/drawing/2014/main" id="{3EE37F87-B982-4C52-8D57-0D9492D80C50}"/>
                </a:ext>
              </a:extLst>
            </p:cNvPr>
            <p:cNvCxnSpPr>
              <a:cxnSpLocks/>
            </p:cNvCxnSpPr>
            <p:nvPr/>
          </p:nvCxnSpPr>
          <p:spPr>
            <a:xfrm>
              <a:off x="8292334" y="2133600"/>
              <a:ext cx="0" cy="1841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Straight Arrow Connector 83">
              <a:extLst>
                <a:ext uri="{FF2B5EF4-FFF2-40B4-BE49-F238E27FC236}">
                  <a16:creationId xmlns:a16="http://schemas.microsoft.com/office/drawing/2014/main" id="{7CE88366-9A76-42DE-8239-CF84A5E9E51C}"/>
                </a:ext>
              </a:extLst>
            </p:cNvPr>
            <p:cNvCxnSpPr>
              <a:cxnSpLocks/>
            </p:cNvCxnSpPr>
            <p:nvPr/>
          </p:nvCxnSpPr>
          <p:spPr>
            <a:xfrm flipV="1">
              <a:off x="8289407" y="1675768"/>
              <a:ext cx="0" cy="1911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Straight Connector 84">
              <a:extLst>
                <a:ext uri="{FF2B5EF4-FFF2-40B4-BE49-F238E27FC236}">
                  <a16:creationId xmlns:a16="http://schemas.microsoft.com/office/drawing/2014/main" id="{18B73ECF-AC30-41D2-8A62-75E55A68F91E}"/>
                </a:ext>
              </a:extLst>
            </p:cNvPr>
            <p:cNvCxnSpPr>
              <a:cxnSpLocks/>
            </p:cNvCxnSpPr>
            <p:nvPr/>
          </p:nvCxnSpPr>
          <p:spPr>
            <a:xfrm flipH="1">
              <a:off x="8240780" y="2315459"/>
              <a:ext cx="103108" cy="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a:extLst>
                <a:ext uri="{FF2B5EF4-FFF2-40B4-BE49-F238E27FC236}">
                  <a16:creationId xmlns:a16="http://schemas.microsoft.com/office/drawing/2014/main" id="{C8C88084-7ADA-4B8D-A4E3-857DF9FDE356}"/>
                </a:ext>
              </a:extLst>
            </p:cNvPr>
            <p:cNvCxnSpPr>
              <a:cxnSpLocks/>
            </p:cNvCxnSpPr>
            <p:nvPr/>
          </p:nvCxnSpPr>
          <p:spPr>
            <a:xfrm flipH="1">
              <a:off x="8237854" y="1677595"/>
              <a:ext cx="103108" cy="0"/>
            </a:xfrm>
            <a:prstGeom prst="line">
              <a:avLst/>
            </a:prstGeom>
          </p:spPr>
          <p:style>
            <a:lnRef idx="3">
              <a:schemeClr val="dk1"/>
            </a:lnRef>
            <a:fillRef idx="0">
              <a:schemeClr val="dk1"/>
            </a:fillRef>
            <a:effectRef idx="2">
              <a:schemeClr val="dk1"/>
            </a:effectRef>
            <a:fontRef idx="minor">
              <a:schemeClr val="tx1"/>
            </a:fontRef>
          </p:style>
        </p:cxnSp>
      </p:grpSp>
      <p:sp>
        <p:nvSpPr>
          <p:cNvPr id="96" name="TextBox 95">
            <a:extLst>
              <a:ext uri="{FF2B5EF4-FFF2-40B4-BE49-F238E27FC236}">
                <a16:creationId xmlns:a16="http://schemas.microsoft.com/office/drawing/2014/main" id="{4870BA58-46AF-40A9-BC9E-5DD23F90D407}"/>
              </a:ext>
            </a:extLst>
          </p:cNvPr>
          <p:cNvSpPr txBox="1"/>
          <p:nvPr/>
        </p:nvSpPr>
        <p:spPr>
          <a:xfrm>
            <a:off x="9211382" y="2752261"/>
            <a:ext cx="380995" cy="307777"/>
          </a:xfrm>
          <a:prstGeom prst="rect">
            <a:avLst/>
          </a:prstGeom>
          <a:noFill/>
        </p:spPr>
        <p:txBody>
          <a:bodyPr wrap="square" rtlCol="0">
            <a:spAutoFit/>
          </a:bodyPr>
          <a:lstStyle/>
          <a:p>
            <a:r>
              <a:rPr lang="en-US" sz="1400" dirty="0"/>
              <a:t>57</a:t>
            </a:r>
          </a:p>
        </p:txBody>
      </p:sp>
      <p:sp>
        <p:nvSpPr>
          <p:cNvPr id="97" name="TextBox 96">
            <a:extLst>
              <a:ext uri="{FF2B5EF4-FFF2-40B4-BE49-F238E27FC236}">
                <a16:creationId xmlns:a16="http://schemas.microsoft.com/office/drawing/2014/main" id="{EE646AD6-C037-480D-BB12-57AE3DD550EA}"/>
              </a:ext>
            </a:extLst>
          </p:cNvPr>
          <p:cNvSpPr txBox="1"/>
          <p:nvPr/>
        </p:nvSpPr>
        <p:spPr>
          <a:xfrm>
            <a:off x="609600" y="1468782"/>
            <a:ext cx="3009900" cy="369332"/>
          </a:xfrm>
          <a:prstGeom prst="rect">
            <a:avLst/>
          </a:prstGeom>
          <a:noFill/>
        </p:spPr>
        <p:txBody>
          <a:bodyPr wrap="square" rtlCol="0">
            <a:spAutoFit/>
          </a:bodyPr>
          <a:lstStyle/>
          <a:p>
            <a:r>
              <a:rPr lang="en-US" dirty="0"/>
              <a:t>Default Units: mm</a:t>
            </a:r>
          </a:p>
        </p:txBody>
      </p:sp>
      <p:sp>
        <p:nvSpPr>
          <p:cNvPr id="100" name="TextBox 99">
            <a:extLst>
              <a:ext uri="{FF2B5EF4-FFF2-40B4-BE49-F238E27FC236}">
                <a16:creationId xmlns:a16="http://schemas.microsoft.com/office/drawing/2014/main" id="{A588BAC4-C311-4FEC-BDD4-75C45832E878}"/>
              </a:ext>
            </a:extLst>
          </p:cNvPr>
          <p:cNvSpPr txBox="1"/>
          <p:nvPr/>
        </p:nvSpPr>
        <p:spPr>
          <a:xfrm>
            <a:off x="10001453" y="4166212"/>
            <a:ext cx="430986" cy="307777"/>
          </a:xfrm>
          <a:prstGeom prst="rect">
            <a:avLst/>
          </a:prstGeom>
          <a:noFill/>
        </p:spPr>
        <p:txBody>
          <a:bodyPr wrap="square" rtlCol="0">
            <a:spAutoFit/>
          </a:bodyPr>
          <a:lstStyle/>
          <a:p>
            <a:r>
              <a:rPr lang="en-US" sz="1400" dirty="0"/>
              <a:t>25</a:t>
            </a:r>
          </a:p>
        </p:txBody>
      </p:sp>
      <p:sp>
        <p:nvSpPr>
          <p:cNvPr id="101" name="TextBox 100">
            <a:extLst>
              <a:ext uri="{FF2B5EF4-FFF2-40B4-BE49-F238E27FC236}">
                <a16:creationId xmlns:a16="http://schemas.microsoft.com/office/drawing/2014/main" id="{911B4EBD-DE43-4396-B930-CB7C04EC3DEB}"/>
              </a:ext>
            </a:extLst>
          </p:cNvPr>
          <p:cNvSpPr txBox="1"/>
          <p:nvPr/>
        </p:nvSpPr>
        <p:spPr>
          <a:xfrm>
            <a:off x="7827017" y="4166212"/>
            <a:ext cx="561103" cy="307777"/>
          </a:xfrm>
          <a:prstGeom prst="rect">
            <a:avLst/>
          </a:prstGeom>
          <a:noFill/>
        </p:spPr>
        <p:txBody>
          <a:bodyPr wrap="square" rtlCol="0">
            <a:spAutoFit/>
          </a:bodyPr>
          <a:lstStyle/>
          <a:p>
            <a:r>
              <a:rPr lang="en-US" sz="1400" dirty="0"/>
              <a:t>56</a:t>
            </a:r>
          </a:p>
        </p:txBody>
      </p:sp>
      <p:sp>
        <p:nvSpPr>
          <p:cNvPr id="102" name="TextBox 101">
            <a:extLst>
              <a:ext uri="{FF2B5EF4-FFF2-40B4-BE49-F238E27FC236}">
                <a16:creationId xmlns:a16="http://schemas.microsoft.com/office/drawing/2014/main" id="{20F2F76B-FA06-4F4D-B7AA-8E4148814D19}"/>
              </a:ext>
            </a:extLst>
          </p:cNvPr>
          <p:cNvSpPr txBox="1"/>
          <p:nvPr/>
        </p:nvSpPr>
        <p:spPr>
          <a:xfrm>
            <a:off x="6436271" y="3328408"/>
            <a:ext cx="380599" cy="307777"/>
          </a:xfrm>
          <a:prstGeom prst="rect">
            <a:avLst/>
          </a:prstGeom>
          <a:noFill/>
        </p:spPr>
        <p:txBody>
          <a:bodyPr wrap="square" rtlCol="0">
            <a:spAutoFit/>
          </a:bodyPr>
          <a:lstStyle/>
          <a:p>
            <a:r>
              <a:rPr lang="en-US" sz="1400" dirty="0"/>
              <a:t>35</a:t>
            </a:r>
          </a:p>
        </p:txBody>
      </p:sp>
      <p:sp>
        <p:nvSpPr>
          <p:cNvPr id="103" name="TextBox 102">
            <a:extLst>
              <a:ext uri="{FF2B5EF4-FFF2-40B4-BE49-F238E27FC236}">
                <a16:creationId xmlns:a16="http://schemas.microsoft.com/office/drawing/2014/main" id="{4D3475F9-8E70-4861-89DC-36DE97BB35C9}"/>
              </a:ext>
            </a:extLst>
          </p:cNvPr>
          <p:cNvSpPr txBox="1"/>
          <p:nvPr/>
        </p:nvSpPr>
        <p:spPr>
          <a:xfrm>
            <a:off x="5428688" y="4170022"/>
            <a:ext cx="430981" cy="307777"/>
          </a:xfrm>
          <a:prstGeom prst="rect">
            <a:avLst/>
          </a:prstGeom>
          <a:noFill/>
        </p:spPr>
        <p:txBody>
          <a:bodyPr wrap="square" rtlCol="0">
            <a:spAutoFit/>
          </a:bodyPr>
          <a:lstStyle/>
          <a:p>
            <a:r>
              <a:rPr lang="en-US" sz="1400" dirty="0"/>
              <a:t>34</a:t>
            </a:r>
          </a:p>
        </p:txBody>
      </p:sp>
      <p:sp>
        <p:nvSpPr>
          <p:cNvPr id="104" name="TextBox 103">
            <a:extLst>
              <a:ext uri="{FF2B5EF4-FFF2-40B4-BE49-F238E27FC236}">
                <a16:creationId xmlns:a16="http://schemas.microsoft.com/office/drawing/2014/main" id="{323DC981-DA60-4471-8E4B-038501B6A319}"/>
              </a:ext>
            </a:extLst>
          </p:cNvPr>
          <p:cNvSpPr txBox="1"/>
          <p:nvPr/>
        </p:nvSpPr>
        <p:spPr>
          <a:xfrm>
            <a:off x="8191500" y="2020370"/>
            <a:ext cx="386755" cy="307777"/>
          </a:xfrm>
          <a:prstGeom prst="rect">
            <a:avLst/>
          </a:prstGeom>
          <a:noFill/>
        </p:spPr>
        <p:txBody>
          <a:bodyPr wrap="square" rtlCol="0">
            <a:spAutoFit/>
          </a:bodyPr>
          <a:lstStyle/>
          <a:p>
            <a:r>
              <a:rPr lang="en-US" sz="1400" dirty="0"/>
              <a:t>10</a:t>
            </a:r>
          </a:p>
        </p:txBody>
      </p:sp>
    </p:spTree>
    <p:extLst>
      <p:ext uri="{BB962C8B-B14F-4D97-AF65-F5344CB8AC3E}">
        <p14:creationId xmlns:p14="http://schemas.microsoft.com/office/powerpoint/2010/main" val="105146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79E802-C3D8-4BC1-B06C-079647D7B164}"/>
              </a:ext>
            </a:extLst>
          </p:cNvPr>
          <p:cNvSpPr/>
          <p:nvPr/>
        </p:nvSpPr>
        <p:spPr>
          <a:xfrm>
            <a:off x="4533900" y="1379926"/>
            <a:ext cx="6598228" cy="32202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98" name="Rectangle 97">
            <a:extLst>
              <a:ext uri="{FF2B5EF4-FFF2-40B4-BE49-F238E27FC236}">
                <a16:creationId xmlns:a16="http://schemas.microsoft.com/office/drawing/2014/main" id="{3275B626-742D-4B53-A42C-EBA988DED483}"/>
              </a:ext>
            </a:extLst>
          </p:cNvPr>
          <p:cNvSpPr/>
          <p:nvPr/>
        </p:nvSpPr>
        <p:spPr>
          <a:xfrm>
            <a:off x="609600" y="1382590"/>
            <a:ext cx="2313858" cy="2465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a:xfrm>
            <a:off x="609600" y="-150725"/>
            <a:ext cx="10972800" cy="914401"/>
          </a:xfrm>
        </p:spPr>
        <p:txBody>
          <a:bodyPr/>
          <a:lstStyle/>
          <a:p>
            <a:r>
              <a:rPr lang="en-US" dirty="0"/>
              <a:t>Mechanical Block Diagram – Facing Down (Bottom)</a:t>
            </a:r>
          </a:p>
        </p:txBody>
      </p:sp>
      <p:sp>
        <p:nvSpPr>
          <p:cNvPr id="18" name="Rectangle 17">
            <a:extLst>
              <a:ext uri="{FF2B5EF4-FFF2-40B4-BE49-F238E27FC236}">
                <a16:creationId xmlns:a16="http://schemas.microsoft.com/office/drawing/2014/main" id="{90DF6244-7DEC-4522-B242-B16F383CB995}"/>
              </a:ext>
            </a:extLst>
          </p:cNvPr>
          <p:cNvSpPr/>
          <p:nvPr/>
        </p:nvSpPr>
        <p:spPr>
          <a:xfrm>
            <a:off x="9558078" y="1681061"/>
            <a:ext cx="1273628" cy="25095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OLED Screen</a:t>
            </a:r>
          </a:p>
        </p:txBody>
      </p:sp>
      <p:sp>
        <p:nvSpPr>
          <p:cNvPr id="19" name="Oval 18">
            <a:extLst>
              <a:ext uri="{FF2B5EF4-FFF2-40B4-BE49-F238E27FC236}">
                <a16:creationId xmlns:a16="http://schemas.microsoft.com/office/drawing/2014/main" id="{6A400B8B-2EB3-439C-9ADF-2103FEAA5640}"/>
              </a:ext>
            </a:extLst>
          </p:cNvPr>
          <p:cNvSpPr/>
          <p:nvPr/>
        </p:nvSpPr>
        <p:spPr>
          <a:xfrm>
            <a:off x="8578266" y="1834532"/>
            <a:ext cx="683498" cy="6419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Button</a:t>
            </a:r>
          </a:p>
        </p:txBody>
      </p:sp>
      <p:sp>
        <p:nvSpPr>
          <p:cNvPr id="20" name="Oval 19">
            <a:extLst>
              <a:ext uri="{FF2B5EF4-FFF2-40B4-BE49-F238E27FC236}">
                <a16:creationId xmlns:a16="http://schemas.microsoft.com/office/drawing/2014/main" id="{276E7A6E-362C-4480-A34B-A89141D23618}"/>
              </a:ext>
            </a:extLst>
          </p:cNvPr>
          <p:cNvSpPr/>
          <p:nvPr/>
        </p:nvSpPr>
        <p:spPr>
          <a:xfrm>
            <a:off x="4876800" y="2798836"/>
            <a:ext cx="1485900" cy="13889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Speaker</a:t>
            </a:r>
          </a:p>
        </p:txBody>
      </p:sp>
      <p:sp>
        <p:nvSpPr>
          <p:cNvPr id="21" name="Rectangle: Rounded Corners 20">
            <a:extLst>
              <a:ext uri="{FF2B5EF4-FFF2-40B4-BE49-F238E27FC236}">
                <a16:creationId xmlns:a16="http://schemas.microsoft.com/office/drawing/2014/main" id="{F9C26259-80D3-4CEA-8435-A068670C0BD7}"/>
              </a:ext>
            </a:extLst>
          </p:cNvPr>
          <p:cNvSpPr/>
          <p:nvPr/>
        </p:nvSpPr>
        <p:spPr>
          <a:xfrm>
            <a:off x="6758964" y="2780937"/>
            <a:ext cx="2509576" cy="1409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Pocketbeagle</a:t>
            </a:r>
            <a:endParaRPr lang="en-US" dirty="0"/>
          </a:p>
        </p:txBody>
      </p:sp>
      <p:sp>
        <p:nvSpPr>
          <p:cNvPr id="22" name="Rectangle 21">
            <a:extLst>
              <a:ext uri="{FF2B5EF4-FFF2-40B4-BE49-F238E27FC236}">
                <a16:creationId xmlns:a16="http://schemas.microsoft.com/office/drawing/2014/main" id="{60FFC1F9-4AFC-40EA-BC57-DCBD74088818}"/>
              </a:ext>
            </a:extLst>
          </p:cNvPr>
          <p:cNvSpPr/>
          <p:nvPr/>
        </p:nvSpPr>
        <p:spPr>
          <a:xfrm>
            <a:off x="5105230" y="1585811"/>
            <a:ext cx="495300"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JST</a:t>
            </a:r>
          </a:p>
        </p:txBody>
      </p:sp>
      <p:sp>
        <p:nvSpPr>
          <p:cNvPr id="23" name="Rectangle 22">
            <a:extLst>
              <a:ext uri="{FF2B5EF4-FFF2-40B4-BE49-F238E27FC236}">
                <a16:creationId xmlns:a16="http://schemas.microsoft.com/office/drawing/2014/main" id="{19222677-A962-4AD9-A4FD-0D4FF4DE3922}"/>
              </a:ext>
            </a:extLst>
          </p:cNvPr>
          <p:cNvSpPr/>
          <p:nvPr/>
        </p:nvSpPr>
        <p:spPr>
          <a:xfrm>
            <a:off x="5848180" y="1591046"/>
            <a:ext cx="495300"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JST</a:t>
            </a:r>
          </a:p>
        </p:txBody>
      </p:sp>
      <p:sp>
        <p:nvSpPr>
          <p:cNvPr id="24" name="TextBox 23">
            <a:extLst>
              <a:ext uri="{FF2B5EF4-FFF2-40B4-BE49-F238E27FC236}">
                <a16:creationId xmlns:a16="http://schemas.microsoft.com/office/drawing/2014/main" id="{13830B2A-810F-449B-ADFF-B76B2AFE219A}"/>
              </a:ext>
            </a:extLst>
          </p:cNvPr>
          <p:cNvSpPr txBox="1"/>
          <p:nvPr/>
        </p:nvSpPr>
        <p:spPr>
          <a:xfrm>
            <a:off x="4857579" y="1816741"/>
            <a:ext cx="1959283" cy="523220"/>
          </a:xfrm>
          <a:prstGeom prst="rect">
            <a:avLst/>
          </a:prstGeom>
          <a:noFill/>
        </p:spPr>
        <p:txBody>
          <a:bodyPr wrap="square" rtlCol="0">
            <a:spAutoFit/>
          </a:bodyPr>
          <a:lstStyle/>
          <a:p>
            <a:r>
              <a:rPr lang="en-US" sz="1400" dirty="0"/>
              <a:t>3-Pin JST Connectors for IR Analog Sensors</a:t>
            </a:r>
          </a:p>
        </p:txBody>
      </p:sp>
      <p:sp>
        <p:nvSpPr>
          <p:cNvPr id="25" name="Oval 24">
            <a:extLst>
              <a:ext uri="{FF2B5EF4-FFF2-40B4-BE49-F238E27FC236}">
                <a16:creationId xmlns:a16="http://schemas.microsoft.com/office/drawing/2014/main" id="{A9ECC53A-8528-4C17-9499-0A3557478412}"/>
              </a:ext>
            </a:extLst>
          </p:cNvPr>
          <p:cNvSpPr/>
          <p:nvPr/>
        </p:nvSpPr>
        <p:spPr>
          <a:xfrm>
            <a:off x="10858500" y="1447800"/>
            <a:ext cx="190500" cy="1905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8EA0859-4804-434D-9248-F7F4BA24F9C4}"/>
              </a:ext>
            </a:extLst>
          </p:cNvPr>
          <p:cNvSpPr/>
          <p:nvPr/>
        </p:nvSpPr>
        <p:spPr>
          <a:xfrm>
            <a:off x="10858500" y="4343400"/>
            <a:ext cx="190500" cy="1905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4ED58DD5-434B-491D-98E0-E3331E5E1161}"/>
              </a:ext>
            </a:extLst>
          </p:cNvPr>
          <p:cNvSpPr/>
          <p:nvPr/>
        </p:nvSpPr>
        <p:spPr>
          <a:xfrm>
            <a:off x="4617028" y="1447800"/>
            <a:ext cx="190500" cy="1905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C3D82B1-F5BF-4E7A-9C9E-99F61B7DDFAC}"/>
              </a:ext>
            </a:extLst>
          </p:cNvPr>
          <p:cNvSpPr/>
          <p:nvPr/>
        </p:nvSpPr>
        <p:spPr>
          <a:xfrm>
            <a:off x="4617028" y="4343400"/>
            <a:ext cx="190500" cy="1905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8A35E09C-EB8C-448B-8311-3FF918EDF9D4}"/>
              </a:ext>
            </a:extLst>
          </p:cNvPr>
          <p:cNvSpPr txBox="1"/>
          <p:nvPr/>
        </p:nvSpPr>
        <p:spPr>
          <a:xfrm>
            <a:off x="615043" y="1998840"/>
            <a:ext cx="1447800" cy="1569660"/>
          </a:xfrm>
          <a:prstGeom prst="rect">
            <a:avLst/>
          </a:prstGeom>
          <a:noFill/>
        </p:spPr>
        <p:txBody>
          <a:bodyPr wrap="square" rtlCol="0">
            <a:spAutoFit/>
          </a:bodyPr>
          <a:lstStyle/>
          <a:p>
            <a:r>
              <a:rPr lang="en-US" sz="1200" dirty="0"/>
              <a:t>Mounting Holes:</a:t>
            </a:r>
          </a:p>
          <a:p>
            <a:endParaRPr lang="en-US" sz="1200" dirty="0"/>
          </a:p>
          <a:p>
            <a:endParaRPr lang="en-US" sz="1200" dirty="0"/>
          </a:p>
          <a:p>
            <a:r>
              <a:rPr lang="en-US" sz="1200" dirty="0"/>
              <a:t>Parts on the opposite side:</a:t>
            </a:r>
          </a:p>
          <a:p>
            <a:endParaRPr lang="en-US" sz="1200" dirty="0"/>
          </a:p>
          <a:p>
            <a:endParaRPr lang="en-US" sz="1200" dirty="0"/>
          </a:p>
          <a:p>
            <a:r>
              <a:rPr lang="en-US" sz="1200" dirty="0"/>
              <a:t>Parts on this side:</a:t>
            </a:r>
          </a:p>
        </p:txBody>
      </p:sp>
      <p:sp>
        <p:nvSpPr>
          <p:cNvPr id="30" name="Oval 29">
            <a:extLst>
              <a:ext uri="{FF2B5EF4-FFF2-40B4-BE49-F238E27FC236}">
                <a16:creationId xmlns:a16="http://schemas.microsoft.com/office/drawing/2014/main" id="{8B35FBDC-0953-46D6-AB4A-6425B2DDB776}"/>
              </a:ext>
            </a:extLst>
          </p:cNvPr>
          <p:cNvSpPr/>
          <p:nvPr/>
        </p:nvSpPr>
        <p:spPr>
          <a:xfrm>
            <a:off x="2443673" y="2058632"/>
            <a:ext cx="190500" cy="1905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E2909D0-B9CE-423F-BA8E-09E2AB898621}"/>
              </a:ext>
            </a:extLst>
          </p:cNvPr>
          <p:cNvSpPr/>
          <p:nvPr/>
        </p:nvSpPr>
        <p:spPr>
          <a:xfrm>
            <a:off x="2258082" y="2572611"/>
            <a:ext cx="561681"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3C5B06C6-039F-4D6A-9AA6-5965106F32E0}"/>
              </a:ext>
            </a:extLst>
          </p:cNvPr>
          <p:cNvSpPr/>
          <p:nvPr/>
        </p:nvSpPr>
        <p:spPr>
          <a:xfrm>
            <a:off x="2258081" y="3229975"/>
            <a:ext cx="5616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E2AB6AD2-9765-4A26-BCDF-8FA29535C705}"/>
              </a:ext>
            </a:extLst>
          </p:cNvPr>
          <p:cNvCxnSpPr>
            <a:cxnSpLocks/>
          </p:cNvCxnSpPr>
          <p:nvPr/>
        </p:nvCxnSpPr>
        <p:spPr>
          <a:xfrm flipV="1">
            <a:off x="4273296" y="1379927"/>
            <a:ext cx="0" cy="12311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E83010E7-FBD8-4EF2-BD61-B4C6AF90858C}"/>
              </a:ext>
            </a:extLst>
          </p:cNvPr>
          <p:cNvCxnSpPr>
            <a:cxnSpLocks/>
          </p:cNvCxnSpPr>
          <p:nvPr/>
        </p:nvCxnSpPr>
        <p:spPr>
          <a:xfrm rot="10800000" flipV="1">
            <a:off x="4286250" y="3369082"/>
            <a:ext cx="0" cy="12311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TextBox 40">
            <a:extLst>
              <a:ext uri="{FF2B5EF4-FFF2-40B4-BE49-F238E27FC236}">
                <a16:creationId xmlns:a16="http://schemas.microsoft.com/office/drawing/2014/main" id="{AF97F73D-F3DE-4F64-BB32-0FED1AD68F3C}"/>
              </a:ext>
            </a:extLst>
          </p:cNvPr>
          <p:cNvSpPr txBox="1"/>
          <p:nvPr/>
        </p:nvSpPr>
        <p:spPr>
          <a:xfrm>
            <a:off x="7553519" y="985504"/>
            <a:ext cx="599881" cy="369332"/>
          </a:xfrm>
          <a:prstGeom prst="rect">
            <a:avLst/>
          </a:prstGeom>
          <a:noFill/>
        </p:spPr>
        <p:txBody>
          <a:bodyPr wrap="square" rtlCol="0">
            <a:spAutoFit/>
          </a:bodyPr>
          <a:lstStyle/>
          <a:p>
            <a:r>
              <a:rPr lang="en-US" dirty="0"/>
              <a:t>150</a:t>
            </a:r>
          </a:p>
        </p:txBody>
      </p:sp>
      <p:sp>
        <p:nvSpPr>
          <p:cNvPr id="42" name="TextBox 41">
            <a:extLst>
              <a:ext uri="{FF2B5EF4-FFF2-40B4-BE49-F238E27FC236}">
                <a16:creationId xmlns:a16="http://schemas.microsoft.com/office/drawing/2014/main" id="{7006A652-2160-4CD3-B5DB-A0288A35101D}"/>
              </a:ext>
            </a:extLst>
          </p:cNvPr>
          <p:cNvSpPr txBox="1"/>
          <p:nvPr/>
        </p:nvSpPr>
        <p:spPr>
          <a:xfrm>
            <a:off x="4054838" y="2765209"/>
            <a:ext cx="476496" cy="369332"/>
          </a:xfrm>
          <a:prstGeom prst="rect">
            <a:avLst/>
          </a:prstGeom>
          <a:noFill/>
        </p:spPr>
        <p:txBody>
          <a:bodyPr wrap="square" rtlCol="0">
            <a:spAutoFit/>
          </a:bodyPr>
          <a:lstStyle/>
          <a:p>
            <a:r>
              <a:rPr lang="en-US" dirty="0"/>
              <a:t>75</a:t>
            </a:r>
          </a:p>
        </p:txBody>
      </p:sp>
      <p:cxnSp>
        <p:nvCxnSpPr>
          <p:cNvPr id="44" name="Straight Connector 43">
            <a:extLst>
              <a:ext uri="{FF2B5EF4-FFF2-40B4-BE49-F238E27FC236}">
                <a16:creationId xmlns:a16="http://schemas.microsoft.com/office/drawing/2014/main" id="{AD137AAF-BC40-4245-9A88-A5E9FBD6AF99}"/>
              </a:ext>
            </a:extLst>
          </p:cNvPr>
          <p:cNvCxnSpPr/>
          <p:nvPr/>
        </p:nvCxnSpPr>
        <p:spPr>
          <a:xfrm>
            <a:off x="4197096" y="1391356"/>
            <a:ext cx="152400" cy="0"/>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BCFAD028-7E99-49B9-83C9-E70988214485}"/>
              </a:ext>
            </a:extLst>
          </p:cNvPr>
          <p:cNvCxnSpPr/>
          <p:nvPr/>
        </p:nvCxnSpPr>
        <p:spPr>
          <a:xfrm>
            <a:off x="4210049" y="4591050"/>
            <a:ext cx="152400" cy="0"/>
          </a:xfrm>
          <a:prstGeom prst="line">
            <a:avLst/>
          </a:prstGeom>
        </p:spPr>
        <p:style>
          <a:lnRef idx="3">
            <a:schemeClr val="dk1"/>
          </a:lnRef>
          <a:fillRef idx="0">
            <a:schemeClr val="dk1"/>
          </a:fillRef>
          <a:effectRef idx="2">
            <a:schemeClr val="dk1"/>
          </a:effectRef>
          <a:fontRef idx="minor">
            <a:schemeClr val="tx1"/>
          </a:fontRef>
        </p:style>
      </p:cxnSp>
      <p:grpSp>
        <p:nvGrpSpPr>
          <p:cNvPr id="50" name="Group 49">
            <a:extLst>
              <a:ext uri="{FF2B5EF4-FFF2-40B4-BE49-F238E27FC236}">
                <a16:creationId xmlns:a16="http://schemas.microsoft.com/office/drawing/2014/main" id="{37F9FFCA-800A-4F1A-A054-8BBF68774A42}"/>
              </a:ext>
            </a:extLst>
          </p:cNvPr>
          <p:cNvGrpSpPr/>
          <p:nvPr/>
        </p:nvGrpSpPr>
        <p:grpSpPr>
          <a:xfrm rot="5400000">
            <a:off x="7746564" y="-2116908"/>
            <a:ext cx="163754" cy="6607374"/>
            <a:chOff x="4343400" y="1532327"/>
            <a:chExt cx="171449" cy="3220289"/>
          </a:xfrm>
        </p:grpSpPr>
        <p:cxnSp>
          <p:nvCxnSpPr>
            <p:cNvPr id="46" name="Straight Arrow Connector 45">
              <a:extLst>
                <a:ext uri="{FF2B5EF4-FFF2-40B4-BE49-F238E27FC236}">
                  <a16:creationId xmlns:a16="http://schemas.microsoft.com/office/drawing/2014/main" id="{838E4D3F-0C4B-411A-98CA-B928734D391F}"/>
                </a:ext>
              </a:extLst>
            </p:cNvPr>
            <p:cNvCxnSpPr>
              <a:cxnSpLocks/>
            </p:cNvCxnSpPr>
            <p:nvPr/>
          </p:nvCxnSpPr>
          <p:spPr>
            <a:xfrm flipV="1">
              <a:off x="4419600" y="1532327"/>
              <a:ext cx="0" cy="12311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918CCECC-FC99-4A1D-8391-5A34F1F4F13B}"/>
                </a:ext>
              </a:extLst>
            </p:cNvPr>
            <p:cNvCxnSpPr>
              <a:cxnSpLocks/>
            </p:cNvCxnSpPr>
            <p:nvPr/>
          </p:nvCxnSpPr>
          <p:spPr>
            <a:xfrm rot="10800000" flipV="1">
              <a:off x="4438650" y="3521482"/>
              <a:ext cx="0" cy="12311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4C0ABCE4-5745-4706-9F70-8B29FAB92039}"/>
                </a:ext>
              </a:extLst>
            </p:cNvPr>
            <p:cNvCxnSpPr>
              <a:cxnSpLocks/>
            </p:cNvCxnSpPr>
            <p:nvPr/>
          </p:nvCxnSpPr>
          <p:spPr>
            <a:xfrm>
              <a:off x="4343400" y="1543756"/>
              <a:ext cx="152400"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D6D28CDE-CCDE-417C-B890-17EB874577A3}"/>
                </a:ext>
              </a:extLst>
            </p:cNvPr>
            <p:cNvCxnSpPr>
              <a:cxnSpLocks/>
            </p:cNvCxnSpPr>
            <p:nvPr/>
          </p:nvCxnSpPr>
          <p:spPr>
            <a:xfrm>
              <a:off x="4362449" y="4743450"/>
              <a:ext cx="152400" cy="0"/>
            </a:xfrm>
            <a:prstGeom prst="line">
              <a:avLst/>
            </a:prstGeom>
          </p:spPr>
          <p:style>
            <a:lnRef idx="3">
              <a:schemeClr val="dk1"/>
            </a:lnRef>
            <a:fillRef idx="0">
              <a:schemeClr val="dk1"/>
            </a:fillRef>
            <a:effectRef idx="2">
              <a:schemeClr val="dk1"/>
            </a:effectRef>
            <a:fontRef idx="minor">
              <a:schemeClr val="tx1"/>
            </a:fontRef>
          </p:style>
        </p:cxnSp>
      </p:grpSp>
      <p:grpSp>
        <p:nvGrpSpPr>
          <p:cNvPr id="61" name="Group 60">
            <a:extLst>
              <a:ext uri="{FF2B5EF4-FFF2-40B4-BE49-F238E27FC236}">
                <a16:creationId xmlns:a16="http://schemas.microsoft.com/office/drawing/2014/main" id="{CF0139C7-A40C-463B-AF70-CCA5780DD7A6}"/>
              </a:ext>
            </a:extLst>
          </p:cNvPr>
          <p:cNvGrpSpPr/>
          <p:nvPr/>
        </p:nvGrpSpPr>
        <p:grpSpPr>
          <a:xfrm>
            <a:off x="6757307" y="4221156"/>
            <a:ext cx="2504456" cy="153392"/>
            <a:chOff x="6757307" y="4221155"/>
            <a:chExt cx="2504456" cy="259557"/>
          </a:xfrm>
        </p:grpSpPr>
        <p:cxnSp>
          <p:nvCxnSpPr>
            <p:cNvPr id="52" name="Straight Arrow Connector 51">
              <a:extLst>
                <a:ext uri="{FF2B5EF4-FFF2-40B4-BE49-F238E27FC236}">
                  <a16:creationId xmlns:a16="http://schemas.microsoft.com/office/drawing/2014/main" id="{4EF87DDF-D7A9-459F-9689-FD3A3A2D0CEE}"/>
                </a:ext>
              </a:extLst>
            </p:cNvPr>
            <p:cNvCxnSpPr>
              <a:cxnSpLocks/>
            </p:cNvCxnSpPr>
            <p:nvPr/>
          </p:nvCxnSpPr>
          <p:spPr>
            <a:xfrm rot="5400000" flipV="1">
              <a:off x="8783030" y="3868619"/>
              <a:ext cx="0" cy="9574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38E7EB78-A936-42B0-A007-3297DDF18230}"/>
                </a:ext>
              </a:extLst>
            </p:cNvPr>
            <p:cNvCxnSpPr>
              <a:cxnSpLocks/>
            </p:cNvCxnSpPr>
            <p:nvPr/>
          </p:nvCxnSpPr>
          <p:spPr>
            <a:xfrm rot="16200000" flipV="1">
              <a:off x="7236041" y="3875784"/>
              <a:ext cx="0" cy="9574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Connector 53">
              <a:extLst>
                <a:ext uri="{FF2B5EF4-FFF2-40B4-BE49-F238E27FC236}">
                  <a16:creationId xmlns:a16="http://schemas.microsoft.com/office/drawing/2014/main" id="{A4AD0136-6568-45E0-8015-5216B03411AD}"/>
                </a:ext>
              </a:extLst>
            </p:cNvPr>
            <p:cNvCxnSpPr>
              <a:cxnSpLocks/>
            </p:cNvCxnSpPr>
            <p:nvPr/>
          </p:nvCxnSpPr>
          <p:spPr>
            <a:xfrm rot="5400000">
              <a:off x="9126678" y="4347352"/>
              <a:ext cx="252393" cy="0"/>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id="{EC454E33-EE1C-4827-9788-75C0DB2D8A31}"/>
                </a:ext>
              </a:extLst>
            </p:cNvPr>
            <p:cNvCxnSpPr>
              <a:cxnSpLocks/>
            </p:cNvCxnSpPr>
            <p:nvPr/>
          </p:nvCxnSpPr>
          <p:spPr>
            <a:xfrm rot="5400000">
              <a:off x="6638239" y="4354516"/>
              <a:ext cx="252393" cy="0"/>
            </a:xfrm>
            <a:prstGeom prst="line">
              <a:avLst/>
            </a:prstGeom>
          </p:spPr>
          <p:style>
            <a:lnRef idx="3">
              <a:schemeClr val="dk1"/>
            </a:lnRef>
            <a:fillRef idx="0">
              <a:schemeClr val="dk1"/>
            </a:fillRef>
            <a:effectRef idx="2">
              <a:schemeClr val="dk1"/>
            </a:effectRef>
            <a:fontRef idx="minor">
              <a:schemeClr val="tx1"/>
            </a:fontRef>
          </p:style>
        </p:cxnSp>
      </p:grpSp>
      <p:grpSp>
        <p:nvGrpSpPr>
          <p:cNvPr id="62" name="Group 61">
            <a:extLst>
              <a:ext uri="{FF2B5EF4-FFF2-40B4-BE49-F238E27FC236}">
                <a16:creationId xmlns:a16="http://schemas.microsoft.com/office/drawing/2014/main" id="{6A1A07EE-06E2-498C-BABC-ACB904F3F8B3}"/>
              </a:ext>
            </a:extLst>
          </p:cNvPr>
          <p:cNvGrpSpPr/>
          <p:nvPr/>
        </p:nvGrpSpPr>
        <p:grpSpPr>
          <a:xfrm>
            <a:off x="4876800" y="4229100"/>
            <a:ext cx="1476859" cy="157746"/>
            <a:chOff x="6757307" y="4221155"/>
            <a:chExt cx="2504456" cy="259557"/>
          </a:xfrm>
        </p:grpSpPr>
        <p:cxnSp>
          <p:nvCxnSpPr>
            <p:cNvPr id="63" name="Straight Arrow Connector 62">
              <a:extLst>
                <a:ext uri="{FF2B5EF4-FFF2-40B4-BE49-F238E27FC236}">
                  <a16:creationId xmlns:a16="http://schemas.microsoft.com/office/drawing/2014/main" id="{58366EE9-3E11-46D7-8B32-262589FDB414}"/>
                </a:ext>
              </a:extLst>
            </p:cNvPr>
            <p:cNvCxnSpPr>
              <a:cxnSpLocks/>
            </p:cNvCxnSpPr>
            <p:nvPr/>
          </p:nvCxnSpPr>
          <p:spPr>
            <a:xfrm rot="5400000" flipV="1">
              <a:off x="8783030" y="3868619"/>
              <a:ext cx="0" cy="9574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ECEC69DA-C396-4814-9024-DAD9EB74449A}"/>
                </a:ext>
              </a:extLst>
            </p:cNvPr>
            <p:cNvCxnSpPr>
              <a:cxnSpLocks/>
            </p:cNvCxnSpPr>
            <p:nvPr/>
          </p:nvCxnSpPr>
          <p:spPr>
            <a:xfrm rot="16200000" flipV="1">
              <a:off x="7236041" y="3875784"/>
              <a:ext cx="0" cy="9574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8C8B42F7-37C2-4369-A5C5-99AB2B6AE2A1}"/>
                </a:ext>
              </a:extLst>
            </p:cNvPr>
            <p:cNvCxnSpPr>
              <a:cxnSpLocks/>
            </p:cNvCxnSpPr>
            <p:nvPr/>
          </p:nvCxnSpPr>
          <p:spPr>
            <a:xfrm rot="5400000">
              <a:off x="9126678" y="4347352"/>
              <a:ext cx="252393" cy="0"/>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a:extLst>
                <a:ext uri="{FF2B5EF4-FFF2-40B4-BE49-F238E27FC236}">
                  <a16:creationId xmlns:a16="http://schemas.microsoft.com/office/drawing/2014/main" id="{503E96AB-7C19-485F-BE04-82CD131563BA}"/>
                </a:ext>
              </a:extLst>
            </p:cNvPr>
            <p:cNvCxnSpPr>
              <a:cxnSpLocks/>
            </p:cNvCxnSpPr>
            <p:nvPr/>
          </p:nvCxnSpPr>
          <p:spPr>
            <a:xfrm rot="5400000">
              <a:off x="6638239" y="4354516"/>
              <a:ext cx="252393" cy="0"/>
            </a:xfrm>
            <a:prstGeom prst="line">
              <a:avLst/>
            </a:prstGeom>
          </p:spPr>
          <p:style>
            <a:lnRef idx="3">
              <a:schemeClr val="dk1"/>
            </a:lnRef>
            <a:fillRef idx="0">
              <a:schemeClr val="dk1"/>
            </a:fillRef>
            <a:effectRef idx="2">
              <a:schemeClr val="dk1"/>
            </a:effectRef>
            <a:fontRef idx="minor">
              <a:schemeClr val="tx1"/>
            </a:fontRef>
          </p:style>
        </p:cxnSp>
      </p:grpSp>
      <p:grpSp>
        <p:nvGrpSpPr>
          <p:cNvPr id="67" name="Group 66">
            <a:extLst>
              <a:ext uri="{FF2B5EF4-FFF2-40B4-BE49-F238E27FC236}">
                <a16:creationId xmlns:a16="http://schemas.microsoft.com/office/drawing/2014/main" id="{4AE5BF64-5046-4115-B714-99BAF9F1A5B1}"/>
              </a:ext>
            </a:extLst>
          </p:cNvPr>
          <p:cNvGrpSpPr/>
          <p:nvPr/>
        </p:nvGrpSpPr>
        <p:grpSpPr>
          <a:xfrm rot="5400000">
            <a:off x="5912655" y="3379616"/>
            <a:ext cx="1411032" cy="205356"/>
            <a:chOff x="6757307" y="4221155"/>
            <a:chExt cx="2504456" cy="259557"/>
          </a:xfrm>
        </p:grpSpPr>
        <p:cxnSp>
          <p:nvCxnSpPr>
            <p:cNvPr id="68" name="Straight Arrow Connector 67">
              <a:extLst>
                <a:ext uri="{FF2B5EF4-FFF2-40B4-BE49-F238E27FC236}">
                  <a16:creationId xmlns:a16="http://schemas.microsoft.com/office/drawing/2014/main" id="{5A2A0299-DDB9-4367-AB1D-B53EED8F3945}"/>
                </a:ext>
              </a:extLst>
            </p:cNvPr>
            <p:cNvCxnSpPr>
              <a:cxnSpLocks/>
            </p:cNvCxnSpPr>
            <p:nvPr/>
          </p:nvCxnSpPr>
          <p:spPr>
            <a:xfrm rot="5400000" flipV="1">
              <a:off x="8783030" y="3868619"/>
              <a:ext cx="0" cy="9574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7BC0D404-4B2E-4788-9D5C-D7623C27A3B5}"/>
                </a:ext>
              </a:extLst>
            </p:cNvPr>
            <p:cNvCxnSpPr>
              <a:cxnSpLocks/>
            </p:cNvCxnSpPr>
            <p:nvPr/>
          </p:nvCxnSpPr>
          <p:spPr>
            <a:xfrm rot="16200000" flipV="1">
              <a:off x="7236041" y="3875784"/>
              <a:ext cx="0" cy="9574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0" name="Straight Connector 69">
              <a:extLst>
                <a:ext uri="{FF2B5EF4-FFF2-40B4-BE49-F238E27FC236}">
                  <a16:creationId xmlns:a16="http://schemas.microsoft.com/office/drawing/2014/main" id="{F5BC0472-4D16-41A3-A592-9F0171B745F6}"/>
                </a:ext>
              </a:extLst>
            </p:cNvPr>
            <p:cNvCxnSpPr>
              <a:cxnSpLocks/>
            </p:cNvCxnSpPr>
            <p:nvPr/>
          </p:nvCxnSpPr>
          <p:spPr>
            <a:xfrm rot="5400000">
              <a:off x="9126678" y="4347352"/>
              <a:ext cx="252393" cy="0"/>
            </a:xfrm>
            <a:prstGeom prst="line">
              <a:avLst/>
            </a:prstGeom>
          </p:spPr>
          <p:style>
            <a:lnRef idx="3">
              <a:schemeClr val="dk1"/>
            </a:lnRef>
            <a:fillRef idx="0">
              <a:schemeClr val="dk1"/>
            </a:fillRef>
            <a:effectRef idx="2">
              <a:schemeClr val="dk1"/>
            </a:effectRef>
            <a:fontRef idx="minor">
              <a:schemeClr val="tx1"/>
            </a:fontRef>
          </p:style>
        </p:cxnSp>
        <p:cxnSp>
          <p:nvCxnSpPr>
            <p:cNvPr id="71" name="Straight Connector 70">
              <a:extLst>
                <a:ext uri="{FF2B5EF4-FFF2-40B4-BE49-F238E27FC236}">
                  <a16:creationId xmlns:a16="http://schemas.microsoft.com/office/drawing/2014/main" id="{1F72E83A-9954-4BF2-835F-13A87B5AC602}"/>
                </a:ext>
              </a:extLst>
            </p:cNvPr>
            <p:cNvCxnSpPr>
              <a:cxnSpLocks/>
            </p:cNvCxnSpPr>
            <p:nvPr/>
          </p:nvCxnSpPr>
          <p:spPr>
            <a:xfrm rot="5400000">
              <a:off x="6638239" y="4354516"/>
              <a:ext cx="252393" cy="0"/>
            </a:xfrm>
            <a:prstGeom prst="line">
              <a:avLst/>
            </a:prstGeom>
          </p:spPr>
          <p:style>
            <a:lnRef idx="3">
              <a:schemeClr val="dk1"/>
            </a:lnRef>
            <a:fillRef idx="0">
              <a:schemeClr val="dk1"/>
            </a:fillRef>
            <a:effectRef idx="2">
              <a:schemeClr val="dk1"/>
            </a:effectRef>
            <a:fontRef idx="minor">
              <a:schemeClr val="tx1"/>
            </a:fontRef>
          </p:style>
        </p:cxnSp>
      </p:grpSp>
      <p:grpSp>
        <p:nvGrpSpPr>
          <p:cNvPr id="72" name="Group 71">
            <a:extLst>
              <a:ext uri="{FF2B5EF4-FFF2-40B4-BE49-F238E27FC236}">
                <a16:creationId xmlns:a16="http://schemas.microsoft.com/office/drawing/2014/main" id="{12BC505C-5B96-4F01-AA76-DB42F458C833}"/>
              </a:ext>
            </a:extLst>
          </p:cNvPr>
          <p:cNvGrpSpPr/>
          <p:nvPr/>
        </p:nvGrpSpPr>
        <p:grpSpPr>
          <a:xfrm rot="5400000">
            <a:off x="8155321" y="2837949"/>
            <a:ext cx="2514866" cy="190501"/>
            <a:chOff x="6757307" y="4221155"/>
            <a:chExt cx="2504456" cy="259557"/>
          </a:xfrm>
        </p:grpSpPr>
        <p:cxnSp>
          <p:nvCxnSpPr>
            <p:cNvPr id="73" name="Straight Arrow Connector 72">
              <a:extLst>
                <a:ext uri="{FF2B5EF4-FFF2-40B4-BE49-F238E27FC236}">
                  <a16:creationId xmlns:a16="http://schemas.microsoft.com/office/drawing/2014/main" id="{F39E493E-D8BF-4253-86A8-757E7D06679A}"/>
                </a:ext>
              </a:extLst>
            </p:cNvPr>
            <p:cNvCxnSpPr>
              <a:cxnSpLocks/>
            </p:cNvCxnSpPr>
            <p:nvPr/>
          </p:nvCxnSpPr>
          <p:spPr>
            <a:xfrm rot="5400000" flipV="1">
              <a:off x="8783030" y="3868619"/>
              <a:ext cx="0" cy="9574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0AF88505-C148-4708-B9F9-40B5E3C3B0C3}"/>
                </a:ext>
              </a:extLst>
            </p:cNvPr>
            <p:cNvCxnSpPr>
              <a:cxnSpLocks/>
            </p:cNvCxnSpPr>
            <p:nvPr/>
          </p:nvCxnSpPr>
          <p:spPr>
            <a:xfrm rot="16200000" flipV="1">
              <a:off x="7236041" y="3875784"/>
              <a:ext cx="0" cy="9574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Connector 74">
              <a:extLst>
                <a:ext uri="{FF2B5EF4-FFF2-40B4-BE49-F238E27FC236}">
                  <a16:creationId xmlns:a16="http://schemas.microsoft.com/office/drawing/2014/main" id="{4D5A8E2C-E1D7-4C90-89E9-555DC82A97C4}"/>
                </a:ext>
              </a:extLst>
            </p:cNvPr>
            <p:cNvCxnSpPr>
              <a:cxnSpLocks/>
            </p:cNvCxnSpPr>
            <p:nvPr/>
          </p:nvCxnSpPr>
          <p:spPr>
            <a:xfrm rot="5400000">
              <a:off x="9126678" y="4347352"/>
              <a:ext cx="252393" cy="0"/>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a:extLst>
                <a:ext uri="{FF2B5EF4-FFF2-40B4-BE49-F238E27FC236}">
                  <a16:creationId xmlns:a16="http://schemas.microsoft.com/office/drawing/2014/main" id="{A885A28E-B0D8-42F6-81DE-09010736FA81}"/>
                </a:ext>
              </a:extLst>
            </p:cNvPr>
            <p:cNvCxnSpPr>
              <a:cxnSpLocks/>
            </p:cNvCxnSpPr>
            <p:nvPr/>
          </p:nvCxnSpPr>
          <p:spPr>
            <a:xfrm rot="5400000">
              <a:off x="6638239" y="4354516"/>
              <a:ext cx="252393" cy="0"/>
            </a:xfrm>
            <a:prstGeom prst="line">
              <a:avLst/>
            </a:prstGeom>
          </p:spPr>
          <p:style>
            <a:lnRef idx="3">
              <a:schemeClr val="dk1"/>
            </a:lnRef>
            <a:fillRef idx="0">
              <a:schemeClr val="dk1"/>
            </a:fillRef>
            <a:effectRef idx="2">
              <a:schemeClr val="dk1"/>
            </a:effectRef>
            <a:fontRef idx="minor">
              <a:schemeClr val="tx1"/>
            </a:fontRef>
          </p:style>
        </p:cxnSp>
      </p:grpSp>
      <p:grpSp>
        <p:nvGrpSpPr>
          <p:cNvPr id="77" name="Group 76">
            <a:extLst>
              <a:ext uri="{FF2B5EF4-FFF2-40B4-BE49-F238E27FC236}">
                <a16:creationId xmlns:a16="http://schemas.microsoft.com/office/drawing/2014/main" id="{451D4DEC-CC16-4258-82E5-B611FBFC8ED2}"/>
              </a:ext>
            </a:extLst>
          </p:cNvPr>
          <p:cNvGrpSpPr/>
          <p:nvPr/>
        </p:nvGrpSpPr>
        <p:grpSpPr>
          <a:xfrm>
            <a:off x="9558078" y="4250622"/>
            <a:ext cx="1277603" cy="119686"/>
            <a:chOff x="6757307" y="4221155"/>
            <a:chExt cx="2504456" cy="259557"/>
          </a:xfrm>
        </p:grpSpPr>
        <p:cxnSp>
          <p:nvCxnSpPr>
            <p:cNvPr id="78" name="Straight Arrow Connector 77">
              <a:extLst>
                <a:ext uri="{FF2B5EF4-FFF2-40B4-BE49-F238E27FC236}">
                  <a16:creationId xmlns:a16="http://schemas.microsoft.com/office/drawing/2014/main" id="{437A85B7-A056-4BE0-A33F-CA5355224547}"/>
                </a:ext>
              </a:extLst>
            </p:cNvPr>
            <p:cNvCxnSpPr>
              <a:cxnSpLocks/>
            </p:cNvCxnSpPr>
            <p:nvPr/>
          </p:nvCxnSpPr>
          <p:spPr>
            <a:xfrm rot="5400000" flipV="1">
              <a:off x="8783030" y="3868619"/>
              <a:ext cx="0" cy="9574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a:extLst>
                <a:ext uri="{FF2B5EF4-FFF2-40B4-BE49-F238E27FC236}">
                  <a16:creationId xmlns:a16="http://schemas.microsoft.com/office/drawing/2014/main" id="{C4CD1D8B-3D9F-4C80-98E4-D123E6006854}"/>
                </a:ext>
              </a:extLst>
            </p:cNvPr>
            <p:cNvCxnSpPr>
              <a:cxnSpLocks/>
            </p:cNvCxnSpPr>
            <p:nvPr/>
          </p:nvCxnSpPr>
          <p:spPr>
            <a:xfrm rot="16200000" flipV="1">
              <a:off x="7236041" y="3875784"/>
              <a:ext cx="0" cy="9574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Straight Connector 79">
              <a:extLst>
                <a:ext uri="{FF2B5EF4-FFF2-40B4-BE49-F238E27FC236}">
                  <a16:creationId xmlns:a16="http://schemas.microsoft.com/office/drawing/2014/main" id="{F062ECDB-ECF3-4D98-B0A3-1D14D610DEAA}"/>
                </a:ext>
              </a:extLst>
            </p:cNvPr>
            <p:cNvCxnSpPr>
              <a:cxnSpLocks/>
            </p:cNvCxnSpPr>
            <p:nvPr/>
          </p:nvCxnSpPr>
          <p:spPr>
            <a:xfrm rot="5400000">
              <a:off x="9126678" y="4347352"/>
              <a:ext cx="252393" cy="0"/>
            </a:xfrm>
            <a:prstGeom prst="line">
              <a:avLst/>
            </a:prstGeom>
          </p:spPr>
          <p:style>
            <a:lnRef idx="3">
              <a:schemeClr val="dk1"/>
            </a:lnRef>
            <a:fillRef idx="0">
              <a:schemeClr val="dk1"/>
            </a:fillRef>
            <a:effectRef idx="2">
              <a:schemeClr val="dk1"/>
            </a:effectRef>
            <a:fontRef idx="minor">
              <a:schemeClr val="tx1"/>
            </a:fontRef>
          </p:style>
        </p:cxnSp>
        <p:cxnSp>
          <p:nvCxnSpPr>
            <p:cNvPr id="81" name="Straight Connector 80">
              <a:extLst>
                <a:ext uri="{FF2B5EF4-FFF2-40B4-BE49-F238E27FC236}">
                  <a16:creationId xmlns:a16="http://schemas.microsoft.com/office/drawing/2014/main" id="{AC836AA1-D91D-43BB-A74D-A5D242F3C6BE}"/>
                </a:ext>
              </a:extLst>
            </p:cNvPr>
            <p:cNvCxnSpPr>
              <a:cxnSpLocks/>
            </p:cNvCxnSpPr>
            <p:nvPr/>
          </p:nvCxnSpPr>
          <p:spPr>
            <a:xfrm rot="5400000">
              <a:off x="6638239" y="4354516"/>
              <a:ext cx="252393" cy="0"/>
            </a:xfrm>
            <a:prstGeom prst="line">
              <a:avLst/>
            </a:prstGeom>
          </p:spPr>
          <p:style>
            <a:lnRef idx="3">
              <a:schemeClr val="dk1"/>
            </a:lnRef>
            <a:fillRef idx="0">
              <a:schemeClr val="dk1"/>
            </a:fillRef>
            <a:effectRef idx="2">
              <a:schemeClr val="dk1"/>
            </a:effectRef>
            <a:fontRef idx="minor">
              <a:schemeClr val="tx1"/>
            </a:fontRef>
          </p:style>
        </p:cxnSp>
      </p:grpSp>
      <p:grpSp>
        <p:nvGrpSpPr>
          <p:cNvPr id="95" name="Group 94">
            <a:extLst>
              <a:ext uri="{FF2B5EF4-FFF2-40B4-BE49-F238E27FC236}">
                <a16:creationId xmlns:a16="http://schemas.microsoft.com/office/drawing/2014/main" id="{A23338C4-2761-4B44-AFAA-D4B3CB041B02}"/>
              </a:ext>
            </a:extLst>
          </p:cNvPr>
          <p:cNvGrpSpPr/>
          <p:nvPr/>
        </p:nvGrpSpPr>
        <p:grpSpPr>
          <a:xfrm>
            <a:off x="8333490" y="1829238"/>
            <a:ext cx="106034" cy="641969"/>
            <a:chOff x="8237854" y="1675768"/>
            <a:chExt cx="106034" cy="641969"/>
          </a:xfrm>
        </p:grpSpPr>
        <p:cxnSp>
          <p:nvCxnSpPr>
            <p:cNvPr id="83" name="Straight Arrow Connector 82">
              <a:extLst>
                <a:ext uri="{FF2B5EF4-FFF2-40B4-BE49-F238E27FC236}">
                  <a16:creationId xmlns:a16="http://schemas.microsoft.com/office/drawing/2014/main" id="{3EE37F87-B982-4C52-8D57-0D9492D80C50}"/>
                </a:ext>
              </a:extLst>
            </p:cNvPr>
            <p:cNvCxnSpPr>
              <a:cxnSpLocks/>
            </p:cNvCxnSpPr>
            <p:nvPr/>
          </p:nvCxnSpPr>
          <p:spPr>
            <a:xfrm>
              <a:off x="8292334" y="2133600"/>
              <a:ext cx="0" cy="1841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Straight Arrow Connector 83">
              <a:extLst>
                <a:ext uri="{FF2B5EF4-FFF2-40B4-BE49-F238E27FC236}">
                  <a16:creationId xmlns:a16="http://schemas.microsoft.com/office/drawing/2014/main" id="{7CE88366-9A76-42DE-8239-CF84A5E9E51C}"/>
                </a:ext>
              </a:extLst>
            </p:cNvPr>
            <p:cNvCxnSpPr>
              <a:cxnSpLocks/>
            </p:cNvCxnSpPr>
            <p:nvPr/>
          </p:nvCxnSpPr>
          <p:spPr>
            <a:xfrm flipV="1">
              <a:off x="8289407" y="1675768"/>
              <a:ext cx="0" cy="1911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Straight Connector 84">
              <a:extLst>
                <a:ext uri="{FF2B5EF4-FFF2-40B4-BE49-F238E27FC236}">
                  <a16:creationId xmlns:a16="http://schemas.microsoft.com/office/drawing/2014/main" id="{18B73ECF-AC30-41D2-8A62-75E55A68F91E}"/>
                </a:ext>
              </a:extLst>
            </p:cNvPr>
            <p:cNvCxnSpPr>
              <a:cxnSpLocks/>
            </p:cNvCxnSpPr>
            <p:nvPr/>
          </p:nvCxnSpPr>
          <p:spPr>
            <a:xfrm flipH="1">
              <a:off x="8240780" y="2315459"/>
              <a:ext cx="103108" cy="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a:extLst>
                <a:ext uri="{FF2B5EF4-FFF2-40B4-BE49-F238E27FC236}">
                  <a16:creationId xmlns:a16="http://schemas.microsoft.com/office/drawing/2014/main" id="{C8C88084-7ADA-4B8D-A4E3-857DF9FDE356}"/>
                </a:ext>
              </a:extLst>
            </p:cNvPr>
            <p:cNvCxnSpPr>
              <a:cxnSpLocks/>
            </p:cNvCxnSpPr>
            <p:nvPr/>
          </p:nvCxnSpPr>
          <p:spPr>
            <a:xfrm flipH="1">
              <a:off x="8237854" y="1677595"/>
              <a:ext cx="103108" cy="0"/>
            </a:xfrm>
            <a:prstGeom prst="line">
              <a:avLst/>
            </a:prstGeom>
          </p:spPr>
          <p:style>
            <a:lnRef idx="3">
              <a:schemeClr val="dk1"/>
            </a:lnRef>
            <a:fillRef idx="0">
              <a:schemeClr val="dk1"/>
            </a:fillRef>
            <a:effectRef idx="2">
              <a:schemeClr val="dk1"/>
            </a:effectRef>
            <a:fontRef idx="minor">
              <a:schemeClr val="tx1"/>
            </a:fontRef>
          </p:style>
        </p:cxnSp>
      </p:grpSp>
      <p:sp>
        <p:nvSpPr>
          <p:cNvPr id="96" name="TextBox 95">
            <a:extLst>
              <a:ext uri="{FF2B5EF4-FFF2-40B4-BE49-F238E27FC236}">
                <a16:creationId xmlns:a16="http://schemas.microsoft.com/office/drawing/2014/main" id="{4870BA58-46AF-40A9-BC9E-5DD23F90D407}"/>
              </a:ext>
            </a:extLst>
          </p:cNvPr>
          <p:cNvSpPr txBox="1"/>
          <p:nvPr/>
        </p:nvSpPr>
        <p:spPr>
          <a:xfrm>
            <a:off x="9211382" y="2752261"/>
            <a:ext cx="380995" cy="307777"/>
          </a:xfrm>
          <a:prstGeom prst="rect">
            <a:avLst/>
          </a:prstGeom>
          <a:noFill/>
        </p:spPr>
        <p:txBody>
          <a:bodyPr wrap="square" rtlCol="0">
            <a:spAutoFit/>
          </a:bodyPr>
          <a:lstStyle/>
          <a:p>
            <a:r>
              <a:rPr lang="en-US" sz="1400" dirty="0"/>
              <a:t>57</a:t>
            </a:r>
          </a:p>
        </p:txBody>
      </p:sp>
      <p:sp>
        <p:nvSpPr>
          <p:cNvPr id="97" name="TextBox 96">
            <a:extLst>
              <a:ext uri="{FF2B5EF4-FFF2-40B4-BE49-F238E27FC236}">
                <a16:creationId xmlns:a16="http://schemas.microsoft.com/office/drawing/2014/main" id="{EE646AD6-C037-480D-BB12-57AE3DD550EA}"/>
              </a:ext>
            </a:extLst>
          </p:cNvPr>
          <p:cNvSpPr txBox="1"/>
          <p:nvPr/>
        </p:nvSpPr>
        <p:spPr>
          <a:xfrm>
            <a:off x="609600" y="1468782"/>
            <a:ext cx="3009900" cy="369332"/>
          </a:xfrm>
          <a:prstGeom prst="rect">
            <a:avLst/>
          </a:prstGeom>
          <a:noFill/>
        </p:spPr>
        <p:txBody>
          <a:bodyPr wrap="square" rtlCol="0">
            <a:spAutoFit/>
          </a:bodyPr>
          <a:lstStyle/>
          <a:p>
            <a:r>
              <a:rPr lang="en-US" dirty="0"/>
              <a:t>Default Units: mm</a:t>
            </a:r>
          </a:p>
        </p:txBody>
      </p:sp>
      <p:sp>
        <p:nvSpPr>
          <p:cNvPr id="100" name="TextBox 99">
            <a:extLst>
              <a:ext uri="{FF2B5EF4-FFF2-40B4-BE49-F238E27FC236}">
                <a16:creationId xmlns:a16="http://schemas.microsoft.com/office/drawing/2014/main" id="{A588BAC4-C311-4FEC-BDD4-75C45832E878}"/>
              </a:ext>
            </a:extLst>
          </p:cNvPr>
          <p:cNvSpPr txBox="1"/>
          <p:nvPr/>
        </p:nvSpPr>
        <p:spPr>
          <a:xfrm>
            <a:off x="10001453" y="4166212"/>
            <a:ext cx="430986" cy="307777"/>
          </a:xfrm>
          <a:prstGeom prst="rect">
            <a:avLst/>
          </a:prstGeom>
          <a:noFill/>
        </p:spPr>
        <p:txBody>
          <a:bodyPr wrap="square" rtlCol="0">
            <a:spAutoFit/>
          </a:bodyPr>
          <a:lstStyle/>
          <a:p>
            <a:r>
              <a:rPr lang="en-US" sz="1400" dirty="0"/>
              <a:t>25</a:t>
            </a:r>
          </a:p>
        </p:txBody>
      </p:sp>
      <p:sp>
        <p:nvSpPr>
          <p:cNvPr id="101" name="TextBox 100">
            <a:extLst>
              <a:ext uri="{FF2B5EF4-FFF2-40B4-BE49-F238E27FC236}">
                <a16:creationId xmlns:a16="http://schemas.microsoft.com/office/drawing/2014/main" id="{911B4EBD-DE43-4396-B930-CB7C04EC3DEB}"/>
              </a:ext>
            </a:extLst>
          </p:cNvPr>
          <p:cNvSpPr txBox="1"/>
          <p:nvPr/>
        </p:nvSpPr>
        <p:spPr>
          <a:xfrm>
            <a:off x="7827017" y="4166212"/>
            <a:ext cx="561103" cy="307777"/>
          </a:xfrm>
          <a:prstGeom prst="rect">
            <a:avLst/>
          </a:prstGeom>
          <a:noFill/>
        </p:spPr>
        <p:txBody>
          <a:bodyPr wrap="square" rtlCol="0">
            <a:spAutoFit/>
          </a:bodyPr>
          <a:lstStyle/>
          <a:p>
            <a:r>
              <a:rPr lang="en-US" sz="1400" dirty="0"/>
              <a:t>56</a:t>
            </a:r>
          </a:p>
        </p:txBody>
      </p:sp>
      <p:sp>
        <p:nvSpPr>
          <p:cNvPr id="102" name="TextBox 101">
            <a:extLst>
              <a:ext uri="{FF2B5EF4-FFF2-40B4-BE49-F238E27FC236}">
                <a16:creationId xmlns:a16="http://schemas.microsoft.com/office/drawing/2014/main" id="{20F2F76B-FA06-4F4D-B7AA-8E4148814D19}"/>
              </a:ext>
            </a:extLst>
          </p:cNvPr>
          <p:cNvSpPr txBox="1"/>
          <p:nvPr/>
        </p:nvSpPr>
        <p:spPr>
          <a:xfrm>
            <a:off x="6436271" y="3328408"/>
            <a:ext cx="380599" cy="307777"/>
          </a:xfrm>
          <a:prstGeom prst="rect">
            <a:avLst/>
          </a:prstGeom>
          <a:noFill/>
        </p:spPr>
        <p:txBody>
          <a:bodyPr wrap="square" rtlCol="0">
            <a:spAutoFit/>
          </a:bodyPr>
          <a:lstStyle/>
          <a:p>
            <a:r>
              <a:rPr lang="en-US" sz="1400" dirty="0"/>
              <a:t>35</a:t>
            </a:r>
          </a:p>
        </p:txBody>
      </p:sp>
      <p:sp>
        <p:nvSpPr>
          <p:cNvPr id="103" name="TextBox 102">
            <a:extLst>
              <a:ext uri="{FF2B5EF4-FFF2-40B4-BE49-F238E27FC236}">
                <a16:creationId xmlns:a16="http://schemas.microsoft.com/office/drawing/2014/main" id="{4D3475F9-8E70-4861-89DC-36DE97BB35C9}"/>
              </a:ext>
            </a:extLst>
          </p:cNvPr>
          <p:cNvSpPr txBox="1"/>
          <p:nvPr/>
        </p:nvSpPr>
        <p:spPr>
          <a:xfrm>
            <a:off x="5428688" y="4170022"/>
            <a:ext cx="430981" cy="307777"/>
          </a:xfrm>
          <a:prstGeom prst="rect">
            <a:avLst/>
          </a:prstGeom>
          <a:noFill/>
        </p:spPr>
        <p:txBody>
          <a:bodyPr wrap="square" rtlCol="0">
            <a:spAutoFit/>
          </a:bodyPr>
          <a:lstStyle/>
          <a:p>
            <a:r>
              <a:rPr lang="en-US" sz="1400" dirty="0"/>
              <a:t>34</a:t>
            </a:r>
          </a:p>
        </p:txBody>
      </p:sp>
      <p:sp>
        <p:nvSpPr>
          <p:cNvPr id="104" name="TextBox 103">
            <a:extLst>
              <a:ext uri="{FF2B5EF4-FFF2-40B4-BE49-F238E27FC236}">
                <a16:creationId xmlns:a16="http://schemas.microsoft.com/office/drawing/2014/main" id="{323DC981-DA60-4471-8E4B-038501B6A319}"/>
              </a:ext>
            </a:extLst>
          </p:cNvPr>
          <p:cNvSpPr txBox="1"/>
          <p:nvPr/>
        </p:nvSpPr>
        <p:spPr>
          <a:xfrm>
            <a:off x="8191500" y="2020370"/>
            <a:ext cx="386755" cy="307777"/>
          </a:xfrm>
          <a:prstGeom prst="rect">
            <a:avLst/>
          </a:prstGeom>
          <a:noFill/>
        </p:spPr>
        <p:txBody>
          <a:bodyPr wrap="square" rtlCol="0">
            <a:spAutoFit/>
          </a:bodyPr>
          <a:lstStyle/>
          <a:p>
            <a:r>
              <a:rPr lang="en-US" sz="1400" dirty="0"/>
              <a:t>10</a:t>
            </a:r>
          </a:p>
        </p:txBody>
      </p: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5" name="Google Shape;542;p6">
            <a:extLst>
              <a:ext uri="{FF2B5EF4-FFF2-40B4-BE49-F238E27FC236}">
                <a16:creationId xmlns:a16="http://schemas.microsoft.com/office/drawing/2014/main" id="{17B2D5F0-97C5-4E76-B889-820D3878C282}"/>
              </a:ext>
            </a:extLst>
          </p:cNvPr>
          <p:cNvGraphicFramePr/>
          <p:nvPr>
            <p:extLst>
              <p:ext uri="{D42A27DB-BD31-4B8C-83A1-F6EECF244321}">
                <p14:modId xmlns:p14="http://schemas.microsoft.com/office/powerpoint/2010/main" val="4268827073"/>
              </p:ext>
            </p:extLst>
          </p:nvPr>
        </p:nvGraphicFramePr>
        <p:xfrm>
          <a:off x="616834" y="1295400"/>
          <a:ext cx="7572500" cy="2956580"/>
        </p:xfrm>
        <a:graphic>
          <a:graphicData uri="http://schemas.openxmlformats.org/drawingml/2006/table">
            <a:tbl>
              <a:tblPr firstRow="1" bandRow="1">
                <a:noFill/>
              </a:tblPr>
              <a:tblGrid>
                <a:gridCol w="4437400">
                  <a:extLst>
                    <a:ext uri="{9D8B030D-6E8A-4147-A177-3AD203B41FA5}">
                      <a16:colId xmlns:a16="http://schemas.microsoft.com/office/drawing/2014/main" val="20000"/>
                    </a:ext>
                  </a:extLst>
                </a:gridCol>
                <a:gridCol w="1567550">
                  <a:extLst>
                    <a:ext uri="{9D8B030D-6E8A-4147-A177-3AD203B41FA5}">
                      <a16:colId xmlns:a16="http://schemas.microsoft.com/office/drawing/2014/main" val="20001"/>
                    </a:ext>
                  </a:extLst>
                </a:gridCol>
                <a:gridCol w="1567550">
                  <a:extLst>
                    <a:ext uri="{9D8B030D-6E8A-4147-A177-3AD203B41FA5}">
                      <a16:colId xmlns:a16="http://schemas.microsoft.com/office/drawing/2014/main" val="20002"/>
                    </a:ext>
                  </a:extLst>
                </a:gridCol>
              </a:tblGrid>
              <a:tr h="288175">
                <a:tc>
                  <a:txBody>
                    <a:bodyPr/>
                    <a:lstStyle/>
                    <a:p>
                      <a:pPr marL="0" marR="0" lvl="0" indent="0" algn="l" rtl="0">
                        <a:spcBef>
                          <a:spcPts val="0"/>
                        </a:spcBef>
                        <a:spcAft>
                          <a:spcPts val="0"/>
                        </a:spcAft>
                        <a:buNone/>
                      </a:pPr>
                      <a:r>
                        <a:rPr lang="en-US" sz="1800" u="none" strike="noStrike" cap="none" dirty="0"/>
                        <a:t>Component</a:t>
                      </a:r>
                      <a:endParaRPr dirty="0"/>
                    </a:p>
                  </a:txBody>
                  <a:tcPr marL="91450" marR="91450" marT="45725" marB="45725"/>
                </a:tc>
                <a:tc>
                  <a:txBody>
                    <a:bodyPr/>
                    <a:lstStyle/>
                    <a:p>
                      <a:pPr marL="0" marR="0" lvl="0" indent="0" algn="l" rtl="0">
                        <a:spcBef>
                          <a:spcPts val="0"/>
                        </a:spcBef>
                        <a:spcAft>
                          <a:spcPts val="0"/>
                        </a:spcAft>
                        <a:buNone/>
                      </a:pPr>
                      <a:r>
                        <a:rPr lang="en-US" sz="1800"/>
                        <a:t>Need to Buy</a:t>
                      </a:r>
                      <a:endParaRPr/>
                    </a:p>
                  </a:txBody>
                  <a:tcPr marL="91450" marR="91450" marT="45725" marB="45725"/>
                </a:tc>
                <a:tc>
                  <a:txBody>
                    <a:bodyPr/>
                    <a:lstStyle/>
                    <a:p>
                      <a:pPr marL="0" marR="0" lvl="0" indent="0" algn="l" rtl="0">
                        <a:spcBef>
                          <a:spcPts val="0"/>
                        </a:spcBef>
                        <a:spcAft>
                          <a:spcPts val="0"/>
                        </a:spcAft>
                        <a:buNone/>
                      </a:pPr>
                      <a:r>
                        <a:rPr lang="en-US" sz="1800"/>
                        <a:t>Cost</a:t>
                      </a:r>
                      <a:endParaRPr/>
                    </a:p>
                  </a:txBody>
                  <a:tcPr marL="91450" marR="91450" marT="45725" marB="45725"/>
                </a:tc>
                <a:extLst>
                  <a:ext uri="{0D108BD9-81ED-4DB2-BD59-A6C34878D82A}">
                    <a16:rowId xmlns:a16="http://schemas.microsoft.com/office/drawing/2014/main" val="10000"/>
                  </a:ext>
                </a:extLst>
              </a:tr>
              <a:tr h="288175">
                <a:tc>
                  <a:txBody>
                    <a:bodyPr/>
                    <a:lstStyle/>
                    <a:p>
                      <a:pPr marL="0" marR="0" lvl="0" indent="0" algn="l" rtl="0">
                        <a:spcBef>
                          <a:spcPts val="0"/>
                        </a:spcBef>
                        <a:spcAft>
                          <a:spcPts val="0"/>
                        </a:spcAft>
                        <a:buNone/>
                      </a:pPr>
                      <a:r>
                        <a:rPr lang="en-US" dirty="0" err="1"/>
                        <a:t>Pocketbeagle</a:t>
                      </a:r>
                      <a:endParaRPr dirty="0"/>
                    </a:p>
                  </a:txBody>
                  <a:tcPr marL="91450" marR="91450" marT="45725" marB="45725"/>
                </a:tc>
                <a:tc>
                  <a:txBody>
                    <a:bodyPr/>
                    <a:lstStyle/>
                    <a:p>
                      <a:pPr marL="0" marR="0" lvl="0" indent="0" algn="l" rtl="0">
                        <a:spcBef>
                          <a:spcPts val="0"/>
                        </a:spcBef>
                        <a:spcAft>
                          <a:spcPts val="0"/>
                        </a:spcAft>
                        <a:buNone/>
                      </a:pPr>
                      <a:r>
                        <a:rPr lang="en-US" dirty="0"/>
                        <a:t>No</a:t>
                      </a:r>
                      <a:endParaRPr dirty="0"/>
                    </a:p>
                  </a:txBody>
                  <a:tcPr marL="91450" marR="91450" marT="45725" marB="45725"/>
                </a:tc>
                <a:tc>
                  <a:txBody>
                    <a:bodyPr/>
                    <a:lstStyle/>
                    <a:p>
                      <a:pPr marL="0" marR="0" lvl="0" indent="0" algn="l" rtl="0">
                        <a:spcBef>
                          <a:spcPts val="0"/>
                        </a:spcBef>
                        <a:spcAft>
                          <a:spcPts val="0"/>
                        </a:spcAft>
                        <a:buNone/>
                      </a:pPr>
                      <a:endParaRPr dirty="0"/>
                    </a:p>
                  </a:txBody>
                  <a:tcPr marL="91450" marR="91450" marT="45725" marB="45725"/>
                </a:tc>
                <a:extLst>
                  <a:ext uri="{0D108BD9-81ED-4DB2-BD59-A6C34878D82A}">
                    <a16:rowId xmlns:a16="http://schemas.microsoft.com/office/drawing/2014/main" val="2384350816"/>
                  </a:ext>
                </a:extLst>
              </a:tr>
              <a:tr h="288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chemeClr val="dk1"/>
                          </a:solidFill>
                          <a:latin typeface="+mn-lt"/>
                          <a:ea typeface="Arial"/>
                          <a:cs typeface="Arial"/>
                          <a:sym typeface="Arial"/>
                        </a:rPr>
                        <a:t>2x IR Distance Sensor - </a:t>
                      </a:r>
                      <a:r>
                        <a:rPr lang="en-US" sz="1800" b="0" i="0" kern="1200" dirty="0">
                          <a:solidFill>
                            <a:schemeClr val="tx1"/>
                          </a:solidFill>
                          <a:effectLst/>
                          <a:latin typeface="+mn-lt"/>
                          <a:ea typeface="+mn-ea"/>
                          <a:cs typeface="+mn-cs"/>
                        </a:rPr>
                        <a:t>GP2Y0A21YK0F</a:t>
                      </a:r>
                    </a:p>
                  </a:txBody>
                  <a:tcPr marL="91450" marR="91450" marT="45725" marB="45725"/>
                </a:tc>
                <a:tc>
                  <a:txBody>
                    <a:bodyPr/>
                    <a:lstStyle/>
                    <a:p>
                      <a:pPr marL="0" marR="0" lvl="0" indent="0" algn="l" rtl="0">
                        <a:spcBef>
                          <a:spcPts val="0"/>
                        </a:spcBef>
                        <a:spcAft>
                          <a:spcPts val="0"/>
                        </a:spcAft>
                        <a:buNone/>
                      </a:pPr>
                      <a:r>
                        <a:rPr lang="en-US" dirty="0"/>
                        <a:t>Yes</a:t>
                      </a:r>
                      <a:endParaRPr dirty="0"/>
                    </a:p>
                  </a:txBody>
                  <a:tcPr marL="91450" marR="91450" marT="45725" marB="45725"/>
                </a:tc>
                <a:tc>
                  <a:txBody>
                    <a:bodyPr/>
                    <a:lstStyle/>
                    <a:p>
                      <a:pPr marL="0" marR="0" lvl="0" indent="0" algn="l" rtl="0">
                        <a:spcBef>
                          <a:spcPts val="0"/>
                        </a:spcBef>
                        <a:spcAft>
                          <a:spcPts val="0"/>
                        </a:spcAft>
                        <a:buNone/>
                      </a:pPr>
                      <a:r>
                        <a:rPr lang="en-US" sz="1800" dirty="0"/>
                        <a:t>$13 </a:t>
                      </a:r>
                      <a:r>
                        <a:rPr lang="en-US" sz="1800" dirty="0" err="1"/>
                        <a:t>ea</a:t>
                      </a:r>
                      <a:endParaRPr sz="1800" dirty="0"/>
                    </a:p>
                  </a:txBody>
                  <a:tcPr marL="91450" marR="91450" marT="45725" marB="45725"/>
                </a:tc>
                <a:extLst>
                  <a:ext uri="{0D108BD9-81ED-4DB2-BD59-A6C34878D82A}">
                    <a16:rowId xmlns:a16="http://schemas.microsoft.com/office/drawing/2014/main" val="1446236820"/>
                  </a:ext>
                </a:extLst>
              </a:tr>
              <a:tr h="288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tx1"/>
                          </a:solidFill>
                          <a:effectLst/>
                          <a:latin typeface="+mn-lt"/>
                          <a:ea typeface="+mn-ea"/>
                          <a:cs typeface="+mn-cs"/>
                        </a:rPr>
                        <a:t>Mikroe</a:t>
                      </a:r>
                      <a:r>
                        <a:rPr lang="en-US" sz="1800" b="0" i="0" kern="1200" dirty="0">
                          <a:solidFill>
                            <a:schemeClr val="tx1"/>
                          </a:solidFill>
                          <a:effectLst/>
                          <a:latin typeface="+mn-lt"/>
                          <a:ea typeface="+mn-ea"/>
                          <a:cs typeface="+mn-cs"/>
                        </a:rPr>
                        <a:t> OLED C Click Board</a:t>
                      </a:r>
                    </a:p>
                  </a:txBody>
                  <a:tcPr marL="91450" marR="91450" marT="45725" marB="45725"/>
                </a:tc>
                <a:tc>
                  <a:txBody>
                    <a:bodyPr/>
                    <a:lstStyle/>
                    <a:p>
                      <a:pPr marL="0" marR="0" lvl="0" indent="0" algn="l" rtl="0">
                        <a:spcBef>
                          <a:spcPts val="0"/>
                        </a:spcBef>
                        <a:spcAft>
                          <a:spcPts val="0"/>
                        </a:spcAft>
                        <a:buNone/>
                      </a:pPr>
                      <a:r>
                        <a:rPr lang="en-US" dirty="0"/>
                        <a:t>No</a:t>
                      </a:r>
                      <a:endParaRPr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665093201"/>
                  </a:ext>
                </a:extLst>
              </a:tr>
              <a:tr h="373375">
                <a:tc>
                  <a:txBody>
                    <a:bodyPr/>
                    <a:lstStyle/>
                    <a:p>
                      <a:pPr marL="0" marR="0" lvl="0" indent="0" algn="l" rtl="0">
                        <a:spcBef>
                          <a:spcPts val="0"/>
                        </a:spcBef>
                        <a:spcAft>
                          <a:spcPts val="0"/>
                        </a:spcAft>
                        <a:buNone/>
                      </a:pPr>
                      <a:r>
                        <a:rPr lang="en-US" sz="1800" dirty="0"/>
                        <a:t>Push Button </a:t>
                      </a:r>
                      <a:endParaRPr dirty="0"/>
                    </a:p>
                  </a:txBody>
                  <a:tcPr marL="91450" marR="91450" marT="45725" marB="45725"/>
                </a:tc>
                <a:tc>
                  <a:txBody>
                    <a:bodyPr/>
                    <a:lstStyle/>
                    <a:p>
                      <a:pPr marL="0" marR="0" lvl="0" indent="0" algn="l" rtl="0">
                        <a:spcBef>
                          <a:spcPts val="0"/>
                        </a:spcBef>
                        <a:spcAft>
                          <a:spcPts val="0"/>
                        </a:spcAft>
                        <a:buNone/>
                      </a:pPr>
                      <a:r>
                        <a:rPr lang="en-US" sz="1800"/>
                        <a:t>No</a:t>
                      </a:r>
                      <a:endParaRPr/>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5"/>
                  </a:ext>
                </a:extLst>
              </a:tr>
              <a:tr h="373375">
                <a:tc>
                  <a:txBody>
                    <a:bodyPr/>
                    <a:lstStyle/>
                    <a:p>
                      <a:pPr marL="0" marR="0" lvl="0" indent="0" algn="l" rtl="0">
                        <a:spcBef>
                          <a:spcPts val="0"/>
                        </a:spcBef>
                        <a:spcAft>
                          <a:spcPts val="0"/>
                        </a:spcAft>
                        <a:buNone/>
                      </a:pPr>
                      <a:r>
                        <a:rPr lang="en-US" sz="1800" dirty="0"/>
                        <a:t>Large Enclosed Piezo Element</a:t>
                      </a:r>
                      <a:endParaRPr sz="1800" dirty="0"/>
                    </a:p>
                  </a:txBody>
                  <a:tcPr marL="91450" marR="91450" marT="45725" marB="45725"/>
                </a:tc>
                <a:tc>
                  <a:txBody>
                    <a:bodyPr/>
                    <a:lstStyle/>
                    <a:p>
                      <a:pPr marL="0" marR="0" lvl="0" indent="0" algn="l" rtl="0">
                        <a:spcBef>
                          <a:spcPts val="0"/>
                        </a:spcBef>
                        <a:spcAft>
                          <a:spcPts val="0"/>
                        </a:spcAft>
                        <a:buNone/>
                      </a:pPr>
                      <a:r>
                        <a:rPr lang="en-US" sz="1800"/>
                        <a:t>No</a:t>
                      </a: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r h="373375">
                <a:tc>
                  <a:txBody>
                    <a:bodyPr/>
                    <a:lstStyle/>
                    <a:p>
                      <a:pPr marL="0" marR="0" lvl="0" indent="0" algn="l" rtl="0">
                        <a:spcBef>
                          <a:spcPts val="0"/>
                        </a:spcBef>
                        <a:spcAft>
                          <a:spcPts val="0"/>
                        </a:spcAft>
                        <a:buNone/>
                      </a:pPr>
                      <a:r>
                        <a:rPr lang="en-US" sz="1800" dirty="0"/>
                        <a:t>Resistors for voltage divider</a:t>
                      </a:r>
                      <a:endParaRPr sz="1800" dirty="0"/>
                    </a:p>
                  </a:txBody>
                  <a:tcPr marL="91450" marR="91450" marT="45725" marB="45725"/>
                </a:tc>
                <a:tc>
                  <a:txBody>
                    <a:bodyPr/>
                    <a:lstStyle/>
                    <a:p>
                      <a:pPr marL="0" marR="0" lvl="0" indent="0" algn="l" rtl="0">
                        <a:spcBef>
                          <a:spcPts val="0"/>
                        </a:spcBef>
                        <a:spcAft>
                          <a:spcPts val="0"/>
                        </a:spcAft>
                        <a:buNone/>
                      </a:pPr>
                      <a:r>
                        <a:rPr lang="en-US" sz="1800" dirty="0"/>
                        <a:t>No</a:t>
                      </a: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3797263866"/>
                  </a:ext>
                </a:extLst>
              </a:tr>
              <a:tr h="373375">
                <a:tc gridSpan="2">
                  <a:txBody>
                    <a:bodyPr/>
                    <a:lstStyle/>
                    <a:p>
                      <a:pPr marL="0" marR="0" lvl="0" indent="0" algn="l" rtl="0">
                        <a:spcBef>
                          <a:spcPts val="0"/>
                        </a:spcBef>
                        <a:spcAft>
                          <a:spcPts val="0"/>
                        </a:spcAft>
                        <a:buNone/>
                      </a:pPr>
                      <a:r>
                        <a:rPr lang="en-US" sz="1800" dirty="0"/>
                        <a:t>Total Cost:</a:t>
                      </a:r>
                      <a:endParaRPr sz="1800" dirty="0"/>
                    </a:p>
                  </a:txBody>
                  <a:tcPr marL="91450" marR="91450" marT="45725" marB="45725"/>
                </a:tc>
                <a:tc hMerge="1">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r>
                        <a:rPr lang="en-US" sz="1800" dirty="0"/>
                        <a:t>$26</a:t>
                      </a:r>
                      <a:endParaRPr sz="1800" dirty="0"/>
                    </a:p>
                  </a:txBody>
                  <a:tcPr marL="91450" marR="91450" marT="45725" marB="45725"/>
                </a:tc>
                <a:extLst>
                  <a:ext uri="{0D108BD9-81ED-4DB2-BD59-A6C34878D82A}">
                    <a16:rowId xmlns:a16="http://schemas.microsoft.com/office/drawing/2014/main" val="2170722029"/>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11520</TotalTime>
  <Words>857</Words>
  <Application>Microsoft Office PowerPoint</Application>
  <PresentationFormat>Widescreen</PresentationFormat>
  <Paragraphs>161</Paragraphs>
  <Slides>8</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Diamond Grid 16x9</vt:lpstr>
      <vt:lpstr>ENGI 301  Guest Counter PCB</vt:lpstr>
      <vt:lpstr>Board Functionality</vt:lpstr>
      <vt:lpstr>Existing Projects</vt:lpstr>
      <vt:lpstr>Prototype to Product</vt:lpstr>
      <vt:lpstr>System Block  Diagram</vt:lpstr>
      <vt:lpstr>Mechanical Block Diagram – Facing Up (Top)</vt:lpstr>
      <vt:lpstr>Mechanical Block Diagram – Facing Down (Bottom)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Teddy Hoisington</cp:lastModifiedBy>
  <cp:revision>440</cp:revision>
  <dcterms:created xsi:type="dcterms:W3CDTF">2018-01-09T20:24:50Z</dcterms:created>
  <dcterms:modified xsi:type="dcterms:W3CDTF">2019-11-27T05:15:24Z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