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0" r:id="rId3"/>
    <p:sldId id="260" r:id="rId4"/>
    <p:sldId id="271" r:id="rId5"/>
    <p:sldId id="259" r:id="rId6"/>
    <p:sldId id="275" r:id="rId7"/>
    <p:sldId id="272" r:id="rId8"/>
    <p:sldId id="286" r:id="rId9"/>
    <p:sldId id="287" r:id="rId10"/>
    <p:sldId id="288" r:id="rId11"/>
    <p:sldId id="291" r:id="rId12"/>
    <p:sldId id="273" r:id="rId13"/>
    <p:sldId id="279" r:id="rId14"/>
    <p:sldId id="280" r:id="rId15"/>
    <p:sldId id="281" r:id="rId16"/>
    <p:sldId id="285" r:id="rId17"/>
    <p:sldId id="282" r:id="rId18"/>
    <p:sldId id="274" r:id="rId19"/>
    <p:sldId id="292" r:id="rId20"/>
    <p:sldId id="290" r:id="rId21"/>
    <p:sldId id="295" r:id="rId22"/>
    <p:sldId id="277" r:id="rId23"/>
    <p:sldId id="278"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F4D81D1-775E-4082-9AB5-AB510ABC284F}">
          <p14:sldIdLst>
            <p14:sldId id="256"/>
            <p14:sldId id="270"/>
            <p14:sldId id="260"/>
            <p14:sldId id="271"/>
            <p14:sldId id="259"/>
            <p14:sldId id="275"/>
            <p14:sldId id="272"/>
            <p14:sldId id="286"/>
            <p14:sldId id="287"/>
            <p14:sldId id="288"/>
            <p14:sldId id="291"/>
            <p14:sldId id="273"/>
            <p14:sldId id="279"/>
            <p14:sldId id="280"/>
            <p14:sldId id="281"/>
            <p14:sldId id="285"/>
            <p14:sldId id="282"/>
            <p14:sldId id="274"/>
            <p14:sldId id="292"/>
            <p14:sldId id="290"/>
            <p14:sldId id="295"/>
            <p14:sldId id="277"/>
            <p14:sldId id="278"/>
          </p14:sldIdLst>
        </p14:section>
      </p14:sectionLst>
    </p:ext>
    <p:ext uri="{EFAFB233-063F-42B5-8137-9DF3F51BA10A}">
      <p15:sldGuideLst xmlns:p15="http://schemas.microsoft.com/office/powerpoint/2012/main">
        <p15:guide id="1" orient="horz" pos="2137" userDrawn="1">
          <p15:clr>
            <a:srgbClr val="A4A3A4"/>
          </p15:clr>
        </p15:guide>
        <p15:guide id="2" pos="41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CFD0"/>
    <a:srgbClr val="EFF3F6"/>
    <a:srgbClr val="127577"/>
    <a:srgbClr val="B00000"/>
    <a:srgbClr val="DCE5EC"/>
    <a:srgbClr val="117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p:scale>
          <a:sx n="73" d="100"/>
          <a:sy n="73" d="100"/>
        </p:scale>
        <p:origin x="43" y="346"/>
      </p:cViewPr>
      <p:guideLst>
        <p:guide orient="horz" pos="2137"/>
        <p:guide pos="4112"/>
      </p:guideLst>
    </p:cSldViewPr>
  </p:slideViewPr>
  <p:notesTextViewPr>
    <p:cViewPr>
      <p:scale>
        <a:sx n="1" d="1"/>
        <a:sy n="1" d="1"/>
      </p:scale>
      <p:origin x="0" y="0"/>
    </p:cViewPr>
  </p:notesTextViewPr>
  <p:notesViewPr>
    <p:cSldViewPr snapToGrid="0" showGuides="1">
      <p:cViewPr varScale="1">
        <p:scale>
          <a:sx n="69" d="100"/>
          <a:sy n="69" d="100"/>
        </p:scale>
        <p:origin x="2851"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1A22411-EC60-4B20-8ECD-6EEA564A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8418509-A879-4CA0-BBD1-4CD2838086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4609AE-C15F-4C68-BE51-4CAEDD6966A5}" type="datetimeFigureOut">
              <a:rPr lang="zh-CN" altLang="en-US" smtClean="0"/>
              <a:t>2021/3/2</a:t>
            </a:fld>
            <a:endParaRPr lang="zh-CN" altLang="en-US"/>
          </a:p>
        </p:txBody>
      </p:sp>
      <p:sp>
        <p:nvSpPr>
          <p:cNvPr id="4" name="页脚占位符 3">
            <a:extLst>
              <a:ext uri="{FF2B5EF4-FFF2-40B4-BE49-F238E27FC236}">
                <a16:creationId xmlns:a16="http://schemas.microsoft.com/office/drawing/2014/main" id="{3CEC0A7F-8A36-4AF1-83B1-3647E7B6AB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a:t>
            </a:r>
            <a:endParaRPr lang="zh-CN" altLang="en-US"/>
          </a:p>
        </p:txBody>
      </p:sp>
      <p:sp>
        <p:nvSpPr>
          <p:cNvPr id="5" name="灯片编号占位符 4">
            <a:extLst>
              <a:ext uri="{FF2B5EF4-FFF2-40B4-BE49-F238E27FC236}">
                <a16:creationId xmlns:a16="http://schemas.microsoft.com/office/drawing/2014/main" id="{E2DE905A-35F5-4A09-B301-010EA4D085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en-US" altLang="zh-CN" dirty="0"/>
              <a:t>1</a:t>
            </a:r>
            <a:endParaRPr lang="zh-CN" altLang="en-US" dirty="0"/>
          </a:p>
        </p:txBody>
      </p:sp>
    </p:spTree>
    <p:extLst>
      <p:ext uri="{BB962C8B-B14F-4D97-AF65-F5344CB8AC3E}">
        <p14:creationId xmlns:p14="http://schemas.microsoft.com/office/powerpoint/2010/main" val="239011117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982F4-EAB6-4153-8B78-37C77074F2D0}" type="datetimeFigureOut">
              <a:rPr lang="zh-CN" altLang="en-US" smtClean="0"/>
              <a:t>2021/3/2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D499C-99E5-4708-A6FF-B430FD2026C2}" type="slidenum">
              <a:rPr lang="zh-CN" altLang="en-US" smtClean="0"/>
              <a:t>‹#›</a:t>
            </a:fld>
            <a:endParaRPr lang="zh-CN" altLang="en-US"/>
          </a:p>
        </p:txBody>
      </p:sp>
    </p:spTree>
    <p:extLst>
      <p:ext uri="{BB962C8B-B14F-4D97-AF65-F5344CB8AC3E}">
        <p14:creationId xmlns:p14="http://schemas.microsoft.com/office/powerpoint/2010/main" val="2586619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76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FD9163-3264-45B9-8805-38B3DB57BD34}" type="slidenum">
              <a:rPr lang="zh-CN" altLang="en-US" smtClean="0"/>
              <a:t>‹#›</a:t>
            </a:fld>
            <a:endParaRPr lang="zh-CN" altLang="en-US"/>
          </a:p>
        </p:txBody>
      </p:sp>
    </p:spTree>
    <p:extLst>
      <p:ext uri="{BB962C8B-B14F-4D97-AF65-F5344CB8AC3E}">
        <p14:creationId xmlns:p14="http://schemas.microsoft.com/office/powerpoint/2010/main" val="417015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72340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image" Target="../media/image1.png"/><Relationship Id="rId7" Type="http://schemas.openxmlformats.org/officeDocument/2006/relationships/oleObject" Target="../embeddings/oleObject2.bin"/><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openxmlformats.org/officeDocument/2006/relationships/image" Target="../media/image1.jpe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EBC7E5D-7EFE-4215-B10A-17155B3390DF}"/>
              </a:ext>
            </a:extLst>
          </p:cNvPr>
          <p:cNvSpPr/>
          <p:nvPr/>
        </p:nvSpPr>
        <p:spPr>
          <a:xfrm>
            <a:off x="0" y="1071563"/>
            <a:ext cx="12192000" cy="4507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7">
            <a:extLst>
              <a:ext uri="{FF2B5EF4-FFF2-40B4-BE49-F238E27FC236}">
                <a16:creationId xmlns:a16="http://schemas.microsoft.com/office/drawing/2014/main" id="{AEC4993C-79B3-475F-BF75-A1AC0284A4FD}"/>
              </a:ext>
            </a:extLst>
          </p:cNvPr>
          <p:cNvSpPr/>
          <p:nvPr/>
        </p:nvSpPr>
        <p:spPr>
          <a:xfrm>
            <a:off x="5100347" y="2534290"/>
            <a:ext cx="6603946" cy="666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组合 3">
            <a:extLst>
              <a:ext uri="{FF2B5EF4-FFF2-40B4-BE49-F238E27FC236}">
                <a16:creationId xmlns:a16="http://schemas.microsoft.com/office/drawing/2014/main" id="{2C71393B-F7C7-4A29-8EA4-40D1B496AE5C}"/>
              </a:ext>
            </a:extLst>
          </p:cNvPr>
          <p:cNvGrpSpPr/>
          <p:nvPr/>
        </p:nvGrpSpPr>
        <p:grpSpPr>
          <a:xfrm>
            <a:off x="152844" y="1386221"/>
            <a:ext cx="5029786" cy="3863153"/>
            <a:chOff x="258731" y="858416"/>
            <a:chExt cx="4983100" cy="3827296"/>
          </a:xfrm>
        </p:grpSpPr>
        <p:grpSp>
          <p:nvGrpSpPr>
            <p:cNvPr id="10" name="e346f424-da0d-4d70-a97b-4525513a4a8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0E76D51-49C6-48DC-823D-3A67052C8C00}"/>
                </a:ext>
              </a:extLst>
            </p:cNvPr>
            <p:cNvGrpSpPr>
              <a:grpSpLocks noChangeAspect="1"/>
            </p:cNvGrpSpPr>
            <p:nvPr>
              <p:custDataLst>
                <p:tags r:id="rId2"/>
              </p:custDataLst>
            </p:nvPr>
          </p:nvGrpSpPr>
          <p:grpSpPr>
            <a:xfrm>
              <a:off x="258731" y="858416"/>
              <a:ext cx="4983100" cy="3827296"/>
              <a:chOff x="2880195" y="1263651"/>
              <a:chExt cx="5822481" cy="4471987"/>
            </a:xfrm>
          </p:grpSpPr>
          <p:sp>
            <p:nvSpPr>
              <p:cNvPr id="11" name="ïṣlíďê">
                <a:extLst>
                  <a:ext uri="{FF2B5EF4-FFF2-40B4-BE49-F238E27FC236}">
                    <a16:creationId xmlns:a16="http://schemas.microsoft.com/office/drawing/2014/main" id="{4B9DBFCD-986B-477A-9062-124B195E3997}"/>
                  </a:ext>
                </a:extLst>
              </p:cNvPr>
              <p:cNvSpPr/>
              <p:nvPr/>
            </p:nvSpPr>
            <p:spPr bwMode="auto">
              <a:xfrm>
                <a:off x="4140201" y="1263651"/>
                <a:ext cx="3449638" cy="4329113"/>
              </a:xfrm>
              <a:custGeom>
                <a:avLst/>
                <a:gdLst>
                  <a:gd name="T0" fmla="*/ 211 w 217"/>
                  <a:gd name="T1" fmla="*/ 32 h 272"/>
                  <a:gd name="T2" fmla="*/ 108 w 217"/>
                  <a:gd name="T3" fmla="*/ 0 h 272"/>
                  <a:gd name="T4" fmla="*/ 6 w 217"/>
                  <a:gd name="T5" fmla="*/ 32 h 272"/>
                  <a:gd name="T6" fmla="*/ 23 w 217"/>
                  <a:gd name="T7" fmla="*/ 195 h 272"/>
                  <a:gd name="T8" fmla="*/ 108 w 217"/>
                  <a:gd name="T9" fmla="*/ 272 h 272"/>
                  <a:gd name="T10" fmla="*/ 194 w 217"/>
                  <a:gd name="T11" fmla="*/ 195 h 272"/>
                  <a:gd name="T12" fmla="*/ 211 w 217"/>
                  <a:gd name="T13" fmla="*/ 32 h 272"/>
                </a:gdLst>
                <a:ahLst/>
                <a:cxnLst>
                  <a:cxn ang="0">
                    <a:pos x="T0" y="T1"/>
                  </a:cxn>
                  <a:cxn ang="0">
                    <a:pos x="T2" y="T3"/>
                  </a:cxn>
                  <a:cxn ang="0">
                    <a:pos x="T4" y="T5"/>
                  </a:cxn>
                  <a:cxn ang="0">
                    <a:pos x="T6" y="T7"/>
                  </a:cxn>
                  <a:cxn ang="0">
                    <a:pos x="T8" y="T9"/>
                  </a:cxn>
                  <a:cxn ang="0">
                    <a:pos x="T10" y="T11"/>
                  </a:cxn>
                  <a:cxn ang="0">
                    <a:pos x="T12" y="T13"/>
                  </a:cxn>
                </a:cxnLst>
                <a:rect l="0" t="0" r="r" b="b"/>
                <a:pathLst>
                  <a:path w="217" h="272">
                    <a:moveTo>
                      <a:pt x="211" y="32"/>
                    </a:moveTo>
                    <a:cubicBezTo>
                      <a:pt x="202" y="13"/>
                      <a:pt x="129" y="0"/>
                      <a:pt x="108" y="0"/>
                    </a:cubicBezTo>
                    <a:cubicBezTo>
                      <a:pt x="88" y="0"/>
                      <a:pt x="15" y="13"/>
                      <a:pt x="6" y="32"/>
                    </a:cubicBezTo>
                    <a:cubicBezTo>
                      <a:pt x="1" y="44"/>
                      <a:pt x="0" y="158"/>
                      <a:pt x="23" y="195"/>
                    </a:cubicBezTo>
                    <a:cubicBezTo>
                      <a:pt x="64" y="263"/>
                      <a:pt x="108" y="272"/>
                      <a:pt x="108" y="272"/>
                    </a:cubicBezTo>
                    <a:cubicBezTo>
                      <a:pt x="108" y="272"/>
                      <a:pt x="153" y="263"/>
                      <a:pt x="194" y="195"/>
                    </a:cubicBezTo>
                    <a:cubicBezTo>
                      <a:pt x="217" y="158"/>
                      <a:pt x="216" y="44"/>
                      <a:pt x="211" y="32"/>
                    </a:cubicBezTo>
                  </a:path>
                </a:pathLst>
              </a:custGeom>
              <a:solidFill>
                <a:srgbClr val="0065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ľïḑe">
                <a:extLst>
                  <a:ext uri="{FF2B5EF4-FFF2-40B4-BE49-F238E27FC236}">
                    <a16:creationId xmlns:a16="http://schemas.microsoft.com/office/drawing/2014/main" id="{1C4E76FD-990B-49E4-B6DF-F5B4B1A13943}"/>
                  </a:ext>
                </a:extLst>
              </p:cNvPr>
              <p:cNvSpPr/>
              <p:nvPr/>
            </p:nvSpPr>
            <p:spPr bwMode="auto">
              <a:xfrm>
                <a:off x="4298951" y="1439863"/>
                <a:ext cx="3132138" cy="3914775"/>
              </a:xfrm>
              <a:custGeom>
                <a:avLst/>
                <a:gdLst>
                  <a:gd name="T0" fmla="*/ 191 w 197"/>
                  <a:gd name="T1" fmla="*/ 29 h 246"/>
                  <a:gd name="T2" fmla="*/ 98 w 197"/>
                  <a:gd name="T3" fmla="*/ 0 h 246"/>
                  <a:gd name="T4" fmla="*/ 6 w 197"/>
                  <a:gd name="T5" fmla="*/ 29 h 246"/>
                  <a:gd name="T6" fmla="*/ 21 w 197"/>
                  <a:gd name="T7" fmla="*/ 177 h 246"/>
                  <a:gd name="T8" fmla="*/ 98 w 197"/>
                  <a:gd name="T9" fmla="*/ 246 h 246"/>
                  <a:gd name="T10" fmla="*/ 176 w 197"/>
                  <a:gd name="T11" fmla="*/ 177 h 246"/>
                  <a:gd name="T12" fmla="*/ 191 w 197"/>
                  <a:gd name="T13" fmla="*/ 29 h 246"/>
                </a:gdLst>
                <a:ahLst/>
                <a:cxnLst>
                  <a:cxn ang="0">
                    <a:pos x="T0" y="T1"/>
                  </a:cxn>
                  <a:cxn ang="0">
                    <a:pos x="T2" y="T3"/>
                  </a:cxn>
                  <a:cxn ang="0">
                    <a:pos x="T4" y="T5"/>
                  </a:cxn>
                  <a:cxn ang="0">
                    <a:pos x="T6" y="T7"/>
                  </a:cxn>
                  <a:cxn ang="0">
                    <a:pos x="T8" y="T9"/>
                  </a:cxn>
                  <a:cxn ang="0">
                    <a:pos x="T10" y="T11"/>
                  </a:cxn>
                  <a:cxn ang="0">
                    <a:pos x="T12" y="T13"/>
                  </a:cxn>
                </a:cxnLst>
                <a:rect l="0" t="0" r="r" b="b"/>
                <a:pathLst>
                  <a:path w="197" h="246">
                    <a:moveTo>
                      <a:pt x="191" y="29"/>
                    </a:moveTo>
                    <a:cubicBezTo>
                      <a:pt x="183" y="12"/>
                      <a:pt x="117" y="0"/>
                      <a:pt x="98" y="0"/>
                    </a:cubicBezTo>
                    <a:cubicBezTo>
                      <a:pt x="80" y="0"/>
                      <a:pt x="14" y="12"/>
                      <a:pt x="6" y="29"/>
                    </a:cubicBezTo>
                    <a:cubicBezTo>
                      <a:pt x="1" y="40"/>
                      <a:pt x="0" y="143"/>
                      <a:pt x="21" y="177"/>
                    </a:cubicBezTo>
                    <a:cubicBezTo>
                      <a:pt x="58" y="238"/>
                      <a:pt x="98" y="246"/>
                      <a:pt x="98" y="246"/>
                    </a:cubicBezTo>
                    <a:cubicBezTo>
                      <a:pt x="98" y="246"/>
                      <a:pt x="139" y="238"/>
                      <a:pt x="176" y="177"/>
                    </a:cubicBezTo>
                    <a:cubicBezTo>
                      <a:pt x="197" y="143"/>
                      <a:pt x="196" y="40"/>
                      <a:pt x="191" y="29"/>
                    </a:cubicBezTo>
                  </a:path>
                </a:pathLst>
              </a:custGeom>
              <a:solidFill>
                <a:srgbClr val="01BB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š1iḑé">
                <a:extLst>
                  <a:ext uri="{FF2B5EF4-FFF2-40B4-BE49-F238E27FC236}">
                    <a16:creationId xmlns:a16="http://schemas.microsoft.com/office/drawing/2014/main" id="{87FAE0C5-E2B0-4E94-8649-C1549EF2C37F}"/>
                  </a:ext>
                </a:extLst>
              </p:cNvPr>
              <p:cNvSpPr/>
              <p:nvPr/>
            </p:nvSpPr>
            <p:spPr bwMode="auto">
              <a:xfrm>
                <a:off x="5856288" y="1263651"/>
                <a:ext cx="1654175" cy="620713"/>
              </a:xfrm>
              <a:custGeom>
                <a:avLst/>
                <a:gdLst>
                  <a:gd name="T0" fmla="*/ 104 w 104"/>
                  <a:gd name="T1" fmla="*/ 39 h 39"/>
                  <a:gd name="T2" fmla="*/ 104 w 104"/>
                  <a:gd name="T3" fmla="*/ 39 h 39"/>
                  <a:gd name="T4" fmla="*/ 104 w 104"/>
                  <a:gd name="T5" fmla="*/ 39 h 39"/>
                  <a:gd name="T6" fmla="*/ 104 w 104"/>
                  <a:gd name="T7" fmla="*/ 39 h 39"/>
                  <a:gd name="T8" fmla="*/ 104 w 104"/>
                  <a:gd name="T9" fmla="*/ 39 h 39"/>
                  <a:gd name="T10" fmla="*/ 104 w 104"/>
                  <a:gd name="T11" fmla="*/ 39 h 39"/>
                  <a:gd name="T12" fmla="*/ 103 w 104"/>
                  <a:gd name="T13" fmla="*/ 32 h 39"/>
                  <a:gd name="T14" fmla="*/ 104 w 104"/>
                  <a:gd name="T15" fmla="*/ 38 h 39"/>
                  <a:gd name="T16" fmla="*/ 103 w 104"/>
                  <a:gd name="T17" fmla="*/ 32 h 39"/>
                  <a:gd name="T18" fmla="*/ 103 w 104"/>
                  <a:gd name="T19" fmla="*/ 32 h 39"/>
                  <a:gd name="T20" fmla="*/ 103 w 104"/>
                  <a:gd name="T21" fmla="*/ 32 h 39"/>
                  <a:gd name="T22" fmla="*/ 103 w 104"/>
                  <a:gd name="T23" fmla="*/ 32 h 39"/>
                  <a:gd name="T24" fmla="*/ 103 w 104"/>
                  <a:gd name="T25" fmla="*/ 32 h 39"/>
                  <a:gd name="T26" fmla="*/ 103 w 104"/>
                  <a:gd name="T27" fmla="*/ 32 h 39"/>
                  <a:gd name="T28" fmla="*/ 103 w 104"/>
                  <a:gd name="T29" fmla="*/ 32 h 39"/>
                  <a:gd name="T30" fmla="*/ 1 w 104"/>
                  <a:gd name="T31" fmla="*/ 0 h 39"/>
                  <a:gd name="T32" fmla="*/ 0 w 104"/>
                  <a:gd name="T33" fmla="*/ 0 h 39"/>
                  <a:gd name="T34" fmla="*/ 0 w 104"/>
                  <a:gd name="T35" fmla="*/ 0 h 39"/>
                  <a:gd name="T36" fmla="*/ 0 w 104"/>
                  <a:gd name="T37" fmla="*/ 0 h 39"/>
                  <a:gd name="T38" fmla="*/ 1 w 104"/>
                  <a:gd name="T39" fmla="*/ 0 h 39"/>
                  <a:gd name="T40" fmla="*/ 103 w 104"/>
                  <a:gd name="T41" fmla="*/ 32 h 39"/>
                  <a:gd name="T42" fmla="*/ 103 w 104"/>
                  <a:gd name="T43" fmla="*/ 32 h 39"/>
                  <a:gd name="T44" fmla="*/ 103 w 104"/>
                  <a:gd name="T45" fmla="*/ 32 h 39"/>
                  <a:gd name="T46" fmla="*/ 1 w 104"/>
                  <a:gd name="T4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 h="39">
                    <a:moveTo>
                      <a:pt x="104" y="39"/>
                    </a:moveTo>
                    <a:cubicBezTo>
                      <a:pt x="104" y="39"/>
                      <a:pt x="104" y="39"/>
                      <a:pt x="104" y="39"/>
                    </a:cubicBezTo>
                    <a:cubicBezTo>
                      <a:pt x="104" y="39"/>
                      <a:pt x="104" y="39"/>
                      <a:pt x="104" y="39"/>
                    </a:cubicBezTo>
                    <a:moveTo>
                      <a:pt x="104" y="39"/>
                    </a:moveTo>
                    <a:cubicBezTo>
                      <a:pt x="104" y="39"/>
                      <a:pt x="104" y="39"/>
                      <a:pt x="104" y="39"/>
                    </a:cubicBezTo>
                    <a:cubicBezTo>
                      <a:pt x="104" y="39"/>
                      <a:pt x="104" y="39"/>
                      <a:pt x="104" y="39"/>
                    </a:cubicBezTo>
                    <a:moveTo>
                      <a:pt x="103" y="32"/>
                    </a:moveTo>
                    <a:cubicBezTo>
                      <a:pt x="103" y="33"/>
                      <a:pt x="104" y="35"/>
                      <a:pt x="104" y="38"/>
                    </a:cubicBezTo>
                    <a:cubicBezTo>
                      <a:pt x="104" y="35"/>
                      <a:pt x="103" y="33"/>
                      <a:pt x="103" y="32"/>
                    </a:cubicBezTo>
                    <a:moveTo>
                      <a:pt x="103" y="32"/>
                    </a:moveTo>
                    <a:cubicBezTo>
                      <a:pt x="103" y="32"/>
                      <a:pt x="103" y="32"/>
                      <a:pt x="103" y="32"/>
                    </a:cubicBezTo>
                    <a:cubicBezTo>
                      <a:pt x="103" y="32"/>
                      <a:pt x="103" y="32"/>
                      <a:pt x="103" y="32"/>
                    </a:cubicBezTo>
                    <a:moveTo>
                      <a:pt x="103" y="32"/>
                    </a:moveTo>
                    <a:cubicBezTo>
                      <a:pt x="103" y="32"/>
                      <a:pt x="103" y="32"/>
                      <a:pt x="103" y="32"/>
                    </a:cubicBezTo>
                    <a:cubicBezTo>
                      <a:pt x="103" y="32"/>
                      <a:pt x="103" y="32"/>
                      <a:pt x="103" y="32"/>
                    </a:cubicBezTo>
                    <a:moveTo>
                      <a:pt x="1" y="0"/>
                    </a:moveTo>
                    <a:cubicBezTo>
                      <a:pt x="1" y="0"/>
                      <a:pt x="1" y="0"/>
                      <a:pt x="0" y="0"/>
                    </a:cubicBezTo>
                    <a:cubicBezTo>
                      <a:pt x="0" y="0"/>
                      <a:pt x="0" y="0"/>
                      <a:pt x="0" y="0"/>
                    </a:cubicBezTo>
                    <a:cubicBezTo>
                      <a:pt x="0" y="0"/>
                      <a:pt x="0" y="0"/>
                      <a:pt x="0" y="0"/>
                    </a:cubicBezTo>
                    <a:cubicBezTo>
                      <a:pt x="1" y="0"/>
                      <a:pt x="1" y="0"/>
                      <a:pt x="1" y="0"/>
                    </a:cubicBezTo>
                    <a:cubicBezTo>
                      <a:pt x="23" y="0"/>
                      <a:pt x="94" y="13"/>
                      <a:pt x="103" y="32"/>
                    </a:cubicBezTo>
                    <a:cubicBezTo>
                      <a:pt x="103" y="32"/>
                      <a:pt x="103" y="32"/>
                      <a:pt x="103" y="32"/>
                    </a:cubicBezTo>
                    <a:cubicBezTo>
                      <a:pt x="103" y="32"/>
                      <a:pt x="103" y="32"/>
                      <a:pt x="103" y="32"/>
                    </a:cubicBezTo>
                    <a:cubicBezTo>
                      <a:pt x="94" y="13"/>
                      <a:pt x="23" y="0"/>
                      <a:pt x="1" y="0"/>
                    </a:cubicBez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ṡ1îďe">
                <a:extLst>
                  <a:ext uri="{FF2B5EF4-FFF2-40B4-BE49-F238E27FC236}">
                    <a16:creationId xmlns:a16="http://schemas.microsoft.com/office/drawing/2014/main" id="{D687A436-D789-41C8-847F-658526FC388B}"/>
                  </a:ext>
                </a:extLst>
              </p:cNvPr>
              <p:cNvSpPr/>
              <p:nvPr/>
            </p:nvSpPr>
            <p:spPr bwMode="auto">
              <a:xfrm>
                <a:off x="5538788" y="1263651"/>
                <a:ext cx="1987550" cy="3055938"/>
              </a:xfrm>
              <a:custGeom>
                <a:avLst/>
                <a:gdLst>
                  <a:gd name="T0" fmla="*/ 125 w 125"/>
                  <a:gd name="T1" fmla="*/ 96 h 192"/>
                  <a:gd name="T2" fmla="*/ 115 w 125"/>
                  <a:gd name="T3" fmla="*/ 103 h 192"/>
                  <a:gd name="T4" fmla="*/ 99 w 125"/>
                  <a:gd name="T5" fmla="*/ 186 h 192"/>
                  <a:gd name="T6" fmla="*/ 107 w 125"/>
                  <a:gd name="T7" fmla="*/ 192 h 192"/>
                  <a:gd name="T8" fmla="*/ 125 w 125"/>
                  <a:gd name="T9" fmla="*/ 96 h 192"/>
                  <a:gd name="T10" fmla="*/ 21 w 125"/>
                  <a:gd name="T11" fmla="*/ 0 h 192"/>
                  <a:gd name="T12" fmla="*/ 20 w 125"/>
                  <a:gd name="T13" fmla="*/ 0 h 192"/>
                  <a:gd name="T14" fmla="*/ 20 w 125"/>
                  <a:gd name="T15" fmla="*/ 0 h 192"/>
                  <a:gd name="T16" fmla="*/ 20 w 125"/>
                  <a:gd name="T17" fmla="*/ 0 h 192"/>
                  <a:gd name="T18" fmla="*/ 0 w 125"/>
                  <a:gd name="T19" fmla="*/ 2 h 192"/>
                  <a:gd name="T20" fmla="*/ 1 w 125"/>
                  <a:gd name="T21" fmla="*/ 13 h 192"/>
                  <a:gd name="T22" fmla="*/ 20 w 125"/>
                  <a:gd name="T23" fmla="*/ 11 h 192"/>
                  <a:gd name="T24" fmla="*/ 20 w 125"/>
                  <a:gd name="T25" fmla="*/ 11 h 192"/>
                  <a:gd name="T26" fmla="*/ 21 w 125"/>
                  <a:gd name="T27" fmla="*/ 11 h 192"/>
                  <a:gd name="T28" fmla="*/ 113 w 125"/>
                  <a:gd name="T29" fmla="*/ 40 h 192"/>
                  <a:gd name="T30" fmla="*/ 116 w 125"/>
                  <a:gd name="T31" fmla="*/ 59 h 192"/>
                  <a:gd name="T32" fmla="*/ 125 w 125"/>
                  <a:gd name="T33" fmla="*/ 52 h 192"/>
                  <a:gd name="T34" fmla="*/ 124 w 125"/>
                  <a:gd name="T35" fmla="*/ 39 h 192"/>
                  <a:gd name="T36" fmla="*/ 124 w 125"/>
                  <a:gd name="T37" fmla="*/ 39 h 192"/>
                  <a:gd name="T38" fmla="*/ 124 w 125"/>
                  <a:gd name="T39" fmla="*/ 39 h 192"/>
                  <a:gd name="T40" fmla="*/ 124 w 125"/>
                  <a:gd name="T41" fmla="*/ 39 h 192"/>
                  <a:gd name="T42" fmla="*/ 124 w 125"/>
                  <a:gd name="T43" fmla="*/ 38 h 192"/>
                  <a:gd name="T44" fmla="*/ 123 w 125"/>
                  <a:gd name="T45" fmla="*/ 32 h 192"/>
                  <a:gd name="T46" fmla="*/ 123 w 125"/>
                  <a:gd name="T47" fmla="*/ 32 h 192"/>
                  <a:gd name="T48" fmla="*/ 123 w 125"/>
                  <a:gd name="T49" fmla="*/ 32 h 192"/>
                  <a:gd name="T50" fmla="*/ 123 w 125"/>
                  <a:gd name="T51" fmla="*/ 32 h 192"/>
                  <a:gd name="T52" fmla="*/ 123 w 125"/>
                  <a:gd name="T53" fmla="*/ 32 h 192"/>
                  <a:gd name="T54" fmla="*/ 123 w 125"/>
                  <a:gd name="T55" fmla="*/ 32 h 192"/>
                  <a:gd name="T56" fmla="*/ 123 w 125"/>
                  <a:gd name="T57" fmla="*/ 32 h 192"/>
                  <a:gd name="T58" fmla="*/ 21 w 125"/>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92">
                    <a:moveTo>
                      <a:pt x="125" y="96"/>
                    </a:moveTo>
                    <a:cubicBezTo>
                      <a:pt x="115" y="103"/>
                      <a:pt x="115" y="103"/>
                      <a:pt x="115" y="103"/>
                    </a:cubicBezTo>
                    <a:cubicBezTo>
                      <a:pt x="114" y="134"/>
                      <a:pt x="109" y="168"/>
                      <a:pt x="99" y="186"/>
                    </a:cubicBezTo>
                    <a:cubicBezTo>
                      <a:pt x="102" y="188"/>
                      <a:pt x="105" y="190"/>
                      <a:pt x="107" y="192"/>
                    </a:cubicBezTo>
                    <a:cubicBezTo>
                      <a:pt x="119" y="171"/>
                      <a:pt x="124" y="131"/>
                      <a:pt x="125" y="96"/>
                    </a:cubicBezTo>
                    <a:moveTo>
                      <a:pt x="21" y="0"/>
                    </a:moveTo>
                    <a:cubicBezTo>
                      <a:pt x="21" y="0"/>
                      <a:pt x="21" y="0"/>
                      <a:pt x="20" y="0"/>
                    </a:cubicBezTo>
                    <a:cubicBezTo>
                      <a:pt x="20" y="0"/>
                      <a:pt x="20" y="0"/>
                      <a:pt x="20" y="0"/>
                    </a:cubicBezTo>
                    <a:cubicBezTo>
                      <a:pt x="20" y="0"/>
                      <a:pt x="20" y="0"/>
                      <a:pt x="20" y="0"/>
                    </a:cubicBezTo>
                    <a:cubicBezTo>
                      <a:pt x="15" y="0"/>
                      <a:pt x="8" y="1"/>
                      <a:pt x="0" y="2"/>
                    </a:cubicBezTo>
                    <a:cubicBezTo>
                      <a:pt x="0" y="5"/>
                      <a:pt x="1" y="9"/>
                      <a:pt x="1" y="13"/>
                    </a:cubicBezTo>
                    <a:cubicBezTo>
                      <a:pt x="9" y="12"/>
                      <a:pt x="15" y="11"/>
                      <a:pt x="20" y="11"/>
                    </a:cubicBezTo>
                    <a:cubicBezTo>
                      <a:pt x="20" y="11"/>
                      <a:pt x="20" y="11"/>
                      <a:pt x="20" y="11"/>
                    </a:cubicBezTo>
                    <a:cubicBezTo>
                      <a:pt x="21" y="11"/>
                      <a:pt x="21" y="11"/>
                      <a:pt x="21" y="11"/>
                    </a:cubicBezTo>
                    <a:cubicBezTo>
                      <a:pt x="41" y="11"/>
                      <a:pt x="105" y="23"/>
                      <a:pt x="113" y="40"/>
                    </a:cubicBezTo>
                    <a:cubicBezTo>
                      <a:pt x="114" y="42"/>
                      <a:pt x="115" y="49"/>
                      <a:pt x="116" y="59"/>
                    </a:cubicBezTo>
                    <a:cubicBezTo>
                      <a:pt x="125" y="52"/>
                      <a:pt x="125" y="52"/>
                      <a:pt x="125" y="52"/>
                    </a:cubicBezTo>
                    <a:cubicBezTo>
                      <a:pt x="125" y="47"/>
                      <a:pt x="125" y="42"/>
                      <a:pt x="124" y="39"/>
                    </a:cubicBezTo>
                    <a:cubicBezTo>
                      <a:pt x="124" y="39"/>
                      <a:pt x="124" y="39"/>
                      <a:pt x="124" y="39"/>
                    </a:cubicBezTo>
                    <a:cubicBezTo>
                      <a:pt x="124" y="39"/>
                      <a:pt x="124" y="39"/>
                      <a:pt x="124" y="39"/>
                    </a:cubicBezTo>
                    <a:cubicBezTo>
                      <a:pt x="124" y="39"/>
                      <a:pt x="124" y="39"/>
                      <a:pt x="124" y="39"/>
                    </a:cubicBezTo>
                    <a:cubicBezTo>
                      <a:pt x="124" y="39"/>
                      <a:pt x="124" y="39"/>
                      <a:pt x="124" y="38"/>
                    </a:cubicBezTo>
                    <a:cubicBezTo>
                      <a:pt x="124" y="35"/>
                      <a:pt x="123" y="33"/>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14" y="13"/>
                      <a:pt x="43" y="0"/>
                      <a:pt x="21" y="0"/>
                    </a:cubicBezTo>
                  </a:path>
                </a:pathLst>
              </a:custGeom>
              <a:solidFill>
                <a:srgbClr val="0082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şḷiḍe">
                <a:extLst>
                  <a:ext uri="{FF2B5EF4-FFF2-40B4-BE49-F238E27FC236}">
                    <a16:creationId xmlns:a16="http://schemas.microsoft.com/office/drawing/2014/main" id="{A651F4F2-BE90-4B37-9AB7-7567380DAE5D}"/>
                  </a:ext>
                </a:extLst>
              </p:cNvPr>
              <p:cNvSpPr/>
              <p:nvPr/>
            </p:nvSpPr>
            <p:spPr bwMode="auto">
              <a:xfrm>
                <a:off x="5554663" y="1439863"/>
                <a:ext cx="1828800" cy="2784475"/>
              </a:xfrm>
              <a:custGeom>
                <a:avLst/>
                <a:gdLst>
                  <a:gd name="T0" fmla="*/ 114 w 115"/>
                  <a:gd name="T1" fmla="*/ 92 h 175"/>
                  <a:gd name="T2" fmla="*/ 54 w 115"/>
                  <a:gd name="T3" fmla="*/ 137 h 175"/>
                  <a:gd name="T4" fmla="*/ 98 w 115"/>
                  <a:gd name="T5" fmla="*/ 175 h 175"/>
                  <a:gd name="T6" fmla="*/ 114 w 115"/>
                  <a:gd name="T7" fmla="*/ 92 h 175"/>
                  <a:gd name="T8" fmla="*/ 20 w 115"/>
                  <a:gd name="T9" fmla="*/ 0 h 175"/>
                  <a:gd name="T10" fmla="*/ 19 w 115"/>
                  <a:gd name="T11" fmla="*/ 0 h 175"/>
                  <a:gd name="T12" fmla="*/ 19 w 115"/>
                  <a:gd name="T13" fmla="*/ 0 h 175"/>
                  <a:gd name="T14" fmla="*/ 0 w 115"/>
                  <a:gd name="T15" fmla="*/ 2 h 175"/>
                  <a:gd name="T16" fmla="*/ 24 w 115"/>
                  <a:gd name="T17" fmla="*/ 95 h 175"/>
                  <a:gd name="T18" fmla="*/ 32 w 115"/>
                  <a:gd name="T19" fmla="*/ 108 h 175"/>
                  <a:gd name="T20" fmla="*/ 115 w 115"/>
                  <a:gd name="T21" fmla="*/ 48 h 175"/>
                  <a:gd name="T22" fmla="*/ 112 w 115"/>
                  <a:gd name="T23" fmla="*/ 29 h 175"/>
                  <a:gd name="T24" fmla="*/ 20 w 115"/>
                  <a:gd name="T2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75">
                    <a:moveTo>
                      <a:pt x="114" y="92"/>
                    </a:moveTo>
                    <a:cubicBezTo>
                      <a:pt x="54" y="137"/>
                      <a:pt x="54" y="137"/>
                      <a:pt x="54" y="137"/>
                    </a:cubicBezTo>
                    <a:cubicBezTo>
                      <a:pt x="68" y="152"/>
                      <a:pt x="84" y="165"/>
                      <a:pt x="98" y="175"/>
                    </a:cubicBezTo>
                    <a:cubicBezTo>
                      <a:pt x="108" y="157"/>
                      <a:pt x="113" y="123"/>
                      <a:pt x="114" y="92"/>
                    </a:cubicBezTo>
                    <a:moveTo>
                      <a:pt x="20" y="0"/>
                    </a:moveTo>
                    <a:cubicBezTo>
                      <a:pt x="20" y="0"/>
                      <a:pt x="20" y="0"/>
                      <a:pt x="19" y="0"/>
                    </a:cubicBezTo>
                    <a:cubicBezTo>
                      <a:pt x="19" y="0"/>
                      <a:pt x="19" y="0"/>
                      <a:pt x="19" y="0"/>
                    </a:cubicBezTo>
                    <a:cubicBezTo>
                      <a:pt x="14" y="0"/>
                      <a:pt x="8" y="1"/>
                      <a:pt x="0" y="2"/>
                    </a:cubicBezTo>
                    <a:cubicBezTo>
                      <a:pt x="2" y="26"/>
                      <a:pt x="8" y="61"/>
                      <a:pt x="24" y="95"/>
                    </a:cubicBezTo>
                    <a:cubicBezTo>
                      <a:pt x="27" y="100"/>
                      <a:pt x="29" y="104"/>
                      <a:pt x="32" y="108"/>
                    </a:cubicBezTo>
                    <a:cubicBezTo>
                      <a:pt x="115" y="48"/>
                      <a:pt x="115" y="48"/>
                      <a:pt x="115" y="48"/>
                    </a:cubicBezTo>
                    <a:cubicBezTo>
                      <a:pt x="114" y="38"/>
                      <a:pt x="113" y="31"/>
                      <a:pt x="112" y="29"/>
                    </a:cubicBezTo>
                    <a:cubicBezTo>
                      <a:pt x="104" y="12"/>
                      <a:pt x="40" y="0"/>
                      <a:pt x="20" y="0"/>
                    </a:cubicBezTo>
                  </a:path>
                </a:pathLst>
              </a:custGeom>
              <a:solidFill>
                <a:srgbClr val="02CA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ŝľídè">
                <a:extLst>
                  <a:ext uri="{FF2B5EF4-FFF2-40B4-BE49-F238E27FC236}">
                    <a16:creationId xmlns:a16="http://schemas.microsoft.com/office/drawing/2014/main" id="{499C2F06-0456-4AAE-B694-8F81461F3875}"/>
                  </a:ext>
                </a:extLst>
              </p:cNvPr>
              <p:cNvSpPr/>
              <p:nvPr/>
            </p:nvSpPr>
            <p:spPr bwMode="auto">
              <a:xfrm>
                <a:off x="4187826" y="1773238"/>
                <a:ext cx="1668463" cy="3819525"/>
              </a:xfrm>
              <a:custGeom>
                <a:avLst/>
                <a:gdLst>
                  <a:gd name="T0" fmla="*/ 105 w 105"/>
                  <a:gd name="T1" fmla="*/ 240 h 240"/>
                  <a:gd name="T2" fmla="*/ 105 w 105"/>
                  <a:gd name="T3" fmla="*/ 240 h 240"/>
                  <a:gd name="T4" fmla="*/ 105 w 105"/>
                  <a:gd name="T5" fmla="*/ 240 h 240"/>
                  <a:gd name="T6" fmla="*/ 3 w 105"/>
                  <a:gd name="T7" fmla="*/ 0 h 240"/>
                  <a:gd name="T8" fmla="*/ 3 w 105"/>
                  <a:gd name="T9" fmla="*/ 0 h 240"/>
                  <a:gd name="T10" fmla="*/ 0 w 105"/>
                  <a:gd name="T11" fmla="*/ 41 h 240"/>
                  <a:gd name="T12" fmla="*/ 3 w 105"/>
                  <a:gd name="T13" fmla="*/ 0 h 240"/>
                  <a:gd name="T14" fmla="*/ 3 w 105"/>
                  <a:gd name="T15" fmla="*/ 0 h 240"/>
                  <a:gd name="T16" fmla="*/ 3 w 105"/>
                  <a:gd name="T17" fmla="*/ 0 h 240"/>
                  <a:gd name="T18" fmla="*/ 3 w 105"/>
                  <a:gd name="T19" fmla="*/ 0 h 240"/>
                  <a:gd name="T20" fmla="*/ 3 w 105"/>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40">
                    <a:moveTo>
                      <a:pt x="105" y="240"/>
                    </a:moveTo>
                    <a:cubicBezTo>
                      <a:pt x="105" y="240"/>
                      <a:pt x="105" y="240"/>
                      <a:pt x="105" y="240"/>
                    </a:cubicBezTo>
                    <a:cubicBezTo>
                      <a:pt x="105" y="240"/>
                      <a:pt x="105" y="240"/>
                      <a:pt x="105" y="240"/>
                    </a:cubicBezTo>
                    <a:moveTo>
                      <a:pt x="3" y="0"/>
                    </a:moveTo>
                    <a:cubicBezTo>
                      <a:pt x="3" y="0"/>
                      <a:pt x="3" y="0"/>
                      <a:pt x="3" y="0"/>
                    </a:cubicBezTo>
                    <a:cubicBezTo>
                      <a:pt x="1" y="4"/>
                      <a:pt x="0" y="20"/>
                      <a:pt x="0" y="41"/>
                    </a:cubicBezTo>
                    <a:cubicBezTo>
                      <a:pt x="0" y="20"/>
                      <a:pt x="1" y="4"/>
                      <a:pt x="3" y="0"/>
                    </a:cubicBezTo>
                    <a:cubicBezTo>
                      <a:pt x="3" y="0"/>
                      <a:pt x="3" y="0"/>
                      <a:pt x="3" y="0"/>
                    </a:cubicBezTo>
                    <a:moveTo>
                      <a:pt x="3" y="0"/>
                    </a:moveTo>
                    <a:cubicBezTo>
                      <a:pt x="3" y="0"/>
                      <a:pt x="3" y="0"/>
                      <a:pt x="3" y="0"/>
                    </a:cubicBezTo>
                    <a:cubicBezTo>
                      <a:pt x="3" y="0"/>
                      <a:pt x="3" y="0"/>
                      <a:pt x="3" y="0"/>
                    </a:cubicBezTo>
                  </a:path>
                </a:pathLst>
              </a:custGeom>
              <a:solidFill>
                <a:srgbClr val="4545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ṡļîḑé">
                <a:extLst>
                  <a:ext uri="{FF2B5EF4-FFF2-40B4-BE49-F238E27FC236}">
                    <a16:creationId xmlns:a16="http://schemas.microsoft.com/office/drawing/2014/main" id="{3968686D-999E-4F7A-9FA0-DD5AF2747D14}"/>
                  </a:ext>
                </a:extLst>
              </p:cNvPr>
              <p:cNvSpPr/>
              <p:nvPr/>
            </p:nvSpPr>
            <p:spPr bwMode="auto">
              <a:xfrm>
                <a:off x="4187826" y="1582738"/>
                <a:ext cx="2305050" cy="4010025"/>
              </a:xfrm>
              <a:custGeom>
                <a:avLst/>
                <a:gdLst>
                  <a:gd name="T0" fmla="*/ 18 w 145"/>
                  <a:gd name="T1" fmla="*/ 0 h 252"/>
                  <a:gd name="T2" fmla="*/ 3 w 145"/>
                  <a:gd name="T3" fmla="*/ 12 h 252"/>
                  <a:gd name="T4" fmla="*/ 3 w 145"/>
                  <a:gd name="T5" fmla="*/ 12 h 252"/>
                  <a:gd name="T6" fmla="*/ 3 w 145"/>
                  <a:gd name="T7" fmla="*/ 12 h 252"/>
                  <a:gd name="T8" fmla="*/ 3 w 145"/>
                  <a:gd name="T9" fmla="*/ 12 h 252"/>
                  <a:gd name="T10" fmla="*/ 0 w 145"/>
                  <a:gd name="T11" fmla="*/ 53 h 252"/>
                  <a:gd name="T12" fmla="*/ 20 w 145"/>
                  <a:gd name="T13" fmla="*/ 175 h 252"/>
                  <a:gd name="T14" fmla="*/ 105 w 145"/>
                  <a:gd name="T15" fmla="*/ 252 h 252"/>
                  <a:gd name="T16" fmla="*/ 105 w 145"/>
                  <a:gd name="T17" fmla="*/ 252 h 252"/>
                  <a:gd name="T18" fmla="*/ 105 w 145"/>
                  <a:gd name="T19" fmla="*/ 252 h 252"/>
                  <a:gd name="T20" fmla="*/ 145 w 145"/>
                  <a:gd name="T21" fmla="*/ 230 h 252"/>
                  <a:gd name="T22" fmla="*/ 136 w 145"/>
                  <a:gd name="T23" fmla="*/ 221 h 252"/>
                  <a:gd name="T24" fmla="*/ 105 w 145"/>
                  <a:gd name="T25" fmla="*/ 237 h 252"/>
                  <a:gd name="T26" fmla="*/ 28 w 145"/>
                  <a:gd name="T27" fmla="*/ 168 h 252"/>
                  <a:gd name="T28" fmla="*/ 13 w 145"/>
                  <a:gd name="T29" fmla="*/ 20 h 252"/>
                  <a:gd name="T30" fmla="*/ 22 w 145"/>
                  <a:gd name="T31" fmla="*/ 11 h 252"/>
                  <a:gd name="T32" fmla="*/ 18 w 145"/>
                  <a:gd name="T3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5" h="252">
                    <a:moveTo>
                      <a:pt x="18" y="0"/>
                    </a:moveTo>
                    <a:cubicBezTo>
                      <a:pt x="11" y="3"/>
                      <a:pt x="5" y="7"/>
                      <a:pt x="3" y="12"/>
                    </a:cubicBezTo>
                    <a:cubicBezTo>
                      <a:pt x="3" y="12"/>
                      <a:pt x="3" y="12"/>
                      <a:pt x="3" y="12"/>
                    </a:cubicBezTo>
                    <a:cubicBezTo>
                      <a:pt x="3" y="12"/>
                      <a:pt x="3" y="12"/>
                      <a:pt x="3" y="12"/>
                    </a:cubicBezTo>
                    <a:cubicBezTo>
                      <a:pt x="3" y="12"/>
                      <a:pt x="3" y="12"/>
                      <a:pt x="3" y="12"/>
                    </a:cubicBezTo>
                    <a:cubicBezTo>
                      <a:pt x="1" y="16"/>
                      <a:pt x="0" y="32"/>
                      <a:pt x="0" y="53"/>
                    </a:cubicBezTo>
                    <a:cubicBezTo>
                      <a:pt x="0" y="93"/>
                      <a:pt x="5" y="151"/>
                      <a:pt x="20" y="175"/>
                    </a:cubicBezTo>
                    <a:cubicBezTo>
                      <a:pt x="61" y="243"/>
                      <a:pt x="105" y="252"/>
                      <a:pt x="105" y="252"/>
                    </a:cubicBezTo>
                    <a:cubicBezTo>
                      <a:pt x="105" y="252"/>
                      <a:pt x="105" y="252"/>
                      <a:pt x="105" y="252"/>
                    </a:cubicBezTo>
                    <a:cubicBezTo>
                      <a:pt x="105" y="252"/>
                      <a:pt x="105" y="252"/>
                      <a:pt x="105" y="252"/>
                    </a:cubicBezTo>
                    <a:cubicBezTo>
                      <a:pt x="106" y="252"/>
                      <a:pt x="123" y="248"/>
                      <a:pt x="145" y="230"/>
                    </a:cubicBezTo>
                    <a:cubicBezTo>
                      <a:pt x="142" y="227"/>
                      <a:pt x="139" y="225"/>
                      <a:pt x="136" y="221"/>
                    </a:cubicBezTo>
                    <a:cubicBezTo>
                      <a:pt x="118" y="235"/>
                      <a:pt x="105" y="237"/>
                      <a:pt x="105" y="237"/>
                    </a:cubicBezTo>
                    <a:cubicBezTo>
                      <a:pt x="105" y="237"/>
                      <a:pt x="65" y="229"/>
                      <a:pt x="28" y="168"/>
                    </a:cubicBezTo>
                    <a:cubicBezTo>
                      <a:pt x="7" y="134"/>
                      <a:pt x="8" y="31"/>
                      <a:pt x="13" y="20"/>
                    </a:cubicBezTo>
                    <a:cubicBezTo>
                      <a:pt x="14" y="17"/>
                      <a:pt x="18" y="14"/>
                      <a:pt x="22" y="11"/>
                    </a:cubicBezTo>
                    <a:cubicBezTo>
                      <a:pt x="20" y="7"/>
                      <a:pt x="19" y="3"/>
                      <a:pt x="18" y="0"/>
                    </a:cubicBezTo>
                  </a:path>
                </a:pathLst>
              </a:custGeom>
              <a:solidFill>
                <a:srgbClr val="0049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ṩ1îdé">
                <a:extLst>
                  <a:ext uri="{FF2B5EF4-FFF2-40B4-BE49-F238E27FC236}">
                    <a16:creationId xmlns:a16="http://schemas.microsoft.com/office/drawing/2014/main" id="{AF1A81F2-7FBD-4FC6-BE56-601A55303D4D}"/>
                  </a:ext>
                </a:extLst>
              </p:cNvPr>
              <p:cNvSpPr/>
              <p:nvPr/>
            </p:nvSpPr>
            <p:spPr bwMode="auto">
              <a:xfrm>
                <a:off x="4298951" y="1757363"/>
                <a:ext cx="2051050" cy="3597275"/>
              </a:xfrm>
              <a:custGeom>
                <a:avLst/>
                <a:gdLst>
                  <a:gd name="T0" fmla="*/ 15 w 129"/>
                  <a:gd name="T1" fmla="*/ 0 h 226"/>
                  <a:gd name="T2" fmla="*/ 6 w 129"/>
                  <a:gd name="T3" fmla="*/ 9 h 226"/>
                  <a:gd name="T4" fmla="*/ 21 w 129"/>
                  <a:gd name="T5" fmla="*/ 157 h 226"/>
                  <a:gd name="T6" fmla="*/ 98 w 129"/>
                  <a:gd name="T7" fmla="*/ 226 h 226"/>
                  <a:gd name="T8" fmla="*/ 129 w 129"/>
                  <a:gd name="T9" fmla="*/ 210 h 226"/>
                  <a:gd name="T10" fmla="*/ 100 w 129"/>
                  <a:gd name="T11" fmla="*/ 141 h 226"/>
                  <a:gd name="T12" fmla="*/ 90 w 129"/>
                  <a:gd name="T13" fmla="*/ 147 h 226"/>
                  <a:gd name="T14" fmla="*/ 87 w 129"/>
                  <a:gd name="T15" fmla="*/ 148 h 226"/>
                  <a:gd name="T16" fmla="*/ 84 w 129"/>
                  <a:gd name="T17" fmla="*/ 146 h 226"/>
                  <a:gd name="T18" fmla="*/ 80 w 129"/>
                  <a:gd name="T19" fmla="*/ 141 h 226"/>
                  <a:gd name="T20" fmla="*/ 67 w 129"/>
                  <a:gd name="T21" fmla="*/ 150 h 226"/>
                  <a:gd name="T22" fmla="*/ 60 w 129"/>
                  <a:gd name="T23" fmla="*/ 140 h 226"/>
                  <a:gd name="T24" fmla="*/ 72 w 129"/>
                  <a:gd name="T25" fmla="*/ 131 h 226"/>
                  <a:gd name="T26" fmla="*/ 68 w 129"/>
                  <a:gd name="T27" fmla="*/ 125 h 226"/>
                  <a:gd name="T28" fmla="*/ 70 w 129"/>
                  <a:gd name="T29" fmla="*/ 118 h 226"/>
                  <a:gd name="T30" fmla="*/ 86 w 129"/>
                  <a:gd name="T31" fmla="*/ 107 h 226"/>
                  <a:gd name="T32" fmla="*/ 15 w 129"/>
                  <a:gd name="T3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226">
                    <a:moveTo>
                      <a:pt x="15" y="0"/>
                    </a:moveTo>
                    <a:cubicBezTo>
                      <a:pt x="11" y="3"/>
                      <a:pt x="7" y="6"/>
                      <a:pt x="6" y="9"/>
                    </a:cubicBezTo>
                    <a:cubicBezTo>
                      <a:pt x="1" y="20"/>
                      <a:pt x="0" y="123"/>
                      <a:pt x="21" y="157"/>
                    </a:cubicBezTo>
                    <a:cubicBezTo>
                      <a:pt x="58" y="218"/>
                      <a:pt x="98" y="226"/>
                      <a:pt x="98" y="226"/>
                    </a:cubicBezTo>
                    <a:cubicBezTo>
                      <a:pt x="98" y="226"/>
                      <a:pt x="111" y="224"/>
                      <a:pt x="129" y="210"/>
                    </a:cubicBezTo>
                    <a:cubicBezTo>
                      <a:pt x="116" y="194"/>
                      <a:pt x="108" y="167"/>
                      <a:pt x="100" y="141"/>
                    </a:cubicBezTo>
                    <a:cubicBezTo>
                      <a:pt x="90" y="147"/>
                      <a:pt x="90" y="147"/>
                      <a:pt x="90" y="147"/>
                    </a:cubicBezTo>
                    <a:cubicBezTo>
                      <a:pt x="89" y="148"/>
                      <a:pt x="88" y="148"/>
                      <a:pt x="87" y="148"/>
                    </a:cubicBezTo>
                    <a:cubicBezTo>
                      <a:pt x="86" y="148"/>
                      <a:pt x="84" y="148"/>
                      <a:pt x="84" y="146"/>
                    </a:cubicBezTo>
                    <a:cubicBezTo>
                      <a:pt x="80" y="141"/>
                      <a:pt x="80" y="141"/>
                      <a:pt x="80" y="141"/>
                    </a:cubicBezTo>
                    <a:cubicBezTo>
                      <a:pt x="67" y="150"/>
                      <a:pt x="67" y="150"/>
                      <a:pt x="67" y="150"/>
                    </a:cubicBezTo>
                    <a:cubicBezTo>
                      <a:pt x="60" y="140"/>
                      <a:pt x="60" y="140"/>
                      <a:pt x="60" y="140"/>
                    </a:cubicBezTo>
                    <a:cubicBezTo>
                      <a:pt x="72" y="131"/>
                      <a:pt x="72" y="131"/>
                      <a:pt x="72" y="131"/>
                    </a:cubicBezTo>
                    <a:cubicBezTo>
                      <a:pt x="68" y="125"/>
                      <a:pt x="68" y="125"/>
                      <a:pt x="68" y="125"/>
                    </a:cubicBezTo>
                    <a:cubicBezTo>
                      <a:pt x="67" y="123"/>
                      <a:pt x="67" y="120"/>
                      <a:pt x="70" y="118"/>
                    </a:cubicBezTo>
                    <a:cubicBezTo>
                      <a:pt x="86" y="107"/>
                      <a:pt x="86" y="107"/>
                      <a:pt x="86" y="107"/>
                    </a:cubicBezTo>
                    <a:cubicBezTo>
                      <a:pt x="66" y="69"/>
                      <a:pt x="27" y="28"/>
                      <a:pt x="15" y="0"/>
                    </a:cubicBezTo>
                  </a:path>
                </a:pathLst>
              </a:custGeom>
              <a:solidFill>
                <a:srgbClr val="00A4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lïḋê">
                <a:extLst>
                  <a:ext uri="{FF2B5EF4-FFF2-40B4-BE49-F238E27FC236}">
                    <a16:creationId xmlns:a16="http://schemas.microsoft.com/office/drawing/2014/main" id="{BF0A047E-9A9B-415A-AF73-45C15FBDBC8A}"/>
                  </a:ext>
                </a:extLst>
              </p:cNvPr>
              <p:cNvSpPr/>
              <p:nvPr/>
            </p:nvSpPr>
            <p:spPr bwMode="auto">
              <a:xfrm>
                <a:off x="7558088" y="1757363"/>
                <a:ext cx="652463" cy="860425"/>
              </a:xfrm>
              <a:custGeom>
                <a:avLst/>
                <a:gdLst>
                  <a:gd name="T0" fmla="*/ 5 w 41"/>
                  <a:gd name="T1" fmla="*/ 1 h 54"/>
                  <a:gd name="T2" fmla="*/ 2 w 41"/>
                  <a:gd name="T3" fmla="*/ 1 h 54"/>
                  <a:gd name="T4" fmla="*/ 0 w 41"/>
                  <a:gd name="T5" fmla="*/ 4 h 54"/>
                  <a:gd name="T6" fmla="*/ 36 w 41"/>
                  <a:gd name="T7" fmla="*/ 53 h 54"/>
                  <a:gd name="T8" fmla="*/ 39 w 41"/>
                  <a:gd name="T9" fmla="*/ 53 h 54"/>
                  <a:gd name="T10" fmla="*/ 40 w 41"/>
                  <a:gd name="T11" fmla="*/ 50 h 54"/>
                  <a:gd name="T12" fmla="*/ 5 w 41"/>
                  <a:gd name="T13" fmla="*/ 1 h 54"/>
                </a:gdLst>
                <a:ahLst/>
                <a:cxnLst>
                  <a:cxn ang="0">
                    <a:pos x="T0" y="T1"/>
                  </a:cxn>
                  <a:cxn ang="0">
                    <a:pos x="T2" y="T3"/>
                  </a:cxn>
                  <a:cxn ang="0">
                    <a:pos x="T4" y="T5"/>
                  </a:cxn>
                  <a:cxn ang="0">
                    <a:pos x="T6" y="T7"/>
                  </a:cxn>
                  <a:cxn ang="0">
                    <a:pos x="T8" y="T9"/>
                  </a:cxn>
                  <a:cxn ang="0">
                    <a:pos x="T10" y="T11"/>
                  </a:cxn>
                  <a:cxn ang="0">
                    <a:pos x="T12" y="T13"/>
                  </a:cxn>
                </a:cxnLst>
                <a:rect l="0" t="0" r="r" b="b"/>
                <a:pathLst>
                  <a:path w="41" h="54">
                    <a:moveTo>
                      <a:pt x="5" y="1"/>
                    </a:moveTo>
                    <a:cubicBezTo>
                      <a:pt x="4" y="0"/>
                      <a:pt x="3" y="1"/>
                      <a:pt x="2" y="1"/>
                    </a:cubicBezTo>
                    <a:cubicBezTo>
                      <a:pt x="0" y="2"/>
                      <a:pt x="0" y="4"/>
                      <a:pt x="0" y="4"/>
                    </a:cubicBezTo>
                    <a:cubicBezTo>
                      <a:pt x="36" y="53"/>
                      <a:pt x="36" y="53"/>
                      <a:pt x="36" y="53"/>
                    </a:cubicBezTo>
                    <a:cubicBezTo>
                      <a:pt x="36" y="54"/>
                      <a:pt x="38" y="54"/>
                      <a:pt x="39" y="53"/>
                    </a:cubicBezTo>
                    <a:cubicBezTo>
                      <a:pt x="40" y="52"/>
                      <a:pt x="41" y="51"/>
                      <a:pt x="40" y="50"/>
                    </a:cubicBezTo>
                    <a:cubicBezTo>
                      <a:pt x="5" y="1"/>
                      <a:pt x="5" y="1"/>
                      <a:pt x="5" y="1"/>
                    </a:cubicBezTo>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ḷiḑê">
                <a:extLst>
                  <a:ext uri="{FF2B5EF4-FFF2-40B4-BE49-F238E27FC236}">
                    <a16:creationId xmlns:a16="http://schemas.microsoft.com/office/drawing/2014/main" id="{6F48842A-79D4-4D5F-BFA7-B0CA44F57C3E}"/>
                  </a:ext>
                </a:extLst>
              </p:cNvPr>
              <p:cNvSpPr/>
              <p:nvPr/>
            </p:nvSpPr>
            <p:spPr bwMode="auto">
              <a:xfrm>
                <a:off x="7797801" y="1566863"/>
                <a:ext cx="825500" cy="763588"/>
              </a:xfrm>
              <a:custGeom>
                <a:avLst/>
                <a:gdLst>
                  <a:gd name="T0" fmla="*/ 0 w 520"/>
                  <a:gd name="T1" fmla="*/ 271 h 481"/>
                  <a:gd name="T2" fmla="*/ 150 w 520"/>
                  <a:gd name="T3" fmla="*/ 481 h 481"/>
                  <a:gd name="T4" fmla="*/ 520 w 520"/>
                  <a:gd name="T5" fmla="*/ 210 h 481"/>
                  <a:gd name="T6" fmla="*/ 360 w 520"/>
                  <a:gd name="T7" fmla="*/ 0 h 481"/>
                  <a:gd name="T8" fmla="*/ 0 w 520"/>
                  <a:gd name="T9" fmla="*/ 271 h 481"/>
                </a:gdLst>
                <a:ahLst/>
                <a:cxnLst>
                  <a:cxn ang="0">
                    <a:pos x="T0" y="T1"/>
                  </a:cxn>
                  <a:cxn ang="0">
                    <a:pos x="T2" y="T3"/>
                  </a:cxn>
                  <a:cxn ang="0">
                    <a:pos x="T4" y="T5"/>
                  </a:cxn>
                  <a:cxn ang="0">
                    <a:pos x="T6" y="T7"/>
                  </a:cxn>
                  <a:cxn ang="0">
                    <a:pos x="T8" y="T9"/>
                  </a:cxn>
                </a:cxnLst>
                <a:rect l="0" t="0" r="r" b="b"/>
                <a:pathLst>
                  <a:path w="520" h="481">
                    <a:moveTo>
                      <a:pt x="0" y="271"/>
                    </a:moveTo>
                    <a:lnTo>
                      <a:pt x="150" y="481"/>
                    </a:lnTo>
                    <a:lnTo>
                      <a:pt x="520" y="210"/>
                    </a:lnTo>
                    <a:lnTo>
                      <a:pt x="360" y="0"/>
                    </a:lnTo>
                    <a:lnTo>
                      <a:pt x="0" y="271"/>
                    </a:lnTo>
                    <a:close/>
                  </a:path>
                </a:pathLst>
              </a:custGeom>
              <a:solidFill>
                <a:srgbClr val="53D1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ṥ1iďê">
                <a:extLst>
                  <a:ext uri="{FF2B5EF4-FFF2-40B4-BE49-F238E27FC236}">
                    <a16:creationId xmlns:a16="http://schemas.microsoft.com/office/drawing/2014/main" id="{2DE04538-7605-4A54-99A0-5AACEC2D124C}"/>
                  </a:ext>
                </a:extLst>
              </p:cNvPr>
              <p:cNvSpPr/>
              <p:nvPr/>
            </p:nvSpPr>
            <p:spPr bwMode="auto">
              <a:xfrm>
                <a:off x="5364163" y="1965326"/>
                <a:ext cx="2687638" cy="2163763"/>
              </a:xfrm>
              <a:custGeom>
                <a:avLst/>
                <a:gdLst>
                  <a:gd name="T0" fmla="*/ 1 w 169"/>
                  <a:gd name="T1" fmla="*/ 112 h 136"/>
                  <a:gd name="T2" fmla="*/ 17 w 169"/>
                  <a:gd name="T3" fmla="*/ 133 h 136"/>
                  <a:gd name="T4" fmla="*/ 24 w 169"/>
                  <a:gd name="T5" fmla="*/ 134 h 136"/>
                  <a:gd name="T6" fmla="*/ 169 w 169"/>
                  <a:gd name="T7" fmla="*/ 29 h 136"/>
                  <a:gd name="T8" fmla="*/ 148 w 169"/>
                  <a:gd name="T9" fmla="*/ 0 h 136"/>
                  <a:gd name="T10" fmla="*/ 3 w 169"/>
                  <a:gd name="T11" fmla="*/ 105 h 136"/>
                  <a:gd name="T12" fmla="*/ 1 w 169"/>
                  <a:gd name="T13" fmla="*/ 112 h 136"/>
                </a:gdLst>
                <a:ahLst/>
                <a:cxnLst>
                  <a:cxn ang="0">
                    <a:pos x="T0" y="T1"/>
                  </a:cxn>
                  <a:cxn ang="0">
                    <a:pos x="T2" y="T3"/>
                  </a:cxn>
                  <a:cxn ang="0">
                    <a:pos x="T4" y="T5"/>
                  </a:cxn>
                  <a:cxn ang="0">
                    <a:pos x="T6" y="T7"/>
                  </a:cxn>
                  <a:cxn ang="0">
                    <a:pos x="T8" y="T9"/>
                  </a:cxn>
                  <a:cxn ang="0">
                    <a:pos x="T10" y="T11"/>
                  </a:cxn>
                  <a:cxn ang="0">
                    <a:pos x="T12" y="T13"/>
                  </a:cxn>
                </a:cxnLst>
                <a:rect l="0" t="0" r="r" b="b"/>
                <a:pathLst>
                  <a:path w="169" h="136">
                    <a:moveTo>
                      <a:pt x="1" y="112"/>
                    </a:moveTo>
                    <a:cubicBezTo>
                      <a:pt x="17" y="133"/>
                      <a:pt x="17" y="133"/>
                      <a:pt x="17" y="133"/>
                    </a:cubicBezTo>
                    <a:cubicBezTo>
                      <a:pt x="18" y="135"/>
                      <a:pt x="21" y="136"/>
                      <a:pt x="24" y="134"/>
                    </a:cubicBezTo>
                    <a:cubicBezTo>
                      <a:pt x="169" y="29"/>
                      <a:pt x="169" y="29"/>
                      <a:pt x="169" y="29"/>
                    </a:cubicBezTo>
                    <a:cubicBezTo>
                      <a:pt x="148" y="0"/>
                      <a:pt x="148" y="0"/>
                      <a:pt x="148" y="0"/>
                    </a:cubicBezTo>
                    <a:cubicBezTo>
                      <a:pt x="3" y="105"/>
                      <a:pt x="3" y="105"/>
                      <a:pt x="3" y="105"/>
                    </a:cubicBezTo>
                    <a:cubicBezTo>
                      <a:pt x="0" y="107"/>
                      <a:pt x="0" y="110"/>
                      <a:pt x="1" y="112"/>
                    </a:cubicBezTo>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śḷîḑe">
                <a:extLst>
                  <a:ext uri="{FF2B5EF4-FFF2-40B4-BE49-F238E27FC236}">
                    <a16:creationId xmlns:a16="http://schemas.microsoft.com/office/drawing/2014/main" id="{518AE14F-93A3-41C1-A125-164FA9229145}"/>
                  </a:ext>
                </a:extLst>
              </p:cNvPr>
              <p:cNvSpPr/>
              <p:nvPr/>
            </p:nvSpPr>
            <p:spPr bwMode="auto">
              <a:xfrm>
                <a:off x="5253038" y="3841751"/>
                <a:ext cx="317500" cy="303213"/>
              </a:xfrm>
              <a:custGeom>
                <a:avLst/>
                <a:gdLst>
                  <a:gd name="T0" fmla="*/ 0 w 200"/>
                  <a:gd name="T1" fmla="*/ 91 h 191"/>
                  <a:gd name="T2" fmla="*/ 70 w 200"/>
                  <a:gd name="T3" fmla="*/ 191 h 191"/>
                  <a:gd name="T4" fmla="*/ 200 w 200"/>
                  <a:gd name="T5" fmla="*/ 101 h 191"/>
                  <a:gd name="T6" fmla="*/ 120 w 200"/>
                  <a:gd name="T7" fmla="*/ 0 h 191"/>
                  <a:gd name="T8" fmla="*/ 0 w 200"/>
                  <a:gd name="T9" fmla="*/ 91 h 191"/>
                </a:gdLst>
                <a:ahLst/>
                <a:cxnLst>
                  <a:cxn ang="0">
                    <a:pos x="T0" y="T1"/>
                  </a:cxn>
                  <a:cxn ang="0">
                    <a:pos x="T2" y="T3"/>
                  </a:cxn>
                  <a:cxn ang="0">
                    <a:pos x="T4" y="T5"/>
                  </a:cxn>
                  <a:cxn ang="0">
                    <a:pos x="T6" y="T7"/>
                  </a:cxn>
                  <a:cxn ang="0">
                    <a:pos x="T8" y="T9"/>
                  </a:cxn>
                </a:cxnLst>
                <a:rect l="0" t="0" r="r" b="b"/>
                <a:pathLst>
                  <a:path w="200" h="191">
                    <a:moveTo>
                      <a:pt x="0" y="91"/>
                    </a:moveTo>
                    <a:lnTo>
                      <a:pt x="70" y="191"/>
                    </a:lnTo>
                    <a:lnTo>
                      <a:pt x="200" y="101"/>
                    </a:lnTo>
                    <a:lnTo>
                      <a:pt x="120" y="0"/>
                    </a:lnTo>
                    <a:lnTo>
                      <a:pt x="0" y="91"/>
                    </a:lnTo>
                    <a:close/>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śḷíḑè">
                <a:extLst>
                  <a:ext uri="{FF2B5EF4-FFF2-40B4-BE49-F238E27FC236}">
                    <a16:creationId xmlns:a16="http://schemas.microsoft.com/office/drawing/2014/main" id="{F320A755-1E65-45C2-ABF0-BD0D4E10A211}"/>
                  </a:ext>
                </a:extLst>
              </p:cNvPr>
              <p:cNvSpPr/>
              <p:nvPr/>
            </p:nvSpPr>
            <p:spPr bwMode="auto">
              <a:xfrm>
                <a:off x="5253038" y="3841751"/>
                <a:ext cx="317500" cy="303213"/>
              </a:xfrm>
              <a:custGeom>
                <a:avLst/>
                <a:gdLst>
                  <a:gd name="T0" fmla="*/ 0 w 200"/>
                  <a:gd name="T1" fmla="*/ 91 h 191"/>
                  <a:gd name="T2" fmla="*/ 70 w 200"/>
                  <a:gd name="T3" fmla="*/ 191 h 191"/>
                  <a:gd name="T4" fmla="*/ 200 w 200"/>
                  <a:gd name="T5" fmla="*/ 101 h 191"/>
                  <a:gd name="T6" fmla="*/ 120 w 200"/>
                  <a:gd name="T7" fmla="*/ 0 h 191"/>
                  <a:gd name="T8" fmla="*/ 0 w 200"/>
                  <a:gd name="T9" fmla="*/ 91 h 191"/>
                </a:gdLst>
                <a:ahLst/>
                <a:cxnLst>
                  <a:cxn ang="0">
                    <a:pos x="T0" y="T1"/>
                  </a:cxn>
                  <a:cxn ang="0">
                    <a:pos x="T2" y="T3"/>
                  </a:cxn>
                  <a:cxn ang="0">
                    <a:pos x="T4" y="T5"/>
                  </a:cxn>
                  <a:cxn ang="0">
                    <a:pos x="T6" y="T7"/>
                  </a:cxn>
                  <a:cxn ang="0">
                    <a:pos x="T8" y="T9"/>
                  </a:cxn>
                </a:cxnLst>
                <a:rect l="0" t="0" r="r" b="b"/>
                <a:pathLst>
                  <a:path w="200" h="191">
                    <a:moveTo>
                      <a:pt x="0" y="91"/>
                    </a:moveTo>
                    <a:lnTo>
                      <a:pt x="70" y="191"/>
                    </a:lnTo>
                    <a:lnTo>
                      <a:pt x="200" y="101"/>
                    </a:lnTo>
                    <a:lnTo>
                      <a:pt x="120" y="0"/>
                    </a:lnTo>
                    <a:lnTo>
                      <a:pt x="0"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ḷiḓe">
                <a:extLst>
                  <a:ext uri="{FF2B5EF4-FFF2-40B4-BE49-F238E27FC236}">
                    <a16:creationId xmlns:a16="http://schemas.microsoft.com/office/drawing/2014/main" id="{E13F9185-65B7-4970-A899-E3D9815C8ED5}"/>
                  </a:ext>
                </a:extLst>
              </p:cNvPr>
              <p:cNvSpPr/>
              <p:nvPr/>
            </p:nvSpPr>
            <p:spPr bwMode="auto">
              <a:xfrm>
                <a:off x="4951413" y="3921126"/>
                <a:ext cx="492125" cy="461963"/>
              </a:xfrm>
              <a:custGeom>
                <a:avLst/>
                <a:gdLst>
                  <a:gd name="T0" fmla="*/ 0 w 310"/>
                  <a:gd name="T1" fmla="*/ 161 h 291"/>
                  <a:gd name="T2" fmla="*/ 100 w 310"/>
                  <a:gd name="T3" fmla="*/ 291 h 291"/>
                  <a:gd name="T4" fmla="*/ 310 w 310"/>
                  <a:gd name="T5" fmla="*/ 131 h 291"/>
                  <a:gd name="T6" fmla="*/ 210 w 310"/>
                  <a:gd name="T7" fmla="*/ 0 h 291"/>
                  <a:gd name="T8" fmla="*/ 0 w 310"/>
                  <a:gd name="T9" fmla="*/ 161 h 291"/>
                </a:gdLst>
                <a:ahLst/>
                <a:cxnLst>
                  <a:cxn ang="0">
                    <a:pos x="T0" y="T1"/>
                  </a:cxn>
                  <a:cxn ang="0">
                    <a:pos x="T2" y="T3"/>
                  </a:cxn>
                  <a:cxn ang="0">
                    <a:pos x="T4" y="T5"/>
                  </a:cxn>
                  <a:cxn ang="0">
                    <a:pos x="T6" y="T7"/>
                  </a:cxn>
                  <a:cxn ang="0">
                    <a:pos x="T8" y="T9"/>
                  </a:cxn>
                </a:cxnLst>
                <a:rect l="0" t="0" r="r" b="b"/>
                <a:pathLst>
                  <a:path w="310" h="291">
                    <a:moveTo>
                      <a:pt x="0" y="161"/>
                    </a:moveTo>
                    <a:lnTo>
                      <a:pt x="100" y="291"/>
                    </a:lnTo>
                    <a:lnTo>
                      <a:pt x="310" y="131"/>
                    </a:lnTo>
                    <a:lnTo>
                      <a:pt x="210" y="0"/>
                    </a:lnTo>
                    <a:lnTo>
                      <a:pt x="0" y="161"/>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Sľîdê">
                <a:extLst>
                  <a:ext uri="{FF2B5EF4-FFF2-40B4-BE49-F238E27FC236}">
                    <a16:creationId xmlns:a16="http://schemas.microsoft.com/office/drawing/2014/main" id="{4B1F15A1-63C1-4D2F-A8BA-1030F73132EA}"/>
                  </a:ext>
                </a:extLst>
              </p:cNvPr>
              <p:cNvSpPr/>
              <p:nvPr/>
            </p:nvSpPr>
            <p:spPr bwMode="auto">
              <a:xfrm>
                <a:off x="2880195" y="4621213"/>
                <a:ext cx="1558925" cy="1114425"/>
              </a:xfrm>
              <a:custGeom>
                <a:avLst/>
                <a:gdLst>
                  <a:gd name="T0" fmla="*/ 0 w 982"/>
                  <a:gd name="T1" fmla="*/ 702 h 702"/>
                  <a:gd name="T2" fmla="*/ 80 w 982"/>
                  <a:gd name="T3" fmla="*/ 682 h 702"/>
                  <a:gd name="T4" fmla="*/ 982 w 982"/>
                  <a:gd name="T5" fmla="*/ 20 h 702"/>
                  <a:gd name="T6" fmla="*/ 972 w 982"/>
                  <a:gd name="T7" fmla="*/ 0 h 702"/>
                  <a:gd name="T8" fmla="*/ 0 w 982"/>
                  <a:gd name="T9" fmla="*/ 702 h 702"/>
                </a:gdLst>
                <a:ahLst/>
                <a:cxnLst>
                  <a:cxn ang="0">
                    <a:pos x="T0" y="T1"/>
                  </a:cxn>
                  <a:cxn ang="0">
                    <a:pos x="T2" y="T3"/>
                  </a:cxn>
                  <a:cxn ang="0">
                    <a:pos x="T4" y="T5"/>
                  </a:cxn>
                  <a:cxn ang="0">
                    <a:pos x="T6" y="T7"/>
                  </a:cxn>
                  <a:cxn ang="0">
                    <a:pos x="T8" y="T9"/>
                  </a:cxn>
                </a:cxnLst>
                <a:rect l="0" t="0" r="r" b="b"/>
                <a:pathLst>
                  <a:path w="982" h="702">
                    <a:moveTo>
                      <a:pt x="0" y="702"/>
                    </a:moveTo>
                    <a:lnTo>
                      <a:pt x="80" y="682"/>
                    </a:lnTo>
                    <a:lnTo>
                      <a:pt x="982" y="20"/>
                    </a:lnTo>
                    <a:lnTo>
                      <a:pt x="972" y="0"/>
                    </a:lnTo>
                    <a:lnTo>
                      <a:pt x="0" y="702"/>
                    </a:lnTo>
                    <a:close/>
                  </a:path>
                </a:pathLst>
              </a:custGeom>
              <a:solidFill>
                <a:srgbClr val="26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ṥḷîḍe">
                <a:extLst>
                  <a:ext uri="{FF2B5EF4-FFF2-40B4-BE49-F238E27FC236}">
                    <a16:creationId xmlns:a16="http://schemas.microsoft.com/office/drawing/2014/main" id="{10B7787E-154B-44C4-96C3-C60401977672}"/>
                  </a:ext>
                </a:extLst>
              </p:cNvPr>
              <p:cNvSpPr/>
              <p:nvPr/>
            </p:nvSpPr>
            <p:spPr bwMode="auto">
              <a:xfrm>
                <a:off x="5237163" y="3873501"/>
                <a:ext cx="238125" cy="303213"/>
              </a:xfrm>
              <a:custGeom>
                <a:avLst/>
                <a:gdLst>
                  <a:gd name="T0" fmla="*/ 0 w 150"/>
                  <a:gd name="T1" fmla="*/ 20 h 191"/>
                  <a:gd name="T2" fmla="*/ 120 w 150"/>
                  <a:gd name="T3" fmla="*/ 191 h 191"/>
                  <a:gd name="T4" fmla="*/ 150 w 150"/>
                  <a:gd name="T5" fmla="*/ 171 h 191"/>
                  <a:gd name="T6" fmla="*/ 30 w 150"/>
                  <a:gd name="T7" fmla="*/ 0 h 191"/>
                  <a:gd name="T8" fmla="*/ 0 w 150"/>
                  <a:gd name="T9" fmla="*/ 20 h 191"/>
                </a:gdLst>
                <a:ahLst/>
                <a:cxnLst>
                  <a:cxn ang="0">
                    <a:pos x="T0" y="T1"/>
                  </a:cxn>
                  <a:cxn ang="0">
                    <a:pos x="T2" y="T3"/>
                  </a:cxn>
                  <a:cxn ang="0">
                    <a:pos x="T4" y="T5"/>
                  </a:cxn>
                  <a:cxn ang="0">
                    <a:pos x="T6" y="T7"/>
                  </a:cxn>
                  <a:cxn ang="0">
                    <a:pos x="T8" y="T9"/>
                  </a:cxn>
                </a:cxnLst>
                <a:rect l="0" t="0" r="r" b="b"/>
                <a:pathLst>
                  <a:path w="150" h="191">
                    <a:moveTo>
                      <a:pt x="0" y="20"/>
                    </a:moveTo>
                    <a:lnTo>
                      <a:pt x="120" y="191"/>
                    </a:lnTo>
                    <a:lnTo>
                      <a:pt x="150" y="171"/>
                    </a:lnTo>
                    <a:lnTo>
                      <a:pt x="30" y="0"/>
                    </a:lnTo>
                    <a:lnTo>
                      <a:pt x="0" y="20"/>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şļiďê">
                <a:extLst>
                  <a:ext uri="{FF2B5EF4-FFF2-40B4-BE49-F238E27FC236}">
                    <a16:creationId xmlns:a16="http://schemas.microsoft.com/office/drawing/2014/main" id="{A41A5E5C-5929-48F9-A1ED-4545CAE1B898}"/>
                  </a:ext>
                </a:extLst>
              </p:cNvPr>
              <p:cNvSpPr/>
              <p:nvPr/>
            </p:nvSpPr>
            <p:spPr bwMode="auto">
              <a:xfrm>
                <a:off x="6175376" y="2044701"/>
                <a:ext cx="1797050" cy="1463675"/>
              </a:xfrm>
              <a:custGeom>
                <a:avLst/>
                <a:gdLst>
                  <a:gd name="T0" fmla="*/ 0 w 1132"/>
                  <a:gd name="T1" fmla="*/ 711 h 922"/>
                  <a:gd name="T2" fmla="*/ 160 w 1132"/>
                  <a:gd name="T3" fmla="*/ 922 h 922"/>
                  <a:gd name="T4" fmla="*/ 1132 w 1132"/>
                  <a:gd name="T5" fmla="*/ 210 h 922"/>
                  <a:gd name="T6" fmla="*/ 971 w 1132"/>
                  <a:gd name="T7" fmla="*/ 0 h 922"/>
                  <a:gd name="T8" fmla="*/ 0 w 1132"/>
                  <a:gd name="T9" fmla="*/ 711 h 922"/>
                </a:gdLst>
                <a:ahLst/>
                <a:cxnLst>
                  <a:cxn ang="0">
                    <a:pos x="T0" y="T1"/>
                  </a:cxn>
                  <a:cxn ang="0">
                    <a:pos x="T2" y="T3"/>
                  </a:cxn>
                  <a:cxn ang="0">
                    <a:pos x="T4" y="T5"/>
                  </a:cxn>
                  <a:cxn ang="0">
                    <a:pos x="T6" y="T7"/>
                  </a:cxn>
                  <a:cxn ang="0">
                    <a:pos x="T8" y="T9"/>
                  </a:cxn>
                </a:cxnLst>
                <a:rect l="0" t="0" r="r" b="b"/>
                <a:pathLst>
                  <a:path w="1132" h="922">
                    <a:moveTo>
                      <a:pt x="0" y="711"/>
                    </a:moveTo>
                    <a:lnTo>
                      <a:pt x="160" y="922"/>
                    </a:lnTo>
                    <a:lnTo>
                      <a:pt x="1132" y="210"/>
                    </a:lnTo>
                    <a:lnTo>
                      <a:pt x="971" y="0"/>
                    </a:lnTo>
                    <a:lnTo>
                      <a:pt x="0" y="711"/>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ṥḷiḓê">
                <a:extLst>
                  <a:ext uri="{FF2B5EF4-FFF2-40B4-BE49-F238E27FC236}">
                    <a16:creationId xmlns:a16="http://schemas.microsoft.com/office/drawing/2014/main" id="{F7C5CB58-7764-4548-A7D0-408B12C8970A}"/>
                  </a:ext>
                </a:extLst>
              </p:cNvPr>
              <p:cNvSpPr/>
              <p:nvPr/>
            </p:nvSpPr>
            <p:spPr bwMode="auto">
              <a:xfrm>
                <a:off x="6175376" y="2044701"/>
                <a:ext cx="1797050" cy="1463675"/>
              </a:xfrm>
              <a:custGeom>
                <a:avLst/>
                <a:gdLst>
                  <a:gd name="T0" fmla="*/ 0 w 1132"/>
                  <a:gd name="T1" fmla="*/ 711 h 922"/>
                  <a:gd name="T2" fmla="*/ 160 w 1132"/>
                  <a:gd name="T3" fmla="*/ 922 h 922"/>
                  <a:gd name="T4" fmla="*/ 1132 w 1132"/>
                  <a:gd name="T5" fmla="*/ 210 h 922"/>
                  <a:gd name="T6" fmla="*/ 971 w 1132"/>
                  <a:gd name="T7" fmla="*/ 0 h 922"/>
                  <a:gd name="T8" fmla="*/ 0 w 1132"/>
                  <a:gd name="T9" fmla="*/ 711 h 922"/>
                </a:gdLst>
                <a:ahLst/>
                <a:cxnLst>
                  <a:cxn ang="0">
                    <a:pos x="T0" y="T1"/>
                  </a:cxn>
                  <a:cxn ang="0">
                    <a:pos x="T2" y="T3"/>
                  </a:cxn>
                  <a:cxn ang="0">
                    <a:pos x="T4" y="T5"/>
                  </a:cxn>
                  <a:cxn ang="0">
                    <a:pos x="T6" y="T7"/>
                  </a:cxn>
                  <a:cxn ang="0">
                    <a:pos x="T8" y="T9"/>
                  </a:cxn>
                </a:cxnLst>
                <a:rect l="0" t="0" r="r" b="b"/>
                <a:pathLst>
                  <a:path w="1132" h="922">
                    <a:moveTo>
                      <a:pt x="0" y="711"/>
                    </a:moveTo>
                    <a:lnTo>
                      <a:pt x="160" y="922"/>
                    </a:lnTo>
                    <a:lnTo>
                      <a:pt x="1132" y="210"/>
                    </a:lnTo>
                    <a:lnTo>
                      <a:pt x="971" y="0"/>
                    </a:lnTo>
                    <a:lnTo>
                      <a:pt x="0" y="7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şḷíďè">
                <a:extLst>
                  <a:ext uri="{FF2B5EF4-FFF2-40B4-BE49-F238E27FC236}">
                    <a16:creationId xmlns:a16="http://schemas.microsoft.com/office/drawing/2014/main" id="{7107E699-3980-4963-BB2B-07B0313C352C}"/>
                  </a:ext>
                </a:extLst>
              </p:cNvPr>
              <p:cNvSpPr/>
              <p:nvPr/>
            </p:nvSpPr>
            <p:spPr bwMode="auto">
              <a:xfrm>
                <a:off x="6286501" y="1725613"/>
                <a:ext cx="2209800" cy="1639888"/>
              </a:xfrm>
              <a:custGeom>
                <a:avLst/>
                <a:gdLst>
                  <a:gd name="T0" fmla="*/ 0 w 1392"/>
                  <a:gd name="T1" fmla="*/ 1003 h 1033"/>
                  <a:gd name="T2" fmla="*/ 20 w 1392"/>
                  <a:gd name="T3" fmla="*/ 1033 h 1033"/>
                  <a:gd name="T4" fmla="*/ 1392 w 1392"/>
                  <a:gd name="T5" fmla="*/ 30 h 1033"/>
                  <a:gd name="T6" fmla="*/ 1372 w 1392"/>
                  <a:gd name="T7" fmla="*/ 0 h 1033"/>
                  <a:gd name="T8" fmla="*/ 0 w 1392"/>
                  <a:gd name="T9" fmla="*/ 1003 h 1033"/>
                </a:gdLst>
                <a:ahLst/>
                <a:cxnLst>
                  <a:cxn ang="0">
                    <a:pos x="T0" y="T1"/>
                  </a:cxn>
                  <a:cxn ang="0">
                    <a:pos x="T2" y="T3"/>
                  </a:cxn>
                  <a:cxn ang="0">
                    <a:pos x="T4" y="T5"/>
                  </a:cxn>
                  <a:cxn ang="0">
                    <a:pos x="T6" y="T7"/>
                  </a:cxn>
                  <a:cxn ang="0">
                    <a:pos x="T8" y="T9"/>
                  </a:cxn>
                </a:cxnLst>
                <a:rect l="0" t="0" r="r" b="b"/>
                <a:pathLst>
                  <a:path w="1392" h="1033">
                    <a:moveTo>
                      <a:pt x="0" y="1003"/>
                    </a:moveTo>
                    <a:lnTo>
                      <a:pt x="20" y="1033"/>
                    </a:lnTo>
                    <a:lnTo>
                      <a:pt x="1392" y="30"/>
                    </a:lnTo>
                    <a:lnTo>
                      <a:pt x="1372" y="0"/>
                    </a:lnTo>
                    <a:lnTo>
                      <a:pt x="0" y="1003"/>
                    </a:lnTo>
                    <a:close/>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şḷiḋê">
                <a:extLst>
                  <a:ext uri="{FF2B5EF4-FFF2-40B4-BE49-F238E27FC236}">
                    <a16:creationId xmlns:a16="http://schemas.microsoft.com/office/drawing/2014/main" id="{44875EA6-CEDD-4FD8-84FF-A8B221A7FE4C}"/>
                  </a:ext>
                </a:extLst>
              </p:cNvPr>
              <p:cNvSpPr/>
              <p:nvPr/>
            </p:nvSpPr>
            <p:spPr bwMode="auto">
              <a:xfrm>
                <a:off x="6286501" y="1725613"/>
                <a:ext cx="2209800" cy="1639888"/>
              </a:xfrm>
              <a:custGeom>
                <a:avLst/>
                <a:gdLst>
                  <a:gd name="T0" fmla="*/ 0 w 1392"/>
                  <a:gd name="T1" fmla="*/ 1003 h 1033"/>
                  <a:gd name="T2" fmla="*/ 20 w 1392"/>
                  <a:gd name="T3" fmla="*/ 1033 h 1033"/>
                  <a:gd name="T4" fmla="*/ 1392 w 1392"/>
                  <a:gd name="T5" fmla="*/ 30 h 1033"/>
                  <a:gd name="T6" fmla="*/ 1372 w 1392"/>
                  <a:gd name="T7" fmla="*/ 0 h 1033"/>
                  <a:gd name="T8" fmla="*/ 0 w 1392"/>
                  <a:gd name="T9" fmla="*/ 1003 h 1033"/>
                </a:gdLst>
                <a:ahLst/>
                <a:cxnLst>
                  <a:cxn ang="0">
                    <a:pos x="T0" y="T1"/>
                  </a:cxn>
                  <a:cxn ang="0">
                    <a:pos x="T2" y="T3"/>
                  </a:cxn>
                  <a:cxn ang="0">
                    <a:pos x="T4" y="T5"/>
                  </a:cxn>
                  <a:cxn ang="0">
                    <a:pos x="T6" y="T7"/>
                  </a:cxn>
                  <a:cxn ang="0">
                    <a:pos x="T8" y="T9"/>
                  </a:cxn>
                </a:cxnLst>
                <a:rect l="0" t="0" r="r" b="b"/>
                <a:pathLst>
                  <a:path w="1392" h="1033">
                    <a:moveTo>
                      <a:pt x="0" y="1003"/>
                    </a:moveTo>
                    <a:lnTo>
                      <a:pt x="20" y="1033"/>
                    </a:lnTo>
                    <a:lnTo>
                      <a:pt x="1392" y="30"/>
                    </a:lnTo>
                    <a:lnTo>
                      <a:pt x="1372" y="0"/>
                    </a:lnTo>
                    <a:lnTo>
                      <a:pt x="0" y="10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ślïďe">
                <a:extLst>
                  <a:ext uri="{FF2B5EF4-FFF2-40B4-BE49-F238E27FC236}">
                    <a16:creationId xmlns:a16="http://schemas.microsoft.com/office/drawing/2014/main" id="{3ADAE11E-BFFB-4324-9E3B-EA6AA9DD0C8A}"/>
                  </a:ext>
                </a:extLst>
              </p:cNvPr>
              <p:cNvSpPr/>
              <p:nvPr/>
            </p:nvSpPr>
            <p:spPr bwMode="auto">
              <a:xfrm>
                <a:off x="5491163" y="3221038"/>
                <a:ext cx="874713" cy="781050"/>
              </a:xfrm>
              <a:custGeom>
                <a:avLst/>
                <a:gdLst>
                  <a:gd name="T0" fmla="*/ 0 w 551"/>
                  <a:gd name="T1" fmla="*/ 281 h 492"/>
                  <a:gd name="T2" fmla="*/ 150 w 551"/>
                  <a:gd name="T3" fmla="*/ 492 h 492"/>
                  <a:gd name="T4" fmla="*/ 551 w 551"/>
                  <a:gd name="T5" fmla="*/ 211 h 492"/>
                  <a:gd name="T6" fmla="*/ 391 w 551"/>
                  <a:gd name="T7" fmla="*/ 0 h 492"/>
                  <a:gd name="T8" fmla="*/ 0 w 551"/>
                  <a:gd name="T9" fmla="*/ 281 h 492"/>
                </a:gdLst>
                <a:ahLst/>
                <a:cxnLst>
                  <a:cxn ang="0">
                    <a:pos x="T0" y="T1"/>
                  </a:cxn>
                  <a:cxn ang="0">
                    <a:pos x="T2" y="T3"/>
                  </a:cxn>
                  <a:cxn ang="0">
                    <a:pos x="T4" y="T5"/>
                  </a:cxn>
                  <a:cxn ang="0">
                    <a:pos x="T6" y="T7"/>
                  </a:cxn>
                  <a:cxn ang="0">
                    <a:pos x="T8" y="T9"/>
                  </a:cxn>
                </a:cxnLst>
                <a:rect l="0" t="0" r="r" b="b"/>
                <a:pathLst>
                  <a:path w="551" h="492">
                    <a:moveTo>
                      <a:pt x="0" y="281"/>
                    </a:moveTo>
                    <a:lnTo>
                      <a:pt x="150" y="492"/>
                    </a:lnTo>
                    <a:lnTo>
                      <a:pt x="551" y="211"/>
                    </a:lnTo>
                    <a:lnTo>
                      <a:pt x="391" y="0"/>
                    </a:lnTo>
                    <a:lnTo>
                      <a:pt x="0" y="281"/>
                    </a:lnTo>
                    <a:close/>
                  </a:path>
                </a:pathLst>
              </a:custGeom>
              <a:solidFill>
                <a:srgbClr val="B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ṣḷïḓé">
                <a:extLst>
                  <a:ext uri="{FF2B5EF4-FFF2-40B4-BE49-F238E27FC236}">
                    <a16:creationId xmlns:a16="http://schemas.microsoft.com/office/drawing/2014/main" id="{EA3FF9F4-E8A2-4946-A75B-4BA44C04A5B0}"/>
                  </a:ext>
                </a:extLst>
              </p:cNvPr>
              <p:cNvSpPr/>
              <p:nvPr/>
            </p:nvSpPr>
            <p:spPr bwMode="auto">
              <a:xfrm>
                <a:off x="5491163" y="3221038"/>
                <a:ext cx="874713" cy="781050"/>
              </a:xfrm>
              <a:custGeom>
                <a:avLst/>
                <a:gdLst>
                  <a:gd name="T0" fmla="*/ 0 w 551"/>
                  <a:gd name="T1" fmla="*/ 281 h 492"/>
                  <a:gd name="T2" fmla="*/ 150 w 551"/>
                  <a:gd name="T3" fmla="*/ 492 h 492"/>
                  <a:gd name="T4" fmla="*/ 551 w 551"/>
                  <a:gd name="T5" fmla="*/ 211 h 492"/>
                  <a:gd name="T6" fmla="*/ 391 w 551"/>
                  <a:gd name="T7" fmla="*/ 0 h 492"/>
                  <a:gd name="T8" fmla="*/ 0 w 551"/>
                  <a:gd name="T9" fmla="*/ 281 h 492"/>
                </a:gdLst>
                <a:ahLst/>
                <a:cxnLst>
                  <a:cxn ang="0">
                    <a:pos x="T0" y="T1"/>
                  </a:cxn>
                  <a:cxn ang="0">
                    <a:pos x="T2" y="T3"/>
                  </a:cxn>
                  <a:cxn ang="0">
                    <a:pos x="T4" y="T5"/>
                  </a:cxn>
                  <a:cxn ang="0">
                    <a:pos x="T6" y="T7"/>
                  </a:cxn>
                  <a:cxn ang="0">
                    <a:pos x="T8" y="T9"/>
                  </a:cxn>
                </a:cxnLst>
                <a:rect l="0" t="0" r="r" b="b"/>
                <a:pathLst>
                  <a:path w="551" h="492">
                    <a:moveTo>
                      <a:pt x="0" y="281"/>
                    </a:moveTo>
                    <a:lnTo>
                      <a:pt x="150" y="492"/>
                    </a:lnTo>
                    <a:lnTo>
                      <a:pt x="551" y="211"/>
                    </a:lnTo>
                    <a:lnTo>
                      <a:pt x="391" y="0"/>
                    </a:lnTo>
                    <a:lnTo>
                      <a:pt x="0"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ľïḍe">
                <a:extLst>
                  <a:ext uri="{FF2B5EF4-FFF2-40B4-BE49-F238E27FC236}">
                    <a16:creationId xmlns:a16="http://schemas.microsoft.com/office/drawing/2014/main" id="{D6BC189A-734C-4F8D-8482-F2F489B26DB5}"/>
                  </a:ext>
                </a:extLst>
              </p:cNvPr>
              <p:cNvSpPr/>
              <p:nvPr/>
            </p:nvSpPr>
            <p:spPr bwMode="auto">
              <a:xfrm>
                <a:off x="6111876" y="3173413"/>
                <a:ext cx="317500" cy="382588"/>
              </a:xfrm>
              <a:custGeom>
                <a:avLst/>
                <a:gdLst>
                  <a:gd name="T0" fmla="*/ 0 w 200"/>
                  <a:gd name="T1" fmla="*/ 30 h 241"/>
                  <a:gd name="T2" fmla="*/ 160 w 200"/>
                  <a:gd name="T3" fmla="*/ 241 h 241"/>
                  <a:gd name="T4" fmla="*/ 200 w 200"/>
                  <a:gd name="T5" fmla="*/ 211 h 241"/>
                  <a:gd name="T6" fmla="*/ 40 w 200"/>
                  <a:gd name="T7" fmla="*/ 0 h 241"/>
                  <a:gd name="T8" fmla="*/ 0 w 200"/>
                  <a:gd name="T9" fmla="*/ 30 h 241"/>
                </a:gdLst>
                <a:ahLst/>
                <a:cxnLst>
                  <a:cxn ang="0">
                    <a:pos x="T0" y="T1"/>
                  </a:cxn>
                  <a:cxn ang="0">
                    <a:pos x="T2" y="T3"/>
                  </a:cxn>
                  <a:cxn ang="0">
                    <a:pos x="T4" y="T5"/>
                  </a:cxn>
                  <a:cxn ang="0">
                    <a:pos x="T6" y="T7"/>
                  </a:cxn>
                  <a:cxn ang="0">
                    <a:pos x="T8" y="T9"/>
                  </a:cxn>
                </a:cxnLst>
                <a:rect l="0" t="0" r="r" b="b"/>
                <a:pathLst>
                  <a:path w="200" h="241">
                    <a:moveTo>
                      <a:pt x="0" y="30"/>
                    </a:moveTo>
                    <a:lnTo>
                      <a:pt x="160" y="241"/>
                    </a:lnTo>
                    <a:lnTo>
                      <a:pt x="200" y="211"/>
                    </a:lnTo>
                    <a:lnTo>
                      <a:pt x="40" y="0"/>
                    </a:lnTo>
                    <a:lnTo>
                      <a:pt x="0" y="30"/>
                    </a:lnTo>
                    <a:close/>
                  </a:path>
                </a:pathLst>
              </a:custGeom>
              <a:solidFill>
                <a:srgbClr val="26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šlíḑe">
                <a:extLst>
                  <a:ext uri="{FF2B5EF4-FFF2-40B4-BE49-F238E27FC236}">
                    <a16:creationId xmlns:a16="http://schemas.microsoft.com/office/drawing/2014/main" id="{3D746ADE-CFC9-4AFE-8E95-1720E1738B89}"/>
                  </a:ext>
                </a:extLst>
              </p:cNvPr>
              <p:cNvSpPr/>
              <p:nvPr/>
            </p:nvSpPr>
            <p:spPr bwMode="auto">
              <a:xfrm>
                <a:off x="6111876" y="3173413"/>
                <a:ext cx="317500" cy="382588"/>
              </a:xfrm>
              <a:custGeom>
                <a:avLst/>
                <a:gdLst>
                  <a:gd name="T0" fmla="*/ 0 w 200"/>
                  <a:gd name="T1" fmla="*/ 30 h 241"/>
                  <a:gd name="T2" fmla="*/ 160 w 200"/>
                  <a:gd name="T3" fmla="*/ 241 h 241"/>
                  <a:gd name="T4" fmla="*/ 200 w 200"/>
                  <a:gd name="T5" fmla="*/ 211 h 241"/>
                  <a:gd name="T6" fmla="*/ 40 w 200"/>
                  <a:gd name="T7" fmla="*/ 0 h 241"/>
                  <a:gd name="T8" fmla="*/ 0 w 200"/>
                  <a:gd name="T9" fmla="*/ 30 h 241"/>
                </a:gdLst>
                <a:ahLst/>
                <a:cxnLst>
                  <a:cxn ang="0">
                    <a:pos x="T0" y="T1"/>
                  </a:cxn>
                  <a:cxn ang="0">
                    <a:pos x="T2" y="T3"/>
                  </a:cxn>
                  <a:cxn ang="0">
                    <a:pos x="T4" y="T5"/>
                  </a:cxn>
                  <a:cxn ang="0">
                    <a:pos x="T6" y="T7"/>
                  </a:cxn>
                  <a:cxn ang="0">
                    <a:pos x="T8" y="T9"/>
                  </a:cxn>
                </a:cxnLst>
                <a:rect l="0" t="0" r="r" b="b"/>
                <a:pathLst>
                  <a:path w="200" h="241">
                    <a:moveTo>
                      <a:pt x="0" y="30"/>
                    </a:moveTo>
                    <a:lnTo>
                      <a:pt x="160" y="241"/>
                    </a:lnTo>
                    <a:lnTo>
                      <a:pt x="200" y="211"/>
                    </a:lnTo>
                    <a:lnTo>
                      <a:pt x="40" y="0"/>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ṡļíḍé">
                <a:extLst>
                  <a:ext uri="{FF2B5EF4-FFF2-40B4-BE49-F238E27FC236}">
                    <a16:creationId xmlns:a16="http://schemas.microsoft.com/office/drawing/2014/main" id="{3F67BF10-6CF5-42D3-A8B1-90CA8D3A4D00}"/>
                  </a:ext>
                </a:extLst>
              </p:cNvPr>
              <p:cNvSpPr/>
              <p:nvPr/>
            </p:nvSpPr>
            <p:spPr bwMode="auto">
              <a:xfrm>
                <a:off x="8289926" y="1487488"/>
                <a:ext cx="412750" cy="509588"/>
              </a:xfrm>
              <a:custGeom>
                <a:avLst/>
                <a:gdLst>
                  <a:gd name="T0" fmla="*/ 5 w 26"/>
                  <a:gd name="T1" fmla="*/ 0 h 32"/>
                  <a:gd name="T2" fmla="*/ 2 w 26"/>
                  <a:gd name="T3" fmla="*/ 1 h 32"/>
                  <a:gd name="T4" fmla="*/ 1 w 26"/>
                  <a:gd name="T5" fmla="*/ 3 h 32"/>
                  <a:gd name="T6" fmla="*/ 21 w 26"/>
                  <a:gd name="T7" fmla="*/ 32 h 32"/>
                  <a:gd name="T8" fmla="*/ 24 w 26"/>
                  <a:gd name="T9" fmla="*/ 31 h 32"/>
                  <a:gd name="T10" fmla="*/ 26 w 26"/>
                  <a:gd name="T11" fmla="*/ 28 h 32"/>
                  <a:gd name="T12" fmla="*/ 5 w 2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6" h="32">
                    <a:moveTo>
                      <a:pt x="5" y="0"/>
                    </a:moveTo>
                    <a:cubicBezTo>
                      <a:pt x="5" y="0"/>
                      <a:pt x="4" y="0"/>
                      <a:pt x="2" y="1"/>
                    </a:cubicBezTo>
                    <a:cubicBezTo>
                      <a:pt x="1" y="2"/>
                      <a:pt x="0" y="3"/>
                      <a:pt x="1" y="3"/>
                    </a:cubicBezTo>
                    <a:cubicBezTo>
                      <a:pt x="21" y="32"/>
                      <a:pt x="21" y="32"/>
                      <a:pt x="21" y="32"/>
                    </a:cubicBezTo>
                    <a:cubicBezTo>
                      <a:pt x="21" y="32"/>
                      <a:pt x="23" y="32"/>
                      <a:pt x="24" y="31"/>
                    </a:cubicBezTo>
                    <a:cubicBezTo>
                      <a:pt x="25" y="30"/>
                      <a:pt x="26" y="29"/>
                      <a:pt x="26" y="28"/>
                    </a:cubicBezTo>
                    <a:lnTo>
                      <a:pt x="5" y="0"/>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ṥḷïḓé">
                <a:extLst>
                  <a:ext uri="{FF2B5EF4-FFF2-40B4-BE49-F238E27FC236}">
                    <a16:creationId xmlns:a16="http://schemas.microsoft.com/office/drawing/2014/main" id="{5C0FA118-CAB8-4F97-8048-1429938AB8F5}"/>
                  </a:ext>
                </a:extLst>
              </p:cNvPr>
              <p:cNvSpPr/>
              <p:nvPr/>
            </p:nvSpPr>
            <p:spPr bwMode="auto">
              <a:xfrm>
                <a:off x="7924801" y="1789113"/>
                <a:ext cx="666750" cy="541338"/>
              </a:xfrm>
              <a:custGeom>
                <a:avLst/>
                <a:gdLst>
                  <a:gd name="T0" fmla="*/ 7 w 42"/>
                  <a:gd name="T1" fmla="*/ 34 h 34"/>
                  <a:gd name="T2" fmla="*/ 0 w 42"/>
                  <a:gd name="T3" fmla="*/ 24 h 34"/>
                  <a:gd name="T4" fmla="*/ 35 w 42"/>
                  <a:gd name="T5" fmla="*/ 0 h 34"/>
                  <a:gd name="T6" fmla="*/ 42 w 42"/>
                  <a:gd name="T7" fmla="*/ 9 h 34"/>
                  <a:gd name="T8" fmla="*/ 34 w 42"/>
                  <a:gd name="T9" fmla="*/ 5 h 34"/>
                  <a:gd name="T10" fmla="*/ 6 w 42"/>
                  <a:gd name="T11" fmla="*/ 25 h 34"/>
                  <a:gd name="T12" fmla="*/ 7 w 4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7" y="34"/>
                    </a:moveTo>
                    <a:cubicBezTo>
                      <a:pt x="0" y="24"/>
                      <a:pt x="0" y="24"/>
                      <a:pt x="0" y="24"/>
                    </a:cubicBezTo>
                    <a:cubicBezTo>
                      <a:pt x="35" y="0"/>
                      <a:pt x="35" y="0"/>
                      <a:pt x="35" y="0"/>
                    </a:cubicBezTo>
                    <a:cubicBezTo>
                      <a:pt x="42" y="9"/>
                      <a:pt x="42" y="9"/>
                      <a:pt x="42" y="9"/>
                    </a:cubicBezTo>
                    <a:cubicBezTo>
                      <a:pt x="42" y="9"/>
                      <a:pt x="35" y="5"/>
                      <a:pt x="34" y="5"/>
                    </a:cubicBezTo>
                    <a:cubicBezTo>
                      <a:pt x="34" y="5"/>
                      <a:pt x="6" y="25"/>
                      <a:pt x="6" y="25"/>
                    </a:cubicBezTo>
                    <a:lnTo>
                      <a:pt x="7" y="34"/>
                    </a:lnTo>
                    <a:close/>
                  </a:path>
                </a:pathLst>
              </a:custGeom>
              <a:solidFill>
                <a:srgbClr val="01BB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şļîḑe">
                <a:extLst>
                  <a:ext uri="{FF2B5EF4-FFF2-40B4-BE49-F238E27FC236}">
                    <a16:creationId xmlns:a16="http://schemas.microsoft.com/office/drawing/2014/main" id="{50201F06-3631-4327-9728-69500BB25641}"/>
                  </a:ext>
                </a:extLst>
              </p:cNvPr>
              <p:cNvSpPr/>
              <p:nvPr/>
            </p:nvSpPr>
            <p:spPr bwMode="auto">
              <a:xfrm>
                <a:off x="5522913" y="3236913"/>
                <a:ext cx="668338" cy="509588"/>
              </a:xfrm>
              <a:custGeom>
                <a:avLst/>
                <a:gdLst>
                  <a:gd name="T0" fmla="*/ 38 w 42"/>
                  <a:gd name="T1" fmla="*/ 0 h 32"/>
                  <a:gd name="T2" fmla="*/ 1 w 42"/>
                  <a:gd name="T3" fmla="*/ 26 h 32"/>
                  <a:gd name="T4" fmla="*/ 1 w 42"/>
                  <a:gd name="T5" fmla="*/ 29 h 32"/>
                  <a:gd name="T6" fmla="*/ 2 w 42"/>
                  <a:gd name="T7" fmla="*/ 31 h 32"/>
                  <a:gd name="T8" fmla="*/ 4 w 42"/>
                  <a:gd name="T9" fmla="*/ 32 h 32"/>
                  <a:gd name="T10" fmla="*/ 6 w 42"/>
                  <a:gd name="T11" fmla="*/ 32 h 32"/>
                  <a:gd name="T12" fmla="*/ 42 w 42"/>
                  <a:gd name="T13" fmla="*/ 5 h 32"/>
                  <a:gd name="T14" fmla="*/ 38 w 4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2">
                    <a:moveTo>
                      <a:pt x="38" y="0"/>
                    </a:moveTo>
                    <a:cubicBezTo>
                      <a:pt x="1" y="26"/>
                      <a:pt x="1" y="26"/>
                      <a:pt x="1" y="26"/>
                    </a:cubicBezTo>
                    <a:cubicBezTo>
                      <a:pt x="0" y="27"/>
                      <a:pt x="0" y="28"/>
                      <a:pt x="1" y="29"/>
                    </a:cubicBezTo>
                    <a:cubicBezTo>
                      <a:pt x="2" y="31"/>
                      <a:pt x="2" y="31"/>
                      <a:pt x="2" y="31"/>
                    </a:cubicBezTo>
                    <a:cubicBezTo>
                      <a:pt x="3" y="32"/>
                      <a:pt x="3" y="32"/>
                      <a:pt x="4" y="32"/>
                    </a:cubicBezTo>
                    <a:cubicBezTo>
                      <a:pt x="5" y="32"/>
                      <a:pt x="5" y="32"/>
                      <a:pt x="6" y="32"/>
                    </a:cubicBezTo>
                    <a:cubicBezTo>
                      <a:pt x="42" y="5"/>
                      <a:pt x="42" y="5"/>
                      <a:pt x="42" y="5"/>
                    </a:cubicBezTo>
                    <a:cubicBezTo>
                      <a:pt x="38" y="0"/>
                      <a:pt x="38" y="0"/>
                      <a:pt x="38" y="0"/>
                    </a:cubicBezTo>
                  </a:path>
                </a:pathLst>
              </a:custGeom>
              <a:solidFill>
                <a:srgbClr val="D4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liḍê">
                <a:extLst>
                  <a:ext uri="{FF2B5EF4-FFF2-40B4-BE49-F238E27FC236}">
                    <a16:creationId xmlns:a16="http://schemas.microsoft.com/office/drawing/2014/main" id="{1D4A4B83-B311-41D4-BC4A-2BF1495EF574}"/>
                  </a:ext>
                </a:extLst>
              </p:cNvPr>
              <p:cNvSpPr/>
              <p:nvPr/>
            </p:nvSpPr>
            <p:spPr bwMode="auto">
              <a:xfrm>
                <a:off x="6127751" y="3205163"/>
                <a:ext cx="95250" cy="112713"/>
              </a:xfrm>
              <a:custGeom>
                <a:avLst/>
                <a:gdLst>
                  <a:gd name="T0" fmla="*/ 2 w 6"/>
                  <a:gd name="T1" fmla="*/ 0 h 7"/>
                  <a:gd name="T2" fmla="*/ 1 w 6"/>
                  <a:gd name="T3" fmla="*/ 1 h 7"/>
                  <a:gd name="T4" fmla="*/ 0 w 6"/>
                  <a:gd name="T5" fmla="*/ 2 h 7"/>
                  <a:gd name="T6" fmla="*/ 4 w 6"/>
                  <a:gd name="T7" fmla="*/ 7 h 7"/>
                  <a:gd name="T8" fmla="*/ 5 w 6"/>
                  <a:gd name="T9" fmla="*/ 7 h 7"/>
                  <a:gd name="T10" fmla="*/ 5 w 6"/>
                  <a:gd name="T11" fmla="*/ 3 h 7"/>
                  <a:gd name="T12" fmla="*/ 4 w 6"/>
                  <a:gd name="T13" fmla="*/ 2 h 7"/>
                  <a:gd name="T14" fmla="*/ 2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2" y="0"/>
                    </a:moveTo>
                    <a:cubicBezTo>
                      <a:pt x="2" y="0"/>
                      <a:pt x="1" y="1"/>
                      <a:pt x="1" y="1"/>
                    </a:cubicBezTo>
                    <a:cubicBezTo>
                      <a:pt x="0" y="2"/>
                      <a:pt x="0" y="2"/>
                      <a:pt x="0" y="2"/>
                    </a:cubicBezTo>
                    <a:cubicBezTo>
                      <a:pt x="4" y="7"/>
                      <a:pt x="4" y="7"/>
                      <a:pt x="4" y="7"/>
                    </a:cubicBezTo>
                    <a:cubicBezTo>
                      <a:pt x="5" y="7"/>
                      <a:pt x="5" y="7"/>
                      <a:pt x="5" y="7"/>
                    </a:cubicBezTo>
                    <a:cubicBezTo>
                      <a:pt x="6" y="6"/>
                      <a:pt x="6" y="4"/>
                      <a:pt x="5" y="3"/>
                    </a:cubicBezTo>
                    <a:cubicBezTo>
                      <a:pt x="4" y="2"/>
                      <a:pt x="4" y="2"/>
                      <a:pt x="4" y="2"/>
                    </a:cubicBezTo>
                    <a:cubicBezTo>
                      <a:pt x="4" y="1"/>
                      <a:pt x="3" y="0"/>
                      <a:pt x="2" y="0"/>
                    </a:cubicBezTo>
                  </a:path>
                </a:pathLst>
              </a:custGeom>
              <a:solidFill>
                <a:srgbClr val="627B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sļíḑè">
                <a:extLst>
                  <a:ext uri="{FF2B5EF4-FFF2-40B4-BE49-F238E27FC236}">
                    <a16:creationId xmlns:a16="http://schemas.microsoft.com/office/drawing/2014/main" id="{6B8F64D3-6772-4BFC-B94B-D67987B18135}"/>
                  </a:ext>
                </a:extLst>
              </p:cNvPr>
              <p:cNvSpPr/>
              <p:nvPr/>
            </p:nvSpPr>
            <p:spPr bwMode="auto">
              <a:xfrm>
                <a:off x="7526338" y="2457451"/>
                <a:ext cx="461963" cy="334963"/>
              </a:xfrm>
              <a:custGeom>
                <a:avLst/>
                <a:gdLst>
                  <a:gd name="T0" fmla="*/ 29 w 29"/>
                  <a:gd name="T1" fmla="*/ 0 h 21"/>
                  <a:gd name="T2" fmla="*/ 0 w 29"/>
                  <a:gd name="T3" fmla="*/ 21 h 21"/>
                  <a:gd name="T4" fmla="*/ 0 w 29"/>
                  <a:gd name="T5" fmla="*/ 21 h 21"/>
                  <a:gd name="T6" fmla="*/ 29 w 29"/>
                  <a:gd name="T7" fmla="*/ 0 h 21"/>
                </a:gdLst>
                <a:ahLst/>
                <a:cxnLst>
                  <a:cxn ang="0">
                    <a:pos x="T0" y="T1"/>
                  </a:cxn>
                  <a:cxn ang="0">
                    <a:pos x="T2" y="T3"/>
                  </a:cxn>
                  <a:cxn ang="0">
                    <a:pos x="T4" y="T5"/>
                  </a:cxn>
                  <a:cxn ang="0">
                    <a:pos x="T6" y="T7"/>
                  </a:cxn>
                </a:cxnLst>
                <a:rect l="0" t="0" r="r" b="b"/>
                <a:pathLst>
                  <a:path w="29" h="21">
                    <a:moveTo>
                      <a:pt x="29" y="0"/>
                    </a:moveTo>
                    <a:cubicBezTo>
                      <a:pt x="0" y="21"/>
                      <a:pt x="0" y="21"/>
                      <a:pt x="0" y="21"/>
                    </a:cubicBezTo>
                    <a:cubicBezTo>
                      <a:pt x="0" y="21"/>
                      <a:pt x="0" y="21"/>
                      <a:pt x="0" y="21"/>
                    </a:cubicBezTo>
                    <a:cubicBezTo>
                      <a:pt x="29" y="0"/>
                      <a:pt x="29" y="0"/>
                      <a:pt x="29" y="0"/>
                    </a:cubicBezTo>
                  </a:path>
                </a:pathLst>
              </a:custGeom>
              <a:solidFill>
                <a:srgbClr val="4545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şḷiḑé">
                <a:extLst>
                  <a:ext uri="{FF2B5EF4-FFF2-40B4-BE49-F238E27FC236}">
                    <a16:creationId xmlns:a16="http://schemas.microsoft.com/office/drawing/2014/main" id="{CABE1276-8BCB-4469-81D4-D1E9F24F4474}"/>
                  </a:ext>
                </a:extLst>
              </p:cNvPr>
              <p:cNvSpPr/>
              <p:nvPr/>
            </p:nvSpPr>
            <p:spPr bwMode="auto">
              <a:xfrm>
                <a:off x="7526338" y="2792413"/>
                <a:ext cx="1588" cy="1588"/>
              </a:xfrm>
              <a:prstGeom prst="ellipse">
                <a:avLst/>
              </a:prstGeom>
              <a:solidFill>
                <a:srgbClr val="0049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1íḍe">
                <a:extLst>
                  <a:ext uri="{FF2B5EF4-FFF2-40B4-BE49-F238E27FC236}">
                    <a16:creationId xmlns:a16="http://schemas.microsoft.com/office/drawing/2014/main" id="{C190926C-DEE3-4341-B3BE-013BCA16F7D4}"/>
                  </a:ext>
                </a:extLst>
              </p:cNvPr>
              <p:cNvSpPr/>
              <p:nvPr/>
            </p:nvSpPr>
            <p:spPr bwMode="auto">
              <a:xfrm>
                <a:off x="5889626" y="3619501"/>
                <a:ext cx="523875" cy="382588"/>
              </a:xfrm>
              <a:custGeom>
                <a:avLst/>
                <a:gdLst>
                  <a:gd name="T0" fmla="*/ 33 w 33"/>
                  <a:gd name="T1" fmla="*/ 0 h 24"/>
                  <a:gd name="T2" fmla="*/ 0 w 33"/>
                  <a:gd name="T3" fmla="*/ 24 h 24"/>
                  <a:gd name="T4" fmla="*/ 0 w 33"/>
                  <a:gd name="T5" fmla="*/ 24 h 24"/>
                  <a:gd name="T6" fmla="*/ 33 w 33"/>
                  <a:gd name="T7" fmla="*/ 0 h 24"/>
                  <a:gd name="T8" fmla="*/ 33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0" y="24"/>
                      <a:pt x="0" y="24"/>
                      <a:pt x="0" y="24"/>
                    </a:cubicBezTo>
                    <a:cubicBezTo>
                      <a:pt x="0" y="24"/>
                      <a:pt x="0" y="24"/>
                      <a:pt x="0" y="24"/>
                    </a:cubicBezTo>
                    <a:cubicBezTo>
                      <a:pt x="33" y="0"/>
                      <a:pt x="33" y="0"/>
                      <a:pt x="33" y="0"/>
                    </a:cubicBezTo>
                    <a:cubicBezTo>
                      <a:pt x="33" y="0"/>
                      <a:pt x="33" y="0"/>
                      <a:pt x="33" y="0"/>
                    </a:cubicBezTo>
                  </a:path>
                </a:pathLst>
              </a:custGeom>
              <a:solidFill>
                <a:srgbClr val="00A4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s1ïḋè">
                <a:extLst>
                  <a:ext uri="{FF2B5EF4-FFF2-40B4-BE49-F238E27FC236}">
                    <a16:creationId xmlns:a16="http://schemas.microsoft.com/office/drawing/2014/main" id="{711B3068-EE65-4FC2-A917-F70DB353EC08}"/>
                  </a:ext>
                </a:extLst>
              </p:cNvPr>
              <p:cNvSpPr/>
              <p:nvPr/>
            </p:nvSpPr>
            <p:spPr bwMode="auto">
              <a:xfrm>
                <a:off x="7367588" y="2792413"/>
                <a:ext cx="158750" cy="111125"/>
              </a:xfrm>
              <a:custGeom>
                <a:avLst/>
                <a:gdLst>
                  <a:gd name="T0" fmla="*/ 10 w 10"/>
                  <a:gd name="T1" fmla="*/ 0 h 7"/>
                  <a:gd name="T2" fmla="*/ 0 w 10"/>
                  <a:gd name="T3" fmla="*/ 7 h 7"/>
                  <a:gd name="T4" fmla="*/ 0 w 10"/>
                  <a:gd name="T5" fmla="*/ 7 h 7"/>
                  <a:gd name="T6" fmla="*/ 10 w 10"/>
                  <a:gd name="T7" fmla="*/ 0 h 7"/>
                  <a:gd name="T8" fmla="*/ 10 w 10"/>
                  <a:gd name="T9" fmla="*/ 0 h 7"/>
                </a:gdLst>
                <a:ahLst/>
                <a:cxnLst>
                  <a:cxn ang="0">
                    <a:pos x="T0" y="T1"/>
                  </a:cxn>
                  <a:cxn ang="0">
                    <a:pos x="T2" y="T3"/>
                  </a:cxn>
                  <a:cxn ang="0">
                    <a:pos x="T4" y="T5"/>
                  </a:cxn>
                  <a:cxn ang="0">
                    <a:pos x="T6" y="T7"/>
                  </a:cxn>
                  <a:cxn ang="0">
                    <a:pos x="T8" y="T9"/>
                  </a:cxn>
                </a:cxnLst>
                <a:rect l="0" t="0" r="r" b="b"/>
                <a:pathLst>
                  <a:path w="10" h="7">
                    <a:moveTo>
                      <a:pt x="10" y="0"/>
                    </a:moveTo>
                    <a:cubicBezTo>
                      <a:pt x="0" y="7"/>
                      <a:pt x="0" y="7"/>
                      <a:pt x="0" y="7"/>
                    </a:cubicBezTo>
                    <a:cubicBezTo>
                      <a:pt x="0" y="7"/>
                      <a:pt x="0" y="7"/>
                      <a:pt x="0" y="7"/>
                    </a:cubicBezTo>
                    <a:cubicBezTo>
                      <a:pt x="10" y="0"/>
                      <a:pt x="10" y="0"/>
                      <a:pt x="10" y="0"/>
                    </a:cubicBezTo>
                    <a:cubicBezTo>
                      <a:pt x="10" y="0"/>
                      <a:pt x="10" y="0"/>
                      <a:pt x="10" y="0"/>
                    </a:cubicBezTo>
                  </a:path>
                </a:pathLst>
              </a:custGeom>
              <a:solidFill>
                <a:srgbClr val="0064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şliḋè">
                <a:extLst>
                  <a:ext uri="{FF2B5EF4-FFF2-40B4-BE49-F238E27FC236}">
                    <a16:creationId xmlns:a16="http://schemas.microsoft.com/office/drawing/2014/main" id="{EE1D9B92-4B1A-473A-8F7F-7B6C5D3409A0}"/>
                  </a:ext>
                </a:extLst>
              </p:cNvPr>
              <p:cNvSpPr/>
              <p:nvPr/>
            </p:nvSpPr>
            <p:spPr bwMode="auto">
              <a:xfrm>
                <a:off x="6413501" y="2903538"/>
                <a:ext cx="954088" cy="715963"/>
              </a:xfrm>
              <a:custGeom>
                <a:avLst/>
                <a:gdLst>
                  <a:gd name="T0" fmla="*/ 60 w 60"/>
                  <a:gd name="T1" fmla="*/ 0 h 45"/>
                  <a:gd name="T2" fmla="*/ 0 w 60"/>
                  <a:gd name="T3" fmla="*/ 45 h 45"/>
                  <a:gd name="T4" fmla="*/ 0 w 60"/>
                  <a:gd name="T5" fmla="*/ 45 h 45"/>
                  <a:gd name="T6" fmla="*/ 60 w 60"/>
                  <a:gd name="T7" fmla="*/ 0 h 45"/>
                  <a:gd name="T8" fmla="*/ 60 w 60"/>
                  <a:gd name="T9" fmla="*/ 0 h 45"/>
                </a:gdLst>
                <a:ahLst/>
                <a:cxnLst>
                  <a:cxn ang="0">
                    <a:pos x="T0" y="T1"/>
                  </a:cxn>
                  <a:cxn ang="0">
                    <a:pos x="T2" y="T3"/>
                  </a:cxn>
                  <a:cxn ang="0">
                    <a:pos x="T4" y="T5"/>
                  </a:cxn>
                  <a:cxn ang="0">
                    <a:pos x="T6" y="T7"/>
                  </a:cxn>
                  <a:cxn ang="0">
                    <a:pos x="T8" y="T9"/>
                  </a:cxn>
                </a:cxnLst>
                <a:rect l="0" t="0" r="r" b="b"/>
                <a:pathLst>
                  <a:path w="60" h="45">
                    <a:moveTo>
                      <a:pt x="60" y="0"/>
                    </a:moveTo>
                    <a:cubicBezTo>
                      <a:pt x="0" y="45"/>
                      <a:pt x="0" y="45"/>
                      <a:pt x="0" y="45"/>
                    </a:cubicBezTo>
                    <a:cubicBezTo>
                      <a:pt x="0" y="45"/>
                      <a:pt x="0" y="45"/>
                      <a:pt x="0" y="45"/>
                    </a:cubicBezTo>
                    <a:cubicBezTo>
                      <a:pt x="60" y="0"/>
                      <a:pt x="60" y="0"/>
                      <a:pt x="60" y="0"/>
                    </a:cubicBezTo>
                    <a:cubicBezTo>
                      <a:pt x="60" y="0"/>
                      <a:pt x="60" y="0"/>
                      <a:pt x="60" y="0"/>
                    </a:cubicBezTo>
                  </a:path>
                </a:pathLst>
              </a:custGeom>
              <a:solidFill>
                <a:srgbClr val="01B6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Sḻîḍè">
                <a:extLst>
                  <a:ext uri="{FF2B5EF4-FFF2-40B4-BE49-F238E27FC236}">
                    <a16:creationId xmlns:a16="http://schemas.microsoft.com/office/drawing/2014/main" id="{8103B788-97E3-4A84-8AE4-4BA8EB8C8DB3}"/>
                  </a:ext>
                </a:extLst>
              </p:cNvPr>
              <p:cNvSpPr/>
              <p:nvPr/>
            </p:nvSpPr>
            <p:spPr bwMode="auto">
              <a:xfrm>
                <a:off x="5554663" y="3970338"/>
                <a:ext cx="334963" cy="142875"/>
              </a:xfrm>
              <a:custGeom>
                <a:avLst/>
                <a:gdLst>
                  <a:gd name="T0" fmla="*/ 0 w 21"/>
                  <a:gd name="T1" fmla="*/ 0 h 9"/>
                  <a:gd name="T2" fmla="*/ 1 w 21"/>
                  <a:gd name="T3" fmla="*/ 2 h 9"/>
                  <a:gd name="T4" fmla="*/ 1 w 21"/>
                  <a:gd name="T5" fmla="*/ 2 h 9"/>
                  <a:gd name="T6" fmla="*/ 5 w 21"/>
                  <a:gd name="T7" fmla="*/ 7 h 9"/>
                  <a:gd name="T8" fmla="*/ 8 w 21"/>
                  <a:gd name="T9" fmla="*/ 9 h 9"/>
                  <a:gd name="T10" fmla="*/ 11 w 21"/>
                  <a:gd name="T11" fmla="*/ 8 h 9"/>
                  <a:gd name="T12" fmla="*/ 21 w 21"/>
                  <a:gd name="T13" fmla="*/ 2 h 9"/>
                  <a:gd name="T14" fmla="*/ 21 w 21"/>
                  <a:gd name="T15" fmla="*/ 2 h 9"/>
                  <a:gd name="T16" fmla="*/ 12 w 21"/>
                  <a:gd name="T17" fmla="*/ 8 h 9"/>
                  <a:gd name="T18" fmla="*/ 9 w 21"/>
                  <a:gd name="T19" fmla="*/ 9 h 9"/>
                  <a:gd name="T20" fmla="*/ 5 w 21"/>
                  <a:gd name="T21" fmla="*/ 7 h 9"/>
                  <a:gd name="T22" fmla="*/ 0 w 2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9">
                    <a:moveTo>
                      <a:pt x="0" y="0"/>
                    </a:moveTo>
                    <a:cubicBezTo>
                      <a:pt x="1" y="2"/>
                      <a:pt x="1" y="2"/>
                      <a:pt x="1" y="2"/>
                    </a:cubicBezTo>
                    <a:cubicBezTo>
                      <a:pt x="1" y="2"/>
                      <a:pt x="1" y="2"/>
                      <a:pt x="1" y="2"/>
                    </a:cubicBezTo>
                    <a:cubicBezTo>
                      <a:pt x="5" y="7"/>
                      <a:pt x="5" y="7"/>
                      <a:pt x="5" y="7"/>
                    </a:cubicBezTo>
                    <a:cubicBezTo>
                      <a:pt x="5" y="9"/>
                      <a:pt x="7" y="9"/>
                      <a:pt x="8" y="9"/>
                    </a:cubicBezTo>
                    <a:cubicBezTo>
                      <a:pt x="9" y="9"/>
                      <a:pt x="10" y="9"/>
                      <a:pt x="11" y="8"/>
                    </a:cubicBezTo>
                    <a:cubicBezTo>
                      <a:pt x="21" y="2"/>
                      <a:pt x="21" y="2"/>
                      <a:pt x="21" y="2"/>
                    </a:cubicBezTo>
                    <a:cubicBezTo>
                      <a:pt x="21" y="2"/>
                      <a:pt x="21" y="2"/>
                      <a:pt x="21" y="2"/>
                    </a:cubicBezTo>
                    <a:cubicBezTo>
                      <a:pt x="12" y="8"/>
                      <a:pt x="12" y="8"/>
                      <a:pt x="12" y="8"/>
                    </a:cubicBezTo>
                    <a:cubicBezTo>
                      <a:pt x="11" y="9"/>
                      <a:pt x="10" y="9"/>
                      <a:pt x="9" y="9"/>
                    </a:cubicBezTo>
                    <a:cubicBezTo>
                      <a:pt x="7" y="9"/>
                      <a:pt x="5" y="8"/>
                      <a:pt x="5" y="7"/>
                    </a:cubicBezTo>
                    <a:cubicBezTo>
                      <a:pt x="0" y="0"/>
                      <a:pt x="0" y="0"/>
                      <a:pt x="0" y="0"/>
                    </a:cubicBezTo>
                  </a:path>
                </a:pathLst>
              </a:custGeom>
              <a:solidFill>
                <a:srgbClr val="0089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ṧḻíḋê">
                <a:extLst>
                  <a:ext uri="{FF2B5EF4-FFF2-40B4-BE49-F238E27FC236}">
                    <a16:creationId xmlns:a16="http://schemas.microsoft.com/office/drawing/2014/main" id="{EEB9E214-36C3-4D73-BCDD-3A21940C7473}"/>
                  </a:ext>
                </a:extLst>
              </p:cNvPr>
              <p:cNvSpPr/>
              <p:nvPr/>
            </p:nvSpPr>
            <p:spPr bwMode="auto">
              <a:xfrm>
                <a:off x="5459413" y="2378076"/>
                <a:ext cx="2544763" cy="1735138"/>
              </a:xfrm>
              <a:custGeom>
                <a:avLst/>
                <a:gdLst>
                  <a:gd name="T0" fmla="*/ 158 w 160"/>
                  <a:gd name="T1" fmla="*/ 0 h 109"/>
                  <a:gd name="T2" fmla="*/ 61 w 160"/>
                  <a:gd name="T3" fmla="*/ 71 h 109"/>
                  <a:gd name="T4" fmla="*/ 57 w 160"/>
                  <a:gd name="T5" fmla="*/ 74 h 109"/>
                  <a:gd name="T6" fmla="*/ 52 w 160"/>
                  <a:gd name="T7" fmla="*/ 68 h 109"/>
                  <a:gd name="T8" fmla="*/ 57 w 160"/>
                  <a:gd name="T9" fmla="*/ 74 h 109"/>
                  <a:gd name="T10" fmla="*/ 17 w 160"/>
                  <a:gd name="T11" fmla="*/ 102 h 109"/>
                  <a:gd name="T12" fmla="*/ 8 w 160"/>
                  <a:gd name="T13" fmla="*/ 89 h 109"/>
                  <a:gd name="T14" fmla="*/ 7 w 160"/>
                  <a:gd name="T15" fmla="*/ 88 h 109"/>
                  <a:gd name="T16" fmla="*/ 0 w 160"/>
                  <a:gd name="T17" fmla="*/ 93 h 109"/>
                  <a:gd name="T18" fmla="*/ 6 w 160"/>
                  <a:gd name="T19" fmla="*/ 100 h 109"/>
                  <a:gd name="T20" fmla="*/ 11 w 160"/>
                  <a:gd name="T21" fmla="*/ 107 h 109"/>
                  <a:gd name="T22" fmla="*/ 15 w 160"/>
                  <a:gd name="T23" fmla="*/ 109 h 109"/>
                  <a:gd name="T24" fmla="*/ 18 w 160"/>
                  <a:gd name="T25" fmla="*/ 108 h 109"/>
                  <a:gd name="T26" fmla="*/ 27 w 160"/>
                  <a:gd name="T27" fmla="*/ 102 h 109"/>
                  <a:gd name="T28" fmla="*/ 60 w 160"/>
                  <a:gd name="T29" fmla="*/ 78 h 109"/>
                  <a:gd name="T30" fmla="*/ 120 w 160"/>
                  <a:gd name="T31" fmla="*/ 33 h 109"/>
                  <a:gd name="T32" fmla="*/ 130 w 160"/>
                  <a:gd name="T33" fmla="*/ 26 h 109"/>
                  <a:gd name="T34" fmla="*/ 130 w 160"/>
                  <a:gd name="T35" fmla="*/ 26 h 109"/>
                  <a:gd name="T36" fmla="*/ 159 w 160"/>
                  <a:gd name="T37" fmla="*/ 5 h 109"/>
                  <a:gd name="T38" fmla="*/ 160 w 160"/>
                  <a:gd name="T39" fmla="*/ 4 h 109"/>
                  <a:gd name="T40" fmla="*/ 158 w 16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09">
                    <a:moveTo>
                      <a:pt x="158" y="0"/>
                    </a:moveTo>
                    <a:cubicBezTo>
                      <a:pt x="61" y="71"/>
                      <a:pt x="61" y="71"/>
                      <a:pt x="61" y="71"/>
                    </a:cubicBezTo>
                    <a:cubicBezTo>
                      <a:pt x="57" y="74"/>
                      <a:pt x="57" y="74"/>
                      <a:pt x="57" y="74"/>
                    </a:cubicBezTo>
                    <a:cubicBezTo>
                      <a:pt x="52" y="68"/>
                      <a:pt x="52" y="68"/>
                      <a:pt x="52" y="68"/>
                    </a:cubicBezTo>
                    <a:cubicBezTo>
                      <a:pt x="57" y="74"/>
                      <a:pt x="57" y="74"/>
                      <a:pt x="57" y="74"/>
                    </a:cubicBezTo>
                    <a:cubicBezTo>
                      <a:pt x="17" y="102"/>
                      <a:pt x="17" y="102"/>
                      <a:pt x="17" y="102"/>
                    </a:cubicBezTo>
                    <a:cubicBezTo>
                      <a:pt x="8" y="89"/>
                      <a:pt x="8" y="89"/>
                      <a:pt x="8" y="89"/>
                    </a:cubicBezTo>
                    <a:cubicBezTo>
                      <a:pt x="7" y="88"/>
                      <a:pt x="7" y="88"/>
                      <a:pt x="7" y="88"/>
                    </a:cubicBezTo>
                    <a:cubicBezTo>
                      <a:pt x="0" y="93"/>
                      <a:pt x="0" y="93"/>
                      <a:pt x="0" y="93"/>
                    </a:cubicBezTo>
                    <a:cubicBezTo>
                      <a:pt x="6" y="100"/>
                      <a:pt x="6" y="100"/>
                      <a:pt x="6" y="100"/>
                    </a:cubicBezTo>
                    <a:cubicBezTo>
                      <a:pt x="11" y="107"/>
                      <a:pt x="11" y="107"/>
                      <a:pt x="11" y="107"/>
                    </a:cubicBezTo>
                    <a:cubicBezTo>
                      <a:pt x="11" y="108"/>
                      <a:pt x="13" y="109"/>
                      <a:pt x="15" y="109"/>
                    </a:cubicBezTo>
                    <a:cubicBezTo>
                      <a:pt x="16" y="109"/>
                      <a:pt x="17" y="109"/>
                      <a:pt x="18" y="108"/>
                    </a:cubicBezTo>
                    <a:cubicBezTo>
                      <a:pt x="27" y="102"/>
                      <a:pt x="27" y="102"/>
                      <a:pt x="27" y="102"/>
                    </a:cubicBezTo>
                    <a:cubicBezTo>
                      <a:pt x="60" y="78"/>
                      <a:pt x="60" y="78"/>
                      <a:pt x="60" y="78"/>
                    </a:cubicBezTo>
                    <a:cubicBezTo>
                      <a:pt x="120" y="33"/>
                      <a:pt x="120" y="33"/>
                      <a:pt x="120" y="33"/>
                    </a:cubicBezTo>
                    <a:cubicBezTo>
                      <a:pt x="130" y="26"/>
                      <a:pt x="130" y="26"/>
                      <a:pt x="130" y="26"/>
                    </a:cubicBezTo>
                    <a:cubicBezTo>
                      <a:pt x="130" y="26"/>
                      <a:pt x="130" y="26"/>
                      <a:pt x="130" y="26"/>
                    </a:cubicBezTo>
                    <a:cubicBezTo>
                      <a:pt x="159" y="5"/>
                      <a:pt x="159" y="5"/>
                      <a:pt x="159" y="5"/>
                    </a:cubicBezTo>
                    <a:cubicBezTo>
                      <a:pt x="160" y="4"/>
                      <a:pt x="160" y="4"/>
                      <a:pt x="160" y="4"/>
                    </a:cubicBezTo>
                    <a:cubicBezTo>
                      <a:pt x="158" y="0"/>
                      <a:pt x="158" y="0"/>
                      <a:pt x="158" y="0"/>
                    </a:cubicBezTo>
                  </a:path>
                </a:pathLst>
              </a:custGeom>
              <a:solidFill>
                <a:srgbClr val="CFF2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ṣľiďé">
                <a:extLst>
                  <a:ext uri="{FF2B5EF4-FFF2-40B4-BE49-F238E27FC236}">
                    <a16:creationId xmlns:a16="http://schemas.microsoft.com/office/drawing/2014/main" id="{46191A54-EB13-4F3A-AAD1-330867B2F795}"/>
                  </a:ext>
                </a:extLst>
              </p:cNvPr>
              <p:cNvSpPr/>
              <p:nvPr/>
            </p:nvSpPr>
            <p:spPr bwMode="auto">
              <a:xfrm>
                <a:off x="5459413" y="3857626"/>
                <a:ext cx="111125" cy="144463"/>
              </a:xfrm>
              <a:custGeom>
                <a:avLst/>
                <a:gdLst>
                  <a:gd name="T0" fmla="*/ 0 w 70"/>
                  <a:gd name="T1" fmla="*/ 0 h 91"/>
                  <a:gd name="T2" fmla="*/ 0 w 70"/>
                  <a:gd name="T3" fmla="*/ 0 h 91"/>
                  <a:gd name="T4" fmla="*/ 70 w 70"/>
                  <a:gd name="T5" fmla="*/ 91 h 91"/>
                  <a:gd name="T6" fmla="*/ 70 w 70"/>
                  <a:gd name="T7" fmla="*/ 91 h 91"/>
                  <a:gd name="T8" fmla="*/ 60 w 70"/>
                  <a:gd name="T9" fmla="*/ 71 h 91"/>
                  <a:gd name="T10" fmla="*/ 0 w 70"/>
                  <a:gd name="T11" fmla="*/ 0 h 91"/>
                </a:gdLst>
                <a:ahLst/>
                <a:cxnLst>
                  <a:cxn ang="0">
                    <a:pos x="T0" y="T1"/>
                  </a:cxn>
                  <a:cxn ang="0">
                    <a:pos x="T2" y="T3"/>
                  </a:cxn>
                  <a:cxn ang="0">
                    <a:pos x="T4" y="T5"/>
                  </a:cxn>
                  <a:cxn ang="0">
                    <a:pos x="T6" y="T7"/>
                  </a:cxn>
                  <a:cxn ang="0">
                    <a:pos x="T8" y="T9"/>
                  </a:cxn>
                  <a:cxn ang="0">
                    <a:pos x="T10" y="T11"/>
                  </a:cxn>
                </a:cxnLst>
                <a:rect l="0" t="0" r="r" b="b"/>
                <a:pathLst>
                  <a:path w="70" h="91">
                    <a:moveTo>
                      <a:pt x="0" y="0"/>
                    </a:moveTo>
                    <a:lnTo>
                      <a:pt x="0" y="0"/>
                    </a:lnTo>
                    <a:lnTo>
                      <a:pt x="70" y="91"/>
                    </a:lnTo>
                    <a:lnTo>
                      <a:pt x="70" y="91"/>
                    </a:lnTo>
                    <a:lnTo>
                      <a:pt x="60" y="71"/>
                    </a:lnTo>
                    <a:lnTo>
                      <a:pt x="0" y="0"/>
                    </a:lnTo>
                    <a:close/>
                  </a:path>
                </a:pathLst>
              </a:custGeom>
              <a:solidFill>
                <a:srgbClr val="CFF2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ïşḷiḍè">
                <a:extLst>
                  <a:ext uri="{FF2B5EF4-FFF2-40B4-BE49-F238E27FC236}">
                    <a16:creationId xmlns:a16="http://schemas.microsoft.com/office/drawing/2014/main" id="{777C3F78-1A07-462A-A925-AA03E713F011}"/>
                  </a:ext>
                </a:extLst>
              </p:cNvPr>
              <p:cNvSpPr/>
              <p:nvPr/>
            </p:nvSpPr>
            <p:spPr bwMode="auto">
              <a:xfrm>
                <a:off x="5459413" y="3857626"/>
                <a:ext cx="111125" cy="144463"/>
              </a:xfrm>
              <a:custGeom>
                <a:avLst/>
                <a:gdLst>
                  <a:gd name="T0" fmla="*/ 0 w 70"/>
                  <a:gd name="T1" fmla="*/ 0 h 91"/>
                  <a:gd name="T2" fmla="*/ 0 w 70"/>
                  <a:gd name="T3" fmla="*/ 0 h 91"/>
                  <a:gd name="T4" fmla="*/ 70 w 70"/>
                  <a:gd name="T5" fmla="*/ 91 h 91"/>
                  <a:gd name="T6" fmla="*/ 70 w 70"/>
                  <a:gd name="T7" fmla="*/ 91 h 91"/>
                  <a:gd name="T8" fmla="*/ 60 w 70"/>
                  <a:gd name="T9" fmla="*/ 71 h 91"/>
                  <a:gd name="T10" fmla="*/ 0 w 70"/>
                  <a:gd name="T11" fmla="*/ 0 h 91"/>
                </a:gdLst>
                <a:ahLst/>
                <a:cxnLst>
                  <a:cxn ang="0">
                    <a:pos x="T0" y="T1"/>
                  </a:cxn>
                  <a:cxn ang="0">
                    <a:pos x="T2" y="T3"/>
                  </a:cxn>
                  <a:cxn ang="0">
                    <a:pos x="T4" y="T5"/>
                  </a:cxn>
                  <a:cxn ang="0">
                    <a:pos x="T6" y="T7"/>
                  </a:cxn>
                  <a:cxn ang="0">
                    <a:pos x="T8" y="T9"/>
                  </a:cxn>
                  <a:cxn ang="0">
                    <a:pos x="T10" y="T11"/>
                  </a:cxn>
                </a:cxnLst>
                <a:rect l="0" t="0" r="r" b="b"/>
                <a:pathLst>
                  <a:path w="70" h="91">
                    <a:moveTo>
                      <a:pt x="0" y="0"/>
                    </a:moveTo>
                    <a:lnTo>
                      <a:pt x="0" y="0"/>
                    </a:lnTo>
                    <a:lnTo>
                      <a:pt x="70" y="91"/>
                    </a:lnTo>
                    <a:lnTo>
                      <a:pt x="70" y="91"/>
                    </a:lnTo>
                    <a:lnTo>
                      <a:pt x="60" y="7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ḻiďé">
                <a:extLst>
                  <a:ext uri="{FF2B5EF4-FFF2-40B4-BE49-F238E27FC236}">
                    <a16:creationId xmlns:a16="http://schemas.microsoft.com/office/drawing/2014/main" id="{EC858A7F-ECD6-4344-9FE1-575593CCEB03}"/>
                  </a:ext>
                </a:extLst>
              </p:cNvPr>
              <p:cNvSpPr/>
              <p:nvPr/>
            </p:nvSpPr>
            <p:spPr bwMode="auto">
              <a:xfrm>
                <a:off x="6350001" y="2235201"/>
                <a:ext cx="1622425" cy="1273175"/>
              </a:xfrm>
              <a:custGeom>
                <a:avLst/>
                <a:gdLst>
                  <a:gd name="T0" fmla="*/ 952 w 1022"/>
                  <a:gd name="T1" fmla="*/ 0 h 802"/>
                  <a:gd name="T2" fmla="*/ 952 w 1022"/>
                  <a:gd name="T3" fmla="*/ 0 h 802"/>
                  <a:gd name="T4" fmla="*/ 922 w 1022"/>
                  <a:gd name="T5" fmla="*/ 80 h 802"/>
                  <a:gd name="T6" fmla="*/ 0 w 1022"/>
                  <a:gd name="T7" fmla="*/ 742 h 802"/>
                  <a:gd name="T8" fmla="*/ 50 w 1022"/>
                  <a:gd name="T9" fmla="*/ 802 h 802"/>
                  <a:gd name="T10" fmla="*/ 1022 w 1022"/>
                  <a:gd name="T11" fmla="*/ 90 h 802"/>
                  <a:gd name="T12" fmla="*/ 952 w 1022"/>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1022" h="802">
                    <a:moveTo>
                      <a:pt x="952" y="0"/>
                    </a:moveTo>
                    <a:lnTo>
                      <a:pt x="952" y="0"/>
                    </a:lnTo>
                    <a:lnTo>
                      <a:pt x="922" y="80"/>
                    </a:lnTo>
                    <a:lnTo>
                      <a:pt x="0" y="742"/>
                    </a:lnTo>
                    <a:lnTo>
                      <a:pt x="50" y="802"/>
                    </a:lnTo>
                    <a:lnTo>
                      <a:pt x="1022" y="90"/>
                    </a:lnTo>
                    <a:lnTo>
                      <a:pt x="952" y="0"/>
                    </a:lnTo>
                    <a:close/>
                  </a:path>
                </a:pathLst>
              </a:custGeom>
              <a:solidFill>
                <a:srgbClr val="7BD7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ṡļíḋé">
                <a:extLst>
                  <a:ext uri="{FF2B5EF4-FFF2-40B4-BE49-F238E27FC236}">
                    <a16:creationId xmlns:a16="http://schemas.microsoft.com/office/drawing/2014/main" id="{C37E9E9B-BA5A-4B8E-B269-05D5C1142465}"/>
                  </a:ext>
                </a:extLst>
              </p:cNvPr>
              <p:cNvSpPr/>
              <p:nvPr/>
            </p:nvSpPr>
            <p:spPr bwMode="auto">
              <a:xfrm>
                <a:off x="6350001" y="2235201"/>
                <a:ext cx="1622425" cy="1273175"/>
              </a:xfrm>
              <a:custGeom>
                <a:avLst/>
                <a:gdLst>
                  <a:gd name="T0" fmla="*/ 952 w 1022"/>
                  <a:gd name="T1" fmla="*/ 0 h 802"/>
                  <a:gd name="T2" fmla="*/ 952 w 1022"/>
                  <a:gd name="T3" fmla="*/ 0 h 802"/>
                  <a:gd name="T4" fmla="*/ 922 w 1022"/>
                  <a:gd name="T5" fmla="*/ 80 h 802"/>
                  <a:gd name="T6" fmla="*/ 0 w 1022"/>
                  <a:gd name="T7" fmla="*/ 742 h 802"/>
                  <a:gd name="T8" fmla="*/ 50 w 1022"/>
                  <a:gd name="T9" fmla="*/ 802 h 802"/>
                  <a:gd name="T10" fmla="*/ 1022 w 1022"/>
                  <a:gd name="T11" fmla="*/ 90 h 802"/>
                  <a:gd name="T12" fmla="*/ 952 w 1022"/>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1022" h="802">
                    <a:moveTo>
                      <a:pt x="952" y="0"/>
                    </a:moveTo>
                    <a:lnTo>
                      <a:pt x="952" y="0"/>
                    </a:lnTo>
                    <a:lnTo>
                      <a:pt x="922" y="80"/>
                    </a:lnTo>
                    <a:lnTo>
                      <a:pt x="0" y="742"/>
                    </a:lnTo>
                    <a:lnTo>
                      <a:pt x="50" y="802"/>
                    </a:lnTo>
                    <a:lnTo>
                      <a:pt x="1022" y="90"/>
                    </a:lnTo>
                    <a:lnTo>
                      <a:pt x="9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şļïḋé">
                <a:extLst>
                  <a:ext uri="{FF2B5EF4-FFF2-40B4-BE49-F238E27FC236}">
                    <a16:creationId xmlns:a16="http://schemas.microsoft.com/office/drawing/2014/main" id="{05AAE260-CF8C-4E44-A7DD-F1A0F3FCF679}"/>
                  </a:ext>
                </a:extLst>
              </p:cNvPr>
              <p:cNvSpPr/>
              <p:nvPr/>
            </p:nvSpPr>
            <p:spPr bwMode="auto">
              <a:xfrm>
                <a:off x="7861301" y="2235201"/>
                <a:ext cx="1588" cy="1588"/>
              </a:xfrm>
              <a:prstGeom prst="rect">
                <a:avLst/>
              </a:prstGeom>
              <a:solidFill>
                <a:srgbClr val="CF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íśḻíďé">
                <a:extLst>
                  <a:ext uri="{FF2B5EF4-FFF2-40B4-BE49-F238E27FC236}">
                    <a16:creationId xmlns:a16="http://schemas.microsoft.com/office/drawing/2014/main" id="{FB915EE6-2143-4086-A1BA-025B599D72F6}"/>
                  </a:ext>
                </a:extLst>
              </p:cNvPr>
              <p:cNvSpPr/>
              <p:nvPr/>
            </p:nvSpPr>
            <p:spPr bwMode="auto">
              <a:xfrm>
                <a:off x="7861301" y="223520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ṣḻîdè">
                <a:extLst>
                  <a:ext uri="{FF2B5EF4-FFF2-40B4-BE49-F238E27FC236}">
                    <a16:creationId xmlns:a16="http://schemas.microsoft.com/office/drawing/2014/main" id="{D83C74C8-B524-4E05-856E-B77ED70F6334}"/>
                  </a:ext>
                </a:extLst>
              </p:cNvPr>
              <p:cNvSpPr/>
              <p:nvPr/>
            </p:nvSpPr>
            <p:spPr bwMode="auto">
              <a:xfrm>
                <a:off x="5586413" y="3460751"/>
                <a:ext cx="779463" cy="541338"/>
              </a:xfrm>
              <a:custGeom>
                <a:avLst/>
                <a:gdLst>
                  <a:gd name="T0" fmla="*/ 441 w 491"/>
                  <a:gd name="T1" fmla="*/ 0 h 341"/>
                  <a:gd name="T2" fmla="*/ 80 w 491"/>
                  <a:gd name="T3" fmla="*/ 250 h 341"/>
                  <a:gd name="T4" fmla="*/ 0 w 491"/>
                  <a:gd name="T5" fmla="*/ 210 h 341"/>
                  <a:gd name="T6" fmla="*/ 90 w 491"/>
                  <a:gd name="T7" fmla="*/ 341 h 341"/>
                  <a:gd name="T8" fmla="*/ 491 w 491"/>
                  <a:gd name="T9" fmla="*/ 60 h 341"/>
                  <a:gd name="T10" fmla="*/ 441 w 491"/>
                  <a:gd name="T11" fmla="*/ 0 h 341"/>
                </a:gdLst>
                <a:ahLst/>
                <a:cxnLst>
                  <a:cxn ang="0">
                    <a:pos x="T0" y="T1"/>
                  </a:cxn>
                  <a:cxn ang="0">
                    <a:pos x="T2" y="T3"/>
                  </a:cxn>
                  <a:cxn ang="0">
                    <a:pos x="T4" y="T5"/>
                  </a:cxn>
                  <a:cxn ang="0">
                    <a:pos x="T6" y="T7"/>
                  </a:cxn>
                  <a:cxn ang="0">
                    <a:pos x="T8" y="T9"/>
                  </a:cxn>
                  <a:cxn ang="0">
                    <a:pos x="T10" y="T11"/>
                  </a:cxn>
                </a:cxnLst>
                <a:rect l="0" t="0" r="r" b="b"/>
                <a:pathLst>
                  <a:path w="491" h="341">
                    <a:moveTo>
                      <a:pt x="441" y="0"/>
                    </a:moveTo>
                    <a:lnTo>
                      <a:pt x="80" y="250"/>
                    </a:lnTo>
                    <a:lnTo>
                      <a:pt x="0" y="210"/>
                    </a:lnTo>
                    <a:lnTo>
                      <a:pt x="90" y="341"/>
                    </a:lnTo>
                    <a:lnTo>
                      <a:pt x="491" y="60"/>
                    </a:lnTo>
                    <a:lnTo>
                      <a:pt x="441"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ŝļîḓe">
                <a:extLst>
                  <a:ext uri="{FF2B5EF4-FFF2-40B4-BE49-F238E27FC236}">
                    <a16:creationId xmlns:a16="http://schemas.microsoft.com/office/drawing/2014/main" id="{A7C01079-1155-401E-9BD1-85A954639945}"/>
                  </a:ext>
                </a:extLst>
              </p:cNvPr>
              <p:cNvSpPr/>
              <p:nvPr/>
            </p:nvSpPr>
            <p:spPr bwMode="auto">
              <a:xfrm>
                <a:off x="5586413" y="3460751"/>
                <a:ext cx="779463" cy="541338"/>
              </a:xfrm>
              <a:custGeom>
                <a:avLst/>
                <a:gdLst>
                  <a:gd name="T0" fmla="*/ 441 w 491"/>
                  <a:gd name="T1" fmla="*/ 0 h 341"/>
                  <a:gd name="T2" fmla="*/ 80 w 491"/>
                  <a:gd name="T3" fmla="*/ 250 h 341"/>
                  <a:gd name="T4" fmla="*/ 0 w 491"/>
                  <a:gd name="T5" fmla="*/ 210 h 341"/>
                  <a:gd name="T6" fmla="*/ 90 w 491"/>
                  <a:gd name="T7" fmla="*/ 341 h 341"/>
                  <a:gd name="T8" fmla="*/ 491 w 491"/>
                  <a:gd name="T9" fmla="*/ 60 h 341"/>
                  <a:gd name="T10" fmla="*/ 441 w 491"/>
                  <a:gd name="T11" fmla="*/ 0 h 341"/>
                </a:gdLst>
                <a:ahLst/>
                <a:cxnLst>
                  <a:cxn ang="0">
                    <a:pos x="T0" y="T1"/>
                  </a:cxn>
                  <a:cxn ang="0">
                    <a:pos x="T2" y="T3"/>
                  </a:cxn>
                  <a:cxn ang="0">
                    <a:pos x="T4" y="T5"/>
                  </a:cxn>
                  <a:cxn ang="0">
                    <a:pos x="T6" y="T7"/>
                  </a:cxn>
                  <a:cxn ang="0">
                    <a:pos x="T8" y="T9"/>
                  </a:cxn>
                  <a:cxn ang="0">
                    <a:pos x="T10" y="T11"/>
                  </a:cxn>
                </a:cxnLst>
                <a:rect l="0" t="0" r="r" b="b"/>
                <a:pathLst>
                  <a:path w="491" h="341">
                    <a:moveTo>
                      <a:pt x="441" y="0"/>
                    </a:moveTo>
                    <a:lnTo>
                      <a:pt x="80" y="250"/>
                    </a:lnTo>
                    <a:lnTo>
                      <a:pt x="0" y="210"/>
                    </a:lnTo>
                    <a:lnTo>
                      <a:pt x="90" y="341"/>
                    </a:lnTo>
                    <a:lnTo>
                      <a:pt x="491" y="60"/>
                    </a:lnTo>
                    <a:lnTo>
                      <a:pt x="4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ŝḻiḍê">
                <a:extLst>
                  <a:ext uri="{FF2B5EF4-FFF2-40B4-BE49-F238E27FC236}">
                    <a16:creationId xmlns:a16="http://schemas.microsoft.com/office/drawing/2014/main" id="{4E3FC17F-C1E4-4D94-B28B-04B4D67A577D}"/>
                  </a:ext>
                </a:extLst>
              </p:cNvPr>
              <p:cNvSpPr/>
              <p:nvPr/>
            </p:nvSpPr>
            <p:spPr bwMode="auto">
              <a:xfrm>
                <a:off x="6286501" y="3413126"/>
                <a:ext cx="142875" cy="142875"/>
              </a:xfrm>
              <a:custGeom>
                <a:avLst/>
                <a:gdLst>
                  <a:gd name="T0" fmla="*/ 40 w 90"/>
                  <a:gd name="T1" fmla="*/ 0 h 90"/>
                  <a:gd name="T2" fmla="*/ 0 w 90"/>
                  <a:gd name="T3" fmla="*/ 30 h 90"/>
                  <a:gd name="T4" fmla="*/ 50 w 90"/>
                  <a:gd name="T5" fmla="*/ 90 h 90"/>
                  <a:gd name="T6" fmla="*/ 90 w 90"/>
                  <a:gd name="T7" fmla="*/ 60 h 90"/>
                  <a:gd name="T8" fmla="*/ 40 w 90"/>
                  <a:gd name="T9" fmla="*/ 0 h 90"/>
                </a:gdLst>
                <a:ahLst/>
                <a:cxnLst>
                  <a:cxn ang="0">
                    <a:pos x="T0" y="T1"/>
                  </a:cxn>
                  <a:cxn ang="0">
                    <a:pos x="T2" y="T3"/>
                  </a:cxn>
                  <a:cxn ang="0">
                    <a:pos x="T4" y="T5"/>
                  </a:cxn>
                  <a:cxn ang="0">
                    <a:pos x="T6" y="T7"/>
                  </a:cxn>
                  <a:cxn ang="0">
                    <a:pos x="T8" y="T9"/>
                  </a:cxn>
                </a:cxnLst>
                <a:rect l="0" t="0" r="r" b="b"/>
                <a:pathLst>
                  <a:path w="90" h="90">
                    <a:moveTo>
                      <a:pt x="40" y="0"/>
                    </a:moveTo>
                    <a:lnTo>
                      <a:pt x="0" y="30"/>
                    </a:lnTo>
                    <a:lnTo>
                      <a:pt x="50" y="90"/>
                    </a:lnTo>
                    <a:lnTo>
                      <a:pt x="90" y="60"/>
                    </a:lnTo>
                    <a:lnTo>
                      <a:pt x="40" y="0"/>
                    </a:lnTo>
                    <a:close/>
                  </a:path>
                </a:pathLst>
              </a:custGeom>
              <a:solidFill>
                <a:srgbClr val="1726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îḍe">
                <a:extLst>
                  <a:ext uri="{FF2B5EF4-FFF2-40B4-BE49-F238E27FC236}">
                    <a16:creationId xmlns:a16="http://schemas.microsoft.com/office/drawing/2014/main" id="{010111C2-C021-4C23-96BB-36863CD82610}"/>
                  </a:ext>
                </a:extLst>
              </p:cNvPr>
              <p:cNvSpPr/>
              <p:nvPr/>
            </p:nvSpPr>
            <p:spPr bwMode="auto">
              <a:xfrm>
                <a:off x="6286501" y="3413126"/>
                <a:ext cx="142875" cy="142875"/>
              </a:xfrm>
              <a:custGeom>
                <a:avLst/>
                <a:gdLst>
                  <a:gd name="T0" fmla="*/ 40 w 90"/>
                  <a:gd name="T1" fmla="*/ 0 h 90"/>
                  <a:gd name="T2" fmla="*/ 0 w 90"/>
                  <a:gd name="T3" fmla="*/ 30 h 90"/>
                  <a:gd name="T4" fmla="*/ 50 w 90"/>
                  <a:gd name="T5" fmla="*/ 90 h 90"/>
                  <a:gd name="T6" fmla="*/ 90 w 90"/>
                  <a:gd name="T7" fmla="*/ 60 h 90"/>
                  <a:gd name="T8" fmla="*/ 40 w 90"/>
                  <a:gd name="T9" fmla="*/ 0 h 90"/>
                </a:gdLst>
                <a:ahLst/>
                <a:cxnLst>
                  <a:cxn ang="0">
                    <a:pos x="T0" y="T1"/>
                  </a:cxn>
                  <a:cxn ang="0">
                    <a:pos x="T2" y="T3"/>
                  </a:cxn>
                  <a:cxn ang="0">
                    <a:pos x="T4" y="T5"/>
                  </a:cxn>
                  <a:cxn ang="0">
                    <a:pos x="T6" y="T7"/>
                  </a:cxn>
                  <a:cxn ang="0">
                    <a:pos x="T8" y="T9"/>
                  </a:cxn>
                </a:cxnLst>
                <a:rect l="0" t="0" r="r" b="b"/>
                <a:pathLst>
                  <a:path w="90" h="90">
                    <a:moveTo>
                      <a:pt x="40" y="0"/>
                    </a:moveTo>
                    <a:lnTo>
                      <a:pt x="0" y="30"/>
                    </a:lnTo>
                    <a:lnTo>
                      <a:pt x="50" y="90"/>
                    </a:lnTo>
                    <a:lnTo>
                      <a:pt x="90" y="6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 name="十字形 1">
              <a:extLst>
                <a:ext uri="{FF2B5EF4-FFF2-40B4-BE49-F238E27FC236}">
                  <a16:creationId xmlns:a16="http://schemas.microsoft.com/office/drawing/2014/main" id="{58663184-3392-42CC-A915-F640388170BF}"/>
                </a:ext>
              </a:extLst>
            </p:cNvPr>
            <p:cNvSpPr/>
            <p:nvPr/>
          </p:nvSpPr>
          <p:spPr>
            <a:xfrm rot="608530">
              <a:off x="545633" y="3522635"/>
              <a:ext cx="1165970" cy="1154985"/>
            </a:xfrm>
            <a:prstGeom prst="plus">
              <a:avLst>
                <a:gd name="adj" fmla="val 41796"/>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6">
            <a:extLst>
              <a:ext uri="{FF2B5EF4-FFF2-40B4-BE49-F238E27FC236}">
                <a16:creationId xmlns:a16="http://schemas.microsoft.com/office/drawing/2014/main" id="{669910E4-6ABC-4032-AA46-F864F75C7B5C}"/>
              </a:ext>
            </a:extLst>
          </p:cNvPr>
          <p:cNvSpPr txBox="1"/>
          <p:nvPr/>
        </p:nvSpPr>
        <p:spPr>
          <a:xfrm>
            <a:off x="6143906" y="3751837"/>
            <a:ext cx="8140888" cy="646331"/>
          </a:xfrm>
          <a:custGeom>
            <a:avLst/>
            <a:gdLst>
              <a:gd name="connsiteX0" fmla="*/ 369451 w 582235"/>
              <a:gd name="connsiteY0" fmla="*/ 375761 h 606157"/>
              <a:gd name="connsiteX1" fmla="*/ 405005 w 582235"/>
              <a:gd name="connsiteY1" fmla="*/ 375761 h 606157"/>
              <a:gd name="connsiteX2" fmla="*/ 405005 w 582235"/>
              <a:gd name="connsiteY2" fmla="*/ 459340 h 606157"/>
              <a:gd name="connsiteX3" fmla="*/ 468913 w 582235"/>
              <a:gd name="connsiteY3" fmla="*/ 523147 h 606157"/>
              <a:gd name="connsiteX4" fmla="*/ 468913 w 582235"/>
              <a:gd name="connsiteY4" fmla="*/ 548310 h 606157"/>
              <a:gd name="connsiteX5" fmla="*/ 456312 w 582235"/>
              <a:gd name="connsiteY5" fmla="*/ 553553 h 606157"/>
              <a:gd name="connsiteX6" fmla="*/ 443710 w 582235"/>
              <a:gd name="connsiteY6" fmla="*/ 548310 h 606157"/>
              <a:gd name="connsiteX7" fmla="*/ 405005 w 582235"/>
              <a:gd name="connsiteY7" fmla="*/ 509666 h 606157"/>
              <a:gd name="connsiteX8" fmla="*/ 405005 w 582235"/>
              <a:gd name="connsiteY8" fmla="*/ 535729 h 606157"/>
              <a:gd name="connsiteX9" fmla="*/ 387153 w 582235"/>
              <a:gd name="connsiteY9" fmla="*/ 553553 h 606157"/>
              <a:gd name="connsiteX10" fmla="*/ 369451 w 582235"/>
              <a:gd name="connsiteY10" fmla="*/ 535729 h 606157"/>
              <a:gd name="connsiteX11" fmla="*/ 369451 w 582235"/>
              <a:gd name="connsiteY11" fmla="*/ 509666 h 606157"/>
              <a:gd name="connsiteX12" fmla="*/ 330596 w 582235"/>
              <a:gd name="connsiteY12" fmla="*/ 548310 h 606157"/>
              <a:gd name="connsiteX13" fmla="*/ 305393 w 582235"/>
              <a:gd name="connsiteY13" fmla="*/ 548310 h 606157"/>
              <a:gd name="connsiteX14" fmla="*/ 305393 w 582235"/>
              <a:gd name="connsiteY14" fmla="*/ 523147 h 606157"/>
              <a:gd name="connsiteX15" fmla="*/ 369451 w 582235"/>
              <a:gd name="connsiteY15" fmla="*/ 459340 h 606157"/>
              <a:gd name="connsiteX16" fmla="*/ 253612 w 582235"/>
              <a:gd name="connsiteY16" fmla="*/ 252130 h 606157"/>
              <a:gd name="connsiteX17" fmla="*/ 290941 w 582235"/>
              <a:gd name="connsiteY17" fmla="*/ 252130 h 606157"/>
              <a:gd name="connsiteX18" fmla="*/ 290941 w 582235"/>
              <a:gd name="connsiteY18" fmla="*/ 285719 h 606157"/>
              <a:gd name="connsiteX19" fmla="*/ 253612 w 582235"/>
              <a:gd name="connsiteY19" fmla="*/ 285719 h 606157"/>
              <a:gd name="connsiteX20" fmla="*/ 239040 w 582235"/>
              <a:gd name="connsiteY20" fmla="*/ 222935 h 606157"/>
              <a:gd name="connsiteX21" fmla="*/ 224334 w 582235"/>
              <a:gd name="connsiteY21" fmla="*/ 237616 h 606157"/>
              <a:gd name="connsiteX22" fmla="*/ 224334 w 582235"/>
              <a:gd name="connsiteY22" fmla="*/ 300384 h 606157"/>
              <a:gd name="connsiteX23" fmla="*/ 239040 w 582235"/>
              <a:gd name="connsiteY23" fmla="*/ 314915 h 606157"/>
              <a:gd name="connsiteX24" fmla="*/ 305668 w 582235"/>
              <a:gd name="connsiteY24" fmla="*/ 314915 h 606157"/>
              <a:gd name="connsiteX25" fmla="*/ 320374 w 582235"/>
              <a:gd name="connsiteY25" fmla="*/ 300384 h 606157"/>
              <a:gd name="connsiteX26" fmla="*/ 320374 w 582235"/>
              <a:gd name="connsiteY26" fmla="*/ 237616 h 606157"/>
              <a:gd name="connsiteX27" fmla="*/ 305668 w 582235"/>
              <a:gd name="connsiteY27" fmla="*/ 222935 h 606157"/>
              <a:gd name="connsiteX28" fmla="*/ 71558 w 582235"/>
              <a:gd name="connsiteY28" fmla="*/ 194196 h 606157"/>
              <a:gd name="connsiteX29" fmla="*/ 136967 w 582235"/>
              <a:gd name="connsiteY29" fmla="*/ 259511 h 606157"/>
              <a:gd name="connsiteX30" fmla="*/ 136967 w 582235"/>
              <a:gd name="connsiteY30" fmla="*/ 589079 h 606157"/>
              <a:gd name="connsiteX31" fmla="*/ 120015 w 582235"/>
              <a:gd name="connsiteY31" fmla="*/ 606157 h 606157"/>
              <a:gd name="connsiteX32" fmla="*/ 45754 w 582235"/>
              <a:gd name="connsiteY32" fmla="*/ 606157 h 606157"/>
              <a:gd name="connsiteX33" fmla="*/ 28801 w 582235"/>
              <a:gd name="connsiteY33" fmla="*/ 589079 h 606157"/>
              <a:gd name="connsiteX34" fmla="*/ 28801 w 582235"/>
              <a:gd name="connsiteY34" fmla="*/ 445268 h 606157"/>
              <a:gd name="connsiteX35" fmla="*/ 25951 w 582235"/>
              <a:gd name="connsiteY35" fmla="*/ 429238 h 606157"/>
              <a:gd name="connsiteX36" fmla="*/ 10949 w 582235"/>
              <a:gd name="connsiteY36" fmla="*/ 388342 h 606157"/>
              <a:gd name="connsiteX37" fmla="*/ 5998 w 582235"/>
              <a:gd name="connsiteY37" fmla="*/ 360778 h 606157"/>
              <a:gd name="connsiteX38" fmla="*/ 5998 w 582235"/>
              <a:gd name="connsiteY38" fmla="*/ 259511 h 606157"/>
              <a:gd name="connsiteX39" fmla="*/ 71558 w 582235"/>
              <a:gd name="connsiteY39" fmla="*/ 194196 h 606157"/>
              <a:gd name="connsiteX40" fmla="*/ 368563 w 582235"/>
              <a:gd name="connsiteY40" fmla="*/ 189398 h 606157"/>
              <a:gd name="connsiteX41" fmla="*/ 405892 w 582235"/>
              <a:gd name="connsiteY41" fmla="*/ 189398 h 606157"/>
              <a:gd name="connsiteX42" fmla="*/ 405892 w 582235"/>
              <a:gd name="connsiteY42" fmla="*/ 285720 h 606157"/>
              <a:gd name="connsiteX43" fmla="*/ 368563 w 582235"/>
              <a:gd name="connsiteY43" fmla="*/ 285720 h 606157"/>
              <a:gd name="connsiteX44" fmla="*/ 353838 w 582235"/>
              <a:gd name="connsiteY44" fmla="*/ 160167 h 606157"/>
              <a:gd name="connsiteX45" fmla="*/ 339132 w 582235"/>
              <a:gd name="connsiteY45" fmla="*/ 174698 h 606157"/>
              <a:gd name="connsiteX46" fmla="*/ 339132 w 582235"/>
              <a:gd name="connsiteY46" fmla="*/ 300384 h 606157"/>
              <a:gd name="connsiteX47" fmla="*/ 353838 w 582235"/>
              <a:gd name="connsiteY47" fmla="*/ 314915 h 606157"/>
              <a:gd name="connsiteX48" fmla="*/ 420617 w 582235"/>
              <a:gd name="connsiteY48" fmla="*/ 314915 h 606157"/>
              <a:gd name="connsiteX49" fmla="*/ 435173 w 582235"/>
              <a:gd name="connsiteY49" fmla="*/ 300384 h 606157"/>
              <a:gd name="connsiteX50" fmla="*/ 435173 w 582235"/>
              <a:gd name="connsiteY50" fmla="*/ 174698 h 606157"/>
              <a:gd name="connsiteX51" fmla="*/ 420617 w 582235"/>
              <a:gd name="connsiteY51" fmla="*/ 160167 h 606157"/>
              <a:gd name="connsiteX52" fmla="*/ 483514 w 582235"/>
              <a:gd name="connsiteY52" fmla="*/ 126594 h 606157"/>
              <a:gd name="connsiteX53" fmla="*/ 520702 w 582235"/>
              <a:gd name="connsiteY53" fmla="*/ 126594 h 606157"/>
              <a:gd name="connsiteX54" fmla="*/ 520702 w 582235"/>
              <a:gd name="connsiteY54" fmla="*/ 285719 h 606157"/>
              <a:gd name="connsiteX55" fmla="*/ 483514 w 582235"/>
              <a:gd name="connsiteY55" fmla="*/ 285719 h 606157"/>
              <a:gd name="connsiteX56" fmla="*/ 468787 w 582235"/>
              <a:gd name="connsiteY56" fmla="*/ 97399 h 606157"/>
              <a:gd name="connsiteX57" fmla="*/ 454081 w 582235"/>
              <a:gd name="connsiteY57" fmla="*/ 111930 h 606157"/>
              <a:gd name="connsiteX58" fmla="*/ 454081 w 582235"/>
              <a:gd name="connsiteY58" fmla="*/ 300384 h 606157"/>
              <a:gd name="connsiteX59" fmla="*/ 468787 w 582235"/>
              <a:gd name="connsiteY59" fmla="*/ 314915 h 606157"/>
              <a:gd name="connsiteX60" fmla="*/ 535415 w 582235"/>
              <a:gd name="connsiteY60" fmla="*/ 314915 h 606157"/>
              <a:gd name="connsiteX61" fmla="*/ 550121 w 582235"/>
              <a:gd name="connsiteY61" fmla="*/ 300384 h 606157"/>
              <a:gd name="connsiteX62" fmla="*/ 550121 w 582235"/>
              <a:gd name="connsiteY62" fmla="*/ 111930 h 606157"/>
              <a:gd name="connsiteX63" fmla="*/ 535415 w 582235"/>
              <a:gd name="connsiteY63" fmla="*/ 97399 h 606157"/>
              <a:gd name="connsiteX64" fmla="*/ 206026 w 582235"/>
              <a:gd name="connsiteY64" fmla="*/ 61745 h 606157"/>
              <a:gd name="connsiteX65" fmla="*/ 568429 w 582235"/>
              <a:gd name="connsiteY65" fmla="*/ 61745 h 606157"/>
              <a:gd name="connsiteX66" fmla="*/ 582235 w 582235"/>
              <a:gd name="connsiteY66" fmla="*/ 75527 h 606157"/>
              <a:gd name="connsiteX67" fmla="*/ 582235 w 582235"/>
              <a:gd name="connsiteY67" fmla="*/ 336787 h 606157"/>
              <a:gd name="connsiteX68" fmla="*/ 568429 w 582235"/>
              <a:gd name="connsiteY68" fmla="*/ 350569 h 606157"/>
              <a:gd name="connsiteX69" fmla="*/ 206026 w 582235"/>
              <a:gd name="connsiteY69" fmla="*/ 350569 h 606157"/>
              <a:gd name="connsiteX70" fmla="*/ 192220 w 582235"/>
              <a:gd name="connsiteY70" fmla="*/ 336787 h 606157"/>
              <a:gd name="connsiteX71" fmla="*/ 192220 w 582235"/>
              <a:gd name="connsiteY71" fmla="*/ 75527 h 606157"/>
              <a:gd name="connsiteX72" fmla="*/ 206026 w 582235"/>
              <a:gd name="connsiteY72" fmla="*/ 61745 h 606157"/>
              <a:gd name="connsiteX73" fmla="*/ 68484 w 582235"/>
              <a:gd name="connsiteY73" fmla="*/ 44809 h 606157"/>
              <a:gd name="connsiteX74" fmla="*/ 136968 w 582235"/>
              <a:gd name="connsiteY74" fmla="*/ 113187 h 606157"/>
              <a:gd name="connsiteX75" fmla="*/ 68484 w 582235"/>
              <a:gd name="connsiteY75" fmla="*/ 181565 h 606157"/>
              <a:gd name="connsiteX76" fmla="*/ 0 w 582235"/>
              <a:gd name="connsiteY76" fmla="*/ 113187 h 606157"/>
              <a:gd name="connsiteX77" fmla="*/ 68484 w 582235"/>
              <a:gd name="connsiteY77" fmla="*/ 44809 h 606157"/>
              <a:gd name="connsiteX78" fmla="*/ 387117 w 582235"/>
              <a:gd name="connsiteY78" fmla="*/ 0 h 606157"/>
              <a:gd name="connsiteX79" fmla="*/ 404975 w 582235"/>
              <a:gd name="connsiteY79" fmla="*/ 17827 h 606157"/>
              <a:gd name="connsiteX80" fmla="*/ 404975 w 582235"/>
              <a:gd name="connsiteY80" fmla="*/ 36553 h 606157"/>
              <a:gd name="connsiteX81" fmla="*/ 369410 w 582235"/>
              <a:gd name="connsiteY81" fmla="*/ 36553 h 606157"/>
              <a:gd name="connsiteX82" fmla="*/ 369410 w 582235"/>
              <a:gd name="connsiteY82" fmla="*/ 17827 h 606157"/>
              <a:gd name="connsiteX83" fmla="*/ 387117 w 582235"/>
              <a:gd name="connsiteY83" fmla="*/ 0 h 60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82235" h="606157">
                <a:moveTo>
                  <a:pt x="369451" y="375761"/>
                </a:moveTo>
                <a:lnTo>
                  <a:pt x="405005" y="375761"/>
                </a:lnTo>
                <a:lnTo>
                  <a:pt x="405005" y="459340"/>
                </a:lnTo>
                <a:lnTo>
                  <a:pt x="468913" y="523147"/>
                </a:lnTo>
                <a:cubicBezTo>
                  <a:pt x="475964" y="530187"/>
                  <a:pt x="475964" y="541420"/>
                  <a:pt x="468913" y="548310"/>
                </a:cubicBezTo>
                <a:cubicBezTo>
                  <a:pt x="465463" y="551755"/>
                  <a:pt x="460962" y="553553"/>
                  <a:pt x="456312" y="553553"/>
                </a:cubicBezTo>
                <a:cubicBezTo>
                  <a:pt x="451811" y="553553"/>
                  <a:pt x="447310" y="551755"/>
                  <a:pt x="443710" y="548310"/>
                </a:cubicBezTo>
                <a:lnTo>
                  <a:pt x="405005" y="509666"/>
                </a:lnTo>
                <a:lnTo>
                  <a:pt x="405005" y="535729"/>
                </a:lnTo>
                <a:cubicBezTo>
                  <a:pt x="405005" y="545614"/>
                  <a:pt x="397054" y="553553"/>
                  <a:pt x="387153" y="553553"/>
                </a:cubicBezTo>
                <a:cubicBezTo>
                  <a:pt x="377402" y="553553"/>
                  <a:pt x="369451" y="545614"/>
                  <a:pt x="369451" y="535729"/>
                </a:cubicBezTo>
                <a:lnTo>
                  <a:pt x="369451" y="509666"/>
                </a:lnTo>
                <a:lnTo>
                  <a:pt x="330596" y="548310"/>
                </a:lnTo>
                <a:cubicBezTo>
                  <a:pt x="323695" y="555350"/>
                  <a:pt x="312444" y="555350"/>
                  <a:pt x="305393" y="548310"/>
                </a:cubicBezTo>
                <a:cubicBezTo>
                  <a:pt x="298492" y="541420"/>
                  <a:pt x="298492" y="530187"/>
                  <a:pt x="305393" y="523147"/>
                </a:cubicBezTo>
                <a:lnTo>
                  <a:pt x="369451" y="459340"/>
                </a:lnTo>
                <a:close/>
                <a:moveTo>
                  <a:pt x="253612" y="252130"/>
                </a:moveTo>
                <a:lnTo>
                  <a:pt x="290941" y="252130"/>
                </a:lnTo>
                <a:lnTo>
                  <a:pt x="290941" y="285719"/>
                </a:lnTo>
                <a:lnTo>
                  <a:pt x="253612" y="285719"/>
                </a:lnTo>
                <a:close/>
                <a:moveTo>
                  <a:pt x="239040" y="222935"/>
                </a:moveTo>
                <a:cubicBezTo>
                  <a:pt x="230936" y="222935"/>
                  <a:pt x="224334" y="229527"/>
                  <a:pt x="224334" y="237616"/>
                </a:cubicBezTo>
                <a:lnTo>
                  <a:pt x="224334" y="300384"/>
                </a:lnTo>
                <a:cubicBezTo>
                  <a:pt x="224334" y="308474"/>
                  <a:pt x="230936" y="314915"/>
                  <a:pt x="239040" y="314915"/>
                </a:cubicBezTo>
                <a:lnTo>
                  <a:pt x="305668" y="314915"/>
                </a:lnTo>
                <a:cubicBezTo>
                  <a:pt x="313771" y="314915"/>
                  <a:pt x="320374" y="308474"/>
                  <a:pt x="320374" y="300384"/>
                </a:cubicBezTo>
                <a:lnTo>
                  <a:pt x="320374" y="237616"/>
                </a:lnTo>
                <a:cubicBezTo>
                  <a:pt x="320374" y="229527"/>
                  <a:pt x="313771" y="222935"/>
                  <a:pt x="305668" y="222935"/>
                </a:cubicBezTo>
                <a:close/>
                <a:moveTo>
                  <a:pt x="71558" y="194196"/>
                </a:moveTo>
                <a:cubicBezTo>
                  <a:pt x="107563" y="194196"/>
                  <a:pt x="136967" y="223558"/>
                  <a:pt x="136967" y="259511"/>
                </a:cubicBezTo>
                <a:lnTo>
                  <a:pt x="136967" y="589079"/>
                </a:lnTo>
                <a:cubicBezTo>
                  <a:pt x="136967" y="598517"/>
                  <a:pt x="129316" y="606157"/>
                  <a:pt x="120015" y="606157"/>
                </a:cubicBezTo>
                <a:lnTo>
                  <a:pt x="45754" y="606157"/>
                </a:lnTo>
                <a:cubicBezTo>
                  <a:pt x="36302" y="606157"/>
                  <a:pt x="28801" y="598517"/>
                  <a:pt x="28801" y="589079"/>
                </a:cubicBezTo>
                <a:lnTo>
                  <a:pt x="28801" y="445268"/>
                </a:lnTo>
                <a:cubicBezTo>
                  <a:pt x="28801" y="439725"/>
                  <a:pt x="27751" y="434482"/>
                  <a:pt x="25951" y="429238"/>
                </a:cubicBezTo>
                <a:lnTo>
                  <a:pt x="10949" y="388342"/>
                </a:lnTo>
                <a:cubicBezTo>
                  <a:pt x="7648" y="379504"/>
                  <a:pt x="5998" y="370216"/>
                  <a:pt x="5998" y="360778"/>
                </a:cubicBezTo>
                <a:lnTo>
                  <a:pt x="5998" y="259511"/>
                </a:lnTo>
                <a:cubicBezTo>
                  <a:pt x="5998" y="223558"/>
                  <a:pt x="35402" y="194196"/>
                  <a:pt x="71558" y="194196"/>
                </a:cubicBezTo>
                <a:close/>
                <a:moveTo>
                  <a:pt x="368563" y="189398"/>
                </a:moveTo>
                <a:lnTo>
                  <a:pt x="405892" y="189398"/>
                </a:lnTo>
                <a:lnTo>
                  <a:pt x="405892" y="285720"/>
                </a:lnTo>
                <a:lnTo>
                  <a:pt x="368563" y="285720"/>
                </a:lnTo>
                <a:close/>
                <a:moveTo>
                  <a:pt x="353838" y="160167"/>
                </a:moveTo>
                <a:cubicBezTo>
                  <a:pt x="345735" y="160167"/>
                  <a:pt x="339132" y="166608"/>
                  <a:pt x="339132" y="174698"/>
                </a:cubicBezTo>
                <a:lnTo>
                  <a:pt x="339132" y="300384"/>
                </a:lnTo>
                <a:cubicBezTo>
                  <a:pt x="339132" y="308474"/>
                  <a:pt x="345735" y="314915"/>
                  <a:pt x="353838" y="314915"/>
                </a:cubicBezTo>
                <a:lnTo>
                  <a:pt x="420617" y="314915"/>
                </a:lnTo>
                <a:cubicBezTo>
                  <a:pt x="428720" y="314915"/>
                  <a:pt x="435173" y="308474"/>
                  <a:pt x="435173" y="300384"/>
                </a:cubicBezTo>
                <a:lnTo>
                  <a:pt x="435173" y="174698"/>
                </a:lnTo>
                <a:cubicBezTo>
                  <a:pt x="435173" y="166608"/>
                  <a:pt x="428720" y="160167"/>
                  <a:pt x="420617" y="160167"/>
                </a:cubicBezTo>
                <a:close/>
                <a:moveTo>
                  <a:pt x="483514" y="126594"/>
                </a:moveTo>
                <a:lnTo>
                  <a:pt x="520702" y="126594"/>
                </a:lnTo>
                <a:lnTo>
                  <a:pt x="520702" y="285719"/>
                </a:lnTo>
                <a:lnTo>
                  <a:pt x="483514" y="285719"/>
                </a:lnTo>
                <a:close/>
                <a:moveTo>
                  <a:pt x="468787" y="97399"/>
                </a:moveTo>
                <a:cubicBezTo>
                  <a:pt x="460684" y="97399"/>
                  <a:pt x="454081" y="103840"/>
                  <a:pt x="454081" y="111930"/>
                </a:cubicBezTo>
                <a:lnTo>
                  <a:pt x="454081" y="300384"/>
                </a:lnTo>
                <a:cubicBezTo>
                  <a:pt x="454081" y="308474"/>
                  <a:pt x="460684" y="314915"/>
                  <a:pt x="468787" y="314915"/>
                </a:cubicBezTo>
                <a:lnTo>
                  <a:pt x="535415" y="314915"/>
                </a:lnTo>
                <a:cubicBezTo>
                  <a:pt x="543519" y="314915"/>
                  <a:pt x="550121" y="308474"/>
                  <a:pt x="550121" y="300384"/>
                </a:cubicBezTo>
                <a:lnTo>
                  <a:pt x="550121" y="111930"/>
                </a:lnTo>
                <a:cubicBezTo>
                  <a:pt x="550121" y="103840"/>
                  <a:pt x="543519" y="97399"/>
                  <a:pt x="535415" y="97399"/>
                </a:cubicBezTo>
                <a:close/>
                <a:moveTo>
                  <a:pt x="206026" y="61745"/>
                </a:moveTo>
                <a:lnTo>
                  <a:pt x="568429" y="61745"/>
                </a:lnTo>
                <a:cubicBezTo>
                  <a:pt x="575932" y="61745"/>
                  <a:pt x="582235" y="67887"/>
                  <a:pt x="582235" y="75527"/>
                </a:cubicBezTo>
                <a:lnTo>
                  <a:pt x="582235" y="336787"/>
                </a:lnTo>
                <a:cubicBezTo>
                  <a:pt x="582235" y="344427"/>
                  <a:pt x="575932" y="350569"/>
                  <a:pt x="568429" y="350569"/>
                </a:cubicBezTo>
                <a:lnTo>
                  <a:pt x="206026" y="350569"/>
                </a:lnTo>
                <a:cubicBezTo>
                  <a:pt x="198373" y="350569"/>
                  <a:pt x="192220" y="344427"/>
                  <a:pt x="192220" y="336787"/>
                </a:cubicBezTo>
                <a:lnTo>
                  <a:pt x="192220" y="75527"/>
                </a:lnTo>
                <a:cubicBezTo>
                  <a:pt x="192220" y="67887"/>
                  <a:pt x="198373" y="61745"/>
                  <a:pt x="206026" y="61745"/>
                </a:cubicBezTo>
                <a:close/>
                <a:moveTo>
                  <a:pt x="68484" y="44809"/>
                </a:moveTo>
                <a:cubicBezTo>
                  <a:pt x="106307" y="44809"/>
                  <a:pt x="136968" y="75423"/>
                  <a:pt x="136968" y="113187"/>
                </a:cubicBezTo>
                <a:cubicBezTo>
                  <a:pt x="136968" y="150951"/>
                  <a:pt x="106307" y="181565"/>
                  <a:pt x="68484" y="181565"/>
                </a:cubicBezTo>
                <a:cubicBezTo>
                  <a:pt x="30661" y="181565"/>
                  <a:pt x="0" y="150951"/>
                  <a:pt x="0" y="113187"/>
                </a:cubicBezTo>
                <a:cubicBezTo>
                  <a:pt x="0" y="75423"/>
                  <a:pt x="30661" y="44809"/>
                  <a:pt x="68484" y="44809"/>
                </a:cubicBezTo>
                <a:close/>
                <a:moveTo>
                  <a:pt x="387117" y="0"/>
                </a:moveTo>
                <a:cubicBezTo>
                  <a:pt x="397022" y="0"/>
                  <a:pt x="404975" y="7940"/>
                  <a:pt x="404975" y="17827"/>
                </a:cubicBezTo>
                <a:lnTo>
                  <a:pt x="404975" y="36553"/>
                </a:lnTo>
                <a:lnTo>
                  <a:pt x="369410" y="36553"/>
                </a:lnTo>
                <a:lnTo>
                  <a:pt x="369410" y="17827"/>
                </a:lnTo>
                <a:cubicBezTo>
                  <a:pt x="369410" y="7940"/>
                  <a:pt x="377363" y="0"/>
                  <a:pt x="387117" y="0"/>
                </a:cubicBezTo>
                <a:close/>
              </a:path>
            </a:pathLst>
          </a:cu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ln w="0"/>
                <a:effectLst>
                  <a:outerShdw blurRad="38100" dist="19050" dir="2700000" algn="tl" rotWithShape="0">
                    <a:schemeClr val="dk1">
                      <a:alpha val="40000"/>
                    </a:schemeClr>
                  </a:outerShdw>
                </a:effectLst>
              </a:rPr>
              <a:t>GROUP 5</a:t>
            </a:r>
            <a:endParaRPr lang="en-US" altLang="zh-CN" sz="4800" dirty="0">
              <a:ln w="0"/>
              <a:effectLst>
                <a:outerShdw blurRad="38100" dist="19050" dir="2700000" algn="tl" rotWithShape="0">
                  <a:schemeClr val="dk1">
                    <a:alpha val="40000"/>
                  </a:schemeClr>
                </a:outerShdw>
              </a:effectLst>
            </a:endParaRPr>
          </a:p>
        </p:txBody>
      </p:sp>
      <p:sp>
        <p:nvSpPr>
          <p:cNvPr id="69" name="presentation_115875">
            <a:extLst>
              <a:ext uri="{FF2B5EF4-FFF2-40B4-BE49-F238E27FC236}">
                <a16:creationId xmlns:a16="http://schemas.microsoft.com/office/drawing/2014/main" id="{99C2F54C-5C25-4BF8-9AA7-B6E168B1857A}"/>
              </a:ext>
            </a:extLst>
          </p:cNvPr>
          <p:cNvSpPr>
            <a:spLocks noChangeAspect="1"/>
          </p:cNvSpPr>
          <p:nvPr/>
        </p:nvSpPr>
        <p:spPr bwMode="auto">
          <a:xfrm>
            <a:off x="5100347" y="4114968"/>
            <a:ext cx="954512" cy="993731"/>
          </a:xfrm>
          <a:custGeom>
            <a:avLst/>
            <a:gdLst>
              <a:gd name="connsiteX0" fmla="*/ 369451 w 582235"/>
              <a:gd name="connsiteY0" fmla="*/ 375761 h 606157"/>
              <a:gd name="connsiteX1" fmla="*/ 405005 w 582235"/>
              <a:gd name="connsiteY1" fmla="*/ 375761 h 606157"/>
              <a:gd name="connsiteX2" fmla="*/ 405005 w 582235"/>
              <a:gd name="connsiteY2" fmla="*/ 459340 h 606157"/>
              <a:gd name="connsiteX3" fmla="*/ 468913 w 582235"/>
              <a:gd name="connsiteY3" fmla="*/ 523147 h 606157"/>
              <a:gd name="connsiteX4" fmla="*/ 468913 w 582235"/>
              <a:gd name="connsiteY4" fmla="*/ 548310 h 606157"/>
              <a:gd name="connsiteX5" fmla="*/ 456312 w 582235"/>
              <a:gd name="connsiteY5" fmla="*/ 553553 h 606157"/>
              <a:gd name="connsiteX6" fmla="*/ 443710 w 582235"/>
              <a:gd name="connsiteY6" fmla="*/ 548310 h 606157"/>
              <a:gd name="connsiteX7" fmla="*/ 405005 w 582235"/>
              <a:gd name="connsiteY7" fmla="*/ 509666 h 606157"/>
              <a:gd name="connsiteX8" fmla="*/ 405005 w 582235"/>
              <a:gd name="connsiteY8" fmla="*/ 535729 h 606157"/>
              <a:gd name="connsiteX9" fmla="*/ 387153 w 582235"/>
              <a:gd name="connsiteY9" fmla="*/ 553553 h 606157"/>
              <a:gd name="connsiteX10" fmla="*/ 369451 w 582235"/>
              <a:gd name="connsiteY10" fmla="*/ 535729 h 606157"/>
              <a:gd name="connsiteX11" fmla="*/ 369451 w 582235"/>
              <a:gd name="connsiteY11" fmla="*/ 509666 h 606157"/>
              <a:gd name="connsiteX12" fmla="*/ 330596 w 582235"/>
              <a:gd name="connsiteY12" fmla="*/ 548310 h 606157"/>
              <a:gd name="connsiteX13" fmla="*/ 305393 w 582235"/>
              <a:gd name="connsiteY13" fmla="*/ 548310 h 606157"/>
              <a:gd name="connsiteX14" fmla="*/ 305393 w 582235"/>
              <a:gd name="connsiteY14" fmla="*/ 523147 h 606157"/>
              <a:gd name="connsiteX15" fmla="*/ 369451 w 582235"/>
              <a:gd name="connsiteY15" fmla="*/ 459340 h 606157"/>
              <a:gd name="connsiteX16" fmla="*/ 253612 w 582235"/>
              <a:gd name="connsiteY16" fmla="*/ 252130 h 606157"/>
              <a:gd name="connsiteX17" fmla="*/ 290941 w 582235"/>
              <a:gd name="connsiteY17" fmla="*/ 252130 h 606157"/>
              <a:gd name="connsiteX18" fmla="*/ 290941 w 582235"/>
              <a:gd name="connsiteY18" fmla="*/ 285719 h 606157"/>
              <a:gd name="connsiteX19" fmla="*/ 253612 w 582235"/>
              <a:gd name="connsiteY19" fmla="*/ 285719 h 606157"/>
              <a:gd name="connsiteX20" fmla="*/ 239040 w 582235"/>
              <a:gd name="connsiteY20" fmla="*/ 222935 h 606157"/>
              <a:gd name="connsiteX21" fmla="*/ 224334 w 582235"/>
              <a:gd name="connsiteY21" fmla="*/ 237616 h 606157"/>
              <a:gd name="connsiteX22" fmla="*/ 224334 w 582235"/>
              <a:gd name="connsiteY22" fmla="*/ 300384 h 606157"/>
              <a:gd name="connsiteX23" fmla="*/ 239040 w 582235"/>
              <a:gd name="connsiteY23" fmla="*/ 314915 h 606157"/>
              <a:gd name="connsiteX24" fmla="*/ 305668 w 582235"/>
              <a:gd name="connsiteY24" fmla="*/ 314915 h 606157"/>
              <a:gd name="connsiteX25" fmla="*/ 320374 w 582235"/>
              <a:gd name="connsiteY25" fmla="*/ 300384 h 606157"/>
              <a:gd name="connsiteX26" fmla="*/ 320374 w 582235"/>
              <a:gd name="connsiteY26" fmla="*/ 237616 h 606157"/>
              <a:gd name="connsiteX27" fmla="*/ 305668 w 582235"/>
              <a:gd name="connsiteY27" fmla="*/ 222935 h 606157"/>
              <a:gd name="connsiteX28" fmla="*/ 71558 w 582235"/>
              <a:gd name="connsiteY28" fmla="*/ 194196 h 606157"/>
              <a:gd name="connsiteX29" fmla="*/ 136967 w 582235"/>
              <a:gd name="connsiteY29" fmla="*/ 259511 h 606157"/>
              <a:gd name="connsiteX30" fmla="*/ 136967 w 582235"/>
              <a:gd name="connsiteY30" fmla="*/ 589079 h 606157"/>
              <a:gd name="connsiteX31" fmla="*/ 120015 w 582235"/>
              <a:gd name="connsiteY31" fmla="*/ 606157 h 606157"/>
              <a:gd name="connsiteX32" fmla="*/ 45754 w 582235"/>
              <a:gd name="connsiteY32" fmla="*/ 606157 h 606157"/>
              <a:gd name="connsiteX33" fmla="*/ 28801 w 582235"/>
              <a:gd name="connsiteY33" fmla="*/ 589079 h 606157"/>
              <a:gd name="connsiteX34" fmla="*/ 28801 w 582235"/>
              <a:gd name="connsiteY34" fmla="*/ 445268 h 606157"/>
              <a:gd name="connsiteX35" fmla="*/ 25951 w 582235"/>
              <a:gd name="connsiteY35" fmla="*/ 429238 h 606157"/>
              <a:gd name="connsiteX36" fmla="*/ 10949 w 582235"/>
              <a:gd name="connsiteY36" fmla="*/ 388342 h 606157"/>
              <a:gd name="connsiteX37" fmla="*/ 5998 w 582235"/>
              <a:gd name="connsiteY37" fmla="*/ 360778 h 606157"/>
              <a:gd name="connsiteX38" fmla="*/ 5998 w 582235"/>
              <a:gd name="connsiteY38" fmla="*/ 259511 h 606157"/>
              <a:gd name="connsiteX39" fmla="*/ 71558 w 582235"/>
              <a:gd name="connsiteY39" fmla="*/ 194196 h 606157"/>
              <a:gd name="connsiteX40" fmla="*/ 368563 w 582235"/>
              <a:gd name="connsiteY40" fmla="*/ 189398 h 606157"/>
              <a:gd name="connsiteX41" fmla="*/ 405892 w 582235"/>
              <a:gd name="connsiteY41" fmla="*/ 189398 h 606157"/>
              <a:gd name="connsiteX42" fmla="*/ 405892 w 582235"/>
              <a:gd name="connsiteY42" fmla="*/ 285720 h 606157"/>
              <a:gd name="connsiteX43" fmla="*/ 368563 w 582235"/>
              <a:gd name="connsiteY43" fmla="*/ 285720 h 606157"/>
              <a:gd name="connsiteX44" fmla="*/ 353838 w 582235"/>
              <a:gd name="connsiteY44" fmla="*/ 160167 h 606157"/>
              <a:gd name="connsiteX45" fmla="*/ 339132 w 582235"/>
              <a:gd name="connsiteY45" fmla="*/ 174698 h 606157"/>
              <a:gd name="connsiteX46" fmla="*/ 339132 w 582235"/>
              <a:gd name="connsiteY46" fmla="*/ 300384 h 606157"/>
              <a:gd name="connsiteX47" fmla="*/ 353838 w 582235"/>
              <a:gd name="connsiteY47" fmla="*/ 314915 h 606157"/>
              <a:gd name="connsiteX48" fmla="*/ 420617 w 582235"/>
              <a:gd name="connsiteY48" fmla="*/ 314915 h 606157"/>
              <a:gd name="connsiteX49" fmla="*/ 435173 w 582235"/>
              <a:gd name="connsiteY49" fmla="*/ 300384 h 606157"/>
              <a:gd name="connsiteX50" fmla="*/ 435173 w 582235"/>
              <a:gd name="connsiteY50" fmla="*/ 174698 h 606157"/>
              <a:gd name="connsiteX51" fmla="*/ 420617 w 582235"/>
              <a:gd name="connsiteY51" fmla="*/ 160167 h 606157"/>
              <a:gd name="connsiteX52" fmla="*/ 483514 w 582235"/>
              <a:gd name="connsiteY52" fmla="*/ 126594 h 606157"/>
              <a:gd name="connsiteX53" fmla="*/ 520702 w 582235"/>
              <a:gd name="connsiteY53" fmla="*/ 126594 h 606157"/>
              <a:gd name="connsiteX54" fmla="*/ 520702 w 582235"/>
              <a:gd name="connsiteY54" fmla="*/ 285719 h 606157"/>
              <a:gd name="connsiteX55" fmla="*/ 483514 w 582235"/>
              <a:gd name="connsiteY55" fmla="*/ 285719 h 606157"/>
              <a:gd name="connsiteX56" fmla="*/ 468787 w 582235"/>
              <a:gd name="connsiteY56" fmla="*/ 97399 h 606157"/>
              <a:gd name="connsiteX57" fmla="*/ 454081 w 582235"/>
              <a:gd name="connsiteY57" fmla="*/ 111930 h 606157"/>
              <a:gd name="connsiteX58" fmla="*/ 454081 w 582235"/>
              <a:gd name="connsiteY58" fmla="*/ 300384 h 606157"/>
              <a:gd name="connsiteX59" fmla="*/ 468787 w 582235"/>
              <a:gd name="connsiteY59" fmla="*/ 314915 h 606157"/>
              <a:gd name="connsiteX60" fmla="*/ 535415 w 582235"/>
              <a:gd name="connsiteY60" fmla="*/ 314915 h 606157"/>
              <a:gd name="connsiteX61" fmla="*/ 550121 w 582235"/>
              <a:gd name="connsiteY61" fmla="*/ 300384 h 606157"/>
              <a:gd name="connsiteX62" fmla="*/ 550121 w 582235"/>
              <a:gd name="connsiteY62" fmla="*/ 111930 h 606157"/>
              <a:gd name="connsiteX63" fmla="*/ 535415 w 582235"/>
              <a:gd name="connsiteY63" fmla="*/ 97399 h 606157"/>
              <a:gd name="connsiteX64" fmla="*/ 206026 w 582235"/>
              <a:gd name="connsiteY64" fmla="*/ 61745 h 606157"/>
              <a:gd name="connsiteX65" fmla="*/ 568429 w 582235"/>
              <a:gd name="connsiteY65" fmla="*/ 61745 h 606157"/>
              <a:gd name="connsiteX66" fmla="*/ 582235 w 582235"/>
              <a:gd name="connsiteY66" fmla="*/ 75527 h 606157"/>
              <a:gd name="connsiteX67" fmla="*/ 582235 w 582235"/>
              <a:gd name="connsiteY67" fmla="*/ 336787 h 606157"/>
              <a:gd name="connsiteX68" fmla="*/ 568429 w 582235"/>
              <a:gd name="connsiteY68" fmla="*/ 350569 h 606157"/>
              <a:gd name="connsiteX69" fmla="*/ 206026 w 582235"/>
              <a:gd name="connsiteY69" fmla="*/ 350569 h 606157"/>
              <a:gd name="connsiteX70" fmla="*/ 192220 w 582235"/>
              <a:gd name="connsiteY70" fmla="*/ 336787 h 606157"/>
              <a:gd name="connsiteX71" fmla="*/ 192220 w 582235"/>
              <a:gd name="connsiteY71" fmla="*/ 75527 h 606157"/>
              <a:gd name="connsiteX72" fmla="*/ 206026 w 582235"/>
              <a:gd name="connsiteY72" fmla="*/ 61745 h 606157"/>
              <a:gd name="connsiteX73" fmla="*/ 68484 w 582235"/>
              <a:gd name="connsiteY73" fmla="*/ 44809 h 606157"/>
              <a:gd name="connsiteX74" fmla="*/ 136968 w 582235"/>
              <a:gd name="connsiteY74" fmla="*/ 113187 h 606157"/>
              <a:gd name="connsiteX75" fmla="*/ 68484 w 582235"/>
              <a:gd name="connsiteY75" fmla="*/ 181565 h 606157"/>
              <a:gd name="connsiteX76" fmla="*/ 0 w 582235"/>
              <a:gd name="connsiteY76" fmla="*/ 113187 h 606157"/>
              <a:gd name="connsiteX77" fmla="*/ 68484 w 582235"/>
              <a:gd name="connsiteY77" fmla="*/ 44809 h 606157"/>
              <a:gd name="connsiteX78" fmla="*/ 387117 w 582235"/>
              <a:gd name="connsiteY78" fmla="*/ 0 h 606157"/>
              <a:gd name="connsiteX79" fmla="*/ 404975 w 582235"/>
              <a:gd name="connsiteY79" fmla="*/ 17827 h 606157"/>
              <a:gd name="connsiteX80" fmla="*/ 404975 w 582235"/>
              <a:gd name="connsiteY80" fmla="*/ 36553 h 606157"/>
              <a:gd name="connsiteX81" fmla="*/ 369410 w 582235"/>
              <a:gd name="connsiteY81" fmla="*/ 36553 h 606157"/>
              <a:gd name="connsiteX82" fmla="*/ 369410 w 582235"/>
              <a:gd name="connsiteY82" fmla="*/ 17827 h 606157"/>
              <a:gd name="connsiteX83" fmla="*/ 387117 w 582235"/>
              <a:gd name="connsiteY83" fmla="*/ 0 h 60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82235" h="606157">
                <a:moveTo>
                  <a:pt x="369451" y="375761"/>
                </a:moveTo>
                <a:lnTo>
                  <a:pt x="405005" y="375761"/>
                </a:lnTo>
                <a:lnTo>
                  <a:pt x="405005" y="459340"/>
                </a:lnTo>
                <a:lnTo>
                  <a:pt x="468913" y="523147"/>
                </a:lnTo>
                <a:cubicBezTo>
                  <a:pt x="475964" y="530187"/>
                  <a:pt x="475964" y="541420"/>
                  <a:pt x="468913" y="548310"/>
                </a:cubicBezTo>
                <a:cubicBezTo>
                  <a:pt x="465463" y="551755"/>
                  <a:pt x="460962" y="553553"/>
                  <a:pt x="456312" y="553553"/>
                </a:cubicBezTo>
                <a:cubicBezTo>
                  <a:pt x="451811" y="553553"/>
                  <a:pt x="447310" y="551755"/>
                  <a:pt x="443710" y="548310"/>
                </a:cubicBezTo>
                <a:lnTo>
                  <a:pt x="405005" y="509666"/>
                </a:lnTo>
                <a:lnTo>
                  <a:pt x="405005" y="535729"/>
                </a:lnTo>
                <a:cubicBezTo>
                  <a:pt x="405005" y="545614"/>
                  <a:pt x="397054" y="553553"/>
                  <a:pt x="387153" y="553553"/>
                </a:cubicBezTo>
                <a:cubicBezTo>
                  <a:pt x="377402" y="553553"/>
                  <a:pt x="369451" y="545614"/>
                  <a:pt x="369451" y="535729"/>
                </a:cubicBezTo>
                <a:lnTo>
                  <a:pt x="369451" y="509666"/>
                </a:lnTo>
                <a:lnTo>
                  <a:pt x="330596" y="548310"/>
                </a:lnTo>
                <a:cubicBezTo>
                  <a:pt x="323695" y="555350"/>
                  <a:pt x="312444" y="555350"/>
                  <a:pt x="305393" y="548310"/>
                </a:cubicBezTo>
                <a:cubicBezTo>
                  <a:pt x="298492" y="541420"/>
                  <a:pt x="298492" y="530187"/>
                  <a:pt x="305393" y="523147"/>
                </a:cubicBezTo>
                <a:lnTo>
                  <a:pt x="369451" y="459340"/>
                </a:lnTo>
                <a:close/>
                <a:moveTo>
                  <a:pt x="253612" y="252130"/>
                </a:moveTo>
                <a:lnTo>
                  <a:pt x="290941" y="252130"/>
                </a:lnTo>
                <a:lnTo>
                  <a:pt x="290941" y="285719"/>
                </a:lnTo>
                <a:lnTo>
                  <a:pt x="253612" y="285719"/>
                </a:lnTo>
                <a:close/>
                <a:moveTo>
                  <a:pt x="239040" y="222935"/>
                </a:moveTo>
                <a:cubicBezTo>
                  <a:pt x="230936" y="222935"/>
                  <a:pt x="224334" y="229527"/>
                  <a:pt x="224334" y="237616"/>
                </a:cubicBezTo>
                <a:lnTo>
                  <a:pt x="224334" y="300384"/>
                </a:lnTo>
                <a:cubicBezTo>
                  <a:pt x="224334" y="308474"/>
                  <a:pt x="230936" y="314915"/>
                  <a:pt x="239040" y="314915"/>
                </a:cubicBezTo>
                <a:lnTo>
                  <a:pt x="305668" y="314915"/>
                </a:lnTo>
                <a:cubicBezTo>
                  <a:pt x="313771" y="314915"/>
                  <a:pt x="320374" y="308474"/>
                  <a:pt x="320374" y="300384"/>
                </a:cubicBezTo>
                <a:lnTo>
                  <a:pt x="320374" y="237616"/>
                </a:lnTo>
                <a:cubicBezTo>
                  <a:pt x="320374" y="229527"/>
                  <a:pt x="313771" y="222935"/>
                  <a:pt x="305668" y="222935"/>
                </a:cubicBezTo>
                <a:close/>
                <a:moveTo>
                  <a:pt x="71558" y="194196"/>
                </a:moveTo>
                <a:cubicBezTo>
                  <a:pt x="107563" y="194196"/>
                  <a:pt x="136967" y="223558"/>
                  <a:pt x="136967" y="259511"/>
                </a:cubicBezTo>
                <a:lnTo>
                  <a:pt x="136967" y="589079"/>
                </a:lnTo>
                <a:cubicBezTo>
                  <a:pt x="136967" y="598517"/>
                  <a:pt x="129316" y="606157"/>
                  <a:pt x="120015" y="606157"/>
                </a:cubicBezTo>
                <a:lnTo>
                  <a:pt x="45754" y="606157"/>
                </a:lnTo>
                <a:cubicBezTo>
                  <a:pt x="36302" y="606157"/>
                  <a:pt x="28801" y="598517"/>
                  <a:pt x="28801" y="589079"/>
                </a:cubicBezTo>
                <a:lnTo>
                  <a:pt x="28801" y="445268"/>
                </a:lnTo>
                <a:cubicBezTo>
                  <a:pt x="28801" y="439725"/>
                  <a:pt x="27751" y="434482"/>
                  <a:pt x="25951" y="429238"/>
                </a:cubicBezTo>
                <a:lnTo>
                  <a:pt x="10949" y="388342"/>
                </a:lnTo>
                <a:cubicBezTo>
                  <a:pt x="7648" y="379504"/>
                  <a:pt x="5998" y="370216"/>
                  <a:pt x="5998" y="360778"/>
                </a:cubicBezTo>
                <a:lnTo>
                  <a:pt x="5998" y="259511"/>
                </a:lnTo>
                <a:cubicBezTo>
                  <a:pt x="5998" y="223558"/>
                  <a:pt x="35402" y="194196"/>
                  <a:pt x="71558" y="194196"/>
                </a:cubicBezTo>
                <a:close/>
                <a:moveTo>
                  <a:pt x="368563" y="189398"/>
                </a:moveTo>
                <a:lnTo>
                  <a:pt x="405892" y="189398"/>
                </a:lnTo>
                <a:lnTo>
                  <a:pt x="405892" y="285720"/>
                </a:lnTo>
                <a:lnTo>
                  <a:pt x="368563" y="285720"/>
                </a:lnTo>
                <a:close/>
                <a:moveTo>
                  <a:pt x="353838" y="160167"/>
                </a:moveTo>
                <a:cubicBezTo>
                  <a:pt x="345735" y="160167"/>
                  <a:pt x="339132" y="166608"/>
                  <a:pt x="339132" y="174698"/>
                </a:cubicBezTo>
                <a:lnTo>
                  <a:pt x="339132" y="300384"/>
                </a:lnTo>
                <a:cubicBezTo>
                  <a:pt x="339132" y="308474"/>
                  <a:pt x="345735" y="314915"/>
                  <a:pt x="353838" y="314915"/>
                </a:cubicBezTo>
                <a:lnTo>
                  <a:pt x="420617" y="314915"/>
                </a:lnTo>
                <a:cubicBezTo>
                  <a:pt x="428720" y="314915"/>
                  <a:pt x="435173" y="308474"/>
                  <a:pt x="435173" y="300384"/>
                </a:cubicBezTo>
                <a:lnTo>
                  <a:pt x="435173" y="174698"/>
                </a:lnTo>
                <a:cubicBezTo>
                  <a:pt x="435173" y="166608"/>
                  <a:pt x="428720" y="160167"/>
                  <a:pt x="420617" y="160167"/>
                </a:cubicBezTo>
                <a:close/>
                <a:moveTo>
                  <a:pt x="483514" y="126594"/>
                </a:moveTo>
                <a:lnTo>
                  <a:pt x="520702" y="126594"/>
                </a:lnTo>
                <a:lnTo>
                  <a:pt x="520702" y="285719"/>
                </a:lnTo>
                <a:lnTo>
                  <a:pt x="483514" y="285719"/>
                </a:lnTo>
                <a:close/>
                <a:moveTo>
                  <a:pt x="468787" y="97399"/>
                </a:moveTo>
                <a:cubicBezTo>
                  <a:pt x="460684" y="97399"/>
                  <a:pt x="454081" y="103840"/>
                  <a:pt x="454081" y="111930"/>
                </a:cubicBezTo>
                <a:lnTo>
                  <a:pt x="454081" y="300384"/>
                </a:lnTo>
                <a:cubicBezTo>
                  <a:pt x="454081" y="308474"/>
                  <a:pt x="460684" y="314915"/>
                  <a:pt x="468787" y="314915"/>
                </a:cubicBezTo>
                <a:lnTo>
                  <a:pt x="535415" y="314915"/>
                </a:lnTo>
                <a:cubicBezTo>
                  <a:pt x="543519" y="314915"/>
                  <a:pt x="550121" y="308474"/>
                  <a:pt x="550121" y="300384"/>
                </a:cubicBezTo>
                <a:lnTo>
                  <a:pt x="550121" y="111930"/>
                </a:lnTo>
                <a:cubicBezTo>
                  <a:pt x="550121" y="103840"/>
                  <a:pt x="543519" y="97399"/>
                  <a:pt x="535415" y="97399"/>
                </a:cubicBezTo>
                <a:close/>
                <a:moveTo>
                  <a:pt x="206026" y="61745"/>
                </a:moveTo>
                <a:lnTo>
                  <a:pt x="568429" y="61745"/>
                </a:lnTo>
                <a:cubicBezTo>
                  <a:pt x="575932" y="61745"/>
                  <a:pt x="582235" y="67887"/>
                  <a:pt x="582235" y="75527"/>
                </a:cubicBezTo>
                <a:lnTo>
                  <a:pt x="582235" y="336787"/>
                </a:lnTo>
                <a:cubicBezTo>
                  <a:pt x="582235" y="344427"/>
                  <a:pt x="575932" y="350569"/>
                  <a:pt x="568429" y="350569"/>
                </a:cubicBezTo>
                <a:lnTo>
                  <a:pt x="206026" y="350569"/>
                </a:lnTo>
                <a:cubicBezTo>
                  <a:pt x="198373" y="350569"/>
                  <a:pt x="192220" y="344427"/>
                  <a:pt x="192220" y="336787"/>
                </a:cubicBezTo>
                <a:lnTo>
                  <a:pt x="192220" y="75527"/>
                </a:lnTo>
                <a:cubicBezTo>
                  <a:pt x="192220" y="67887"/>
                  <a:pt x="198373" y="61745"/>
                  <a:pt x="206026" y="61745"/>
                </a:cubicBezTo>
                <a:close/>
                <a:moveTo>
                  <a:pt x="68484" y="44809"/>
                </a:moveTo>
                <a:cubicBezTo>
                  <a:pt x="106307" y="44809"/>
                  <a:pt x="136968" y="75423"/>
                  <a:pt x="136968" y="113187"/>
                </a:cubicBezTo>
                <a:cubicBezTo>
                  <a:pt x="136968" y="150951"/>
                  <a:pt x="106307" y="181565"/>
                  <a:pt x="68484" y="181565"/>
                </a:cubicBezTo>
                <a:cubicBezTo>
                  <a:pt x="30661" y="181565"/>
                  <a:pt x="0" y="150951"/>
                  <a:pt x="0" y="113187"/>
                </a:cubicBezTo>
                <a:cubicBezTo>
                  <a:pt x="0" y="75423"/>
                  <a:pt x="30661" y="44809"/>
                  <a:pt x="68484" y="44809"/>
                </a:cubicBezTo>
                <a:close/>
                <a:moveTo>
                  <a:pt x="387117" y="0"/>
                </a:moveTo>
                <a:cubicBezTo>
                  <a:pt x="397022" y="0"/>
                  <a:pt x="404975" y="7940"/>
                  <a:pt x="404975" y="17827"/>
                </a:cubicBezTo>
                <a:lnTo>
                  <a:pt x="404975" y="36553"/>
                </a:lnTo>
                <a:lnTo>
                  <a:pt x="369410" y="36553"/>
                </a:lnTo>
                <a:lnTo>
                  <a:pt x="369410" y="17827"/>
                </a:lnTo>
                <a:cubicBezTo>
                  <a:pt x="369410" y="7940"/>
                  <a:pt x="377363" y="0"/>
                  <a:pt x="387117" y="0"/>
                </a:cubicBezTo>
                <a:close/>
              </a:path>
            </a:pathLst>
          </a:custGeom>
          <a:solidFill>
            <a:schemeClr val="tx1"/>
          </a:solidFill>
          <a:ln>
            <a:noFill/>
          </a:ln>
        </p:spPr>
        <p:txBody>
          <a:bodyPr/>
          <a:lstStyle/>
          <a:p>
            <a:endParaRPr lang="zh-CN" altLang="en-US"/>
          </a:p>
        </p:txBody>
      </p:sp>
      <p:sp>
        <p:nvSpPr>
          <p:cNvPr id="64" name="文本框 63">
            <a:extLst>
              <a:ext uri="{FF2B5EF4-FFF2-40B4-BE49-F238E27FC236}">
                <a16:creationId xmlns:a16="http://schemas.microsoft.com/office/drawing/2014/main" id="{24B2373D-E12C-4070-B74D-70634A812A71}"/>
              </a:ext>
            </a:extLst>
          </p:cNvPr>
          <p:cNvSpPr txBox="1"/>
          <p:nvPr/>
        </p:nvSpPr>
        <p:spPr>
          <a:xfrm>
            <a:off x="5903129" y="1279353"/>
            <a:ext cx="7114300" cy="2123658"/>
          </a:xfrm>
          <a:prstGeom prst="rect">
            <a:avLst/>
          </a:prstGeom>
          <a:noFill/>
        </p:spPr>
        <p:txBody>
          <a:bodyPr wrap="square">
            <a:spAutoFit/>
          </a:bodyPr>
          <a:lstStyle/>
          <a:p>
            <a:r>
              <a:rPr lang="en-US" altLang="zh-CN" sz="6600" dirty="0">
                <a:ln w="0"/>
                <a:effectLst>
                  <a:outerShdw blurRad="38100" dist="19050" dir="2700000" algn="tl" rotWithShape="0">
                    <a:schemeClr val="dk1">
                      <a:alpha val="40000"/>
                    </a:schemeClr>
                  </a:outerShdw>
                </a:effectLst>
              </a:rPr>
              <a:t>Needle-free</a:t>
            </a:r>
          </a:p>
          <a:p>
            <a:r>
              <a:rPr lang="en-US" altLang="zh-CN" sz="6600" dirty="0">
                <a:solidFill>
                  <a:schemeClr val="bg1"/>
                </a:solidFill>
              </a:rPr>
              <a:t>Immunization</a:t>
            </a:r>
            <a:endParaRPr lang="en-US" altLang="zh-CN" sz="6600" dirty="0">
              <a:ln w="0"/>
              <a:solidFill>
                <a:schemeClr val="bg1"/>
              </a:solidFill>
              <a:effectLst>
                <a:outerShdw blurRad="38100" dist="19050" dir="2700000" algn="tl" rotWithShape="0">
                  <a:schemeClr val="dk1">
                    <a:alpha val="40000"/>
                  </a:schemeClr>
                </a:outerShdw>
              </a:effectLst>
            </a:endParaRPr>
          </a:p>
        </p:txBody>
      </p:sp>
      <p:sp>
        <p:nvSpPr>
          <p:cNvPr id="70" name="文本框 69">
            <a:extLst>
              <a:ext uri="{FF2B5EF4-FFF2-40B4-BE49-F238E27FC236}">
                <a16:creationId xmlns:a16="http://schemas.microsoft.com/office/drawing/2014/main" id="{0B319C37-EFDE-4229-BF9A-6BFD7F8053F9}"/>
              </a:ext>
            </a:extLst>
          </p:cNvPr>
          <p:cNvSpPr txBox="1"/>
          <p:nvPr/>
        </p:nvSpPr>
        <p:spPr>
          <a:xfrm>
            <a:off x="6211518" y="4352523"/>
            <a:ext cx="8005664" cy="830997"/>
          </a:xfrm>
          <a:prstGeom prst="rect">
            <a:avLst/>
          </a:prstGeom>
          <a:noFill/>
        </p:spPr>
        <p:txBody>
          <a:bodyPr wrap="square">
            <a:spAutoFit/>
          </a:bodyPr>
          <a:lstStyle/>
          <a:p>
            <a:r>
              <a:rPr lang="zh-CN" altLang="en-US" sz="2400" b="1" dirty="0"/>
              <a:t>Wanghan Sun, Ruslan Shupanov, </a:t>
            </a:r>
            <a:endParaRPr lang="en-US" altLang="zh-CN" sz="2400" b="1" dirty="0"/>
          </a:p>
          <a:p>
            <a:r>
              <a:rPr lang="zh-CN" altLang="en-US" sz="2400" b="1" dirty="0"/>
              <a:t>Xinya Zheng, Ling Ji, Edward Small</a:t>
            </a:r>
          </a:p>
        </p:txBody>
      </p:sp>
      <p:sp>
        <p:nvSpPr>
          <p:cNvPr id="5" name="文本框 4">
            <a:extLst>
              <a:ext uri="{FF2B5EF4-FFF2-40B4-BE49-F238E27FC236}">
                <a16:creationId xmlns:a16="http://schemas.microsoft.com/office/drawing/2014/main" id="{E02AE7A4-1284-4221-AF78-5CAAD23D05B3}"/>
              </a:ext>
            </a:extLst>
          </p:cNvPr>
          <p:cNvSpPr txBox="1"/>
          <p:nvPr/>
        </p:nvSpPr>
        <p:spPr>
          <a:xfrm>
            <a:off x="152844" y="6361611"/>
            <a:ext cx="901337" cy="369332"/>
          </a:xfrm>
          <a:prstGeom prst="rect">
            <a:avLst/>
          </a:prstGeom>
          <a:noFill/>
        </p:spPr>
        <p:txBody>
          <a:bodyPr wrap="square" rtlCol="0">
            <a:spAutoFit/>
          </a:bodyPr>
          <a:lstStyle/>
          <a:p>
            <a:r>
              <a:rPr lang="en-US" altLang="zh-CN" dirty="0"/>
              <a:t>1</a:t>
            </a:r>
            <a:endParaRPr lang="zh-CN" altLang="en-US" dirty="0"/>
          </a:p>
        </p:txBody>
      </p:sp>
    </p:spTree>
    <p:custDataLst>
      <p:tags r:id="rId1"/>
    </p:custDataLst>
    <p:extLst>
      <p:ext uri="{BB962C8B-B14F-4D97-AF65-F5344CB8AC3E}">
        <p14:creationId xmlns:p14="http://schemas.microsoft.com/office/powerpoint/2010/main" val="276522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EB3D970-911F-46F5-A7CB-88A6127E60BF}"/>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a16="http://schemas.microsoft.com/office/drawing/2014/main" id="{FD13C678-90D7-44E9-952C-0B80DE829773}"/>
              </a:ext>
            </a:extLst>
          </p:cNvPr>
          <p:cNvPicPr>
            <a:picLocks noChangeAspect="1"/>
          </p:cNvPicPr>
          <p:nvPr/>
        </p:nvPicPr>
        <p:blipFill rotWithShape="1">
          <a:blip r:embed="rId3"/>
          <a:srcRect l="20436" t="21040" r="20665" b="5819"/>
          <a:stretch/>
        </p:blipFill>
        <p:spPr>
          <a:xfrm>
            <a:off x="2058412" y="757427"/>
            <a:ext cx="7707881" cy="5384102"/>
          </a:xfrm>
          <a:prstGeom prst="rect">
            <a:avLst/>
          </a:prstGeom>
        </p:spPr>
      </p:pic>
      <p:sp>
        <p:nvSpPr>
          <p:cNvPr id="12" name="文本框 11">
            <a:extLst>
              <a:ext uri="{FF2B5EF4-FFF2-40B4-BE49-F238E27FC236}">
                <a16:creationId xmlns:a16="http://schemas.microsoft.com/office/drawing/2014/main" id="{45EAC52B-55DF-46A3-8E2C-7F2ADE8FAD78}"/>
              </a:ext>
            </a:extLst>
          </p:cNvPr>
          <p:cNvSpPr txBox="1"/>
          <p:nvPr/>
        </p:nvSpPr>
        <p:spPr>
          <a:xfrm>
            <a:off x="280201" y="6354851"/>
            <a:ext cx="901337" cy="369332"/>
          </a:xfrm>
          <a:prstGeom prst="rect">
            <a:avLst/>
          </a:prstGeom>
          <a:noFill/>
        </p:spPr>
        <p:txBody>
          <a:bodyPr wrap="square" rtlCol="0">
            <a:spAutoFit/>
          </a:bodyPr>
          <a:lstStyle/>
          <a:p>
            <a:r>
              <a:rPr lang="en-US" altLang="zh-CN" dirty="0"/>
              <a:t>10</a:t>
            </a:r>
            <a:endParaRPr lang="zh-CN" altLang="en-US" dirty="0"/>
          </a:p>
        </p:txBody>
      </p:sp>
    </p:spTree>
    <p:custDataLst>
      <p:tags r:id="rId1"/>
    </p:custDataLst>
    <p:extLst>
      <p:ext uri="{BB962C8B-B14F-4D97-AF65-F5344CB8AC3E}">
        <p14:creationId xmlns:p14="http://schemas.microsoft.com/office/powerpoint/2010/main" val="75935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7C6DDA24-488C-4E12-8AED-B6D1BDAC88E4}"/>
              </a:ext>
            </a:extLst>
          </p:cNvPr>
          <p:cNvSpPr/>
          <p:nvPr/>
        </p:nvSpPr>
        <p:spPr>
          <a:xfrm>
            <a:off x="6096000" y="722578"/>
            <a:ext cx="5766174" cy="5482344"/>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DE073431-FCDB-41D7-8A87-E2AB8DF9F86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D01185C0-8322-4C93-A775-1C2BEFE972CA}"/>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13CD0F5-8AF7-44E4-B137-7CB47B4C8A22}"/>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269DD5D-28D9-45C5-A0C6-717FAE8E7835}"/>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D9E10A-AEB9-407C-8FB2-3D9601BF52EA}"/>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E9441A-0D1F-4865-A0BD-EA36C7572DD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E6DEE781-53BA-4D6B-9E87-BC5B13F3FAE5}"/>
              </a:ext>
            </a:extLst>
          </p:cNvPr>
          <p:cNvSpPr txBox="1"/>
          <p:nvPr/>
        </p:nvSpPr>
        <p:spPr>
          <a:xfrm>
            <a:off x="263079" y="99679"/>
            <a:ext cx="6659477" cy="523220"/>
          </a:xfrm>
          <a:prstGeom prst="rect">
            <a:avLst/>
          </a:prstGeom>
          <a:noFill/>
        </p:spPr>
        <p:txBody>
          <a:bodyPr wrap="square" rtlCol="0">
            <a:spAutoFit/>
          </a:bodyPr>
          <a:lstStyle/>
          <a:p>
            <a:pPr lvl="1"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Some results</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59B7F990-2136-46CF-A0EB-CDC4D9E753C2}"/>
              </a:ext>
            </a:extLst>
          </p:cNvPr>
          <p:cNvSpPr txBox="1"/>
          <p:nvPr/>
        </p:nvSpPr>
        <p:spPr>
          <a:xfrm>
            <a:off x="280201" y="6354851"/>
            <a:ext cx="901337" cy="369332"/>
          </a:xfrm>
          <a:prstGeom prst="rect">
            <a:avLst/>
          </a:prstGeom>
          <a:noFill/>
        </p:spPr>
        <p:txBody>
          <a:bodyPr wrap="square" rtlCol="0">
            <a:spAutoFit/>
          </a:bodyPr>
          <a:lstStyle/>
          <a:p>
            <a:r>
              <a:rPr lang="en-US" altLang="zh-CN" dirty="0"/>
              <a:t>11</a:t>
            </a:r>
            <a:endParaRPr lang="zh-CN" altLang="en-US" dirty="0"/>
          </a:p>
        </p:txBody>
      </p:sp>
      <p:pic>
        <p:nvPicPr>
          <p:cNvPr id="9" name="图片 8">
            <a:extLst>
              <a:ext uri="{FF2B5EF4-FFF2-40B4-BE49-F238E27FC236}">
                <a16:creationId xmlns:a16="http://schemas.microsoft.com/office/drawing/2014/main" id="{582D4C03-FB50-47E6-9800-B1DE05710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050" y="1476924"/>
            <a:ext cx="5350536" cy="3904151"/>
          </a:xfrm>
          <a:prstGeom prst="rect">
            <a:avLst/>
          </a:prstGeom>
        </p:spPr>
      </p:pic>
      <p:pic>
        <p:nvPicPr>
          <p:cNvPr id="11" name="图片 10">
            <a:extLst>
              <a:ext uri="{FF2B5EF4-FFF2-40B4-BE49-F238E27FC236}">
                <a16:creationId xmlns:a16="http://schemas.microsoft.com/office/drawing/2014/main" id="{FF0AE395-1F7F-417A-B8D1-B0C7755F8F5F}"/>
              </a:ext>
            </a:extLst>
          </p:cNvPr>
          <p:cNvPicPr>
            <a:picLocks noChangeAspect="1"/>
          </p:cNvPicPr>
          <p:nvPr/>
        </p:nvPicPr>
        <p:blipFill rotWithShape="1">
          <a:blip r:embed="rId4">
            <a:extLst>
              <a:ext uri="{28A0092B-C50C-407E-A947-70E740481C1C}">
                <a14:useLocalDpi xmlns:a14="http://schemas.microsoft.com/office/drawing/2010/main" val="0"/>
              </a:ext>
            </a:extLst>
          </a:blip>
          <a:srcRect l="1571" r="4853"/>
          <a:stretch/>
        </p:blipFill>
        <p:spPr>
          <a:xfrm>
            <a:off x="226695" y="1166508"/>
            <a:ext cx="5677767" cy="4451959"/>
          </a:xfrm>
          <a:prstGeom prst="rect">
            <a:avLst/>
          </a:prstGeom>
        </p:spPr>
      </p:pic>
    </p:spTree>
    <p:custDataLst>
      <p:tags r:id="rId1"/>
    </p:custDataLst>
    <p:extLst>
      <p:ext uri="{BB962C8B-B14F-4D97-AF65-F5344CB8AC3E}">
        <p14:creationId xmlns:p14="http://schemas.microsoft.com/office/powerpoint/2010/main" val="3795444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56A83-F62C-4D4B-B95D-85C829FC625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17">
            <a:extLst>
              <a:ext uri="{FF2B5EF4-FFF2-40B4-BE49-F238E27FC236}">
                <a16:creationId xmlns:a16="http://schemas.microsoft.com/office/drawing/2014/main" id="{AEC4993C-79B3-475F-BF75-A1AC0284A4FD}"/>
              </a:ext>
            </a:extLst>
          </p:cNvPr>
          <p:cNvSpPr/>
          <p:nvPr/>
        </p:nvSpPr>
        <p:spPr>
          <a:xfrm>
            <a:off x="9644855" y="6354851"/>
            <a:ext cx="2303371" cy="314275"/>
          </a:xfrm>
          <a:custGeom>
            <a:avLst/>
            <a:gdLst>
              <a:gd name="connsiteX0" fmla="*/ 0 w 1266802"/>
              <a:gd name="connsiteY0" fmla="*/ 0 h 338137"/>
              <a:gd name="connsiteX1" fmla="*/ 1266802 w 1266802"/>
              <a:gd name="connsiteY1" fmla="*/ 0 h 338137"/>
              <a:gd name="connsiteX2" fmla="*/ 1266802 w 1266802"/>
              <a:gd name="connsiteY2" fmla="*/ 338137 h 338137"/>
              <a:gd name="connsiteX3" fmla="*/ 0 w 1266802"/>
              <a:gd name="connsiteY3" fmla="*/ 338137 h 338137"/>
              <a:gd name="connsiteX4" fmla="*/ 0 w 1266802"/>
              <a:gd name="connsiteY4" fmla="*/ 0 h 338137"/>
              <a:gd name="connsiteX0" fmla="*/ 0 w 1290615"/>
              <a:gd name="connsiteY0" fmla="*/ 0 h 338137"/>
              <a:gd name="connsiteX1" fmla="*/ 1290615 w 1290615"/>
              <a:gd name="connsiteY1" fmla="*/ 104775 h 338137"/>
              <a:gd name="connsiteX2" fmla="*/ 1266802 w 1290615"/>
              <a:gd name="connsiteY2" fmla="*/ 338137 h 338137"/>
              <a:gd name="connsiteX3" fmla="*/ 0 w 1290615"/>
              <a:gd name="connsiteY3" fmla="*/ 338137 h 338137"/>
              <a:gd name="connsiteX4" fmla="*/ 0 w 1290615"/>
              <a:gd name="connsiteY4" fmla="*/ 0 h 338137"/>
              <a:gd name="connsiteX0" fmla="*/ 0 w 1381102"/>
              <a:gd name="connsiteY0" fmla="*/ 0 h 376237"/>
              <a:gd name="connsiteX1" fmla="*/ 1290615 w 1381102"/>
              <a:gd name="connsiteY1" fmla="*/ 104775 h 376237"/>
              <a:gd name="connsiteX2" fmla="*/ 1381102 w 1381102"/>
              <a:gd name="connsiteY2" fmla="*/ 376237 h 376237"/>
              <a:gd name="connsiteX3" fmla="*/ 0 w 1381102"/>
              <a:gd name="connsiteY3" fmla="*/ 338137 h 376237"/>
              <a:gd name="connsiteX4" fmla="*/ 0 w 1381102"/>
              <a:gd name="connsiteY4" fmla="*/ 0 h 376237"/>
              <a:gd name="connsiteX0" fmla="*/ 71437 w 1381102"/>
              <a:gd name="connsiteY0" fmla="*/ 0 h 366712"/>
              <a:gd name="connsiteX1" fmla="*/ 1290615 w 1381102"/>
              <a:gd name="connsiteY1" fmla="*/ 95250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47828 w 1381102"/>
              <a:gd name="connsiteY0" fmla="*/ 0 h 306671"/>
              <a:gd name="connsiteX1" fmla="*/ 1328979 w 1381102"/>
              <a:gd name="connsiteY1" fmla="*/ 25202 h 306671"/>
              <a:gd name="connsiteX2" fmla="*/ 1381102 w 1381102"/>
              <a:gd name="connsiteY2" fmla="*/ 306671 h 306671"/>
              <a:gd name="connsiteX3" fmla="*/ 0 w 1381102"/>
              <a:gd name="connsiteY3" fmla="*/ 268571 h 306671"/>
              <a:gd name="connsiteX4" fmla="*/ 47828 w 1381102"/>
              <a:gd name="connsiteY4" fmla="*/ 0 h 306671"/>
              <a:gd name="connsiteX0" fmla="*/ 18317 w 1381102"/>
              <a:gd name="connsiteY0" fmla="*/ 0 h 286657"/>
              <a:gd name="connsiteX1" fmla="*/ 1328979 w 1381102"/>
              <a:gd name="connsiteY1" fmla="*/ 5188 h 286657"/>
              <a:gd name="connsiteX2" fmla="*/ 1381102 w 1381102"/>
              <a:gd name="connsiteY2" fmla="*/ 286657 h 286657"/>
              <a:gd name="connsiteX3" fmla="*/ 0 w 1381102"/>
              <a:gd name="connsiteY3" fmla="*/ 248557 h 286657"/>
              <a:gd name="connsiteX4" fmla="*/ 18317 w 1381102"/>
              <a:gd name="connsiteY4" fmla="*/ 0 h 286657"/>
              <a:gd name="connsiteX0" fmla="*/ 18317 w 1416515"/>
              <a:gd name="connsiteY0" fmla="*/ 0 h 248557"/>
              <a:gd name="connsiteX1" fmla="*/ 1328979 w 1416515"/>
              <a:gd name="connsiteY1" fmla="*/ 5188 h 248557"/>
              <a:gd name="connsiteX2" fmla="*/ 1416515 w 1416515"/>
              <a:gd name="connsiteY2" fmla="*/ 241626 h 248557"/>
              <a:gd name="connsiteX3" fmla="*/ 0 w 1416515"/>
              <a:gd name="connsiteY3" fmla="*/ 248557 h 248557"/>
              <a:gd name="connsiteX4" fmla="*/ 18317 w 1416515"/>
              <a:gd name="connsiteY4" fmla="*/ 0 h 248557"/>
              <a:gd name="connsiteX0" fmla="*/ 18317 w 1328979"/>
              <a:gd name="connsiteY0" fmla="*/ 0 h 248557"/>
              <a:gd name="connsiteX1" fmla="*/ 1328979 w 1328979"/>
              <a:gd name="connsiteY1" fmla="*/ 5188 h 248557"/>
              <a:gd name="connsiteX2" fmla="*/ 1037596 w 1328979"/>
              <a:gd name="connsiteY2" fmla="*/ 247630 h 248557"/>
              <a:gd name="connsiteX3" fmla="*/ 0 w 1328979"/>
              <a:gd name="connsiteY3" fmla="*/ 248557 h 248557"/>
              <a:gd name="connsiteX4" fmla="*/ 18317 w 1328979"/>
              <a:gd name="connsiteY4" fmla="*/ 0 h 248557"/>
              <a:gd name="connsiteX0" fmla="*/ 18317 w 1049216"/>
              <a:gd name="connsiteY0" fmla="*/ 0 h 248557"/>
              <a:gd name="connsiteX1" fmla="*/ 1049216 w 1049216"/>
              <a:gd name="connsiteY1" fmla="*/ 23200 h 248557"/>
              <a:gd name="connsiteX2" fmla="*/ 1037596 w 1049216"/>
              <a:gd name="connsiteY2" fmla="*/ 247630 h 248557"/>
              <a:gd name="connsiteX3" fmla="*/ 0 w 1049216"/>
              <a:gd name="connsiteY3" fmla="*/ 248557 h 248557"/>
              <a:gd name="connsiteX4" fmla="*/ 18317 w 1049216"/>
              <a:gd name="connsiteY4" fmla="*/ 0 h 248557"/>
              <a:gd name="connsiteX0" fmla="*/ 39565 w 1070464"/>
              <a:gd name="connsiteY0" fmla="*/ 0 h 247630"/>
              <a:gd name="connsiteX1" fmla="*/ 1070464 w 1070464"/>
              <a:gd name="connsiteY1" fmla="*/ 23200 h 247630"/>
              <a:gd name="connsiteX2" fmla="*/ 1058844 w 1070464"/>
              <a:gd name="connsiteY2" fmla="*/ 247630 h 247630"/>
              <a:gd name="connsiteX3" fmla="*/ 0 w 1070464"/>
              <a:gd name="connsiteY3" fmla="*/ 230545 h 247630"/>
              <a:gd name="connsiteX4" fmla="*/ 39565 w 1070464"/>
              <a:gd name="connsiteY4" fmla="*/ 0 h 247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464" h="247630">
                <a:moveTo>
                  <a:pt x="39565" y="0"/>
                </a:moveTo>
                <a:lnTo>
                  <a:pt x="1070464" y="23200"/>
                </a:lnTo>
                <a:lnTo>
                  <a:pt x="1058844" y="247630"/>
                </a:lnTo>
                <a:lnTo>
                  <a:pt x="0" y="230545"/>
                </a:lnTo>
                <a:lnTo>
                  <a:pt x="3956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94F0177-A463-4655-A21A-29AE5BEF2CDA}"/>
              </a:ext>
            </a:extLst>
          </p:cNvPr>
          <p:cNvSpPr txBox="1"/>
          <p:nvPr/>
        </p:nvSpPr>
        <p:spPr>
          <a:xfrm>
            <a:off x="9690575" y="6343299"/>
            <a:ext cx="23383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bg1"/>
                </a:solidFill>
              </a:rPr>
              <a:t>Edward Small</a:t>
            </a:r>
            <a:endParaRPr kumimoji="0" lang="zh-CN" altLang="en-US" sz="1600" b="0" i="0" u="none" strike="noStrike" kern="1200" cap="none" spc="0" normalizeH="0" baseline="0" noProof="0" dirty="0">
              <a:ln>
                <a:noFill/>
              </a:ln>
              <a:solidFill>
                <a:prstClr val="white"/>
              </a:solidFill>
              <a:effectLst/>
              <a:uLnTx/>
              <a:uFillTx/>
              <a:cs typeface="+mn-ea"/>
              <a:sym typeface="+mn-lt"/>
            </a:endParaRPr>
          </a:p>
        </p:txBody>
      </p:sp>
      <p:sp>
        <p:nvSpPr>
          <p:cNvPr id="34" name="加号 33">
            <a:extLst>
              <a:ext uri="{FF2B5EF4-FFF2-40B4-BE49-F238E27FC236}">
                <a16:creationId xmlns:a16="http://schemas.microsoft.com/office/drawing/2014/main" id="{9EEAF347-DF6F-4709-BAAF-6ADA042A0124}"/>
              </a:ext>
            </a:extLst>
          </p:cNvPr>
          <p:cNvSpPr/>
          <p:nvPr/>
        </p:nvSpPr>
        <p:spPr>
          <a:xfrm rot="3480000">
            <a:off x="2596127" y="3828257"/>
            <a:ext cx="365415" cy="365415"/>
          </a:xfrm>
          <a:prstGeom prst="mathPlus">
            <a:avLst>
              <a:gd name="adj1" fmla="val 1630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27B27407-C758-47F1-854C-425BEC3883D1}"/>
              </a:ext>
            </a:extLst>
          </p:cNvPr>
          <p:cNvSpPr/>
          <p:nvPr/>
        </p:nvSpPr>
        <p:spPr>
          <a:xfrm>
            <a:off x="730870" y="635265"/>
            <a:ext cx="2946135" cy="29461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34F87C95-9C2C-499C-A4FD-E7C7759E7854}"/>
              </a:ext>
            </a:extLst>
          </p:cNvPr>
          <p:cNvSpPr/>
          <p:nvPr/>
        </p:nvSpPr>
        <p:spPr>
          <a:xfrm>
            <a:off x="385039" y="635264"/>
            <a:ext cx="2946135" cy="294613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900" dirty="0">
                <a:solidFill>
                  <a:schemeClr val="bg1"/>
                </a:solidFill>
              </a:rPr>
              <a:t>4</a:t>
            </a:r>
            <a:endParaRPr lang="zh-CN" altLang="en-US" sz="19900" dirty="0">
              <a:solidFill>
                <a:schemeClr val="bg1"/>
              </a:solidFill>
            </a:endParaRPr>
          </a:p>
        </p:txBody>
      </p:sp>
      <p:sp>
        <p:nvSpPr>
          <p:cNvPr id="16" name="文本框 15">
            <a:extLst>
              <a:ext uri="{FF2B5EF4-FFF2-40B4-BE49-F238E27FC236}">
                <a16:creationId xmlns:a16="http://schemas.microsoft.com/office/drawing/2014/main" id="{C8F08C95-003C-4EF0-82C5-717A5CB71A91}"/>
              </a:ext>
            </a:extLst>
          </p:cNvPr>
          <p:cNvSpPr txBox="1"/>
          <p:nvPr/>
        </p:nvSpPr>
        <p:spPr>
          <a:xfrm>
            <a:off x="507208" y="2330659"/>
            <a:ext cx="12563866"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altLang="zh-CN" sz="6600" b="1" u="none" strike="noStrike" kern="1200" cap="none" spc="0" normalizeH="0" baseline="0" noProof="0" dirty="0">
                <a:ln>
                  <a:noFill/>
                </a:ln>
                <a:solidFill>
                  <a:schemeClr val="tx1">
                    <a:lumMod val="95000"/>
                    <a:lumOff val="5000"/>
                  </a:schemeClr>
                </a:solidFill>
                <a:effectLst/>
                <a:uLnTx/>
                <a:uFillTx/>
                <a:cs typeface="+mn-ea"/>
                <a:sym typeface="+mn-lt"/>
              </a:rPr>
              <a:t>NUMERICAL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altLang="zh-CN" sz="6600" b="1" u="none" strike="noStrike" kern="1200" cap="none" spc="0" normalizeH="0" baseline="0" noProof="0" dirty="0">
                <a:ln>
                  <a:noFill/>
                </a:ln>
                <a:solidFill>
                  <a:schemeClr val="tx1">
                    <a:lumMod val="95000"/>
                    <a:lumOff val="5000"/>
                  </a:schemeClr>
                </a:solidFill>
                <a:effectLst/>
                <a:uLnTx/>
                <a:uFillTx/>
                <a:cs typeface="+mn-ea"/>
                <a:sym typeface="+mn-lt"/>
              </a:rPr>
              <a:t>SOLUTION</a:t>
            </a:r>
            <a:endParaRPr kumimoji="0" lang="zh-CN" altLang="en-US" sz="6600" b="1"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9" name="文本框 8">
            <a:extLst>
              <a:ext uri="{FF2B5EF4-FFF2-40B4-BE49-F238E27FC236}">
                <a16:creationId xmlns:a16="http://schemas.microsoft.com/office/drawing/2014/main" id="{9B23A995-6C14-4267-8EE7-656F1F6C4F44}"/>
              </a:ext>
            </a:extLst>
          </p:cNvPr>
          <p:cNvSpPr txBox="1"/>
          <p:nvPr/>
        </p:nvSpPr>
        <p:spPr>
          <a:xfrm>
            <a:off x="280201" y="6354851"/>
            <a:ext cx="901337" cy="369332"/>
          </a:xfrm>
          <a:prstGeom prst="rect">
            <a:avLst/>
          </a:prstGeom>
          <a:noFill/>
        </p:spPr>
        <p:txBody>
          <a:bodyPr wrap="square" rtlCol="0">
            <a:spAutoFit/>
          </a:bodyPr>
          <a:lstStyle/>
          <a:p>
            <a:r>
              <a:rPr lang="en-US" altLang="zh-CN" dirty="0"/>
              <a:t>12</a:t>
            </a:r>
            <a:endParaRPr lang="zh-CN" altLang="en-US" dirty="0"/>
          </a:p>
        </p:txBody>
      </p:sp>
    </p:spTree>
    <p:custDataLst>
      <p:tags r:id="rId1"/>
    </p:custDataLst>
    <p:extLst>
      <p:ext uri="{BB962C8B-B14F-4D97-AF65-F5344CB8AC3E}">
        <p14:creationId xmlns:p14="http://schemas.microsoft.com/office/powerpoint/2010/main" val="386953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94087548-BFA3-40A7-A369-04F1E8A822B0}"/>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470703D1-1079-4E98-87C2-409FE9C40D68}"/>
              </a:ext>
            </a:extLst>
          </p:cNvPr>
          <p:cNvSpPr txBox="1"/>
          <p:nvPr/>
        </p:nvSpPr>
        <p:spPr>
          <a:xfrm>
            <a:off x="1557980" y="334108"/>
            <a:ext cx="4495797" cy="769441"/>
          </a:xfrm>
          <a:prstGeom prst="rect">
            <a:avLst/>
          </a:prstGeom>
          <a:noFill/>
        </p:spPr>
        <p:txBody>
          <a:bodyPr wrap="square" rtlCol="0">
            <a:spAutoFit/>
          </a:bodyPr>
          <a:lstStyle/>
          <a:p>
            <a:pPr lvl="0" algn="ctr"/>
            <a:r>
              <a:rPr lang="en-US" altLang="zh-CN" sz="4400" b="1" dirty="0">
                <a:cs typeface="+mn-ea"/>
                <a:sym typeface="+mn-lt"/>
              </a:rPr>
              <a:t>Algorithm</a:t>
            </a:r>
            <a:endParaRPr kumimoji="0" lang="zh-CN" altLang="en-US" sz="4400" b="1" i="0" u="none" strike="noStrike" kern="1200" cap="none" spc="0" normalizeH="0" baseline="0" noProof="0" dirty="0">
              <a:ln>
                <a:noFill/>
              </a:ln>
              <a:effectLst/>
              <a:uLnTx/>
              <a:uFillTx/>
              <a:cs typeface="+mn-ea"/>
              <a:sym typeface="+mn-lt"/>
            </a:endParaRPr>
          </a:p>
        </p:txBody>
      </p:sp>
      <p:grpSp>
        <p:nvGrpSpPr>
          <p:cNvPr id="32" name="Group 4">
            <a:extLst>
              <a:ext uri="{FF2B5EF4-FFF2-40B4-BE49-F238E27FC236}">
                <a16:creationId xmlns:a16="http://schemas.microsoft.com/office/drawing/2014/main" id="{93D7FBF1-2BE1-4BC2-B045-4E3D8A4BA478}"/>
              </a:ext>
            </a:extLst>
          </p:cNvPr>
          <p:cNvGrpSpPr>
            <a:grpSpLocks noChangeAspect="1"/>
          </p:cNvGrpSpPr>
          <p:nvPr/>
        </p:nvGrpSpPr>
        <p:grpSpPr bwMode="auto">
          <a:xfrm rot="5400000" flipH="1" flipV="1">
            <a:off x="9334445" y="4818685"/>
            <a:ext cx="766502" cy="2002216"/>
            <a:chOff x="6" y="2"/>
            <a:chExt cx="418" cy="606"/>
          </a:xfrm>
        </p:grpSpPr>
        <p:sp>
          <p:nvSpPr>
            <p:cNvPr id="34" name="Freeform 5">
              <a:extLst>
                <a:ext uri="{FF2B5EF4-FFF2-40B4-BE49-F238E27FC236}">
                  <a16:creationId xmlns:a16="http://schemas.microsoft.com/office/drawing/2014/main" id="{154E4DC1-9808-4F9D-A243-B764CBD33961}"/>
                </a:ext>
              </a:extLst>
            </p:cNvPr>
            <p:cNvSpPr>
              <a:spLocks/>
            </p:cNvSpPr>
            <p:nvPr/>
          </p:nvSpPr>
          <p:spPr bwMode="auto">
            <a:xfrm>
              <a:off x="75" y="2"/>
              <a:ext cx="349" cy="533"/>
            </a:xfrm>
            <a:custGeom>
              <a:avLst/>
              <a:gdLst>
                <a:gd name="T0" fmla="*/ 171 w 172"/>
                <a:gd name="T1" fmla="*/ 193 h 264"/>
                <a:gd name="T2" fmla="*/ 170 w 172"/>
                <a:gd name="T3" fmla="*/ 126 h 264"/>
                <a:gd name="T4" fmla="*/ 169 w 172"/>
                <a:gd name="T5" fmla="*/ 82 h 264"/>
                <a:gd name="T6" fmla="*/ 171 w 172"/>
                <a:gd name="T7" fmla="*/ 34 h 264"/>
                <a:gd name="T8" fmla="*/ 171 w 172"/>
                <a:gd name="T9" fmla="*/ 11 h 264"/>
                <a:gd name="T10" fmla="*/ 162 w 172"/>
                <a:gd name="T11" fmla="*/ 4 h 264"/>
                <a:gd name="T12" fmla="*/ 104 w 172"/>
                <a:gd name="T13" fmla="*/ 2 h 264"/>
                <a:gd name="T14" fmla="*/ 70 w 172"/>
                <a:gd name="T15" fmla="*/ 2 h 264"/>
                <a:gd name="T16" fmla="*/ 57 w 172"/>
                <a:gd name="T17" fmla="*/ 1 h 264"/>
                <a:gd name="T18" fmla="*/ 18 w 172"/>
                <a:gd name="T19" fmla="*/ 0 h 264"/>
                <a:gd name="T20" fmla="*/ 1 w 172"/>
                <a:gd name="T21" fmla="*/ 0 h 264"/>
                <a:gd name="T22" fmla="*/ 0 w 172"/>
                <a:gd name="T23" fmla="*/ 10 h 264"/>
                <a:gd name="T24" fmla="*/ 1 w 172"/>
                <a:gd name="T25" fmla="*/ 36 h 264"/>
                <a:gd name="T26" fmla="*/ 3 w 172"/>
                <a:gd name="T27" fmla="*/ 116 h 264"/>
                <a:gd name="T28" fmla="*/ 5 w 172"/>
                <a:gd name="T29" fmla="*/ 162 h 264"/>
                <a:gd name="T30" fmla="*/ 5 w 172"/>
                <a:gd name="T31" fmla="*/ 164 h 264"/>
                <a:gd name="T32" fmla="*/ 5 w 172"/>
                <a:gd name="T33" fmla="*/ 164 h 264"/>
                <a:gd name="T34" fmla="*/ 8 w 172"/>
                <a:gd name="T35" fmla="*/ 209 h 264"/>
                <a:gd name="T36" fmla="*/ 9 w 172"/>
                <a:gd name="T37" fmla="*/ 242 h 264"/>
                <a:gd name="T38" fmla="*/ 9 w 172"/>
                <a:gd name="T39" fmla="*/ 247 h 264"/>
                <a:gd name="T40" fmla="*/ 11 w 172"/>
                <a:gd name="T41" fmla="*/ 249 h 264"/>
                <a:gd name="T42" fmla="*/ 10 w 172"/>
                <a:gd name="T43" fmla="*/ 251 h 264"/>
                <a:gd name="T44" fmla="*/ 49 w 172"/>
                <a:gd name="T45" fmla="*/ 254 h 264"/>
                <a:gd name="T46" fmla="*/ 91 w 172"/>
                <a:gd name="T47" fmla="*/ 253 h 264"/>
                <a:gd name="T48" fmla="*/ 93 w 172"/>
                <a:gd name="T49" fmla="*/ 253 h 264"/>
                <a:gd name="T50" fmla="*/ 107 w 172"/>
                <a:gd name="T51" fmla="*/ 254 h 264"/>
                <a:gd name="T52" fmla="*/ 109 w 172"/>
                <a:gd name="T53" fmla="*/ 254 h 264"/>
                <a:gd name="T54" fmla="*/ 171 w 172"/>
                <a:gd name="T55" fmla="*/ 264 h 264"/>
                <a:gd name="T56" fmla="*/ 171 w 172"/>
                <a:gd name="T57" fmla="*/ 245 h 264"/>
                <a:gd name="T58" fmla="*/ 171 w 172"/>
                <a:gd name="T59" fmla="*/ 19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2" h="264">
                  <a:moveTo>
                    <a:pt x="171" y="193"/>
                  </a:moveTo>
                  <a:cubicBezTo>
                    <a:pt x="171" y="171"/>
                    <a:pt x="170" y="148"/>
                    <a:pt x="170" y="126"/>
                  </a:cubicBezTo>
                  <a:cubicBezTo>
                    <a:pt x="171" y="111"/>
                    <a:pt x="169" y="96"/>
                    <a:pt x="169" y="82"/>
                  </a:cubicBezTo>
                  <a:cubicBezTo>
                    <a:pt x="168" y="66"/>
                    <a:pt x="169" y="50"/>
                    <a:pt x="171" y="34"/>
                  </a:cubicBezTo>
                  <a:cubicBezTo>
                    <a:pt x="172" y="26"/>
                    <a:pt x="172" y="19"/>
                    <a:pt x="171" y="11"/>
                  </a:cubicBezTo>
                  <a:cubicBezTo>
                    <a:pt x="169" y="5"/>
                    <a:pt x="167" y="3"/>
                    <a:pt x="162" y="4"/>
                  </a:cubicBezTo>
                  <a:cubicBezTo>
                    <a:pt x="143" y="4"/>
                    <a:pt x="123" y="4"/>
                    <a:pt x="104" y="2"/>
                  </a:cubicBezTo>
                  <a:cubicBezTo>
                    <a:pt x="93" y="2"/>
                    <a:pt x="82" y="1"/>
                    <a:pt x="70" y="2"/>
                  </a:cubicBezTo>
                  <a:cubicBezTo>
                    <a:pt x="66" y="2"/>
                    <a:pt x="61" y="1"/>
                    <a:pt x="57" y="1"/>
                  </a:cubicBezTo>
                  <a:cubicBezTo>
                    <a:pt x="44" y="0"/>
                    <a:pt x="31" y="0"/>
                    <a:pt x="18" y="0"/>
                  </a:cubicBezTo>
                  <a:cubicBezTo>
                    <a:pt x="12" y="1"/>
                    <a:pt x="6" y="1"/>
                    <a:pt x="1" y="0"/>
                  </a:cubicBezTo>
                  <a:cubicBezTo>
                    <a:pt x="0" y="4"/>
                    <a:pt x="0" y="8"/>
                    <a:pt x="0" y="10"/>
                  </a:cubicBezTo>
                  <a:cubicBezTo>
                    <a:pt x="0" y="19"/>
                    <a:pt x="1" y="28"/>
                    <a:pt x="1" y="36"/>
                  </a:cubicBezTo>
                  <a:cubicBezTo>
                    <a:pt x="2" y="63"/>
                    <a:pt x="2" y="89"/>
                    <a:pt x="3" y="116"/>
                  </a:cubicBezTo>
                  <a:cubicBezTo>
                    <a:pt x="3" y="131"/>
                    <a:pt x="4" y="147"/>
                    <a:pt x="5" y="162"/>
                  </a:cubicBezTo>
                  <a:cubicBezTo>
                    <a:pt x="6" y="162"/>
                    <a:pt x="6" y="163"/>
                    <a:pt x="5" y="164"/>
                  </a:cubicBezTo>
                  <a:cubicBezTo>
                    <a:pt x="5" y="164"/>
                    <a:pt x="5" y="164"/>
                    <a:pt x="5" y="164"/>
                  </a:cubicBezTo>
                  <a:cubicBezTo>
                    <a:pt x="6" y="179"/>
                    <a:pt x="7" y="194"/>
                    <a:pt x="8" y="209"/>
                  </a:cubicBezTo>
                  <a:cubicBezTo>
                    <a:pt x="8" y="220"/>
                    <a:pt x="9" y="231"/>
                    <a:pt x="9" y="242"/>
                  </a:cubicBezTo>
                  <a:cubicBezTo>
                    <a:pt x="9" y="244"/>
                    <a:pt x="9" y="245"/>
                    <a:pt x="9" y="247"/>
                  </a:cubicBezTo>
                  <a:cubicBezTo>
                    <a:pt x="10" y="247"/>
                    <a:pt x="11" y="248"/>
                    <a:pt x="11" y="249"/>
                  </a:cubicBezTo>
                  <a:cubicBezTo>
                    <a:pt x="11" y="250"/>
                    <a:pt x="10" y="250"/>
                    <a:pt x="10" y="251"/>
                  </a:cubicBezTo>
                  <a:cubicBezTo>
                    <a:pt x="22" y="257"/>
                    <a:pt x="37" y="255"/>
                    <a:pt x="49" y="254"/>
                  </a:cubicBezTo>
                  <a:cubicBezTo>
                    <a:pt x="63" y="253"/>
                    <a:pt x="77" y="252"/>
                    <a:pt x="91" y="253"/>
                  </a:cubicBezTo>
                  <a:cubicBezTo>
                    <a:pt x="92" y="252"/>
                    <a:pt x="93" y="252"/>
                    <a:pt x="93" y="253"/>
                  </a:cubicBezTo>
                  <a:cubicBezTo>
                    <a:pt x="98" y="253"/>
                    <a:pt x="102" y="253"/>
                    <a:pt x="107" y="254"/>
                  </a:cubicBezTo>
                  <a:cubicBezTo>
                    <a:pt x="107" y="253"/>
                    <a:pt x="108" y="253"/>
                    <a:pt x="109" y="254"/>
                  </a:cubicBezTo>
                  <a:cubicBezTo>
                    <a:pt x="130" y="255"/>
                    <a:pt x="151" y="259"/>
                    <a:pt x="171" y="264"/>
                  </a:cubicBezTo>
                  <a:cubicBezTo>
                    <a:pt x="171" y="257"/>
                    <a:pt x="170" y="251"/>
                    <a:pt x="171" y="245"/>
                  </a:cubicBezTo>
                  <a:cubicBezTo>
                    <a:pt x="171" y="228"/>
                    <a:pt x="171" y="211"/>
                    <a:pt x="171" y="1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B20107EC-D7BB-4637-AA84-6314A947CDE2}"/>
                </a:ext>
              </a:extLst>
            </p:cNvPr>
            <p:cNvSpPr>
              <a:spLocks/>
            </p:cNvSpPr>
            <p:nvPr/>
          </p:nvSpPr>
          <p:spPr bwMode="auto">
            <a:xfrm>
              <a:off x="63" y="521"/>
              <a:ext cx="65" cy="83"/>
            </a:xfrm>
            <a:custGeom>
              <a:avLst/>
              <a:gdLst>
                <a:gd name="T0" fmla="*/ 32 w 32"/>
                <a:gd name="T1" fmla="*/ 1 h 41"/>
                <a:gd name="T2" fmla="*/ 21 w 32"/>
                <a:gd name="T3" fmla="*/ 0 h 41"/>
                <a:gd name="T4" fmla="*/ 0 w 32"/>
                <a:gd name="T5" fmla="*/ 41 h 41"/>
                <a:gd name="T6" fmla="*/ 15 w 32"/>
                <a:gd name="T7" fmla="*/ 41 h 41"/>
                <a:gd name="T8" fmla="*/ 32 w 32"/>
                <a:gd name="T9" fmla="*/ 1 h 41"/>
              </a:gdLst>
              <a:ahLst/>
              <a:cxnLst>
                <a:cxn ang="0">
                  <a:pos x="T0" y="T1"/>
                </a:cxn>
                <a:cxn ang="0">
                  <a:pos x="T2" y="T3"/>
                </a:cxn>
                <a:cxn ang="0">
                  <a:pos x="T4" y="T5"/>
                </a:cxn>
                <a:cxn ang="0">
                  <a:pos x="T6" y="T7"/>
                </a:cxn>
                <a:cxn ang="0">
                  <a:pos x="T8" y="T9"/>
                </a:cxn>
              </a:cxnLst>
              <a:rect l="0" t="0" r="r" b="b"/>
              <a:pathLst>
                <a:path w="32" h="41">
                  <a:moveTo>
                    <a:pt x="32" y="1"/>
                  </a:moveTo>
                  <a:cubicBezTo>
                    <a:pt x="29" y="1"/>
                    <a:pt x="25" y="1"/>
                    <a:pt x="21" y="0"/>
                  </a:cubicBezTo>
                  <a:cubicBezTo>
                    <a:pt x="14" y="13"/>
                    <a:pt x="7" y="27"/>
                    <a:pt x="0" y="41"/>
                  </a:cubicBezTo>
                  <a:cubicBezTo>
                    <a:pt x="5" y="41"/>
                    <a:pt x="10" y="41"/>
                    <a:pt x="15" y="41"/>
                  </a:cubicBezTo>
                  <a:cubicBezTo>
                    <a:pt x="20" y="28"/>
                    <a:pt x="27" y="15"/>
                    <a:pt x="3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7">
              <a:extLst>
                <a:ext uri="{FF2B5EF4-FFF2-40B4-BE49-F238E27FC236}">
                  <a16:creationId xmlns:a16="http://schemas.microsoft.com/office/drawing/2014/main" id="{64B9D7D1-2F96-464E-80A7-6ACF5224CBC0}"/>
                </a:ext>
              </a:extLst>
            </p:cNvPr>
            <p:cNvSpPr>
              <a:spLocks/>
            </p:cNvSpPr>
            <p:nvPr/>
          </p:nvSpPr>
          <p:spPr bwMode="auto">
            <a:xfrm>
              <a:off x="99" y="523"/>
              <a:ext cx="63" cy="81"/>
            </a:xfrm>
            <a:custGeom>
              <a:avLst/>
              <a:gdLst>
                <a:gd name="T0" fmla="*/ 31 w 31"/>
                <a:gd name="T1" fmla="*/ 0 h 40"/>
                <a:gd name="T2" fmla="*/ 27 w 31"/>
                <a:gd name="T3" fmla="*/ 1 h 40"/>
                <a:gd name="T4" fmla="*/ 18 w 31"/>
                <a:gd name="T5" fmla="*/ 1 h 40"/>
                <a:gd name="T6" fmla="*/ 18 w 31"/>
                <a:gd name="T7" fmla="*/ 1 h 40"/>
                <a:gd name="T8" fmla="*/ 0 w 31"/>
                <a:gd name="T9" fmla="*/ 40 h 40"/>
                <a:gd name="T10" fmla="*/ 7 w 31"/>
                <a:gd name="T11" fmla="*/ 40 h 40"/>
                <a:gd name="T12" fmla="*/ 31 w 3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1" h="40">
                  <a:moveTo>
                    <a:pt x="31" y="0"/>
                  </a:moveTo>
                  <a:cubicBezTo>
                    <a:pt x="29" y="0"/>
                    <a:pt x="28" y="0"/>
                    <a:pt x="27" y="1"/>
                  </a:cubicBezTo>
                  <a:cubicBezTo>
                    <a:pt x="24" y="1"/>
                    <a:pt x="21" y="1"/>
                    <a:pt x="18" y="1"/>
                  </a:cubicBezTo>
                  <a:cubicBezTo>
                    <a:pt x="18" y="1"/>
                    <a:pt x="18" y="1"/>
                    <a:pt x="18" y="1"/>
                  </a:cubicBezTo>
                  <a:cubicBezTo>
                    <a:pt x="13" y="14"/>
                    <a:pt x="6" y="27"/>
                    <a:pt x="0" y="40"/>
                  </a:cubicBezTo>
                  <a:cubicBezTo>
                    <a:pt x="3" y="40"/>
                    <a:pt x="5" y="40"/>
                    <a:pt x="7" y="40"/>
                  </a:cubicBezTo>
                  <a:cubicBezTo>
                    <a:pt x="15" y="27"/>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8">
              <a:extLst>
                <a:ext uri="{FF2B5EF4-FFF2-40B4-BE49-F238E27FC236}">
                  <a16:creationId xmlns:a16="http://schemas.microsoft.com/office/drawing/2014/main" id="{0610CC96-B212-42C3-9BB3-876239DD1D12}"/>
                </a:ext>
              </a:extLst>
            </p:cNvPr>
            <p:cNvSpPr>
              <a:spLocks/>
            </p:cNvSpPr>
            <p:nvPr/>
          </p:nvSpPr>
          <p:spPr bwMode="auto">
            <a:xfrm>
              <a:off x="124" y="521"/>
              <a:ext cx="67" cy="83"/>
            </a:xfrm>
            <a:custGeom>
              <a:avLst/>
              <a:gdLst>
                <a:gd name="T0" fmla="*/ 33 w 33"/>
                <a:gd name="T1" fmla="*/ 0 h 41"/>
                <a:gd name="T2" fmla="*/ 23 w 33"/>
                <a:gd name="T3" fmla="*/ 1 h 41"/>
                <a:gd name="T4" fmla="*/ 0 w 33"/>
                <a:gd name="T5" fmla="*/ 41 h 41"/>
                <a:gd name="T6" fmla="*/ 16 w 33"/>
                <a:gd name="T7" fmla="*/ 41 h 41"/>
                <a:gd name="T8" fmla="*/ 33 w 33"/>
                <a:gd name="T9" fmla="*/ 0 h 41"/>
              </a:gdLst>
              <a:ahLst/>
              <a:cxnLst>
                <a:cxn ang="0">
                  <a:pos x="T0" y="T1"/>
                </a:cxn>
                <a:cxn ang="0">
                  <a:pos x="T2" y="T3"/>
                </a:cxn>
                <a:cxn ang="0">
                  <a:pos x="T4" y="T5"/>
                </a:cxn>
                <a:cxn ang="0">
                  <a:pos x="T6" y="T7"/>
                </a:cxn>
                <a:cxn ang="0">
                  <a:pos x="T8" y="T9"/>
                </a:cxn>
              </a:cxnLst>
              <a:rect l="0" t="0" r="r" b="b"/>
              <a:pathLst>
                <a:path w="33" h="41">
                  <a:moveTo>
                    <a:pt x="33" y="0"/>
                  </a:moveTo>
                  <a:cubicBezTo>
                    <a:pt x="30" y="1"/>
                    <a:pt x="26" y="1"/>
                    <a:pt x="23" y="1"/>
                  </a:cubicBezTo>
                  <a:cubicBezTo>
                    <a:pt x="16" y="15"/>
                    <a:pt x="7" y="28"/>
                    <a:pt x="0" y="41"/>
                  </a:cubicBezTo>
                  <a:cubicBezTo>
                    <a:pt x="5" y="41"/>
                    <a:pt x="10" y="41"/>
                    <a:pt x="16" y="41"/>
                  </a:cubicBezTo>
                  <a:cubicBezTo>
                    <a:pt x="22" y="28"/>
                    <a:pt x="28" y="14"/>
                    <a:pt x="3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9">
              <a:extLst>
                <a:ext uri="{FF2B5EF4-FFF2-40B4-BE49-F238E27FC236}">
                  <a16:creationId xmlns:a16="http://schemas.microsoft.com/office/drawing/2014/main" id="{CF0D8B88-DA18-4480-9770-9A346CC1A4D0}"/>
                </a:ext>
              </a:extLst>
            </p:cNvPr>
            <p:cNvSpPr>
              <a:spLocks/>
            </p:cNvSpPr>
            <p:nvPr/>
          </p:nvSpPr>
          <p:spPr bwMode="auto">
            <a:xfrm>
              <a:off x="164" y="519"/>
              <a:ext cx="63" cy="85"/>
            </a:xfrm>
            <a:custGeom>
              <a:avLst/>
              <a:gdLst>
                <a:gd name="T0" fmla="*/ 31 w 31"/>
                <a:gd name="T1" fmla="*/ 0 h 42"/>
                <a:gd name="T2" fmla="*/ 17 w 31"/>
                <a:gd name="T3" fmla="*/ 1 h 42"/>
                <a:gd name="T4" fmla="*/ 17 w 31"/>
                <a:gd name="T5" fmla="*/ 1 h 42"/>
                <a:gd name="T6" fmla="*/ 0 w 31"/>
                <a:gd name="T7" fmla="*/ 42 h 42"/>
                <a:gd name="T8" fmla="*/ 13 w 31"/>
                <a:gd name="T9" fmla="*/ 42 h 42"/>
                <a:gd name="T10" fmla="*/ 31 w 31"/>
                <a:gd name="T11" fmla="*/ 0 h 42"/>
              </a:gdLst>
              <a:ahLst/>
              <a:cxnLst>
                <a:cxn ang="0">
                  <a:pos x="T0" y="T1"/>
                </a:cxn>
                <a:cxn ang="0">
                  <a:pos x="T2" y="T3"/>
                </a:cxn>
                <a:cxn ang="0">
                  <a:pos x="T4" y="T5"/>
                </a:cxn>
                <a:cxn ang="0">
                  <a:pos x="T6" y="T7"/>
                </a:cxn>
                <a:cxn ang="0">
                  <a:pos x="T8" y="T9"/>
                </a:cxn>
                <a:cxn ang="0">
                  <a:pos x="T10" y="T11"/>
                </a:cxn>
              </a:cxnLst>
              <a:rect l="0" t="0" r="r" b="b"/>
              <a:pathLst>
                <a:path w="31" h="42">
                  <a:moveTo>
                    <a:pt x="31" y="0"/>
                  </a:moveTo>
                  <a:cubicBezTo>
                    <a:pt x="26" y="0"/>
                    <a:pt x="22" y="1"/>
                    <a:pt x="17" y="1"/>
                  </a:cubicBezTo>
                  <a:cubicBezTo>
                    <a:pt x="17" y="1"/>
                    <a:pt x="17" y="1"/>
                    <a:pt x="17" y="1"/>
                  </a:cubicBezTo>
                  <a:cubicBezTo>
                    <a:pt x="12" y="15"/>
                    <a:pt x="6" y="29"/>
                    <a:pt x="0" y="42"/>
                  </a:cubicBezTo>
                  <a:cubicBezTo>
                    <a:pt x="4" y="42"/>
                    <a:pt x="8" y="42"/>
                    <a:pt x="13" y="42"/>
                  </a:cubicBezTo>
                  <a:cubicBezTo>
                    <a:pt x="18" y="28"/>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10">
              <a:extLst>
                <a:ext uri="{FF2B5EF4-FFF2-40B4-BE49-F238E27FC236}">
                  <a16:creationId xmlns:a16="http://schemas.microsoft.com/office/drawing/2014/main" id="{CE8775AD-4DB1-4CCF-AD83-1C37B099136B}"/>
                </a:ext>
              </a:extLst>
            </p:cNvPr>
            <p:cNvSpPr>
              <a:spLocks/>
            </p:cNvSpPr>
            <p:nvPr/>
          </p:nvSpPr>
          <p:spPr bwMode="auto">
            <a:xfrm>
              <a:off x="219" y="521"/>
              <a:ext cx="69" cy="85"/>
            </a:xfrm>
            <a:custGeom>
              <a:avLst/>
              <a:gdLst>
                <a:gd name="T0" fmla="*/ 34 w 34"/>
                <a:gd name="T1" fmla="*/ 0 h 42"/>
                <a:gd name="T2" fmla="*/ 22 w 34"/>
                <a:gd name="T3" fmla="*/ 0 h 42"/>
                <a:gd name="T4" fmla="*/ 0 w 34"/>
                <a:gd name="T5" fmla="*/ 42 h 42"/>
                <a:gd name="T6" fmla="*/ 12 w 34"/>
                <a:gd name="T7" fmla="*/ 42 h 42"/>
                <a:gd name="T8" fmla="*/ 34 w 34"/>
                <a:gd name="T9" fmla="*/ 0 h 42"/>
              </a:gdLst>
              <a:ahLst/>
              <a:cxnLst>
                <a:cxn ang="0">
                  <a:pos x="T0" y="T1"/>
                </a:cxn>
                <a:cxn ang="0">
                  <a:pos x="T2" y="T3"/>
                </a:cxn>
                <a:cxn ang="0">
                  <a:pos x="T4" y="T5"/>
                </a:cxn>
                <a:cxn ang="0">
                  <a:pos x="T6" y="T7"/>
                </a:cxn>
                <a:cxn ang="0">
                  <a:pos x="T8" y="T9"/>
                </a:cxn>
              </a:cxnLst>
              <a:rect l="0" t="0" r="r" b="b"/>
              <a:pathLst>
                <a:path w="34" h="42">
                  <a:moveTo>
                    <a:pt x="34" y="0"/>
                  </a:moveTo>
                  <a:cubicBezTo>
                    <a:pt x="30" y="0"/>
                    <a:pt x="26" y="0"/>
                    <a:pt x="22" y="0"/>
                  </a:cubicBezTo>
                  <a:cubicBezTo>
                    <a:pt x="16" y="14"/>
                    <a:pt x="8" y="28"/>
                    <a:pt x="0" y="42"/>
                  </a:cubicBezTo>
                  <a:cubicBezTo>
                    <a:pt x="4" y="42"/>
                    <a:pt x="8" y="42"/>
                    <a:pt x="12" y="42"/>
                  </a:cubicBezTo>
                  <a:cubicBezTo>
                    <a:pt x="19" y="28"/>
                    <a:pt x="26" y="14"/>
                    <a:pt x="3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6CD2B2F2-7D63-4276-A3F8-8FCB61C3BAD3}"/>
                </a:ext>
              </a:extLst>
            </p:cNvPr>
            <p:cNvSpPr>
              <a:spLocks/>
            </p:cNvSpPr>
            <p:nvPr/>
          </p:nvSpPr>
          <p:spPr bwMode="auto">
            <a:xfrm>
              <a:off x="252" y="521"/>
              <a:ext cx="67" cy="85"/>
            </a:xfrm>
            <a:custGeom>
              <a:avLst/>
              <a:gdLst>
                <a:gd name="T0" fmla="*/ 33 w 33"/>
                <a:gd name="T1" fmla="*/ 2 h 42"/>
                <a:gd name="T2" fmla="*/ 22 w 33"/>
                <a:gd name="T3" fmla="*/ 0 h 42"/>
                <a:gd name="T4" fmla="*/ 0 w 33"/>
                <a:gd name="T5" fmla="*/ 42 h 42"/>
                <a:gd name="T6" fmla="*/ 14 w 33"/>
                <a:gd name="T7" fmla="*/ 42 h 42"/>
                <a:gd name="T8" fmla="*/ 33 w 33"/>
                <a:gd name="T9" fmla="*/ 2 h 42"/>
              </a:gdLst>
              <a:ahLst/>
              <a:cxnLst>
                <a:cxn ang="0">
                  <a:pos x="T0" y="T1"/>
                </a:cxn>
                <a:cxn ang="0">
                  <a:pos x="T2" y="T3"/>
                </a:cxn>
                <a:cxn ang="0">
                  <a:pos x="T4" y="T5"/>
                </a:cxn>
                <a:cxn ang="0">
                  <a:pos x="T6" y="T7"/>
                </a:cxn>
                <a:cxn ang="0">
                  <a:pos x="T8" y="T9"/>
                </a:cxn>
              </a:cxnLst>
              <a:rect l="0" t="0" r="r" b="b"/>
              <a:pathLst>
                <a:path w="33" h="42">
                  <a:moveTo>
                    <a:pt x="33" y="2"/>
                  </a:moveTo>
                  <a:cubicBezTo>
                    <a:pt x="29" y="1"/>
                    <a:pt x="25" y="1"/>
                    <a:pt x="22" y="0"/>
                  </a:cubicBezTo>
                  <a:cubicBezTo>
                    <a:pt x="15" y="14"/>
                    <a:pt x="7" y="28"/>
                    <a:pt x="0" y="42"/>
                  </a:cubicBezTo>
                  <a:cubicBezTo>
                    <a:pt x="4" y="42"/>
                    <a:pt x="9" y="42"/>
                    <a:pt x="14" y="42"/>
                  </a:cubicBezTo>
                  <a:cubicBezTo>
                    <a:pt x="20" y="28"/>
                    <a:pt x="26" y="15"/>
                    <a:pt x="33"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2">
              <a:extLst>
                <a:ext uri="{FF2B5EF4-FFF2-40B4-BE49-F238E27FC236}">
                  <a16:creationId xmlns:a16="http://schemas.microsoft.com/office/drawing/2014/main" id="{40E4D1A7-C768-4AD5-909A-819300E6370B}"/>
                </a:ext>
              </a:extLst>
            </p:cNvPr>
            <p:cNvSpPr>
              <a:spLocks/>
            </p:cNvSpPr>
            <p:nvPr/>
          </p:nvSpPr>
          <p:spPr bwMode="auto">
            <a:xfrm>
              <a:off x="288" y="525"/>
              <a:ext cx="59" cy="81"/>
            </a:xfrm>
            <a:custGeom>
              <a:avLst/>
              <a:gdLst>
                <a:gd name="T0" fmla="*/ 29 w 29"/>
                <a:gd name="T1" fmla="*/ 1 h 40"/>
                <a:gd name="T2" fmla="*/ 18 w 29"/>
                <a:gd name="T3" fmla="*/ 0 h 40"/>
                <a:gd name="T4" fmla="*/ 18 w 29"/>
                <a:gd name="T5" fmla="*/ 1 h 40"/>
                <a:gd name="T6" fmla="*/ 0 w 29"/>
                <a:gd name="T7" fmla="*/ 40 h 40"/>
                <a:gd name="T8" fmla="*/ 7 w 29"/>
                <a:gd name="T9" fmla="*/ 40 h 40"/>
                <a:gd name="T10" fmla="*/ 29 w 29"/>
                <a:gd name="T11" fmla="*/ 1 h 40"/>
              </a:gdLst>
              <a:ahLst/>
              <a:cxnLst>
                <a:cxn ang="0">
                  <a:pos x="T0" y="T1"/>
                </a:cxn>
                <a:cxn ang="0">
                  <a:pos x="T2" y="T3"/>
                </a:cxn>
                <a:cxn ang="0">
                  <a:pos x="T4" y="T5"/>
                </a:cxn>
                <a:cxn ang="0">
                  <a:pos x="T6" y="T7"/>
                </a:cxn>
                <a:cxn ang="0">
                  <a:pos x="T8" y="T9"/>
                </a:cxn>
                <a:cxn ang="0">
                  <a:pos x="T10" y="T11"/>
                </a:cxn>
              </a:cxnLst>
              <a:rect l="0" t="0" r="r" b="b"/>
              <a:pathLst>
                <a:path w="29" h="40">
                  <a:moveTo>
                    <a:pt x="29" y="1"/>
                  </a:moveTo>
                  <a:cubicBezTo>
                    <a:pt x="25" y="1"/>
                    <a:pt x="22" y="0"/>
                    <a:pt x="18" y="0"/>
                  </a:cubicBezTo>
                  <a:cubicBezTo>
                    <a:pt x="18" y="0"/>
                    <a:pt x="18" y="0"/>
                    <a:pt x="18" y="1"/>
                  </a:cubicBezTo>
                  <a:cubicBezTo>
                    <a:pt x="12" y="14"/>
                    <a:pt x="6" y="27"/>
                    <a:pt x="0" y="40"/>
                  </a:cubicBezTo>
                  <a:cubicBezTo>
                    <a:pt x="3" y="40"/>
                    <a:pt x="5" y="40"/>
                    <a:pt x="7" y="40"/>
                  </a:cubicBezTo>
                  <a:cubicBezTo>
                    <a:pt x="15" y="27"/>
                    <a:pt x="21" y="14"/>
                    <a:pt x="2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3">
              <a:extLst>
                <a:ext uri="{FF2B5EF4-FFF2-40B4-BE49-F238E27FC236}">
                  <a16:creationId xmlns:a16="http://schemas.microsoft.com/office/drawing/2014/main" id="{0EA718FF-F517-4323-B737-170FCFC12280}"/>
                </a:ext>
              </a:extLst>
            </p:cNvPr>
            <p:cNvSpPr>
              <a:spLocks/>
            </p:cNvSpPr>
            <p:nvPr/>
          </p:nvSpPr>
          <p:spPr bwMode="auto">
            <a:xfrm>
              <a:off x="310" y="529"/>
              <a:ext cx="67" cy="77"/>
            </a:xfrm>
            <a:custGeom>
              <a:avLst/>
              <a:gdLst>
                <a:gd name="T0" fmla="*/ 14 w 33"/>
                <a:gd name="T1" fmla="*/ 38 h 38"/>
                <a:gd name="T2" fmla="*/ 33 w 33"/>
                <a:gd name="T3" fmla="*/ 2 h 38"/>
                <a:gd name="T4" fmla="*/ 21 w 33"/>
                <a:gd name="T5" fmla="*/ 0 h 38"/>
                <a:gd name="T6" fmla="*/ 21 w 33"/>
                <a:gd name="T7" fmla="*/ 1 h 38"/>
                <a:gd name="T8" fmla="*/ 0 w 33"/>
                <a:gd name="T9" fmla="*/ 38 h 38"/>
                <a:gd name="T10" fmla="*/ 4 w 33"/>
                <a:gd name="T11" fmla="*/ 38 h 38"/>
                <a:gd name="T12" fmla="*/ 14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4" y="38"/>
                  </a:moveTo>
                  <a:cubicBezTo>
                    <a:pt x="21" y="26"/>
                    <a:pt x="27" y="14"/>
                    <a:pt x="33" y="2"/>
                  </a:cubicBezTo>
                  <a:cubicBezTo>
                    <a:pt x="29" y="1"/>
                    <a:pt x="25" y="0"/>
                    <a:pt x="21" y="0"/>
                  </a:cubicBezTo>
                  <a:cubicBezTo>
                    <a:pt x="21" y="0"/>
                    <a:pt x="21" y="0"/>
                    <a:pt x="21" y="1"/>
                  </a:cubicBezTo>
                  <a:cubicBezTo>
                    <a:pt x="14" y="13"/>
                    <a:pt x="8" y="26"/>
                    <a:pt x="0" y="38"/>
                  </a:cubicBezTo>
                  <a:cubicBezTo>
                    <a:pt x="2" y="38"/>
                    <a:pt x="3" y="38"/>
                    <a:pt x="4" y="38"/>
                  </a:cubicBezTo>
                  <a:cubicBezTo>
                    <a:pt x="8" y="38"/>
                    <a:pt x="11" y="38"/>
                    <a:pt x="14" y="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14">
              <a:extLst>
                <a:ext uri="{FF2B5EF4-FFF2-40B4-BE49-F238E27FC236}">
                  <a16:creationId xmlns:a16="http://schemas.microsoft.com/office/drawing/2014/main" id="{7C752C1D-48C1-4226-B26C-DE8ECA39C6BA}"/>
                </a:ext>
              </a:extLst>
            </p:cNvPr>
            <p:cNvSpPr>
              <a:spLocks/>
            </p:cNvSpPr>
            <p:nvPr/>
          </p:nvSpPr>
          <p:spPr bwMode="auto">
            <a:xfrm>
              <a:off x="347" y="533"/>
              <a:ext cx="55" cy="75"/>
            </a:xfrm>
            <a:custGeom>
              <a:avLst/>
              <a:gdLst>
                <a:gd name="T0" fmla="*/ 11 w 27"/>
                <a:gd name="T1" fmla="*/ 35 h 37"/>
                <a:gd name="T2" fmla="*/ 14 w 27"/>
                <a:gd name="T3" fmla="*/ 31 h 37"/>
                <a:gd name="T4" fmla="*/ 27 w 27"/>
                <a:gd name="T5" fmla="*/ 2 h 37"/>
                <a:gd name="T6" fmla="*/ 19 w 27"/>
                <a:gd name="T7" fmla="*/ 0 h 37"/>
                <a:gd name="T8" fmla="*/ 0 w 27"/>
                <a:gd name="T9" fmla="*/ 36 h 37"/>
                <a:gd name="T10" fmla="*/ 4 w 27"/>
                <a:gd name="T11" fmla="*/ 37 h 37"/>
                <a:gd name="T12" fmla="*/ 11 w 27"/>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1" y="35"/>
                  </a:moveTo>
                  <a:cubicBezTo>
                    <a:pt x="12" y="33"/>
                    <a:pt x="13" y="32"/>
                    <a:pt x="14" y="31"/>
                  </a:cubicBezTo>
                  <a:cubicBezTo>
                    <a:pt x="18" y="22"/>
                    <a:pt x="23" y="12"/>
                    <a:pt x="27" y="2"/>
                  </a:cubicBezTo>
                  <a:cubicBezTo>
                    <a:pt x="25" y="2"/>
                    <a:pt x="22" y="1"/>
                    <a:pt x="19" y="0"/>
                  </a:cubicBezTo>
                  <a:cubicBezTo>
                    <a:pt x="13" y="13"/>
                    <a:pt x="7" y="25"/>
                    <a:pt x="0" y="36"/>
                  </a:cubicBezTo>
                  <a:cubicBezTo>
                    <a:pt x="2" y="36"/>
                    <a:pt x="3" y="37"/>
                    <a:pt x="4" y="37"/>
                  </a:cubicBezTo>
                  <a:cubicBezTo>
                    <a:pt x="7" y="37"/>
                    <a:pt x="10" y="37"/>
                    <a:pt x="11"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5">
              <a:extLst>
                <a:ext uri="{FF2B5EF4-FFF2-40B4-BE49-F238E27FC236}">
                  <a16:creationId xmlns:a16="http://schemas.microsoft.com/office/drawing/2014/main" id="{3F5042E0-1C76-4005-A4ED-0E2AE2B191C4}"/>
                </a:ext>
              </a:extLst>
            </p:cNvPr>
            <p:cNvSpPr>
              <a:spLocks/>
            </p:cNvSpPr>
            <p:nvPr/>
          </p:nvSpPr>
          <p:spPr bwMode="auto">
            <a:xfrm>
              <a:off x="390" y="540"/>
              <a:ext cx="32" cy="42"/>
            </a:xfrm>
            <a:custGeom>
              <a:avLst/>
              <a:gdLst>
                <a:gd name="T0" fmla="*/ 10 w 16"/>
                <a:gd name="T1" fmla="*/ 0 h 21"/>
                <a:gd name="T2" fmla="*/ 0 w 16"/>
                <a:gd name="T3" fmla="*/ 21 h 21"/>
                <a:gd name="T4" fmla="*/ 13 w 16"/>
                <a:gd name="T5" fmla="*/ 9 h 21"/>
                <a:gd name="T6" fmla="*/ 15 w 16"/>
                <a:gd name="T7" fmla="*/ 3 h 21"/>
                <a:gd name="T8" fmla="*/ 16 w 16"/>
                <a:gd name="T9" fmla="*/ 2 h 21"/>
                <a:gd name="T10" fmla="*/ 10 w 16"/>
                <a:gd name="T11" fmla="*/ 0 h 21"/>
              </a:gdLst>
              <a:ahLst/>
              <a:cxnLst>
                <a:cxn ang="0">
                  <a:pos x="T0" y="T1"/>
                </a:cxn>
                <a:cxn ang="0">
                  <a:pos x="T2" y="T3"/>
                </a:cxn>
                <a:cxn ang="0">
                  <a:pos x="T4" y="T5"/>
                </a:cxn>
                <a:cxn ang="0">
                  <a:pos x="T6" y="T7"/>
                </a:cxn>
                <a:cxn ang="0">
                  <a:pos x="T8" y="T9"/>
                </a:cxn>
                <a:cxn ang="0">
                  <a:pos x="T10" y="T11"/>
                </a:cxn>
              </a:cxnLst>
              <a:rect l="0" t="0" r="r" b="b"/>
              <a:pathLst>
                <a:path w="16" h="21">
                  <a:moveTo>
                    <a:pt x="10" y="0"/>
                  </a:moveTo>
                  <a:cubicBezTo>
                    <a:pt x="7" y="7"/>
                    <a:pt x="3" y="14"/>
                    <a:pt x="0" y="21"/>
                  </a:cubicBezTo>
                  <a:cubicBezTo>
                    <a:pt x="4" y="17"/>
                    <a:pt x="9" y="13"/>
                    <a:pt x="13" y="9"/>
                  </a:cubicBezTo>
                  <a:cubicBezTo>
                    <a:pt x="14" y="8"/>
                    <a:pt x="15" y="6"/>
                    <a:pt x="15" y="3"/>
                  </a:cubicBezTo>
                  <a:cubicBezTo>
                    <a:pt x="15" y="3"/>
                    <a:pt x="15" y="2"/>
                    <a:pt x="16" y="2"/>
                  </a:cubicBezTo>
                  <a:cubicBezTo>
                    <a:pt x="14" y="1"/>
                    <a:pt x="12" y="1"/>
                    <a:pt x="1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6">
              <a:extLst>
                <a:ext uri="{FF2B5EF4-FFF2-40B4-BE49-F238E27FC236}">
                  <a16:creationId xmlns:a16="http://schemas.microsoft.com/office/drawing/2014/main" id="{69B9B699-66EA-493B-B21E-ECB3C98956D9}"/>
                </a:ext>
              </a:extLst>
            </p:cNvPr>
            <p:cNvSpPr>
              <a:spLocks/>
            </p:cNvSpPr>
            <p:nvPr/>
          </p:nvSpPr>
          <p:spPr bwMode="auto">
            <a:xfrm>
              <a:off x="197" y="519"/>
              <a:ext cx="59" cy="87"/>
            </a:xfrm>
            <a:custGeom>
              <a:avLst/>
              <a:gdLst>
                <a:gd name="T0" fmla="*/ 0 w 29"/>
                <a:gd name="T1" fmla="*/ 43 h 43"/>
                <a:gd name="T2" fmla="*/ 7 w 29"/>
                <a:gd name="T3" fmla="*/ 43 h 43"/>
                <a:gd name="T4" fmla="*/ 29 w 29"/>
                <a:gd name="T5" fmla="*/ 0 h 43"/>
                <a:gd name="T6" fmla="*/ 24 w 29"/>
                <a:gd name="T7" fmla="*/ 0 h 43"/>
                <a:gd name="T8" fmla="*/ 18 w 29"/>
                <a:gd name="T9" fmla="*/ 0 h 43"/>
                <a:gd name="T10" fmla="*/ 18 w 29"/>
                <a:gd name="T11" fmla="*/ 2 h 43"/>
                <a:gd name="T12" fmla="*/ 0 w 29"/>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29" h="43">
                  <a:moveTo>
                    <a:pt x="0" y="43"/>
                  </a:moveTo>
                  <a:cubicBezTo>
                    <a:pt x="3" y="43"/>
                    <a:pt x="5" y="43"/>
                    <a:pt x="7" y="43"/>
                  </a:cubicBezTo>
                  <a:cubicBezTo>
                    <a:pt x="14" y="29"/>
                    <a:pt x="22" y="15"/>
                    <a:pt x="29" y="0"/>
                  </a:cubicBezTo>
                  <a:cubicBezTo>
                    <a:pt x="27" y="0"/>
                    <a:pt x="26" y="0"/>
                    <a:pt x="24" y="0"/>
                  </a:cubicBezTo>
                  <a:cubicBezTo>
                    <a:pt x="22" y="0"/>
                    <a:pt x="20" y="0"/>
                    <a:pt x="18" y="0"/>
                  </a:cubicBezTo>
                  <a:cubicBezTo>
                    <a:pt x="18" y="1"/>
                    <a:pt x="18" y="1"/>
                    <a:pt x="18" y="2"/>
                  </a:cubicBezTo>
                  <a:cubicBezTo>
                    <a:pt x="11" y="15"/>
                    <a:pt x="5" y="29"/>
                    <a:pt x="0"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17">
              <a:extLst>
                <a:ext uri="{FF2B5EF4-FFF2-40B4-BE49-F238E27FC236}">
                  <a16:creationId xmlns:a16="http://schemas.microsoft.com/office/drawing/2014/main" id="{3F1BFF2E-D939-4975-84BF-AC0DBFB96BCE}"/>
                </a:ext>
              </a:extLst>
            </p:cNvPr>
            <p:cNvSpPr>
              <a:spLocks/>
            </p:cNvSpPr>
            <p:nvPr/>
          </p:nvSpPr>
          <p:spPr bwMode="auto">
            <a:xfrm>
              <a:off x="22" y="515"/>
              <a:ext cx="77" cy="89"/>
            </a:xfrm>
            <a:custGeom>
              <a:avLst/>
              <a:gdLst>
                <a:gd name="T0" fmla="*/ 35 w 38"/>
                <a:gd name="T1" fmla="*/ 0 h 44"/>
                <a:gd name="T2" fmla="*/ 32 w 38"/>
                <a:gd name="T3" fmla="*/ 1 h 44"/>
                <a:gd name="T4" fmla="*/ 32 w 38"/>
                <a:gd name="T5" fmla="*/ 1 h 44"/>
                <a:gd name="T6" fmla="*/ 19 w 38"/>
                <a:gd name="T7" fmla="*/ 18 h 44"/>
                <a:gd name="T8" fmla="*/ 0 w 38"/>
                <a:gd name="T9" fmla="*/ 44 h 44"/>
                <a:gd name="T10" fmla="*/ 16 w 38"/>
                <a:gd name="T11" fmla="*/ 44 h 44"/>
                <a:gd name="T12" fmla="*/ 38 w 38"/>
                <a:gd name="T13" fmla="*/ 2 h 44"/>
                <a:gd name="T14" fmla="*/ 35 w 38"/>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4">
                  <a:moveTo>
                    <a:pt x="35" y="0"/>
                  </a:moveTo>
                  <a:cubicBezTo>
                    <a:pt x="34" y="1"/>
                    <a:pt x="33" y="1"/>
                    <a:pt x="32" y="1"/>
                  </a:cubicBezTo>
                  <a:cubicBezTo>
                    <a:pt x="32" y="1"/>
                    <a:pt x="32" y="1"/>
                    <a:pt x="32" y="1"/>
                  </a:cubicBezTo>
                  <a:cubicBezTo>
                    <a:pt x="27" y="6"/>
                    <a:pt x="23" y="12"/>
                    <a:pt x="19" y="18"/>
                  </a:cubicBezTo>
                  <a:cubicBezTo>
                    <a:pt x="13" y="26"/>
                    <a:pt x="6" y="35"/>
                    <a:pt x="0" y="44"/>
                  </a:cubicBezTo>
                  <a:cubicBezTo>
                    <a:pt x="6" y="44"/>
                    <a:pt x="11" y="44"/>
                    <a:pt x="16" y="44"/>
                  </a:cubicBezTo>
                  <a:cubicBezTo>
                    <a:pt x="23" y="29"/>
                    <a:pt x="31" y="16"/>
                    <a:pt x="38" y="2"/>
                  </a:cubicBezTo>
                  <a:cubicBezTo>
                    <a:pt x="37" y="1"/>
                    <a:pt x="36" y="1"/>
                    <a:pt x="3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18">
              <a:extLst>
                <a:ext uri="{FF2B5EF4-FFF2-40B4-BE49-F238E27FC236}">
                  <a16:creationId xmlns:a16="http://schemas.microsoft.com/office/drawing/2014/main" id="{8D101FFA-618F-42A9-858B-F57488798C5B}"/>
                </a:ext>
              </a:extLst>
            </p:cNvPr>
            <p:cNvSpPr>
              <a:spLocks/>
            </p:cNvSpPr>
            <p:nvPr/>
          </p:nvSpPr>
          <p:spPr bwMode="auto">
            <a:xfrm>
              <a:off x="10" y="2"/>
              <a:ext cx="59" cy="79"/>
            </a:xfrm>
            <a:custGeom>
              <a:avLst/>
              <a:gdLst>
                <a:gd name="T0" fmla="*/ 0 w 29"/>
                <a:gd name="T1" fmla="*/ 39 h 39"/>
                <a:gd name="T2" fmla="*/ 26 w 29"/>
                <a:gd name="T3" fmla="*/ 8 h 39"/>
                <a:gd name="T4" fmla="*/ 28 w 29"/>
                <a:gd name="T5" fmla="*/ 8 h 39"/>
                <a:gd name="T6" fmla="*/ 28 w 29"/>
                <a:gd name="T7" fmla="*/ 8 h 39"/>
                <a:gd name="T8" fmla="*/ 29 w 29"/>
                <a:gd name="T9" fmla="*/ 0 h 39"/>
                <a:gd name="T10" fmla="*/ 26 w 29"/>
                <a:gd name="T11" fmla="*/ 2 h 39"/>
                <a:gd name="T12" fmla="*/ 3 w 29"/>
                <a:gd name="T13" fmla="*/ 28 h 39"/>
                <a:gd name="T14" fmla="*/ 0 w 29"/>
                <a:gd name="T15" fmla="*/ 38 h 39"/>
                <a:gd name="T16" fmla="*/ 0 w 29"/>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39"/>
                  </a:moveTo>
                  <a:cubicBezTo>
                    <a:pt x="9" y="29"/>
                    <a:pt x="18" y="19"/>
                    <a:pt x="26" y="8"/>
                  </a:cubicBezTo>
                  <a:cubicBezTo>
                    <a:pt x="27" y="7"/>
                    <a:pt x="28" y="7"/>
                    <a:pt x="28" y="8"/>
                  </a:cubicBezTo>
                  <a:cubicBezTo>
                    <a:pt x="28" y="8"/>
                    <a:pt x="28" y="8"/>
                    <a:pt x="28" y="8"/>
                  </a:cubicBezTo>
                  <a:cubicBezTo>
                    <a:pt x="28" y="5"/>
                    <a:pt x="28" y="3"/>
                    <a:pt x="29" y="0"/>
                  </a:cubicBezTo>
                  <a:cubicBezTo>
                    <a:pt x="28" y="0"/>
                    <a:pt x="27" y="1"/>
                    <a:pt x="26" y="2"/>
                  </a:cubicBezTo>
                  <a:cubicBezTo>
                    <a:pt x="18" y="10"/>
                    <a:pt x="10" y="19"/>
                    <a:pt x="3" y="28"/>
                  </a:cubicBezTo>
                  <a:cubicBezTo>
                    <a:pt x="1" y="31"/>
                    <a:pt x="0" y="34"/>
                    <a:pt x="0" y="38"/>
                  </a:cubicBezTo>
                  <a:cubicBezTo>
                    <a:pt x="0" y="38"/>
                    <a:pt x="0" y="38"/>
                    <a:pt x="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19">
              <a:extLst>
                <a:ext uri="{FF2B5EF4-FFF2-40B4-BE49-F238E27FC236}">
                  <a16:creationId xmlns:a16="http://schemas.microsoft.com/office/drawing/2014/main" id="{FC6C7FA4-B9B2-45A7-9DFB-B604ADB4A6AB}"/>
                </a:ext>
              </a:extLst>
            </p:cNvPr>
            <p:cNvSpPr>
              <a:spLocks/>
            </p:cNvSpPr>
            <p:nvPr/>
          </p:nvSpPr>
          <p:spPr bwMode="auto">
            <a:xfrm>
              <a:off x="12" y="24"/>
              <a:ext cx="57" cy="83"/>
            </a:xfrm>
            <a:custGeom>
              <a:avLst/>
              <a:gdLst>
                <a:gd name="T0" fmla="*/ 0 w 28"/>
                <a:gd name="T1" fmla="*/ 41 h 41"/>
                <a:gd name="T2" fmla="*/ 28 w 28"/>
                <a:gd name="T3" fmla="*/ 13 h 41"/>
                <a:gd name="T4" fmla="*/ 28 w 28"/>
                <a:gd name="T5" fmla="*/ 8 h 41"/>
                <a:gd name="T6" fmla="*/ 27 w 28"/>
                <a:gd name="T7" fmla="*/ 0 h 41"/>
                <a:gd name="T8" fmla="*/ 0 w 28"/>
                <a:gd name="T9" fmla="*/ 33 h 41"/>
                <a:gd name="T10" fmla="*/ 0 w 28"/>
                <a:gd name="T11" fmla="*/ 40 h 41"/>
                <a:gd name="T12" fmla="*/ 0 w 28"/>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8" h="41">
                  <a:moveTo>
                    <a:pt x="0" y="41"/>
                  </a:moveTo>
                  <a:cubicBezTo>
                    <a:pt x="9" y="31"/>
                    <a:pt x="18" y="22"/>
                    <a:pt x="28" y="13"/>
                  </a:cubicBezTo>
                  <a:cubicBezTo>
                    <a:pt x="28" y="11"/>
                    <a:pt x="28" y="9"/>
                    <a:pt x="28" y="8"/>
                  </a:cubicBezTo>
                  <a:cubicBezTo>
                    <a:pt x="28" y="6"/>
                    <a:pt x="27" y="3"/>
                    <a:pt x="27" y="0"/>
                  </a:cubicBezTo>
                  <a:cubicBezTo>
                    <a:pt x="19" y="11"/>
                    <a:pt x="9" y="22"/>
                    <a:pt x="0" y="33"/>
                  </a:cubicBezTo>
                  <a:cubicBezTo>
                    <a:pt x="0" y="35"/>
                    <a:pt x="0" y="38"/>
                    <a:pt x="0" y="40"/>
                  </a:cubicBezTo>
                  <a:cubicBezTo>
                    <a:pt x="0" y="41"/>
                    <a:pt x="0" y="41"/>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20">
              <a:extLst>
                <a:ext uri="{FF2B5EF4-FFF2-40B4-BE49-F238E27FC236}">
                  <a16:creationId xmlns:a16="http://schemas.microsoft.com/office/drawing/2014/main" id="{D11334F8-A13C-4CFE-9924-B94136EC54CB}"/>
                </a:ext>
              </a:extLst>
            </p:cNvPr>
            <p:cNvSpPr>
              <a:spLocks/>
            </p:cNvSpPr>
            <p:nvPr/>
          </p:nvSpPr>
          <p:spPr bwMode="auto">
            <a:xfrm>
              <a:off x="12" y="61"/>
              <a:ext cx="57" cy="75"/>
            </a:xfrm>
            <a:custGeom>
              <a:avLst/>
              <a:gdLst>
                <a:gd name="T0" fmla="*/ 27 w 28"/>
                <a:gd name="T1" fmla="*/ 9 h 37"/>
                <a:gd name="T2" fmla="*/ 28 w 28"/>
                <a:gd name="T3" fmla="*/ 8 h 37"/>
                <a:gd name="T4" fmla="*/ 28 w 28"/>
                <a:gd name="T5" fmla="*/ 0 h 37"/>
                <a:gd name="T6" fmla="*/ 0 w 28"/>
                <a:gd name="T7" fmla="*/ 29 h 37"/>
                <a:gd name="T8" fmla="*/ 0 w 28"/>
                <a:gd name="T9" fmla="*/ 37 h 37"/>
                <a:gd name="T10" fmla="*/ 27 w 28"/>
                <a:gd name="T11" fmla="*/ 9 h 37"/>
              </a:gdLst>
              <a:ahLst/>
              <a:cxnLst>
                <a:cxn ang="0">
                  <a:pos x="T0" y="T1"/>
                </a:cxn>
                <a:cxn ang="0">
                  <a:pos x="T2" y="T3"/>
                </a:cxn>
                <a:cxn ang="0">
                  <a:pos x="T4" y="T5"/>
                </a:cxn>
                <a:cxn ang="0">
                  <a:pos x="T6" y="T7"/>
                </a:cxn>
                <a:cxn ang="0">
                  <a:pos x="T8" y="T9"/>
                </a:cxn>
                <a:cxn ang="0">
                  <a:pos x="T10" y="T11"/>
                </a:cxn>
              </a:cxnLst>
              <a:rect l="0" t="0" r="r" b="b"/>
              <a:pathLst>
                <a:path w="28" h="37">
                  <a:moveTo>
                    <a:pt x="27" y="9"/>
                  </a:moveTo>
                  <a:cubicBezTo>
                    <a:pt x="27" y="8"/>
                    <a:pt x="28" y="8"/>
                    <a:pt x="28" y="8"/>
                  </a:cubicBezTo>
                  <a:cubicBezTo>
                    <a:pt x="28" y="5"/>
                    <a:pt x="28" y="3"/>
                    <a:pt x="28" y="0"/>
                  </a:cubicBezTo>
                  <a:cubicBezTo>
                    <a:pt x="18" y="10"/>
                    <a:pt x="8" y="19"/>
                    <a:pt x="0" y="29"/>
                  </a:cubicBezTo>
                  <a:cubicBezTo>
                    <a:pt x="0" y="31"/>
                    <a:pt x="0" y="34"/>
                    <a:pt x="0" y="37"/>
                  </a:cubicBezTo>
                  <a:cubicBezTo>
                    <a:pt x="9" y="27"/>
                    <a:pt x="18" y="18"/>
                    <a:pt x="2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21">
              <a:extLst>
                <a:ext uri="{FF2B5EF4-FFF2-40B4-BE49-F238E27FC236}">
                  <a16:creationId xmlns:a16="http://schemas.microsoft.com/office/drawing/2014/main" id="{99B16EA0-E850-4ABF-9114-37118308054E}"/>
                </a:ext>
              </a:extLst>
            </p:cNvPr>
            <p:cNvSpPr>
              <a:spLocks/>
            </p:cNvSpPr>
            <p:nvPr/>
          </p:nvSpPr>
          <p:spPr bwMode="auto">
            <a:xfrm>
              <a:off x="12" y="87"/>
              <a:ext cx="57" cy="83"/>
            </a:xfrm>
            <a:custGeom>
              <a:avLst/>
              <a:gdLst>
                <a:gd name="T0" fmla="*/ 26 w 28"/>
                <a:gd name="T1" fmla="*/ 13 h 41"/>
                <a:gd name="T2" fmla="*/ 28 w 28"/>
                <a:gd name="T3" fmla="*/ 13 h 41"/>
                <a:gd name="T4" fmla="*/ 28 w 28"/>
                <a:gd name="T5" fmla="*/ 0 h 41"/>
                <a:gd name="T6" fmla="*/ 0 w 28"/>
                <a:gd name="T7" fmla="*/ 29 h 41"/>
                <a:gd name="T8" fmla="*/ 0 w 28"/>
                <a:gd name="T9" fmla="*/ 41 h 41"/>
                <a:gd name="T10" fmla="*/ 26 w 28"/>
                <a:gd name="T11" fmla="*/ 13 h 41"/>
              </a:gdLst>
              <a:ahLst/>
              <a:cxnLst>
                <a:cxn ang="0">
                  <a:pos x="T0" y="T1"/>
                </a:cxn>
                <a:cxn ang="0">
                  <a:pos x="T2" y="T3"/>
                </a:cxn>
                <a:cxn ang="0">
                  <a:pos x="T4" y="T5"/>
                </a:cxn>
                <a:cxn ang="0">
                  <a:pos x="T6" y="T7"/>
                </a:cxn>
                <a:cxn ang="0">
                  <a:pos x="T8" y="T9"/>
                </a:cxn>
                <a:cxn ang="0">
                  <a:pos x="T10" y="T11"/>
                </a:cxn>
              </a:cxnLst>
              <a:rect l="0" t="0" r="r" b="b"/>
              <a:pathLst>
                <a:path w="28" h="41">
                  <a:moveTo>
                    <a:pt x="26" y="13"/>
                  </a:moveTo>
                  <a:cubicBezTo>
                    <a:pt x="26" y="13"/>
                    <a:pt x="27" y="12"/>
                    <a:pt x="28" y="13"/>
                  </a:cubicBezTo>
                  <a:cubicBezTo>
                    <a:pt x="28" y="9"/>
                    <a:pt x="28" y="4"/>
                    <a:pt x="28" y="0"/>
                  </a:cubicBezTo>
                  <a:cubicBezTo>
                    <a:pt x="19" y="10"/>
                    <a:pt x="9" y="19"/>
                    <a:pt x="0" y="29"/>
                  </a:cubicBezTo>
                  <a:cubicBezTo>
                    <a:pt x="0" y="33"/>
                    <a:pt x="0" y="37"/>
                    <a:pt x="0" y="41"/>
                  </a:cubicBezTo>
                  <a:cubicBezTo>
                    <a:pt x="9" y="33"/>
                    <a:pt x="18" y="24"/>
                    <a:pt x="26"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22">
              <a:extLst>
                <a:ext uri="{FF2B5EF4-FFF2-40B4-BE49-F238E27FC236}">
                  <a16:creationId xmlns:a16="http://schemas.microsoft.com/office/drawing/2014/main" id="{A8360EA9-6D5C-4B83-A11D-16D5463964FD}"/>
                </a:ext>
              </a:extLst>
            </p:cNvPr>
            <p:cNvSpPr>
              <a:spLocks/>
            </p:cNvSpPr>
            <p:nvPr/>
          </p:nvSpPr>
          <p:spPr bwMode="auto">
            <a:xfrm>
              <a:off x="12" y="119"/>
              <a:ext cx="59" cy="95"/>
            </a:xfrm>
            <a:custGeom>
              <a:avLst/>
              <a:gdLst>
                <a:gd name="T0" fmla="*/ 0 w 29"/>
                <a:gd name="T1" fmla="*/ 47 h 47"/>
                <a:gd name="T2" fmla="*/ 27 w 29"/>
                <a:gd name="T3" fmla="*/ 17 h 47"/>
                <a:gd name="T4" fmla="*/ 29 w 29"/>
                <a:gd name="T5" fmla="*/ 17 h 47"/>
                <a:gd name="T6" fmla="*/ 28 w 29"/>
                <a:gd name="T7" fmla="*/ 0 h 47"/>
                <a:gd name="T8" fmla="*/ 0 w 29"/>
                <a:gd name="T9" fmla="*/ 30 h 47"/>
                <a:gd name="T10" fmla="*/ 0 w 29"/>
                <a:gd name="T11" fmla="*/ 39 h 47"/>
                <a:gd name="T12" fmla="*/ 0 w 2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9" h="47">
                  <a:moveTo>
                    <a:pt x="0" y="47"/>
                  </a:moveTo>
                  <a:cubicBezTo>
                    <a:pt x="9" y="37"/>
                    <a:pt x="19" y="28"/>
                    <a:pt x="27" y="17"/>
                  </a:cubicBezTo>
                  <a:cubicBezTo>
                    <a:pt x="27" y="17"/>
                    <a:pt x="28" y="17"/>
                    <a:pt x="29" y="17"/>
                  </a:cubicBezTo>
                  <a:cubicBezTo>
                    <a:pt x="29" y="11"/>
                    <a:pt x="28" y="6"/>
                    <a:pt x="28" y="0"/>
                  </a:cubicBezTo>
                  <a:cubicBezTo>
                    <a:pt x="20" y="11"/>
                    <a:pt x="10" y="21"/>
                    <a:pt x="0" y="30"/>
                  </a:cubicBezTo>
                  <a:cubicBezTo>
                    <a:pt x="0" y="33"/>
                    <a:pt x="0" y="36"/>
                    <a:pt x="0" y="39"/>
                  </a:cubicBezTo>
                  <a:cubicBezTo>
                    <a:pt x="0" y="41"/>
                    <a:pt x="0" y="44"/>
                    <a:pt x="0"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23">
              <a:extLst>
                <a:ext uri="{FF2B5EF4-FFF2-40B4-BE49-F238E27FC236}">
                  <a16:creationId xmlns:a16="http://schemas.microsoft.com/office/drawing/2014/main" id="{BCC8613F-5813-4B96-BEFD-307628FDB41B}"/>
                </a:ext>
              </a:extLst>
            </p:cNvPr>
            <p:cNvSpPr>
              <a:spLocks/>
            </p:cNvSpPr>
            <p:nvPr/>
          </p:nvSpPr>
          <p:spPr bwMode="auto">
            <a:xfrm>
              <a:off x="8" y="196"/>
              <a:ext cx="65" cy="81"/>
            </a:xfrm>
            <a:custGeom>
              <a:avLst/>
              <a:gdLst>
                <a:gd name="T0" fmla="*/ 31 w 32"/>
                <a:gd name="T1" fmla="*/ 12 h 40"/>
                <a:gd name="T2" fmla="*/ 32 w 32"/>
                <a:gd name="T3" fmla="*/ 12 h 40"/>
                <a:gd name="T4" fmla="*/ 31 w 32"/>
                <a:gd name="T5" fmla="*/ 0 h 40"/>
                <a:gd name="T6" fmla="*/ 1 w 32"/>
                <a:gd name="T7" fmla="*/ 27 h 40"/>
                <a:gd name="T8" fmla="*/ 0 w 32"/>
                <a:gd name="T9" fmla="*/ 40 h 40"/>
                <a:gd name="T10" fmla="*/ 31 w 32"/>
                <a:gd name="T11" fmla="*/ 12 h 40"/>
              </a:gdLst>
              <a:ahLst/>
              <a:cxnLst>
                <a:cxn ang="0">
                  <a:pos x="T0" y="T1"/>
                </a:cxn>
                <a:cxn ang="0">
                  <a:pos x="T2" y="T3"/>
                </a:cxn>
                <a:cxn ang="0">
                  <a:pos x="T4" y="T5"/>
                </a:cxn>
                <a:cxn ang="0">
                  <a:pos x="T6" y="T7"/>
                </a:cxn>
                <a:cxn ang="0">
                  <a:pos x="T8" y="T9"/>
                </a:cxn>
                <a:cxn ang="0">
                  <a:pos x="T10" y="T11"/>
                </a:cxn>
              </a:cxnLst>
              <a:rect l="0" t="0" r="r" b="b"/>
              <a:pathLst>
                <a:path w="32" h="40">
                  <a:moveTo>
                    <a:pt x="31" y="12"/>
                  </a:moveTo>
                  <a:cubicBezTo>
                    <a:pt x="31" y="12"/>
                    <a:pt x="31" y="12"/>
                    <a:pt x="32" y="12"/>
                  </a:cubicBezTo>
                  <a:cubicBezTo>
                    <a:pt x="32" y="8"/>
                    <a:pt x="31" y="4"/>
                    <a:pt x="31" y="0"/>
                  </a:cubicBezTo>
                  <a:cubicBezTo>
                    <a:pt x="22" y="10"/>
                    <a:pt x="12" y="19"/>
                    <a:pt x="1" y="27"/>
                  </a:cubicBezTo>
                  <a:cubicBezTo>
                    <a:pt x="1" y="31"/>
                    <a:pt x="0" y="35"/>
                    <a:pt x="0" y="40"/>
                  </a:cubicBezTo>
                  <a:cubicBezTo>
                    <a:pt x="11" y="31"/>
                    <a:pt x="21" y="21"/>
                    <a:pt x="31"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24">
              <a:extLst>
                <a:ext uri="{FF2B5EF4-FFF2-40B4-BE49-F238E27FC236}">
                  <a16:creationId xmlns:a16="http://schemas.microsoft.com/office/drawing/2014/main" id="{AA85F41F-6FF9-4152-AB0B-67DBB35B99A1}"/>
                </a:ext>
              </a:extLst>
            </p:cNvPr>
            <p:cNvSpPr>
              <a:spLocks/>
            </p:cNvSpPr>
            <p:nvPr/>
          </p:nvSpPr>
          <p:spPr bwMode="auto">
            <a:xfrm>
              <a:off x="8" y="269"/>
              <a:ext cx="67" cy="73"/>
            </a:xfrm>
            <a:custGeom>
              <a:avLst/>
              <a:gdLst>
                <a:gd name="T0" fmla="*/ 1 w 33"/>
                <a:gd name="T1" fmla="*/ 36 h 36"/>
                <a:gd name="T2" fmla="*/ 32 w 33"/>
                <a:gd name="T3" fmla="*/ 15 h 36"/>
                <a:gd name="T4" fmla="*/ 33 w 33"/>
                <a:gd name="T5" fmla="*/ 15 h 36"/>
                <a:gd name="T6" fmla="*/ 33 w 33"/>
                <a:gd name="T7" fmla="*/ 0 h 36"/>
                <a:gd name="T8" fmla="*/ 2 w 33"/>
                <a:gd name="T9" fmla="*/ 25 h 36"/>
                <a:gd name="T10" fmla="*/ 0 w 33"/>
                <a:gd name="T11" fmla="*/ 25 h 36"/>
                <a:gd name="T12" fmla="*/ 0 w 33"/>
                <a:gd name="T13" fmla="*/ 33 h 36"/>
                <a:gd name="T14" fmla="*/ 1 w 33"/>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6">
                  <a:moveTo>
                    <a:pt x="1" y="36"/>
                  </a:moveTo>
                  <a:cubicBezTo>
                    <a:pt x="11" y="29"/>
                    <a:pt x="21" y="21"/>
                    <a:pt x="32" y="15"/>
                  </a:cubicBezTo>
                  <a:cubicBezTo>
                    <a:pt x="33" y="15"/>
                    <a:pt x="33" y="15"/>
                    <a:pt x="33" y="15"/>
                  </a:cubicBezTo>
                  <a:cubicBezTo>
                    <a:pt x="33" y="10"/>
                    <a:pt x="33" y="5"/>
                    <a:pt x="33" y="0"/>
                  </a:cubicBezTo>
                  <a:cubicBezTo>
                    <a:pt x="22" y="8"/>
                    <a:pt x="12" y="16"/>
                    <a:pt x="2" y="25"/>
                  </a:cubicBezTo>
                  <a:cubicBezTo>
                    <a:pt x="2" y="26"/>
                    <a:pt x="1" y="26"/>
                    <a:pt x="0" y="25"/>
                  </a:cubicBezTo>
                  <a:cubicBezTo>
                    <a:pt x="0" y="28"/>
                    <a:pt x="0" y="30"/>
                    <a:pt x="0" y="33"/>
                  </a:cubicBezTo>
                  <a:cubicBezTo>
                    <a:pt x="0" y="34"/>
                    <a:pt x="0" y="35"/>
                    <a:pt x="1" y="3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25">
              <a:extLst>
                <a:ext uri="{FF2B5EF4-FFF2-40B4-BE49-F238E27FC236}">
                  <a16:creationId xmlns:a16="http://schemas.microsoft.com/office/drawing/2014/main" id="{D3A77784-1EEB-4EAE-8C41-8BAEABDD6644}"/>
                </a:ext>
              </a:extLst>
            </p:cNvPr>
            <p:cNvSpPr>
              <a:spLocks/>
            </p:cNvSpPr>
            <p:nvPr/>
          </p:nvSpPr>
          <p:spPr bwMode="auto">
            <a:xfrm>
              <a:off x="8" y="340"/>
              <a:ext cx="71" cy="86"/>
            </a:xfrm>
            <a:custGeom>
              <a:avLst/>
              <a:gdLst>
                <a:gd name="T0" fmla="*/ 33 w 35"/>
                <a:gd name="T1" fmla="*/ 15 h 43"/>
                <a:gd name="T2" fmla="*/ 35 w 35"/>
                <a:gd name="T3" fmla="*/ 15 h 43"/>
                <a:gd name="T4" fmla="*/ 35 w 35"/>
                <a:gd name="T5" fmla="*/ 5 h 43"/>
                <a:gd name="T6" fmla="*/ 35 w 35"/>
                <a:gd name="T7" fmla="*/ 0 h 43"/>
                <a:gd name="T8" fmla="*/ 1 w 35"/>
                <a:gd name="T9" fmla="*/ 29 h 43"/>
                <a:gd name="T10" fmla="*/ 0 w 35"/>
                <a:gd name="T11" fmla="*/ 43 h 43"/>
                <a:gd name="T12" fmla="*/ 33 w 35"/>
                <a:gd name="T13" fmla="*/ 15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3" y="15"/>
                  </a:moveTo>
                  <a:cubicBezTo>
                    <a:pt x="34" y="14"/>
                    <a:pt x="35" y="14"/>
                    <a:pt x="35" y="15"/>
                  </a:cubicBezTo>
                  <a:cubicBezTo>
                    <a:pt x="35" y="12"/>
                    <a:pt x="35" y="8"/>
                    <a:pt x="35" y="5"/>
                  </a:cubicBezTo>
                  <a:cubicBezTo>
                    <a:pt x="35" y="3"/>
                    <a:pt x="35" y="2"/>
                    <a:pt x="35" y="0"/>
                  </a:cubicBezTo>
                  <a:cubicBezTo>
                    <a:pt x="23" y="10"/>
                    <a:pt x="12" y="19"/>
                    <a:pt x="1" y="29"/>
                  </a:cubicBezTo>
                  <a:cubicBezTo>
                    <a:pt x="1" y="33"/>
                    <a:pt x="0" y="38"/>
                    <a:pt x="0" y="43"/>
                  </a:cubicBezTo>
                  <a:cubicBezTo>
                    <a:pt x="11" y="34"/>
                    <a:pt x="22" y="24"/>
                    <a:pt x="33"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26">
              <a:extLst>
                <a:ext uri="{FF2B5EF4-FFF2-40B4-BE49-F238E27FC236}">
                  <a16:creationId xmlns:a16="http://schemas.microsoft.com/office/drawing/2014/main" id="{85F91285-3B0C-4CF2-87A8-D6C144E720F3}"/>
                </a:ext>
              </a:extLst>
            </p:cNvPr>
            <p:cNvSpPr>
              <a:spLocks/>
            </p:cNvSpPr>
            <p:nvPr/>
          </p:nvSpPr>
          <p:spPr bwMode="auto">
            <a:xfrm>
              <a:off x="6" y="374"/>
              <a:ext cx="77" cy="121"/>
            </a:xfrm>
            <a:custGeom>
              <a:avLst/>
              <a:gdLst>
                <a:gd name="T0" fmla="*/ 36 w 38"/>
                <a:gd name="T1" fmla="*/ 18 h 60"/>
                <a:gd name="T2" fmla="*/ 0 w 38"/>
                <a:gd name="T3" fmla="*/ 42 h 60"/>
                <a:gd name="T4" fmla="*/ 0 w 38"/>
                <a:gd name="T5" fmla="*/ 48 h 60"/>
                <a:gd name="T6" fmla="*/ 1 w 38"/>
                <a:gd name="T7" fmla="*/ 60 h 60"/>
                <a:gd name="T8" fmla="*/ 36 w 38"/>
                <a:gd name="T9" fmla="*/ 28 h 60"/>
                <a:gd name="T10" fmla="*/ 38 w 38"/>
                <a:gd name="T11" fmla="*/ 28 h 60"/>
                <a:gd name="T12" fmla="*/ 37 w 38"/>
                <a:gd name="T13" fmla="*/ 0 h 60"/>
                <a:gd name="T14" fmla="*/ 36 w 38"/>
                <a:gd name="T15" fmla="*/ 1 h 60"/>
                <a:gd name="T16" fmla="*/ 1 w 38"/>
                <a:gd name="T17" fmla="*/ 31 h 60"/>
                <a:gd name="T18" fmla="*/ 0 w 38"/>
                <a:gd name="T19" fmla="*/ 38 h 60"/>
                <a:gd name="T20" fmla="*/ 34 w 38"/>
                <a:gd name="T21" fmla="*/ 15 h 60"/>
                <a:gd name="T22" fmla="*/ 37 w 38"/>
                <a:gd name="T23" fmla="*/ 16 h 60"/>
                <a:gd name="T24" fmla="*/ 36 w 38"/>
                <a:gd name="T25"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0">
                  <a:moveTo>
                    <a:pt x="36" y="18"/>
                  </a:moveTo>
                  <a:cubicBezTo>
                    <a:pt x="24" y="26"/>
                    <a:pt x="12" y="34"/>
                    <a:pt x="0" y="42"/>
                  </a:cubicBezTo>
                  <a:cubicBezTo>
                    <a:pt x="0" y="44"/>
                    <a:pt x="0" y="46"/>
                    <a:pt x="0" y="48"/>
                  </a:cubicBezTo>
                  <a:cubicBezTo>
                    <a:pt x="1" y="52"/>
                    <a:pt x="1" y="56"/>
                    <a:pt x="1" y="60"/>
                  </a:cubicBezTo>
                  <a:cubicBezTo>
                    <a:pt x="12" y="49"/>
                    <a:pt x="24" y="39"/>
                    <a:pt x="36" y="28"/>
                  </a:cubicBezTo>
                  <a:cubicBezTo>
                    <a:pt x="36" y="28"/>
                    <a:pt x="37" y="28"/>
                    <a:pt x="38" y="28"/>
                  </a:cubicBezTo>
                  <a:cubicBezTo>
                    <a:pt x="38" y="19"/>
                    <a:pt x="37" y="10"/>
                    <a:pt x="37" y="0"/>
                  </a:cubicBezTo>
                  <a:cubicBezTo>
                    <a:pt x="37" y="1"/>
                    <a:pt x="36" y="1"/>
                    <a:pt x="36" y="1"/>
                  </a:cubicBezTo>
                  <a:cubicBezTo>
                    <a:pt x="24" y="11"/>
                    <a:pt x="13" y="21"/>
                    <a:pt x="1" y="31"/>
                  </a:cubicBezTo>
                  <a:cubicBezTo>
                    <a:pt x="1" y="33"/>
                    <a:pt x="0" y="36"/>
                    <a:pt x="0" y="38"/>
                  </a:cubicBezTo>
                  <a:cubicBezTo>
                    <a:pt x="11" y="30"/>
                    <a:pt x="23" y="22"/>
                    <a:pt x="34" y="15"/>
                  </a:cubicBezTo>
                  <a:cubicBezTo>
                    <a:pt x="35" y="15"/>
                    <a:pt x="36" y="15"/>
                    <a:pt x="37" y="16"/>
                  </a:cubicBezTo>
                  <a:cubicBezTo>
                    <a:pt x="37" y="17"/>
                    <a:pt x="37" y="18"/>
                    <a:pt x="36"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27">
              <a:extLst>
                <a:ext uri="{FF2B5EF4-FFF2-40B4-BE49-F238E27FC236}">
                  <a16:creationId xmlns:a16="http://schemas.microsoft.com/office/drawing/2014/main" id="{89E16CDE-0E69-42B1-A354-90943AC7B888}"/>
                </a:ext>
              </a:extLst>
            </p:cNvPr>
            <p:cNvSpPr>
              <a:spLocks/>
            </p:cNvSpPr>
            <p:nvPr/>
          </p:nvSpPr>
          <p:spPr bwMode="auto">
            <a:xfrm>
              <a:off x="8" y="436"/>
              <a:ext cx="77" cy="108"/>
            </a:xfrm>
            <a:custGeom>
              <a:avLst/>
              <a:gdLst>
                <a:gd name="T0" fmla="*/ 0 w 38"/>
                <a:gd name="T1" fmla="*/ 53 h 53"/>
                <a:gd name="T2" fmla="*/ 37 w 38"/>
                <a:gd name="T3" fmla="*/ 13 h 53"/>
                <a:gd name="T4" fmla="*/ 38 w 38"/>
                <a:gd name="T5" fmla="*/ 12 h 53"/>
                <a:gd name="T6" fmla="*/ 37 w 38"/>
                <a:gd name="T7" fmla="*/ 1 h 53"/>
                <a:gd name="T8" fmla="*/ 37 w 38"/>
                <a:gd name="T9" fmla="*/ 0 h 53"/>
                <a:gd name="T10" fmla="*/ 0 w 38"/>
                <a:gd name="T11" fmla="*/ 34 h 53"/>
                <a:gd name="T12" fmla="*/ 0 w 38"/>
                <a:gd name="T13" fmla="*/ 43 h 53"/>
                <a:gd name="T14" fmla="*/ 0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0" y="53"/>
                  </a:moveTo>
                  <a:cubicBezTo>
                    <a:pt x="13" y="40"/>
                    <a:pt x="27" y="28"/>
                    <a:pt x="37" y="13"/>
                  </a:cubicBezTo>
                  <a:cubicBezTo>
                    <a:pt x="37" y="12"/>
                    <a:pt x="37" y="12"/>
                    <a:pt x="38" y="12"/>
                  </a:cubicBezTo>
                  <a:cubicBezTo>
                    <a:pt x="37" y="6"/>
                    <a:pt x="37" y="1"/>
                    <a:pt x="37" y="1"/>
                  </a:cubicBezTo>
                  <a:cubicBezTo>
                    <a:pt x="37" y="1"/>
                    <a:pt x="37" y="0"/>
                    <a:pt x="37" y="0"/>
                  </a:cubicBezTo>
                  <a:cubicBezTo>
                    <a:pt x="24" y="11"/>
                    <a:pt x="12" y="22"/>
                    <a:pt x="0" y="34"/>
                  </a:cubicBezTo>
                  <a:cubicBezTo>
                    <a:pt x="0" y="37"/>
                    <a:pt x="0" y="40"/>
                    <a:pt x="0" y="43"/>
                  </a:cubicBezTo>
                  <a:cubicBezTo>
                    <a:pt x="0" y="47"/>
                    <a:pt x="0" y="50"/>
                    <a:pt x="0"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28">
              <a:extLst>
                <a:ext uri="{FF2B5EF4-FFF2-40B4-BE49-F238E27FC236}">
                  <a16:creationId xmlns:a16="http://schemas.microsoft.com/office/drawing/2014/main" id="{5234CE88-5F8B-4BAE-BB85-18FAE774BCC7}"/>
                </a:ext>
              </a:extLst>
            </p:cNvPr>
            <p:cNvSpPr>
              <a:spLocks/>
            </p:cNvSpPr>
            <p:nvPr/>
          </p:nvSpPr>
          <p:spPr bwMode="auto">
            <a:xfrm>
              <a:off x="6" y="473"/>
              <a:ext cx="79" cy="125"/>
            </a:xfrm>
            <a:custGeom>
              <a:avLst/>
              <a:gdLst>
                <a:gd name="T0" fmla="*/ 17 w 39"/>
                <a:gd name="T1" fmla="*/ 41 h 62"/>
                <a:gd name="T2" fmla="*/ 36 w 39"/>
                <a:gd name="T3" fmla="*/ 17 h 62"/>
                <a:gd name="T4" fmla="*/ 37 w 39"/>
                <a:gd name="T5" fmla="*/ 15 h 62"/>
                <a:gd name="T6" fmla="*/ 39 w 39"/>
                <a:gd name="T7" fmla="*/ 13 h 62"/>
                <a:gd name="T8" fmla="*/ 39 w 39"/>
                <a:gd name="T9" fmla="*/ 13 h 62"/>
                <a:gd name="T10" fmla="*/ 39 w 39"/>
                <a:gd name="T11" fmla="*/ 0 h 62"/>
                <a:gd name="T12" fmla="*/ 1 w 39"/>
                <a:gd name="T13" fmla="*/ 40 h 62"/>
                <a:gd name="T14" fmla="*/ 0 w 39"/>
                <a:gd name="T15" fmla="*/ 57 h 62"/>
                <a:gd name="T16" fmla="*/ 1 w 39"/>
                <a:gd name="T17" fmla="*/ 62 h 62"/>
                <a:gd name="T18" fmla="*/ 17 w 39"/>
                <a:gd name="T19"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2">
                  <a:moveTo>
                    <a:pt x="17" y="41"/>
                  </a:moveTo>
                  <a:cubicBezTo>
                    <a:pt x="24" y="33"/>
                    <a:pt x="29" y="25"/>
                    <a:pt x="36" y="17"/>
                  </a:cubicBezTo>
                  <a:cubicBezTo>
                    <a:pt x="36" y="16"/>
                    <a:pt x="36" y="15"/>
                    <a:pt x="37" y="15"/>
                  </a:cubicBezTo>
                  <a:cubicBezTo>
                    <a:pt x="37" y="14"/>
                    <a:pt x="38" y="13"/>
                    <a:pt x="39" y="13"/>
                  </a:cubicBezTo>
                  <a:cubicBezTo>
                    <a:pt x="39" y="13"/>
                    <a:pt x="39" y="13"/>
                    <a:pt x="39" y="13"/>
                  </a:cubicBezTo>
                  <a:cubicBezTo>
                    <a:pt x="39" y="13"/>
                    <a:pt x="39" y="7"/>
                    <a:pt x="39" y="0"/>
                  </a:cubicBezTo>
                  <a:cubicBezTo>
                    <a:pt x="28" y="15"/>
                    <a:pt x="14" y="27"/>
                    <a:pt x="1" y="40"/>
                  </a:cubicBezTo>
                  <a:cubicBezTo>
                    <a:pt x="1" y="46"/>
                    <a:pt x="1" y="51"/>
                    <a:pt x="0" y="57"/>
                  </a:cubicBezTo>
                  <a:cubicBezTo>
                    <a:pt x="0" y="59"/>
                    <a:pt x="0" y="60"/>
                    <a:pt x="1" y="62"/>
                  </a:cubicBezTo>
                  <a:cubicBezTo>
                    <a:pt x="6" y="55"/>
                    <a:pt x="12" y="48"/>
                    <a:pt x="17"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29">
              <a:extLst>
                <a:ext uri="{FF2B5EF4-FFF2-40B4-BE49-F238E27FC236}">
                  <a16:creationId xmlns:a16="http://schemas.microsoft.com/office/drawing/2014/main" id="{7E330716-BCB1-401D-8837-9D728C554ED5}"/>
                </a:ext>
              </a:extLst>
            </p:cNvPr>
            <p:cNvSpPr>
              <a:spLocks/>
            </p:cNvSpPr>
            <p:nvPr/>
          </p:nvSpPr>
          <p:spPr bwMode="auto">
            <a:xfrm>
              <a:off x="10" y="305"/>
              <a:ext cx="67" cy="83"/>
            </a:xfrm>
            <a:custGeom>
              <a:avLst/>
              <a:gdLst>
                <a:gd name="T0" fmla="*/ 0 w 33"/>
                <a:gd name="T1" fmla="*/ 41 h 41"/>
                <a:gd name="T2" fmla="*/ 33 w 33"/>
                <a:gd name="T3" fmla="*/ 13 h 41"/>
                <a:gd name="T4" fmla="*/ 33 w 33"/>
                <a:gd name="T5" fmla="*/ 0 h 41"/>
                <a:gd name="T6" fmla="*/ 0 w 33"/>
                <a:gd name="T7" fmla="*/ 22 h 41"/>
                <a:gd name="T8" fmla="*/ 0 w 33"/>
                <a:gd name="T9" fmla="*/ 41 h 41"/>
              </a:gdLst>
              <a:ahLst/>
              <a:cxnLst>
                <a:cxn ang="0">
                  <a:pos x="T0" y="T1"/>
                </a:cxn>
                <a:cxn ang="0">
                  <a:pos x="T2" y="T3"/>
                </a:cxn>
                <a:cxn ang="0">
                  <a:pos x="T4" y="T5"/>
                </a:cxn>
                <a:cxn ang="0">
                  <a:pos x="T6" y="T7"/>
                </a:cxn>
                <a:cxn ang="0">
                  <a:pos x="T8" y="T9"/>
                </a:cxn>
              </a:cxnLst>
              <a:rect l="0" t="0" r="r" b="b"/>
              <a:pathLst>
                <a:path w="33" h="41">
                  <a:moveTo>
                    <a:pt x="0" y="41"/>
                  </a:moveTo>
                  <a:cubicBezTo>
                    <a:pt x="11" y="32"/>
                    <a:pt x="22" y="22"/>
                    <a:pt x="33" y="13"/>
                  </a:cubicBezTo>
                  <a:cubicBezTo>
                    <a:pt x="33" y="9"/>
                    <a:pt x="33" y="4"/>
                    <a:pt x="33" y="0"/>
                  </a:cubicBezTo>
                  <a:cubicBezTo>
                    <a:pt x="21" y="7"/>
                    <a:pt x="11" y="15"/>
                    <a:pt x="0" y="22"/>
                  </a:cubicBezTo>
                  <a:cubicBezTo>
                    <a:pt x="0" y="28"/>
                    <a:pt x="0" y="35"/>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30">
              <a:extLst>
                <a:ext uri="{FF2B5EF4-FFF2-40B4-BE49-F238E27FC236}">
                  <a16:creationId xmlns:a16="http://schemas.microsoft.com/office/drawing/2014/main" id="{D6BBDFD1-EAC6-4A59-B7B3-FF3CDBF85D3E}"/>
                </a:ext>
              </a:extLst>
            </p:cNvPr>
            <p:cNvSpPr>
              <a:spLocks/>
            </p:cNvSpPr>
            <p:nvPr/>
          </p:nvSpPr>
          <p:spPr bwMode="auto">
            <a:xfrm>
              <a:off x="8" y="230"/>
              <a:ext cx="67" cy="83"/>
            </a:xfrm>
            <a:custGeom>
              <a:avLst/>
              <a:gdLst>
                <a:gd name="T0" fmla="*/ 33 w 33"/>
                <a:gd name="T1" fmla="*/ 14 h 41"/>
                <a:gd name="T2" fmla="*/ 32 w 33"/>
                <a:gd name="T3" fmla="*/ 0 h 41"/>
                <a:gd name="T4" fmla="*/ 0 w 33"/>
                <a:gd name="T5" fmla="*/ 27 h 41"/>
                <a:gd name="T6" fmla="*/ 0 w 33"/>
                <a:gd name="T7" fmla="*/ 41 h 41"/>
                <a:gd name="T8" fmla="*/ 33 w 33"/>
                <a:gd name="T9" fmla="*/ 14 h 41"/>
              </a:gdLst>
              <a:ahLst/>
              <a:cxnLst>
                <a:cxn ang="0">
                  <a:pos x="T0" y="T1"/>
                </a:cxn>
                <a:cxn ang="0">
                  <a:pos x="T2" y="T3"/>
                </a:cxn>
                <a:cxn ang="0">
                  <a:pos x="T4" y="T5"/>
                </a:cxn>
                <a:cxn ang="0">
                  <a:pos x="T6" y="T7"/>
                </a:cxn>
                <a:cxn ang="0">
                  <a:pos x="T8" y="T9"/>
                </a:cxn>
              </a:cxnLst>
              <a:rect l="0" t="0" r="r" b="b"/>
              <a:pathLst>
                <a:path w="33" h="41">
                  <a:moveTo>
                    <a:pt x="33" y="14"/>
                  </a:moveTo>
                  <a:cubicBezTo>
                    <a:pt x="32" y="9"/>
                    <a:pt x="32" y="4"/>
                    <a:pt x="32" y="0"/>
                  </a:cubicBezTo>
                  <a:cubicBezTo>
                    <a:pt x="21" y="9"/>
                    <a:pt x="11" y="19"/>
                    <a:pt x="0" y="27"/>
                  </a:cubicBezTo>
                  <a:cubicBezTo>
                    <a:pt x="0" y="32"/>
                    <a:pt x="0" y="37"/>
                    <a:pt x="0" y="41"/>
                  </a:cubicBezTo>
                  <a:cubicBezTo>
                    <a:pt x="10" y="31"/>
                    <a:pt x="22" y="23"/>
                    <a:pt x="33"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31">
              <a:extLst>
                <a:ext uri="{FF2B5EF4-FFF2-40B4-BE49-F238E27FC236}">
                  <a16:creationId xmlns:a16="http://schemas.microsoft.com/office/drawing/2014/main" id="{40E8368A-069C-4EEF-9504-086231691263}"/>
                </a:ext>
              </a:extLst>
            </p:cNvPr>
            <p:cNvSpPr>
              <a:spLocks/>
            </p:cNvSpPr>
            <p:nvPr/>
          </p:nvSpPr>
          <p:spPr bwMode="auto">
            <a:xfrm>
              <a:off x="10" y="162"/>
              <a:ext cx="61" cy="79"/>
            </a:xfrm>
            <a:custGeom>
              <a:avLst/>
              <a:gdLst>
                <a:gd name="T0" fmla="*/ 29 w 30"/>
                <a:gd name="T1" fmla="*/ 13 h 39"/>
                <a:gd name="T2" fmla="*/ 30 w 30"/>
                <a:gd name="T3" fmla="*/ 12 h 39"/>
                <a:gd name="T4" fmla="*/ 30 w 30"/>
                <a:gd name="T5" fmla="*/ 2 h 39"/>
                <a:gd name="T6" fmla="*/ 30 w 30"/>
                <a:gd name="T7" fmla="*/ 0 h 39"/>
                <a:gd name="T8" fmla="*/ 0 w 30"/>
                <a:gd name="T9" fmla="*/ 31 h 39"/>
                <a:gd name="T10" fmla="*/ 0 w 30"/>
                <a:gd name="T11" fmla="*/ 39 h 39"/>
                <a:gd name="T12" fmla="*/ 29 w 30"/>
                <a:gd name="T13" fmla="*/ 13 h 39"/>
              </a:gdLst>
              <a:ahLst/>
              <a:cxnLst>
                <a:cxn ang="0">
                  <a:pos x="T0" y="T1"/>
                </a:cxn>
                <a:cxn ang="0">
                  <a:pos x="T2" y="T3"/>
                </a:cxn>
                <a:cxn ang="0">
                  <a:pos x="T4" y="T5"/>
                </a:cxn>
                <a:cxn ang="0">
                  <a:pos x="T6" y="T7"/>
                </a:cxn>
                <a:cxn ang="0">
                  <a:pos x="T8" y="T9"/>
                </a:cxn>
                <a:cxn ang="0">
                  <a:pos x="T10" y="T11"/>
                </a:cxn>
                <a:cxn ang="0">
                  <a:pos x="T12" y="T13"/>
                </a:cxn>
              </a:cxnLst>
              <a:rect l="0" t="0" r="r" b="b"/>
              <a:pathLst>
                <a:path w="30" h="39">
                  <a:moveTo>
                    <a:pt x="29" y="13"/>
                  </a:moveTo>
                  <a:cubicBezTo>
                    <a:pt x="29" y="13"/>
                    <a:pt x="30" y="12"/>
                    <a:pt x="30" y="12"/>
                  </a:cubicBezTo>
                  <a:cubicBezTo>
                    <a:pt x="30" y="9"/>
                    <a:pt x="30" y="5"/>
                    <a:pt x="30" y="2"/>
                  </a:cubicBezTo>
                  <a:cubicBezTo>
                    <a:pt x="30" y="1"/>
                    <a:pt x="30" y="1"/>
                    <a:pt x="30" y="0"/>
                  </a:cubicBezTo>
                  <a:cubicBezTo>
                    <a:pt x="21" y="11"/>
                    <a:pt x="10" y="21"/>
                    <a:pt x="0" y="31"/>
                  </a:cubicBezTo>
                  <a:cubicBezTo>
                    <a:pt x="0" y="34"/>
                    <a:pt x="0" y="36"/>
                    <a:pt x="0" y="39"/>
                  </a:cubicBezTo>
                  <a:cubicBezTo>
                    <a:pt x="10" y="31"/>
                    <a:pt x="20" y="22"/>
                    <a:pt x="29"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15" name="图片 14">
            <a:extLst>
              <a:ext uri="{FF2B5EF4-FFF2-40B4-BE49-F238E27FC236}">
                <a16:creationId xmlns:a16="http://schemas.microsoft.com/office/drawing/2014/main" id="{554DF7BF-DADD-479C-B323-A0146855B03F}"/>
              </a:ext>
            </a:extLst>
          </p:cNvPr>
          <p:cNvPicPr>
            <a:picLocks noChangeAspect="1"/>
          </p:cNvPicPr>
          <p:nvPr/>
        </p:nvPicPr>
        <p:blipFill rotWithShape="1">
          <a:blip r:embed="rId3"/>
          <a:srcRect l="6812" t="21896" r="7041" b="7890"/>
          <a:stretch/>
        </p:blipFill>
        <p:spPr>
          <a:xfrm>
            <a:off x="1619229" y="1215968"/>
            <a:ext cx="8888121" cy="4074907"/>
          </a:xfrm>
          <a:prstGeom prst="rect">
            <a:avLst/>
          </a:prstGeom>
        </p:spPr>
      </p:pic>
      <p:sp>
        <p:nvSpPr>
          <p:cNvPr id="61" name="文本框 60">
            <a:extLst>
              <a:ext uri="{FF2B5EF4-FFF2-40B4-BE49-F238E27FC236}">
                <a16:creationId xmlns:a16="http://schemas.microsoft.com/office/drawing/2014/main" id="{CF5C569B-7648-4D35-AE92-998167C755FC}"/>
              </a:ext>
            </a:extLst>
          </p:cNvPr>
          <p:cNvSpPr txBox="1"/>
          <p:nvPr/>
        </p:nvSpPr>
        <p:spPr>
          <a:xfrm>
            <a:off x="280201" y="6354851"/>
            <a:ext cx="901337" cy="369332"/>
          </a:xfrm>
          <a:prstGeom prst="rect">
            <a:avLst/>
          </a:prstGeom>
          <a:noFill/>
        </p:spPr>
        <p:txBody>
          <a:bodyPr wrap="square" rtlCol="0">
            <a:spAutoFit/>
          </a:bodyPr>
          <a:lstStyle/>
          <a:p>
            <a:r>
              <a:rPr lang="en-US" altLang="zh-CN" dirty="0"/>
              <a:t>13</a:t>
            </a:r>
            <a:endParaRPr lang="zh-CN" altLang="en-US" dirty="0"/>
          </a:p>
        </p:txBody>
      </p:sp>
    </p:spTree>
    <p:custDataLst>
      <p:tags r:id="rId1"/>
    </p:custDataLst>
    <p:extLst>
      <p:ext uri="{BB962C8B-B14F-4D97-AF65-F5344CB8AC3E}">
        <p14:creationId xmlns:p14="http://schemas.microsoft.com/office/powerpoint/2010/main" val="986490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E073431-FCDB-41D7-8A87-E2AB8DF9F86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D01185C0-8322-4C93-A775-1C2BEFE972CA}"/>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13CD0F5-8AF7-44E4-B137-7CB47B4C8A22}"/>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269DD5D-28D9-45C5-A0C6-717FAE8E7835}"/>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D9E10A-AEB9-407C-8FB2-3D9601BF52EA}"/>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E9441A-0D1F-4865-A0BD-EA36C7572DD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AC8AA4A4-644F-421A-8521-F95E3B878ADC}"/>
              </a:ext>
            </a:extLst>
          </p:cNvPr>
          <p:cNvSpPr/>
          <p:nvPr/>
        </p:nvSpPr>
        <p:spPr>
          <a:xfrm>
            <a:off x="7309936" y="1910046"/>
            <a:ext cx="4590358" cy="3318952"/>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a:extLst>
              <a:ext uri="{FF2B5EF4-FFF2-40B4-BE49-F238E27FC236}">
                <a16:creationId xmlns:a16="http://schemas.microsoft.com/office/drawing/2014/main" id="{E6DEE781-53BA-4D6B-9E87-BC5B13F3FAE5}"/>
              </a:ext>
            </a:extLst>
          </p:cNvPr>
          <p:cNvSpPr txBox="1"/>
          <p:nvPr/>
        </p:nvSpPr>
        <p:spPr>
          <a:xfrm>
            <a:off x="42652" y="324818"/>
            <a:ext cx="7091637" cy="461665"/>
          </a:xfrm>
          <a:prstGeom prst="rect">
            <a:avLst/>
          </a:prstGeom>
          <a:noFill/>
        </p:spPr>
        <p:txBody>
          <a:bodyPr wrap="square" rtlCol="0">
            <a:spAutoFit/>
          </a:bodyPr>
          <a:lstStyle/>
          <a:p>
            <a:pPr lvl="1" algn="just"/>
            <a:r>
              <a:rPr lang="en-GB" altLang="zh-CN" sz="2400" b="1" dirty="0">
                <a:cs typeface="Calibri Light"/>
              </a:rPr>
              <a:t>Numerical results using distribution table</a:t>
            </a:r>
            <a:endParaRPr lang="zh-CN" alt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矩形 17">
            <a:extLst>
              <a:ext uri="{FF2B5EF4-FFF2-40B4-BE49-F238E27FC236}">
                <a16:creationId xmlns:a16="http://schemas.microsoft.com/office/drawing/2014/main" id="{5BE31EEF-E4CA-47CA-A1A9-CB0E4E9F1F5E}"/>
              </a:ext>
            </a:extLst>
          </p:cNvPr>
          <p:cNvSpPr/>
          <p:nvPr/>
        </p:nvSpPr>
        <p:spPr>
          <a:xfrm>
            <a:off x="7631121" y="3576321"/>
            <a:ext cx="710240" cy="329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cs typeface="+mn-ea"/>
                <a:sym typeface="+mn-lt"/>
              </a:rPr>
              <a:t>2</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9" name="矩形 17">
            <a:extLst>
              <a:ext uri="{FF2B5EF4-FFF2-40B4-BE49-F238E27FC236}">
                <a16:creationId xmlns:a16="http://schemas.microsoft.com/office/drawing/2014/main" id="{4F38EF54-BB81-4B51-BC47-3FC67AE56679}"/>
              </a:ext>
            </a:extLst>
          </p:cNvPr>
          <p:cNvSpPr/>
          <p:nvPr/>
        </p:nvSpPr>
        <p:spPr>
          <a:xfrm>
            <a:off x="7676438" y="2121001"/>
            <a:ext cx="664922" cy="3507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cs typeface="+mn-ea"/>
                <a:sym typeface="+mn-lt"/>
              </a:rPr>
              <a:t>1</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文本框 34">
            <a:extLst>
              <a:ext uri="{FF2B5EF4-FFF2-40B4-BE49-F238E27FC236}">
                <a16:creationId xmlns:a16="http://schemas.microsoft.com/office/drawing/2014/main" id="{CFAF779B-4665-49D2-8DFC-7F16B89C3E4A}"/>
              </a:ext>
            </a:extLst>
          </p:cNvPr>
          <p:cNvSpPr txBox="1"/>
          <p:nvPr/>
        </p:nvSpPr>
        <p:spPr>
          <a:xfrm>
            <a:off x="7639108" y="2471753"/>
            <a:ext cx="3951482" cy="646331"/>
          </a:xfrm>
          <a:prstGeom prst="rect">
            <a:avLst/>
          </a:prstGeom>
          <a:noFill/>
        </p:spPr>
        <p:txBody>
          <a:bodyPr wrap="square" rtlCol="0">
            <a:spAutoFit/>
          </a:bodyPr>
          <a:lstStyle/>
          <a:p>
            <a:pPr marL="285750" indent="-285750">
              <a:buFont typeface="Arial"/>
              <a:buChar char="•"/>
            </a:pPr>
            <a:r>
              <a:rPr lang="en-US" altLang="zh-CN" sz="1800" dirty="0">
                <a:solidFill>
                  <a:schemeClr val="bg1"/>
                </a:solidFill>
                <a:cs typeface="Calibri"/>
              </a:rPr>
              <a:t>27.17% of cells end in the LC layer or go beyond it.</a:t>
            </a:r>
            <a:endParaRPr lang="en-GB" altLang="zh-CN" dirty="0">
              <a:cs typeface="Calibri"/>
            </a:endParaRPr>
          </a:p>
        </p:txBody>
      </p:sp>
      <p:sp>
        <p:nvSpPr>
          <p:cNvPr id="40" name="椭圆 74">
            <a:extLst>
              <a:ext uri="{FF2B5EF4-FFF2-40B4-BE49-F238E27FC236}">
                <a16:creationId xmlns:a16="http://schemas.microsoft.com/office/drawing/2014/main" id="{190E5C55-910A-4226-BB23-556F4BAD6A1B}"/>
              </a:ext>
            </a:extLst>
          </p:cNvPr>
          <p:cNvSpPr/>
          <p:nvPr/>
        </p:nvSpPr>
        <p:spPr>
          <a:xfrm>
            <a:off x="11185530" y="5945814"/>
            <a:ext cx="555978" cy="573524"/>
          </a:xfrm>
          <a:custGeom>
            <a:avLst/>
            <a:gdLst>
              <a:gd name="connsiteX0" fmla="*/ 0 w 552269"/>
              <a:gd name="connsiteY0" fmla="*/ 276135 h 552269"/>
              <a:gd name="connsiteX1" fmla="*/ 276135 w 552269"/>
              <a:gd name="connsiteY1" fmla="*/ 0 h 552269"/>
              <a:gd name="connsiteX2" fmla="*/ 552270 w 552269"/>
              <a:gd name="connsiteY2" fmla="*/ 276135 h 552269"/>
              <a:gd name="connsiteX3" fmla="*/ 276135 w 552269"/>
              <a:gd name="connsiteY3" fmla="*/ 552270 h 552269"/>
              <a:gd name="connsiteX4" fmla="*/ 0 w 552269"/>
              <a:gd name="connsiteY4" fmla="*/ 276135 h 552269"/>
              <a:gd name="connsiteX0" fmla="*/ 3 w 552273"/>
              <a:gd name="connsiteY0" fmla="*/ 247560 h 523695"/>
              <a:gd name="connsiteX1" fmla="*/ 280900 w 552273"/>
              <a:gd name="connsiteY1" fmla="*/ 0 h 523695"/>
              <a:gd name="connsiteX2" fmla="*/ 552273 w 552273"/>
              <a:gd name="connsiteY2" fmla="*/ 247560 h 523695"/>
              <a:gd name="connsiteX3" fmla="*/ 276138 w 552273"/>
              <a:gd name="connsiteY3" fmla="*/ 523695 h 523695"/>
              <a:gd name="connsiteX4" fmla="*/ 3 w 552273"/>
              <a:gd name="connsiteY4" fmla="*/ 247560 h 523695"/>
              <a:gd name="connsiteX0" fmla="*/ 3 w 530842"/>
              <a:gd name="connsiteY0" fmla="*/ 247561 h 523696"/>
              <a:gd name="connsiteX1" fmla="*/ 280900 w 530842"/>
              <a:gd name="connsiteY1" fmla="*/ 1 h 523696"/>
              <a:gd name="connsiteX2" fmla="*/ 530842 w 530842"/>
              <a:gd name="connsiteY2" fmla="*/ 245180 h 523696"/>
              <a:gd name="connsiteX3" fmla="*/ 276138 w 530842"/>
              <a:gd name="connsiteY3" fmla="*/ 523696 h 523696"/>
              <a:gd name="connsiteX4" fmla="*/ 3 w 530842"/>
              <a:gd name="connsiteY4" fmla="*/ 247561 h 523696"/>
              <a:gd name="connsiteX0" fmla="*/ 5 w 530844"/>
              <a:gd name="connsiteY0" fmla="*/ 247561 h 507027"/>
              <a:gd name="connsiteX1" fmla="*/ 280902 w 530844"/>
              <a:gd name="connsiteY1" fmla="*/ 1 h 507027"/>
              <a:gd name="connsiteX2" fmla="*/ 530844 w 530844"/>
              <a:gd name="connsiteY2" fmla="*/ 245180 h 507027"/>
              <a:gd name="connsiteX3" fmla="*/ 288046 w 530844"/>
              <a:gd name="connsiteY3" fmla="*/ 507027 h 507027"/>
              <a:gd name="connsiteX4" fmla="*/ 5 w 530844"/>
              <a:gd name="connsiteY4" fmla="*/ 247561 h 507027"/>
              <a:gd name="connsiteX0" fmla="*/ 7 w 507034"/>
              <a:gd name="connsiteY0" fmla="*/ 249947 h 507033"/>
              <a:gd name="connsiteX1" fmla="*/ 257092 w 507034"/>
              <a:gd name="connsiteY1" fmla="*/ 5 h 507033"/>
              <a:gd name="connsiteX2" fmla="*/ 507034 w 507034"/>
              <a:gd name="connsiteY2" fmla="*/ 245184 h 507033"/>
              <a:gd name="connsiteX3" fmla="*/ 264236 w 507034"/>
              <a:gd name="connsiteY3" fmla="*/ 507031 h 507033"/>
              <a:gd name="connsiteX4" fmla="*/ 7 w 507034"/>
              <a:gd name="connsiteY4" fmla="*/ 249947 h 507033"/>
              <a:gd name="connsiteX0" fmla="*/ 45 w 507072"/>
              <a:gd name="connsiteY0" fmla="*/ 252328 h 509414"/>
              <a:gd name="connsiteX1" fmla="*/ 245224 w 507072"/>
              <a:gd name="connsiteY1" fmla="*/ 4 h 509414"/>
              <a:gd name="connsiteX2" fmla="*/ 507072 w 507072"/>
              <a:gd name="connsiteY2" fmla="*/ 247565 h 509414"/>
              <a:gd name="connsiteX3" fmla="*/ 264274 w 507072"/>
              <a:gd name="connsiteY3" fmla="*/ 509412 h 509414"/>
              <a:gd name="connsiteX4" fmla="*/ 45 w 507072"/>
              <a:gd name="connsiteY4" fmla="*/ 252328 h 509414"/>
              <a:gd name="connsiteX0" fmla="*/ 49 w 492789"/>
              <a:gd name="connsiteY0" fmla="*/ 252328 h 509414"/>
              <a:gd name="connsiteX1" fmla="*/ 230941 w 492789"/>
              <a:gd name="connsiteY1" fmla="*/ 4 h 509414"/>
              <a:gd name="connsiteX2" fmla="*/ 492789 w 492789"/>
              <a:gd name="connsiteY2" fmla="*/ 247565 h 509414"/>
              <a:gd name="connsiteX3" fmla="*/ 249991 w 492789"/>
              <a:gd name="connsiteY3" fmla="*/ 509412 h 509414"/>
              <a:gd name="connsiteX4" fmla="*/ 49 w 492789"/>
              <a:gd name="connsiteY4" fmla="*/ 252328 h 509414"/>
              <a:gd name="connsiteX0" fmla="*/ 8093 w 500833"/>
              <a:gd name="connsiteY0" fmla="*/ 258554 h 515640"/>
              <a:gd name="connsiteX1" fmla="*/ 77320 w 500833"/>
              <a:gd name="connsiteY1" fmla="*/ 89851 h 515640"/>
              <a:gd name="connsiteX2" fmla="*/ 238985 w 500833"/>
              <a:gd name="connsiteY2" fmla="*/ 6230 h 515640"/>
              <a:gd name="connsiteX3" fmla="*/ 500833 w 500833"/>
              <a:gd name="connsiteY3" fmla="*/ 253791 h 515640"/>
              <a:gd name="connsiteX4" fmla="*/ 258035 w 500833"/>
              <a:gd name="connsiteY4" fmla="*/ 515638 h 515640"/>
              <a:gd name="connsiteX5" fmla="*/ 8093 w 500833"/>
              <a:gd name="connsiteY5" fmla="*/ 258554 h 515640"/>
              <a:gd name="connsiteX0" fmla="*/ 5614 w 498354"/>
              <a:gd name="connsiteY0" fmla="*/ 257008 h 514094"/>
              <a:gd name="connsiteX1" fmla="*/ 93891 w 498354"/>
              <a:gd name="connsiteY1" fmla="*/ 102593 h 514094"/>
              <a:gd name="connsiteX2" fmla="*/ 236506 w 498354"/>
              <a:gd name="connsiteY2" fmla="*/ 4684 h 514094"/>
              <a:gd name="connsiteX3" fmla="*/ 498354 w 498354"/>
              <a:gd name="connsiteY3" fmla="*/ 252245 h 514094"/>
              <a:gd name="connsiteX4" fmla="*/ 255556 w 498354"/>
              <a:gd name="connsiteY4" fmla="*/ 514092 h 514094"/>
              <a:gd name="connsiteX5" fmla="*/ 5614 w 498354"/>
              <a:gd name="connsiteY5" fmla="*/ 257008 h 514094"/>
              <a:gd name="connsiteX0" fmla="*/ 5614 w 498354"/>
              <a:gd name="connsiteY0" fmla="*/ 250217 h 507303"/>
              <a:gd name="connsiteX1" fmla="*/ 93891 w 498354"/>
              <a:gd name="connsiteY1" fmla="*/ 95802 h 507303"/>
              <a:gd name="connsiteX2" fmla="*/ 307943 w 498354"/>
              <a:gd name="connsiteY2" fmla="*/ 5036 h 507303"/>
              <a:gd name="connsiteX3" fmla="*/ 498354 w 498354"/>
              <a:gd name="connsiteY3" fmla="*/ 245454 h 507303"/>
              <a:gd name="connsiteX4" fmla="*/ 255556 w 498354"/>
              <a:gd name="connsiteY4" fmla="*/ 507301 h 507303"/>
              <a:gd name="connsiteX5" fmla="*/ 5614 w 498354"/>
              <a:gd name="connsiteY5" fmla="*/ 250217 h 507303"/>
              <a:gd name="connsiteX0" fmla="*/ 48 w 492788"/>
              <a:gd name="connsiteY0" fmla="*/ 250217 h 511304"/>
              <a:gd name="connsiteX1" fmla="*/ 88325 w 492788"/>
              <a:gd name="connsiteY1" fmla="*/ 95802 h 511304"/>
              <a:gd name="connsiteX2" fmla="*/ 302377 w 492788"/>
              <a:gd name="connsiteY2" fmla="*/ 5036 h 511304"/>
              <a:gd name="connsiteX3" fmla="*/ 492788 w 492788"/>
              <a:gd name="connsiteY3" fmla="*/ 245454 h 511304"/>
              <a:gd name="connsiteX4" fmla="*/ 249990 w 492788"/>
              <a:gd name="connsiteY4" fmla="*/ 507301 h 511304"/>
              <a:gd name="connsiteX5" fmla="*/ 78799 w 492788"/>
              <a:gd name="connsiteY5" fmla="*/ 393458 h 511304"/>
              <a:gd name="connsiteX6" fmla="*/ 48 w 492788"/>
              <a:gd name="connsiteY6" fmla="*/ 250217 h 511304"/>
              <a:gd name="connsiteX0" fmla="*/ 48 w 492788"/>
              <a:gd name="connsiteY0" fmla="*/ 250217 h 509006"/>
              <a:gd name="connsiteX1" fmla="*/ 88325 w 492788"/>
              <a:gd name="connsiteY1" fmla="*/ 95802 h 509006"/>
              <a:gd name="connsiteX2" fmla="*/ 302377 w 492788"/>
              <a:gd name="connsiteY2" fmla="*/ 5036 h 509006"/>
              <a:gd name="connsiteX3" fmla="*/ 492788 w 492788"/>
              <a:gd name="connsiteY3" fmla="*/ 245454 h 509006"/>
              <a:gd name="connsiteX4" fmla="*/ 278565 w 492788"/>
              <a:gd name="connsiteY4" fmla="*/ 504919 h 509006"/>
              <a:gd name="connsiteX5" fmla="*/ 78799 w 492788"/>
              <a:gd name="connsiteY5" fmla="*/ 393458 h 509006"/>
              <a:gd name="connsiteX6" fmla="*/ 48 w 492788"/>
              <a:gd name="connsiteY6" fmla="*/ 250217 h 509006"/>
              <a:gd name="connsiteX0" fmla="*/ 48 w 492788"/>
              <a:gd name="connsiteY0" fmla="*/ 250217 h 490773"/>
              <a:gd name="connsiteX1" fmla="*/ 88325 w 492788"/>
              <a:gd name="connsiteY1" fmla="*/ 95802 h 490773"/>
              <a:gd name="connsiteX2" fmla="*/ 302377 w 492788"/>
              <a:gd name="connsiteY2" fmla="*/ 5036 h 490773"/>
              <a:gd name="connsiteX3" fmla="*/ 492788 w 492788"/>
              <a:gd name="connsiteY3" fmla="*/ 245454 h 490773"/>
              <a:gd name="connsiteX4" fmla="*/ 299996 w 492788"/>
              <a:gd name="connsiteY4" fmla="*/ 485869 h 490773"/>
              <a:gd name="connsiteX5" fmla="*/ 78799 w 492788"/>
              <a:gd name="connsiteY5" fmla="*/ 393458 h 490773"/>
              <a:gd name="connsiteX6" fmla="*/ 48 w 492788"/>
              <a:gd name="connsiteY6" fmla="*/ 250217 h 490773"/>
              <a:gd name="connsiteX0" fmla="*/ 48 w 492788"/>
              <a:gd name="connsiteY0" fmla="*/ 249852 h 490776"/>
              <a:gd name="connsiteX1" fmla="*/ 88325 w 492788"/>
              <a:gd name="connsiteY1" fmla="*/ 95437 h 490776"/>
              <a:gd name="connsiteX2" fmla="*/ 302377 w 492788"/>
              <a:gd name="connsiteY2" fmla="*/ 4671 h 490776"/>
              <a:gd name="connsiteX3" fmla="*/ 492788 w 492788"/>
              <a:gd name="connsiteY3" fmla="*/ 237945 h 490776"/>
              <a:gd name="connsiteX4" fmla="*/ 299996 w 492788"/>
              <a:gd name="connsiteY4" fmla="*/ 485504 h 490776"/>
              <a:gd name="connsiteX5" fmla="*/ 78799 w 492788"/>
              <a:gd name="connsiteY5" fmla="*/ 393093 h 490776"/>
              <a:gd name="connsiteX6" fmla="*/ 48 w 492788"/>
              <a:gd name="connsiteY6" fmla="*/ 249852 h 490776"/>
              <a:gd name="connsiteX0" fmla="*/ 48 w 480882"/>
              <a:gd name="connsiteY0" fmla="*/ 249732 h 490780"/>
              <a:gd name="connsiteX1" fmla="*/ 88325 w 480882"/>
              <a:gd name="connsiteY1" fmla="*/ 95317 h 490780"/>
              <a:gd name="connsiteX2" fmla="*/ 302377 w 480882"/>
              <a:gd name="connsiteY2" fmla="*/ 4551 h 490780"/>
              <a:gd name="connsiteX3" fmla="*/ 480882 w 480882"/>
              <a:gd name="connsiteY3" fmla="*/ 235444 h 490780"/>
              <a:gd name="connsiteX4" fmla="*/ 299996 w 480882"/>
              <a:gd name="connsiteY4" fmla="*/ 485384 h 490780"/>
              <a:gd name="connsiteX5" fmla="*/ 78799 w 480882"/>
              <a:gd name="connsiteY5" fmla="*/ 392973 h 490780"/>
              <a:gd name="connsiteX6" fmla="*/ 48 w 480882"/>
              <a:gd name="connsiteY6" fmla="*/ 249732 h 490780"/>
              <a:gd name="connsiteX0" fmla="*/ 28 w 480862"/>
              <a:gd name="connsiteY0" fmla="*/ 250773 h 491821"/>
              <a:gd name="connsiteX1" fmla="*/ 85923 w 480862"/>
              <a:gd name="connsiteY1" fmla="*/ 86833 h 491821"/>
              <a:gd name="connsiteX2" fmla="*/ 302357 w 480862"/>
              <a:gd name="connsiteY2" fmla="*/ 5592 h 491821"/>
              <a:gd name="connsiteX3" fmla="*/ 480862 w 480862"/>
              <a:gd name="connsiteY3" fmla="*/ 236485 h 491821"/>
              <a:gd name="connsiteX4" fmla="*/ 299976 w 480862"/>
              <a:gd name="connsiteY4" fmla="*/ 486425 h 491821"/>
              <a:gd name="connsiteX5" fmla="*/ 78779 w 480862"/>
              <a:gd name="connsiteY5" fmla="*/ 394014 h 491821"/>
              <a:gd name="connsiteX6" fmla="*/ 28 w 480862"/>
              <a:gd name="connsiteY6" fmla="*/ 250773 h 491821"/>
              <a:gd name="connsiteX0" fmla="*/ 43 w 466590"/>
              <a:gd name="connsiteY0" fmla="*/ 250773 h 491821"/>
              <a:gd name="connsiteX1" fmla="*/ 71651 w 466590"/>
              <a:gd name="connsiteY1" fmla="*/ 86833 h 491821"/>
              <a:gd name="connsiteX2" fmla="*/ 288085 w 466590"/>
              <a:gd name="connsiteY2" fmla="*/ 5592 h 491821"/>
              <a:gd name="connsiteX3" fmla="*/ 466590 w 466590"/>
              <a:gd name="connsiteY3" fmla="*/ 236485 h 491821"/>
              <a:gd name="connsiteX4" fmla="*/ 285704 w 466590"/>
              <a:gd name="connsiteY4" fmla="*/ 486425 h 491821"/>
              <a:gd name="connsiteX5" fmla="*/ 64507 w 466590"/>
              <a:gd name="connsiteY5" fmla="*/ 394014 h 491821"/>
              <a:gd name="connsiteX6" fmla="*/ 43 w 466590"/>
              <a:gd name="connsiteY6" fmla="*/ 250773 h 491821"/>
              <a:gd name="connsiteX0" fmla="*/ 0 w 466547"/>
              <a:gd name="connsiteY0" fmla="*/ 251694 h 492742"/>
              <a:gd name="connsiteX1" fmla="*/ 64465 w 466547"/>
              <a:gd name="connsiteY1" fmla="*/ 80610 h 492742"/>
              <a:gd name="connsiteX2" fmla="*/ 288042 w 466547"/>
              <a:gd name="connsiteY2" fmla="*/ 6513 h 492742"/>
              <a:gd name="connsiteX3" fmla="*/ 466547 w 466547"/>
              <a:gd name="connsiteY3" fmla="*/ 237406 h 492742"/>
              <a:gd name="connsiteX4" fmla="*/ 285661 w 466547"/>
              <a:gd name="connsiteY4" fmla="*/ 487346 h 492742"/>
              <a:gd name="connsiteX5" fmla="*/ 64464 w 466547"/>
              <a:gd name="connsiteY5" fmla="*/ 394935 h 492742"/>
              <a:gd name="connsiteX6" fmla="*/ 0 w 466547"/>
              <a:gd name="connsiteY6" fmla="*/ 251694 h 492742"/>
              <a:gd name="connsiteX0" fmla="*/ 0 w 471094"/>
              <a:gd name="connsiteY0" fmla="*/ 245235 h 486283"/>
              <a:gd name="connsiteX1" fmla="*/ 64465 w 471094"/>
              <a:gd name="connsiteY1" fmla="*/ 74151 h 486283"/>
              <a:gd name="connsiteX2" fmla="*/ 288042 w 471094"/>
              <a:gd name="connsiteY2" fmla="*/ 54 h 486283"/>
              <a:gd name="connsiteX3" fmla="*/ 402602 w 471094"/>
              <a:gd name="connsiteY3" fmla="*/ 83676 h 486283"/>
              <a:gd name="connsiteX4" fmla="*/ 466547 w 471094"/>
              <a:gd name="connsiteY4" fmla="*/ 230947 h 486283"/>
              <a:gd name="connsiteX5" fmla="*/ 285661 w 471094"/>
              <a:gd name="connsiteY5" fmla="*/ 480887 h 486283"/>
              <a:gd name="connsiteX6" fmla="*/ 64464 w 471094"/>
              <a:gd name="connsiteY6" fmla="*/ 388476 h 486283"/>
              <a:gd name="connsiteX7" fmla="*/ 0 w 471094"/>
              <a:gd name="connsiteY7" fmla="*/ 245235 h 486283"/>
              <a:gd name="connsiteX0" fmla="*/ 0 w 466550"/>
              <a:gd name="connsiteY0" fmla="*/ 245235 h 481275"/>
              <a:gd name="connsiteX1" fmla="*/ 64465 w 466550"/>
              <a:gd name="connsiteY1" fmla="*/ 74151 h 481275"/>
              <a:gd name="connsiteX2" fmla="*/ 288042 w 466550"/>
              <a:gd name="connsiteY2" fmla="*/ 54 h 481275"/>
              <a:gd name="connsiteX3" fmla="*/ 402602 w 466550"/>
              <a:gd name="connsiteY3" fmla="*/ 83676 h 481275"/>
              <a:gd name="connsiteX4" fmla="*/ 466547 w 466550"/>
              <a:gd name="connsiteY4" fmla="*/ 230947 h 481275"/>
              <a:gd name="connsiteX5" fmla="*/ 409745 w 466550"/>
              <a:gd name="connsiteY5" fmla="*/ 355138 h 481275"/>
              <a:gd name="connsiteX6" fmla="*/ 285661 w 466550"/>
              <a:gd name="connsiteY6" fmla="*/ 480887 h 481275"/>
              <a:gd name="connsiteX7" fmla="*/ 64464 w 466550"/>
              <a:gd name="connsiteY7" fmla="*/ 388476 h 481275"/>
              <a:gd name="connsiteX8" fmla="*/ 0 w 466550"/>
              <a:gd name="connsiteY8" fmla="*/ 245235 h 4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50" h="481275">
                <a:moveTo>
                  <a:pt x="0" y="245235"/>
                </a:moveTo>
                <a:cubicBezTo>
                  <a:pt x="0" y="192848"/>
                  <a:pt x="25983" y="116205"/>
                  <a:pt x="64465" y="74151"/>
                </a:cubicBezTo>
                <a:cubicBezTo>
                  <a:pt x="102947" y="32097"/>
                  <a:pt x="231686" y="-1533"/>
                  <a:pt x="288042" y="54"/>
                </a:cubicBezTo>
                <a:cubicBezTo>
                  <a:pt x="344398" y="1641"/>
                  <a:pt x="372851" y="45194"/>
                  <a:pt x="402602" y="83676"/>
                </a:cubicBezTo>
                <a:cubicBezTo>
                  <a:pt x="432353" y="122158"/>
                  <a:pt x="466944" y="186497"/>
                  <a:pt x="466547" y="230947"/>
                </a:cubicBezTo>
                <a:cubicBezTo>
                  <a:pt x="466150" y="275397"/>
                  <a:pt x="439893" y="313481"/>
                  <a:pt x="409745" y="355138"/>
                </a:cubicBezTo>
                <a:cubicBezTo>
                  <a:pt x="379597" y="396795"/>
                  <a:pt x="343208" y="475331"/>
                  <a:pt x="285661" y="480887"/>
                </a:cubicBezTo>
                <a:cubicBezTo>
                  <a:pt x="228114" y="486443"/>
                  <a:pt x="106121" y="431323"/>
                  <a:pt x="64464" y="388476"/>
                </a:cubicBezTo>
                <a:cubicBezTo>
                  <a:pt x="22807" y="345629"/>
                  <a:pt x="0" y="297622"/>
                  <a:pt x="0" y="245235"/>
                </a:cubicBezTo>
                <a:close/>
              </a:path>
            </a:pathLst>
          </a:custGeom>
          <a:solidFill>
            <a:srgbClr val="EFF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a:extLst>
              <a:ext uri="{FF2B5EF4-FFF2-40B4-BE49-F238E27FC236}">
                <a16:creationId xmlns:a16="http://schemas.microsoft.com/office/drawing/2014/main" id="{7CAA0F72-1A44-4C8E-9B83-605AA462F9B6}"/>
              </a:ext>
            </a:extLst>
          </p:cNvPr>
          <p:cNvSpPr txBox="1"/>
          <p:nvPr/>
        </p:nvSpPr>
        <p:spPr>
          <a:xfrm>
            <a:off x="7585574" y="4046269"/>
            <a:ext cx="3951482" cy="369332"/>
          </a:xfrm>
          <a:prstGeom prst="rect">
            <a:avLst/>
          </a:prstGeom>
          <a:noFill/>
        </p:spPr>
        <p:txBody>
          <a:bodyPr wrap="square">
            <a:spAutoFit/>
          </a:bodyPr>
          <a:lstStyle/>
          <a:p>
            <a:pPr marL="285750" indent="-285750">
              <a:buFont typeface="Arial"/>
              <a:buChar char="•"/>
            </a:pPr>
            <a:r>
              <a:rPr lang="en-GB" altLang="zh-CN" sz="1800" dirty="0">
                <a:solidFill>
                  <a:schemeClr val="bg1"/>
                </a:solidFill>
                <a:cs typeface="Calibri"/>
              </a:rPr>
              <a:t>Most particles fall short</a:t>
            </a:r>
          </a:p>
        </p:txBody>
      </p:sp>
      <p:sp>
        <p:nvSpPr>
          <p:cNvPr id="16" name="文本框 15">
            <a:extLst>
              <a:ext uri="{FF2B5EF4-FFF2-40B4-BE49-F238E27FC236}">
                <a16:creationId xmlns:a16="http://schemas.microsoft.com/office/drawing/2014/main" id="{3811DD1B-E897-4B4E-9246-61C3EC62AA65}"/>
              </a:ext>
            </a:extLst>
          </p:cNvPr>
          <p:cNvSpPr txBox="1"/>
          <p:nvPr/>
        </p:nvSpPr>
        <p:spPr>
          <a:xfrm>
            <a:off x="280201" y="6354851"/>
            <a:ext cx="901337" cy="369332"/>
          </a:xfrm>
          <a:prstGeom prst="rect">
            <a:avLst/>
          </a:prstGeom>
          <a:noFill/>
        </p:spPr>
        <p:txBody>
          <a:bodyPr wrap="square" rtlCol="0">
            <a:spAutoFit/>
          </a:bodyPr>
          <a:lstStyle/>
          <a:p>
            <a:r>
              <a:rPr lang="en-US" altLang="zh-CN" dirty="0"/>
              <a:t>14</a:t>
            </a:r>
            <a:endParaRPr lang="zh-CN" altLang="en-US" dirty="0"/>
          </a:p>
        </p:txBody>
      </p:sp>
      <p:pic>
        <p:nvPicPr>
          <p:cNvPr id="9" name="图片 8">
            <a:extLst>
              <a:ext uri="{FF2B5EF4-FFF2-40B4-BE49-F238E27FC236}">
                <a16:creationId xmlns:a16="http://schemas.microsoft.com/office/drawing/2014/main" id="{78EC14DD-C674-47FC-803E-9E7D848E72FF}"/>
              </a:ext>
            </a:extLst>
          </p:cNvPr>
          <p:cNvPicPr>
            <a:picLocks noChangeAspect="1"/>
          </p:cNvPicPr>
          <p:nvPr/>
        </p:nvPicPr>
        <p:blipFill rotWithShape="1">
          <a:blip r:embed="rId3">
            <a:extLst>
              <a:ext uri="{28A0092B-C50C-407E-A947-70E740481C1C}">
                <a14:useLocalDpi xmlns:a14="http://schemas.microsoft.com/office/drawing/2010/main" val="0"/>
              </a:ext>
            </a:extLst>
          </a:blip>
          <a:srcRect l="2523" t="-216"/>
          <a:stretch/>
        </p:blipFill>
        <p:spPr>
          <a:xfrm>
            <a:off x="42651" y="861849"/>
            <a:ext cx="7084033" cy="5370728"/>
          </a:xfrm>
          <a:prstGeom prst="rect">
            <a:avLst/>
          </a:prstGeom>
        </p:spPr>
      </p:pic>
    </p:spTree>
    <p:custDataLst>
      <p:tags r:id="rId1"/>
    </p:custDataLst>
    <p:extLst>
      <p:ext uri="{BB962C8B-B14F-4D97-AF65-F5344CB8AC3E}">
        <p14:creationId xmlns:p14="http://schemas.microsoft.com/office/powerpoint/2010/main" val="3129241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C8AA4A4-644F-421A-8521-F95E3B878ADC}"/>
              </a:ext>
            </a:extLst>
          </p:cNvPr>
          <p:cNvSpPr/>
          <p:nvPr/>
        </p:nvSpPr>
        <p:spPr>
          <a:xfrm>
            <a:off x="5821682" y="324818"/>
            <a:ext cx="6078612" cy="6248701"/>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矩形 17">
            <a:extLst>
              <a:ext uri="{FF2B5EF4-FFF2-40B4-BE49-F238E27FC236}">
                <a16:creationId xmlns:a16="http://schemas.microsoft.com/office/drawing/2014/main" id="{D115FB92-0548-4DFC-998B-CA8FAFC75279}"/>
              </a:ext>
            </a:extLst>
          </p:cNvPr>
          <p:cNvSpPr/>
          <p:nvPr/>
        </p:nvSpPr>
        <p:spPr>
          <a:xfrm>
            <a:off x="6773469" y="4484888"/>
            <a:ext cx="3822220" cy="32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4" name="文本框 13">
            <a:extLst>
              <a:ext uri="{FF2B5EF4-FFF2-40B4-BE49-F238E27FC236}">
                <a16:creationId xmlns:a16="http://schemas.microsoft.com/office/drawing/2014/main" id="{E6DEE781-53BA-4D6B-9E87-BC5B13F3FAE5}"/>
              </a:ext>
            </a:extLst>
          </p:cNvPr>
          <p:cNvSpPr txBox="1"/>
          <p:nvPr/>
        </p:nvSpPr>
        <p:spPr>
          <a:xfrm>
            <a:off x="42652" y="324818"/>
            <a:ext cx="7091637" cy="461665"/>
          </a:xfrm>
          <a:prstGeom prst="rect">
            <a:avLst/>
          </a:prstGeom>
          <a:noFill/>
        </p:spPr>
        <p:txBody>
          <a:bodyPr wrap="square" rtlCol="0">
            <a:spAutoFit/>
          </a:bodyPr>
          <a:lstStyle/>
          <a:p>
            <a:pPr lvl="1" algn="just"/>
            <a:r>
              <a:rPr lang="en-GB" altLang="zh-CN" sz="2400" b="1" dirty="0">
                <a:cs typeface="Calibri Light"/>
              </a:rPr>
              <a:t>T</a:t>
            </a:r>
            <a:r>
              <a:rPr lang="en-US" altLang="zh-CN" sz="2400" b="1" dirty="0">
                <a:cs typeface="Calibri Light"/>
              </a:rPr>
              <a:t>he effectiveness of the method</a:t>
            </a:r>
            <a:endParaRPr lang="zh-CN" alt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497477EF-B823-4269-82FB-74A23400BCF8}"/>
              </a:ext>
            </a:extLst>
          </p:cNvPr>
          <p:cNvSpPr txBox="1"/>
          <p:nvPr/>
        </p:nvSpPr>
        <p:spPr>
          <a:xfrm>
            <a:off x="6333564" y="4176073"/>
            <a:ext cx="5122805" cy="646331"/>
          </a:xfrm>
          <a:prstGeom prst="rect">
            <a:avLst/>
          </a:prstGeom>
          <a:noFill/>
        </p:spPr>
        <p:txBody>
          <a:bodyPr wrap="square">
            <a:spAutoFit/>
          </a:bodyPr>
          <a:lstStyle/>
          <a:p>
            <a:pPr marL="285750" indent="-285750">
              <a:buFont typeface="Arial"/>
              <a:buChar char="•"/>
            </a:pPr>
            <a:r>
              <a:rPr lang="en-GB" altLang="zh-CN" dirty="0">
                <a:solidFill>
                  <a:schemeClr val="bg1"/>
                </a:solidFill>
                <a:cs typeface="Calibri"/>
              </a:rPr>
              <a:t>Viable area to consider an LC cell "hit" is </a:t>
            </a:r>
          </a:p>
          <a:p>
            <a:r>
              <a:rPr lang="en-GB" altLang="zh-CN" dirty="0">
                <a:solidFill>
                  <a:schemeClr val="bg1"/>
                </a:solidFill>
                <a:cs typeface="Calibri"/>
              </a:rPr>
              <a:t>         π(R + 2×R1)^2 = 0.000154mm^2</a:t>
            </a:r>
          </a:p>
        </p:txBody>
      </p:sp>
      <p:cxnSp>
        <p:nvCxnSpPr>
          <p:cNvPr id="12" name="直接箭头连接符 11">
            <a:extLst>
              <a:ext uri="{FF2B5EF4-FFF2-40B4-BE49-F238E27FC236}">
                <a16:creationId xmlns:a16="http://schemas.microsoft.com/office/drawing/2014/main" id="{36763E17-BF9A-4E10-87C1-D1435E0BDF29}"/>
              </a:ext>
            </a:extLst>
          </p:cNvPr>
          <p:cNvCxnSpPr>
            <a:cxnSpLocks/>
            <a:endCxn id="13" idx="1"/>
          </p:cNvCxnSpPr>
          <p:nvPr/>
        </p:nvCxnSpPr>
        <p:spPr>
          <a:xfrm flipV="1">
            <a:off x="4836160" y="2188614"/>
            <a:ext cx="1223327" cy="989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圆角 12">
            <a:extLst>
              <a:ext uri="{FF2B5EF4-FFF2-40B4-BE49-F238E27FC236}">
                <a16:creationId xmlns:a16="http://schemas.microsoft.com/office/drawing/2014/main" id="{A0F5D3D7-9FF1-482A-A51B-F069FB954A0C}"/>
              </a:ext>
            </a:extLst>
          </p:cNvPr>
          <p:cNvSpPr/>
          <p:nvPr/>
        </p:nvSpPr>
        <p:spPr>
          <a:xfrm>
            <a:off x="6059487" y="460582"/>
            <a:ext cx="5660365" cy="3456064"/>
          </a:xfrm>
          <a:prstGeom prst="roundRect">
            <a:avLst/>
          </a:pr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807E3311-8454-4B1D-859A-30A246F70B22}"/>
              </a:ext>
            </a:extLst>
          </p:cNvPr>
          <p:cNvSpPr/>
          <p:nvPr/>
        </p:nvSpPr>
        <p:spPr>
          <a:xfrm>
            <a:off x="8520129" y="4983453"/>
            <a:ext cx="264158" cy="2444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DC6509EE-D87C-4FEB-8E85-7EBD82728C86}"/>
              </a:ext>
            </a:extLst>
          </p:cNvPr>
          <p:cNvSpPr txBox="1"/>
          <p:nvPr/>
        </p:nvSpPr>
        <p:spPr>
          <a:xfrm>
            <a:off x="6293620" y="5374796"/>
            <a:ext cx="7132394" cy="646331"/>
          </a:xfrm>
          <a:prstGeom prst="rect">
            <a:avLst/>
          </a:prstGeom>
          <a:noFill/>
        </p:spPr>
        <p:txBody>
          <a:bodyPr wrap="square">
            <a:spAutoFit/>
          </a:bodyPr>
          <a:lstStyle/>
          <a:p>
            <a:pPr marL="285750" indent="-285750">
              <a:buFont typeface="Arial"/>
              <a:buChar char="•"/>
            </a:pPr>
            <a:r>
              <a:rPr lang="en-GB" altLang="zh-CN" dirty="0">
                <a:solidFill>
                  <a:schemeClr val="bg1"/>
                </a:solidFill>
                <a:cs typeface="Calibri"/>
              </a:rPr>
              <a:t>1000 LC cells per mm^2, so </a:t>
            </a:r>
            <a:r>
              <a:rPr lang="en-GB" altLang="zh-CN" b="1" u="sng" dirty="0">
                <a:solidFill>
                  <a:schemeClr val="bg1"/>
                </a:solidFill>
                <a:cs typeface="Calibri"/>
              </a:rPr>
              <a:t>15.4% </a:t>
            </a:r>
            <a:r>
              <a:rPr lang="en-GB" altLang="zh-CN" dirty="0">
                <a:solidFill>
                  <a:schemeClr val="bg1"/>
                </a:solidFill>
                <a:cs typeface="Calibri"/>
              </a:rPr>
              <a:t>of the area is considered "successful hit".</a:t>
            </a:r>
          </a:p>
        </p:txBody>
      </p:sp>
      <p:sp>
        <p:nvSpPr>
          <p:cNvPr id="48" name="矩形 17">
            <a:extLst>
              <a:ext uri="{FF2B5EF4-FFF2-40B4-BE49-F238E27FC236}">
                <a16:creationId xmlns:a16="http://schemas.microsoft.com/office/drawing/2014/main" id="{FBB8FB4B-53AC-4F56-BC38-9343569331AD}"/>
              </a:ext>
            </a:extLst>
          </p:cNvPr>
          <p:cNvSpPr/>
          <p:nvPr/>
        </p:nvSpPr>
        <p:spPr>
          <a:xfrm>
            <a:off x="6293620" y="769593"/>
            <a:ext cx="4710256" cy="260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文本框 56">
            <a:extLst>
              <a:ext uri="{FF2B5EF4-FFF2-40B4-BE49-F238E27FC236}">
                <a16:creationId xmlns:a16="http://schemas.microsoft.com/office/drawing/2014/main" id="{984C9C63-37C5-47F0-AFCB-459D5C9FF166}"/>
              </a:ext>
            </a:extLst>
          </p:cNvPr>
          <p:cNvSpPr txBox="1"/>
          <p:nvPr/>
        </p:nvSpPr>
        <p:spPr>
          <a:xfrm>
            <a:off x="6346695" y="706775"/>
            <a:ext cx="4941365"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dirty="0">
                <a:solidFill>
                  <a:schemeClr val="bg1"/>
                </a:solidFill>
              </a:rPr>
              <a:t>Assumption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solidFill>
                <a:schemeClr val="bg1"/>
              </a:solidFill>
              <a:cs typeface="Calibri"/>
            </a:endParaRPr>
          </a:p>
          <a:p>
            <a:pPr marL="285750" indent="-285750">
              <a:buFont typeface="Arial"/>
              <a:buChar char="•"/>
            </a:pPr>
            <a:r>
              <a:rPr lang="en-GB" altLang="zh-CN" dirty="0">
                <a:solidFill>
                  <a:schemeClr val="bg1"/>
                </a:solidFill>
              </a:rPr>
              <a:t>T</a:t>
            </a:r>
            <a:r>
              <a:rPr lang="en-US" altLang="zh-CN" dirty="0">
                <a:solidFill>
                  <a:schemeClr val="bg1"/>
                </a:solidFill>
              </a:rPr>
              <a:t>he </a:t>
            </a:r>
            <a:r>
              <a:rPr lang="en-GB" altLang="zh-CN" dirty="0">
                <a:solidFill>
                  <a:schemeClr val="bg1"/>
                </a:solidFill>
              </a:rPr>
              <a:t>LCs have a radius R = 4um and particles have a radius R1 = 1.5um (the mean). </a:t>
            </a:r>
            <a:endParaRPr lang="en-GB" altLang="zh-CN" dirty="0">
              <a:solidFill>
                <a:schemeClr val="bg1"/>
              </a:solidFill>
              <a:cs typeface="Calibri"/>
            </a:endParaRPr>
          </a:p>
          <a:p>
            <a:pPr marL="285750" indent="-285750">
              <a:buFont typeface="Arial"/>
              <a:buChar char="•"/>
            </a:pPr>
            <a:r>
              <a:rPr lang="en-GB" altLang="zh-CN" dirty="0">
                <a:solidFill>
                  <a:schemeClr val="bg1"/>
                </a:solidFill>
                <a:cs typeface="Calibri"/>
              </a:rPr>
              <a:t>A gold particle that has landed in the LC layer has </a:t>
            </a:r>
            <a:r>
              <a:rPr lang="en-GB" altLang="zh-CN" u="sng" dirty="0">
                <a:solidFill>
                  <a:schemeClr val="bg1"/>
                </a:solidFill>
                <a:cs typeface="Calibri"/>
              </a:rPr>
              <a:t>an equal probability </a:t>
            </a:r>
            <a:r>
              <a:rPr lang="en-GB" altLang="zh-CN" dirty="0">
                <a:solidFill>
                  <a:schemeClr val="bg1"/>
                </a:solidFill>
                <a:cs typeface="Calibri"/>
              </a:rPr>
              <a:t>of landing anywhere in the LC layer.</a:t>
            </a:r>
          </a:p>
          <a:p>
            <a:pPr marL="285750" indent="-285750">
              <a:buFont typeface="Arial"/>
              <a:buChar char="•"/>
            </a:pPr>
            <a:r>
              <a:rPr lang="en-GB" altLang="zh-CN" dirty="0">
                <a:solidFill>
                  <a:schemeClr val="bg1"/>
                </a:solidFill>
                <a:cs typeface="Calibri"/>
              </a:rPr>
              <a:t>Hitting an LC does not remove it from the system</a:t>
            </a:r>
          </a:p>
          <a:p>
            <a:pPr marL="285750" indent="-285750">
              <a:buFont typeface="Arial"/>
              <a:buChar char="•"/>
            </a:pPr>
            <a:endParaRPr lang="en-GB" altLang="zh-CN" dirty="0">
              <a:solidFill>
                <a:schemeClr val="bg1"/>
              </a:solidFill>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sp>
        <p:nvSpPr>
          <p:cNvPr id="31" name="椭圆 30">
            <a:extLst>
              <a:ext uri="{FF2B5EF4-FFF2-40B4-BE49-F238E27FC236}">
                <a16:creationId xmlns:a16="http://schemas.microsoft.com/office/drawing/2014/main" id="{8B2A5F1F-7637-4483-83F7-B8340D7D577B}"/>
              </a:ext>
            </a:extLst>
          </p:cNvPr>
          <p:cNvSpPr/>
          <p:nvPr/>
        </p:nvSpPr>
        <p:spPr>
          <a:xfrm>
            <a:off x="1984432" y="2881259"/>
            <a:ext cx="1971922" cy="19719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R</a:t>
            </a:r>
            <a:endParaRPr lang="zh-CN" altLang="en-US" dirty="0"/>
          </a:p>
        </p:txBody>
      </p:sp>
      <p:sp>
        <p:nvSpPr>
          <p:cNvPr id="32" name="椭圆 31">
            <a:extLst>
              <a:ext uri="{FF2B5EF4-FFF2-40B4-BE49-F238E27FC236}">
                <a16:creationId xmlns:a16="http://schemas.microsoft.com/office/drawing/2014/main" id="{0325A134-5FB5-4649-A780-19FE8D4C05BA}"/>
              </a:ext>
            </a:extLst>
          </p:cNvPr>
          <p:cNvSpPr/>
          <p:nvPr/>
        </p:nvSpPr>
        <p:spPr>
          <a:xfrm>
            <a:off x="979784" y="3364896"/>
            <a:ext cx="1004648" cy="10046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R1</a:t>
            </a:r>
            <a:endParaRPr lang="zh-CN" altLang="en-US" dirty="0"/>
          </a:p>
        </p:txBody>
      </p:sp>
      <p:sp>
        <p:nvSpPr>
          <p:cNvPr id="33" name="椭圆 32">
            <a:extLst>
              <a:ext uri="{FF2B5EF4-FFF2-40B4-BE49-F238E27FC236}">
                <a16:creationId xmlns:a16="http://schemas.microsoft.com/office/drawing/2014/main" id="{7AF8CBB9-1CD2-4DD7-9F1D-CD7DCC98D595}"/>
              </a:ext>
            </a:extLst>
          </p:cNvPr>
          <p:cNvSpPr/>
          <p:nvPr/>
        </p:nvSpPr>
        <p:spPr>
          <a:xfrm>
            <a:off x="979784" y="1877914"/>
            <a:ext cx="3981218" cy="3981218"/>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8EDF2856-C9B0-4EBA-9192-8D0D56EC3206}"/>
              </a:ext>
            </a:extLst>
          </p:cNvPr>
          <p:cNvSpPr/>
          <p:nvPr/>
        </p:nvSpPr>
        <p:spPr>
          <a:xfrm>
            <a:off x="3956354" y="3364896"/>
            <a:ext cx="1004648" cy="10046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EA2AE39-2762-4E85-BAA2-19AC3FF7BC88}"/>
              </a:ext>
            </a:extLst>
          </p:cNvPr>
          <p:cNvSpPr txBox="1"/>
          <p:nvPr/>
        </p:nvSpPr>
        <p:spPr>
          <a:xfrm>
            <a:off x="280201" y="6354851"/>
            <a:ext cx="901337" cy="369332"/>
          </a:xfrm>
          <a:prstGeom prst="rect">
            <a:avLst/>
          </a:prstGeom>
          <a:noFill/>
        </p:spPr>
        <p:txBody>
          <a:bodyPr wrap="square" rtlCol="0">
            <a:spAutoFit/>
          </a:bodyPr>
          <a:lstStyle/>
          <a:p>
            <a:r>
              <a:rPr lang="en-US" altLang="zh-CN" dirty="0"/>
              <a:t>15</a:t>
            </a:r>
            <a:endParaRPr lang="zh-CN" altLang="en-US" dirty="0"/>
          </a:p>
        </p:txBody>
      </p:sp>
    </p:spTree>
    <p:custDataLst>
      <p:tags r:id="rId1"/>
    </p:custDataLst>
    <p:extLst>
      <p:ext uri="{BB962C8B-B14F-4D97-AF65-F5344CB8AC3E}">
        <p14:creationId xmlns:p14="http://schemas.microsoft.com/office/powerpoint/2010/main" val="344445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02C836-2A5B-493D-BD89-26C1CB70825E}"/>
              </a:ext>
            </a:extLst>
          </p:cNvPr>
          <p:cNvSpPr/>
          <p:nvPr/>
        </p:nvSpPr>
        <p:spPr>
          <a:xfrm>
            <a:off x="0" y="0"/>
            <a:ext cx="12192000" cy="6858000"/>
          </a:xfrm>
          <a:prstGeom prst="rect">
            <a:avLst/>
          </a:prstGeom>
          <a:solidFill>
            <a:srgbClr val="EFF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矩形 60">
            <a:extLst>
              <a:ext uri="{FF2B5EF4-FFF2-40B4-BE49-F238E27FC236}">
                <a16:creationId xmlns:a16="http://schemas.microsoft.com/office/drawing/2014/main" id="{B252C2C5-C317-4433-8D4B-527736B0E462}"/>
              </a:ext>
            </a:extLst>
          </p:cNvPr>
          <p:cNvSpPr/>
          <p:nvPr/>
        </p:nvSpPr>
        <p:spPr>
          <a:xfrm>
            <a:off x="394940" y="148271"/>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a:buChar char="•"/>
            </a:pPr>
            <a:r>
              <a:rPr lang="en-GB" altLang="zh-CN" sz="2400" dirty="0">
                <a:solidFill>
                  <a:schemeClr val="tx1"/>
                </a:solidFill>
                <a:cs typeface="Calibri"/>
              </a:rPr>
              <a:t>Each particle has a 84.</a:t>
            </a:r>
            <a:r>
              <a:rPr lang="en-US" altLang="zh-CN" sz="2400" dirty="0">
                <a:solidFill>
                  <a:schemeClr val="tx1"/>
                </a:solidFill>
                <a:cs typeface="Calibri"/>
              </a:rPr>
              <a:t>6</a:t>
            </a:r>
            <a:r>
              <a:rPr lang="en-GB" altLang="zh-CN" sz="2400" dirty="0">
                <a:solidFill>
                  <a:schemeClr val="tx1"/>
                </a:solidFill>
                <a:cs typeface="Calibri"/>
              </a:rPr>
              <a:t>% chance of missing.</a:t>
            </a:r>
          </a:p>
          <a:p>
            <a:pPr marL="285750" indent="-285750">
              <a:buFont typeface="Arial"/>
              <a:buChar char="•"/>
            </a:pPr>
            <a:r>
              <a:rPr lang="en-GB" altLang="zh-CN" sz="2400" dirty="0">
                <a:solidFill>
                  <a:schemeClr val="tx1"/>
                </a:solidFill>
                <a:cs typeface="Calibri"/>
              </a:rPr>
              <a:t>For half the particles to have a 95% chance of being hit, we require</a:t>
            </a:r>
          </a:p>
          <a:p>
            <a:pPr algn="ctr"/>
            <a:r>
              <a:rPr lang="en-GB" altLang="zh-CN" sz="2400" dirty="0">
                <a:solidFill>
                  <a:schemeClr val="tx1"/>
                </a:solidFill>
                <a:cs typeface="Calibri"/>
              </a:rPr>
              <a:t>0.846^(n/2) = 0.05</a:t>
            </a:r>
          </a:p>
          <a:p>
            <a:pPr marL="285750" indent="-285750">
              <a:buFont typeface="Arial"/>
              <a:buChar char="•"/>
            </a:pPr>
            <a:r>
              <a:rPr lang="en-GB" altLang="zh-CN" sz="2400" dirty="0">
                <a:solidFill>
                  <a:schemeClr val="tx1"/>
                </a:solidFill>
                <a:cs typeface="Calibri"/>
              </a:rPr>
              <a:t>n/2= 17.91, so require approximately n=8.955 particles per LC cell to land in the LC zone.</a:t>
            </a:r>
          </a:p>
          <a:p>
            <a:pPr marL="285750" indent="-285750">
              <a:buFont typeface="Arial"/>
              <a:buChar char="•"/>
            </a:pPr>
            <a:r>
              <a:rPr lang="en-GB" altLang="zh-CN" sz="2400" dirty="0">
                <a:solidFill>
                  <a:schemeClr val="tx1"/>
                </a:solidFill>
                <a:cs typeface="Calibri"/>
              </a:rPr>
              <a:t>Need 8955 </a:t>
            </a:r>
            <a:r>
              <a:rPr lang="en-US" altLang="zh-CN" sz="2400" dirty="0">
                <a:solidFill>
                  <a:schemeClr val="tx1"/>
                </a:solidFill>
                <a:cs typeface="Calibri"/>
              </a:rPr>
              <a:t>particles</a:t>
            </a:r>
            <a:r>
              <a:rPr lang="en-GB" altLang="zh-CN" sz="2400" dirty="0">
                <a:solidFill>
                  <a:schemeClr val="tx1"/>
                </a:solidFill>
                <a:cs typeface="Calibri"/>
              </a:rPr>
              <a:t> in LC zone. With a 27.17% rate of landing in the zone, we require approximately 32959 particles to be fired</a:t>
            </a:r>
          </a:p>
        </p:txBody>
      </p:sp>
      <p:sp>
        <p:nvSpPr>
          <p:cNvPr id="10" name="箭头: 下 9">
            <a:extLst>
              <a:ext uri="{FF2B5EF4-FFF2-40B4-BE49-F238E27FC236}">
                <a16:creationId xmlns:a16="http://schemas.microsoft.com/office/drawing/2014/main" id="{BBFD2747-C563-4EB8-B1DC-53383153708D}"/>
              </a:ext>
            </a:extLst>
          </p:cNvPr>
          <p:cNvSpPr/>
          <p:nvPr/>
        </p:nvSpPr>
        <p:spPr>
          <a:xfrm>
            <a:off x="5787707" y="4959905"/>
            <a:ext cx="543561" cy="57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2" name="Title 1">
            <a:extLst>
              <a:ext uri="{FF2B5EF4-FFF2-40B4-BE49-F238E27FC236}">
                <a16:creationId xmlns:a16="http://schemas.microsoft.com/office/drawing/2014/main" id="{499109E3-44C8-4E6E-A056-A2A933C36D35}"/>
              </a:ext>
            </a:extLst>
          </p:cNvPr>
          <p:cNvSpPr txBox="1">
            <a:spLocks/>
          </p:cNvSpPr>
          <p:nvPr/>
        </p:nvSpPr>
        <p:spPr>
          <a:xfrm>
            <a:off x="3169992" y="551951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cs typeface="Calibri Light"/>
              </a:rPr>
              <a:t>What Can we change?</a:t>
            </a:r>
            <a:endParaRPr lang="en-GB" sz="4000" dirty="0"/>
          </a:p>
        </p:txBody>
      </p:sp>
      <p:sp>
        <p:nvSpPr>
          <p:cNvPr id="63" name="文本框 62">
            <a:extLst>
              <a:ext uri="{FF2B5EF4-FFF2-40B4-BE49-F238E27FC236}">
                <a16:creationId xmlns:a16="http://schemas.microsoft.com/office/drawing/2014/main" id="{D8ED1998-4403-4A8F-9592-F555EBBA7E4E}"/>
              </a:ext>
            </a:extLst>
          </p:cNvPr>
          <p:cNvSpPr txBox="1"/>
          <p:nvPr/>
        </p:nvSpPr>
        <p:spPr>
          <a:xfrm>
            <a:off x="847191" y="904720"/>
            <a:ext cx="7833891" cy="461665"/>
          </a:xfrm>
          <a:prstGeom prst="rect">
            <a:avLst/>
          </a:prstGeom>
          <a:noFill/>
        </p:spPr>
        <p:txBody>
          <a:bodyPr wrap="square" rtlCol="0">
            <a:spAutoFit/>
          </a:bodyPr>
          <a:lstStyle/>
          <a:p>
            <a:pPr lvl="1" algn="just"/>
            <a:r>
              <a:rPr lang="en-US" altLang="zh-CN" sz="2400" b="1" dirty="0">
                <a:cs typeface="Calibri Light"/>
              </a:rPr>
              <a:t>Under</a:t>
            </a:r>
            <a:r>
              <a:rPr lang="zh-CN" altLang="en-US" sz="2400" b="1" dirty="0">
                <a:cs typeface="Calibri Light"/>
              </a:rPr>
              <a:t> </a:t>
            </a:r>
            <a:r>
              <a:rPr lang="en-US" altLang="zh-CN" sz="2400" b="1" dirty="0">
                <a:cs typeface="Calibri Light"/>
              </a:rPr>
              <a:t>the</a:t>
            </a:r>
            <a:r>
              <a:rPr lang="zh-CN" altLang="en-US" sz="2400" b="1" dirty="0">
                <a:cs typeface="Calibri Light"/>
              </a:rPr>
              <a:t> </a:t>
            </a:r>
            <a:r>
              <a:rPr lang="en-US" altLang="zh-CN" sz="2400" b="1" dirty="0">
                <a:cs typeface="Calibri Light"/>
              </a:rPr>
              <a:t>assumption,</a:t>
            </a:r>
            <a:r>
              <a:rPr lang="zh-CN" altLang="en-US" sz="2400" b="1" dirty="0">
                <a:cs typeface="Calibri Light"/>
              </a:rPr>
              <a:t> </a:t>
            </a:r>
            <a:r>
              <a:rPr lang="en-US" altLang="zh-CN" sz="2400" b="1" dirty="0">
                <a:cs typeface="Calibri Light"/>
              </a:rPr>
              <a:t>do</a:t>
            </a:r>
            <a:r>
              <a:rPr lang="zh-CN" altLang="en-US" sz="2400" b="1" dirty="0">
                <a:cs typeface="Calibri Light"/>
              </a:rPr>
              <a:t> </a:t>
            </a:r>
            <a:r>
              <a:rPr lang="en-US" altLang="zh-CN" sz="2400" b="1" dirty="0">
                <a:cs typeface="Calibri Light"/>
              </a:rPr>
              <a:t>some</a:t>
            </a:r>
            <a:r>
              <a:rPr lang="zh-CN" altLang="en-US" sz="2400" b="1" dirty="0">
                <a:cs typeface="Calibri Light"/>
              </a:rPr>
              <a:t> </a:t>
            </a:r>
            <a:r>
              <a:rPr lang="en-US" altLang="zh-CN" sz="2400" b="1" dirty="0">
                <a:cs typeface="Calibri Light"/>
              </a:rPr>
              <a:t>calculations:</a:t>
            </a:r>
            <a:endParaRPr lang="zh-CN" alt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4477F1B8-E812-496D-91D3-2802AB948972}"/>
              </a:ext>
            </a:extLst>
          </p:cNvPr>
          <p:cNvSpPr txBox="1"/>
          <p:nvPr/>
        </p:nvSpPr>
        <p:spPr>
          <a:xfrm>
            <a:off x="280201" y="6354851"/>
            <a:ext cx="901337" cy="369332"/>
          </a:xfrm>
          <a:prstGeom prst="rect">
            <a:avLst/>
          </a:prstGeom>
          <a:noFill/>
        </p:spPr>
        <p:txBody>
          <a:bodyPr wrap="square" rtlCol="0">
            <a:spAutoFit/>
          </a:bodyPr>
          <a:lstStyle/>
          <a:p>
            <a:r>
              <a:rPr lang="en-US" altLang="zh-CN" dirty="0"/>
              <a:t>16</a:t>
            </a:r>
            <a:endParaRPr lang="zh-CN" altLang="en-US" dirty="0"/>
          </a:p>
        </p:txBody>
      </p:sp>
    </p:spTree>
    <p:custDataLst>
      <p:tags r:id="rId1"/>
    </p:custDataLst>
    <p:extLst>
      <p:ext uri="{BB962C8B-B14F-4D97-AF65-F5344CB8AC3E}">
        <p14:creationId xmlns:p14="http://schemas.microsoft.com/office/powerpoint/2010/main" val="2205687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A5FDD6C6-A885-4C8A-95AD-D28165F69967}"/>
              </a:ext>
            </a:extLst>
          </p:cNvPr>
          <p:cNvSpPr/>
          <p:nvPr/>
        </p:nvSpPr>
        <p:spPr>
          <a:xfrm>
            <a:off x="5931019" y="215704"/>
            <a:ext cx="5989737" cy="5340485"/>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a:extLst>
              <a:ext uri="{FF2B5EF4-FFF2-40B4-BE49-F238E27FC236}">
                <a16:creationId xmlns:a16="http://schemas.microsoft.com/office/drawing/2014/main" id="{DE073431-FCDB-41D7-8A87-E2AB8DF9F86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D01185C0-8322-4C93-A775-1C2BEFE972CA}"/>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13CD0F5-8AF7-44E4-B137-7CB47B4C8A22}"/>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269DD5D-28D9-45C5-A0C6-717FAE8E7835}"/>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D9E10A-AEB9-407C-8FB2-3D9601BF52EA}"/>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E9441A-0D1F-4865-A0BD-EA36C7572DD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8" name="TextBox 3">
            <a:extLst>
              <a:ext uri="{FF2B5EF4-FFF2-40B4-BE49-F238E27FC236}">
                <a16:creationId xmlns:a16="http://schemas.microsoft.com/office/drawing/2014/main" id="{C724A6F6-DBC5-4527-AE09-68753458AECC}"/>
              </a:ext>
            </a:extLst>
          </p:cNvPr>
          <p:cNvSpPr txBox="1"/>
          <p:nvPr/>
        </p:nvSpPr>
        <p:spPr>
          <a:xfrm>
            <a:off x="538734" y="287224"/>
            <a:ext cx="46810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Increasing initial</a:t>
            </a:r>
            <a:r>
              <a:rPr lang="en-GB" sz="2000" b="1" dirty="0">
                <a:cs typeface="Calibri"/>
              </a:rPr>
              <a:t> velocity</a:t>
            </a:r>
          </a:p>
        </p:txBody>
      </p:sp>
      <p:sp>
        <p:nvSpPr>
          <p:cNvPr id="34" name="文本框 33">
            <a:extLst>
              <a:ext uri="{FF2B5EF4-FFF2-40B4-BE49-F238E27FC236}">
                <a16:creationId xmlns:a16="http://schemas.microsoft.com/office/drawing/2014/main" id="{730B423C-E703-4DF7-9542-2A457EC6ABBB}"/>
              </a:ext>
            </a:extLst>
          </p:cNvPr>
          <p:cNvSpPr txBox="1"/>
          <p:nvPr/>
        </p:nvSpPr>
        <p:spPr>
          <a:xfrm>
            <a:off x="6096000" y="177217"/>
            <a:ext cx="5763235" cy="646331"/>
          </a:xfrm>
          <a:prstGeom prst="rect">
            <a:avLst/>
          </a:prstGeom>
          <a:noFill/>
        </p:spPr>
        <p:txBody>
          <a:bodyPr wrap="square">
            <a:spAutoFit/>
          </a:bodyPr>
          <a:lstStyle/>
          <a:p>
            <a:pPr algn="ctr"/>
            <a:r>
              <a:rPr lang="en-GB" altLang="zh-CN" b="1" dirty="0"/>
              <a:t>Changing mean particle radius and standard deviation </a:t>
            </a:r>
          </a:p>
        </p:txBody>
      </p:sp>
      <p:sp>
        <p:nvSpPr>
          <p:cNvPr id="47" name="文本框 46">
            <a:extLst>
              <a:ext uri="{FF2B5EF4-FFF2-40B4-BE49-F238E27FC236}">
                <a16:creationId xmlns:a16="http://schemas.microsoft.com/office/drawing/2014/main" id="{4EF9527E-149B-4DE4-84F7-F2DFAF419207}"/>
              </a:ext>
            </a:extLst>
          </p:cNvPr>
          <p:cNvSpPr txBox="1"/>
          <p:nvPr/>
        </p:nvSpPr>
        <p:spPr>
          <a:xfrm>
            <a:off x="462388" y="5698411"/>
            <a:ext cx="11325620" cy="646331"/>
          </a:xfrm>
          <a:prstGeom prst="rect">
            <a:avLst/>
          </a:prstGeom>
          <a:noFill/>
        </p:spPr>
        <p:txBody>
          <a:bodyPr wrap="square">
            <a:spAutoFit/>
          </a:bodyPr>
          <a:lstStyle/>
          <a:p>
            <a:r>
              <a:rPr lang="en-GB" altLang="zh-CN" b="1" dirty="0"/>
              <a:t>Changing radius mean and SD would </a:t>
            </a:r>
            <a:r>
              <a:rPr lang="en-US" altLang="zh-CN" b="1" dirty="0"/>
              <a:t>reduce particles needed from 32959 to approximately 14663, so only need 44.49% of particles</a:t>
            </a:r>
            <a:endParaRPr lang="en-GB" altLang="zh-CN" b="1" dirty="0">
              <a:cs typeface="Calibri"/>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AAD56E9-756D-4A00-A9D8-A2AEE404465B}"/>
                  </a:ext>
                </a:extLst>
              </p:cNvPr>
              <p:cNvSpPr txBox="1"/>
              <p:nvPr/>
            </p:nvSpPr>
            <p:spPr>
              <a:xfrm>
                <a:off x="167784" y="651758"/>
                <a:ext cx="5763235" cy="523220"/>
              </a:xfrm>
              <a:prstGeom prst="rect">
                <a:avLst/>
              </a:prstGeom>
              <a:noFill/>
            </p:spPr>
            <p:txBody>
              <a:bodyPr wrap="square" rtlCol="0">
                <a:spAutoFit/>
              </a:bodyPr>
              <a:lstStyle/>
              <a:p>
                <a:r>
                  <a:rPr lang="en-US" altLang="zh-CN" sz="1400" b="1" dirty="0"/>
                  <a:t>Depth in the skin where a particle comes to rest(V0</a:t>
                </a:r>
                <a14:m>
                  <m:oMath xmlns:m="http://schemas.openxmlformats.org/officeDocument/2006/math">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𝟏𝟐𝟎𝟎</m:t>
                    </m:r>
                    <m:r>
                      <a:rPr lang="en-US" altLang="zh-CN" sz="1400" b="1" i="1" smtClean="0">
                        <a:latin typeface="Cambria Math" panose="02040503050406030204" pitchFamily="18" charset="0"/>
                      </a:rPr>
                      <m:t>𝒎</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𝒔</m:t>
                    </m:r>
                    <m:r>
                      <a:rPr lang="en-US" altLang="zh-CN" sz="1400" b="1" i="1" smtClean="0">
                        <a:latin typeface="Cambria Math" panose="02040503050406030204" pitchFamily="18" charset="0"/>
                      </a:rPr>
                      <m:t>)</m:t>
                    </m:r>
                  </m:oMath>
                </a14:m>
                <a:endParaRPr lang="en-US" altLang="zh-CN" sz="1400" b="1" dirty="0"/>
              </a:p>
              <a:p>
                <a:pPr algn="ctr"/>
                <a:r>
                  <a:rPr lang="en-US" altLang="zh-CN" sz="1400" b="1" dirty="0"/>
                  <a:t>Good=41.39%</a:t>
                </a:r>
                <a:endParaRPr lang="zh-CN" altLang="en-US" sz="1400" b="1" dirty="0"/>
              </a:p>
            </p:txBody>
          </p:sp>
        </mc:Choice>
        <mc:Fallback>
          <p:sp>
            <p:nvSpPr>
              <p:cNvPr id="2" name="文本框 1">
                <a:extLst>
                  <a:ext uri="{FF2B5EF4-FFF2-40B4-BE49-F238E27FC236}">
                    <a16:creationId xmlns:a16="http://schemas.microsoft.com/office/drawing/2014/main" id="{2AAD56E9-756D-4A00-A9D8-A2AEE404465B}"/>
                  </a:ext>
                </a:extLst>
              </p:cNvPr>
              <p:cNvSpPr txBox="1">
                <a:spLocks noRot="1" noChangeAspect="1" noMove="1" noResize="1" noEditPoints="1" noAdjustHandles="1" noChangeArrowheads="1" noChangeShapeType="1" noTextEdit="1"/>
              </p:cNvSpPr>
              <p:nvPr/>
            </p:nvSpPr>
            <p:spPr>
              <a:xfrm>
                <a:off x="167784" y="651758"/>
                <a:ext cx="5763235" cy="523220"/>
              </a:xfrm>
              <a:prstGeom prst="rect">
                <a:avLst/>
              </a:prstGeom>
              <a:blipFill>
                <a:blip r:embed="rId3"/>
                <a:stretch>
                  <a:fillRect l="-317" t="-2326" b="-104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52C3FA1-4EE7-42CC-98DF-B962329B3012}"/>
                  </a:ext>
                </a:extLst>
              </p:cNvPr>
              <p:cNvSpPr txBox="1"/>
              <p:nvPr/>
            </p:nvSpPr>
            <p:spPr>
              <a:xfrm>
                <a:off x="6070878" y="681573"/>
                <a:ext cx="6066802" cy="523220"/>
              </a:xfrm>
              <a:prstGeom prst="rect">
                <a:avLst/>
              </a:prstGeom>
              <a:noFill/>
            </p:spPr>
            <p:txBody>
              <a:bodyPr wrap="square" rtlCol="0">
                <a:spAutoFit/>
              </a:bodyPr>
              <a:lstStyle/>
              <a:p>
                <a:r>
                  <a:rPr lang="en-US" altLang="zh-CN" sz="1400" b="1" dirty="0"/>
                  <a:t>Depth in the skin where a particle comes to rest(</a:t>
                </a:r>
                <a14:m>
                  <m:oMath xmlns:m="http://schemas.openxmlformats.org/officeDocument/2006/math">
                    <m:sSub>
                      <m:sSubPr>
                        <m:ctrlPr>
                          <a:rPr lang="en-US" altLang="zh-CN" sz="1400" b="1" i="1" smtClean="0">
                            <a:latin typeface="Cambria Math" panose="02040503050406030204" pitchFamily="18" charset="0"/>
                          </a:rPr>
                        </m:ctrlPr>
                      </m:sSubPr>
                      <m:e>
                        <m:r>
                          <a:rPr lang="zh-CN" altLang="en-US" sz="1400" b="1" i="1" smtClean="0">
                            <a:latin typeface="Cambria Math" panose="02040503050406030204" pitchFamily="18" charset="0"/>
                          </a:rPr>
                          <m:t>𝝁</m:t>
                        </m:r>
                      </m:e>
                      <m:sub>
                        <m:r>
                          <a:rPr lang="en-US" altLang="zh-CN" sz="1400" b="1" i="1" smtClean="0">
                            <a:latin typeface="Cambria Math" panose="02040503050406030204" pitchFamily="18" charset="0"/>
                          </a:rPr>
                          <m:t>𝒓</m:t>
                        </m:r>
                      </m:sub>
                    </m:sSub>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𝟏</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𝟗</m:t>
                    </m:r>
                    <m:r>
                      <a:rPr lang="en-US" altLang="zh-CN" sz="1400" b="1" i="1" smtClean="0">
                        <a:latin typeface="Cambria Math" panose="02040503050406030204" pitchFamily="18" charset="0"/>
                      </a:rPr>
                      <m:t>,</m:t>
                    </m:r>
                    <m:sSub>
                      <m:sSubPr>
                        <m:ctrlPr>
                          <a:rPr lang="en-US" altLang="zh-CN" sz="1400" b="1" i="1" smtClean="0">
                            <a:latin typeface="Cambria Math" panose="02040503050406030204" pitchFamily="18" charset="0"/>
                          </a:rPr>
                        </m:ctrlPr>
                      </m:sSubPr>
                      <m:e>
                        <m:r>
                          <a:rPr lang="zh-CN" altLang="en-US" sz="1400" b="1" i="1" smtClean="0">
                            <a:latin typeface="Cambria Math" panose="02040503050406030204" pitchFamily="18" charset="0"/>
                          </a:rPr>
                          <m:t>𝝈</m:t>
                        </m:r>
                      </m:e>
                      <m:sub>
                        <m:r>
                          <a:rPr lang="en-US" altLang="zh-CN" sz="1400" b="1" i="1" smtClean="0">
                            <a:latin typeface="Cambria Math" panose="02040503050406030204" pitchFamily="18" charset="0"/>
                          </a:rPr>
                          <m:t>𝒓</m:t>
                        </m:r>
                      </m:sub>
                    </m:sSub>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𝟎</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𝟑</m:t>
                    </m:r>
                    <m:r>
                      <a:rPr lang="en-US" altLang="zh-CN" sz="1400" b="1" i="1" smtClean="0">
                        <a:latin typeface="Cambria Math" panose="02040503050406030204" pitchFamily="18" charset="0"/>
                      </a:rPr>
                      <m:t>)</m:t>
                    </m:r>
                  </m:oMath>
                </a14:m>
                <a:endParaRPr lang="en-US" altLang="zh-CN" sz="1400" b="1" dirty="0"/>
              </a:p>
              <a:p>
                <a:pPr algn="ctr"/>
                <a:r>
                  <a:rPr lang="en-US" altLang="zh-CN" sz="1400" b="1" dirty="0"/>
                  <a:t>Good=61.07%</a:t>
                </a:r>
                <a:endParaRPr lang="zh-CN" altLang="en-US" sz="1400" b="1" dirty="0"/>
              </a:p>
            </p:txBody>
          </p:sp>
        </mc:Choice>
        <mc:Fallback>
          <p:sp>
            <p:nvSpPr>
              <p:cNvPr id="16" name="文本框 15">
                <a:extLst>
                  <a:ext uri="{FF2B5EF4-FFF2-40B4-BE49-F238E27FC236}">
                    <a16:creationId xmlns:a16="http://schemas.microsoft.com/office/drawing/2014/main" id="{E52C3FA1-4EE7-42CC-98DF-B962329B3012}"/>
                  </a:ext>
                </a:extLst>
              </p:cNvPr>
              <p:cNvSpPr txBox="1">
                <a:spLocks noRot="1" noChangeAspect="1" noMove="1" noResize="1" noEditPoints="1" noAdjustHandles="1" noChangeArrowheads="1" noChangeShapeType="1" noTextEdit="1"/>
              </p:cNvSpPr>
              <p:nvPr/>
            </p:nvSpPr>
            <p:spPr>
              <a:xfrm>
                <a:off x="6070878" y="681573"/>
                <a:ext cx="6066802" cy="523220"/>
              </a:xfrm>
              <a:prstGeom prst="rect">
                <a:avLst/>
              </a:prstGeom>
              <a:blipFill>
                <a:blip r:embed="rId4"/>
                <a:stretch>
                  <a:fillRect l="-302" t="-2326" b="-10465"/>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5BBCF02B-024B-4DA9-AA27-AF4DE6209541}"/>
              </a:ext>
            </a:extLst>
          </p:cNvPr>
          <p:cNvSpPr txBox="1"/>
          <p:nvPr/>
        </p:nvSpPr>
        <p:spPr>
          <a:xfrm>
            <a:off x="280201" y="6354851"/>
            <a:ext cx="901337" cy="369332"/>
          </a:xfrm>
          <a:prstGeom prst="rect">
            <a:avLst/>
          </a:prstGeom>
          <a:noFill/>
        </p:spPr>
        <p:txBody>
          <a:bodyPr wrap="square" rtlCol="0">
            <a:spAutoFit/>
          </a:bodyPr>
          <a:lstStyle/>
          <a:p>
            <a:r>
              <a:rPr lang="en-US" altLang="zh-CN" dirty="0"/>
              <a:t>17</a:t>
            </a:r>
            <a:endParaRPr lang="zh-CN" altLang="en-US" dirty="0"/>
          </a:p>
        </p:txBody>
      </p:sp>
      <p:pic>
        <p:nvPicPr>
          <p:cNvPr id="13" name="图片 12">
            <a:extLst>
              <a:ext uri="{FF2B5EF4-FFF2-40B4-BE49-F238E27FC236}">
                <a16:creationId xmlns:a16="http://schemas.microsoft.com/office/drawing/2014/main" id="{FA57125A-89BA-44D0-957D-395870631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0351" y="1301811"/>
            <a:ext cx="5767657" cy="4109146"/>
          </a:xfrm>
          <a:prstGeom prst="rect">
            <a:avLst/>
          </a:prstGeom>
        </p:spPr>
      </p:pic>
      <p:pic>
        <p:nvPicPr>
          <p:cNvPr id="18" name="图片 17">
            <a:extLst>
              <a:ext uri="{FF2B5EF4-FFF2-40B4-BE49-F238E27FC236}">
                <a16:creationId xmlns:a16="http://schemas.microsoft.com/office/drawing/2014/main" id="{B2A2A936-A127-4CDD-9AD1-29D50308C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99" y="1164335"/>
            <a:ext cx="5788610" cy="4225870"/>
          </a:xfrm>
          <a:prstGeom prst="rect">
            <a:avLst/>
          </a:prstGeom>
        </p:spPr>
      </p:pic>
    </p:spTree>
    <p:custDataLst>
      <p:tags r:id="rId1"/>
    </p:custDataLst>
    <p:extLst>
      <p:ext uri="{BB962C8B-B14F-4D97-AF65-F5344CB8AC3E}">
        <p14:creationId xmlns:p14="http://schemas.microsoft.com/office/powerpoint/2010/main" val="1657377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56A83-F62C-4D4B-B95D-85C829FC625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17">
            <a:extLst>
              <a:ext uri="{FF2B5EF4-FFF2-40B4-BE49-F238E27FC236}">
                <a16:creationId xmlns:a16="http://schemas.microsoft.com/office/drawing/2014/main" id="{AEC4993C-79B3-475F-BF75-A1AC0284A4FD}"/>
              </a:ext>
            </a:extLst>
          </p:cNvPr>
          <p:cNvSpPr/>
          <p:nvPr/>
        </p:nvSpPr>
        <p:spPr>
          <a:xfrm>
            <a:off x="9644855" y="6354851"/>
            <a:ext cx="2303371" cy="314275"/>
          </a:xfrm>
          <a:custGeom>
            <a:avLst/>
            <a:gdLst>
              <a:gd name="connsiteX0" fmla="*/ 0 w 1266802"/>
              <a:gd name="connsiteY0" fmla="*/ 0 h 338137"/>
              <a:gd name="connsiteX1" fmla="*/ 1266802 w 1266802"/>
              <a:gd name="connsiteY1" fmla="*/ 0 h 338137"/>
              <a:gd name="connsiteX2" fmla="*/ 1266802 w 1266802"/>
              <a:gd name="connsiteY2" fmla="*/ 338137 h 338137"/>
              <a:gd name="connsiteX3" fmla="*/ 0 w 1266802"/>
              <a:gd name="connsiteY3" fmla="*/ 338137 h 338137"/>
              <a:gd name="connsiteX4" fmla="*/ 0 w 1266802"/>
              <a:gd name="connsiteY4" fmla="*/ 0 h 338137"/>
              <a:gd name="connsiteX0" fmla="*/ 0 w 1290615"/>
              <a:gd name="connsiteY0" fmla="*/ 0 h 338137"/>
              <a:gd name="connsiteX1" fmla="*/ 1290615 w 1290615"/>
              <a:gd name="connsiteY1" fmla="*/ 104775 h 338137"/>
              <a:gd name="connsiteX2" fmla="*/ 1266802 w 1290615"/>
              <a:gd name="connsiteY2" fmla="*/ 338137 h 338137"/>
              <a:gd name="connsiteX3" fmla="*/ 0 w 1290615"/>
              <a:gd name="connsiteY3" fmla="*/ 338137 h 338137"/>
              <a:gd name="connsiteX4" fmla="*/ 0 w 1290615"/>
              <a:gd name="connsiteY4" fmla="*/ 0 h 338137"/>
              <a:gd name="connsiteX0" fmla="*/ 0 w 1381102"/>
              <a:gd name="connsiteY0" fmla="*/ 0 h 376237"/>
              <a:gd name="connsiteX1" fmla="*/ 1290615 w 1381102"/>
              <a:gd name="connsiteY1" fmla="*/ 104775 h 376237"/>
              <a:gd name="connsiteX2" fmla="*/ 1381102 w 1381102"/>
              <a:gd name="connsiteY2" fmla="*/ 376237 h 376237"/>
              <a:gd name="connsiteX3" fmla="*/ 0 w 1381102"/>
              <a:gd name="connsiteY3" fmla="*/ 338137 h 376237"/>
              <a:gd name="connsiteX4" fmla="*/ 0 w 1381102"/>
              <a:gd name="connsiteY4" fmla="*/ 0 h 376237"/>
              <a:gd name="connsiteX0" fmla="*/ 71437 w 1381102"/>
              <a:gd name="connsiteY0" fmla="*/ 0 h 366712"/>
              <a:gd name="connsiteX1" fmla="*/ 1290615 w 1381102"/>
              <a:gd name="connsiteY1" fmla="*/ 95250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47828 w 1381102"/>
              <a:gd name="connsiteY0" fmla="*/ 0 h 306671"/>
              <a:gd name="connsiteX1" fmla="*/ 1328979 w 1381102"/>
              <a:gd name="connsiteY1" fmla="*/ 25202 h 306671"/>
              <a:gd name="connsiteX2" fmla="*/ 1381102 w 1381102"/>
              <a:gd name="connsiteY2" fmla="*/ 306671 h 306671"/>
              <a:gd name="connsiteX3" fmla="*/ 0 w 1381102"/>
              <a:gd name="connsiteY3" fmla="*/ 268571 h 306671"/>
              <a:gd name="connsiteX4" fmla="*/ 47828 w 1381102"/>
              <a:gd name="connsiteY4" fmla="*/ 0 h 306671"/>
              <a:gd name="connsiteX0" fmla="*/ 18317 w 1381102"/>
              <a:gd name="connsiteY0" fmla="*/ 0 h 286657"/>
              <a:gd name="connsiteX1" fmla="*/ 1328979 w 1381102"/>
              <a:gd name="connsiteY1" fmla="*/ 5188 h 286657"/>
              <a:gd name="connsiteX2" fmla="*/ 1381102 w 1381102"/>
              <a:gd name="connsiteY2" fmla="*/ 286657 h 286657"/>
              <a:gd name="connsiteX3" fmla="*/ 0 w 1381102"/>
              <a:gd name="connsiteY3" fmla="*/ 248557 h 286657"/>
              <a:gd name="connsiteX4" fmla="*/ 18317 w 1381102"/>
              <a:gd name="connsiteY4" fmla="*/ 0 h 286657"/>
              <a:gd name="connsiteX0" fmla="*/ 18317 w 1416515"/>
              <a:gd name="connsiteY0" fmla="*/ 0 h 248557"/>
              <a:gd name="connsiteX1" fmla="*/ 1328979 w 1416515"/>
              <a:gd name="connsiteY1" fmla="*/ 5188 h 248557"/>
              <a:gd name="connsiteX2" fmla="*/ 1416515 w 1416515"/>
              <a:gd name="connsiteY2" fmla="*/ 241626 h 248557"/>
              <a:gd name="connsiteX3" fmla="*/ 0 w 1416515"/>
              <a:gd name="connsiteY3" fmla="*/ 248557 h 248557"/>
              <a:gd name="connsiteX4" fmla="*/ 18317 w 1416515"/>
              <a:gd name="connsiteY4" fmla="*/ 0 h 248557"/>
              <a:gd name="connsiteX0" fmla="*/ 18317 w 1328979"/>
              <a:gd name="connsiteY0" fmla="*/ 0 h 248557"/>
              <a:gd name="connsiteX1" fmla="*/ 1328979 w 1328979"/>
              <a:gd name="connsiteY1" fmla="*/ 5188 h 248557"/>
              <a:gd name="connsiteX2" fmla="*/ 1037596 w 1328979"/>
              <a:gd name="connsiteY2" fmla="*/ 247630 h 248557"/>
              <a:gd name="connsiteX3" fmla="*/ 0 w 1328979"/>
              <a:gd name="connsiteY3" fmla="*/ 248557 h 248557"/>
              <a:gd name="connsiteX4" fmla="*/ 18317 w 1328979"/>
              <a:gd name="connsiteY4" fmla="*/ 0 h 248557"/>
              <a:gd name="connsiteX0" fmla="*/ 18317 w 1049216"/>
              <a:gd name="connsiteY0" fmla="*/ 0 h 248557"/>
              <a:gd name="connsiteX1" fmla="*/ 1049216 w 1049216"/>
              <a:gd name="connsiteY1" fmla="*/ 23200 h 248557"/>
              <a:gd name="connsiteX2" fmla="*/ 1037596 w 1049216"/>
              <a:gd name="connsiteY2" fmla="*/ 247630 h 248557"/>
              <a:gd name="connsiteX3" fmla="*/ 0 w 1049216"/>
              <a:gd name="connsiteY3" fmla="*/ 248557 h 248557"/>
              <a:gd name="connsiteX4" fmla="*/ 18317 w 1049216"/>
              <a:gd name="connsiteY4" fmla="*/ 0 h 248557"/>
              <a:gd name="connsiteX0" fmla="*/ 39565 w 1070464"/>
              <a:gd name="connsiteY0" fmla="*/ 0 h 247630"/>
              <a:gd name="connsiteX1" fmla="*/ 1070464 w 1070464"/>
              <a:gd name="connsiteY1" fmla="*/ 23200 h 247630"/>
              <a:gd name="connsiteX2" fmla="*/ 1058844 w 1070464"/>
              <a:gd name="connsiteY2" fmla="*/ 247630 h 247630"/>
              <a:gd name="connsiteX3" fmla="*/ 0 w 1070464"/>
              <a:gd name="connsiteY3" fmla="*/ 230545 h 247630"/>
              <a:gd name="connsiteX4" fmla="*/ 39565 w 1070464"/>
              <a:gd name="connsiteY4" fmla="*/ 0 h 247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464" h="247630">
                <a:moveTo>
                  <a:pt x="39565" y="0"/>
                </a:moveTo>
                <a:lnTo>
                  <a:pt x="1070464" y="23200"/>
                </a:lnTo>
                <a:lnTo>
                  <a:pt x="1058844" y="247630"/>
                </a:lnTo>
                <a:lnTo>
                  <a:pt x="0" y="230545"/>
                </a:lnTo>
                <a:lnTo>
                  <a:pt x="3956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94F0177-A463-4655-A21A-29AE5BEF2CDA}"/>
              </a:ext>
            </a:extLst>
          </p:cNvPr>
          <p:cNvSpPr txBox="1"/>
          <p:nvPr/>
        </p:nvSpPr>
        <p:spPr>
          <a:xfrm>
            <a:off x="9690575" y="6343299"/>
            <a:ext cx="23383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bg1"/>
                </a:solidFill>
              </a:rPr>
              <a:t>Xinya Zheng</a:t>
            </a:r>
            <a:endParaRPr kumimoji="0" lang="zh-CN" altLang="en-US" sz="1600" b="0" i="0" u="none" strike="noStrike" kern="1200" cap="none" spc="0" normalizeH="0" baseline="0" noProof="0" dirty="0">
              <a:ln>
                <a:noFill/>
              </a:ln>
              <a:solidFill>
                <a:prstClr val="white"/>
              </a:solidFill>
              <a:effectLst/>
              <a:uLnTx/>
              <a:uFillTx/>
              <a:cs typeface="+mn-ea"/>
              <a:sym typeface="+mn-lt"/>
            </a:endParaRPr>
          </a:p>
        </p:txBody>
      </p:sp>
      <p:sp>
        <p:nvSpPr>
          <p:cNvPr id="34" name="加号 33">
            <a:extLst>
              <a:ext uri="{FF2B5EF4-FFF2-40B4-BE49-F238E27FC236}">
                <a16:creationId xmlns:a16="http://schemas.microsoft.com/office/drawing/2014/main" id="{9EEAF347-DF6F-4709-BAAF-6ADA042A0124}"/>
              </a:ext>
            </a:extLst>
          </p:cNvPr>
          <p:cNvSpPr/>
          <p:nvPr/>
        </p:nvSpPr>
        <p:spPr>
          <a:xfrm rot="3480000">
            <a:off x="2596127" y="3828257"/>
            <a:ext cx="365415" cy="365415"/>
          </a:xfrm>
          <a:prstGeom prst="mathPlus">
            <a:avLst>
              <a:gd name="adj1" fmla="val 1630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27B27407-C758-47F1-854C-425BEC3883D1}"/>
              </a:ext>
            </a:extLst>
          </p:cNvPr>
          <p:cNvSpPr/>
          <p:nvPr/>
        </p:nvSpPr>
        <p:spPr>
          <a:xfrm>
            <a:off x="730870" y="635265"/>
            <a:ext cx="2946135" cy="29461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34F87C95-9C2C-499C-A4FD-E7C7759E7854}"/>
              </a:ext>
            </a:extLst>
          </p:cNvPr>
          <p:cNvSpPr/>
          <p:nvPr/>
        </p:nvSpPr>
        <p:spPr>
          <a:xfrm>
            <a:off x="385039" y="635264"/>
            <a:ext cx="2946135" cy="294613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900" dirty="0">
                <a:solidFill>
                  <a:schemeClr val="bg1"/>
                </a:solidFill>
              </a:rPr>
              <a:t>5</a:t>
            </a:r>
            <a:endParaRPr lang="zh-CN" altLang="en-US" sz="19900" dirty="0">
              <a:solidFill>
                <a:schemeClr val="bg1"/>
              </a:solidFill>
            </a:endParaRPr>
          </a:p>
        </p:txBody>
      </p:sp>
      <p:sp>
        <p:nvSpPr>
          <p:cNvPr id="16" name="文本框 15">
            <a:extLst>
              <a:ext uri="{FF2B5EF4-FFF2-40B4-BE49-F238E27FC236}">
                <a16:creationId xmlns:a16="http://schemas.microsoft.com/office/drawing/2014/main" id="{C8F08C95-003C-4EF0-82C5-717A5CB71A91}"/>
              </a:ext>
            </a:extLst>
          </p:cNvPr>
          <p:cNvSpPr txBox="1"/>
          <p:nvPr/>
        </p:nvSpPr>
        <p:spPr>
          <a:xfrm>
            <a:off x="-426510" y="2323738"/>
            <a:ext cx="14814547" cy="193899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effectLst/>
                <a:uLnTx/>
                <a:uFillTx/>
                <a:cs typeface="+mn-ea"/>
                <a:sym typeface="+mn-lt"/>
              </a:rPr>
              <a:t>EXPANSION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effectLst/>
                <a:uLnTx/>
                <a:uFillTx/>
                <a:cs typeface="+mn-ea"/>
                <a:sym typeface="+mn-lt"/>
              </a:rPr>
              <a:t>THE MODEL</a:t>
            </a:r>
            <a:endParaRPr kumimoji="0" lang="zh-CN" altLang="en-US" sz="6000" b="1" i="0" u="none" strike="noStrike" kern="1200" cap="none" spc="0" normalizeH="0" baseline="0" noProof="0" dirty="0">
              <a:ln>
                <a:noFill/>
              </a:ln>
              <a:effectLst/>
              <a:uLnTx/>
              <a:uFillTx/>
              <a:cs typeface="+mn-ea"/>
              <a:sym typeface="+mn-lt"/>
            </a:endParaRPr>
          </a:p>
        </p:txBody>
      </p:sp>
      <p:sp>
        <p:nvSpPr>
          <p:cNvPr id="9" name="文本框 8">
            <a:extLst>
              <a:ext uri="{FF2B5EF4-FFF2-40B4-BE49-F238E27FC236}">
                <a16:creationId xmlns:a16="http://schemas.microsoft.com/office/drawing/2014/main" id="{76FB6E45-3619-4FF1-BCBC-838760426D90}"/>
              </a:ext>
            </a:extLst>
          </p:cNvPr>
          <p:cNvSpPr txBox="1"/>
          <p:nvPr/>
        </p:nvSpPr>
        <p:spPr>
          <a:xfrm>
            <a:off x="280201" y="6354851"/>
            <a:ext cx="901337" cy="369332"/>
          </a:xfrm>
          <a:prstGeom prst="rect">
            <a:avLst/>
          </a:prstGeom>
          <a:noFill/>
        </p:spPr>
        <p:txBody>
          <a:bodyPr wrap="square" rtlCol="0">
            <a:spAutoFit/>
          </a:bodyPr>
          <a:lstStyle/>
          <a:p>
            <a:r>
              <a:rPr lang="en-US" altLang="zh-CN" dirty="0"/>
              <a:t>18</a:t>
            </a:r>
            <a:endParaRPr lang="zh-CN" altLang="en-US" dirty="0"/>
          </a:p>
        </p:txBody>
      </p:sp>
    </p:spTree>
    <p:custDataLst>
      <p:tags r:id="rId1"/>
    </p:custDataLst>
    <p:extLst>
      <p:ext uri="{BB962C8B-B14F-4D97-AF65-F5344CB8AC3E}">
        <p14:creationId xmlns:p14="http://schemas.microsoft.com/office/powerpoint/2010/main" val="3121299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9154144-9F59-433C-80EA-520F33FC5046}"/>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文本框 60">
            <a:extLst>
              <a:ext uri="{FF2B5EF4-FFF2-40B4-BE49-F238E27FC236}">
                <a16:creationId xmlns:a16="http://schemas.microsoft.com/office/drawing/2014/main" id="{0B1AC79C-55D7-45A7-B316-292FD979D5F4}"/>
              </a:ext>
            </a:extLst>
          </p:cNvPr>
          <p:cNvSpPr txBox="1"/>
          <p:nvPr/>
        </p:nvSpPr>
        <p:spPr>
          <a:xfrm>
            <a:off x="1557980" y="334108"/>
            <a:ext cx="5706885" cy="707886"/>
          </a:xfrm>
          <a:prstGeom prst="rect">
            <a:avLst/>
          </a:prstGeom>
          <a:noFill/>
        </p:spPr>
        <p:txBody>
          <a:bodyPr wrap="square" rtlCol="0">
            <a:spAutoFit/>
          </a:bodyPr>
          <a:lstStyle/>
          <a:p>
            <a:pPr lvl="0" algn="ctr"/>
            <a:r>
              <a:rPr kumimoji="0" lang="en-US" altLang="zh-CN" sz="4000" b="1" i="0" u="none" strike="noStrike" kern="1200" cap="none" spc="0" normalizeH="0" baseline="0" noProof="0" dirty="0">
                <a:ln>
                  <a:noFill/>
                </a:ln>
                <a:effectLst/>
                <a:uLnTx/>
                <a:uFillTx/>
                <a:cs typeface="+mn-ea"/>
                <a:sym typeface="+mn-lt"/>
              </a:rPr>
              <a:t>Problems in </a:t>
            </a:r>
            <a:r>
              <a:rPr lang="en-US" altLang="zh-CN" sz="4000" b="1" dirty="0">
                <a:cs typeface="+mn-ea"/>
                <a:sym typeface="+mn-lt"/>
              </a:rPr>
              <a:t>our</a:t>
            </a:r>
            <a:r>
              <a:rPr lang="zh-CN" altLang="en-US" sz="4000" b="1" dirty="0">
                <a:cs typeface="+mn-ea"/>
                <a:sym typeface="+mn-lt"/>
              </a:rPr>
              <a:t> </a:t>
            </a:r>
            <a:r>
              <a:rPr lang="en-US" altLang="zh-CN" sz="4000" b="1" dirty="0">
                <a:cs typeface="+mn-ea"/>
                <a:sym typeface="+mn-lt"/>
              </a:rPr>
              <a:t>model</a:t>
            </a:r>
            <a:endParaRPr kumimoji="0" lang="zh-CN" altLang="en-US" sz="4000" b="1" i="0" u="none" strike="noStrike" kern="1200" cap="none" spc="0" normalizeH="0" baseline="0" noProof="0" dirty="0">
              <a:ln>
                <a:noFill/>
              </a:ln>
              <a:effectLst/>
              <a:uLnTx/>
              <a:uFillTx/>
              <a:cs typeface="+mn-ea"/>
              <a:sym typeface="+mn-lt"/>
            </a:endParaRPr>
          </a:p>
        </p:txBody>
      </p:sp>
      <p:sp>
        <p:nvSpPr>
          <p:cNvPr id="9" name="文本框 8">
            <a:extLst>
              <a:ext uri="{FF2B5EF4-FFF2-40B4-BE49-F238E27FC236}">
                <a16:creationId xmlns:a16="http://schemas.microsoft.com/office/drawing/2014/main" id="{64B21A63-6521-4B55-BB8F-59F284208585}"/>
              </a:ext>
            </a:extLst>
          </p:cNvPr>
          <p:cNvSpPr txBox="1"/>
          <p:nvPr/>
        </p:nvSpPr>
        <p:spPr>
          <a:xfrm>
            <a:off x="1672328" y="1533998"/>
            <a:ext cx="9271926" cy="3416320"/>
          </a:xfrm>
          <a:prstGeom prst="rect">
            <a:avLst/>
          </a:prstGeom>
          <a:noFill/>
        </p:spPr>
        <p:txBody>
          <a:bodyPr wrap="square" rtlCol="0">
            <a:spAutoFit/>
          </a:bodyPr>
          <a:lstStyle/>
          <a:p>
            <a:endParaRPr lang="en-US" altLang="zh-CN" dirty="0"/>
          </a:p>
          <a:p>
            <a:endParaRPr lang="en-US" altLang="zh-CN" dirty="0"/>
          </a:p>
          <a:p>
            <a:pPr marL="285750" indent="-285750">
              <a:buFont typeface="Arial" panose="020B0604020202020204" pitchFamily="34" charset="0"/>
              <a:buChar char="•"/>
            </a:pPr>
            <a:r>
              <a:rPr lang="en-US" altLang="zh-CN" dirty="0"/>
              <a:t>We don’t consider the </a:t>
            </a:r>
            <a:r>
              <a:rPr lang="en-US" altLang="zh-CN" u="sng" dirty="0"/>
              <a:t>fluid dynamics</a:t>
            </a:r>
          </a:p>
          <a:p>
            <a:pPr marL="285750" indent="-285750">
              <a:buFont typeface="Arial" panose="020B0604020202020204" pitchFamily="34" charset="0"/>
              <a:buChar char="•"/>
            </a:pPr>
            <a:r>
              <a:rPr lang="en-US" altLang="zh-CN" u="sng" dirty="0"/>
              <a:t>The diffusion of particles </a:t>
            </a:r>
            <a:r>
              <a:rPr lang="en-US" altLang="zh-CN" dirty="0"/>
              <a:t>through the skin is not taken into account</a:t>
            </a:r>
          </a:p>
          <a:p>
            <a:pPr marL="285750" indent="-285750">
              <a:buFont typeface="Arial" panose="020B0604020202020204" pitchFamily="34" charset="0"/>
              <a:buChar char="•"/>
            </a:pPr>
            <a:r>
              <a:rPr lang="en-US" altLang="zh-CN" dirty="0"/>
              <a:t>We assume the particles don’t break up in anyway</a:t>
            </a:r>
          </a:p>
          <a:p>
            <a:pPr marL="285750" indent="-285750">
              <a:buFont typeface="Arial" panose="020B0604020202020204" pitchFamily="34" charset="0"/>
              <a:buChar char="•"/>
            </a:pPr>
            <a:r>
              <a:rPr lang="en-US" altLang="zh-CN" dirty="0"/>
              <a:t>We don’t consider too much of </a:t>
            </a:r>
            <a:r>
              <a:rPr lang="en-US" altLang="zh-CN" u="sng" dirty="0"/>
              <a:t>biological modelling</a:t>
            </a:r>
          </a:p>
          <a:p>
            <a:pPr marL="285750" indent="-285750">
              <a:buFont typeface="Arial" panose="020B0604020202020204" pitchFamily="34" charset="0"/>
              <a:buChar char="•"/>
            </a:pPr>
            <a:r>
              <a:rPr lang="en-US" altLang="zh-CN" u="sng" dirty="0"/>
              <a:t>Probability calculation </a:t>
            </a:r>
            <a:r>
              <a:rPr lang="en-US" altLang="zh-CN" dirty="0"/>
              <a:t>needs to be refined more accurate</a:t>
            </a:r>
          </a:p>
          <a:p>
            <a:pPr marL="285750" indent="-285750">
              <a:buFont typeface="Arial" panose="020B0604020202020204" pitchFamily="34" charset="0"/>
              <a:buChar char="•"/>
            </a:pPr>
            <a:r>
              <a:rPr lang="en-GB" altLang="zh-CN" dirty="0">
                <a:cs typeface="Calibri"/>
              </a:rPr>
              <a:t>Hitting an LC does not remove it from the system( several particles will hit the same LC)</a:t>
            </a:r>
          </a:p>
          <a:p>
            <a:pPr marL="285750" indent="-285750">
              <a:buFont typeface="Arial" panose="020B0604020202020204" pitchFamily="34" charset="0"/>
              <a:buChar char="•"/>
            </a:pPr>
            <a:r>
              <a:rPr lang="en-US" altLang="zh-CN" dirty="0"/>
              <a:t>Particles and cells are </a:t>
            </a:r>
            <a:r>
              <a:rPr lang="en-US" altLang="zh-CN" u="sng" dirty="0"/>
              <a:t>three-dimensional, </a:t>
            </a:r>
            <a:r>
              <a:rPr lang="en-US" altLang="zh-CN" dirty="0"/>
              <a:t>and the two-dimensional model has its limitations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17" name="箭头: 下 16">
            <a:extLst>
              <a:ext uri="{FF2B5EF4-FFF2-40B4-BE49-F238E27FC236}">
                <a16:creationId xmlns:a16="http://schemas.microsoft.com/office/drawing/2014/main" id="{462EBA7E-7765-4B17-9593-786E94E77ECF}"/>
              </a:ext>
            </a:extLst>
          </p:cNvPr>
          <p:cNvSpPr/>
          <p:nvPr/>
        </p:nvSpPr>
        <p:spPr>
          <a:xfrm>
            <a:off x="5919834" y="4492711"/>
            <a:ext cx="218109" cy="3279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CF5A96F-4724-48F5-A1CA-274DBFBEA0C6}"/>
              </a:ext>
            </a:extLst>
          </p:cNvPr>
          <p:cNvSpPr txBox="1"/>
          <p:nvPr/>
        </p:nvSpPr>
        <p:spPr>
          <a:xfrm>
            <a:off x="3671699" y="4856444"/>
            <a:ext cx="6094602" cy="369332"/>
          </a:xfrm>
          <a:prstGeom prst="rect">
            <a:avLst/>
          </a:prstGeom>
          <a:noFill/>
        </p:spPr>
        <p:txBody>
          <a:bodyPr wrap="square">
            <a:spAutoFit/>
          </a:bodyPr>
          <a:lstStyle/>
          <a:p>
            <a:r>
              <a:rPr lang="en-US" altLang="zh-CN" dirty="0"/>
              <a:t>A simple thought of the improvement of the model</a:t>
            </a:r>
            <a:endParaRPr lang="zh-CN" altLang="en-US" dirty="0"/>
          </a:p>
        </p:txBody>
      </p:sp>
      <p:sp>
        <p:nvSpPr>
          <p:cNvPr id="14" name="文本框 13">
            <a:extLst>
              <a:ext uri="{FF2B5EF4-FFF2-40B4-BE49-F238E27FC236}">
                <a16:creationId xmlns:a16="http://schemas.microsoft.com/office/drawing/2014/main" id="{98F77B55-D27E-4CAF-A635-3CC7CBE52FD2}"/>
              </a:ext>
            </a:extLst>
          </p:cNvPr>
          <p:cNvSpPr txBox="1"/>
          <p:nvPr/>
        </p:nvSpPr>
        <p:spPr>
          <a:xfrm>
            <a:off x="280201" y="6354851"/>
            <a:ext cx="901337" cy="369332"/>
          </a:xfrm>
          <a:prstGeom prst="rect">
            <a:avLst/>
          </a:prstGeom>
          <a:noFill/>
        </p:spPr>
        <p:txBody>
          <a:bodyPr wrap="square" rtlCol="0">
            <a:spAutoFit/>
          </a:bodyPr>
          <a:lstStyle/>
          <a:p>
            <a:r>
              <a:rPr lang="en-US" altLang="zh-CN" dirty="0"/>
              <a:t>19</a:t>
            </a:r>
            <a:endParaRPr lang="zh-CN" altLang="en-US" dirty="0"/>
          </a:p>
        </p:txBody>
      </p:sp>
    </p:spTree>
    <p:custDataLst>
      <p:tags r:id="rId1"/>
    </p:custDataLst>
    <p:extLst>
      <p:ext uri="{BB962C8B-B14F-4D97-AF65-F5344CB8AC3E}">
        <p14:creationId xmlns:p14="http://schemas.microsoft.com/office/powerpoint/2010/main" val="135996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17">
            <a:extLst>
              <a:ext uri="{FF2B5EF4-FFF2-40B4-BE49-F238E27FC236}">
                <a16:creationId xmlns:a16="http://schemas.microsoft.com/office/drawing/2014/main" id="{AEC4993C-79B3-475F-BF75-A1AC0284A4FD}"/>
              </a:ext>
            </a:extLst>
          </p:cNvPr>
          <p:cNvSpPr/>
          <p:nvPr/>
        </p:nvSpPr>
        <p:spPr>
          <a:xfrm>
            <a:off x="9644855" y="6354851"/>
            <a:ext cx="2303371" cy="314275"/>
          </a:xfrm>
          <a:custGeom>
            <a:avLst/>
            <a:gdLst>
              <a:gd name="connsiteX0" fmla="*/ 0 w 1266802"/>
              <a:gd name="connsiteY0" fmla="*/ 0 h 338137"/>
              <a:gd name="connsiteX1" fmla="*/ 1266802 w 1266802"/>
              <a:gd name="connsiteY1" fmla="*/ 0 h 338137"/>
              <a:gd name="connsiteX2" fmla="*/ 1266802 w 1266802"/>
              <a:gd name="connsiteY2" fmla="*/ 338137 h 338137"/>
              <a:gd name="connsiteX3" fmla="*/ 0 w 1266802"/>
              <a:gd name="connsiteY3" fmla="*/ 338137 h 338137"/>
              <a:gd name="connsiteX4" fmla="*/ 0 w 1266802"/>
              <a:gd name="connsiteY4" fmla="*/ 0 h 338137"/>
              <a:gd name="connsiteX0" fmla="*/ 0 w 1290615"/>
              <a:gd name="connsiteY0" fmla="*/ 0 h 338137"/>
              <a:gd name="connsiteX1" fmla="*/ 1290615 w 1290615"/>
              <a:gd name="connsiteY1" fmla="*/ 104775 h 338137"/>
              <a:gd name="connsiteX2" fmla="*/ 1266802 w 1290615"/>
              <a:gd name="connsiteY2" fmla="*/ 338137 h 338137"/>
              <a:gd name="connsiteX3" fmla="*/ 0 w 1290615"/>
              <a:gd name="connsiteY3" fmla="*/ 338137 h 338137"/>
              <a:gd name="connsiteX4" fmla="*/ 0 w 1290615"/>
              <a:gd name="connsiteY4" fmla="*/ 0 h 338137"/>
              <a:gd name="connsiteX0" fmla="*/ 0 w 1381102"/>
              <a:gd name="connsiteY0" fmla="*/ 0 h 376237"/>
              <a:gd name="connsiteX1" fmla="*/ 1290615 w 1381102"/>
              <a:gd name="connsiteY1" fmla="*/ 104775 h 376237"/>
              <a:gd name="connsiteX2" fmla="*/ 1381102 w 1381102"/>
              <a:gd name="connsiteY2" fmla="*/ 376237 h 376237"/>
              <a:gd name="connsiteX3" fmla="*/ 0 w 1381102"/>
              <a:gd name="connsiteY3" fmla="*/ 338137 h 376237"/>
              <a:gd name="connsiteX4" fmla="*/ 0 w 1381102"/>
              <a:gd name="connsiteY4" fmla="*/ 0 h 376237"/>
              <a:gd name="connsiteX0" fmla="*/ 71437 w 1381102"/>
              <a:gd name="connsiteY0" fmla="*/ 0 h 366712"/>
              <a:gd name="connsiteX1" fmla="*/ 1290615 w 1381102"/>
              <a:gd name="connsiteY1" fmla="*/ 95250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47828 w 1381102"/>
              <a:gd name="connsiteY0" fmla="*/ 0 h 306671"/>
              <a:gd name="connsiteX1" fmla="*/ 1328979 w 1381102"/>
              <a:gd name="connsiteY1" fmla="*/ 25202 h 306671"/>
              <a:gd name="connsiteX2" fmla="*/ 1381102 w 1381102"/>
              <a:gd name="connsiteY2" fmla="*/ 306671 h 306671"/>
              <a:gd name="connsiteX3" fmla="*/ 0 w 1381102"/>
              <a:gd name="connsiteY3" fmla="*/ 268571 h 306671"/>
              <a:gd name="connsiteX4" fmla="*/ 47828 w 1381102"/>
              <a:gd name="connsiteY4" fmla="*/ 0 h 306671"/>
              <a:gd name="connsiteX0" fmla="*/ 18317 w 1381102"/>
              <a:gd name="connsiteY0" fmla="*/ 0 h 286657"/>
              <a:gd name="connsiteX1" fmla="*/ 1328979 w 1381102"/>
              <a:gd name="connsiteY1" fmla="*/ 5188 h 286657"/>
              <a:gd name="connsiteX2" fmla="*/ 1381102 w 1381102"/>
              <a:gd name="connsiteY2" fmla="*/ 286657 h 286657"/>
              <a:gd name="connsiteX3" fmla="*/ 0 w 1381102"/>
              <a:gd name="connsiteY3" fmla="*/ 248557 h 286657"/>
              <a:gd name="connsiteX4" fmla="*/ 18317 w 1381102"/>
              <a:gd name="connsiteY4" fmla="*/ 0 h 286657"/>
              <a:gd name="connsiteX0" fmla="*/ 18317 w 1416515"/>
              <a:gd name="connsiteY0" fmla="*/ 0 h 248557"/>
              <a:gd name="connsiteX1" fmla="*/ 1328979 w 1416515"/>
              <a:gd name="connsiteY1" fmla="*/ 5188 h 248557"/>
              <a:gd name="connsiteX2" fmla="*/ 1416515 w 1416515"/>
              <a:gd name="connsiteY2" fmla="*/ 241626 h 248557"/>
              <a:gd name="connsiteX3" fmla="*/ 0 w 1416515"/>
              <a:gd name="connsiteY3" fmla="*/ 248557 h 248557"/>
              <a:gd name="connsiteX4" fmla="*/ 18317 w 1416515"/>
              <a:gd name="connsiteY4" fmla="*/ 0 h 248557"/>
              <a:gd name="connsiteX0" fmla="*/ 18317 w 1328979"/>
              <a:gd name="connsiteY0" fmla="*/ 0 h 248557"/>
              <a:gd name="connsiteX1" fmla="*/ 1328979 w 1328979"/>
              <a:gd name="connsiteY1" fmla="*/ 5188 h 248557"/>
              <a:gd name="connsiteX2" fmla="*/ 1037596 w 1328979"/>
              <a:gd name="connsiteY2" fmla="*/ 247630 h 248557"/>
              <a:gd name="connsiteX3" fmla="*/ 0 w 1328979"/>
              <a:gd name="connsiteY3" fmla="*/ 248557 h 248557"/>
              <a:gd name="connsiteX4" fmla="*/ 18317 w 1328979"/>
              <a:gd name="connsiteY4" fmla="*/ 0 h 248557"/>
              <a:gd name="connsiteX0" fmla="*/ 18317 w 1049216"/>
              <a:gd name="connsiteY0" fmla="*/ 0 h 248557"/>
              <a:gd name="connsiteX1" fmla="*/ 1049216 w 1049216"/>
              <a:gd name="connsiteY1" fmla="*/ 23200 h 248557"/>
              <a:gd name="connsiteX2" fmla="*/ 1037596 w 1049216"/>
              <a:gd name="connsiteY2" fmla="*/ 247630 h 248557"/>
              <a:gd name="connsiteX3" fmla="*/ 0 w 1049216"/>
              <a:gd name="connsiteY3" fmla="*/ 248557 h 248557"/>
              <a:gd name="connsiteX4" fmla="*/ 18317 w 1049216"/>
              <a:gd name="connsiteY4" fmla="*/ 0 h 248557"/>
              <a:gd name="connsiteX0" fmla="*/ 39565 w 1070464"/>
              <a:gd name="connsiteY0" fmla="*/ 0 h 247630"/>
              <a:gd name="connsiteX1" fmla="*/ 1070464 w 1070464"/>
              <a:gd name="connsiteY1" fmla="*/ 23200 h 247630"/>
              <a:gd name="connsiteX2" fmla="*/ 1058844 w 1070464"/>
              <a:gd name="connsiteY2" fmla="*/ 247630 h 247630"/>
              <a:gd name="connsiteX3" fmla="*/ 0 w 1070464"/>
              <a:gd name="connsiteY3" fmla="*/ 230545 h 247630"/>
              <a:gd name="connsiteX4" fmla="*/ 39565 w 1070464"/>
              <a:gd name="connsiteY4" fmla="*/ 0 h 247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464" h="247630">
                <a:moveTo>
                  <a:pt x="39565" y="0"/>
                </a:moveTo>
                <a:lnTo>
                  <a:pt x="1070464" y="23200"/>
                </a:lnTo>
                <a:lnTo>
                  <a:pt x="1058844" y="247630"/>
                </a:lnTo>
                <a:lnTo>
                  <a:pt x="0" y="230545"/>
                </a:lnTo>
                <a:lnTo>
                  <a:pt x="3956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94F0177-A463-4655-A21A-29AE5BEF2CDA}"/>
              </a:ext>
            </a:extLst>
          </p:cNvPr>
          <p:cNvSpPr txBox="1"/>
          <p:nvPr/>
        </p:nvSpPr>
        <p:spPr>
          <a:xfrm>
            <a:off x="9690575" y="6343299"/>
            <a:ext cx="2338315" cy="338554"/>
          </a:xfrm>
          <a:prstGeom prst="rect">
            <a:avLst/>
          </a:prstGeom>
          <a:noFill/>
        </p:spPr>
        <p:txBody>
          <a:bodyPr wrap="square" rtlCol="0">
            <a:spAutoFit/>
          </a:bodyPr>
          <a:lstStyle/>
          <a:p>
            <a:r>
              <a:rPr lang="zh-CN" altLang="en-US" sz="1600" b="1" dirty="0">
                <a:solidFill>
                  <a:schemeClr val="bg1"/>
                </a:solidFill>
              </a:rPr>
              <a:t>Wanghan Sun</a:t>
            </a:r>
            <a:endParaRPr lang="zh-CN" altLang="en-US" sz="1600" dirty="0"/>
          </a:p>
        </p:txBody>
      </p:sp>
      <p:sp>
        <p:nvSpPr>
          <p:cNvPr id="13" name="椭圆 12">
            <a:extLst>
              <a:ext uri="{FF2B5EF4-FFF2-40B4-BE49-F238E27FC236}">
                <a16:creationId xmlns:a16="http://schemas.microsoft.com/office/drawing/2014/main" id="{27B27407-C758-47F1-854C-425BEC3883D1}"/>
              </a:ext>
            </a:extLst>
          </p:cNvPr>
          <p:cNvSpPr/>
          <p:nvPr/>
        </p:nvSpPr>
        <p:spPr>
          <a:xfrm>
            <a:off x="730870" y="635265"/>
            <a:ext cx="2946135" cy="29461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34F87C95-9C2C-499C-A4FD-E7C7759E7854}"/>
              </a:ext>
            </a:extLst>
          </p:cNvPr>
          <p:cNvSpPr/>
          <p:nvPr/>
        </p:nvSpPr>
        <p:spPr>
          <a:xfrm>
            <a:off x="385039" y="635264"/>
            <a:ext cx="2946135" cy="294613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900" dirty="0">
                <a:solidFill>
                  <a:schemeClr val="bg1"/>
                </a:solidFill>
              </a:rPr>
              <a:t>1</a:t>
            </a:r>
            <a:endParaRPr lang="zh-CN" altLang="en-US" sz="19900" dirty="0">
              <a:solidFill>
                <a:schemeClr val="bg1"/>
              </a:solidFill>
            </a:endParaRPr>
          </a:p>
        </p:txBody>
      </p:sp>
      <p:sp>
        <p:nvSpPr>
          <p:cNvPr id="16" name="文本框 15">
            <a:extLst>
              <a:ext uri="{FF2B5EF4-FFF2-40B4-BE49-F238E27FC236}">
                <a16:creationId xmlns:a16="http://schemas.microsoft.com/office/drawing/2014/main" id="{C8F08C95-003C-4EF0-82C5-717A5CB71A91}"/>
              </a:ext>
            </a:extLst>
          </p:cNvPr>
          <p:cNvSpPr txBox="1"/>
          <p:nvPr/>
        </p:nvSpPr>
        <p:spPr>
          <a:xfrm>
            <a:off x="3797169" y="2257960"/>
            <a:ext cx="800979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altLang="zh-CN" sz="7200" b="1" i="0" u="none" strike="noStrike" kern="1200" normalizeH="0" baseline="0" noProof="0" dirty="0">
                <a:ln w="10160">
                  <a:noFill/>
                  <a:prstDash val="solid"/>
                </a:ln>
                <a:effectLst>
                  <a:outerShdw blurRad="38100" dist="22860" dir="5400000" algn="tl" rotWithShape="0">
                    <a:srgbClr val="000000">
                      <a:alpha val="30000"/>
                    </a:srgbClr>
                  </a:outerShdw>
                </a:effectLst>
                <a:uLnTx/>
                <a:uFillTx/>
                <a:cs typeface="+mn-ea"/>
                <a:sym typeface="+mn-lt"/>
              </a:rPr>
              <a:t>INTRODUCTION</a:t>
            </a:r>
            <a:endParaRPr kumimoji="0" lang="zh-CN" altLang="en-US" sz="7200" b="1" i="0" u="none" strike="noStrike" kern="1200" normalizeH="0" baseline="0" noProof="0" dirty="0">
              <a:ln w="10160">
                <a:noFill/>
                <a:prstDash val="solid"/>
              </a:ln>
              <a:effectLst>
                <a:outerShdw blurRad="38100" dist="22860" dir="5400000" algn="tl" rotWithShape="0">
                  <a:srgbClr val="000000">
                    <a:alpha val="30000"/>
                  </a:srgbClr>
                </a:outerShdw>
              </a:effectLst>
              <a:uLnTx/>
              <a:uFillTx/>
              <a:cs typeface="+mn-ea"/>
              <a:sym typeface="+mn-lt"/>
            </a:endParaRPr>
          </a:p>
        </p:txBody>
      </p:sp>
      <p:sp>
        <p:nvSpPr>
          <p:cNvPr id="7" name="文本框 6">
            <a:extLst>
              <a:ext uri="{FF2B5EF4-FFF2-40B4-BE49-F238E27FC236}">
                <a16:creationId xmlns:a16="http://schemas.microsoft.com/office/drawing/2014/main" id="{33C7E73F-441A-42E0-8FA3-1792565E8C49}"/>
              </a:ext>
            </a:extLst>
          </p:cNvPr>
          <p:cNvSpPr txBox="1"/>
          <p:nvPr/>
        </p:nvSpPr>
        <p:spPr>
          <a:xfrm>
            <a:off x="163110" y="6354851"/>
            <a:ext cx="901337" cy="369332"/>
          </a:xfrm>
          <a:prstGeom prst="rect">
            <a:avLst/>
          </a:prstGeom>
          <a:noFill/>
        </p:spPr>
        <p:txBody>
          <a:bodyPr wrap="square" rtlCol="0">
            <a:spAutoFit/>
          </a:bodyPr>
          <a:lstStyle/>
          <a:p>
            <a:r>
              <a:rPr lang="en-US" altLang="zh-CN" dirty="0"/>
              <a:t>2</a:t>
            </a:r>
            <a:endParaRPr lang="zh-CN" altLang="en-US" dirty="0"/>
          </a:p>
        </p:txBody>
      </p:sp>
    </p:spTree>
    <p:custDataLst>
      <p:tags r:id="rId1"/>
    </p:custDataLst>
    <p:extLst>
      <p:ext uri="{BB962C8B-B14F-4D97-AF65-F5344CB8AC3E}">
        <p14:creationId xmlns:p14="http://schemas.microsoft.com/office/powerpoint/2010/main" val="4168629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9154144-9F59-433C-80EA-520F33FC5046}"/>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08941"/>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文本框 60">
            <a:extLst>
              <a:ext uri="{FF2B5EF4-FFF2-40B4-BE49-F238E27FC236}">
                <a16:creationId xmlns:a16="http://schemas.microsoft.com/office/drawing/2014/main" id="{0B1AC79C-55D7-45A7-B316-292FD979D5F4}"/>
              </a:ext>
            </a:extLst>
          </p:cNvPr>
          <p:cNvSpPr txBox="1"/>
          <p:nvPr/>
        </p:nvSpPr>
        <p:spPr>
          <a:xfrm>
            <a:off x="1300402" y="199966"/>
            <a:ext cx="4495797" cy="763094"/>
          </a:xfrm>
          <a:prstGeom prst="rect">
            <a:avLst/>
          </a:prstGeom>
          <a:noFill/>
        </p:spPr>
        <p:txBody>
          <a:bodyPr wrap="square" rtlCol="0">
            <a:spAutoFit/>
          </a:bodyPr>
          <a:lstStyle/>
          <a:p>
            <a:pPr lvl="0">
              <a:lnSpc>
                <a:spcPct val="120000"/>
              </a:lnSpc>
            </a:pPr>
            <a:r>
              <a:rPr kumimoji="0" lang="en-US" altLang="zh-CN" sz="4000" b="1" i="0" u="none" strike="noStrike" kern="1200" cap="none" spc="0" normalizeH="0" baseline="0" noProof="0" dirty="0">
                <a:ln>
                  <a:noFill/>
                </a:ln>
                <a:solidFill>
                  <a:prstClr val="black"/>
                </a:solidFill>
                <a:effectLst/>
                <a:uLnTx/>
                <a:uFillTx/>
                <a:cs typeface="+mn-ea"/>
                <a:sym typeface="+mn-lt"/>
              </a:rPr>
              <a:t>3-D model</a:t>
            </a:r>
            <a:endParaRPr kumimoji="0" lang="zh-CN" altLang="en-US" sz="4000" b="1" i="0" u="none" strike="noStrike" kern="1200" cap="none" spc="0" normalizeH="0" baseline="0" noProof="0" dirty="0">
              <a:ln>
                <a:noFill/>
              </a:ln>
              <a:solidFill>
                <a:prstClr val="black"/>
              </a:solidFill>
              <a:effectLst/>
              <a:uLnTx/>
              <a:uFillTx/>
              <a:cs typeface="+mn-ea"/>
              <a:sym typeface="+mn-lt"/>
            </a:endParaRPr>
          </a:p>
        </p:txBody>
      </p:sp>
      <p:sp>
        <p:nvSpPr>
          <p:cNvPr id="11" name="矩形 10">
            <a:extLst>
              <a:ext uri="{FF2B5EF4-FFF2-40B4-BE49-F238E27FC236}">
                <a16:creationId xmlns:a16="http://schemas.microsoft.com/office/drawing/2014/main" id="{5000BDA7-A6EE-45A0-B71A-D6154FCF5C9D}"/>
              </a:ext>
            </a:extLst>
          </p:cNvPr>
          <p:cNvSpPr/>
          <p:nvPr/>
        </p:nvSpPr>
        <p:spPr>
          <a:xfrm>
            <a:off x="2781523" y="1972110"/>
            <a:ext cx="2105630" cy="3407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AECFDF5-224B-4FE4-8804-00DB58595357}"/>
              </a:ext>
            </a:extLst>
          </p:cNvPr>
          <p:cNvSpPr/>
          <p:nvPr/>
        </p:nvSpPr>
        <p:spPr>
          <a:xfrm>
            <a:off x="2781523" y="2576479"/>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7A08F38-8DEC-4A5B-93E1-4EE83F33F9B8}"/>
              </a:ext>
            </a:extLst>
          </p:cNvPr>
          <p:cNvSpPr/>
          <p:nvPr/>
        </p:nvSpPr>
        <p:spPr>
          <a:xfrm>
            <a:off x="2781523" y="1605521"/>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0B66C26-1C33-4660-A28D-DF1846FF379A}"/>
              </a:ext>
            </a:extLst>
          </p:cNvPr>
          <p:cNvSpPr/>
          <p:nvPr/>
        </p:nvSpPr>
        <p:spPr>
          <a:xfrm>
            <a:off x="2781523" y="4983711"/>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E5A7642F-AD7C-423E-ACA2-7A92FA4A3B4E}"/>
              </a:ext>
            </a:extLst>
          </p:cNvPr>
          <p:cNvSpPr/>
          <p:nvPr/>
        </p:nvSpPr>
        <p:spPr>
          <a:xfrm>
            <a:off x="3411994" y="2077320"/>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椭圆 24">
            <a:extLst>
              <a:ext uri="{FF2B5EF4-FFF2-40B4-BE49-F238E27FC236}">
                <a16:creationId xmlns:a16="http://schemas.microsoft.com/office/drawing/2014/main" id="{13DC3595-E54E-443F-961F-913160C458EC}"/>
              </a:ext>
            </a:extLst>
          </p:cNvPr>
          <p:cNvSpPr/>
          <p:nvPr/>
        </p:nvSpPr>
        <p:spPr>
          <a:xfrm>
            <a:off x="3898556" y="2094098"/>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25">
            <a:extLst>
              <a:ext uri="{FF2B5EF4-FFF2-40B4-BE49-F238E27FC236}">
                <a16:creationId xmlns:a16="http://schemas.microsoft.com/office/drawing/2014/main" id="{7E80BAC1-CDF0-4DFE-9C38-190642742415}"/>
              </a:ext>
            </a:extLst>
          </p:cNvPr>
          <p:cNvSpPr/>
          <p:nvPr/>
        </p:nvSpPr>
        <p:spPr>
          <a:xfrm>
            <a:off x="3411994" y="1875984"/>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椭圆 26">
            <a:extLst>
              <a:ext uri="{FF2B5EF4-FFF2-40B4-BE49-F238E27FC236}">
                <a16:creationId xmlns:a16="http://schemas.microsoft.com/office/drawing/2014/main" id="{C5B309AE-6230-40CD-A68B-6055B40AEC99}"/>
              </a:ext>
            </a:extLst>
          </p:cNvPr>
          <p:cNvSpPr/>
          <p:nvPr/>
        </p:nvSpPr>
        <p:spPr>
          <a:xfrm>
            <a:off x="3026100" y="189276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椭圆 27">
            <a:extLst>
              <a:ext uri="{FF2B5EF4-FFF2-40B4-BE49-F238E27FC236}">
                <a16:creationId xmlns:a16="http://schemas.microsoft.com/office/drawing/2014/main" id="{73CBD3D0-0B80-4462-B27D-17CAAD7FA8D3}"/>
              </a:ext>
            </a:extLst>
          </p:cNvPr>
          <p:cNvSpPr/>
          <p:nvPr/>
        </p:nvSpPr>
        <p:spPr>
          <a:xfrm>
            <a:off x="3613330" y="1657870"/>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椭圆 28">
            <a:extLst>
              <a:ext uri="{FF2B5EF4-FFF2-40B4-BE49-F238E27FC236}">
                <a16:creationId xmlns:a16="http://schemas.microsoft.com/office/drawing/2014/main" id="{84F030E7-A0B7-4D68-957F-9FED37175050}"/>
              </a:ext>
            </a:extLst>
          </p:cNvPr>
          <p:cNvSpPr/>
          <p:nvPr/>
        </p:nvSpPr>
        <p:spPr>
          <a:xfrm>
            <a:off x="3286159" y="1683037"/>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29">
            <a:extLst>
              <a:ext uri="{FF2B5EF4-FFF2-40B4-BE49-F238E27FC236}">
                <a16:creationId xmlns:a16="http://schemas.microsoft.com/office/drawing/2014/main" id="{58FD73BF-D4C5-4772-9FC7-7E484F720CEB}"/>
              </a:ext>
            </a:extLst>
          </p:cNvPr>
          <p:cNvSpPr/>
          <p:nvPr/>
        </p:nvSpPr>
        <p:spPr>
          <a:xfrm>
            <a:off x="3747554" y="1943096"/>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30">
            <a:extLst>
              <a:ext uri="{FF2B5EF4-FFF2-40B4-BE49-F238E27FC236}">
                <a16:creationId xmlns:a16="http://schemas.microsoft.com/office/drawing/2014/main" id="{F1EA25A2-CCEF-4FF8-9D32-92854168084E}"/>
              </a:ext>
            </a:extLst>
          </p:cNvPr>
          <p:cNvSpPr/>
          <p:nvPr/>
        </p:nvSpPr>
        <p:spPr>
          <a:xfrm>
            <a:off x="4024391" y="1750149"/>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a:extLst>
              <a:ext uri="{FF2B5EF4-FFF2-40B4-BE49-F238E27FC236}">
                <a16:creationId xmlns:a16="http://schemas.microsoft.com/office/drawing/2014/main" id="{739FAEC0-8DCA-47C4-95CF-708AEA49630F}"/>
              </a:ext>
            </a:extLst>
          </p:cNvPr>
          <p:cNvSpPr/>
          <p:nvPr/>
        </p:nvSpPr>
        <p:spPr>
          <a:xfrm>
            <a:off x="4242505" y="1985041"/>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a:extLst>
              <a:ext uri="{FF2B5EF4-FFF2-40B4-BE49-F238E27FC236}">
                <a16:creationId xmlns:a16="http://schemas.microsoft.com/office/drawing/2014/main" id="{BC8269E4-73D2-4C68-89F1-60C240951D81}"/>
              </a:ext>
            </a:extLst>
          </p:cNvPr>
          <p:cNvSpPr/>
          <p:nvPr/>
        </p:nvSpPr>
        <p:spPr>
          <a:xfrm>
            <a:off x="4393507" y="1817261"/>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9" name="组合 38">
            <a:extLst>
              <a:ext uri="{FF2B5EF4-FFF2-40B4-BE49-F238E27FC236}">
                <a16:creationId xmlns:a16="http://schemas.microsoft.com/office/drawing/2014/main" id="{B2CC9093-948E-41FD-B515-A1A2A7D54457}"/>
              </a:ext>
            </a:extLst>
          </p:cNvPr>
          <p:cNvGrpSpPr/>
          <p:nvPr/>
        </p:nvGrpSpPr>
        <p:grpSpPr>
          <a:xfrm>
            <a:off x="3017020" y="4857108"/>
            <a:ext cx="596310" cy="354461"/>
            <a:chOff x="5805586" y="3724346"/>
            <a:chExt cx="1541938" cy="916566"/>
          </a:xfrm>
        </p:grpSpPr>
        <p:sp>
          <p:nvSpPr>
            <p:cNvPr id="34" name="椭圆 33">
              <a:extLst>
                <a:ext uri="{FF2B5EF4-FFF2-40B4-BE49-F238E27FC236}">
                  <a16:creationId xmlns:a16="http://schemas.microsoft.com/office/drawing/2014/main" id="{CE1F5CA0-F1EF-4713-8049-CA51A45F96E4}"/>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7">
              <a:extLst>
                <a:ext uri="{FF2B5EF4-FFF2-40B4-BE49-F238E27FC236}">
                  <a16:creationId xmlns:a16="http://schemas.microsoft.com/office/drawing/2014/main" id="{3643AAB6-89C6-4DE0-99BD-5C1905C5D4A2}"/>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1" name="组合 40">
            <a:extLst>
              <a:ext uri="{FF2B5EF4-FFF2-40B4-BE49-F238E27FC236}">
                <a16:creationId xmlns:a16="http://schemas.microsoft.com/office/drawing/2014/main" id="{8F8C2628-AB78-4944-8D61-B85FFB318CFE}"/>
              </a:ext>
            </a:extLst>
          </p:cNvPr>
          <p:cNvGrpSpPr/>
          <p:nvPr/>
        </p:nvGrpSpPr>
        <p:grpSpPr>
          <a:xfrm>
            <a:off x="3771681" y="4857107"/>
            <a:ext cx="596310" cy="354461"/>
            <a:chOff x="5805586" y="3724346"/>
            <a:chExt cx="1541938" cy="916566"/>
          </a:xfrm>
        </p:grpSpPr>
        <p:sp>
          <p:nvSpPr>
            <p:cNvPr id="42" name="椭圆 41">
              <a:extLst>
                <a:ext uri="{FF2B5EF4-FFF2-40B4-BE49-F238E27FC236}">
                  <a16:creationId xmlns:a16="http://schemas.microsoft.com/office/drawing/2014/main" id="{19ECAA55-80FD-4714-B2EB-F5B5AD0D9DFA}"/>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42">
              <a:extLst>
                <a:ext uri="{FF2B5EF4-FFF2-40B4-BE49-F238E27FC236}">
                  <a16:creationId xmlns:a16="http://schemas.microsoft.com/office/drawing/2014/main" id="{3F7B1824-BB25-4617-AB59-3579BBCFE517}"/>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4" name="组合 43">
            <a:extLst>
              <a:ext uri="{FF2B5EF4-FFF2-40B4-BE49-F238E27FC236}">
                <a16:creationId xmlns:a16="http://schemas.microsoft.com/office/drawing/2014/main" id="{2AC13BDF-C77B-4819-B147-1AF82FB67FD4}"/>
              </a:ext>
            </a:extLst>
          </p:cNvPr>
          <p:cNvGrpSpPr/>
          <p:nvPr/>
        </p:nvGrpSpPr>
        <p:grpSpPr>
          <a:xfrm>
            <a:off x="3256257" y="5244543"/>
            <a:ext cx="596310" cy="354461"/>
            <a:chOff x="5805586" y="3724346"/>
            <a:chExt cx="1541938" cy="916566"/>
          </a:xfrm>
        </p:grpSpPr>
        <p:sp>
          <p:nvSpPr>
            <p:cNvPr id="45" name="椭圆 44">
              <a:extLst>
                <a:ext uri="{FF2B5EF4-FFF2-40B4-BE49-F238E27FC236}">
                  <a16:creationId xmlns:a16="http://schemas.microsoft.com/office/drawing/2014/main" id="{3FCDAF7B-5B0A-48CF-B41F-6832812A5E3D}"/>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45">
              <a:extLst>
                <a:ext uri="{FF2B5EF4-FFF2-40B4-BE49-F238E27FC236}">
                  <a16:creationId xmlns:a16="http://schemas.microsoft.com/office/drawing/2014/main" id="{DCA14B3E-3C0D-4F72-B622-7DC521B31644}"/>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a:extLst>
              <a:ext uri="{FF2B5EF4-FFF2-40B4-BE49-F238E27FC236}">
                <a16:creationId xmlns:a16="http://schemas.microsoft.com/office/drawing/2014/main" id="{F092DFDF-FE1F-4E33-BCA2-232966958F86}"/>
              </a:ext>
            </a:extLst>
          </p:cNvPr>
          <p:cNvGrpSpPr/>
          <p:nvPr/>
        </p:nvGrpSpPr>
        <p:grpSpPr>
          <a:xfrm>
            <a:off x="4016290" y="5219167"/>
            <a:ext cx="596310" cy="354461"/>
            <a:chOff x="5805586" y="3724346"/>
            <a:chExt cx="1541938" cy="916566"/>
          </a:xfrm>
        </p:grpSpPr>
        <p:sp>
          <p:nvSpPr>
            <p:cNvPr id="48" name="椭圆 47">
              <a:extLst>
                <a:ext uri="{FF2B5EF4-FFF2-40B4-BE49-F238E27FC236}">
                  <a16:creationId xmlns:a16="http://schemas.microsoft.com/office/drawing/2014/main" id="{77DCA4AA-FC1E-4C7D-9775-AD4EEE51CDE8}"/>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48">
              <a:extLst>
                <a:ext uri="{FF2B5EF4-FFF2-40B4-BE49-F238E27FC236}">
                  <a16:creationId xmlns:a16="http://schemas.microsoft.com/office/drawing/2014/main" id="{44812FDF-E384-490D-995A-2AAEBC9A76CB}"/>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0" name="椭圆 49">
            <a:extLst>
              <a:ext uri="{FF2B5EF4-FFF2-40B4-BE49-F238E27FC236}">
                <a16:creationId xmlns:a16="http://schemas.microsoft.com/office/drawing/2014/main" id="{9742A48A-F45B-433E-B5FC-63D1CA9369AA}"/>
              </a:ext>
            </a:extLst>
          </p:cNvPr>
          <p:cNvSpPr/>
          <p:nvPr/>
        </p:nvSpPr>
        <p:spPr>
          <a:xfrm>
            <a:off x="3422815" y="4063820"/>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50">
            <a:extLst>
              <a:ext uri="{FF2B5EF4-FFF2-40B4-BE49-F238E27FC236}">
                <a16:creationId xmlns:a16="http://schemas.microsoft.com/office/drawing/2014/main" id="{2724D2ED-6BA3-4F4F-88DC-C3E0BBF6DD3A}"/>
              </a:ext>
            </a:extLst>
          </p:cNvPr>
          <p:cNvSpPr/>
          <p:nvPr/>
        </p:nvSpPr>
        <p:spPr>
          <a:xfrm>
            <a:off x="4107962" y="4280223"/>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51">
            <a:extLst>
              <a:ext uri="{FF2B5EF4-FFF2-40B4-BE49-F238E27FC236}">
                <a16:creationId xmlns:a16="http://schemas.microsoft.com/office/drawing/2014/main" id="{F2BFAC77-0E1B-4681-9592-938996043DAB}"/>
              </a:ext>
            </a:extLst>
          </p:cNvPr>
          <p:cNvSpPr/>
          <p:nvPr/>
        </p:nvSpPr>
        <p:spPr>
          <a:xfrm>
            <a:off x="3336438" y="4687555"/>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文本框 52">
            <a:extLst>
              <a:ext uri="{FF2B5EF4-FFF2-40B4-BE49-F238E27FC236}">
                <a16:creationId xmlns:a16="http://schemas.microsoft.com/office/drawing/2014/main" id="{1B262D8E-16EB-4371-8489-32DAF5F1034F}"/>
              </a:ext>
            </a:extLst>
          </p:cNvPr>
          <p:cNvSpPr txBox="1"/>
          <p:nvPr/>
        </p:nvSpPr>
        <p:spPr>
          <a:xfrm>
            <a:off x="6239756" y="1308709"/>
            <a:ext cx="3874354" cy="1077218"/>
          </a:xfrm>
          <a:prstGeom prst="rect">
            <a:avLst/>
          </a:prstGeom>
          <a:noFill/>
        </p:spPr>
        <p:txBody>
          <a:bodyPr wrap="square" rtlCol="0">
            <a:spAutoFit/>
          </a:bodyPr>
          <a:lstStyle/>
          <a:p>
            <a:r>
              <a:rPr lang="en-US" altLang="zh-CN" sz="1600" dirty="0"/>
              <a:t>The initial position</a:t>
            </a:r>
            <a:r>
              <a:rPr lang="zh-CN" altLang="en-US" sz="1600" dirty="0"/>
              <a:t>（</a:t>
            </a:r>
            <a:r>
              <a:rPr lang="en-US" altLang="zh-CN" sz="1600" dirty="0"/>
              <a:t>x0,y0,z0</a:t>
            </a:r>
            <a:r>
              <a:rPr lang="zh-CN" altLang="en-US" sz="1600" dirty="0"/>
              <a:t>）</a:t>
            </a:r>
            <a:endParaRPr lang="en-US" altLang="zh-CN" sz="1600" dirty="0"/>
          </a:p>
          <a:p>
            <a:r>
              <a:rPr lang="en-US" altLang="zh-CN" sz="1600" dirty="0"/>
              <a:t>The random radius r0</a:t>
            </a:r>
          </a:p>
          <a:p>
            <a:r>
              <a:rPr lang="en-US" altLang="zh-CN" sz="1600" dirty="0"/>
              <a:t>The random velocity v0</a:t>
            </a:r>
          </a:p>
          <a:p>
            <a:r>
              <a:rPr lang="en-US" altLang="zh-CN" sz="1600" dirty="0"/>
              <a:t>The initial number of particles N0</a:t>
            </a:r>
            <a:endParaRPr lang="zh-CN" altLang="en-US" sz="1600" dirty="0"/>
          </a:p>
        </p:txBody>
      </p:sp>
      <p:cxnSp>
        <p:nvCxnSpPr>
          <p:cNvPr id="54" name="直接箭头连接符 53">
            <a:extLst>
              <a:ext uri="{FF2B5EF4-FFF2-40B4-BE49-F238E27FC236}">
                <a16:creationId xmlns:a16="http://schemas.microsoft.com/office/drawing/2014/main" id="{3DA9F8ED-1B97-4216-B635-A6A324823F8C}"/>
              </a:ext>
            </a:extLst>
          </p:cNvPr>
          <p:cNvCxnSpPr>
            <a:cxnSpLocks/>
          </p:cNvCxnSpPr>
          <p:nvPr/>
        </p:nvCxnSpPr>
        <p:spPr>
          <a:xfrm>
            <a:off x="5236742" y="1972110"/>
            <a:ext cx="728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对话气泡: 矩形 57">
            <a:extLst>
              <a:ext uri="{FF2B5EF4-FFF2-40B4-BE49-F238E27FC236}">
                <a16:creationId xmlns:a16="http://schemas.microsoft.com/office/drawing/2014/main" id="{2889EBD6-5190-4A3A-9108-0748B5D368F9}"/>
              </a:ext>
            </a:extLst>
          </p:cNvPr>
          <p:cNvSpPr/>
          <p:nvPr/>
        </p:nvSpPr>
        <p:spPr>
          <a:xfrm>
            <a:off x="1979085" y="956868"/>
            <a:ext cx="3793331" cy="605233"/>
          </a:xfrm>
          <a:prstGeom prst="wedgeRectCallout">
            <a:avLst>
              <a:gd name="adj1" fmla="val 18914"/>
              <a:gd name="adj2" fmla="val 6748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文本框 58">
            <a:extLst>
              <a:ext uri="{FF2B5EF4-FFF2-40B4-BE49-F238E27FC236}">
                <a16:creationId xmlns:a16="http://schemas.microsoft.com/office/drawing/2014/main" id="{D5BC65A9-C273-4DBE-85C0-EF0759CD915D}"/>
              </a:ext>
            </a:extLst>
          </p:cNvPr>
          <p:cNvSpPr txBox="1"/>
          <p:nvPr/>
        </p:nvSpPr>
        <p:spPr>
          <a:xfrm>
            <a:off x="1998022" y="1016364"/>
            <a:ext cx="3859376" cy="523220"/>
          </a:xfrm>
          <a:prstGeom prst="rect">
            <a:avLst/>
          </a:prstGeom>
          <a:noFill/>
        </p:spPr>
        <p:txBody>
          <a:bodyPr wrap="square" rtlCol="0">
            <a:spAutoFit/>
          </a:bodyPr>
          <a:lstStyle/>
          <a:p>
            <a:r>
              <a:rPr lang="en-US" altLang="zh-CN" sz="1400" dirty="0"/>
              <a:t>These particles have </a:t>
            </a:r>
            <a:r>
              <a:rPr lang="en-US" altLang="zh-CN" sz="1400" b="1" dirty="0"/>
              <a:t>random radius and velocity </a:t>
            </a:r>
            <a:r>
              <a:rPr lang="en-US" altLang="zh-CN" sz="1400" dirty="0"/>
              <a:t>(and other quantities, like position)</a:t>
            </a:r>
            <a:endParaRPr lang="zh-CN" altLang="en-US" sz="1400" dirty="0"/>
          </a:p>
        </p:txBody>
      </p:sp>
      <p:sp>
        <p:nvSpPr>
          <p:cNvPr id="60" name="箭头: 下 59">
            <a:extLst>
              <a:ext uri="{FF2B5EF4-FFF2-40B4-BE49-F238E27FC236}">
                <a16:creationId xmlns:a16="http://schemas.microsoft.com/office/drawing/2014/main" id="{CD493CD2-3843-43A9-BA77-3BB075ADA2A3}"/>
              </a:ext>
            </a:extLst>
          </p:cNvPr>
          <p:cNvSpPr/>
          <p:nvPr/>
        </p:nvSpPr>
        <p:spPr>
          <a:xfrm>
            <a:off x="7506647" y="2467507"/>
            <a:ext cx="363029" cy="58818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90C59438-683C-4F97-82FD-3939B2BDE228}"/>
              </a:ext>
            </a:extLst>
          </p:cNvPr>
          <p:cNvSpPr txBox="1"/>
          <p:nvPr/>
        </p:nvSpPr>
        <p:spPr>
          <a:xfrm>
            <a:off x="6287357" y="3001994"/>
            <a:ext cx="3779151" cy="584775"/>
          </a:xfrm>
          <a:prstGeom prst="rect">
            <a:avLst/>
          </a:prstGeom>
          <a:noFill/>
        </p:spPr>
        <p:txBody>
          <a:bodyPr wrap="square">
            <a:spAutoFit/>
          </a:bodyPr>
          <a:lstStyle/>
          <a:p>
            <a:r>
              <a:rPr lang="en-US" altLang="zh-CN" sz="1600" dirty="0"/>
              <a:t>Use the two-layers model to calculate x(t)(final</a:t>
            </a:r>
            <a:r>
              <a:rPr lang="zh-CN" altLang="en-US" sz="1600" dirty="0"/>
              <a:t> </a:t>
            </a:r>
            <a:r>
              <a:rPr lang="en-US" altLang="zh-CN" sz="1600" dirty="0"/>
              <a:t>depth)</a:t>
            </a:r>
            <a:endParaRPr lang="zh-CN" altLang="en-US" sz="1600" dirty="0"/>
          </a:p>
        </p:txBody>
      </p:sp>
      <p:sp>
        <p:nvSpPr>
          <p:cNvPr id="63" name="文本框 62">
            <a:extLst>
              <a:ext uri="{FF2B5EF4-FFF2-40B4-BE49-F238E27FC236}">
                <a16:creationId xmlns:a16="http://schemas.microsoft.com/office/drawing/2014/main" id="{DC7760CF-F78F-4DE0-83F4-D24EE2DE78A6}"/>
              </a:ext>
            </a:extLst>
          </p:cNvPr>
          <p:cNvSpPr txBox="1"/>
          <p:nvPr/>
        </p:nvSpPr>
        <p:spPr>
          <a:xfrm>
            <a:off x="6287357" y="4237011"/>
            <a:ext cx="4171025" cy="1323439"/>
          </a:xfrm>
          <a:prstGeom prst="rect">
            <a:avLst/>
          </a:prstGeom>
          <a:noFill/>
        </p:spPr>
        <p:txBody>
          <a:bodyPr wrap="square" rtlCol="0">
            <a:spAutoFit/>
          </a:bodyPr>
          <a:lstStyle/>
          <a:p>
            <a:r>
              <a:rPr lang="en-US" altLang="zh-CN" sz="1600" dirty="0"/>
              <a:t>The finial position</a:t>
            </a:r>
            <a:r>
              <a:rPr lang="zh-CN" altLang="en-US" sz="1600" dirty="0"/>
              <a:t>（</a:t>
            </a:r>
            <a:r>
              <a:rPr lang="en-US" altLang="zh-CN" sz="1600" dirty="0"/>
              <a:t>x0,y0,z0+X</a:t>
            </a:r>
            <a:r>
              <a:rPr lang="zh-CN" altLang="en-US" sz="1600" dirty="0"/>
              <a:t>（</a:t>
            </a:r>
            <a:r>
              <a:rPr lang="en-US" altLang="zh-CN" sz="1600" dirty="0"/>
              <a:t>t</a:t>
            </a:r>
            <a:r>
              <a:rPr lang="zh-CN" altLang="en-US" sz="1600" dirty="0"/>
              <a:t>））</a:t>
            </a:r>
            <a:endParaRPr lang="en-US" altLang="zh-CN" sz="1600" dirty="0"/>
          </a:p>
          <a:p>
            <a:r>
              <a:rPr lang="en-US" altLang="zh-CN" sz="1600" dirty="0"/>
              <a:t>The finial number of particles N</a:t>
            </a:r>
          </a:p>
          <a:p>
            <a:r>
              <a:rPr lang="zh-CN" altLang="en-US" sz="1600" dirty="0"/>
              <a:t>（</a:t>
            </a:r>
            <a:r>
              <a:rPr lang="en-US" altLang="zh-CN" sz="1600" dirty="0"/>
              <a:t>we can</a:t>
            </a:r>
            <a:r>
              <a:rPr lang="zh-CN" altLang="en-US" sz="1600" dirty="0"/>
              <a:t> </a:t>
            </a:r>
            <a:r>
              <a:rPr lang="en-US" altLang="zh-CN" sz="1600" dirty="0"/>
              <a:t>use</a:t>
            </a:r>
            <a:r>
              <a:rPr lang="zh-CN" altLang="en-US" sz="1600" dirty="0"/>
              <a:t> </a:t>
            </a:r>
            <a:r>
              <a:rPr lang="en-US" altLang="zh-CN" sz="1600" dirty="0"/>
              <a:t>the</a:t>
            </a:r>
            <a:r>
              <a:rPr lang="zh-CN" altLang="en-US" sz="1600" dirty="0"/>
              <a:t> </a:t>
            </a:r>
            <a:r>
              <a:rPr lang="en-US" altLang="zh-CN" sz="1600" dirty="0"/>
              <a:t>position</a:t>
            </a:r>
            <a:r>
              <a:rPr lang="zh-CN" altLang="en-US" sz="1600" dirty="0"/>
              <a:t> </a:t>
            </a:r>
            <a:r>
              <a:rPr lang="en-US" altLang="zh-CN" sz="1600" dirty="0"/>
              <a:t>value</a:t>
            </a:r>
            <a:r>
              <a:rPr lang="zh-CN" altLang="en-US" sz="1600" dirty="0"/>
              <a:t> </a:t>
            </a:r>
            <a:r>
              <a:rPr lang="en-US" altLang="zh-CN" sz="1600" dirty="0"/>
              <a:t>to</a:t>
            </a:r>
            <a:r>
              <a:rPr lang="zh-CN" altLang="en-US" sz="1600" dirty="0"/>
              <a:t> </a:t>
            </a:r>
            <a:r>
              <a:rPr lang="en-US" altLang="zh-CN" sz="1600" dirty="0"/>
              <a:t>see</a:t>
            </a:r>
            <a:r>
              <a:rPr lang="zh-CN" altLang="en-US" sz="1600" dirty="0"/>
              <a:t> </a:t>
            </a:r>
            <a:r>
              <a:rPr lang="en-US" altLang="zh-CN" sz="1600" dirty="0"/>
              <a:t>how</a:t>
            </a:r>
            <a:r>
              <a:rPr lang="zh-CN" altLang="en-US" sz="1600" dirty="0"/>
              <a:t> </a:t>
            </a:r>
            <a:r>
              <a:rPr lang="en-US" altLang="zh-CN" sz="1600" dirty="0"/>
              <a:t>these</a:t>
            </a:r>
            <a:r>
              <a:rPr lang="zh-CN" altLang="en-US" sz="1600" dirty="0"/>
              <a:t> </a:t>
            </a:r>
            <a:r>
              <a:rPr lang="en-US" altLang="zh-CN" sz="1600" dirty="0"/>
              <a:t>particles</a:t>
            </a:r>
            <a:r>
              <a:rPr lang="zh-CN" altLang="en-US" sz="1600" dirty="0"/>
              <a:t> </a:t>
            </a:r>
            <a:r>
              <a:rPr lang="en-US" altLang="zh-CN" sz="1600" dirty="0"/>
              <a:t>distributed</a:t>
            </a:r>
            <a:r>
              <a:rPr lang="zh-CN" altLang="en-US" sz="1600" dirty="0"/>
              <a:t> </a:t>
            </a:r>
            <a:r>
              <a:rPr lang="en-US" altLang="zh-CN" sz="1600" dirty="0"/>
              <a:t>in</a:t>
            </a:r>
            <a:r>
              <a:rPr lang="zh-CN" altLang="en-US" sz="1600" dirty="0"/>
              <a:t> </a:t>
            </a:r>
            <a:r>
              <a:rPr lang="en-US" altLang="zh-CN" sz="1600" dirty="0"/>
              <a:t>the</a:t>
            </a:r>
            <a:r>
              <a:rPr lang="zh-CN" altLang="en-US" sz="1600" dirty="0"/>
              <a:t> </a:t>
            </a:r>
            <a:r>
              <a:rPr lang="en-US" altLang="zh-CN" sz="1600" dirty="0"/>
              <a:t>LC</a:t>
            </a:r>
            <a:r>
              <a:rPr lang="zh-CN" altLang="en-US" sz="1600" dirty="0"/>
              <a:t> </a:t>
            </a:r>
            <a:r>
              <a:rPr lang="en-US" altLang="zh-CN" sz="1600" dirty="0"/>
              <a:t>layer, generally.)</a:t>
            </a:r>
          </a:p>
        </p:txBody>
      </p:sp>
      <p:sp>
        <p:nvSpPr>
          <p:cNvPr id="64" name="箭头: 下 63">
            <a:extLst>
              <a:ext uri="{FF2B5EF4-FFF2-40B4-BE49-F238E27FC236}">
                <a16:creationId xmlns:a16="http://schemas.microsoft.com/office/drawing/2014/main" id="{CA0828FB-05E1-4E24-BDAC-2E6CE3EDE760}"/>
              </a:ext>
            </a:extLst>
          </p:cNvPr>
          <p:cNvSpPr/>
          <p:nvPr/>
        </p:nvSpPr>
        <p:spPr>
          <a:xfrm>
            <a:off x="7536711" y="3631267"/>
            <a:ext cx="363029" cy="58818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544B2A8B-EE03-46F2-86D1-7702C01EEC39}"/>
              </a:ext>
            </a:extLst>
          </p:cNvPr>
          <p:cNvSpPr txBox="1"/>
          <p:nvPr/>
        </p:nvSpPr>
        <p:spPr>
          <a:xfrm>
            <a:off x="280201" y="6354851"/>
            <a:ext cx="901337" cy="369332"/>
          </a:xfrm>
          <a:prstGeom prst="rect">
            <a:avLst/>
          </a:prstGeom>
          <a:noFill/>
        </p:spPr>
        <p:txBody>
          <a:bodyPr wrap="square" rtlCol="0">
            <a:spAutoFit/>
          </a:bodyPr>
          <a:lstStyle/>
          <a:p>
            <a:r>
              <a:rPr lang="en-US" altLang="zh-CN" dirty="0"/>
              <a:t>20</a:t>
            </a:r>
            <a:endParaRPr lang="zh-CN" altLang="en-US" dirty="0"/>
          </a:p>
        </p:txBody>
      </p:sp>
    </p:spTree>
    <p:custDataLst>
      <p:tags r:id="rId1"/>
    </p:custDataLst>
    <p:extLst>
      <p:ext uri="{BB962C8B-B14F-4D97-AF65-F5344CB8AC3E}">
        <p14:creationId xmlns:p14="http://schemas.microsoft.com/office/powerpoint/2010/main" val="739787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C8AA4A4-644F-421A-8521-F95E3B878ADC}"/>
              </a:ext>
            </a:extLst>
          </p:cNvPr>
          <p:cNvSpPr/>
          <p:nvPr/>
        </p:nvSpPr>
        <p:spPr>
          <a:xfrm>
            <a:off x="5821682" y="324818"/>
            <a:ext cx="6078612" cy="6248701"/>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7">
            <a:extLst>
              <a:ext uri="{FF2B5EF4-FFF2-40B4-BE49-F238E27FC236}">
                <a16:creationId xmlns:a16="http://schemas.microsoft.com/office/drawing/2014/main" id="{4F38EF54-BB81-4B51-BC47-3FC67AE56679}"/>
              </a:ext>
            </a:extLst>
          </p:cNvPr>
          <p:cNvSpPr/>
          <p:nvPr/>
        </p:nvSpPr>
        <p:spPr>
          <a:xfrm>
            <a:off x="6317355" y="539749"/>
            <a:ext cx="1266886" cy="2944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3" name="矩形: 圆角 12">
            <a:extLst>
              <a:ext uri="{FF2B5EF4-FFF2-40B4-BE49-F238E27FC236}">
                <a16:creationId xmlns:a16="http://schemas.microsoft.com/office/drawing/2014/main" id="{A0F5D3D7-9FF1-482A-A51B-F069FB954A0C}"/>
              </a:ext>
            </a:extLst>
          </p:cNvPr>
          <p:cNvSpPr/>
          <p:nvPr/>
        </p:nvSpPr>
        <p:spPr>
          <a:xfrm>
            <a:off x="6059488" y="362977"/>
            <a:ext cx="5660365" cy="4153363"/>
          </a:xfrm>
          <a:prstGeom prst="roundRect">
            <a:avLst/>
          </a:pr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42E5C0B-810A-48DD-AAFB-1FBEFF21D0F1}"/>
              </a:ext>
            </a:extLst>
          </p:cNvPr>
          <p:cNvSpPr/>
          <p:nvPr/>
        </p:nvSpPr>
        <p:spPr>
          <a:xfrm>
            <a:off x="1762901" y="5693727"/>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446001F2-7D1A-46CC-B9E2-0866970DC2E3}"/>
              </a:ext>
            </a:extLst>
          </p:cNvPr>
          <p:cNvSpPr/>
          <p:nvPr/>
        </p:nvSpPr>
        <p:spPr>
          <a:xfrm>
            <a:off x="1762901" y="5191191"/>
            <a:ext cx="2105630" cy="876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1C9A45A-7EBC-491B-ADDB-B999FC4B95DE}"/>
              </a:ext>
            </a:extLst>
          </p:cNvPr>
          <p:cNvGrpSpPr/>
          <p:nvPr/>
        </p:nvGrpSpPr>
        <p:grpSpPr>
          <a:xfrm>
            <a:off x="2517561" y="5693727"/>
            <a:ext cx="596310" cy="354461"/>
            <a:chOff x="5805586" y="3724346"/>
            <a:chExt cx="1541938" cy="916566"/>
          </a:xfrm>
        </p:grpSpPr>
        <p:sp>
          <p:nvSpPr>
            <p:cNvPr id="38" name="椭圆 37">
              <a:extLst>
                <a:ext uri="{FF2B5EF4-FFF2-40B4-BE49-F238E27FC236}">
                  <a16:creationId xmlns:a16="http://schemas.microsoft.com/office/drawing/2014/main" id="{C444846D-7C28-4379-ADBE-7BBCB98CED8A}"/>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8">
              <a:extLst>
                <a:ext uri="{FF2B5EF4-FFF2-40B4-BE49-F238E27FC236}">
                  <a16:creationId xmlns:a16="http://schemas.microsoft.com/office/drawing/2014/main" id="{68A915D8-5C0B-4378-ADB0-194542EA4BBB}"/>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0" name="椭圆 39">
            <a:extLst>
              <a:ext uri="{FF2B5EF4-FFF2-40B4-BE49-F238E27FC236}">
                <a16:creationId xmlns:a16="http://schemas.microsoft.com/office/drawing/2014/main" id="{54E54A88-2388-449E-B9DC-D2EB3E96A2C9}"/>
              </a:ext>
            </a:extLst>
          </p:cNvPr>
          <p:cNvSpPr/>
          <p:nvPr/>
        </p:nvSpPr>
        <p:spPr>
          <a:xfrm>
            <a:off x="2131838" y="5717181"/>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40">
            <a:extLst>
              <a:ext uri="{FF2B5EF4-FFF2-40B4-BE49-F238E27FC236}">
                <a16:creationId xmlns:a16="http://schemas.microsoft.com/office/drawing/2014/main" id="{E095C4E5-CB3C-4B8A-B2E8-C8AC0319B7AC}"/>
              </a:ext>
            </a:extLst>
          </p:cNvPr>
          <p:cNvSpPr/>
          <p:nvPr/>
        </p:nvSpPr>
        <p:spPr>
          <a:xfrm>
            <a:off x="2875440" y="531907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41">
            <a:extLst>
              <a:ext uri="{FF2B5EF4-FFF2-40B4-BE49-F238E27FC236}">
                <a16:creationId xmlns:a16="http://schemas.microsoft.com/office/drawing/2014/main" id="{2F71F6F6-20FF-4B47-AD35-9F50A77D9AE7}"/>
              </a:ext>
            </a:extLst>
          </p:cNvPr>
          <p:cNvSpPr/>
          <p:nvPr/>
        </p:nvSpPr>
        <p:spPr>
          <a:xfrm>
            <a:off x="2433146" y="519119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3" name="椭圆 42">
            <a:extLst>
              <a:ext uri="{FF2B5EF4-FFF2-40B4-BE49-F238E27FC236}">
                <a16:creationId xmlns:a16="http://schemas.microsoft.com/office/drawing/2014/main" id="{EDC78F0A-1ACE-41D5-BAA3-8A073CB51B12}"/>
              </a:ext>
            </a:extLst>
          </p:cNvPr>
          <p:cNvSpPr/>
          <p:nvPr/>
        </p:nvSpPr>
        <p:spPr>
          <a:xfrm>
            <a:off x="3374465" y="5791594"/>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5" name="文本框 44">
            <a:extLst>
              <a:ext uri="{FF2B5EF4-FFF2-40B4-BE49-F238E27FC236}">
                <a16:creationId xmlns:a16="http://schemas.microsoft.com/office/drawing/2014/main" id="{E4CDAF5D-8902-4031-8008-A22562B46B24}"/>
              </a:ext>
            </a:extLst>
          </p:cNvPr>
          <p:cNvSpPr txBox="1"/>
          <p:nvPr/>
        </p:nvSpPr>
        <p:spPr>
          <a:xfrm>
            <a:off x="6405351" y="2617479"/>
            <a:ext cx="5045816" cy="1477328"/>
          </a:xfrm>
          <a:prstGeom prst="rect">
            <a:avLst/>
          </a:prstGeom>
          <a:noFill/>
        </p:spPr>
        <p:txBody>
          <a:bodyPr wrap="square">
            <a:spAutoFit/>
          </a:bodyPr>
          <a:lstStyle/>
          <a:p>
            <a:r>
              <a:rPr lang="zh-CN" altLang="en-US" dirty="0">
                <a:solidFill>
                  <a:schemeClr val="bg1"/>
                </a:solidFill>
              </a:rPr>
              <a:t>In the small </a:t>
            </a:r>
            <a:r>
              <a:rPr lang="en-US" altLang="zh-CN" dirty="0">
                <a:solidFill>
                  <a:schemeClr val="bg1"/>
                </a:solidFill>
              </a:rPr>
              <a:t>space </a:t>
            </a:r>
            <a:r>
              <a:rPr lang="zh-CN" altLang="en-US" dirty="0">
                <a:solidFill>
                  <a:schemeClr val="bg1"/>
                </a:solidFill>
              </a:rPr>
              <a:t>around the </a:t>
            </a:r>
            <a:r>
              <a:rPr lang="en-US" altLang="zh-CN" dirty="0">
                <a:solidFill>
                  <a:schemeClr val="bg1"/>
                </a:solidFill>
              </a:rPr>
              <a:t>one </a:t>
            </a:r>
            <a:r>
              <a:rPr lang="zh-CN" altLang="en-US" dirty="0">
                <a:solidFill>
                  <a:schemeClr val="bg1"/>
                </a:solidFill>
              </a:rPr>
              <a:t>Langerhans cell, if the concentration of particles exceeds a certain value, the Langerhans cell can be considered to have been hit successfully </a:t>
            </a:r>
            <a:r>
              <a:rPr lang="en-US" altLang="zh-CN" dirty="0">
                <a:solidFill>
                  <a:schemeClr val="bg1"/>
                </a:solidFill>
              </a:rPr>
              <a:t>(Successful absorption).</a:t>
            </a:r>
            <a:endParaRPr lang="zh-CN" altLang="en-US" dirty="0">
              <a:solidFill>
                <a:schemeClr val="bg1"/>
              </a:solidFill>
            </a:endParaRPr>
          </a:p>
        </p:txBody>
      </p:sp>
      <p:sp>
        <p:nvSpPr>
          <p:cNvPr id="46" name="文本框 45">
            <a:extLst>
              <a:ext uri="{FF2B5EF4-FFF2-40B4-BE49-F238E27FC236}">
                <a16:creationId xmlns:a16="http://schemas.microsoft.com/office/drawing/2014/main" id="{F464331E-3D59-43FB-9E49-10E745251D27}"/>
              </a:ext>
            </a:extLst>
          </p:cNvPr>
          <p:cNvSpPr txBox="1"/>
          <p:nvPr/>
        </p:nvSpPr>
        <p:spPr>
          <a:xfrm>
            <a:off x="6287711" y="813261"/>
            <a:ext cx="5281096"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bg1"/>
                </a:solidFill>
              </a:rPr>
              <a:t>From some research, we suppose that “</a:t>
            </a:r>
            <a:r>
              <a:rPr lang="en-US" altLang="zh-CN" b="0" i="0" dirty="0">
                <a:solidFill>
                  <a:schemeClr val="bg1"/>
                </a:solidFill>
                <a:effectLst/>
                <a:latin typeface="Open Sans"/>
              </a:rPr>
              <a:t>LCs form a monolayer network of cells </a:t>
            </a:r>
            <a:r>
              <a:rPr lang="en-US" altLang="zh-CN" b="1" i="0" u="sng" dirty="0">
                <a:solidFill>
                  <a:schemeClr val="bg1"/>
                </a:solidFill>
                <a:effectLst/>
                <a:latin typeface="Open Sans"/>
              </a:rPr>
              <a:t>distributed evenly</a:t>
            </a:r>
            <a:r>
              <a:rPr lang="en-US" altLang="zh-CN" b="0" i="0" u="sng" dirty="0">
                <a:solidFill>
                  <a:schemeClr val="bg1"/>
                </a:solidFill>
                <a:effectLst/>
                <a:latin typeface="Open Sans"/>
              </a:rPr>
              <a:t> </a:t>
            </a:r>
            <a:r>
              <a:rPr lang="en-US" altLang="zh-CN" b="0" i="0" dirty="0">
                <a:solidFill>
                  <a:schemeClr val="bg1"/>
                </a:solidFill>
                <a:effectLst/>
                <a:latin typeface="Open Sans"/>
              </a:rPr>
              <a:t>throughout the </a:t>
            </a:r>
            <a:r>
              <a:rPr lang="en-US" altLang="zh-CN" b="0" i="0" dirty="0" err="1">
                <a:solidFill>
                  <a:schemeClr val="bg1"/>
                </a:solidFill>
                <a:effectLst/>
                <a:latin typeface="Open Sans"/>
              </a:rPr>
              <a:t>suprabasal</a:t>
            </a:r>
            <a:r>
              <a:rPr lang="en-US" altLang="zh-CN" b="0" i="0" dirty="0">
                <a:solidFill>
                  <a:schemeClr val="bg1"/>
                </a:solidFill>
                <a:effectLst/>
                <a:latin typeface="Open Sans"/>
              </a:rPr>
              <a:t> layers of the epidermis”</a:t>
            </a:r>
          </a:p>
          <a:p>
            <a:r>
              <a:rPr lang="en-US" altLang="zh-CN" dirty="0">
                <a:solidFill>
                  <a:schemeClr val="bg1"/>
                </a:solidFill>
                <a:latin typeface="Open Sans"/>
              </a:rPr>
              <a:t>(*see reference [4])</a:t>
            </a:r>
          </a:p>
        </p:txBody>
      </p:sp>
      <p:grpSp>
        <p:nvGrpSpPr>
          <p:cNvPr id="8" name="组合 7">
            <a:extLst>
              <a:ext uri="{FF2B5EF4-FFF2-40B4-BE49-F238E27FC236}">
                <a16:creationId xmlns:a16="http://schemas.microsoft.com/office/drawing/2014/main" id="{BBA34A4D-A261-45E4-B897-6B425520AA6D}"/>
              </a:ext>
            </a:extLst>
          </p:cNvPr>
          <p:cNvGrpSpPr/>
          <p:nvPr/>
        </p:nvGrpSpPr>
        <p:grpSpPr>
          <a:xfrm>
            <a:off x="1263127" y="515931"/>
            <a:ext cx="2843568" cy="2954256"/>
            <a:chOff x="1225093" y="591438"/>
            <a:chExt cx="2105630" cy="2187593"/>
          </a:xfrm>
        </p:grpSpPr>
        <p:sp>
          <p:nvSpPr>
            <p:cNvPr id="49" name="椭圆 48">
              <a:extLst>
                <a:ext uri="{FF2B5EF4-FFF2-40B4-BE49-F238E27FC236}">
                  <a16:creationId xmlns:a16="http://schemas.microsoft.com/office/drawing/2014/main" id="{AB51BE2C-A0D5-43EB-B05A-84AF632ACC3F}"/>
                </a:ext>
              </a:extLst>
            </p:cNvPr>
            <p:cNvSpPr/>
            <p:nvPr/>
          </p:nvSpPr>
          <p:spPr>
            <a:xfrm>
              <a:off x="1225093" y="591438"/>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85B45E8-2CC9-4D75-B531-8FF933F25A80}"/>
                </a:ext>
              </a:extLst>
            </p:cNvPr>
            <p:cNvSpPr/>
            <p:nvPr/>
          </p:nvSpPr>
          <p:spPr>
            <a:xfrm>
              <a:off x="1225093" y="2015937"/>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D575CE57-39D5-438C-A07D-7CCC95AEA68C}"/>
                </a:ext>
              </a:extLst>
            </p:cNvPr>
            <p:cNvSpPr/>
            <p:nvPr/>
          </p:nvSpPr>
          <p:spPr>
            <a:xfrm>
              <a:off x="1225093" y="972985"/>
              <a:ext cx="2105630" cy="1417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03239ADB-9F8C-466E-A6D4-FBB32F804B95}"/>
                </a:ext>
              </a:extLst>
            </p:cNvPr>
            <p:cNvGrpSpPr/>
            <p:nvPr/>
          </p:nvGrpSpPr>
          <p:grpSpPr>
            <a:xfrm>
              <a:off x="1979754" y="2015937"/>
              <a:ext cx="596311" cy="354461"/>
              <a:chOff x="5805581" y="3724346"/>
              <a:chExt cx="1541939" cy="916566"/>
            </a:xfrm>
          </p:grpSpPr>
          <p:sp>
            <p:nvSpPr>
              <p:cNvPr id="53" name="椭圆 52">
                <a:extLst>
                  <a:ext uri="{FF2B5EF4-FFF2-40B4-BE49-F238E27FC236}">
                    <a16:creationId xmlns:a16="http://schemas.microsoft.com/office/drawing/2014/main" id="{7C48687A-061D-4461-8EE8-4CC1B310E346}"/>
                  </a:ext>
                </a:extLst>
              </p:cNvPr>
              <p:cNvSpPr/>
              <p:nvPr/>
            </p:nvSpPr>
            <p:spPr>
              <a:xfrm rot="4766372">
                <a:off x="6121229" y="3411659"/>
                <a:ext cx="910643" cy="1541939"/>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椭圆 53">
                <a:extLst>
                  <a:ext uri="{FF2B5EF4-FFF2-40B4-BE49-F238E27FC236}">
                    <a16:creationId xmlns:a16="http://schemas.microsoft.com/office/drawing/2014/main" id="{1091B711-9378-4D61-9EB2-AC772E8D8E69}"/>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5" name="椭圆 54">
              <a:extLst>
                <a:ext uri="{FF2B5EF4-FFF2-40B4-BE49-F238E27FC236}">
                  <a16:creationId xmlns:a16="http://schemas.microsoft.com/office/drawing/2014/main" id="{9CFFD2E6-EF68-4866-8CAF-52FC71CDE0A2}"/>
                </a:ext>
              </a:extLst>
            </p:cNvPr>
            <p:cNvSpPr/>
            <p:nvPr/>
          </p:nvSpPr>
          <p:spPr>
            <a:xfrm>
              <a:off x="1595170" y="1800007"/>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椭圆 55">
              <a:extLst>
                <a:ext uri="{FF2B5EF4-FFF2-40B4-BE49-F238E27FC236}">
                  <a16:creationId xmlns:a16="http://schemas.microsoft.com/office/drawing/2014/main" id="{0C0BE2FA-9D0B-4155-86CD-6D9D8692D6D8}"/>
                </a:ext>
              </a:extLst>
            </p:cNvPr>
            <p:cNvSpPr/>
            <p:nvPr/>
          </p:nvSpPr>
          <p:spPr>
            <a:xfrm>
              <a:off x="2337632" y="164128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57">
              <a:extLst>
                <a:ext uri="{FF2B5EF4-FFF2-40B4-BE49-F238E27FC236}">
                  <a16:creationId xmlns:a16="http://schemas.microsoft.com/office/drawing/2014/main" id="{A9E1F83D-BFA7-4764-B8D4-31C1FB6EC2AC}"/>
                </a:ext>
              </a:extLst>
            </p:cNvPr>
            <p:cNvSpPr/>
            <p:nvPr/>
          </p:nvSpPr>
          <p:spPr>
            <a:xfrm>
              <a:off x="1895338" y="151340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9" name="椭圆 58">
              <a:extLst>
                <a:ext uri="{FF2B5EF4-FFF2-40B4-BE49-F238E27FC236}">
                  <a16:creationId xmlns:a16="http://schemas.microsoft.com/office/drawing/2014/main" id="{18ADF04F-3335-4C20-971B-1531397DA01D}"/>
                </a:ext>
              </a:extLst>
            </p:cNvPr>
            <p:cNvSpPr/>
            <p:nvPr/>
          </p:nvSpPr>
          <p:spPr>
            <a:xfrm>
              <a:off x="2872619" y="1857212"/>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60" name="组合 59">
            <a:extLst>
              <a:ext uri="{FF2B5EF4-FFF2-40B4-BE49-F238E27FC236}">
                <a16:creationId xmlns:a16="http://schemas.microsoft.com/office/drawing/2014/main" id="{9D3E889B-F43D-4845-AE44-CBA924D61B00}"/>
              </a:ext>
            </a:extLst>
          </p:cNvPr>
          <p:cNvGrpSpPr/>
          <p:nvPr/>
        </p:nvGrpSpPr>
        <p:grpSpPr>
          <a:xfrm>
            <a:off x="1499641" y="2807882"/>
            <a:ext cx="804500" cy="478214"/>
            <a:chOff x="5805586" y="3724346"/>
            <a:chExt cx="1541938" cy="916566"/>
          </a:xfrm>
        </p:grpSpPr>
        <p:sp>
          <p:nvSpPr>
            <p:cNvPr id="61" name="椭圆 60">
              <a:extLst>
                <a:ext uri="{FF2B5EF4-FFF2-40B4-BE49-F238E27FC236}">
                  <a16:creationId xmlns:a16="http://schemas.microsoft.com/office/drawing/2014/main" id="{D3FF9095-46BD-48D5-BE49-54E66B3D8749}"/>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椭圆 61">
              <a:extLst>
                <a:ext uri="{FF2B5EF4-FFF2-40B4-BE49-F238E27FC236}">
                  <a16:creationId xmlns:a16="http://schemas.microsoft.com/office/drawing/2014/main" id="{507CDFB3-7413-44E6-A695-4606992035F8}"/>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3" name="组合 62">
            <a:extLst>
              <a:ext uri="{FF2B5EF4-FFF2-40B4-BE49-F238E27FC236}">
                <a16:creationId xmlns:a16="http://schemas.microsoft.com/office/drawing/2014/main" id="{FE17B0AF-C331-4868-BF2B-CE7EAB64E1BC}"/>
              </a:ext>
            </a:extLst>
          </p:cNvPr>
          <p:cNvGrpSpPr/>
          <p:nvPr/>
        </p:nvGrpSpPr>
        <p:grpSpPr>
          <a:xfrm>
            <a:off x="3130516" y="2622851"/>
            <a:ext cx="804500" cy="478214"/>
            <a:chOff x="5805586" y="3724346"/>
            <a:chExt cx="1541938" cy="916566"/>
          </a:xfrm>
        </p:grpSpPr>
        <p:sp>
          <p:nvSpPr>
            <p:cNvPr id="64" name="椭圆 63">
              <a:extLst>
                <a:ext uri="{FF2B5EF4-FFF2-40B4-BE49-F238E27FC236}">
                  <a16:creationId xmlns:a16="http://schemas.microsoft.com/office/drawing/2014/main" id="{44F7964F-2CB7-48B3-B4DB-36CC82468CB2}"/>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椭圆 64">
              <a:extLst>
                <a:ext uri="{FF2B5EF4-FFF2-40B4-BE49-F238E27FC236}">
                  <a16:creationId xmlns:a16="http://schemas.microsoft.com/office/drawing/2014/main" id="{1E7D5A96-9093-49B1-80EE-91BB060B73B6}"/>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6" name="组合 65">
            <a:extLst>
              <a:ext uri="{FF2B5EF4-FFF2-40B4-BE49-F238E27FC236}">
                <a16:creationId xmlns:a16="http://schemas.microsoft.com/office/drawing/2014/main" id="{D7467B4C-8571-4AAE-BCD3-104BF3119E25}"/>
              </a:ext>
            </a:extLst>
          </p:cNvPr>
          <p:cNvGrpSpPr/>
          <p:nvPr/>
        </p:nvGrpSpPr>
        <p:grpSpPr>
          <a:xfrm>
            <a:off x="2314357" y="2975604"/>
            <a:ext cx="804500" cy="478214"/>
            <a:chOff x="5805586" y="3724346"/>
            <a:chExt cx="1541938" cy="916566"/>
          </a:xfrm>
        </p:grpSpPr>
        <p:sp>
          <p:nvSpPr>
            <p:cNvPr id="67" name="椭圆 66">
              <a:extLst>
                <a:ext uri="{FF2B5EF4-FFF2-40B4-BE49-F238E27FC236}">
                  <a16:creationId xmlns:a16="http://schemas.microsoft.com/office/drawing/2014/main" id="{65EA31DE-2BB4-4F0F-A96B-62981E5FA1C6}"/>
                </a:ext>
              </a:extLst>
            </p:cNvPr>
            <p:cNvSpPr/>
            <p:nvPr/>
          </p:nvSpPr>
          <p:spPr>
            <a:xfrm rot="4766372">
              <a:off x="6121234" y="3411659"/>
              <a:ext cx="910642" cy="1541938"/>
            </a:xfrm>
            <a:prstGeom prst="ellipse">
              <a:avLst/>
            </a:prstGeom>
            <a:solidFill>
              <a:schemeClr val="tx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椭圆 67">
              <a:extLst>
                <a:ext uri="{FF2B5EF4-FFF2-40B4-BE49-F238E27FC236}">
                  <a16:creationId xmlns:a16="http://schemas.microsoft.com/office/drawing/2014/main" id="{A70C8E25-7431-4127-9EBC-307C13CFB22B}"/>
                </a:ext>
              </a:extLst>
            </p:cNvPr>
            <p:cNvSpPr/>
            <p:nvPr/>
          </p:nvSpPr>
          <p:spPr>
            <a:xfrm rot="15189291">
              <a:off x="6112793" y="3971573"/>
              <a:ext cx="916566" cy="422112"/>
            </a:xfrm>
            <a:prstGeom prst="ellipse">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椭圆 28">
            <a:extLst>
              <a:ext uri="{FF2B5EF4-FFF2-40B4-BE49-F238E27FC236}">
                <a16:creationId xmlns:a16="http://schemas.microsoft.com/office/drawing/2014/main" id="{E0453651-2739-4AAD-8459-17FE882A82BE}"/>
              </a:ext>
            </a:extLst>
          </p:cNvPr>
          <p:cNvSpPr/>
          <p:nvPr/>
        </p:nvSpPr>
        <p:spPr>
          <a:xfrm>
            <a:off x="1765926" y="4794512"/>
            <a:ext cx="2105630" cy="763094"/>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7587C014-B4E8-4DEB-B37D-64C653BD97AC}"/>
              </a:ext>
            </a:extLst>
          </p:cNvPr>
          <p:cNvSpPr/>
          <p:nvPr/>
        </p:nvSpPr>
        <p:spPr>
          <a:xfrm>
            <a:off x="2800517" y="6094990"/>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70" name="椭圆 69">
            <a:extLst>
              <a:ext uri="{FF2B5EF4-FFF2-40B4-BE49-F238E27FC236}">
                <a16:creationId xmlns:a16="http://schemas.microsoft.com/office/drawing/2014/main" id="{971A84B7-2E84-4324-A5C2-4AABE138012A}"/>
              </a:ext>
            </a:extLst>
          </p:cNvPr>
          <p:cNvSpPr/>
          <p:nvPr/>
        </p:nvSpPr>
        <p:spPr>
          <a:xfrm>
            <a:off x="1842549" y="5509743"/>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71" name="椭圆 70">
            <a:extLst>
              <a:ext uri="{FF2B5EF4-FFF2-40B4-BE49-F238E27FC236}">
                <a16:creationId xmlns:a16="http://schemas.microsoft.com/office/drawing/2014/main" id="{EDA8D4A6-B8DD-44F4-BCE4-CD4684EAFFC3}"/>
              </a:ext>
            </a:extLst>
          </p:cNvPr>
          <p:cNvSpPr/>
          <p:nvPr/>
        </p:nvSpPr>
        <p:spPr>
          <a:xfrm>
            <a:off x="3537910" y="5558456"/>
            <a:ext cx="250973" cy="1587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72" name="文本框 71">
            <a:extLst>
              <a:ext uri="{FF2B5EF4-FFF2-40B4-BE49-F238E27FC236}">
                <a16:creationId xmlns:a16="http://schemas.microsoft.com/office/drawing/2014/main" id="{F614B1DF-0F83-40CC-97CD-961E5ABD759B}"/>
              </a:ext>
            </a:extLst>
          </p:cNvPr>
          <p:cNvSpPr txBox="1"/>
          <p:nvPr/>
        </p:nvSpPr>
        <p:spPr>
          <a:xfrm>
            <a:off x="6405351" y="515931"/>
            <a:ext cx="15679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400" dirty="0">
                <a:solidFill>
                  <a:schemeClr val="bg1"/>
                </a:solidFill>
              </a:rPr>
              <a:t>Assumption</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15" name="矩形 14">
            <a:extLst>
              <a:ext uri="{FF2B5EF4-FFF2-40B4-BE49-F238E27FC236}">
                <a16:creationId xmlns:a16="http://schemas.microsoft.com/office/drawing/2014/main" id="{E279E65B-8933-4F2F-8457-A7B23104B4D9}"/>
              </a:ext>
            </a:extLst>
          </p:cNvPr>
          <p:cNvSpPr/>
          <p:nvPr/>
        </p:nvSpPr>
        <p:spPr>
          <a:xfrm>
            <a:off x="6405351" y="2380783"/>
            <a:ext cx="1295743" cy="2468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CCB072E-4F26-492D-9522-F9DDDCFE65E3}"/>
              </a:ext>
            </a:extLst>
          </p:cNvPr>
          <p:cNvSpPr txBox="1"/>
          <p:nvPr/>
        </p:nvSpPr>
        <p:spPr>
          <a:xfrm>
            <a:off x="6479004" y="2330595"/>
            <a:ext cx="15679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solidFill>
              </a:rPr>
              <a:t>H</a:t>
            </a:r>
            <a:r>
              <a:rPr lang="zh-CN" altLang="en-US" sz="1400" dirty="0">
                <a:solidFill>
                  <a:schemeClr val="bg1"/>
                </a:solidFill>
              </a:rPr>
              <a:t>ypothesis</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73" name="文本框 72">
            <a:extLst>
              <a:ext uri="{FF2B5EF4-FFF2-40B4-BE49-F238E27FC236}">
                <a16:creationId xmlns:a16="http://schemas.microsoft.com/office/drawing/2014/main" id="{1C3A5BCC-5C33-447E-A169-AE3E4C62F2D0}"/>
              </a:ext>
            </a:extLst>
          </p:cNvPr>
          <p:cNvSpPr txBox="1"/>
          <p:nvPr/>
        </p:nvSpPr>
        <p:spPr>
          <a:xfrm>
            <a:off x="417699" y="3529280"/>
            <a:ext cx="6094602" cy="646331"/>
          </a:xfrm>
          <a:prstGeom prst="rect">
            <a:avLst/>
          </a:prstGeom>
          <a:noFill/>
        </p:spPr>
        <p:txBody>
          <a:bodyPr wrap="square">
            <a:spAutoFit/>
          </a:bodyPr>
          <a:lstStyle/>
          <a:p>
            <a:r>
              <a:rPr lang="zh-CN" altLang="en-US" dirty="0"/>
              <a:t>Uniform distribution</a:t>
            </a:r>
            <a:endParaRPr lang="en-US" altLang="zh-CN" dirty="0"/>
          </a:p>
          <a:p>
            <a:r>
              <a:rPr lang="en-US" altLang="zh-CN" dirty="0"/>
              <a:t>(Then we can also have the position of the LCs)</a:t>
            </a:r>
            <a:endParaRPr lang="zh-CN" altLang="en-US" dirty="0"/>
          </a:p>
        </p:txBody>
      </p:sp>
      <p:sp>
        <p:nvSpPr>
          <p:cNvPr id="75" name="文本框 74">
            <a:extLst>
              <a:ext uri="{FF2B5EF4-FFF2-40B4-BE49-F238E27FC236}">
                <a16:creationId xmlns:a16="http://schemas.microsoft.com/office/drawing/2014/main" id="{BAACAB71-4124-4264-907F-265699AD32FC}"/>
              </a:ext>
            </a:extLst>
          </p:cNvPr>
          <p:cNvSpPr txBox="1"/>
          <p:nvPr/>
        </p:nvSpPr>
        <p:spPr>
          <a:xfrm>
            <a:off x="6287710" y="4754241"/>
            <a:ext cx="5612583" cy="1477328"/>
          </a:xfrm>
          <a:prstGeom prst="rect">
            <a:avLst/>
          </a:prstGeom>
          <a:noFill/>
        </p:spPr>
        <p:txBody>
          <a:bodyPr wrap="square">
            <a:spAutoFit/>
          </a:bodyPr>
          <a:lstStyle/>
          <a:p>
            <a:r>
              <a:rPr lang="en-US" altLang="zh-CN" dirty="0"/>
              <a:t>In the 2D model, the particles need to reach the depth of the Langerhans cell to hit the cell correctly, while in the 3D model, the concentration of the particles in the space around the Langerhans cell is used as a parameter for probability calculation.</a:t>
            </a:r>
            <a:endParaRPr lang="zh-CN" altLang="en-US" dirty="0"/>
          </a:p>
        </p:txBody>
      </p:sp>
      <p:sp>
        <p:nvSpPr>
          <p:cNvPr id="47" name="文本框 46">
            <a:extLst>
              <a:ext uri="{FF2B5EF4-FFF2-40B4-BE49-F238E27FC236}">
                <a16:creationId xmlns:a16="http://schemas.microsoft.com/office/drawing/2014/main" id="{3DDC3DD6-2C65-4DDA-9F53-4A6EA5B28D26}"/>
              </a:ext>
            </a:extLst>
          </p:cNvPr>
          <p:cNvSpPr txBox="1"/>
          <p:nvPr/>
        </p:nvSpPr>
        <p:spPr>
          <a:xfrm>
            <a:off x="280201" y="6354851"/>
            <a:ext cx="901337" cy="369332"/>
          </a:xfrm>
          <a:prstGeom prst="rect">
            <a:avLst/>
          </a:prstGeom>
          <a:noFill/>
        </p:spPr>
        <p:txBody>
          <a:bodyPr wrap="square" rtlCol="0">
            <a:spAutoFit/>
          </a:bodyPr>
          <a:lstStyle/>
          <a:p>
            <a:r>
              <a:rPr lang="en-US" altLang="zh-CN" dirty="0"/>
              <a:t>21</a:t>
            </a:r>
            <a:endParaRPr lang="zh-CN" altLang="en-US" dirty="0"/>
          </a:p>
        </p:txBody>
      </p:sp>
    </p:spTree>
    <p:custDataLst>
      <p:tags r:id="rId1"/>
    </p:custDataLst>
    <p:extLst>
      <p:ext uri="{BB962C8B-B14F-4D97-AF65-F5344CB8AC3E}">
        <p14:creationId xmlns:p14="http://schemas.microsoft.com/office/powerpoint/2010/main" val="313934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210CD5FF-DF01-4AE4-9B81-3267872D1AF9}"/>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a:extLst>
              <a:ext uri="{FF2B5EF4-FFF2-40B4-BE49-F238E27FC236}">
                <a16:creationId xmlns:a16="http://schemas.microsoft.com/office/drawing/2014/main" id="{470703D1-1079-4E98-87C2-409FE9C40D68}"/>
              </a:ext>
            </a:extLst>
          </p:cNvPr>
          <p:cNvSpPr txBox="1"/>
          <p:nvPr/>
        </p:nvSpPr>
        <p:spPr>
          <a:xfrm>
            <a:off x="1557980" y="334108"/>
            <a:ext cx="4495797" cy="930768"/>
          </a:xfrm>
          <a:prstGeom prst="rect">
            <a:avLst/>
          </a:prstGeom>
          <a:noFill/>
        </p:spPr>
        <p:txBody>
          <a:bodyPr wrap="square" rtlCol="0">
            <a:spAutoFit/>
          </a:bodyPr>
          <a:lstStyle/>
          <a:p>
            <a:pPr lvl="0">
              <a:lnSpc>
                <a:spcPct val="120000"/>
              </a:lnSpc>
            </a:pPr>
            <a:r>
              <a:rPr kumimoji="0" lang="en-US" altLang="zh-CN" sz="5000" b="1" i="0" u="none" strike="noStrike" kern="1200" cap="none" spc="0" normalizeH="0" baseline="0" noProof="0" dirty="0">
                <a:ln>
                  <a:noFill/>
                </a:ln>
                <a:solidFill>
                  <a:prstClr val="black"/>
                </a:solidFill>
                <a:effectLst/>
                <a:uLnTx/>
                <a:uFillTx/>
                <a:cs typeface="+mn-ea"/>
                <a:sym typeface="+mn-lt"/>
              </a:rPr>
              <a:t>Reference</a:t>
            </a:r>
            <a:endParaRPr kumimoji="0" lang="zh-CN" altLang="en-US" sz="5000" b="1" i="0" u="none" strike="noStrike" kern="1200" cap="none" spc="0" normalizeH="0" baseline="0" noProof="0" dirty="0">
              <a:ln>
                <a:noFill/>
              </a:ln>
              <a:solidFill>
                <a:prstClr val="black"/>
              </a:solidFill>
              <a:effectLst/>
              <a:uLnTx/>
              <a:uFillTx/>
              <a:cs typeface="+mn-ea"/>
              <a:sym typeface="+mn-lt"/>
            </a:endParaRPr>
          </a:p>
        </p:txBody>
      </p:sp>
      <p:grpSp>
        <p:nvGrpSpPr>
          <p:cNvPr id="32" name="Group 4">
            <a:extLst>
              <a:ext uri="{FF2B5EF4-FFF2-40B4-BE49-F238E27FC236}">
                <a16:creationId xmlns:a16="http://schemas.microsoft.com/office/drawing/2014/main" id="{93D7FBF1-2BE1-4BC2-B045-4E3D8A4BA478}"/>
              </a:ext>
            </a:extLst>
          </p:cNvPr>
          <p:cNvGrpSpPr>
            <a:grpSpLocks noChangeAspect="1"/>
          </p:cNvGrpSpPr>
          <p:nvPr/>
        </p:nvGrpSpPr>
        <p:grpSpPr bwMode="auto">
          <a:xfrm rot="5400000" flipH="1" flipV="1">
            <a:off x="9334445" y="4818685"/>
            <a:ext cx="766502" cy="2002216"/>
            <a:chOff x="6" y="2"/>
            <a:chExt cx="418" cy="606"/>
          </a:xfrm>
        </p:grpSpPr>
        <p:sp>
          <p:nvSpPr>
            <p:cNvPr id="34" name="Freeform 5">
              <a:extLst>
                <a:ext uri="{FF2B5EF4-FFF2-40B4-BE49-F238E27FC236}">
                  <a16:creationId xmlns:a16="http://schemas.microsoft.com/office/drawing/2014/main" id="{154E4DC1-9808-4F9D-A243-B764CBD33961}"/>
                </a:ext>
              </a:extLst>
            </p:cNvPr>
            <p:cNvSpPr>
              <a:spLocks/>
            </p:cNvSpPr>
            <p:nvPr/>
          </p:nvSpPr>
          <p:spPr bwMode="auto">
            <a:xfrm>
              <a:off x="75" y="2"/>
              <a:ext cx="349" cy="533"/>
            </a:xfrm>
            <a:custGeom>
              <a:avLst/>
              <a:gdLst>
                <a:gd name="T0" fmla="*/ 171 w 172"/>
                <a:gd name="T1" fmla="*/ 193 h 264"/>
                <a:gd name="T2" fmla="*/ 170 w 172"/>
                <a:gd name="T3" fmla="*/ 126 h 264"/>
                <a:gd name="T4" fmla="*/ 169 w 172"/>
                <a:gd name="T5" fmla="*/ 82 h 264"/>
                <a:gd name="T6" fmla="*/ 171 w 172"/>
                <a:gd name="T7" fmla="*/ 34 h 264"/>
                <a:gd name="T8" fmla="*/ 171 w 172"/>
                <a:gd name="T9" fmla="*/ 11 h 264"/>
                <a:gd name="T10" fmla="*/ 162 w 172"/>
                <a:gd name="T11" fmla="*/ 4 h 264"/>
                <a:gd name="T12" fmla="*/ 104 w 172"/>
                <a:gd name="T13" fmla="*/ 2 h 264"/>
                <a:gd name="T14" fmla="*/ 70 w 172"/>
                <a:gd name="T15" fmla="*/ 2 h 264"/>
                <a:gd name="T16" fmla="*/ 57 w 172"/>
                <a:gd name="T17" fmla="*/ 1 h 264"/>
                <a:gd name="T18" fmla="*/ 18 w 172"/>
                <a:gd name="T19" fmla="*/ 0 h 264"/>
                <a:gd name="T20" fmla="*/ 1 w 172"/>
                <a:gd name="T21" fmla="*/ 0 h 264"/>
                <a:gd name="T22" fmla="*/ 0 w 172"/>
                <a:gd name="T23" fmla="*/ 10 h 264"/>
                <a:gd name="T24" fmla="*/ 1 w 172"/>
                <a:gd name="T25" fmla="*/ 36 h 264"/>
                <a:gd name="T26" fmla="*/ 3 w 172"/>
                <a:gd name="T27" fmla="*/ 116 h 264"/>
                <a:gd name="T28" fmla="*/ 5 w 172"/>
                <a:gd name="T29" fmla="*/ 162 h 264"/>
                <a:gd name="T30" fmla="*/ 5 w 172"/>
                <a:gd name="T31" fmla="*/ 164 h 264"/>
                <a:gd name="T32" fmla="*/ 5 w 172"/>
                <a:gd name="T33" fmla="*/ 164 h 264"/>
                <a:gd name="T34" fmla="*/ 8 w 172"/>
                <a:gd name="T35" fmla="*/ 209 h 264"/>
                <a:gd name="T36" fmla="*/ 9 w 172"/>
                <a:gd name="T37" fmla="*/ 242 h 264"/>
                <a:gd name="T38" fmla="*/ 9 w 172"/>
                <a:gd name="T39" fmla="*/ 247 h 264"/>
                <a:gd name="T40" fmla="*/ 11 w 172"/>
                <a:gd name="T41" fmla="*/ 249 h 264"/>
                <a:gd name="T42" fmla="*/ 10 w 172"/>
                <a:gd name="T43" fmla="*/ 251 h 264"/>
                <a:gd name="T44" fmla="*/ 49 w 172"/>
                <a:gd name="T45" fmla="*/ 254 h 264"/>
                <a:gd name="T46" fmla="*/ 91 w 172"/>
                <a:gd name="T47" fmla="*/ 253 h 264"/>
                <a:gd name="T48" fmla="*/ 93 w 172"/>
                <a:gd name="T49" fmla="*/ 253 h 264"/>
                <a:gd name="T50" fmla="*/ 107 w 172"/>
                <a:gd name="T51" fmla="*/ 254 h 264"/>
                <a:gd name="T52" fmla="*/ 109 w 172"/>
                <a:gd name="T53" fmla="*/ 254 h 264"/>
                <a:gd name="T54" fmla="*/ 171 w 172"/>
                <a:gd name="T55" fmla="*/ 264 h 264"/>
                <a:gd name="T56" fmla="*/ 171 w 172"/>
                <a:gd name="T57" fmla="*/ 245 h 264"/>
                <a:gd name="T58" fmla="*/ 171 w 172"/>
                <a:gd name="T59" fmla="*/ 19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2" h="264">
                  <a:moveTo>
                    <a:pt x="171" y="193"/>
                  </a:moveTo>
                  <a:cubicBezTo>
                    <a:pt x="171" y="171"/>
                    <a:pt x="170" y="148"/>
                    <a:pt x="170" y="126"/>
                  </a:cubicBezTo>
                  <a:cubicBezTo>
                    <a:pt x="171" y="111"/>
                    <a:pt x="169" y="96"/>
                    <a:pt x="169" y="82"/>
                  </a:cubicBezTo>
                  <a:cubicBezTo>
                    <a:pt x="168" y="66"/>
                    <a:pt x="169" y="50"/>
                    <a:pt x="171" y="34"/>
                  </a:cubicBezTo>
                  <a:cubicBezTo>
                    <a:pt x="172" y="26"/>
                    <a:pt x="172" y="19"/>
                    <a:pt x="171" y="11"/>
                  </a:cubicBezTo>
                  <a:cubicBezTo>
                    <a:pt x="169" y="5"/>
                    <a:pt x="167" y="3"/>
                    <a:pt x="162" y="4"/>
                  </a:cubicBezTo>
                  <a:cubicBezTo>
                    <a:pt x="143" y="4"/>
                    <a:pt x="123" y="4"/>
                    <a:pt x="104" y="2"/>
                  </a:cubicBezTo>
                  <a:cubicBezTo>
                    <a:pt x="93" y="2"/>
                    <a:pt x="82" y="1"/>
                    <a:pt x="70" y="2"/>
                  </a:cubicBezTo>
                  <a:cubicBezTo>
                    <a:pt x="66" y="2"/>
                    <a:pt x="61" y="1"/>
                    <a:pt x="57" y="1"/>
                  </a:cubicBezTo>
                  <a:cubicBezTo>
                    <a:pt x="44" y="0"/>
                    <a:pt x="31" y="0"/>
                    <a:pt x="18" y="0"/>
                  </a:cubicBezTo>
                  <a:cubicBezTo>
                    <a:pt x="12" y="1"/>
                    <a:pt x="6" y="1"/>
                    <a:pt x="1" y="0"/>
                  </a:cubicBezTo>
                  <a:cubicBezTo>
                    <a:pt x="0" y="4"/>
                    <a:pt x="0" y="8"/>
                    <a:pt x="0" y="10"/>
                  </a:cubicBezTo>
                  <a:cubicBezTo>
                    <a:pt x="0" y="19"/>
                    <a:pt x="1" y="28"/>
                    <a:pt x="1" y="36"/>
                  </a:cubicBezTo>
                  <a:cubicBezTo>
                    <a:pt x="2" y="63"/>
                    <a:pt x="2" y="89"/>
                    <a:pt x="3" y="116"/>
                  </a:cubicBezTo>
                  <a:cubicBezTo>
                    <a:pt x="3" y="131"/>
                    <a:pt x="4" y="147"/>
                    <a:pt x="5" y="162"/>
                  </a:cubicBezTo>
                  <a:cubicBezTo>
                    <a:pt x="6" y="162"/>
                    <a:pt x="6" y="163"/>
                    <a:pt x="5" y="164"/>
                  </a:cubicBezTo>
                  <a:cubicBezTo>
                    <a:pt x="5" y="164"/>
                    <a:pt x="5" y="164"/>
                    <a:pt x="5" y="164"/>
                  </a:cubicBezTo>
                  <a:cubicBezTo>
                    <a:pt x="6" y="179"/>
                    <a:pt x="7" y="194"/>
                    <a:pt x="8" y="209"/>
                  </a:cubicBezTo>
                  <a:cubicBezTo>
                    <a:pt x="8" y="220"/>
                    <a:pt x="9" y="231"/>
                    <a:pt x="9" y="242"/>
                  </a:cubicBezTo>
                  <a:cubicBezTo>
                    <a:pt x="9" y="244"/>
                    <a:pt x="9" y="245"/>
                    <a:pt x="9" y="247"/>
                  </a:cubicBezTo>
                  <a:cubicBezTo>
                    <a:pt x="10" y="247"/>
                    <a:pt x="11" y="248"/>
                    <a:pt x="11" y="249"/>
                  </a:cubicBezTo>
                  <a:cubicBezTo>
                    <a:pt x="11" y="250"/>
                    <a:pt x="10" y="250"/>
                    <a:pt x="10" y="251"/>
                  </a:cubicBezTo>
                  <a:cubicBezTo>
                    <a:pt x="22" y="257"/>
                    <a:pt x="37" y="255"/>
                    <a:pt x="49" y="254"/>
                  </a:cubicBezTo>
                  <a:cubicBezTo>
                    <a:pt x="63" y="253"/>
                    <a:pt x="77" y="252"/>
                    <a:pt x="91" y="253"/>
                  </a:cubicBezTo>
                  <a:cubicBezTo>
                    <a:pt x="92" y="252"/>
                    <a:pt x="93" y="252"/>
                    <a:pt x="93" y="253"/>
                  </a:cubicBezTo>
                  <a:cubicBezTo>
                    <a:pt x="98" y="253"/>
                    <a:pt x="102" y="253"/>
                    <a:pt x="107" y="254"/>
                  </a:cubicBezTo>
                  <a:cubicBezTo>
                    <a:pt x="107" y="253"/>
                    <a:pt x="108" y="253"/>
                    <a:pt x="109" y="254"/>
                  </a:cubicBezTo>
                  <a:cubicBezTo>
                    <a:pt x="130" y="255"/>
                    <a:pt x="151" y="259"/>
                    <a:pt x="171" y="264"/>
                  </a:cubicBezTo>
                  <a:cubicBezTo>
                    <a:pt x="171" y="257"/>
                    <a:pt x="170" y="251"/>
                    <a:pt x="171" y="245"/>
                  </a:cubicBezTo>
                  <a:cubicBezTo>
                    <a:pt x="171" y="228"/>
                    <a:pt x="171" y="211"/>
                    <a:pt x="171" y="1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B20107EC-D7BB-4637-AA84-6314A947CDE2}"/>
                </a:ext>
              </a:extLst>
            </p:cNvPr>
            <p:cNvSpPr>
              <a:spLocks/>
            </p:cNvSpPr>
            <p:nvPr/>
          </p:nvSpPr>
          <p:spPr bwMode="auto">
            <a:xfrm>
              <a:off x="63" y="521"/>
              <a:ext cx="65" cy="83"/>
            </a:xfrm>
            <a:custGeom>
              <a:avLst/>
              <a:gdLst>
                <a:gd name="T0" fmla="*/ 32 w 32"/>
                <a:gd name="T1" fmla="*/ 1 h 41"/>
                <a:gd name="T2" fmla="*/ 21 w 32"/>
                <a:gd name="T3" fmla="*/ 0 h 41"/>
                <a:gd name="T4" fmla="*/ 0 w 32"/>
                <a:gd name="T5" fmla="*/ 41 h 41"/>
                <a:gd name="T6" fmla="*/ 15 w 32"/>
                <a:gd name="T7" fmla="*/ 41 h 41"/>
                <a:gd name="T8" fmla="*/ 32 w 32"/>
                <a:gd name="T9" fmla="*/ 1 h 41"/>
              </a:gdLst>
              <a:ahLst/>
              <a:cxnLst>
                <a:cxn ang="0">
                  <a:pos x="T0" y="T1"/>
                </a:cxn>
                <a:cxn ang="0">
                  <a:pos x="T2" y="T3"/>
                </a:cxn>
                <a:cxn ang="0">
                  <a:pos x="T4" y="T5"/>
                </a:cxn>
                <a:cxn ang="0">
                  <a:pos x="T6" y="T7"/>
                </a:cxn>
                <a:cxn ang="0">
                  <a:pos x="T8" y="T9"/>
                </a:cxn>
              </a:cxnLst>
              <a:rect l="0" t="0" r="r" b="b"/>
              <a:pathLst>
                <a:path w="32" h="41">
                  <a:moveTo>
                    <a:pt x="32" y="1"/>
                  </a:moveTo>
                  <a:cubicBezTo>
                    <a:pt x="29" y="1"/>
                    <a:pt x="25" y="1"/>
                    <a:pt x="21" y="0"/>
                  </a:cubicBezTo>
                  <a:cubicBezTo>
                    <a:pt x="14" y="13"/>
                    <a:pt x="7" y="27"/>
                    <a:pt x="0" y="41"/>
                  </a:cubicBezTo>
                  <a:cubicBezTo>
                    <a:pt x="5" y="41"/>
                    <a:pt x="10" y="41"/>
                    <a:pt x="15" y="41"/>
                  </a:cubicBezTo>
                  <a:cubicBezTo>
                    <a:pt x="20" y="28"/>
                    <a:pt x="27" y="15"/>
                    <a:pt x="3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7">
              <a:extLst>
                <a:ext uri="{FF2B5EF4-FFF2-40B4-BE49-F238E27FC236}">
                  <a16:creationId xmlns:a16="http://schemas.microsoft.com/office/drawing/2014/main" id="{64B9D7D1-2F96-464E-80A7-6ACF5224CBC0}"/>
                </a:ext>
              </a:extLst>
            </p:cNvPr>
            <p:cNvSpPr>
              <a:spLocks/>
            </p:cNvSpPr>
            <p:nvPr/>
          </p:nvSpPr>
          <p:spPr bwMode="auto">
            <a:xfrm>
              <a:off x="99" y="523"/>
              <a:ext cx="63" cy="81"/>
            </a:xfrm>
            <a:custGeom>
              <a:avLst/>
              <a:gdLst>
                <a:gd name="T0" fmla="*/ 31 w 31"/>
                <a:gd name="T1" fmla="*/ 0 h 40"/>
                <a:gd name="T2" fmla="*/ 27 w 31"/>
                <a:gd name="T3" fmla="*/ 1 h 40"/>
                <a:gd name="T4" fmla="*/ 18 w 31"/>
                <a:gd name="T5" fmla="*/ 1 h 40"/>
                <a:gd name="T6" fmla="*/ 18 w 31"/>
                <a:gd name="T7" fmla="*/ 1 h 40"/>
                <a:gd name="T8" fmla="*/ 0 w 31"/>
                <a:gd name="T9" fmla="*/ 40 h 40"/>
                <a:gd name="T10" fmla="*/ 7 w 31"/>
                <a:gd name="T11" fmla="*/ 40 h 40"/>
                <a:gd name="T12" fmla="*/ 31 w 3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1" h="40">
                  <a:moveTo>
                    <a:pt x="31" y="0"/>
                  </a:moveTo>
                  <a:cubicBezTo>
                    <a:pt x="29" y="0"/>
                    <a:pt x="28" y="0"/>
                    <a:pt x="27" y="1"/>
                  </a:cubicBezTo>
                  <a:cubicBezTo>
                    <a:pt x="24" y="1"/>
                    <a:pt x="21" y="1"/>
                    <a:pt x="18" y="1"/>
                  </a:cubicBezTo>
                  <a:cubicBezTo>
                    <a:pt x="18" y="1"/>
                    <a:pt x="18" y="1"/>
                    <a:pt x="18" y="1"/>
                  </a:cubicBezTo>
                  <a:cubicBezTo>
                    <a:pt x="13" y="14"/>
                    <a:pt x="6" y="27"/>
                    <a:pt x="0" y="40"/>
                  </a:cubicBezTo>
                  <a:cubicBezTo>
                    <a:pt x="3" y="40"/>
                    <a:pt x="5" y="40"/>
                    <a:pt x="7" y="40"/>
                  </a:cubicBezTo>
                  <a:cubicBezTo>
                    <a:pt x="15" y="27"/>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8">
              <a:extLst>
                <a:ext uri="{FF2B5EF4-FFF2-40B4-BE49-F238E27FC236}">
                  <a16:creationId xmlns:a16="http://schemas.microsoft.com/office/drawing/2014/main" id="{0610CC96-B212-42C3-9BB3-876239DD1D12}"/>
                </a:ext>
              </a:extLst>
            </p:cNvPr>
            <p:cNvSpPr>
              <a:spLocks/>
            </p:cNvSpPr>
            <p:nvPr/>
          </p:nvSpPr>
          <p:spPr bwMode="auto">
            <a:xfrm>
              <a:off x="124" y="521"/>
              <a:ext cx="67" cy="83"/>
            </a:xfrm>
            <a:custGeom>
              <a:avLst/>
              <a:gdLst>
                <a:gd name="T0" fmla="*/ 33 w 33"/>
                <a:gd name="T1" fmla="*/ 0 h 41"/>
                <a:gd name="T2" fmla="*/ 23 w 33"/>
                <a:gd name="T3" fmla="*/ 1 h 41"/>
                <a:gd name="T4" fmla="*/ 0 w 33"/>
                <a:gd name="T5" fmla="*/ 41 h 41"/>
                <a:gd name="T6" fmla="*/ 16 w 33"/>
                <a:gd name="T7" fmla="*/ 41 h 41"/>
                <a:gd name="T8" fmla="*/ 33 w 33"/>
                <a:gd name="T9" fmla="*/ 0 h 41"/>
              </a:gdLst>
              <a:ahLst/>
              <a:cxnLst>
                <a:cxn ang="0">
                  <a:pos x="T0" y="T1"/>
                </a:cxn>
                <a:cxn ang="0">
                  <a:pos x="T2" y="T3"/>
                </a:cxn>
                <a:cxn ang="0">
                  <a:pos x="T4" y="T5"/>
                </a:cxn>
                <a:cxn ang="0">
                  <a:pos x="T6" y="T7"/>
                </a:cxn>
                <a:cxn ang="0">
                  <a:pos x="T8" y="T9"/>
                </a:cxn>
              </a:cxnLst>
              <a:rect l="0" t="0" r="r" b="b"/>
              <a:pathLst>
                <a:path w="33" h="41">
                  <a:moveTo>
                    <a:pt x="33" y="0"/>
                  </a:moveTo>
                  <a:cubicBezTo>
                    <a:pt x="30" y="1"/>
                    <a:pt x="26" y="1"/>
                    <a:pt x="23" y="1"/>
                  </a:cubicBezTo>
                  <a:cubicBezTo>
                    <a:pt x="16" y="15"/>
                    <a:pt x="7" y="28"/>
                    <a:pt x="0" y="41"/>
                  </a:cubicBezTo>
                  <a:cubicBezTo>
                    <a:pt x="5" y="41"/>
                    <a:pt x="10" y="41"/>
                    <a:pt x="16" y="41"/>
                  </a:cubicBezTo>
                  <a:cubicBezTo>
                    <a:pt x="22" y="28"/>
                    <a:pt x="28" y="14"/>
                    <a:pt x="3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9">
              <a:extLst>
                <a:ext uri="{FF2B5EF4-FFF2-40B4-BE49-F238E27FC236}">
                  <a16:creationId xmlns:a16="http://schemas.microsoft.com/office/drawing/2014/main" id="{CF0D8B88-DA18-4480-9770-9A346CC1A4D0}"/>
                </a:ext>
              </a:extLst>
            </p:cNvPr>
            <p:cNvSpPr>
              <a:spLocks/>
            </p:cNvSpPr>
            <p:nvPr/>
          </p:nvSpPr>
          <p:spPr bwMode="auto">
            <a:xfrm>
              <a:off x="164" y="519"/>
              <a:ext cx="63" cy="85"/>
            </a:xfrm>
            <a:custGeom>
              <a:avLst/>
              <a:gdLst>
                <a:gd name="T0" fmla="*/ 31 w 31"/>
                <a:gd name="T1" fmla="*/ 0 h 42"/>
                <a:gd name="T2" fmla="*/ 17 w 31"/>
                <a:gd name="T3" fmla="*/ 1 h 42"/>
                <a:gd name="T4" fmla="*/ 17 w 31"/>
                <a:gd name="T5" fmla="*/ 1 h 42"/>
                <a:gd name="T6" fmla="*/ 0 w 31"/>
                <a:gd name="T7" fmla="*/ 42 h 42"/>
                <a:gd name="T8" fmla="*/ 13 w 31"/>
                <a:gd name="T9" fmla="*/ 42 h 42"/>
                <a:gd name="T10" fmla="*/ 31 w 31"/>
                <a:gd name="T11" fmla="*/ 0 h 42"/>
              </a:gdLst>
              <a:ahLst/>
              <a:cxnLst>
                <a:cxn ang="0">
                  <a:pos x="T0" y="T1"/>
                </a:cxn>
                <a:cxn ang="0">
                  <a:pos x="T2" y="T3"/>
                </a:cxn>
                <a:cxn ang="0">
                  <a:pos x="T4" y="T5"/>
                </a:cxn>
                <a:cxn ang="0">
                  <a:pos x="T6" y="T7"/>
                </a:cxn>
                <a:cxn ang="0">
                  <a:pos x="T8" y="T9"/>
                </a:cxn>
                <a:cxn ang="0">
                  <a:pos x="T10" y="T11"/>
                </a:cxn>
              </a:cxnLst>
              <a:rect l="0" t="0" r="r" b="b"/>
              <a:pathLst>
                <a:path w="31" h="42">
                  <a:moveTo>
                    <a:pt x="31" y="0"/>
                  </a:moveTo>
                  <a:cubicBezTo>
                    <a:pt x="26" y="0"/>
                    <a:pt x="22" y="1"/>
                    <a:pt x="17" y="1"/>
                  </a:cubicBezTo>
                  <a:cubicBezTo>
                    <a:pt x="17" y="1"/>
                    <a:pt x="17" y="1"/>
                    <a:pt x="17" y="1"/>
                  </a:cubicBezTo>
                  <a:cubicBezTo>
                    <a:pt x="12" y="15"/>
                    <a:pt x="6" y="29"/>
                    <a:pt x="0" y="42"/>
                  </a:cubicBezTo>
                  <a:cubicBezTo>
                    <a:pt x="4" y="42"/>
                    <a:pt x="8" y="42"/>
                    <a:pt x="13" y="42"/>
                  </a:cubicBezTo>
                  <a:cubicBezTo>
                    <a:pt x="18" y="28"/>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10">
              <a:extLst>
                <a:ext uri="{FF2B5EF4-FFF2-40B4-BE49-F238E27FC236}">
                  <a16:creationId xmlns:a16="http://schemas.microsoft.com/office/drawing/2014/main" id="{CE8775AD-4DB1-4CCF-AD83-1C37B099136B}"/>
                </a:ext>
              </a:extLst>
            </p:cNvPr>
            <p:cNvSpPr>
              <a:spLocks/>
            </p:cNvSpPr>
            <p:nvPr/>
          </p:nvSpPr>
          <p:spPr bwMode="auto">
            <a:xfrm>
              <a:off x="219" y="521"/>
              <a:ext cx="69" cy="85"/>
            </a:xfrm>
            <a:custGeom>
              <a:avLst/>
              <a:gdLst>
                <a:gd name="T0" fmla="*/ 34 w 34"/>
                <a:gd name="T1" fmla="*/ 0 h 42"/>
                <a:gd name="T2" fmla="*/ 22 w 34"/>
                <a:gd name="T3" fmla="*/ 0 h 42"/>
                <a:gd name="T4" fmla="*/ 0 w 34"/>
                <a:gd name="T5" fmla="*/ 42 h 42"/>
                <a:gd name="T6" fmla="*/ 12 w 34"/>
                <a:gd name="T7" fmla="*/ 42 h 42"/>
                <a:gd name="T8" fmla="*/ 34 w 34"/>
                <a:gd name="T9" fmla="*/ 0 h 42"/>
              </a:gdLst>
              <a:ahLst/>
              <a:cxnLst>
                <a:cxn ang="0">
                  <a:pos x="T0" y="T1"/>
                </a:cxn>
                <a:cxn ang="0">
                  <a:pos x="T2" y="T3"/>
                </a:cxn>
                <a:cxn ang="0">
                  <a:pos x="T4" y="T5"/>
                </a:cxn>
                <a:cxn ang="0">
                  <a:pos x="T6" y="T7"/>
                </a:cxn>
                <a:cxn ang="0">
                  <a:pos x="T8" y="T9"/>
                </a:cxn>
              </a:cxnLst>
              <a:rect l="0" t="0" r="r" b="b"/>
              <a:pathLst>
                <a:path w="34" h="42">
                  <a:moveTo>
                    <a:pt x="34" y="0"/>
                  </a:moveTo>
                  <a:cubicBezTo>
                    <a:pt x="30" y="0"/>
                    <a:pt x="26" y="0"/>
                    <a:pt x="22" y="0"/>
                  </a:cubicBezTo>
                  <a:cubicBezTo>
                    <a:pt x="16" y="14"/>
                    <a:pt x="8" y="28"/>
                    <a:pt x="0" y="42"/>
                  </a:cubicBezTo>
                  <a:cubicBezTo>
                    <a:pt x="4" y="42"/>
                    <a:pt x="8" y="42"/>
                    <a:pt x="12" y="42"/>
                  </a:cubicBezTo>
                  <a:cubicBezTo>
                    <a:pt x="19" y="28"/>
                    <a:pt x="26" y="14"/>
                    <a:pt x="3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6CD2B2F2-7D63-4276-A3F8-8FCB61C3BAD3}"/>
                </a:ext>
              </a:extLst>
            </p:cNvPr>
            <p:cNvSpPr>
              <a:spLocks/>
            </p:cNvSpPr>
            <p:nvPr/>
          </p:nvSpPr>
          <p:spPr bwMode="auto">
            <a:xfrm>
              <a:off x="252" y="521"/>
              <a:ext cx="67" cy="85"/>
            </a:xfrm>
            <a:custGeom>
              <a:avLst/>
              <a:gdLst>
                <a:gd name="T0" fmla="*/ 33 w 33"/>
                <a:gd name="T1" fmla="*/ 2 h 42"/>
                <a:gd name="T2" fmla="*/ 22 w 33"/>
                <a:gd name="T3" fmla="*/ 0 h 42"/>
                <a:gd name="T4" fmla="*/ 0 w 33"/>
                <a:gd name="T5" fmla="*/ 42 h 42"/>
                <a:gd name="T6" fmla="*/ 14 w 33"/>
                <a:gd name="T7" fmla="*/ 42 h 42"/>
                <a:gd name="T8" fmla="*/ 33 w 33"/>
                <a:gd name="T9" fmla="*/ 2 h 42"/>
              </a:gdLst>
              <a:ahLst/>
              <a:cxnLst>
                <a:cxn ang="0">
                  <a:pos x="T0" y="T1"/>
                </a:cxn>
                <a:cxn ang="0">
                  <a:pos x="T2" y="T3"/>
                </a:cxn>
                <a:cxn ang="0">
                  <a:pos x="T4" y="T5"/>
                </a:cxn>
                <a:cxn ang="0">
                  <a:pos x="T6" y="T7"/>
                </a:cxn>
                <a:cxn ang="0">
                  <a:pos x="T8" y="T9"/>
                </a:cxn>
              </a:cxnLst>
              <a:rect l="0" t="0" r="r" b="b"/>
              <a:pathLst>
                <a:path w="33" h="42">
                  <a:moveTo>
                    <a:pt x="33" y="2"/>
                  </a:moveTo>
                  <a:cubicBezTo>
                    <a:pt x="29" y="1"/>
                    <a:pt x="25" y="1"/>
                    <a:pt x="22" y="0"/>
                  </a:cubicBezTo>
                  <a:cubicBezTo>
                    <a:pt x="15" y="14"/>
                    <a:pt x="7" y="28"/>
                    <a:pt x="0" y="42"/>
                  </a:cubicBezTo>
                  <a:cubicBezTo>
                    <a:pt x="4" y="42"/>
                    <a:pt x="9" y="42"/>
                    <a:pt x="14" y="42"/>
                  </a:cubicBezTo>
                  <a:cubicBezTo>
                    <a:pt x="20" y="28"/>
                    <a:pt x="26" y="15"/>
                    <a:pt x="33"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2">
              <a:extLst>
                <a:ext uri="{FF2B5EF4-FFF2-40B4-BE49-F238E27FC236}">
                  <a16:creationId xmlns:a16="http://schemas.microsoft.com/office/drawing/2014/main" id="{40E4D1A7-C768-4AD5-909A-819300E6370B}"/>
                </a:ext>
              </a:extLst>
            </p:cNvPr>
            <p:cNvSpPr>
              <a:spLocks/>
            </p:cNvSpPr>
            <p:nvPr/>
          </p:nvSpPr>
          <p:spPr bwMode="auto">
            <a:xfrm>
              <a:off x="288" y="525"/>
              <a:ext cx="59" cy="81"/>
            </a:xfrm>
            <a:custGeom>
              <a:avLst/>
              <a:gdLst>
                <a:gd name="T0" fmla="*/ 29 w 29"/>
                <a:gd name="T1" fmla="*/ 1 h 40"/>
                <a:gd name="T2" fmla="*/ 18 w 29"/>
                <a:gd name="T3" fmla="*/ 0 h 40"/>
                <a:gd name="T4" fmla="*/ 18 w 29"/>
                <a:gd name="T5" fmla="*/ 1 h 40"/>
                <a:gd name="T6" fmla="*/ 0 w 29"/>
                <a:gd name="T7" fmla="*/ 40 h 40"/>
                <a:gd name="T8" fmla="*/ 7 w 29"/>
                <a:gd name="T9" fmla="*/ 40 h 40"/>
                <a:gd name="T10" fmla="*/ 29 w 29"/>
                <a:gd name="T11" fmla="*/ 1 h 40"/>
              </a:gdLst>
              <a:ahLst/>
              <a:cxnLst>
                <a:cxn ang="0">
                  <a:pos x="T0" y="T1"/>
                </a:cxn>
                <a:cxn ang="0">
                  <a:pos x="T2" y="T3"/>
                </a:cxn>
                <a:cxn ang="0">
                  <a:pos x="T4" y="T5"/>
                </a:cxn>
                <a:cxn ang="0">
                  <a:pos x="T6" y="T7"/>
                </a:cxn>
                <a:cxn ang="0">
                  <a:pos x="T8" y="T9"/>
                </a:cxn>
                <a:cxn ang="0">
                  <a:pos x="T10" y="T11"/>
                </a:cxn>
              </a:cxnLst>
              <a:rect l="0" t="0" r="r" b="b"/>
              <a:pathLst>
                <a:path w="29" h="40">
                  <a:moveTo>
                    <a:pt x="29" y="1"/>
                  </a:moveTo>
                  <a:cubicBezTo>
                    <a:pt x="25" y="1"/>
                    <a:pt x="22" y="0"/>
                    <a:pt x="18" y="0"/>
                  </a:cubicBezTo>
                  <a:cubicBezTo>
                    <a:pt x="18" y="0"/>
                    <a:pt x="18" y="0"/>
                    <a:pt x="18" y="1"/>
                  </a:cubicBezTo>
                  <a:cubicBezTo>
                    <a:pt x="12" y="14"/>
                    <a:pt x="6" y="27"/>
                    <a:pt x="0" y="40"/>
                  </a:cubicBezTo>
                  <a:cubicBezTo>
                    <a:pt x="3" y="40"/>
                    <a:pt x="5" y="40"/>
                    <a:pt x="7" y="40"/>
                  </a:cubicBezTo>
                  <a:cubicBezTo>
                    <a:pt x="15" y="27"/>
                    <a:pt x="21" y="14"/>
                    <a:pt x="2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3">
              <a:extLst>
                <a:ext uri="{FF2B5EF4-FFF2-40B4-BE49-F238E27FC236}">
                  <a16:creationId xmlns:a16="http://schemas.microsoft.com/office/drawing/2014/main" id="{0EA718FF-F517-4323-B737-170FCFC12280}"/>
                </a:ext>
              </a:extLst>
            </p:cNvPr>
            <p:cNvSpPr>
              <a:spLocks/>
            </p:cNvSpPr>
            <p:nvPr/>
          </p:nvSpPr>
          <p:spPr bwMode="auto">
            <a:xfrm>
              <a:off x="310" y="529"/>
              <a:ext cx="67" cy="77"/>
            </a:xfrm>
            <a:custGeom>
              <a:avLst/>
              <a:gdLst>
                <a:gd name="T0" fmla="*/ 14 w 33"/>
                <a:gd name="T1" fmla="*/ 38 h 38"/>
                <a:gd name="T2" fmla="*/ 33 w 33"/>
                <a:gd name="T3" fmla="*/ 2 h 38"/>
                <a:gd name="T4" fmla="*/ 21 w 33"/>
                <a:gd name="T5" fmla="*/ 0 h 38"/>
                <a:gd name="T6" fmla="*/ 21 w 33"/>
                <a:gd name="T7" fmla="*/ 1 h 38"/>
                <a:gd name="T8" fmla="*/ 0 w 33"/>
                <a:gd name="T9" fmla="*/ 38 h 38"/>
                <a:gd name="T10" fmla="*/ 4 w 33"/>
                <a:gd name="T11" fmla="*/ 38 h 38"/>
                <a:gd name="T12" fmla="*/ 14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4" y="38"/>
                  </a:moveTo>
                  <a:cubicBezTo>
                    <a:pt x="21" y="26"/>
                    <a:pt x="27" y="14"/>
                    <a:pt x="33" y="2"/>
                  </a:cubicBezTo>
                  <a:cubicBezTo>
                    <a:pt x="29" y="1"/>
                    <a:pt x="25" y="0"/>
                    <a:pt x="21" y="0"/>
                  </a:cubicBezTo>
                  <a:cubicBezTo>
                    <a:pt x="21" y="0"/>
                    <a:pt x="21" y="0"/>
                    <a:pt x="21" y="1"/>
                  </a:cubicBezTo>
                  <a:cubicBezTo>
                    <a:pt x="14" y="13"/>
                    <a:pt x="8" y="26"/>
                    <a:pt x="0" y="38"/>
                  </a:cubicBezTo>
                  <a:cubicBezTo>
                    <a:pt x="2" y="38"/>
                    <a:pt x="3" y="38"/>
                    <a:pt x="4" y="38"/>
                  </a:cubicBezTo>
                  <a:cubicBezTo>
                    <a:pt x="8" y="38"/>
                    <a:pt x="11" y="38"/>
                    <a:pt x="14" y="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14">
              <a:extLst>
                <a:ext uri="{FF2B5EF4-FFF2-40B4-BE49-F238E27FC236}">
                  <a16:creationId xmlns:a16="http://schemas.microsoft.com/office/drawing/2014/main" id="{7C752C1D-48C1-4226-B26C-DE8ECA39C6BA}"/>
                </a:ext>
              </a:extLst>
            </p:cNvPr>
            <p:cNvSpPr>
              <a:spLocks/>
            </p:cNvSpPr>
            <p:nvPr/>
          </p:nvSpPr>
          <p:spPr bwMode="auto">
            <a:xfrm>
              <a:off x="347" y="533"/>
              <a:ext cx="55" cy="75"/>
            </a:xfrm>
            <a:custGeom>
              <a:avLst/>
              <a:gdLst>
                <a:gd name="T0" fmla="*/ 11 w 27"/>
                <a:gd name="T1" fmla="*/ 35 h 37"/>
                <a:gd name="T2" fmla="*/ 14 w 27"/>
                <a:gd name="T3" fmla="*/ 31 h 37"/>
                <a:gd name="T4" fmla="*/ 27 w 27"/>
                <a:gd name="T5" fmla="*/ 2 h 37"/>
                <a:gd name="T6" fmla="*/ 19 w 27"/>
                <a:gd name="T7" fmla="*/ 0 h 37"/>
                <a:gd name="T8" fmla="*/ 0 w 27"/>
                <a:gd name="T9" fmla="*/ 36 h 37"/>
                <a:gd name="T10" fmla="*/ 4 w 27"/>
                <a:gd name="T11" fmla="*/ 37 h 37"/>
                <a:gd name="T12" fmla="*/ 11 w 27"/>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1" y="35"/>
                  </a:moveTo>
                  <a:cubicBezTo>
                    <a:pt x="12" y="33"/>
                    <a:pt x="13" y="32"/>
                    <a:pt x="14" y="31"/>
                  </a:cubicBezTo>
                  <a:cubicBezTo>
                    <a:pt x="18" y="22"/>
                    <a:pt x="23" y="12"/>
                    <a:pt x="27" y="2"/>
                  </a:cubicBezTo>
                  <a:cubicBezTo>
                    <a:pt x="25" y="2"/>
                    <a:pt x="22" y="1"/>
                    <a:pt x="19" y="0"/>
                  </a:cubicBezTo>
                  <a:cubicBezTo>
                    <a:pt x="13" y="13"/>
                    <a:pt x="7" y="25"/>
                    <a:pt x="0" y="36"/>
                  </a:cubicBezTo>
                  <a:cubicBezTo>
                    <a:pt x="2" y="36"/>
                    <a:pt x="3" y="37"/>
                    <a:pt x="4" y="37"/>
                  </a:cubicBezTo>
                  <a:cubicBezTo>
                    <a:pt x="7" y="37"/>
                    <a:pt x="10" y="37"/>
                    <a:pt x="11"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5">
              <a:extLst>
                <a:ext uri="{FF2B5EF4-FFF2-40B4-BE49-F238E27FC236}">
                  <a16:creationId xmlns:a16="http://schemas.microsoft.com/office/drawing/2014/main" id="{3F5042E0-1C76-4005-A4ED-0E2AE2B191C4}"/>
                </a:ext>
              </a:extLst>
            </p:cNvPr>
            <p:cNvSpPr>
              <a:spLocks/>
            </p:cNvSpPr>
            <p:nvPr/>
          </p:nvSpPr>
          <p:spPr bwMode="auto">
            <a:xfrm>
              <a:off x="390" y="540"/>
              <a:ext cx="32" cy="42"/>
            </a:xfrm>
            <a:custGeom>
              <a:avLst/>
              <a:gdLst>
                <a:gd name="T0" fmla="*/ 10 w 16"/>
                <a:gd name="T1" fmla="*/ 0 h 21"/>
                <a:gd name="T2" fmla="*/ 0 w 16"/>
                <a:gd name="T3" fmla="*/ 21 h 21"/>
                <a:gd name="T4" fmla="*/ 13 w 16"/>
                <a:gd name="T5" fmla="*/ 9 h 21"/>
                <a:gd name="T6" fmla="*/ 15 w 16"/>
                <a:gd name="T7" fmla="*/ 3 h 21"/>
                <a:gd name="T8" fmla="*/ 16 w 16"/>
                <a:gd name="T9" fmla="*/ 2 h 21"/>
                <a:gd name="T10" fmla="*/ 10 w 16"/>
                <a:gd name="T11" fmla="*/ 0 h 21"/>
              </a:gdLst>
              <a:ahLst/>
              <a:cxnLst>
                <a:cxn ang="0">
                  <a:pos x="T0" y="T1"/>
                </a:cxn>
                <a:cxn ang="0">
                  <a:pos x="T2" y="T3"/>
                </a:cxn>
                <a:cxn ang="0">
                  <a:pos x="T4" y="T5"/>
                </a:cxn>
                <a:cxn ang="0">
                  <a:pos x="T6" y="T7"/>
                </a:cxn>
                <a:cxn ang="0">
                  <a:pos x="T8" y="T9"/>
                </a:cxn>
                <a:cxn ang="0">
                  <a:pos x="T10" y="T11"/>
                </a:cxn>
              </a:cxnLst>
              <a:rect l="0" t="0" r="r" b="b"/>
              <a:pathLst>
                <a:path w="16" h="21">
                  <a:moveTo>
                    <a:pt x="10" y="0"/>
                  </a:moveTo>
                  <a:cubicBezTo>
                    <a:pt x="7" y="7"/>
                    <a:pt x="3" y="14"/>
                    <a:pt x="0" y="21"/>
                  </a:cubicBezTo>
                  <a:cubicBezTo>
                    <a:pt x="4" y="17"/>
                    <a:pt x="9" y="13"/>
                    <a:pt x="13" y="9"/>
                  </a:cubicBezTo>
                  <a:cubicBezTo>
                    <a:pt x="14" y="8"/>
                    <a:pt x="15" y="6"/>
                    <a:pt x="15" y="3"/>
                  </a:cubicBezTo>
                  <a:cubicBezTo>
                    <a:pt x="15" y="3"/>
                    <a:pt x="15" y="2"/>
                    <a:pt x="16" y="2"/>
                  </a:cubicBezTo>
                  <a:cubicBezTo>
                    <a:pt x="14" y="1"/>
                    <a:pt x="12" y="1"/>
                    <a:pt x="1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6">
              <a:extLst>
                <a:ext uri="{FF2B5EF4-FFF2-40B4-BE49-F238E27FC236}">
                  <a16:creationId xmlns:a16="http://schemas.microsoft.com/office/drawing/2014/main" id="{69B9B699-66EA-493B-B21E-ECB3C98956D9}"/>
                </a:ext>
              </a:extLst>
            </p:cNvPr>
            <p:cNvSpPr>
              <a:spLocks/>
            </p:cNvSpPr>
            <p:nvPr/>
          </p:nvSpPr>
          <p:spPr bwMode="auto">
            <a:xfrm>
              <a:off x="197" y="519"/>
              <a:ext cx="59" cy="87"/>
            </a:xfrm>
            <a:custGeom>
              <a:avLst/>
              <a:gdLst>
                <a:gd name="T0" fmla="*/ 0 w 29"/>
                <a:gd name="T1" fmla="*/ 43 h 43"/>
                <a:gd name="T2" fmla="*/ 7 w 29"/>
                <a:gd name="T3" fmla="*/ 43 h 43"/>
                <a:gd name="T4" fmla="*/ 29 w 29"/>
                <a:gd name="T5" fmla="*/ 0 h 43"/>
                <a:gd name="T6" fmla="*/ 24 w 29"/>
                <a:gd name="T7" fmla="*/ 0 h 43"/>
                <a:gd name="T8" fmla="*/ 18 w 29"/>
                <a:gd name="T9" fmla="*/ 0 h 43"/>
                <a:gd name="T10" fmla="*/ 18 w 29"/>
                <a:gd name="T11" fmla="*/ 2 h 43"/>
                <a:gd name="T12" fmla="*/ 0 w 29"/>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29" h="43">
                  <a:moveTo>
                    <a:pt x="0" y="43"/>
                  </a:moveTo>
                  <a:cubicBezTo>
                    <a:pt x="3" y="43"/>
                    <a:pt x="5" y="43"/>
                    <a:pt x="7" y="43"/>
                  </a:cubicBezTo>
                  <a:cubicBezTo>
                    <a:pt x="14" y="29"/>
                    <a:pt x="22" y="15"/>
                    <a:pt x="29" y="0"/>
                  </a:cubicBezTo>
                  <a:cubicBezTo>
                    <a:pt x="27" y="0"/>
                    <a:pt x="26" y="0"/>
                    <a:pt x="24" y="0"/>
                  </a:cubicBezTo>
                  <a:cubicBezTo>
                    <a:pt x="22" y="0"/>
                    <a:pt x="20" y="0"/>
                    <a:pt x="18" y="0"/>
                  </a:cubicBezTo>
                  <a:cubicBezTo>
                    <a:pt x="18" y="1"/>
                    <a:pt x="18" y="1"/>
                    <a:pt x="18" y="2"/>
                  </a:cubicBezTo>
                  <a:cubicBezTo>
                    <a:pt x="11" y="15"/>
                    <a:pt x="5" y="29"/>
                    <a:pt x="0"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17">
              <a:extLst>
                <a:ext uri="{FF2B5EF4-FFF2-40B4-BE49-F238E27FC236}">
                  <a16:creationId xmlns:a16="http://schemas.microsoft.com/office/drawing/2014/main" id="{3F1BFF2E-D939-4975-84BF-AC0DBFB96BCE}"/>
                </a:ext>
              </a:extLst>
            </p:cNvPr>
            <p:cNvSpPr>
              <a:spLocks/>
            </p:cNvSpPr>
            <p:nvPr/>
          </p:nvSpPr>
          <p:spPr bwMode="auto">
            <a:xfrm>
              <a:off x="22" y="515"/>
              <a:ext cx="77" cy="89"/>
            </a:xfrm>
            <a:custGeom>
              <a:avLst/>
              <a:gdLst>
                <a:gd name="T0" fmla="*/ 35 w 38"/>
                <a:gd name="T1" fmla="*/ 0 h 44"/>
                <a:gd name="T2" fmla="*/ 32 w 38"/>
                <a:gd name="T3" fmla="*/ 1 h 44"/>
                <a:gd name="T4" fmla="*/ 32 w 38"/>
                <a:gd name="T5" fmla="*/ 1 h 44"/>
                <a:gd name="T6" fmla="*/ 19 w 38"/>
                <a:gd name="T7" fmla="*/ 18 h 44"/>
                <a:gd name="T8" fmla="*/ 0 w 38"/>
                <a:gd name="T9" fmla="*/ 44 h 44"/>
                <a:gd name="T10" fmla="*/ 16 w 38"/>
                <a:gd name="T11" fmla="*/ 44 h 44"/>
                <a:gd name="T12" fmla="*/ 38 w 38"/>
                <a:gd name="T13" fmla="*/ 2 h 44"/>
                <a:gd name="T14" fmla="*/ 35 w 38"/>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4">
                  <a:moveTo>
                    <a:pt x="35" y="0"/>
                  </a:moveTo>
                  <a:cubicBezTo>
                    <a:pt x="34" y="1"/>
                    <a:pt x="33" y="1"/>
                    <a:pt x="32" y="1"/>
                  </a:cubicBezTo>
                  <a:cubicBezTo>
                    <a:pt x="32" y="1"/>
                    <a:pt x="32" y="1"/>
                    <a:pt x="32" y="1"/>
                  </a:cubicBezTo>
                  <a:cubicBezTo>
                    <a:pt x="27" y="6"/>
                    <a:pt x="23" y="12"/>
                    <a:pt x="19" y="18"/>
                  </a:cubicBezTo>
                  <a:cubicBezTo>
                    <a:pt x="13" y="26"/>
                    <a:pt x="6" y="35"/>
                    <a:pt x="0" y="44"/>
                  </a:cubicBezTo>
                  <a:cubicBezTo>
                    <a:pt x="6" y="44"/>
                    <a:pt x="11" y="44"/>
                    <a:pt x="16" y="44"/>
                  </a:cubicBezTo>
                  <a:cubicBezTo>
                    <a:pt x="23" y="29"/>
                    <a:pt x="31" y="16"/>
                    <a:pt x="38" y="2"/>
                  </a:cubicBezTo>
                  <a:cubicBezTo>
                    <a:pt x="37" y="1"/>
                    <a:pt x="36" y="1"/>
                    <a:pt x="3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18">
              <a:extLst>
                <a:ext uri="{FF2B5EF4-FFF2-40B4-BE49-F238E27FC236}">
                  <a16:creationId xmlns:a16="http://schemas.microsoft.com/office/drawing/2014/main" id="{8D101FFA-618F-42A9-858B-F57488798C5B}"/>
                </a:ext>
              </a:extLst>
            </p:cNvPr>
            <p:cNvSpPr>
              <a:spLocks/>
            </p:cNvSpPr>
            <p:nvPr/>
          </p:nvSpPr>
          <p:spPr bwMode="auto">
            <a:xfrm>
              <a:off x="10" y="2"/>
              <a:ext cx="59" cy="79"/>
            </a:xfrm>
            <a:custGeom>
              <a:avLst/>
              <a:gdLst>
                <a:gd name="T0" fmla="*/ 0 w 29"/>
                <a:gd name="T1" fmla="*/ 39 h 39"/>
                <a:gd name="T2" fmla="*/ 26 w 29"/>
                <a:gd name="T3" fmla="*/ 8 h 39"/>
                <a:gd name="T4" fmla="*/ 28 w 29"/>
                <a:gd name="T5" fmla="*/ 8 h 39"/>
                <a:gd name="T6" fmla="*/ 28 w 29"/>
                <a:gd name="T7" fmla="*/ 8 h 39"/>
                <a:gd name="T8" fmla="*/ 29 w 29"/>
                <a:gd name="T9" fmla="*/ 0 h 39"/>
                <a:gd name="T10" fmla="*/ 26 w 29"/>
                <a:gd name="T11" fmla="*/ 2 h 39"/>
                <a:gd name="T12" fmla="*/ 3 w 29"/>
                <a:gd name="T13" fmla="*/ 28 h 39"/>
                <a:gd name="T14" fmla="*/ 0 w 29"/>
                <a:gd name="T15" fmla="*/ 38 h 39"/>
                <a:gd name="T16" fmla="*/ 0 w 29"/>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39"/>
                  </a:moveTo>
                  <a:cubicBezTo>
                    <a:pt x="9" y="29"/>
                    <a:pt x="18" y="19"/>
                    <a:pt x="26" y="8"/>
                  </a:cubicBezTo>
                  <a:cubicBezTo>
                    <a:pt x="27" y="7"/>
                    <a:pt x="28" y="7"/>
                    <a:pt x="28" y="8"/>
                  </a:cubicBezTo>
                  <a:cubicBezTo>
                    <a:pt x="28" y="8"/>
                    <a:pt x="28" y="8"/>
                    <a:pt x="28" y="8"/>
                  </a:cubicBezTo>
                  <a:cubicBezTo>
                    <a:pt x="28" y="5"/>
                    <a:pt x="28" y="3"/>
                    <a:pt x="29" y="0"/>
                  </a:cubicBezTo>
                  <a:cubicBezTo>
                    <a:pt x="28" y="0"/>
                    <a:pt x="27" y="1"/>
                    <a:pt x="26" y="2"/>
                  </a:cubicBezTo>
                  <a:cubicBezTo>
                    <a:pt x="18" y="10"/>
                    <a:pt x="10" y="19"/>
                    <a:pt x="3" y="28"/>
                  </a:cubicBezTo>
                  <a:cubicBezTo>
                    <a:pt x="1" y="31"/>
                    <a:pt x="0" y="34"/>
                    <a:pt x="0" y="38"/>
                  </a:cubicBezTo>
                  <a:cubicBezTo>
                    <a:pt x="0" y="38"/>
                    <a:pt x="0" y="38"/>
                    <a:pt x="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19">
              <a:extLst>
                <a:ext uri="{FF2B5EF4-FFF2-40B4-BE49-F238E27FC236}">
                  <a16:creationId xmlns:a16="http://schemas.microsoft.com/office/drawing/2014/main" id="{FC6C7FA4-B9B2-45A7-9DFB-B604ADB4A6AB}"/>
                </a:ext>
              </a:extLst>
            </p:cNvPr>
            <p:cNvSpPr>
              <a:spLocks/>
            </p:cNvSpPr>
            <p:nvPr/>
          </p:nvSpPr>
          <p:spPr bwMode="auto">
            <a:xfrm>
              <a:off x="12" y="24"/>
              <a:ext cx="57" cy="83"/>
            </a:xfrm>
            <a:custGeom>
              <a:avLst/>
              <a:gdLst>
                <a:gd name="T0" fmla="*/ 0 w 28"/>
                <a:gd name="T1" fmla="*/ 41 h 41"/>
                <a:gd name="T2" fmla="*/ 28 w 28"/>
                <a:gd name="T3" fmla="*/ 13 h 41"/>
                <a:gd name="T4" fmla="*/ 28 w 28"/>
                <a:gd name="T5" fmla="*/ 8 h 41"/>
                <a:gd name="T6" fmla="*/ 27 w 28"/>
                <a:gd name="T7" fmla="*/ 0 h 41"/>
                <a:gd name="T8" fmla="*/ 0 w 28"/>
                <a:gd name="T9" fmla="*/ 33 h 41"/>
                <a:gd name="T10" fmla="*/ 0 w 28"/>
                <a:gd name="T11" fmla="*/ 40 h 41"/>
                <a:gd name="T12" fmla="*/ 0 w 28"/>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8" h="41">
                  <a:moveTo>
                    <a:pt x="0" y="41"/>
                  </a:moveTo>
                  <a:cubicBezTo>
                    <a:pt x="9" y="31"/>
                    <a:pt x="18" y="22"/>
                    <a:pt x="28" y="13"/>
                  </a:cubicBezTo>
                  <a:cubicBezTo>
                    <a:pt x="28" y="11"/>
                    <a:pt x="28" y="9"/>
                    <a:pt x="28" y="8"/>
                  </a:cubicBezTo>
                  <a:cubicBezTo>
                    <a:pt x="28" y="6"/>
                    <a:pt x="27" y="3"/>
                    <a:pt x="27" y="0"/>
                  </a:cubicBezTo>
                  <a:cubicBezTo>
                    <a:pt x="19" y="11"/>
                    <a:pt x="9" y="22"/>
                    <a:pt x="0" y="33"/>
                  </a:cubicBezTo>
                  <a:cubicBezTo>
                    <a:pt x="0" y="35"/>
                    <a:pt x="0" y="38"/>
                    <a:pt x="0" y="40"/>
                  </a:cubicBezTo>
                  <a:cubicBezTo>
                    <a:pt x="0" y="41"/>
                    <a:pt x="0" y="41"/>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20">
              <a:extLst>
                <a:ext uri="{FF2B5EF4-FFF2-40B4-BE49-F238E27FC236}">
                  <a16:creationId xmlns:a16="http://schemas.microsoft.com/office/drawing/2014/main" id="{D11334F8-A13C-4CFE-9924-B94136EC54CB}"/>
                </a:ext>
              </a:extLst>
            </p:cNvPr>
            <p:cNvSpPr>
              <a:spLocks/>
            </p:cNvSpPr>
            <p:nvPr/>
          </p:nvSpPr>
          <p:spPr bwMode="auto">
            <a:xfrm>
              <a:off x="12" y="61"/>
              <a:ext cx="57" cy="75"/>
            </a:xfrm>
            <a:custGeom>
              <a:avLst/>
              <a:gdLst>
                <a:gd name="T0" fmla="*/ 27 w 28"/>
                <a:gd name="T1" fmla="*/ 9 h 37"/>
                <a:gd name="T2" fmla="*/ 28 w 28"/>
                <a:gd name="T3" fmla="*/ 8 h 37"/>
                <a:gd name="T4" fmla="*/ 28 w 28"/>
                <a:gd name="T5" fmla="*/ 0 h 37"/>
                <a:gd name="T6" fmla="*/ 0 w 28"/>
                <a:gd name="T7" fmla="*/ 29 h 37"/>
                <a:gd name="T8" fmla="*/ 0 w 28"/>
                <a:gd name="T9" fmla="*/ 37 h 37"/>
                <a:gd name="T10" fmla="*/ 27 w 28"/>
                <a:gd name="T11" fmla="*/ 9 h 37"/>
              </a:gdLst>
              <a:ahLst/>
              <a:cxnLst>
                <a:cxn ang="0">
                  <a:pos x="T0" y="T1"/>
                </a:cxn>
                <a:cxn ang="0">
                  <a:pos x="T2" y="T3"/>
                </a:cxn>
                <a:cxn ang="0">
                  <a:pos x="T4" y="T5"/>
                </a:cxn>
                <a:cxn ang="0">
                  <a:pos x="T6" y="T7"/>
                </a:cxn>
                <a:cxn ang="0">
                  <a:pos x="T8" y="T9"/>
                </a:cxn>
                <a:cxn ang="0">
                  <a:pos x="T10" y="T11"/>
                </a:cxn>
              </a:cxnLst>
              <a:rect l="0" t="0" r="r" b="b"/>
              <a:pathLst>
                <a:path w="28" h="37">
                  <a:moveTo>
                    <a:pt x="27" y="9"/>
                  </a:moveTo>
                  <a:cubicBezTo>
                    <a:pt x="27" y="8"/>
                    <a:pt x="28" y="8"/>
                    <a:pt x="28" y="8"/>
                  </a:cubicBezTo>
                  <a:cubicBezTo>
                    <a:pt x="28" y="5"/>
                    <a:pt x="28" y="3"/>
                    <a:pt x="28" y="0"/>
                  </a:cubicBezTo>
                  <a:cubicBezTo>
                    <a:pt x="18" y="10"/>
                    <a:pt x="8" y="19"/>
                    <a:pt x="0" y="29"/>
                  </a:cubicBezTo>
                  <a:cubicBezTo>
                    <a:pt x="0" y="31"/>
                    <a:pt x="0" y="34"/>
                    <a:pt x="0" y="37"/>
                  </a:cubicBezTo>
                  <a:cubicBezTo>
                    <a:pt x="9" y="27"/>
                    <a:pt x="18" y="18"/>
                    <a:pt x="2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21">
              <a:extLst>
                <a:ext uri="{FF2B5EF4-FFF2-40B4-BE49-F238E27FC236}">
                  <a16:creationId xmlns:a16="http://schemas.microsoft.com/office/drawing/2014/main" id="{99B16EA0-E850-4ABF-9114-37118308054E}"/>
                </a:ext>
              </a:extLst>
            </p:cNvPr>
            <p:cNvSpPr>
              <a:spLocks/>
            </p:cNvSpPr>
            <p:nvPr/>
          </p:nvSpPr>
          <p:spPr bwMode="auto">
            <a:xfrm>
              <a:off x="12" y="87"/>
              <a:ext cx="57" cy="83"/>
            </a:xfrm>
            <a:custGeom>
              <a:avLst/>
              <a:gdLst>
                <a:gd name="T0" fmla="*/ 26 w 28"/>
                <a:gd name="T1" fmla="*/ 13 h 41"/>
                <a:gd name="T2" fmla="*/ 28 w 28"/>
                <a:gd name="T3" fmla="*/ 13 h 41"/>
                <a:gd name="T4" fmla="*/ 28 w 28"/>
                <a:gd name="T5" fmla="*/ 0 h 41"/>
                <a:gd name="T6" fmla="*/ 0 w 28"/>
                <a:gd name="T7" fmla="*/ 29 h 41"/>
                <a:gd name="T8" fmla="*/ 0 w 28"/>
                <a:gd name="T9" fmla="*/ 41 h 41"/>
                <a:gd name="T10" fmla="*/ 26 w 28"/>
                <a:gd name="T11" fmla="*/ 13 h 41"/>
              </a:gdLst>
              <a:ahLst/>
              <a:cxnLst>
                <a:cxn ang="0">
                  <a:pos x="T0" y="T1"/>
                </a:cxn>
                <a:cxn ang="0">
                  <a:pos x="T2" y="T3"/>
                </a:cxn>
                <a:cxn ang="0">
                  <a:pos x="T4" y="T5"/>
                </a:cxn>
                <a:cxn ang="0">
                  <a:pos x="T6" y="T7"/>
                </a:cxn>
                <a:cxn ang="0">
                  <a:pos x="T8" y="T9"/>
                </a:cxn>
                <a:cxn ang="0">
                  <a:pos x="T10" y="T11"/>
                </a:cxn>
              </a:cxnLst>
              <a:rect l="0" t="0" r="r" b="b"/>
              <a:pathLst>
                <a:path w="28" h="41">
                  <a:moveTo>
                    <a:pt x="26" y="13"/>
                  </a:moveTo>
                  <a:cubicBezTo>
                    <a:pt x="26" y="13"/>
                    <a:pt x="27" y="12"/>
                    <a:pt x="28" y="13"/>
                  </a:cubicBezTo>
                  <a:cubicBezTo>
                    <a:pt x="28" y="9"/>
                    <a:pt x="28" y="4"/>
                    <a:pt x="28" y="0"/>
                  </a:cubicBezTo>
                  <a:cubicBezTo>
                    <a:pt x="19" y="10"/>
                    <a:pt x="9" y="19"/>
                    <a:pt x="0" y="29"/>
                  </a:cubicBezTo>
                  <a:cubicBezTo>
                    <a:pt x="0" y="33"/>
                    <a:pt x="0" y="37"/>
                    <a:pt x="0" y="41"/>
                  </a:cubicBezTo>
                  <a:cubicBezTo>
                    <a:pt x="9" y="33"/>
                    <a:pt x="18" y="24"/>
                    <a:pt x="26"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22">
              <a:extLst>
                <a:ext uri="{FF2B5EF4-FFF2-40B4-BE49-F238E27FC236}">
                  <a16:creationId xmlns:a16="http://schemas.microsoft.com/office/drawing/2014/main" id="{A8360EA9-6D5C-4B83-A11D-16D5463964FD}"/>
                </a:ext>
              </a:extLst>
            </p:cNvPr>
            <p:cNvSpPr>
              <a:spLocks/>
            </p:cNvSpPr>
            <p:nvPr/>
          </p:nvSpPr>
          <p:spPr bwMode="auto">
            <a:xfrm>
              <a:off x="12" y="119"/>
              <a:ext cx="59" cy="95"/>
            </a:xfrm>
            <a:custGeom>
              <a:avLst/>
              <a:gdLst>
                <a:gd name="T0" fmla="*/ 0 w 29"/>
                <a:gd name="T1" fmla="*/ 47 h 47"/>
                <a:gd name="T2" fmla="*/ 27 w 29"/>
                <a:gd name="T3" fmla="*/ 17 h 47"/>
                <a:gd name="T4" fmla="*/ 29 w 29"/>
                <a:gd name="T5" fmla="*/ 17 h 47"/>
                <a:gd name="T6" fmla="*/ 28 w 29"/>
                <a:gd name="T7" fmla="*/ 0 h 47"/>
                <a:gd name="T8" fmla="*/ 0 w 29"/>
                <a:gd name="T9" fmla="*/ 30 h 47"/>
                <a:gd name="T10" fmla="*/ 0 w 29"/>
                <a:gd name="T11" fmla="*/ 39 h 47"/>
                <a:gd name="T12" fmla="*/ 0 w 2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9" h="47">
                  <a:moveTo>
                    <a:pt x="0" y="47"/>
                  </a:moveTo>
                  <a:cubicBezTo>
                    <a:pt x="9" y="37"/>
                    <a:pt x="19" y="28"/>
                    <a:pt x="27" y="17"/>
                  </a:cubicBezTo>
                  <a:cubicBezTo>
                    <a:pt x="27" y="17"/>
                    <a:pt x="28" y="17"/>
                    <a:pt x="29" y="17"/>
                  </a:cubicBezTo>
                  <a:cubicBezTo>
                    <a:pt x="29" y="11"/>
                    <a:pt x="28" y="6"/>
                    <a:pt x="28" y="0"/>
                  </a:cubicBezTo>
                  <a:cubicBezTo>
                    <a:pt x="20" y="11"/>
                    <a:pt x="10" y="21"/>
                    <a:pt x="0" y="30"/>
                  </a:cubicBezTo>
                  <a:cubicBezTo>
                    <a:pt x="0" y="33"/>
                    <a:pt x="0" y="36"/>
                    <a:pt x="0" y="39"/>
                  </a:cubicBezTo>
                  <a:cubicBezTo>
                    <a:pt x="0" y="41"/>
                    <a:pt x="0" y="44"/>
                    <a:pt x="0"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23">
              <a:extLst>
                <a:ext uri="{FF2B5EF4-FFF2-40B4-BE49-F238E27FC236}">
                  <a16:creationId xmlns:a16="http://schemas.microsoft.com/office/drawing/2014/main" id="{BCC8613F-5813-4B96-BEFD-307628FDB41B}"/>
                </a:ext>
              </a:extLst>
            </p:cNvPr>
            <p:cNvSpPr>
              <a:spLocks/>
            </p:cNvSpPr>
            <p:nvPr/>
          </p:nvSpPr>
          <p:spPr bwMode="auto">
            <a:xfrm>
              <a:off x="8" y="196"/>
              <a:ext cx="65" cy="81"/>
            </a:xfrm>
            <a:custGeom>
              <a:avLst/>
              <a:gdLst>
                <a:gd name="T0" fmla="*/ 31 w 32"/>
                <a:gd name="T1" fmla="*/ 12 h 40"/>
                <a:gd name="T2" fmla="*/ 32 w 32"/>
                <a:gd name="T3" fmla="*/ 12 h 40"/>
                <a:gd name="T4" fmla="*/ 31 w 32"/>
                <a:gd name="T5" fmla="*/ 0 h 40"/>
                <a:gd name="T6" fmla="*/ 1 w 32"/>
                <a:gd name="T7" fmla="*/ 27 h 40"/>
                <a:gd name="T8" fmla="*/ 0 w 32"/>
                <a:gd name="T9" fmla="*/ 40 h 40"/>
                <a:gd name="T10" fmla="*/ 31 w 32"/>
                <a:gd name="T11" fmla="*/ 12 h 40"/>
              </a:gdLst>
              <a:ahLst/>
              <a:cxnLst>
                <a:cxn ang="0">
                  <a:pos x="T0" y="T1"/>
                </a:cxn>
                <a:cxn ang="0">
                  <a:pos x="T2" y="T3"/>
                </a:cxn>
                <a:cxn ang="0">
                  <a:pos x="T4" y="T5"/>
                </a:cxn>
                <a:cxn ang="0">
                  <a:pos x="T6" y="T7"/>
                </a:cxn>
                <a:cxn ang="0">
                  <a:pos x="T8" y="T9"/>
                </a:cxn>
                <a:cxn ang="0">
                  <a:pos x="T10" y="T11"/>
                </a:cxn>
              </a:cxnLst>
              <a:rect l="0" t="0" r="r" b="b"/>
              <a:pathLst>
                <a:path w="32" h="40">
                  <a:moveTo>
                    <a:pt x="31" y="12"/>
                  </a:moveTo>
                  <a:cubicBezTo>
                    <a:pt x="31" y="12"/>
                    <a:pt x="31" y="12"/>
                    <a:pt x="32" y="12"/>
                  </a:cubicBezTo>
                  <a:cubicBezTo>
                    <a:pt x="32" y="8"/>
                    <a:pt x="31" y="4"/>
                    <a:pt x="31" y="0"/>
                  </a:cubicBezTo>
                  <a:cubicBezTo>
                    <a:pt x="22" y="10"/>
                    <a:pt x="12" y="19"/>
                    <a:pt x="1" y="27"/>
                  </a:cubicBezTo>
                  <a:cubicBezTo>
                    <a:pt x="1" y="31"/>
                    <a:pt x="0" y="35"/>
                    <a:pt x="0" y="40"/>
                  </a:cubicBezTo>
                  <a:cubicBezTo>
                    <a:pt x="11" y="31"/>
                    <a:pt x="21" y="21"/>
                    <a:pt x="31"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24">
              <a:extLst>
                <a:ext uri="{FF2B5EF4-FFF2-40B4-BE49-F238E27FC236}">
                  <a16:creationId xmlns:a16="http://schemas.microsoft.com/office/drawing/2014/main" id="{AA85F41F-6FF9-4152-AB0B-67DBB35B99A1}"/>
                </a:ext>
              </a:extLst>
            </p:cNvPr>
            <p:cNvSpPr>
              <a:spLocks/>
            </p:cNvSpPr>
            <p:nvPr/>
          </p:nvSpPr>
          <p:spPr bwMode="auto">
            <a:xfrm>
              <a:off x="8" y="269"/>
              <a:ext cx="67" cy="73"/>
            </a:xfrm>
            <a:custGeom>
              <a:avLst/>
              <a:gdLst>
                <a:gd name="T0" fmla="*/ 1 w 33"/>
                <a:gd name="T1" fmla="*/ 36 h 36"/>
                <a:gd name="T2" fmla="*/ 32 w 33"/>
                <a:gd name="T3" fmla="*/ 15 h 36"/>
                <a:gd name="T4" fmla="*/ 33 w 33"/>
                <a:gd name="T5" fmla="*/ 15 h 36"/>
                <a:gd name="T6" fmla="*/ 33 w 33"/>
                <a:gd name="T7" fmla="*/ 0 h 36"/>
                <a:gd name="T8" fmla="*/ 2 w 33"/>
                <a:gd name="T9" fmla="*/ 25 h 36"/>
                <a:gd name="T10" fmla="*/ 0 w 33"/>
                <a:gd name="T11" fmla="*/ 25 h 36"/>
                <a:gd name="T12" fmla="*/ 0 w 33"/>
                <a:gd name="T13" fmla="*/ 33 h 36"/>
                <a:gd name="T14" fmla="*/ 1 w 33"/>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6">
                  <a:moveTo>
                    <a:pt x="1" y="36"/>
                  </a:moveTo>
                  <a:cubicBezTo>
                    <a:pt x="11" y="29"/>
                    <a:pt x="21" y="21"/>
                    <a:pt x="32" y="15"/>
                  </a:cubicBezTo>
                  <a:cubicBezTo>
                    <a:pt x="33" y="15"/>
                    <a:pt x="33" y="15"/>
                    <a:pt x="33" y="15"/>
                  </a:cubicBezTo>
                  <a:cubicBezTo>
                    <a:pt x="33" y="10"/>
                    <a:pt x="33" y="5"/>
                    <a:pt x="33" y="0"/>
                  </a:cubicBezTo>
                  <a:cubicBezTo>
                    <a:pt x="22" y="8"/>
                    <a:pt x="12" y="16"/>
                    <a:pt x="2" y="25"/>
                  </a:cubicBezTo>
                  <a:cubicBezTo>
                    <a:pt x="2" y="26"/>
                    <a:pt x="1" y="26"/>
                    <a:pt x="0" y="25"/>
                  </a:cubicBezTo>
                  <a:cubicBezTo>
                    <a:pt x="0" y="28"/>
                    <a:pt x="0" y="30"/>
                    <a:pt x="0" y="33"/>
                  </a:cubicBezTo>
                  <a:cubicBezTo>
                    <a:pt x="0" y="34"/>
                    <a:pt x="0" y="35"/>
                    <a:pt x="1" y="3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25">
              <a:extLst>
                <a:ext uri="{FF2B5EF4-FFF2-40B4-BE49-F238E27FC236}">
                  <a16:creationId xmlns:a16="http://schemas.microsoft.com/office/drawing/2014/main" id="{D3A77784-1EEB-4EAE-8C41-8BAEABDD6644}"/>
                </a:ext>
              </a:extLst>
            </p:cNvPr>
            <p:cNvSpPr>
              <a:spLocks/>
            </p:cNvSpPr>
            <p:nvPr/>
          </p:nvSpPr>
          <p:spPr bwMode="auto">
            <a:xfrm>
              <a:off x="8" y="340"/>
              <a:ext cx="71" cy="86"/>
            </a:xfrm>
            <a:custGeom>
              <a:avLst/>
              <a:gdLst>
                <a:gd name="T0" fmla="*/ 33 w 35"/>
                <a:gd name="T1" fmla="*/ 15 h 43"/>
                <a:gd name="T2" fmla="*/ 35 w 35"/>
                <a:gd name="T3" fmla="*/ 15 h 43"/>
                <a:gd name="T4" fmla="*/ 35 w 35"/>
                <a:gd name="T5" fmla="*/ 5 h 43"/>
                <a:gd name="T6" fmla="*/ 35 w 35"/>
                <a:gd name="T7" fmla="*/ 0 h 43"/>
                <a:gd name="T8" fmla="*/ 1 w 35"/>
                <a:gd name="T9" fmla="*/ 29 h 43"/>
                <a:gd name="T10" fmla="*/ 0 w 35"/>
                <a:gd name="T11" fmla="*/ 43 h 43"/>
                <a:gd name="T12" fmla="*/ 33 w 35"/>
                <a:gd name="T13" fmla="*/ 15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3" y="15"/>
                  </a:moveTo>
                  <a:cubicBezTo>
                    <a:pt x="34" y="14"/>
                    <a:pt x="35" y="14"/>
                    <a:pt x="35" y="15"/>
                  </a:cubicBezTo>
                  <a:cubicBezTo>
                    <a:pt x="35" y="12"/>
                    <a:pt x="35" y="8"/>
                    <a:pt x="35" y="5"/>
                  </a:cubicBezTo>
                  <a:cubicBezTo>
                    <a:pt x="35" y="3"/>
                    <a:pt x="35" y="2"/>
                    <a:pt x="35" y="0"/>
                  </a:cubicBezTo>
                  <a:cubicBezTo>
                    <a:pt x="23" y="10"/>
                    <a:pt x="12" y="19"/>
                    <a:pt x="1" y="29"/>
                  </a:cubicBezTo>
                  <a:cubicBezTo>
                    <a:pt x="1" y="33"/>
                    <a:pt x="0" y="38"/>
                    <a:pt x="0" y="43"/>
                  </a:cubicBezTo>
                  <a:cubicBezTo>
                    <a:pt x="11" y="34"/>
                    <a:pt x="22" y="24"/>
                    <a:pt x="33"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26">
              <a:extLst>
                <a:ext uri="{FF2B5EF4-FFF2-40B4-BE49-F238E27FC236}">
                  <a16:creationId xmlns:a16="http://schemas.microsoft.com/office/drawing/2014/main" id="{85F91285-3B0C-4CF2-87A8-D6C144E720F3}"/>
                </a:ext>
              </a:extLst>
            </p:cNvPr>
            <p:cNvSpPr>
              <a:spLocks/>
            </p:cNvSpPr>
            <p:nvPr/>
          </p:nvSpPr>
          <p:spPr bwMode="auto">
            <a:xfrm>
              <a:off x="6" y="374"/>
              <a:ext cx="77" cy="121"/>
            </a:xfrm>
            <a:custGeom>
              <a:avLst/>
              <a:gdLst>
                <a:gd name="T0" fmla="*/ 36 w 38"/>
                <a:gd name="T1" fmla="*/ 18 h 60"/>
                <a:gd name="T2" fmla="*/ 0 w 38"/>
                <a:gd name="T3" fmla="*/ 42 h 60"/>
                <a:gd name="T4" fmla="*/ 0 w 38"/>
                <a:gd name="T5" fmla="*/ 48 h 60"/>
                <a:gd name="T6" fmla="*/ 1 w 38"/>
                <a:gd name="T7" fmla="*/ 60 h 60"/>
                <a:gd name="T8" fmla="*/ 36 w 38"/>
                <a:gd name="T9" fmla="*/ 28 h 60"/>
                <a:gd name="T10" fmla="*/ 38 w 38"/>
                <a:gd name="T11" fmla="*/ 28 h 60"/>
                <a:gd name="T12" fmla="*/ 37 w 38"/>
                <a:gd name="T13" fmla="*/ 0 h 60"/>
                <a:gd name="T14" fmla="*/ 36 w 38"/>
                <a:gd name="T15" fmla="*/ 1 h 60"/>
                <a:gd name="T16" fmla="*/ 1 w 38"/>
                <a:gd name="T17" fmla="*/ 31 h 60"/>
                <a:gd name="T18" fmla="*/ 0 w 38"/>
                <a:gd name="T19" fmla="*/ 38 h 60"/>
                <a:gd name="T20" fmla="*/ 34 w 38"/>
                <a:gd name="T21" fmla="*/ 15 h 60"/>
                <a:gd name="T22" fmla="*/ 37 w 38"/>
                <a:gd name="T23" fmla="*/ 16 h 60"/>
                <a:gd name="T24" fmla="*/ 36 w 38"/>
                <a:gd name="T25"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0">
                  <a:moveTo>
                    <a:pt x="36" y="18"/>
                  </a:moveTo>
                  <a:cubicBezTo>
                    <a:pt x="24" y="26"/>
                    <a:pt x="12" y="34"/>
                    <a:pt x="0" y="42"/>
                  </a:cubicBezTo>
                  <a:cubicBezTo>
                    <a:pt x="0" y="44"/>
                    <a:pt x="0" y="46"/>
                    <a:pt x="0" y="48"/>
                  </a:cubicBezTo>
                  <a:cubicBezTo>
                    <a:pt x="1" y="52"/>
                    <a:pt x="1" y="56"/>
                    <a:pt x="1" y="60"/>
                  </a:cubicBezTo>
                  <a:cubicBezTo>
                    <a:pt x="12" y="49"/>
                    <a:pt x="24" y="39"/>
                    <a:pt x="36" y="28"/>
                  </a:cubicBezTo>
                  <a:cubicBezTo>
                    <a:pt x="36" y="28"/>
                    <a:pt x="37" y="28"/>
                    <a:pt x="38" y="28"/>
                  </a:cubicBezTo>
                  <a:cubicBezTo>
                    <a:pt x="38" y="19"/>
                    <a:pt x="37" y="10"/>
                    <a:pt x="37" y="0"/>
                  </a:cubicBezTo>
                  <a:cubicBezTo>
                    <a:pt x="37" y="1"/>
                    <a:pt x="36" y="1"/>
                    <a:pt x="36" y="1"/>
                  </a:cubicBezTo>
                  <a:cubicBezTo>
                    <a:pt x="24" y="11"/>
                    <a:pt x="13" y="21"/>
                    <a:pt x="1" y="31"/>
                  </a:cubicBezTo>
                  <a:cubicBezTo>
                    <a:pt x="1" y="33"/>
                    <a:pt x="0" y="36"/>
                    <a:pt x="0" y="38"/>
                  </a:cubicBezTo>
                  <a:cubicBezTo>
                    <a:pt x="11" y="30"/>
                    <a:pt x="23" y="22"/>
                    <a:pt x="34" y="15"/>
                  </a:cubicBezTo>
                  <a:cubicBezTo>
                    <a:pt x="35" y="15"/>
                    <a:pt x="36" y="15"/>
                    <a:pt x="37" y="16"/>
                  </a:cubicBezTo>
                  <a:cubicBezTo>
                    <a:pt x="37" y="17"/>
                    <a:pt x="37" y="18"/>
                    <a:pt x="36"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27">
              <a:extLst>
                <a:ext uri="{FF2B5EF4-FFF2-40B4-BE49-F238E27FC236}">
                  <a16:creationId xmlns:a16="http://schemas.microsoft.com/office/drawing/2014/main" id="{89E16CDE-0E69-42B1-A354-90943AC7B888}"/>
                </a:ext>
              </a:extLst>
            </p:cNvPr>
            <p:cNvSpPr>
              <a:spLocks/>
            </p:cNvSpPr>
            <p:nvPr/>
          </p:nvSpPr>
          <p:spPr bwMode="auto">
            <a:xfrm>
              <a:off x="8" y="436"/>
              <a:ext cx="77" cy="108"/>
            </a:xfrm>
            <a:custGeom>
              <a:avLst/>
              <a:gdLst>
                <a:gd name="T0" fmla="*/ 0 w 38"/>
                <a:gd name="T1" fmla="*/ 53 h 53"/>
                <a:gd name="T2" fmla="*/ 37 w 38"/>
                <a:gd name="T3" fmla="*/ 13 h 53"/>
                <a:gd name="T4" fmla="*/ 38 w 38"/>
                <a:gd name="T5" fmla="*/ 12 h 53"/>
                <a:gd name="T6" fmla="*/ 37 w 38"/>
                <a:gd name="T7" fmla="*/ 1 h 53"/>
                <a:gd name="T8" fmla="*/ 37 w 38"/>
                <a:gd name="T9" fmla="*/ 0 h 53"/>
                <a:gd name="T10" fmla="*/ 0 w 38"/>
                <a:gd name="T11" fmla="*/ 34 h 53"/>
                <a:gd name="T12" fmla="*/ 0 w 38"/>
                <a:gd name="T13" fmla="*/ 43 h 53"/>
                <a:gd name="T14" fmla="*/ 0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0" y="53"/>
                  </a:moveTo>
                  <a:cubicBezTo>
                    <a:pt x="13" y="40"/>
                    <a:pt x="27" y="28"/>
                    <a:pt x="37" y="13"/>
                  </a:cubicBezTo>
                  <a:cubicBezTo>
                    <a:pt x="37" y="12"/>
                    <a:pt x="37" y="12"/>
                    <a:pt x="38" y="12"/>
                  </a:cubicBezTo>
                  <a:cubicBezTo>
                    <a:pt x="37" y="6"/>
                    <a:pt x="37" y="1"/>
                    <a:pt x="37" y="1"/>
                  </a:cubicBezTo>
                  <a:cubicBezTo>
                    <a:pt x="37" y="1"/>
                    <a:pt x="37" y="0"/>
                    <a:pt x="37" y="0"/>
                  </a:cubicBezTo>
                  <a:cubicBezTo>
                    <a:pt x="24" y="11"/>
                    <a:pt x="12" y="22"/>
                    <a:pt x="0" y="34"/>
                  </a:cubicBezTo>
                  <a:cubicBezTo>
                    <a:pt x="0" y="37"/>
                    <a:pt x="0" y="40"/>
                    <a:pt x="0" y="43"/>
                  </a:cubicBezTo>
                  <a:cubicBezTo>
                    <a:pt x="0" y="47"/>
                    <a:pt x="0" y="50"/>
                    <a:pt x="0"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28">
              <a:extLst>
                <a:ext uri="{FF2B5EF4-FFF2-40B4-BE49-F238E27FC236}">
                  <a16:creationId xmlns:a16="http://schemas.microsoft.com/office/drawing/2014/main" id="{5234CE88-5F8B-4BAE-BB85-18FAE774BCC7}"/>
                </a:ext>
              </a:extLst>
            </p:cNvPr>
            <p:cNvSpPr>
              <a:spLocks/>
            </p:cNvSpPr>
            <p:nvPr/>
          </p:nvSpPr>
          <p:spPr bwMode="auto">
            <a:xfrm>
              <a:off x="6" y="473"/>
              <a:ext cx="79" cy="125"/>
            </a:xfrm>
            <a:custGeom>
              <a:avLst/>
              <a:gdLst>
                <a:gd name="T0" fmla="*/ 17 w 39"/>
                <a:gd name="T1" fmla="*/ 41 h 62"/>
                <a:gd name="T2" fmla="*/ 36 w 39"/>
                <a:gd name="T3" fmla="*/ 17 h 62"/>
                <a:gd name="T4" fmla="*/ 37 w 39"/>
                <a:gd name="T5" fmla="*/ 15 h 62"/>
                <a:gd name="T6" fmla="*/ 39 w 39"/>
                <a:gd name="T7" fmla="*/ 13 h 62"/>
                <a:gd name="T8" fmla="*/ 39 w 39"/>
                <a:gd name="T9" fmla="*/ 13 h 62"/>
                <a:gd name="T10" fmla="*/ 39 w 39"/>
                <a:gd name="T11" fmla="*/ 0 h 62"/>
                <a:gd name="T12" fmla="*/ 1 w 39"/>
                <a:gd name="T13" fmla="*/ 40 h 62"/>
                <a:gd name="T14" fmla="*/ 0 w 39"/>
                <a:gd name="T15" fmla="*/ 57 h 62"/>
                <a:gd name="T16" fmla="*/ 1 w 39"/>
                <a:gd name="T17" fmla="*/ 62 h 62"/>
                <a:gd name="T18" fmla="*/ 17 w 39"/>
                <a:gd name="T19"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2">
                  <a:moveTo>
                    <a:pt x="17" y="41"/>
                  </a:moveTo>
                  <a:cubicBezTo>
                    <a:pt x="24" y="33"/>
                    <a:pt x="29" y="25"/>
                    <a:pt x="36" y="17"/>
                  </a:cubicBezTo>
                  <a:cubicBezTo>
                    <a:pt x="36" y="16"/>
                    <a:pt x="36" y="15"/>
                    <a:pt x="37" y="15"/>
                  </a:cubicBezTo>
                  <a:cubicBezTo>
                    <a:pt x="37" y="14"/>
                    <a:pt x="38" y="13"/>
                    <a:pt x="39" y="13"/>
                  </a:cubicBezTo>
                  <a:cubicBezTo>
                    <a:pt x="39" y="13"/>
                    <a:pt x="39" y="13"/>
                    <a:pt x="39" y="13"/>
                  </a:cubicBezTo>
                  <a:cubicBezTo>
                    <a:pt x="39" y="13"/>
                    <a:pt x="39" y="7"/>
                    <a:pt x="39" y="0"/>
                  </a:cubicBezTo>
                  <a:cubicBezTo>
                    <a:pt x="28" y="15"/>
                    <a:pt x="14" y="27"/>
                    <a:pt x="1" y="40"/>
                  </a:cubicBezTo>
                  <a:cubicBezTo>
                    <a:pt x="1" y="46"/>
                    <a:pt x="1" y="51"/>
                    <a:pt x="0" y="57"/>
                  </a:cubicBezTo>
                  <a:cubicBezTo>
                    <a:pt x="0" y="59"/>
                    <a:pt x="0" y="60"/>
                    <a:pt x="1" y="62"/>
                  </a:cubicBezTo>
                  <a:cubicBezTo>
                    <a:pt x="6" y="55"/>
                    <a:pt x="12" y="48"/>
                    <a:pt x="17"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29">
              <a:extLst>
                <a:ext uri="{FF2B5EF4-FFF2-40B4-BE49-F238E27FC236}">
                  <a16:creationId xmlns:a16="http://schemas.microsoft.com/office/drawing/2014/main" id="{7E330716-BCB1-401D-8837-9D728C554ED5}"/>
                </a:ext>
              </a:extLst>
            </p:cNvPr>
            <p:cNvSpPr>
              <a:spLocks/>
            </p:cNvSpPr>
            <p:nvPr/>
          </p:nvSpPr>
          <p:spPr bwMode="auto">
            <a:xfrm>
              <a:off x="10" y="305"/>
              <a:ext cx="67" cy="83"/>
            </a:xfrm>
            <a:custGeom>
              <a:avLst/>
              <a:gdLst>
                <a:gd name="T0" fmla="*/ 0 w 33"/>
                <a:gd name="T1" fmla="*/ 41 h 41"/>
                <a:gd name="T2" fmla="*/ 33 w 33"/>
                <a:gd name="T3" fmla="*/ 13 h 41"/>
                <a:gd name="T4" fmla="*/ 33 w 33"/>
                <a:gd name="T5" fmla="*/ 0 h 41"/>
                <a:gd name="T6" fmla="*/ 0 w 33"/>
                <a:gd name="T7" fmla="*/ 22 h 41"/>
                <a:gd name="T8" fmla="*/ 0 w 33"/>
                <a:gd name="T9" fmla="*/ 41 h 41"/>
              </a:gdLst>
              <a:ahLst/>
              <a:cxnLst>
                <a:cxn ang="0">
                  <a:pos x="T0" y="T1"/>
                </a:cxn>
                <a:cxn ang="0">
                  <a:pos x="T2" y="T3"/>
                </a:cxn>
                <a:cxn ang="0">
                  <a:pos x="T4" y="T5"/>
                </a:cxn>
                <a:cxn ang="0">
                  <a:pos x="T6" y="T7"/>
                </a:cxn>
                <a:cxn ang="0">
                  <a:pos x="T8" y="T9"/>
                </a:cxn>
              </a:cxnLst>
              <a:rect l="0" t="0" r="r" b="b"/>
              <a:pathLst>
                <a:path w="33" h="41">
                  <a:moveTo>
                    <a:pt x="0" y="41"/>
                  </a:moveTo>
                  <a:cubicBezTo>
                    <a:pt x="11" y="32"/>
                    <a:pt x="22" y="22"/>
                    <a:pt x="33" y="13"/>
                  </a:cubicBezTo>
                  <a:cubicBezTo>
                    <a:pt x="33" y="9"/>
                    <a:pt x="33" y="4"/>
                    <a:pt x="33" y="0"/>
                  </a:cubicBezTo>
                  <a:cubicBezTo>
                    <a:pt x="21" y="7"/>
                    <a:pt x="11" y="15"/>
                    <a:pt x="0" y="22"/>
                  </a:cubicBezTo>
                  <a:cubicBezTo>
                    <a:pt x="0" y="28"/>
                    <a:pt x="0" y="35"/>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30">
              <a:extLst>
                <a:ext uri="{FF2B5EF4-FFF2-40B4-BE49-F238E27FC236}">
                  <a16:creationId xmlns:a16="http://schemas.microsoft.com/office/drawing/2014/main" id="{D6BBDFD1-EAC6-4A59-B7B3-FF3CDBF85D3E}"/>
                </a:ext>
              </a:extLst>
            </p:cNvPr>
            <p:cNvSpPr>
              <a:spLocks/>
            </p:cNvSpPr>
            <p:nvPr/>
          </p:nvSpPr>
          <p:spPr bwMode="auto">
            <a:xfrm>
              <a:off x="8" y="230"/>
              <a:ext cx="67" cy="83"/>
            </a:xfrm>
            <a:custGeom>
              <a:avLst/>
              <a:gdLst>
                <a:gd name="T0" fmla="*/ 33 w 33"/>
                <a:gd name="T1" fmla="*/ 14 h 41"/>
                <a:gd name="T2" fmla="*/ 32 w 33"/>
                <a:gd name="T3" fmla="*/ 0 h 41"/>
                <a:gd name="T4" fmla="*/ 0 w 33"/>
                <a:gd name="T5" fmla="*/ 27 h 41"/>
                <a:gd name="T6" fmla="*/ 0 w 33"/>
                <a:gd name="T7" fmla="*/ 41 h 41"/>
                <a:gd name="T8" fmla="*/ 33 w 33"/>
                <a:gd name="T9" fmla="*/ 14 h 41"/>
              </a:gdLst>
              <a:ahLst/>
              <a:cxnLst>
                <a:cxn ang="0">
                  <a:pos x="T0" y="T1"/>
                </a:cxn>
                <a:cxn ang="0">
                  <a:pos x="T2" y="T3"/>
                </a:cxn>
                <a:cxn ang="0">
                  <a:pos x="T4" y="T5"/>
                </a:cxn>
                <a:cxn ang="0">
                  <a:pos x="T6" y="T7"/>
                </a:cxn>
                <a:cxn ang="0">
                  <a:pos x="T8" y="T9"/>
                </a:cxn>
              </a:cxnLst>
              <a:rect l="0" t="0" r="r" b="b"/>
              <a:pathLst>
                <a:path w="33" h="41">
                  <a:moveTo>
                    <a:pt x="33" y="14"/>
                  </a:moveTo>
                  <a:cubicBezTo>
                    <a:pt x="32" y="9"/>
                    <a:pt x="32" y="4"/>
                    <a:pt x="32" y="0"/>
                  </a:cubicBezTo>
                  <a:cubicBezTo>
                    <a:pt x="21" y="9"/>
                    <a:pt x="11" y="19"/>
                    <a:pt x="0" y="27"/>
                  </a:cubicBezTo>
                  <a:cubicBezTo>
                    <a:pt x="0" y="32"/>
                    <a:pt x="0" y="37"/>
                    <a:pt x="0" y="41"/>
                  </a:cubicBezTo>
                  <a:cubicBezTo>
                    <a:pt x="10" y="31"/>
                    <a:pt x="22" y="23"/>
                    <a:pt x="33"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31">
              <a:extLst>
                <a:ext uri="{FF2B5EF4-FFF2-40B4-BE49-F238E27FC236}">
                  <a16:creationId xmlns:a16="http://schemas.microsoft.com/office/drawing/2014/main" id="{40E8368A-069C-4EEF-9504-086231691263}"/>
                </a:ext>
              </a:extLst>
            </p:cNvPr>
            <p:cNvSpPr>
              <a:spLocks/>
            </p:cNvSpPr>
            <p:nvPr/>
          </p:nvSpPr>
          <p:spPr bwMode="auto">
            <a:xfrm>
              <a:off x="10" y="162"/>
              <a:ext cx="61" cy="79"/>
            </a:xfrm>
            <a:custGeom>
              <a:avLst/>
              <a:gdLst>
                <a:gd name="T0" fmla="*/ 29 w 30"/>
                <a:gd name="T1" fmla="*/ 13 h 39"/>
                <a:gd name="T2" fmla="*/ 30 w 30"/>
                <a:gd name="T3" fmla="*/ 12 h 39"/>
                <a:gd name="T4" fmla="*/ 30 w 30"/>
                <a:gd name="T5" fmla="*/ 2 h 39"/>
                <a:gd name="T6" fmla="*/ 30 w 30"/>
                <a:gd name="T7" fmla="*/ 0 h 39"/>
                <a:gd name="T8" fmla="*/ 0 w 30"/>
                <a:gd name="T9" fmla="*/ 31 h 39"/>
                <a:gd name="T10" fmla="*/ 0 w 30"/>
                <a:gd name="T11" fmla="*/ 39 h 39"/>
                <a:gd name="T12" fmla="*/ 29 w 30"/>
                <a:gd name="T13" fmla="*/ 13 h 39"/>
              </a:gdLst>
              <a:ahLst/>
              <a:cxnLst>
                <a:cxn ang="0">
                  <a:pos x="T0" y="T1"/>
                </a:cxn>
                <a:cxn ang="0">
                  <a:pos x="T2" y="T3"/>
                </a:cxn>
                <a:cxn ang="0">
                  <a:pos x="T4" y="T5"/>
                </a:cxn>
                <a:cxn ang="0">
                  <a:pos x="T6" y="T7"/>
                </a:cxn>
                <a:cxn ang="0">
                  <a:pos x="T8" y="T9"/>
                </a:cxn>
                <a:cxn ang="0">
                  <a:pos x="T10" y="T11"/>
                </a:cxn>
                <a:cxn ang="0">
                  <a:pos x="T12" y="T13"/>
                </a:cxn>
              </a:cxnLst>
              <a:rect l="0" t="0" r="r" b="b"/>
              <a:pathLst>
                <a:path w="30" h="39">
                  <a:moveTo>
                    <a:pt x="29" y="13"/>
                  </a:moveTo>
                  <a:cubicBezTo>
                    <a:pt x="29" y="13"/>
                    <a:pt x="30" y="12"/>
                    <a:pt x="30" y="12"/>
                  </a:cubicBezTo>
                  <a:cubicBezTo>
                    <a:pt x="30" y="9"/>
                    <a:pt x="30" y="5"/>
                    <a:pt x="30" y="2"/>
                  </a:cubicBezTo>
                  <a:cubicBezTo>
                    <a:pt x="30" y="1"/>
                    <a:pt x="30" y="1"/>
                    <a:pt x="30" y="0"/>
                  </a:cubicBezTo>
                  <a:cubicBezTo>
                    <a:pt x="21" y="11"/>
                    <a:pt x="10" y="21"/>
                    <a:pt x="0" y="31"/>
                  </a:cubicBezTo>
                  <a:cubicBezTo>
                    <a:pt x="0" y="34"/>
                    <a:pt x="0" y="36"/>
                    <a:pt x="0" y="39"/>
                  </a:cubicBezTo>
                  <a:cubicBezTo>
                    <a:pt x="10" y="31"/>
                    <a:pt x="20" y="22"/>
                    <a:pt x="29"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8" name="文本框 67">
            <a:extLst>
              <a:ext uri="{FF2B5EF4-FFF2-40B4-BE49-F238E27FC236}">
                <a16:creationId xmlns:a16="http://schemas.microsoft.com/office/drawing/2014/main" id="{A8D67791-BF8C-467E-B98D-843F384B07CB}"/>
              </a:ext>
            </a:extLst>
          </p:cNvPr>
          <p:cNvSpPr txBox="1"/>
          <p:nvPr/>
        </p:nvSpPr>
        <p:spPr>
          <a:xfrm>
            <a:off x="1674760" y="1321959"/>
            <a:ext cx="9176714" cy="3323987"/>
          </a:xfrm>
          <a:prstGeom prst="rect">
            <a:avLst/>
          </a:prstGeom>
          <a:noFill/>
        </p:spPr>
        <p:txBody>
          <a:bodyPr wrap="square">
            <a:spAutoFit/>
          </a:bodyPr>
          <a:lstStyle/>
          <a:p>
            <a:r>
              <a:rPr lang="en-US" altLang="zh-CN" sz="1400" b="1" i="0" dirty="0">
                <a:effectLst/>
                <a:latin typeface="Arial" panose="020B0604020202020204" pitchFamily="34" charset="0"/>
              </a:rPr>
              <a:t>[1]</a:t>
            </a:r>
            <a:r>
              <a:rPr lang="en-US" altLang="zh-CN" sz="1400" b="1" i="0" dirty="0" err="1">
                <a:effectLst/>
                <a:latin typeface="Arial" panose="020B0604020202020204" pitchFamily="34" charset="0"/>
              </a:rPr>
              <a:t>Egawa</a:t>
            </a:r>
            <a:r>
              <a:rPr lang="en-US" altLang="zh-CN" sz="1400" b="1" i="0" dirty="0">
                <a:effectLst/>
                <a:latin typeface="Arial" panose="020B0604020202020204" pitchFamily="34" charset="0"/>
              </a:rPr>
              <a:t>, M. et al.(2007) ‘In vivo Estimation of Stratum Corneum Thickness from Water Concentration Profiles Obtained with Raman Spectroscopy’,Actadermato-venereologica</a:t>
            </a:r>
            <a:r>
              <a:rPr lang="en-US" altLang="zh-CN" sz="1400" b="1" i="0" dirty="0">
                <a:effectLst/>
                <a:latin typeface="Courier New" panose="02070309020205020404" pitchFamily="49" charset="0"/>
              </a:rPr>
              <a:t>87</a:t>
            </a:r>
            <a:r>
              <a:rPr lang="en-US" altLang="zh-CN" sz="1400" b="1" i="0" dirty="0">
                <a:effectLst/>
                <a:latin typeface="Arial" panose="020B0604020202020204" pitchFamily="34" charset="0"/>
              </a:rPr>
              <a:t>, pp. 4–8.</a:t>
            </a:r>
          </a:p>
          <a:p>
            <a:endParaRPr lang="en-US" altLang="zh-CN" sz="1400" b="1" i="0" dirty="0">
              <a:effectLst/>
              <a:latin typeface="Arial" panose="020B0604020202020204" pitchFamily="34" charset="0"/>
            </a:endParaRPr>
          </a:p>
          <a:p>
            <a:r>
              <a:rPr lang="en-US" altLang="zh-CN" sz="1400" b="1" i="0" dirty="0">
                <a:effectLst/>
                <a:latin typeface="Arial" panose="020B0604020202020204" pitchFamily="34" charset="0"/>
              </a:rPr>
              <a:t>[2]He, L. et al.(2013) ‘Statistics of multiple-scatterer induced frequency split-ting in whispering gallery </a:t>
            </a:r>
            <a:r>
              <a:rPr lang="en-US" altLang="zh-CN" sz="1400" b="1" i="0" dirty="0" err="1">
                <a:effectLst/>
                <a:latin typeface="Arial" panose="020B0604020202020204" pitchFamily="34" charset="0"/>
              </a:rPr>
              <a:t>microresonators</a:t>
            </a:r>
            <a:r>
              <a:rPr lang="en-US" altLang="zh-CN" sz="1400" b="1" i="0" dirty="0">
                <a:effectLst/>
                <a:latin typeface="Arial" panose="020B0604020202020204" pitchFamily="34" charset="0"/>
              </a:rPr>
              <a:t> and </a:t>
            </a:r>
            <a:r>
              <a:rPr lang="en-US" altLang="zh-CN" sz="1400" b="1" i="0" dirty="0" err="1">
                <a:effectLst/>
                <a:latin typeface="Arial" panose="020B0604020202020204" pitchFamily="34" charset="0"/>
              </a:rPr>
              <a:t>microlasers</a:t>
            </a:r>
            <a:r>
              <a:rPr lang="en-US" altLang="zh-CN" sz="1400" b="1" i="0" dirty="0">
                <a:effectLst/>
                <a:latin typeface="Arial" panose="020B0604020202020204" pitchFamily="34" charset="0"/>
              </a:rPr>
              <a:t>’,New Journal ofPhysics</a:t>
            </a:r>
            <a:r>
              <a:rPr lang="en-US" altLang="zh-CN" sz="1400" b="1" i="0" dirty="0">
                <a:effectLst/>
                <a:latin typeface="Courier New" panose="02070309020205020404" pitchFamily="49" charset="0"/>
              </a:rPr>
              <a:t>15</a:t>
            </a:r>
          </a:p>
          <a:p>
            <a:endParaRPr lang="en-US" altLang="zh-CN" sz="1400" b="1" dirty="0">
              <a:latin typeface="Courier New" panose="02070309020205020404" pitchFamily="49" charset="0"/>
            </a:endParaRPr>
          </a:p>
          <a:p>
            <a:r>
              <a:rPr lang="en-US" altLang="zh-CN" sz="1400" b="1" i="0" dirty="0">
                <a:effectLst/>
                <a:latin typeface="Arial" panose="020B0604020202020204" pitchFamily="34" charset="0"/>
              </a:rPr>
              <a:t>[3]Maria, F. L. et al.(2015) ‘A mechanistic insight into the mechanical role of the stratum corneum during stretching and compression of the </a:t>
            </a:r>
            <a:r>
              <a:rPr lang="en-US" altLang="zh-CN" sz="1400" b="1" i="0" dirty="0" err="1">
                <a:effectLst/>
                <a:latin typeface="Arial" panose="020B0604020202020204" pitchFamily="34" charset="0"/>
              </a:rPr>
              <a:t>skin’,Journal</a:t>
            </a:r>
            <a:r>
              <a:rPr lang="en-US" altLang="zh-CN" sz="1400" b="1" i="0" dirty="0">
                <a:effectLst/>
                <a:latin typeface="Arial" panose="020B0604020202020204" pitchFamily="34" charset="0"/>
              </a:rPr>
              <a:t> of the Mechanical Behavior of Biomedical Materials</a:t>
            </a:r>
            <a:r>
              <a:rPr lang="en-US" altLang="zh-CN" sz="1400" b="1" i="0" dirty="0">
                <a:effectLst/>
                <a:latin typeface="Courier New" panose="02070309020205020404" pitchFamily="49" charset="0"/>
              </a:rPr>
              <a:t>49</a:t>
            </a:r>
            <a:r>
              <a:rPr lang="en-US" altLang="zh-CN" sz="1400" b="1" i="0" dirty="0">
                <a:effectLst/>
                <a:latin typeface="Arial" panose="020B0604020202020204" pitchFamily="34" charset="0"/>
              </a:rPr>
              <a:t>, pp. 197–219</a:t>
            </a:r>
          </a:p>
          <a:p>
            <a:endParaRPr lang="en-US" altLang="zh-CN" sz="1400" b="1" i="0" dirty="0">
              <a:effectLst/>
              <a:latin typeface="Arial" panose="020B0604020202020204" pitchFamily="34" charset="0"/>
            </a:endParaRPr>
          </a:p>
          <a:p>
            <a:r>
              <a:rPr lang="en-US" altLang="zh-CN" sz="1400" b="1" i="0" dirty="0">
                <a:solidFill>
                  <a:srgbClr val="1C1D1E"/>
                </a:solidFill>
                <a:effectLst/>
                <a:latin typeface="Open Sans"/>
              </a:rPr>
              <a:t>[4]YU, R., ABRAMS, D., ALAIBAC, M. and CHU, A. (1994), Morphological and quantitative analyses of normal epidermal Langerhans cells using confocal scanning laser microscopy. British Journal of Dermatology, 131: 843-848.</a:t>
            </a:r>
            <a:endParaRPr lang="en-US" altLang="zh-CN" sz="1400" b="1" i="0" dirty="0">
              <a:effectLst/>
              <a:latin typeface="Arial" panose="020B0604020202020204" pitchFamily="34" charset="0"/>
            </a:endParaRPr>
          </a:p>
          <a:p>
            <a:endParaRPr lang="en-US" altLang="zh-CN" sz="1400" b="1" dirty="0">
              <a:latin typeface="Arial" panose="020B0604020202020204" pitchFamily="34" charset="0"/>
            </a:endParaRPr>
          </a:p>
          <a:p>
            <a:endParaRPr lang="zh-CN" altLang="en-US" sz="1400" b="1" dirty="0"/>
          </a:p>
        </p:txBody>
      </p:sp>
      <p:sp>
        <p:nvSpPr>
          <p:cNvPr id="69" name="文本框 68">
            <a:extLst>
              <a:ext uri="{FF2B5EF4-FFF2-40B4-BE49-F238E27FC236}">
                <a16:creationId xmlns:a16="http://schemas.microsoft.com/office/drawing/2014/main" id="{21E61BD8-B62B-4BCE-9250-332A283AF5CE}"/>
              </a:ext>
            </a:extLst>
          </p:cNvPr>
          <p:cNvSpPr txBox="1"/>
          <p:nvPr/>
        </p:nvSpPr>
        <p:spPr>
          <a:xfrm>
            <a:off x="1667242" y="4945547"/>
            <a:ext cx="8076885" cy="461665"/>
          </a:xfrm>
          <a:prstGeom prst="rect">
            <a:avLst/>
          </a:prstGeom>
          <a:noFill/>
        </p:spPr>
        <p:txBody>
          <a:bodyPr wrap="square">
            <a:spAutoFit/>
          </a:bodyPr>
          <a:lstStyle/>
          <a:p>
            <a:r>
              <a:rPr lang="zh-CN" altLang="en-US" sz="2400" b="1" dirty="0"/>
              <a:t>https://github.com/Teddyzander/transferable_skills/</a:t>
            </a:r>
          </a:p>
        </p:txBody>
      </p:sp>
      <p:sp>
        <p:nvSpPr>
          <p:cNvPr id="70" name="文本框 69">
            <a:extLst>
              <a:ext uri="{FF2B5EF4-FFF2-40B4-BE49-F238E27FC236}">
                <a16:creationId xmlns:a16="http://schemas.microsoft.com/office/drawing/2014/main" id="{36265FAA-1E52-47D4-A8DB-385382C0A352}"/>
              </a:ext>
            </a:extLst>
          </p:cNvPr>
          <p:cNvSpPr txBox="1"/>
          <p:nvPr/>
        </p:nvSpPr>
        <p:spPr>
          <a:xfrm>
            <a:off x="1674760" y="4332536"/>
            <a:ext cx="6953864" cy="561885"/>
          </a:xfrm>
          <a:prstGeom prst="rect">
            <a:avLst/>
          </a:prstGeom>
          <a:noFill/>
        </p:spPr>
        <p:txBody>
          <a:bodyPr wrap="square">
            <a:spAutoFit/>
          </a:bodyPr>
          <a:lstStyle/>
          <a:p>
            <a:pPr lvl="0">
              <a:lnSpc>
                <a:spcPct val="120000"/>
              </a:lnSpc>
            </a:pPr>
            <a:r>
              <a:rPr kumimoji="0" lang="en-US" altLang="zh-CN" sz="2800" b="1" i="0" u="none" strike="noStrike" kern="1200" cap="none" spc="0" normalizeH="0" baseline="0" noProof="0" dirty="0">
                <a:ln>
                  <a:noFill/>
                </a:ln>
                <a:solidFill>
                  <a:prstClr val="black"/>
                </a:solidFill>
                <a:effectLst/>
                <a:uLnTx/>
                <a:uFillTx/>
                <a:cs typeface="+mn-ea"/>
                <a:sym typeface="+mn-lt"/>
              </a:rPr>
              <a:t>Code link</a:t>
            </a:r>
            <a:endParaRPr kumimoji="0" lang="zh-CN" altLang="en-US" sz="2800" b="1" i="0" u="none" strike="noStrike" kern="1200" cap="none" spc="0" normalizeH="0" baseline="0" noProof="0" dirty="0">
              <a:ln>
                <a:noFill/>
              </a:ln>
              <a:solidFill>
                <a:prstClr val="black"/>
              </a:solidFill>
              <a:effectLst/>
              <a:uLnTx/>
              <a:uFillTx/>
              <a:cs typeface="+mn-ea"/>
              <a:sym typeface="+mn-lt"/>
            </a:endParaRPr>
          </a:p>
        </p:txBody>
      </p:sp>
      <p:sp>
        <p:nvSpPr>
          <p:cNvPr id="62" name="文本框 61">
            <a:extLst>
              <a:ext uri="{FF2B5EF4-FFF2-40B4-BE49-F238E27FC236}">
                <a16:creationId xmlns:a16="http://schemas.microsoft.com/office/drawing/2014/main" id="{C48B4F4D-CBE8-411B-96EA-13DBD692D4F6}"/>
              </a:ext>
            </a:extLst>
          </p:cNvPr>
          <p:cNvSpPr txBox="1"/>
          <p:nvPr/>
        </p:nvSpPr>
        <p:spPr>
          <a:xfrm>
            <a:off x="280201" y="6354851"/>
            <a:ext cx="901337" cy="369332"/>
          </a:xfrm>
          <a:prstGeom prst="rect">
            <a:avLst/>
          </a:prstGeom>
          <a:noFill/>
        </p:spPr>
        <p:txBody>
          <a:bodyPr wrap="square" rtlCol="0">
            <a:spAutoFit/>
          </a:bodyPr>
          <a:lstStyle/>
          <a:p>
            <a:r>
              <a:rPr lang="en-US" altLang="zh-CN" dirty="0"/>
              <a:t>22</a:t>
            </a:r>
            <a:endParaRPr lang="zh-CN" altLang="en-US" dirty="0"/>
          </a:p>
        </p:txBody>
      </p:sp>
    </p:spTree>
    <p:custDataLst>
      <p:tags r:id="rId1"/>
    </p:custDataLst>
    <p:extLst>
      <p:ext uri="{BB962C8B-B14F-4D97-AF65-F5344CB8AC3E}">
        <p14:creationId xmlns:p14="http://schemas.microsoft.com/office/powerpoint/2010/main" val="2228250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0F9DEDD4-389E-4A3D-ADAE-FCED62EC0EB7}"/>
              </a:ext>
            </a:extLst>
          </p:cNvPr>
          <p:cNvGrpSpPr/>
          <p:nvPr/>
        </p:nvGrpSpPr>
        <p:grpSpPr>
          <a:xfrm>
            <a:off x="1778000" y="0"/>
            <a:ext cx="8636000" cy="6858000"/>
            <a:chOff x="1320800" y="0"/>
            <a:chExt cx="8636000" cy="6858000"/>
          </a:xfrm>
        </p:grpSpPr>
        <p:cxnSp>
          <p:nvCxnSpPr>
            <p:cNvPr id="74" name="直接连接符 73">
              <a:extLst>
                <a:ext uri="{FF2B5EF4-FFF2-40B4-BE49-F238E27FC236}">
                  <a16:creationId xmlns:a16="http://schemas.microsoft.com/office/drawing/2014/main" id="{04D26745-5B33-4B42-ADE7-624160FE67CC}"/>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DCC5CB4-6023-4FA7-9006-EE2F86D95EA6}"/>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3694D521-80B7-4D17-BDBD-D7D6013912D1}"/>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810A9184-6C2F-4A0C-B936-48642AEA68E3}"/>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9BA6EF35-085C-4550-9B50-2FFE2AF2CB1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7" name="矩形 66">
            <a:extLst>
              <a:ext uri="{FF2B5EF4-FFF2-40B4-BE49-F238E27FC236}">
                <a16:creationId xmlns:a16="http://schemas.microsoft.com/office/drawing/2014/main" id="{9ACB75AA-8637-4029-98BD-4F625952ED07}"/>
              </a:ext>
            </a:extLst>
          </p:cNvPr>
          <p:cNvSpPr/>
          <p:nvPr/>
        </p:nvSpPr>
        <p:spPr>
          <a:xfrm>
            <a:off x="2484230" y="771158"/>
            <a:ext cx="2623434" cy="5315683"/>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a:extLst>
              <a:ext uri="{FF2B5EF4-FFF2-40B4-BE49-F238E27FC236}">
                <a16:creationId xmlns:a16="http://schemas.microsoft.com/office/drawing/2014/main" id="{2C71393B-F7C7-4A29-8EA4-40D1B496AE5C}"/>
              </a:ext>
            </a:extLst>
          </p:cNvPr>
          <p:cNvGrpSpPr/>
          <p:nvPr/>
        </p:nvGrpSpPr>
        <p:grpSpPr>
          <a:xfrm>
            <a:off x="23023" y="1563494"/>
            <a:ext cx="5029786" cy="3863153"/>
            <a:chOff x="258731" y="858416"/>
            <a:chExt cx="4983100" cy="3827296"/>
          </a:xfrm>
        </p:grpSpPr>
        <p:grpSp>
          <p:nvGrpSpPr>
            <p:cNvPr id="10" name="e346f424-da0d-4d70-a97b-4525513a4a8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0E76D51-49C6-48DC-823D-3A67052C8C00}"/>
                </a:ext>
              </a:extLst>
            </p:cNvPr>
            <p:cNvGrpSpPr>
              <a:grpSpLocks noChangeAspect="1"/>
            </p:cNvGrpSpPr>
            <p:nvPr>
              <p:custDataLst>
                <p:tags r:id="rId2"/>
              </p:custDataLst>
            </p:nvPr>
          </p:nvGrpSpPr>
          <p:grpSpPr>
            <a:xfrm>
              <a:off x="258731" y="858416"/>
              <a:ext cx="4983100" cy="3827296"/>
              <a:chOff x="2880195" y="1263651"/>
              <a:chExt cx="5822481" cy="4471987"/>
            </a:xfrm>
          </p:grpSpPr>
          <p:sp>
            <p:nvSpPr>
              <p:cNvPr id="11" name="ïṣlíďê">
                <a:extLst>
                  <a:ext uri="{FF2B5EF4-FFF2-40B4-BE49-F238E27FC236}">
                    <a16:creationId xmlns:a16="http://schemas.microsoft.com/office/drawing/2014/main" id="{4B9DBFCD-986B-477A-9062-124B195E3997}"/>
                  </a:ext>
                </a:extLst>
              </p:cNvPr>
              <p:cNvSpPr/>
              <p:nvPr/>
            </p:nvSpPr>
            <p:spPr bwMode="auto">
              <a:xfrm>
                <a:off x="4140201" y="1263651"/>
                <a:ext cx="3449638" cy="4329113"/>
              </a:xfrm>
              <a:custGeom>
                <a:avLst/>
                <a:gdLst>
                  <a:gd name="T0" fmla="*/ 211 w 217"/>
                  <a:gd name="T1" fmla="*/ 32 h 272"/>
                  <a:gd name="T2" fmla="*/ 108 w 217"/>
                  <a:gd name="T3" fmla="*/ 0 h 272"/>
                  <a:gd name="T4" fmla="*/ 6 w 217"/>
                  <a:gd name="T5" fmla="*/ 32 h 272"/>
                  <a:gd name="T6" fmla="*/ 23 w 217"/>
                  <a:gd name="T7" fmla="*/ 195 h 272"/>
                  <a:gd name="T8" fmla="*/ 108 w 217"/>
                  <a:gd name="T9" fmla="*/ 272 h 272"/>
                  <a:gd name="T10" fmla="*/ 194 w 217"/>
                  <a:gd name="T11" fmla="*/ 195 h 272"/>
                  <a:gd name="T12" fmla="*/ 211 w 217"/>
                  <a:gd name="T13" fmla="*/ 32 h 272"/>
                </a:gdLst>
                <a:ahLst/>
                <a:cxnLst>
                  <a:cxn ang="0">
                    <a:pos x="T0" y="T1"/>
                  </a:cxn>
                  <a:cxn ang="0">
                    <a:pos x="T2" y="T3"/>
                  </a:cxn>
                  <a:cxn ang="0">
                    <a:pos x="T4" y="T5"/>
                  </a:cxn>
                  <a:cxn ang="0">
                    <a:pos x="T6" y="T7"/>
                  </a:cxn>
                  <a:cxn ang="0">
                    <a:pos x="T8" y="T9"/>
                  </a:cxn>
                  <a:cxn ang="0">
                    <a:pos x="T10" y="T11"/>
                  </a:cxn>
                  <a:cxn ang="0">
                    <a:pos x="T12" y="T13"/>
                  </a:cxn>
                </a:cxnLst>
                <a:rect l="0" t="0" r="r" b="b"/>
                <a:pathLst>
                  <a:path w="217" h="272">
                    <a:moveTo>
                      <a:pt x="211" y="32"/>
                    </a:moveTo>
                    <a:cubicBezTo>
                      <a:pt x="202" y="13"/>
                      <a:pt x="129" y="0"/>
                      <a:pt x="108" y="0"/>
                    </a:cubicBezTo>
                    <a:cubicBezTo>
                      <a:pt x="88" y="0"/>
                      <a:pt x="15" y="13"/>
                      <a:pt x="6" y="32"/>
                    </a:cubicBezTo>
                    <a:cubicBezTo>
                      <a:pt x="1" y="44"/>
                      <a:pt x="0" y="158"/>
                      <a:pt x="23" y="195"/>
                    </a:cubicBezTo>
                    <a:cubicBezTo>
                      <a:pt x="64" y="263"/>
                      <a:pt x="108" y="272"/>
                      <a:pt x="108" y="272"/>
                    </a:cubicBezTo>
                    <a:cubicBezTo>
                      <a:pt x="108" y="272"/>
                      <a:pt x="153" y="263"/>
                      <a:pt x="194" y="195"/>
                    </a:cubicBezTo>
                    <a:cubicBezTo>
                      <a:pt x="217" y="158"/>
                      <a:pt x="216" y="44"/>
                      <a:pt x="211" y="32"/>
                    </a:cubicBezTo>
                  </a:path>
                </a:pathLst>
              </a:custGeom>
              <a:solidFill>
                <a:srgbClr val="0065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ṣľïḑe">
                <a:extLst>
                  <a:ext uri="{FF2B5EF4-FFF2-40B4-BE49-F238E27FC236}">
                    <a16:creationId xmlns:a16="http://schemas.microsoft.com/office/drawing/2014/main" id="{1C4E76FD-990B-49E4-B6DF-F5B4B1A13943}"/>
                  </a:ext>
                </a:extLst>
              </p:cNvPr>
              <p:cNvSpPr/>
              <p:nvPr/>
            </p:nvSpPr>
            <p:spPr bwMode="auto">
              <a:xfrm>
                <a:off x="4298951" y="1439863"/>
                <a:ext cx="3132138" cy="3914775"/>
              </a:xfrm>
              <a:custGeom>
                <a:avLst/>
                <a:gdLst>
                  <a:gd name="T0" fmla="*/ 191 w 197"/>
                  <a:gd name="T1" fmla="*/ 29 h 246"/>
                  <a:gd name="T2" fmla="*/ 98 w 197"/>
                  <a:gd name="T3" fmla="*/ 0 h 246"/>
                  <a:gd name="T4" fmla="*/ 6 w 197"/>
                  <a:gd name="T5" fmla="*/ 29 h 246"/>
                  <a:gd name="T6" fmla="*/ 21 w 197"/>
                  <a:gd name="T7" fmla="*/ 177 h 246"/>
                  <a:gd name="T8" fmla="*/ 98 w 197"/>
                  <a:gd name="T9" fmla="*/ 246 h 246"/>
                  <a:gd name="T10" fmla="*/ 176 w 197"/>
                  <a:gd name="T11" fmla="*/ 177 h 246"/>
                  <a:gd name="T12" fmla="*/ 191 w 197"/>
                  <a:gd name="T13" fmla="*/ 29 h 246"/>
                </a:gdLst>
                <a:ahLst/>
                <a:cxnLst>
                  <a:cxn ang="0">
                    <a:pos x="T0" y="T1"/>
                  </a:cxn>
                  <a:cxn ang="0">
                    <a:pos x="T2" y="T3"/>
                  </a:cxn>
                  <a:cxn ang="0">
                    <a:pos x="T4" y="T5"/>
                  </a:cxn>
                  <a:cxn ang="0">
                    <a:pos x="T6" y="T7"/>
                  </a:cxn>
                  <a:cxn ang="0">
                    <a:pos x="T8" y="T9"/>
                  </a:cxn>
                  <a:cxn ang="0">
                    <a:pos x="T10" y="T11"/>
                  </a:cxn>
                  <a:cxn ang="0">
                    <a:pos x="T12" y="T13"/>
                  </a:cxn>
                </a:cxnLst>
                <a:rect l="0" t="0" r="r" b="b"/>
                <a:pathLst>
                  <a:path w="197" h="246">
                    <a:moveTo>
                      <a:pt x="191" y="29"/>
                    </a:moveTo>
                    <a:cubicBezTo>
                      <a:pt x="183" y="12"/>
                      <a:pt x="117" y="0"/>
                      <a:pt x="98" y="0"/>
                    </a:cubicBezTo>
                    <a:cubicBezTo>
                      <a:pt x="80" y="0"/>
                      <a:pt x="14" y="12"/>
                      <a:pt x="6" y="29"/>
                    </a:cubicBezTo>
                    <a:cubicBezTo>
                      <a:pt x="1" y="40"/>
                      <a:pt x="0" y="143"/>
                      <a:pt x="21" y="177"/>
                    </a:cubicBezTo>
                    <a:cubicBezTo>
                      <a:pt x="58" y="238"/>
                      <a:pt x="98" y="246"/>
                      <a:pt x="98" y="246"/>
                    </a:cubicBezTo>
                    <a:cubicBezTo>
                      <a:pt x="98" y="246"/>
                      <a:pt x="139" y="238"/>
                      <a:pt x="176" y="177"/>
                    </a:cubicBezTo>
                    <a:cubicBezTo>
                      <a:pt x="197" y="143"/>
                      <a:pt x="196" y="40"/>
                      <a:pt x="191" y="29"/>
                    </a:cubicBezTo>
                  </a:path>
                </a:pathLst>
              </a:custGeom>
              <a:solidFill>
                <a:srgbClr val="01BB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š1iḑé">
                <a:extLst>
                  <a:ext uri="{FF2B5EF4-FFF2-40B4-BE49-F238E27FC236}">
                    <a16:creationId xmlns:a16="http://schemas.microsoft.com/office/drawing/2014/main" id="{87FAE0C5-E2B0-4E94-8649-C1549EF2C37F}"/>
                  </a:ext>
                </a:extLst>
              </p:cNvPr>
              <p:cNvSpPr/>
              <p:nvPr/>
            </p:nvSpPr>
            <p:spPr bwMode="auto">
              <a:xfrm>
                <a:off x="5856288" y="1263651"/>
                <a:ext cx="1654175" cy="620713"/>
              </a:xfrm>
              <a:custGeom>
                <a:avLst/>
                <a:gdLst>
                  <a:gd name="T0" fmla="*/ 104 w 104"/>
                  <a:gd name="T1" fmla="*/ 39 h 39"/>
                  <a:gd name="T2" fmla="*/ 104 w 104"/>
                  <a:gd name="T3" fmla="*/ 39 h 39"/>
                  <a:gd name="T4" fmla="*/ 104 w 104"/>
                  <a:gd name="T5" fmla="*/ 39 h 39"/>
                  <a:gd name="T6" fmla="*/ 104 w 104"/>
                  <a:gd name="T7" fmla="*/ 39 h 39"/>
                  <a:gd name="T8" fmla="*/ 104 w 104"/>
                  <a:gd name="T9" fmla="*/ 39 h 39"/>
                  <a:gd name="T10" fmla="*/ 104 w 104"/>
                  <a:gd name="T11" fmla="*/ 39 h 39"/>
                  <a:gd name="T12" fmla="*/ 103 w 104"/>
                  <a:gd name="T13" fmla="*/ 32 h 39"/>
                  <a:gd name="T14" fmla="*/ 104 w 104"/>
                  <a:gd name="T15" fmla="*/ 38 h 39"/>
                  <a:gd name="T16" fmla="*/ 103 w 104"/>
                  <a:gd name="T17" fmla="*/ 32 h 39"/>
                  <a:gd name="T18" fmla="*/ 103 w 104"/>
                  <a:gd name="T19" fmla="*/ 32 h 39"/>
                  <a:gd name="T20" fmla="*/ 103 w 104"/>
                  <a:gd name="T21" fmla="*/ 32 h 39"/>
                  <a:gd name="T22" fmla="*/ 103 w 104"/>
                  <a:gd name="T23" fmla="*/ 32 h 39"/>
                  <a:gd name="T24" fmla="*/ 103 w 104"/>
                  <a:gd name="T25" fmla="*/ 32 h 39"/>
                  <a:gd name="T26" fmla="*/ 103 w 104"/>
                  <a:gd name="T27" fmla="*/ 32 h 39"/>
                  <a:gd name="T28" fmla="*/ 103 w 104"/>
                  <a:gd name="T29" fmla="*/ 32 h 39"/>
                  <a:gd name="T30" fmla="*/ 1 w 104"/>
                  <a:gd name="T31" fmla="*/ 0 h 39"/>
                  <a:gd name="T32" fmla="*/ 0 w 104"/>
                  <a:gd name="T33" fmla="*/ 0 h 39"/>
                  <a:gd name="T34" fmla="*/ 0 w 104"/>
                  <a:gd name="T35" fmla="*/ 0 h 39"/>
                  <a:gd name="T36" fmla="*/ 0 w 104"/>
                  <a:gd name="T37" fmla="*/ 0 h 39"/>
                  <a:gd name="T38" fmla="*/ 1 w 104"/>
                  <a:gd name="T39" fmla="*/ 0 h 39"/>
                  <a:gd name="T40" fmla="*/ 103 w 104"/>
                  <a:gd name="T41" fmla="*/ 32 h 39"/>
                  <a:gd name="T42" fmla="*/ 103 w 104"/>
                  <a:gd name="T43" fmla="*/ 32 h 39"/>
                  <a:gd name="T44" fmla="*/ 103 w 104"/>
                  <a:gd name="T45" fmla="*/ 32 h 39"/>
                  <a:gd name="T46" fmla="*/ 1 w 104"/>
                  <a:gd name="T4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 h="39">
                    <a:moveTo>
                      <a:pt x="104" y="39"/>
                    </a:moveTo>
                    <a:cubicBezTo>
                      <a:pt x="104" y="39"/>
                      <a:pt x="104" y="39"/>
                      <a:pt x="104" y="39"/>
                    </a:cubicBezTo>
                    <a:cubicBezTo>
                      <a:pt x="104" y="39"/>
                      <a:pt x="104" y="39"/>
                      <a:pt x="104" y="39"/>
                    </a:cubicBezTo>
                    <a:moveTo>
                      <a:pt x="104" y="39"/>
                    </a:moveTo>
                    <a:cubicBezTo>
                      <a:pt x="104" y="39"/>
                      <a:pt x="104" y="39"/>
                      <a:pt x="104" y="39"/>
                    </a:cubicBezTo>
                    <a:cubicBezTo>
                      <a:pt x="104" y="39"/>
                      <a:pt x="104" y="39"/>
                      <a:pt x="104" y="39"/>
                    </a:cubicBezTo>
                    <a:moveTo>
                      <a:pt x="103" y="32"/>
                    </a:moveTo>
                    <a:cubicBezTo>
                      <a:pt x="103" y="33"/>
                      <a:pt x="104" y="35"/>
                      <a:pt x="104" y="38"/>
                    </a:cubicBezTo>
                    <a:cubicBezTo>
                      <a:pt x="104" y="35"/>
                      <a:pt x="103" y="33"/>
                      <a:pt x="103" y="32"/>
                    </a:cubicBezTo>
                    <a:moveTo>
                      <a:pt x="103" y="32"/>
                    </a:moveTo>
                    <a:cubicBezTo>
                      <a:pt x="103" y="32"/>
                      <a:pt x="103" y="32"/>
                      <a:pt x="103" y="32"/>
                    </a:cubicBezTo>
                    <a:cubicBezTo>
                      <a:pt x="103" y="32"/>
                      <a:pt x="103" y="32"/>
                      <a:pt x="103" y="32"/>
                    </a:cubicBezTo>
                    <a:moveTo>
                      <a:pt x="103" y="32"/>
                    </a:moveTo>
                    <a:cubicBezTo>
                      <a:pt x="103" y="32"/>
                      <a:pt x="103" y="32"/>
                      <a:pt x="103" y="32"/>
                    </a:cubicBezTo>
                    <a:cubicBezTo>
                      <a:pt x="103" y="32"/>
                      <a:pt x="103" y="32"/>
                      <a:pt x="103" y="32"/>
                    </a:cubicBezTo>
                    <a:moveTo>
                      <a:pt x="1" y="0"/>
                    </a:moveTo>
                    <a:cubicBezTo>
                      <a:pt x="1" y="0"/>
                      <a:pt x="1" y="0"/>
                      <a:pt x="0" y="0"/>
                    </a:cubicBezTo>
                    <a:cubicBezTo>
                      <a:pt x="0" y="0"/>
                      <a:pt x="0" y="0"/>
                      <a:pt x="0" y="0"/>
                    </a:cubicBezTo>
                    <a:cubicBezTo>
                      <a:pt x="0" y="0"/>
                      <a:pt x="0" y="0"/>
                      <a:pt x="0" y="0"/>
                    </a:cubicBezTo>
                    <a:cubicBezTo>
                      <a:pt x="1" y="0"/>
                      <a:pt x="1" y="0"/>
                      <a:pt x="1" y="0"/>
                    </a:cubicBezTo>
                    <a:cubicBezTo>
                      <a:pt x="23" y="0"/>
                      <a:pt x="94" y="13"/>
                      <a:pt x="103" y="32"/>
                    </a:cubicBezTo>
                    <a:cubicBezTo>
                      <a:pt x="103" y="32"/>
                      <a:pt x="103" y="32"/>
                      <a:pt x="103" y="32"/>
                    </a:cubicBezTo>
                    <a:cubicBezTo>
                      <a:pt x="103" y="32"/>
                      <a:pt x="103" y="32"/>
                      <a:pt x="103" y="32"/>
                    </a:cubicBezTo>
                    <a:cubicBezTo>
                      <a:pt x="94" y="13"/>
                      <a:pt x="23" y="0"/>
                      <a:pt x="1" y="0"/>
                    </a:cubicBez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ṡ1îďe">
                <a:extLst>
                  <a:ext uri="{FF2B5EF4-FFF2-40B4-BE49-F238E27FC236}">
                    <a16:creationId xmlns:a16="http://schemas.microsoft.com/office/drawing/2014/main" id="{D687A436-D789-41C8-847F-658526FC388B}"/>
                  </a:ext>
                </a:extLst>
              </p:cNvPr>
              <p:cNvSpPr/>
              <p:nvPr/>
            </p:nvSpPr>
            <p:spPr bwMode="auto">
              <a:xfrm>
                <a:off x="5538788" y="1263651"/>
                <a:ext cx="1987550" cy="3055938"/>
              </a:xfrm>
              <a:custGeom>
                <a:avLst/>
                <a:gdLst>
                  <a:gd name="T0" fmla="*/ 125 w 125"/>
                  <a:gd name="T1" fmla="*/ 96 h 192"/>
                  <a:gd name="T2" fmla="*/ 115 w 125"/>
                  <a:gd name="T3" fmla="*/ 103 h 192"/>
                  <a:gd name="T4" fmla="*/ 99 w 125"/>
                  <a:gd name="T5" fmla="*/ 186 h 192"/>
                  <a:gd name="T6" fmla="*/ 107 w 125"/>
                  <a:gd name="T7" fmla="*/ 192 h 192"/>
                  <a:gd name="T8" fmla="*/ 125 w 125"/>
                  <a:gd name="T9" fmla="*/ 96 h 192"/>
                  <a:gd name="T10" fmla="*/ 21 w 125"/>
                  <a:gd name="T11" fmla="*/ 0 h 192"/>
                  <a:gd name="T12" fmla="*/ 20 w 125"/>
                  <a:gd name="T13" fmla="*/ 0 h 192"/>
                  <a:gd name="T14" fmla="*/ 20 w 125"/>
                  <a:gd name="T15" fmla="*/ 0 h 192"/>
                  <a:gd name="T16" fmla="*/ 20 w 125"/>
                  <a:gd name="T17" fmla="*/ 0 h 192"/>
                  <a:gd name="T18" fmla="*/ 0 w 125"/>
                  <a:gd name="T19" fmla="*/ 2 h 192"/>
                  <a:gd name="T20" fmla="*/ 1 w 125"/>
                  <a:gd name="T21" fmla="*/ 13 h 192"/>
                  <a:gd name="T22" fmla="*/ 20 w 125"/>
                  <a:gd name="T23" fmla="*/ 11 h 192"/>
                  <a:gd name="T24" fmla="*/ 20 w 125"/>
                  <a:gd name="T25" fmla="*/ 11 h 192"/>
                  <a:gd name="T26" fmla="*/ 21 w 125"/>
                  <a:gd name="T27" fmla="*/ 11 h 192"/>
                  <a:gd name="T28" fmla="*/ 113 w 125"/>
                  <a:gd name="T29" fmla="*/ 40 h 192"/>
                  <a:gd name="T30" fmla="*/ 116 w 125"/>
                  <a:gd name="T31" fmla="*/ 59 h 192"/>
                  <a:gd name="T32" fmla="*/ 125 w 125"/>
                  <a:gd name="T33" fmla="*/ 52 h 192"/>
                  <a:gd name="T34" fmla="*/ 124 w 125"/>
                  <a:gd name="T35" fmla="*/ 39 h 192"/>
                  <a:gd name="T36" fmla="*/ 124 w 125"/>
                  <a:gd name="T37" fmla="*/ 39 h 192"/>
                  <a:gd name="T38" fmla="*/ 124 w 125"/>
                  <a:gd name="T39" fmla="*/ 39 h 192"/>
                  <a:gd name="T40" fmla="*/ 124 w 125"/>
                  <a:gd name="T41" fmla="*/ 39 h 192"/>
                  <a:gd name="T42" fmla="*/ 124 w 125"/>
                  <a:gd name="T43" fmla="*/ 38 h 192"/>
                  <a:gd name="T44" fmla="*/ 123 w 125"/>
                  <a:gd name="T45" fmla="*/ 32 h 192"/>
                  <a:gd name="T46" fmla="*/ 123 w 125"/>
                  <a:gd name="T47" fmla="*/ 32 h 192"/>
                  <a:gd name="T48" fmla="*/ 123 w 125"/>
                  <a:gd name="T49" fmla="*/ 32 h 192"/>
                  <a:gd name="T50" fmla="*/ 123 w 125"/>
                  <a:gd name="T51" fmla="*/ 32 h 192"/>
                  <a:gd name="T52" fmla="*/ 123 w 125"/>
                  <a:gd name="T53" fmla="*/ 32 h 192"/>
                  <a:gd name="T54" fmla="*/ 123 w 125"/>
                  <a:gd name="T55" fmla="*/ 32 h 192"/>
                  <a:gd name="T56" fmla="*/ 123 w 125"/>
                  <a:gd name="T57" fmla="*/ 32 h 192"/>
                  <a:gd name="T58" fmla="*/ 21 w 125"/>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192">
                    <a:moveTo>
                      <a:pt x="125" y="96"/>
                    </a:moveTo>
                    <a:cubicBezTo>
                      <a:pt x="115" y="103"/>
                      <a:pt x="115" y="103"/>
                      <a:pt x="115" y="103"/>
                    </a:cubicBezTo>
                    <a:cubicBezTo>
                      <a:pt x="114" y="134"/>
                      <a:pt x="109" y="168"/>
                      <a:pt x="99" y="186"/>
                    </a:cubicBezTo>
                    <a:cubicBezTo>
                      <a:pt x="102" y="188"/>
                      <a:pt x="105" y="190"/>
                      <a:pt x="107" y="192"/>
                    </a:cubicBezTo>
                    <a:cubicBezTo>
                      <a:pt x="119" y="171"/>
                      <a:pt x="124" y="131"/>
                      <a:pt x="125" y="96"/>
                    </a:cubicBezTo>
                    <a:moveTo>
                      <a:pt x="21" y="0"/>
                    </a:moveTo>
                    <a:cubicBezTo>
                      <a:pt x="21" y="0"/>
                      <a:pt x="21" y="0"/>
                      <a:pt x="20" y="0"/>
                    </a:cubicBezTo>
                    <a:cubicBezTo>
                      <a:pt x="20" y="0"/>
                      <a:pt x="20" y="0"/>
                      <a:pt x="20" y="0"/>
                    </a:cubicBezTo>
                    <a:cubicBezTo>
                      <a:pt x="20" y="0"/>
                      <a:pt x="20" y="0"/>
                      <a:pt x="20" y="0"/>
                    </a:cubicBezTo>
                    <a:cubicBezTo>
                      <a:pt x="15" y="0"/>
                      <a:pt x="8" y="1"/>
                      <a:pt x="0" y="2"/>
                    </a:cubicBezTo>
                    <a:cubicBezTo>
                      <a:pt x="0" y="5"/>
                      <a:pt x="1" y="9"/>
                      <a:pt x="1" y="13"/>
                    </a:cubicBezTo>
                    <a:cubicBezTo>
                      <a:pt x="9" y="12"/>
                      <a:pt x="15" y="11"/>
                      <a:pt x="20" y="11"/>
                    </a:cubicBezTo>
                    <a:cubicBezTo>
                      <a:pt x="20" y="11"/>
                      <a:pt x="20" y="11"/>
                      <a:pt x="20" y="11"/>
                    </a:cubicBezTo>
                    <a:cubicBezTo>
                      <a:pt x="21" y="11"/>
                      <a:pt x="21" y="11"/>
                      <a:pt x="21" y="11"/>
                    </a:cubicBezTo>
                    <a:cubicBezTo>
                      <a:pt x="41" y="11"/>
                      <a:pt x="105" y="23"/>
                      <a:pt x="113" y="40"/>
                    </a:cubicBezTo>
                    <a:cubicBezTo>
                      <a:pt x="114" y="42"/>
                      <a:pt x="115" y="49"/>
                      <a:pt x="116" y="59"/>
                    </a:cubicBezTo>
                    <a:cubicBezTo>
                      <a:pt x="125" y="52"/>
                      <a:pt x="125" y="52"/>
                      <a:pt x="125" y="52"/>
                    </a:cubicBezTo>
                    <a:cubicBezTo>
                      <a:pt x="125" y="47"/>
                      <a:pt x="125" y="42"/>
                      <a:pt x="124" y="39"/>
                    </a:cubicBezTo>
                    <a:cubicBezTo>
                      <a:pt x="124" y="39"/>
                      <a:pt x="124" y="39"/>
                      <a:pt x="124" y="39"/>
                    </a:cubicBezTo>
                    <a:cubicBezTo>
                      <a:pt x="124" y="39"/>
                      <a:pt x="124" y="39"/>
                      <a:pt x="124" y="39"/>
                    </a:cubicBezTo>
                    <a:cubicBezTo>
                      <a:pt x="124" y="39"/>
                      <a:pt x="124" y="39"/>
                      <a:pt x="124" y="39"/>
                    </a:cubicBezTo>
                    <a:cubicBezTo>
                      <a:pt x="124" y="39"/>
                      <a:pt x="124" y="39"/>
                      <a:pt x="124" y="38"/>
                    </a:cubicBezTo>
                    <a:cubicBezTo>
                      <a:pt x="124" y="35"/>
                      <a:pt x="123" y="33"/>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23" y="32"/>
                      <a:pt x="123" y="32"/>
                      <a:pt x="123" y="32"/>
                    </a:cubicBezTo>
                    <a:cubicBezTo>
                      <a:pt x="114" y="13"/>
                      <a:pt x="43" y="0"/>
                      <a:pt x="21" y="0"/>
                    </a:cubicBezTo>
                  </a:path>
                </a:pathLst>
              </a:custGeom>
              <a:solidFill>
                <a:srgbClr val="0082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şḷiḍe">
                <a:extLst>
                  <a:ext uri="{FF2B5EF4-FFF2-40B4-BE49-F238E27FC236}">
                    <a16:creationId xmlns:a16="http://schemas.microsoft.com/office/drawing/2014/main" id="{A651F4F2-BE90-4B37-9AB7-7567380DAE5D}"/>
                  </a:ext>
                </a:extLst>
              </p:cNvPr>
              <p:cNvSpPr/>
              <p:nvPr/>
            </p:nvSpPr>
            <p:spPr bwMode="auto">
              <a:xfrm>
                <a:off x="5554663" y="1439863"/>
                <a:ext cx="1828800" cy="2784475"/>
              </a:xfrm>
              <a:custGeom>
                <a:avLst/>
                <a:gdLst>
                  <a:gd name="T0" fmla="*/ 114 w 115"/>
                  <a:gd name="T1" fmla="*/ 92 h 175"/>
                  <a:gd name="T2" fmla="*/ 54 w 115"/>
                  <a:gd name="T3" fmla="*/ 137 h 175"/>
                  <a:gd name="T4" fmla="*/ 98 w 115"/>
                  <a:gd name="T5" fmla="*/ 175 h 175"/>
                  <a:gd name="T6" fmla="*/ 114 w 115"/>
                  <a:gd name="T7" fmla="*/ 92 h 175"/>
                  <a:gd name="T8" fmla="*/ 20 w 115"/>
                  <a:gd name="T9" fmla="*/ 0 h 175"/>
                  <a:gd name="T10" fmla="*/ 19 w 115"/>
                  <a:gd name="T11" fmla="*/ 0 h 175"/>
                  <a:gd name="T12" fmla="*/ 19 w 115"/>
                  <a:gd name="T13" fmla="*/ 0 h 175"/>
                  <a:gd name="T14" fmla="*/ 0 w 115"/>
                  <a:gd name="T15" fmla="*/ 2 h 175"/>
                  <a:gd name="T16" fmla="*/ 24 w 115"/>
                  <a:gd name="T17" fmla="*/ 95 h 175"/>
                  <a:gd name="T18" fmla="*/ 32 w 115"/>
                  <a:gd name="T19" fmla="*/ 108 h 175"/>
                  <a:gd name="T20" fmla="*/ 115 w 115"/>
                  <a:gd name="T21" fmla="*/ 48 h 175"/>
                  <a:gd name="T22" fmla="*/ 112 w 115"/>
                  <a:gd name="T23" fmla="*/ 29 h 175"/>
                  <a:gd name="T24" fmla="*/ 20 w 115"/>
                  <a:gd name="T2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75">
                    <a:moveTo>
                      <a:pt x="114" y="92"/>
                    </a:moveTo>
                    <a:cubicBezTo>
                      <a:pt x="54" y="137"/>
                      <a:pt x="54" y="137"/>
                      <a:pt x="54" y="137"/>
                    </a:cubicBezTo>
                    <a:cubicBezTo>
                      <a:pt x="68" y="152"/>
                      <a:pt x="84" y="165"/>
                      <a:pt x="98" y="175"/>
                    </a:cubicBezTo>
                    <a:cubicBezTo>
                      <a:pt x="108" y="157"/>
                      <a:pt x="113" y="123"/>
                      <a:pt x="114" y="92"/>
                    </a:cubicBezTo>
                    <a:moveTo>
                      <a:pt x="20" y="0"/>
                    </a:moveTo>
                    <a:cubicBezTo>
                      <a:pt x="20" y="0"/>
                      <a:pt x="20" y="0"/>
                      <a:pt x="19" y="0"/>
                    </a:cubicBezTo>
                    <a:cubicBezTo>
                      <a:pt x="19" y="0"/>
                      <a:pt x="19" y="0"/>
                      <a:pt x="19" y="0"/>
                    </a:cubicBezTo>
                    <a:cubicBezTo>
                      <a:pt x="14" y="0"/>
                      <a:pt x="8" y="1"/>
                      <a:pt x="0" y="2"/>
                    </a:cubicBezTo>
                    <a:cubicBezTo>
                      <a:pt x="2" y="26"/>
                      <a:pt x="8" y="61"/>
                      <a:pt x="24" y="95"/>
                    </a:cubicBezTo>
                    <a:cubicBezTo>
                      <a:pt x="27" y="100"/>
                      <a:pt x="29" y="104"/>
                      <a:pt x="32" y="108"/>
                    </a:cubicBezTo>
                    <a:cubicBezTo>
                      <a:pt x="115" y="48"/>
                      <a:pt x="115" y="48"/>
                      <a:pt x="115" y="48"/>
                    </a:cubicBezTo>
                    <a:cubicBezTo>
                      <a:pt x="114" y="38"/>
                      <a:pt x="113" y="31"/>
                      <a:pt x="112" y="29"/>
                    </a:cubicBezTo>
                    <a:cubicBezTo>
                      <a:pt x="104" y="12"/>
                      <a:pt x="40" y="0"/>
                      <a:pt x="20" y="0"/>
                    </a:cubicBezTo>
                  </a:path>
                </a:pathLst>
              </a:custGeom>
              <a:solidFill>
                <a:srgbClr val="02CA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ŝľídè">
                <a:extLst>
                  <a:ext uri="{FF2B5EF4-FFF2-40B4-BE49-F238E27FC236}">
                    <a16:creationId xmlns:a16="http://schemas.microsoft.com/office/drawing/2014/main" id="{499C2F06-0456-4AAE-B694-8F81461F3875}"/>
                  </a:ext>
                </a:extLst>
              </p:cNvPr>
              <p:cNvSpPr/>
              <p:nvPr/>
            </p:nvSpPr>
            <p:spPr bwMode="auto">
              <a:xfrm>
                <a:off x="4187826" y="1773238"/>
                <a:ext cx="1668463" cy="3819525"/>
              </a:xfrm>
              <a:custGeom>
                <a:avLst/>
                <a:gdLst>
                  <a:gd name="T0" fmla="*/ 105 w 105"/>
                  <a:gd name="T1" fmla="*/ 240 h 240"/>
                  <a:gd name="T2" fmla="*/ 105 w 105"/>
                  <a:gd name="T3" fmla="*/ 240 h 240"/>
                  <a:gd name="T4" fmla="*/ 105 w 105"/>
                  <a:gd name="T5" fmla="*/ 240 h 240"/>
                  <a:gd name="T6" fmla="*/ 3 w 105"/>
                  <a:gd name="T7" fmla="*/ 0 h 240"/>
                  <a:gd name="T8" fmla="*/ 3 w 105"/>
                  <a:gd name="T9" fmla="*/ 0 h 240"/>
                  <a:gd name="T10" fmla="*/ 0 w 105"/>
                  <a:gd name="T11" fmla="*/ 41 h 240"/>
                  <a:gd name="T12" fmla="*/ 3 w 105"/>
                  <a:gd name="T13" fmla="*/ 0 h 240"/>
                  <a:gd name="T14" fmla="*/ 3 w 105"/>
                  <a:gd name="T15" fmla="*/ 0 h 240"/>
                  <a:gd name="T16" fmla="*/ 3 w 105"/>
                  <a:gd name="T17" fmla="*/ 0 h 240"/>
                  <a:gd name="T18" fmla="*/ 3 w 105"/>
                  <a:gd name="T19" fmla="*/ 0 h 240"/>
                  <a:gd name="T20" fmla="*/ 3 w 105"/>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40">
                    <a:moveTo>
                      <a:pt x="105" y="240"/>
                    </a:moveTo>
                    <a:cubicBezTo>
                      <a:pt x="105" y="240"/>
                      <a:pt x="105" y="240"/>
                      <a:pt x="105" y="240"/>
                    </a:cubicBezTo>
                    <a:cubicBezTo>
                      <a:pt x="105" y="240"/>
                      <a:pt x="105" y="240"/>
                      <a:pt x="105" y="240"/>
                    </a:cubicBezTo>
                    <a:moveTo>
                      <a:pt x="3" y="0"/>
                    </a:moveTo>
                    <a:cubicBezTo>
                      <a:pt x="3" y="0"/>
                      <a:pt x="3" y="0"/>
                      <a:pt x="3" y="0"/>
                    </a:cubicBezTo>
                    <a:cubicBezTo>
                      <a:pt x="1" y="4"/>
                      <a:pt x="0" y="20"/>
                      <a:pt x="0" y="41"/>
                    </a:cubicBezTo>
                    <a:cubicBezTo>
                      <a:pt x="0" y="20"/>
                      <a:pt x="1" y="4"/>
                      <a:pt x="3" y="0"/>
                    </a:cubicBezTo>
                    <a:cubicBezTo>
                      <a:pt x="3" y="0"/>
                      <a:pt x="3" y="0"/>
                      <a:pt x="3" y="0"/>
                    </a:cubicBezTo>
                    <a:moveTo>
                      <a:pt x="3" y="0"/>
                    </a:moveTo>
                    <a:cubicBezTo>
                      <a:pt x="3" y="0"/>
                      <a:pt x="3" y="0"/>
                      <a:pt x="3" y="0"/>
                    </a:cubicBezTo>
                    <a:cubicBezTo>
                      <a:pt x="3" y="0"/>
                      <a:pt x="3" y="0"/>
                      <a:pt x="3" y="0"/>
                    </a:cubicBezTo>
                  </a:path>
                </a:pathLst>
              </a:custGeom>
              <a:solidFill>
                <a:srgbClr val="4545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ṡļîḑé">
                <a:extLst>
                  <a:ext uri="{FF2B5EF4-FFF2-40B4-BE49-F238E27FC236}">
                    <a16:creationId xmlns:a16="http://schemas.microsoft.com/office/drawing/2014/main" id="{3968686D-999E-4F7A-9FA0-DD5AF2747D14}"/>
                  </a:ext>
                </a:extLst>
              </p:cNvPr>
              <p:cNvSpPr/>
              <p:nvPr/>
            </p:nvSpPr>
            <p:spPr bwMode="auto">
              <a:xfrm>
                <a:off x="4187826" y="1582738"/>
                <a:ext cx="2305050" cy="4010025"/>
              </a:xfrm>
              <a:custGeom>
                <a:avLst/>
                <a:gdLst>
                  <a:gd name="T0" fmla="*/ 18 w 145"/>
                  <a:gd name="T1" fmla="*/ 0 h 252"/>
                  <a:gd name="T2" fmla="*/ 3 w 145"/>
                  <a:gd name="T3" fmla="*/ 12 h 252"/>
                  <a:gd name="T4" fmla="*/ 3 w 145"/>
                  <a:gd name="T5" fmla="*/ 12 h 252"/>
                  <a:gd name="T6" fmla="*/ 3 w 145"/>
                  <a:gd name="T7" fmla="*/ 12 h 252"/>
                  <a:gd name="T8" fmla="*/ 3 w 145"/>
                  <a:gd name="T9" fmla="*/ 12 h 252"/>
                  <a:gd name="T10" fmla="*/ 0 w 145"/>
                  <a:gd name="T11" fmla="*/ 53 h 252"/>
                  <a:gd name="T12" fmla="*/ 20 w 145"/>
                  <a:gd name="T13" fmla="*/ 175 h 252"/>
                  <a:gd name="T14" fmla="*/ 105 w 145"/>
                  <a:gd name="T15" fmla="*/ 252 h 252"/>
                  <a:gd name="T16" fmla="*/ 105 w 145"/>
                  <a:gd name="T17" fmla="*/ 252 h 252"/>
                  <a:gd name="T18" fmla="*/ 105 w 145"/>
                  <a:gd name="T19" fmla="*/ 252 h 252"/>
                  <a:gd name="T20" fmla="*/ 145 w 145"/>
                  <a:gd name="T21" fmla="*/ 230 h 252"/>
                  <a:gd name="T22" fmla="*/ 136 w 145"/>
                  <a:gd name="T23" fmla="*/ 221 h 252"/>
                  <a:gd name="T24" fmla="*/ 105 w 145"/>
                  <a:gd name="T25" fmla="*/ 237 h 252"/>
                  <a:gd name="T26" fmla="*/ 28 w 145"/>
                  <a:gd name="T27" fmla="*/ 168 h 252"/>
                  <a:gd name="T28" fmla="*/ 13 w 145"/>
                  <a:gd name="T29" fmla="*/ 20 h 252"/>
                  <a:gd name="T30" fmla="*/ 22 w 145"/>
                  <a:gd name="T31" fmla="*/ 11 h 252"/>
                  <a:gd name="T32" fmla="*/ 18 w 145"/>
                  <a:gd name="T3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5" h="252">
                    <a:moveTo>
                      <a:pt x="18" y="0"/>
                    </a:moveTo>
                    <a:cubicBezTo>
                      <a:pt x="11" y="3"/>
                      <a:pt x="5" y="7"/>
                      <a:pt x="3" y="12"/>
                    </a:cubicBezTo>
                    <a:cubicBezTo>
                      <a:pt x="3" y="12"/>
                      <a:pt x="3" y="12"/>
                      <a:pt x="3" y="12"/>
                    </a:cubicBezTo>
                    <a:cubicBezTo>
                      <a:pt x="3" y="12"/>
                      <a:pt x="3" y="12"/>
                      <a:pt x="3" y="12"/>
                    </a:cubicBezTo>
                    <a:cubicBezTo>
                      <a:pt x="3" y="12"/>
                      <a:pt x="3" y="12"/>
                      <a:pt x="3" y="12"/>
                    </a:cubicBezTo>
                    <a:cubicBezTo>
                      <a:pt x="1" y="16"/>
                      <a:pt x="0" y="32"/>
                      <a:pt x="0" y="53"/>
                    </a:cubicBezTo>
                    <a:cubicBezTo>
                      <a:pt x="0" y="93"/>
                      <a:pt x="5" y="151"/>
                      <a:pt x="20" y="175"/>
                    </a:cubicBezTo>
                    <a:cubicBezTo>
                      <a:pt x="61" y="243"/>
                      <a:pt x="105" y="252"/>
                      <a:pt x="105" y="252"/>
                    </a:cubicBezTo>
                    <a:cubicBezTo>
                      <a:pt x="105" y="252"/>
                      <a:pt x="105" y="252"/>
                      <a:pt x="105" y="252"/>
                    </a:cubicBezTo>
                    <a:cubicBezTo>
                      <a:pt x="105" y="252"/>
                      <a:pt x="105" y="252"/>
                      <a:pt x="105" y="252"/>
                    </a:cubicBezTo>
                    <a:cubicBezTo>
                      <a:pt x="106" y="252"/>
                      <a:pt x="123" y="248"/>
                      <a:pt x="145" y="230"/>
                    </a:cubicBezTo>
                    <a:cubicBezTo>
                      <a:pt x="142" y="227"/>
                      <a:pt x="139" y="225"/>
                      <a:pt x="136" y="221"/>
                    </a:cubicBezTo>
                    <a:cubicBezTo>
                      <a:pt x="118" y="235"/>
                      <a:pt x="105" y="237"/>
                      <a:pt x="105" y="237"/>
                    </a:cubicBezTo>
                    <a:cubicBezTo>
                      <a:pt x="105" y="237"/>
                      <a:pt x="65" y="229"/>
                      <a:pt x="28" y="168"/>
                    </a:cubicBezTo>
                    <a:cubicBezTo>
                      <a:pt x="7" y="134"/>
                      <a:pt x="8" y="31"/>
                      <a:pt x="13" y="20"/>
                    </a:cubicBezTo>
                    <a:cubicBezTo>
                      <a:pt x="14" y="17"/>
                      <a:pt x="18" y="14"/>
                      <a:pt x="22" y="11"/>
                    </a:cubicBezTo>
                    <a:cubicBezTo>
                      <a:pt x="20" y="7"/>
                      <a:pt x="19" y="3"/>
                      <a:pt x="18" y="0"/>
                    </a:cubicBezTo>
                  </a:path>
                </a:pathLst>
              </a:custGeom>
              <a:solidFill>
                <a:srgbClr val="0049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iṩ1îdé">
                <a:extLst>
                  <a:ext uri="{FF2B5EF4-FFF2-40B4-BE49-F238E27FC236}">
                    <a16:creationId xmlns:a16="http://schemas.microsoft.com/office/drawing/2014/main" id="{AF1A81F2-7FBD-4FC6-BE56-601A55303D4D}"/>
                  </a:ext>
                </a:extLst>
              </p:cNvPr>
              <p:cNvSpPr/>
              <p:nvPr/>
            </p:nvSpPr>
            <p:spPr bwMode="auto">
              <a:xfrm>
                <a:off x="4298951" y="1757363"/>
                <a:ext cx="2051050" cy="3597275"/>
              </a:xfrm>
              <a:custGeom>
                <a:avLst/>
                <a:gdLst>
                  <a:gd name="T0" fmla="*/ 15 w 129"/>
                  <a:gd name="T1" fmla="*/ 0 h 226"/>
                  <a:gd name="T2" fmla="*/ 6 w 129"/>
                  <a:gd name="T3" fmla="*/ 9 h 226"/>
                  <a:gd name="T4" fmla="*/ 21 w 129"/>
                  <a:gd name="T5" fmla="*/ 157 h 226"/>
                  <a:gd name="T6" fmla="*/ 98 w 129"/>
                  <a:gd name="T7" fmla="*/ 226 h 226"/>
                  <a:gd name="T8" fmla="*/ 129 w 129"/>
                  <a:gd name="T9" fmla="*/ 210 h 226"/>
                  <a:gd name="T10" fmla="*/ 100 w 129"/>
                  <a:gd name="T11" fmla="*/ 141 h 226"/>
                  <a:gd name="T12" fmla="*/ 90 w 129"/>
                  <a:gd name="T13" fmla="*/ 147 h 226"/>
                  <a:gd name="T14" fmla="*/ 87 w 129"/>
                  <a:gd name="T15" fmla="*/ 148 h 226"/>
                  <a:gd name="T16" fmla="*/ 84 w 129"/>
                  <a:gd name="T17" fmla="*/ 146 h 226"/>
                  <a:gd name="T18" fmla="*/ 80 w 129"/>
                  <a:gd name="T19" fmla="*/ 141 h 226"/>
                  <a:gd name="T20" fmla="*/ 67 w 129"/>
                  <a:gd name="T21" fmla="*/ 150 h 226"/>
                  <a:gd name="T22" fmla="*/ 60 w 129"/>
                  <a:gd name="T23" fmla="*/ 140 h 226"/>
                  <a:gd name="T24" fmla="*/ 72 w 129"/>
                  <a:gd name="T25" fmla="*/ 131 h 226"/>
                  <a:gd name="T26" fmla="*/ 68 w 129"/>
                  <a:gd name="T27" fmla="*/ 125 h 226"/>
                  <a:gd name="T28" fmla="*/ 70 w 129"/>
                  <a:gd name="T29" fmla="*/ 118 h 226"/>
                  <a:gd name="T30" fmla="*/ 86 w 129"/>
                  <a:gd name="T31" fmla="*/ 107 h 226"/>
                  <a:gd name="T32" fmla="*/ 15 w 129"/>
                  <a:gd name="T3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226">
                    <a:moveTo>
                      <a:pt x="15" y="0"/>
                    </a:moveTo>
                    <a:cubicBezTo>
                      <a:pt x="11" y="3"/>
                      <a:pt x="7" y="6"/>
                      <a:pt x="6" y="9"/>
                    </a:cubicBezTo>
                    <a:cubicBezTo>
                      <a:pt x="1" y="20"/>
                      <a:pt x="0" y="123"/>
                      <a:pt x="21" y="157"/>
                    </a:cubicBezTo>
                    <a:cubicBezTo>
                      <a:pt x="58" y="218"/>
                      <a:pt x="98" y="226"/>
                      <a:pt x="98" y="226"/>
                    </a:cubicBezTo>
                    <a:cubicBezTo>
                      <a:pt x="98" y="226"/>
                      <a:pt x="111" y="224"/>
                      <a:pt x="129" y="210"/>
                    </a:cubicBezTo>
                    <a:cubicBezTo>
                      <a:pt x="116" y="194"/>
                      <a:pt x="108" y="167"/>
                      <a:pt x="100" y="141"/>
                    </a:cubicBezTo>
                    <a:cubicBezTo>
                      <a:pt x="90" y="147"/>
                      <a:pt x="90" y="147"/>
                      <a:pt x="90" y="147"/>
                    </a:cubicBezTo>
                    <a:cubicBezTo>
                      <a:pt x="89" y="148"/>
                      <a:pt x="88" y="148"/>
                      <a:pt x="87" y="148"/>
                    </a:cubicBezTo>
                    <a:cubicBezTo>
                      <a:pt x="86" y="148"/>
                      <a:pt x="84" y="148"/>
                      <a:pt x="84" y="146"/>
                    </a:cubicBezTo>
                    <a:cubicBezTo>
                      <a:pt x="80" y="141"/>
                      <a:pt x="80" y="141"/>
                      <a:pt x="80" y="141"/>
                    </a:cubicBezTo>
                    <a:cubicBezTo>
                      <a:pt x="67" y="150"/>
                      <a:pt x="67" y="150"/>
                      <a:pt x="67" y="150"/>
                    </a:cubicBezTo>
                    <a:cubicBezTo>
                      <a:pt x="60" y="140"/>
                      <a:pt x="60" y="140"/>
                      <a:pt x="60" y="140"/>
                    </a:cubicBezTo>
                    <a:cubicBezTo>
                      <a:pt x="72" y="131"/>
                      <a:pt x="72" y="131"/>
                      <a:pt x="72" y="131"/>
                    </a:cubicBezTo>
                    <a:cubicBezTo>
                      <a:pt x="68" y="125"/>
                      <a:pt x="68" y="125"/>
                      <a:pt x="68" y="125"/>
                    </a:cubicBezTo>
                    <a:cubicBezTo>
                      <a:pt x="67" y="123"/>
                      <a:pt x="67" y="120"/>
                      <a:pt x="70" y="118"/>
                    </a:cubicBezTo>
                    <a:cubicBezTo>
                      <a:pt x="86" y="107"/>
                      <a:pt x="86" y="107"/>
                      <a:pt x="86" y="107"/>
                    </a:cubicBezTo>
                    <a:cubicBezTo>
                      <a:pt x="66" y="69"/>
                      <a:pt x="27" y="28"/>
                      <a:pt x="15" y="0"/>
                    </a:cubicBezTo>
                  </a:path>
                </a:pathLst>
              </a:custGeom>
              <a:solidFill>
                <a:srgbClr val="00A4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ślïḋê">
                <a:extLst>
                  <a:ext uri="{FF2B5EF4-FFF2-40B4-BE49-F238E27FC236}">
                    <a16:creationId xmlns:a16="http://schemas.microsoft.com/office/drawing/2014/main" id="{BF0A047E-9A9B-415A-AF73-45C15FBDBC8A}"/>
                  </a:ext>
                </a:extLst>
              </p:cNvPr>
              <p:cNvSpPr/>
              <p:nvPr/>
            </p:nvSpPr>
            <p:spPr bwMode="auto">
              <a:xfrm>
                <a:off x="7558088" y="1757363"/>
                <a:ext cx="652463" cy="860425"/>
              </a:xfrm>
              <a:custGeom>
                <a:avLst/>
                <a:gdLst>
                  <a:gd name="T0" fmla="*/ 5 w 41"/>
                  <a:gd name="T1" fmla="*/ 1 h 54"/>
                  <a:gd name="T2" fmla="*/ 2 w 41"/>
                  <a:gd name="T3" fmla="*/ 1 h 54"/>
                  <a:gd name="T4" fmla="*/ 0 w 41"/>
                  <a:gd name="T5" fmla="*/ 4 h 54"/>
                  <a:gd name="T6" fmla="*/ 36 w 41"/>
                  <a:gd name="T7" fmla="*/ 53 h 54"/>
                  <a:gd name="T8" fmla="*/ 39 w 41"/>
                  <a:gd name="T9" fmla="*/ 53 h 54"/>
                  <a:gd name="T10" fmla="*/ 40 w 41"/>
                  <a:gd name="T11" fmla="*/ 50 h 54"/>
                  <a:gd name="T12" fmla="*/ 5 w 41"/>
                  <a:gd name="T13" fmla="*/ 1 h 54"/>
                </a:gdLst>
                <a:ahLst/>
                <a:cxnLst>
                  <a:cxn ang="0">
                    <a:pos x="T0" y="T1"/>
                  </a:cxn>
                  <a:cxn ang="0">
                    <a:pos x="T2" y="T3"/>
                  </a:cxn>
                  <a:cxn ang="0">
                    <a:pos x="T4" y="T5"/>
                  </a:cxn>
                  <a:cxn ang="0">
                    <a:pos x="T6" y="T7"/>
                  </a:cxn>
                  <a:cxn ang="0">
                    <a:pos x="T8" y="T9"/>
                  </a:cxn>
                  <a:cxn ang="0">
                    <a:pos x="T10" y="T11"/>
                  </a:cxn>
                  <a:cxn ang="0">
                    <a:pos x="T12" y="T13"/>
                  </a:cxn>
                </a:cxnLst>
                <a:rect l="0" t="0" r="r" b="b"/>
                <a:pathLst>
                  <a:path w="41" h="54">
                    <a:moveTo>
                      <a:pt x="5" y="1"/>
                    </a:moveTo>
                    <a:cubicBezTo>
                      <a:pt x="4" y="0"/>
                      <a:pt x="3" y="1"/>
                      <a:pt x="2" y="1"/>
                    </a:cubicBezTo>
                    <a:cubicBezTo>
                      <a:pt x="0" y="2"/>
                      <a:pt x="0" y="4"/>
                      <a:pt x="0" y="4"/>
                    </a:cubicBezTo>
                    <a:cubicBezTo>
                      <a:pt x="36" y="53"/>
                      <a:pt x="36" y="53"/>
                      <a:pt x="36" y="53"/>
                    </a:cubicBezTo>
                    <a:cubicBezTo>
                      <a:pt x="36" y="54"/>
                      <a:pt x="38" y="54"/>
                      <a:pt x="39" y="53"/>
                    </a:cubicBezTo>
                    <a:cubicBezTo>
                      <a:pt x="40" y="52"/>
                      <a:pt x="41" y="51"/>
                      <a:pt x="40" y="50"/>
                    </a:cubicBezTo>
                    <a:cubicBezTo>
                      <a:pt x="5" y="1"/>
                      <a:pt x="5" y="1"/>
                      <a:pt x="5" y="1"/>
                    </a:cubicBezTo>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ḷiḑê">
                <a:extLst>
                  <a:ext uri="{FF2B5EF4-FFF2-40B4-BE49-F238E27FC236}">
                    <a16:creationId xmlns:a16="http://schemas.microsoft.com/office/drawing/2014/main" id="{6F48842A-79D4-4D5F-BFA7-B0CA44F57C3E}"/>
                  </a:ext>
                </a:extLst>
              </p:cNvPr>
              <p:cNvSpPr/>
              <p:nvPr/>
            </p:nvSpPr>
            <p:spPr bwMode="auto">
              <a:xfrm>
                <a:off x="7797801" y="1566863"/>
                <a:ext cx="825500" cy="763588"/>
              </a:xfrm>
              <a:custGeom>
                <a:avLst/>
                <a:gdLst>
                  <a:gd name="T0" fmla="*/ 0 w 520"/>
                  <a:gd name="T1" fmla="*/ 271 h 481"/>
                  <a:gd name="T2" fmla="*/ 150 w 520"/>
                  <a:gd name="T3" fmla="*/ 481 h 481"/>
                  <a:gd name="T4" fmla="*/ 520 w 520"/>
                  <a:gd name="T5" fmla="*/ 210 h 481"/>
                  <a:gd name="T6" fmla="*/ 360 w 520"/>
                  <a:gd name="T7" fmla="*/ 0 h 481"/>
                  <a:gd name="T8" fmla="*/ 0 w 520"/>
                  <a:gd name="T9" fmla="*/ 271 h 481"/>
                </a:gdLst>
                <a:ahLst/>
                <a:cxnLst>
                  <a:cxn ang="0">
                    <a:pos x="T0" y="T1"/>
                  </a:cxn>
                  <a:cxn ang="0">
                    <a:pos x="T2" y="T3"/>
                  </a:cxn>
                  <a:cxn ang="0">
                    <a:pos x="T4" y="T5"/>
                  </a:cxn>
                  <a:cxn ang="0">
                    <a:pos x="T6" y="T7"/>
                  </a:cxn>
                  <a:cxn ang="0">
                    <a:pos x="T8" y="T9"/>
                  </a:cxn>
                </a:cxnLst>
                <a:rect l="0" t="0" r="r" b="b"/>
                <a:pathLst>
                  <a:path w="520" h="481">
                    <a:moveTo>
                      <a:pt x="0" y="271"/>
                    </a:moveTo>
                    <a:lnTo>
                      <a:pt x="150" y="481"/>
                    </a:lnTo>
                    <a:lnTo>
                      <a:pt x="520" y="210"/>
                    </a:lnTo>
                    <a:lnTo>
                      <a:pt x="360" y="0"/>
                    </a:lnTo>
                    <a:lnTo>
                      <a:pt x="0" y="271"/>
                    </a:lnTo>
                    <a:close/>
                  </a:path>
                </a:pathLst>
              </a:custGeom>
              <a:solidFill>
                <a:srgbClr val="53D1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ṥ1iďê">
                <a:extLst>
                  <a:ext uri="{FF2B5EF4-FFF2-40B4-BE49-F238E27FC236}">
                    <a16:creationId xmlns:a16="http://schemas.microsoft.com/office/drawing/2014/main" id="{2DE04538-7605-4A54-99A0-5AACEC2D124C}"/>
                  </a:ext>
                </a:extLst>
              </p:cNvPr>
              <p:cNvSpPr/>
              <p:nvPr/>
            </p:nvSpPr>
            <p:spPr bwMode="auto">
              <a:xfrm>
                <a:off x="5364163" y="1965326"/>
                <a:ext cx="2687638" cy="2163763"/>
              </a:xfrm>
              <a:custGeom>
                <a:avLst/>
                <a:gdLst>
                  <a:gd name="T0" fmla="*/ 1 w 169"/>
                  <a:gd name="T1" fmla="*/ 112 h 136"/>
                  <a:gd name="T2" fmla="*/ 17 w 169"/>
                  <a:gd name="T3" fmla="*/ 133 h 136"/>
                  <a:gd name="T4" fmla="*/ 24 w 169"/>
                  <a:gd name="T5" fmla="*/ 134 h 136"/>
                  <a:gd name="T6" fmla="*/ 169 w 169"/>
                  <a:gd name="T7" fmla="*/ 29 h 136"/>
                  <a:gd name="T8" fmla="*/ 148 w 169"/>
                  <a:gd name="T9" fmla="*/ 0 h 136"/>
                  <a:gd name="T10" fmla="*/ 3 w 169"/>
                  <a:gd name="T11" fmla="*/ 105 h 136"/>
                  <a:gd name="T12" fmla="*/ 1 w 169"/>
                  <a:gd name="T13" fmla="*/ 112 h 136"/>
                </a:gdLst>
                <a:ahLst/>
                <a:cxnLst>
                  <a:cxn ang="0">
                    <a:pos x="T0" y="T1"/>
                  </a:cxn>
                  <a:cxn ang="0">
                    <a:pos x="T2" y="T3"/>
                  </a:cxn>
                  <a:cxn ang="0">
                    <a:pos x="T4" y="T5"/>
                  </a:cxn>
                  <a:cxn ang="0">
                    <a:pos x="T6" y="T7"/>
                  </a:cxn>
                  <a:cxn ang="0">
                    <a:pos x="T8" y="T9"/>
                  </a:cxn>
                  <a:cxn ang="0">
                    <a:pos x="T10" y="T11"/>
                  </a:cxn>
                  <a:cxn ang="0">
                    <a:pos x="T12" y="T13"/>
                  </a:cxn>
                </a:cxnLst>
                <a:rect l="0" t="0" r="r" b="b"/>
                <a:pathLst>
                  <a:path w="169" h="136">
                    <a:moveTo>
                      <a:pt x="1" y="112"/>
                    </a:moveTo>
                    <a:cubicBezTo>
                      <a:pt x="17" y="133"/>
                      <a:pt x="17" y="133"/>
                      <a:pt x="17" y="133"/>
                    </a:cubicBezTo>
                    <a:cubicBezTo>
                      <a:pt x="18" y="135"/>
                      <a:pt x="21" y="136"/>
                      <a:pt x="24" y="134"/>
                    </a:cubicBezTo>
                    <a:cubicBezTo>
                      <a:pt x="169" y="29"/>
                      <a:pt x="169" y="29"/>
                      <a:pt x="169" y="29"/>
                    </a:cubicBezTo>
                    <a:cubicBezTo>
                      <a:pt x="148" y="0"/>
                      <a:pt x="148" y="0"/>
                      <a:pt x="148" y="0"/>
                    </a:cubicBezTo>
                    <a:cubicBezTo>
                      <a:pt x="3" y="105"/>
                      <a:pt x="3" y="105"/>
                      <a:pt x="3" y="105"/>
                    </a:cubicBezTo>
                    <a:cubicBezTo>
                      <a:pt x="0" y="107"/>
                      <a:pt x="0" y="110"/>
                      <a:pt x="1" y="112"/>
                    </a:cubicBezTo>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śḷîḑe">
                <a:extLst>
                  <a:ext uri="{FF2B5EF4-FFF2-40B4-BE49-F238E27FC236}">
                    <a16:creationId xmlns:a16="http://schemas.microsoft.com/office/drawing/2014/main" id="{518AE14F-93A3-41C1-A125-164FA9229145}"/>
                  </a:ext>
                </a:extLst>
              </p:cNvPr>
              <p:cNvSpPr/>
              <p:nvPr/>
            </p:nvSpPr>
            <p:spPr bwMode="auto">
              <a:xfrm>
                <a:off x="5253038" y="3841751"/>
                <a:ext cx="317500" cy="303213"/>
              </a:xfrm>
              <a:custGeom>
                <a:avLst/>
                <a:gdLst>
                  <a:gd name="T0" fmla="*/ 0 w 200"/>
                  <a:gd name="T1" fmla="*/ 91 h 191"/>
                  <a:gd name="T2" fmla="*/ 70 w 200"/>
                  <a:gd name="T3" fmla="*/ 191 h 191"/>
                  <a:gd name="T4" fmla="*/ 200 w 200"/>
                  <a:gd name="T5" fmla="*/ 101 h 191"/>
                  <a:gd name="T6" fmla="*/ 120 w 200"/>
                  <a:gd name="T7" fmla="*/ 0 h 191"/>
                  <a:gd name="T8" fmla="*/ 0 w 200"/>
                  <a:gd name="T9" fmla="*/ 91 h 191"/>
                </a:gdLst>
                <a:ahLst/>
                <a:cxnLst>
                  <a:cxn ang="0">
                    <a:pos x="T0" y="T1"/>
                  </a:cxn>
                  <a:cxn ang="0">
                    <a:pos x="T2" y="T3"/>
                  </a:cxn>
                  <a:cxn ang="0">
                    <a:pos x="T4" y="T5"/>
                  </a:cxn>
                  <a:cxn ang="0">
                    <a:pos x="T6" y="T7"/>
                  </a:cxn>
                  <a:cxn ang="0">
                    <a:pos x="T8" y="T9"/>
                  </a:cxn>
                </a:cxnLst>
                <a:rect l="0" t="0" r="r" b="b"/>
                <a:pathLst>
                  <a:path w="200" h="191">
                    <a:moveTo>
                      <a:pt x="0" y="91"/>
                    </a:moveTo>
                    <a:lnTo>
                      <a:pt x="70" y="191"/>
                    </a:lnTo>
                    <a:lnTo>
                      <a:pt x="200" y="101"/>
                    </a:lnTo>
                    <a:lnTo>
                      <a:pt x="120" y="0"/>
                    </a:lnTo>
                    <a:lnTo>
                      <a:pt x="0" y="91"/>
                    </a:lnTo>
                    <a:close/>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śḷíḑè">
                <a:extLst>
                  <a:ext uri="{FF2B5EF4-FFF2-40B4-BE49-F238E27FC236}">
                    <a16:creationId xmlns:a16="http://schemas.microsoft.com/office/drawing/2014/main" id="{F320A755-1E65-45C2-ABF0-BD0D4E10A211}"/>
                  </a:ext>
                </a:extLst>
              </p:cNvPr>
              <p:cNvSpPr/>
              <p:nvPr/>
            </p:nvSpPr>
            <p:spPr bwMode="auto">
              <a:xfrm>
                <a:off x="5253038" y="3841751"/>
                <a:ext cx="317500" cy="303213"/>
              </a:xfrm>
              <a:custGeom>
                <a:avLst/>
                <a:gdLst>
                  <a:gd name="T0" fmla="*/ 0 w 200"/>
                  <a:gd name="T1" fmla="*/ 91 h 191"/>
                  <a:gd name="T2" fmla="*/ 70 w 200"/>
                  <a:gd name="T3" fmla="*/ 191 h 191"/>
                  <a:gd name="T4" fmla="*/ 200 w 200"/>
                  <a:gd name="T5" fmla="*/ 101 h 191"/>
                  <a:gd name="T6" fmla="*/ 120 w 200"/>
                  <a:gd name="T7" fmla="*/ 0 h 191"/>
                  <a:gd name="T8" fmla="*/ 0 w 200"/>
                  <a:gd name="T9" fmla="*/ 91 h 191"/>
                </a:gdLst>
                <a:ahLst/>
                <a:cxnLst>
                  <a:cxn ang="0">
                    <a:pos x="T0" y="T1"/>
                  </a:cxn>
                  <a:cxn ang="0">
                    <a:pos x="T2" y="T3"/>
                  </a:cxn>
                  <a:cxn ang="0">
                    <a:pos x="T4" y="T5"/>
                  </a:cxn>
                  <a:cxn ang="0">
                    <a:pos x="T6" y="T7"/>
                  </a:cxn>
                  <a:cxn ang="0">
                    <a:pos x="T8" y="T9"/>
                  </a:cxn>
                </a:cxnLst>
                <a:rect l="0" t="0" r="r" b="b"/>
                <a:pathLst>
                  <a:path w="200" h="191">
                    <a:moveTo>
                      <a:pt x="0" y="91"/>
                    </a:moveTo>
                    <a:lnTo>
                      <a:pt x="70" y="191"/>
                    </a:lnTo>
                    <a:lnTo>
                      <a:pt x="200" y="101"/>
                    </a:lnTo>
                    <a:lnTo>
                      <a:pt x="120" y="0"/>
                    </a:lnTo>
                    <a:lnTo>
                      <a:pt x="0"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ḷiḓe">
                <a:extLst>
                  <a:ext uri="{FF2B5EF4-FFF2-40B4-BE49-F238E27FC236}">
                    <a16:creationId xmlns:a16="http://schemas.microsoft.com/office/drawing/2014/main" id="{E13F9185-65B7-4970-A899-E3D9815C8ED5}"/>
                  </a:ext>
                </a:extLst>
              </p:cNvPr>
              <p:cNvSpPr/>
              <p:nvPr/>
            </p:nvSpPr>
            <p:spPr bwMode="auto">
              <a:xfrm>
                <a:off x="4951413" y="3921126"/>
                <a:ext cx="492125" cy="461963"/>
              </a:xfrm>
              <a:custGeom>
                <a:avLst/>
                <a:gdLst>
                  <a:gd name="T0" fmla="*/ 0 w 310"/>
                  <a:gd name="T1" fmla="*/ 161 h 291"/>
                  <a:gd name="T2" fmla="*/ 100 w 310"/>
                  <a:gd name="T3" fmla="*/ 291 h 291"/>
                  <a:gd name="T4" fmla="*/ 310 w 310"/>
                  <a:gd name="T5" fmla="*/ 131 h 291"/>
                  <a:gd name="T6" fmla="*/ 210 w 310"/>
                  <a:gd name="T7" fmla="*/ 0 h 291"/>
                  <a:gd name="T8" fmla="*/ 0 w 310"/>
                  <a:gd name="T9" fmla="*/ 161 h 291"/>
                </a:gdLst>
                <a:ahLst/>
                <a:cxnLst>
                  <a:cxn ang="0">
                    <a:pos x="T0" y="T1"/>
                  </a:cxn>
                  <a:cxn ang="0">
                    <a:pos x="T2" y="T3"/>
                  </a:cxn>
                  <a:cxn ang="0">
                    <a:pos x="T4" y="T5"/>
                  </a:cxn>
                  <a:cxn ang="0">
                    <a:pos x="T6" y="T7"/>
                  </a:cxn>
                  <a:cxn ang="0">
                    <a:pos x="T8" y="T9"/>
                  </a:cxn>
                </a:cxnLst>
                <a:rect l="0" t="0" r="r" b="b"/>
                <a:pathLst>
                  <a:path w="310" h="291">
                    <a:moveTo>
                      <a:pt x="0" y="161"/>
                    </a:moveTo>
                    <a:lnTo>
                      <a:pt x="100" y="291"/>
                    </a:lnTo>
                    <a:lnTo>
                      <a:pt x="310" y="131"/>
                    </a:lnTo>
                    <a:lnTo>
                      <a:pt x="210" y="0"/>
                    </a:lnTo>
                    <a:lnTo>
                      <a:pt x="0" y="161"/>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Sľîdê">
                <a:extLst>
                  <a:ext uri="{FF2B5EF4-FFF2-40B4-BE49-F238E27FC236}">
                    <a16:creationId xmlns:a16="http://schemas.microsoft.com/office/drawing/2014/main" id="{4B1F15A1-63C1-4D2F-A8BA-1030F73132EA}"/>
                  </a:ext>
                </a:extLst>
              </p:cNvPr>
              <p:cNvSpPr/>
              <p:nvPr/>
            </p:nvSpPr>
            <p:spPr bwMode="auto">
              <a:xfrm>
                <a:off x="2880195" y="4621213"/>
                <a:ext cx="1558925" cy="1114425"/>
              </a:xfrm>
              <a:custGeom>
                <a:avLst/>
                <a:gdLst>
                  <a:gd name="T0" fmla="*/ 0 w 982"/>
                  <a:gd name="T1" fmla="*/ 702 h 702"/>
                  <a:gd name="T2" fmla="*/ 80 w 982"/>
                  <a:gd name="T3" fmla="*/ 682 h 702"/>
                  <a:gd name="T4" fmla="*/ 982 w 982"/>
                  <a:gd name="T5" fmla="*/ 20 h 702"/>
                  <a:gd name="T6" fmla="*/ 972 w 982"/>
                  <a:gd name="T7" fmla="*/ 0 h 702"/>
                  <a:gd name="T8" fmla="*/ 0 w 982"/>
                  <a:gd name="T9" fmla="*/ 702 h 702"/>
                </a:gdLst>
                <a:ahLst/>
                <a:cxnLst>
                  <a:cxn ang="0">
                    <a:pos x="T0" y="T1"/>
                  </a:cxn>
                  <a:cxn ang="0">
                    <a:pos x="T2" y="T3"/>
                  </a:cxn>
                  <a:cxn ang="0">
                    <a:pos x="T4" y="T5"/>
                  </a:cxn>
                  <a:cxn ang="0">
                    <a:pos x="T6" y="T7"/>
                  </a:cxn>
                  <a:cxn ang="0">
                    <a:pos x="T8" y="T9"/>
                  </a:cxn>
                </a:cxnLst>
                <a:rect l="0" t="0" r="r" b="b"/>
                <a:pathLst>
                  <a:path w="982" h="702">
                    <a:moveTo>
                      <a:pt x="0" y="702"/>
                    </a:moveTo>
                    <a:lnTo>
                      <a:pt x="80" y="682"/>
                    </a:lnTo>
                    <a:lnTo>
                      <a:pt x="982" y="20"/>
                    </a:lnTo>
                    <a:lnTo>
                      <a:pt x="972" y="0"/>
                    </a:lnTo>
                    <a:lnTo>
                      <a:pt x="0" y="702"/>
                    </a:lnTo>
                    <a:close/>
                  </a:path>
                </a:pathLst>
              </a:custGeom>
              <a:solidFill>
                <a:srgbClr val="26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ṥḷîḍe">
                <a:extLst>
                  <a:ext uri="{FF2B5EF4-FFF2-40B4-BE49-F238E27FC236}">
                    <a16:creationId xmlns:a16="http://schemas.microsoft.com/office/drawing/2014/main" id="{10B7787E-154B-44C4-96C3-C60401977672}"/>
                  </a:ext>
                </a:extLst>
              </p:cNvPr>
              <p:cNvSpPr/>
              <p:nvPr/>
            </p:nvSpPr>
            <p:spPr bwMode="auto">
              <a:xfrm>
                <a:off x="5237163" y="3873501"/>
                <a:ext cx="238125" cy="303213"/>
              </a:xfrm>
              <a:custGeom>
                <a:avLst/>
                <a:gdLst>
                  <a:gd name="T0" fmla="*/ 0 w 150"/>
                  <a:gd name="T1" fmla="*/ 20 h 191"/>
                  <a:gd name="T2" fmla="*/ 120 w 150"/>
                  <a:gd name="T3" fmla="*/ 191 h 191"/>
                  <a:gd name="T4" fmla="*/ 150 w 150"/>
                  <a:gd name="T5" fmla="*/ 171 h 191"/>
                  <a:gd name="T6" fmla="*/ 30 w 150"/>
                  <a:gd name="T7" fmla="*/ 0 h 191"/>
                  <a:gd name="T8" fmla="*/ 0 w 150"/>
                  <a:gd name="T9" fmla="*/ 20 h 191"/>
                </a:gdLst>
                <a:ahLst/>
                <a:cxnLst>
                  <a:cxn ang="0">
                    <a:pos x="T0" y="T1"/>
                  </a:cxn>
                  <a:cxn ang="0">
                    <a:pos x="T2" y="T3"/>
                  </a:cxn>
                  <a:cxn ang="0">
                    <a:pos x="T4" y="T5"/>
                  </a:cxn>
                  <a:cxn ang="0">
                    <a:pos x="T6" y="T7"/>
                  </a:cxn>
                  <a:cxn ang="0">
                    <a:pos x="T8" y="T9"/>
                  </a:cxn>
                </a:cxnLst>
                <a:rect l="0" t="0" r="r" b="b"/>
                <a:pathLst>
                  <a:path w="150" h="191">
                    <a:moveTo>
                      <a:pt x="0" y="20"/>
                    </a:moveTo>
                    <a:lnTo>
                      <a:pt x="120" y="191"/>
                    </a:lnTo>
                    <a:lnTo>
                      <a:pt x="150" y="171"/>
                    </a:lnTo>
                    <a:lnTo>
                      <a:pt x="30" y="0"/>
                    </a:lnTo>
                    <a:lnTo>
                      <a:pt x="0" y="20"/>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şļiďê">
                <a:extLst>
                  <a:ext uri="{FF2B5EF4-FFF2-40B4-BE49-F238E27FC236}">
                    <a16:creationId xmlns:a16="http://schemas.microsoft.com/office/drawing/2014/main" id="{A41A5E5C-5929-48F9-A1ED-4545CAE1B898}"/>
                  </a:ext>
                </a:extLst>
              </p:cNvPr>
              <p:cNvSpPr/>
              <p:nvPr/>
            </p:nvSpPr>
            <p:spPr bwMode="auto">
              <a:xfrm>
                <a:off x="6175376" y="2044701"/>
                <a:ext cx="1797050" cy="1463675"/>
              </a:xfrm>
              <a:custGeom>
                <a:avLst/>
                <a:gdLst>
                  <a:gd name="T0" fmla="*/ 0 w 1132"/>
                  <a:gd name="T1" fmla="*/ 711 h 922"/>
                  <a:gd name="T2" fmla="*/ 160 w 1132"/>
                  <a:gd name="T3" fmla="*/ 922 h 922"/>
                  <a:gd name="T4" fmla="*/ 1132 w 1132"/>
                  <a:gd name="T5" fmla="*/ 210 h 922"/>
                  <a:gd name="T6" fmla="*/ 971 w 1132"/>
                  <a:gd name="T7" fmla="*/ 0 h 922"/>
                  <a:gd name="T8" fmla="*/ 0 w 1132"/>
                  <a:gd name="T9" fmla="*/ 711 h 922"/>
                </a:gdLst>
                <a:ahLst/>
                <a:cxnLst>
                  <a:cxn ang="0">
                    <a:pos x="T0" y="T1"/>
                  </a:cxn>
                  <a:cxn ang="0">
                    <a:pos x="T2" y="T3"/>
                  </a:cxn>
                  <a:cxn ang="0">
                    <a:pos x="T4" y="T5"/>
                  </a:cxn>
                  <a:cxn ang="0">
                    <a:pos x="T6" y="T7"/>
                  </a:cxn>
                  <a:cxn ang="0">
                    <a:pos x="T8" y="T9"/>
                  </a:cxn>
                </a:cxnLst>
                <a:rect l="0" t="0" r="r" b="b"/>
                <a:pathLst>
                  <a:path w="1132" h="922">
                    <a:moveTo>
                      <a:pt x="0" y="711"/>
                    </a:moveTo>
                    <a:lnTo>
                      <a:pt x="160" y="922"/>
                    </a:lnTo>
                    <a:lnTo>
                      <a:pt x="1132" y="210"/>
                    </a:lnTo>
                    <a:lnTo>
                      <a:pt x="971" y="0"/>
                    </a:lnTo>
                    <a:lnTo>
                      <a:pt x="0" y="711"/>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ṥḷiḓê">
                <a:extLst>
                  <a:ext uri="{FF2B5EF4-FFF2-40B4-BE49-F238E27FC236}">
                    <a16:creationId xmlns:a16="http://schemas.microsoft.com/office/drawing/2014/main" id="{F7C5CB58-7764-4548-A7D0-408B12C8970A}"/>
                  </a:ext>
                </a:extLst>
              </p:cNvPr>
              <p:cNvSpPr/>
              <p:nvPr/>
            </p:nvSpPr>
            <p:spPr bwMode="auto">
              <a:xfrm>
                <a:off x="6175376" y="2044701"/>
                <a:ext cx="1797050" cy="1463675"/>
              </a:xfrm>
              <a:custGeom>
                <a:avLst/>
                <a:gdLst>
                  <a:gd name="T0" fmla="*/ 0 w 1132"/>
                  <a:gd name="T1" fmla="*/ 711 h 922"/>
                  <a:gd name="T2" fmla="*/ 160 w 1132"/>
                  <a:gd name="T3" fmla="*/ 922 h 922"/>
                  <a:gd name="T4" fmla="*/ 1132 w 1132"/>
                  <a:gd name="T5" fmla="*/ 210 h 922"/>
                  <a:gd name="T6" fmla="*/ 971 w 1132"/>
                  <a:gd name="T7" fmla="*/ 0 h 922"/>
                  <a:gd name="T8" fmla="*/ 0 w 1132"/>
                  <a:gd name="T9" fmla="*/ 711 h 922"/>
                </a:gdLst>
                <a:ahLst/>
                <a:cxnLst>
                  <a:cxn ang="0">
                    <a:pos x="T0" y="T1"/>
                  </a:cxn>
                  <a:cxn ang="0">
                    <a:pos x="T2" y="T3"/>
                  </a:cxn>
                  <a:cxn ang="0">
                    <a:pos x="T4" y="T5"/>
                  </a:cxn>
                  <a:cxn ang="0">
                    <a:pos x="T6" y="T7"/>
                  </a:cxn>
                  <a:cxn ang="0">
                    <a:pos x="T8" y="T9"/>
                  </a:cxn>
                </a:cxnLst>
                <a:rect l="0" t="0" r="r" b="b"/>
                <a:pathLst>
                  <a:path w="1132" h="922">
                    <a:moveTo>
                      <a:pt x="0" y="711"/>
                    </a:moveTo>
                    <a:lnTo>
                      <a:pt x="160" y="922"/>
                    </a:lnTo>
                    <a:lnTo>
                      <a:pt x="1132" y="210"/>
                    </a:lnTo>
                    <a:lnTo>
                      <a:pt x="971" y="0"/>
                    </a:lnTo>
                    <a:lnTo>
                      <a:pt x="0" y="7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şḷíďè">
                <a:extLst>
                  <a:ext uri="{FF2B5EF4-FFF2-40B4-BE49-F238E27FC236}">
                    <a16:creationId xmlns:a16="http://schemas.microsoft.com/office/drawing/2014/main" id="{7107E699-3980-4963-BB2B-07B0313C352C}"/>
                  </a:ext>
                </a:extLst>
              </p:cNvPr>
              <p:cNvSpPr/>
              <p:nvPr/>
            </p:nvSpPr>
            <p:spPr bwMode="auto">
              <a:xfrm>
                <a:off x="6286501" y="1725613"/>
                <a:ext cx="2209800" cy="1639888"/>
              </a:xfrm>
              <a:custGeom>
                <a:avLst/>
                <a:gdLst>
                  <a:gd name="T0" fmla="*/ 0 w 1392"/>
                  <a:gd name="T1" fmla="*/ 1003 h 1033"/>
                  <a:gd name="T2" fmla="*/ 20 w 1392"/>
                  <a:gd name="T3" fmla="*/ 1033 h 1033"/>
                  <a:gd name="T4" fmla="*/ 1392 w 1392"/>
                  <a:gd name="T5" fmla="*/ 30 h 1033"/>
                  <a:gd name="T6" fmla="*/ 1372 w 1392"/>
                  <a:gd name="T7" fmla="*/ 0 h 1033"/>
                  <a:gd name="T8" fmla="*/ 0 w 1392"/>
                  <a:gd name="T9" fmla="*/ 1003 h 1033"/>
                </a:gdLst>
                <a:ahLst/>
                <a:cxnLst>
                  <a:cxn ang="0">
                    <a:pos x="T0" y="T1"/>
                  </a:cxn>
                  <a:cxn ang="0">
                    <a:pos x="T2" y="T3"/>
                  </a:cxn>
                  <a:cxn ang="0">
                    <a:pos x="T4" y="T5"/>
                  </a:cxn>
                  <a:cxn ang="0">
                    <a:pos x="T6" y="T7"/>
                  </a:cxn>
                  <a:cxn ang="0">
                    <a:pos x="T8" y="T9"/>
                  </a:cxn>
                </a:cxnLst>
                <a:rect l="0" t="0" r="r" b="b"/>
                <a:pathLst>
                  <a:path w="1392" h="1033">
                    <a:moveTo>
                      <a:pt x="0" y="1003"/>
                    </a:moveTo>
                    <a:lnTo>
                      <a:pt x="20" y="1033"/>
                    </a:lnTo>
                    <a:lnTo>
                      <a:pt x="1392" y="30"/>
                    </a:lnTo>
                    <a:lnTo>
                      <a:pt x="1372" y="0"/>
                    </a:lnTo>
                    <a:lnTo>
                      <a:pt x="0" y="1003"/>
                    </a:lnTo>
                    <a:close/>
                  </a:path>
                </a:pathLst>
              </a:custGeom>
              <a:solidFill>
                <a:srgbClr val="DDF6F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şḷiḋê">
                <a:extLst>
                  <a:ext uri="{FF2B5EF4-FFF2-40B4-BE49-F238E27FC236}">
                    <a16:creationId xmlns:a16="http://schemas.microsoft.com/office/drawing/2014/main" id="{44875EA6-CEDD-4FD8-84FF-A8B221A7FE4C}"/>
                  </a:ext>
                </a:extLst>
              </p:cNvPr>
              <p:cNvSpPr/>
              <p:nvPr/>
            </p:nvSpPr>
            <p:spPr bwMode="auto">
              <a:xfrm>
                <a:off x="6286501" y="1725613"/>
                <a:ext cx="2209800" cy="1639888"/>
              </a:xfrm>
              <a:custGeom>
                <a:avLst/>
                <a:gdLst>
                  <a:gd name="T0" fmla="*/ 0 w 1392"/>
                  <a:gd name="T1" fmla="*/ 1003 h 1033"/>
                  <a:gd name="T2" fmla="*/ 20 w 1392"/>
                  <a:gd name="T3" fmla="*/ 1033 h 1033"/>
                  <a:gd name="T4" fmla="*/ 1392 w 1392"/>
                  <a:gd name="T5" fmla="*/ 30 h 1033"/>
                  <a:gd name="T6" fmla="*/ 1372 w 1392"/>
                  <a:gd name="T7" fmla="*/ 0 h 1033"/>
                  <a:gd name="T8" fmla="*/ 0 w 1392"/>
                  <a:gd name="T9" fmla="*/ 1003 h 1033"/>
                </a:gdLst>
                <a:ahLst/>
                <a:cxnLst>
                  <a:cxn ang="0">
                    <a:pos x="T0" y="T1"/>
                  </a:cxn>
                  <a:cxn ang="0">
                    <a:pos x="T2" y="T3"/>
                  </a:cxn>
                  <a:cxn ang="0">
                    <a:pos x="T4" y="T5"/>
                  </a:cxn>
                  <a:cxn ang="0">
                    <a:pos x="T6" y="T7"/>
                  </a:cxn>
                  <a:cxn ang="0">
                    <a:pos x="T8" y="T9"/>
                  </a:cxn>
                </a:cxnLst>
                <a:rect l="0" t="0" r="r" b="b"/>
                <a:pathLst>
                  <a:path w="1392" h="1033">
                    <a:moveTo>
                      <a:pt x="0" y="1003"/>
                    </a:moveTo>
                    <a:lnTo>
                      <a:pt x="20" y="1033"/>
                    </a:lnTo>
                    <a:lnTo>
                      <a:pt x="1392" y="30"/>
                    </a:lnTo>
                    <a:lnTo>
                      <a:pt x="1372" y="0"/>
                    </a:lnTo>
                    <a:lnTo>
                      <a:pt x="0" y="10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ślïďe">
                <a:extLst>
                  <a:ext uri="{FF2B5EF4-FFF2-40B4-BE49-F238E27FC236}">
                    <a16:creationId xmlns:a16="http://schemas.microsoft.com/office/drawing/2014/main" id="{3ADAE11E-BFFB-4324-9E3B-EA6AA9DD0C8A}"/>
                  </a:ext>
                </a:extLst>
              </p:cNvPr>
              <p:cNvSpPr/>
              <p:nvPr/>
            </p:nvSpPr>
            <p:spPr bwMode="auto">
              <a:xfrm>
                <a:off x="5491163" y="3221038"/>
                <a:ext cx="874713" cy="781050"/>
              </a:xfrm>
              <a:custGeom>
                <a:avLst/>
                <a:gdLst>
                  <a:gd name="T0" fmla="*/ 0 w 551"/>
                  <a:gd name="T1" fmla="*/ 281 h 492"/>
                  <a:gd name="T2" fmla="*/ 150 w 551"/>
                  <a:gd name="T3" fmla="*/ 492 h 492"/>
                  <a:gd name="T4" fmla="*/ 551 w 551"/>
                  <a:gd name="T5" fmla="*/ 211 h 492"/>
                  <a:gd name="T6" fmla="*/ 391 w 551"/>
                  <a:gd name="T7" fmla="*/ 0 h 492"/>
                  <a:gd name="T8" fmla="*/ 0 w 551"/>
                  <a:gd name="T9" fmla="*/ 281 h 492"/>
                </a:gdLst>
                <a:ahLst/>
                <a:cxnLst>
                  <a:cxn ang="0">
                    <a:pos x="T0" y="T1"/>
                  </a:cxn>
                  <a:cxn ang="0">
                    <a:pos x="T2" y="T3"/>
                  </a:cxn>
                  <a:cxn ang="0">
                    <a:pos x="T4" y="T5"/>
                  </a:cxn>
                  <a:cxn ang="0">
                    <a:pos x="T6" y="T7"/>
                  </a:cxn>
                  <a:cxn ang="0">
                    <a:pos x="T8" y="T9"/>
                  </a:cxn>
                </a:cxnLst>
                <a:rect l="0" t="0" r="r" b="b"/>
                <a:pathLst>
                  <a:path w="551" h="492">
                    <a:moveTo>
                      <a:pt x="0" y="281"/>
                    </a:moveTo>
                    <a:lnTo>
                      <a:pt x="150" y="492"/>
                    </a:lnTo>
                    <a:lnTo>
                      <a:pt x="551" y="211"/>
                    </a:lnTo>
                    <a:lnTo>
                      <a:pt x="391" y="0"/>
                    </a:lnTo>
                    <a:lnTo>
                      <a:pt x="0" y="281"/>
                    </a:lnTo>
                    <a:close/>
                  </a:path>
                </a:pathLst>
              </a:custGeom>
              <a:solidFill>
                <a:srgbClr val="B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ṣḷïḓé">
                <a:extLst>
                  <a:ext uri="{FF2B5EF4-FFF2-40B4-BE49-F238E27FC236}">
                    <a16:creationId xmlns:a16="http://schemas.microsoft.com/office/drawing/2014/main" id="{EA3FF9F4-E8A2-4946-A75B-4BA44C04A5B0}"/>
                  </a:ext>
                </a:extLst>
              </p:cNvPr>
              <p:cNvSpPr/>
              <p:nvPr/>
            </p:nvSpPr>
            <p:spPr bwMode="auto">
              <a:xfrm>
                <a:off x="5491163" y="3221038"/>
                <a:ext cx="874713" cy="781050"/>
              </a:xfrm>
              <a:custGeom>
                <a:avLst/>
                <a:gdLst>
                  <a:gd name="T0" fmla="*/ 0 w 551"/>
                  <a:gd name="T1" fmla="*/ 281 h 492"/>
                  <a:gd name="T2" fmla="*/ 150 w 551"/>
                  <a:gd name="T3" fmla="*/ 492 h 492"/>
                  <a:gd name="T4" fmla="*/ 551 w 551"/>
                  <a:gd name="T5" fmla="*/ 211 h 492"/>
                  <a:gd name="T6" fmla="*/ 391 w 551"/>
                  <a:gd name="T7" fmla="*/ 0 h 492"/>
                  <a:gd name="T8" fmla="*/ 0 w 551"/>
                  <a:gd name="T9" fmla="*/ 281 h 492"/>
                </a:gdLst>
                <a:ahLst/>
                <a:cxnLst>
                  <a:cxn ang="0">
                    <a:pos x="T0" y="T1"/>
                  </a:cxn>
                  <a:cxn ang="0">
                    <a:pos x="T2" y="T3"/>
                  </a:cxn>
                  <a:cxn ang="0">
                    <a:pos x="T4" y="T5"/>
                  </a:cxn>
                  <a:cxn ang="0">
                    <a:pos x="T6" y="T7"/>
                  </a:cxn>
                  <a:cxn ang="0">
                    <a:pos x="T8" y="T9"/>
                  </a:cxn>
                </a:cxnLst>
                <a:rect l="0" t="0" r="r" b="b"/>
                <a:pathLst>
                  <a:path w="551" h="492">
                    <a:moveTo>
                      <a:pt x="0" y="281"/>
                    </a:moveTo>
                    <a:lnTo>
                      <a:pt x="150" y="492"/>
                    </a:lnTo>
                    <a:lnTo>
                      <a:pt x="551" y="211"/>
                    </a:lnTo>
                    <a:lnTo>
                      <a:pt x="391" y="0"/>
                    </a:lnTo>
                    <a:lnTo>
                      <a:pt x="0" y="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ľïḍe">
                <a:extLst>
                  <a:ext uri="{FF2B5EF4-FFF2-40B4-BE49-F238E27FC236}">
                    <a16:creationId xmlns:a16="http://schemas.microsoft.com/office/drawing/2014/main" id="{D6BC189A-734C-4F8D-8482-F2F489B26DB5}"/>
                  </a:ext>
                </a:extLst>
              </p:cNvPr>
              <p:cNvSpPr/>
              <p:nvPr/>
            </p:nvSpPr>
            <p:spPr bwMode="auto">
              <a:xfrm>
                <a:off x="6111876" y="3173413"/>
                <a:ext cx="317500" cy="382588"/>
              </a:xfrm>
              <a:custGeom>
                <a:avLst/>
                <a:gdLst>
                  <a:gd name="T0" fmla="*/ 0 w 200"/>
                  <a:gd name="T1" fmla="*/ 30 h 241"/>
                  <a:gd name="T2" fmla="*/ 160 w 200"/>
                  <a:gd name="T3" fmla="*/ 241 h 241"/>
                  <a:gd name="T4" fmla="*/ 200 w 200"/>
                  <a:gd name="T5" fmla="*/ 211 h 241"/>
                  <a:gd name="T6" fmla="*/ 40 w 200"/>
                  <a:gd name="T7" fmla="*/ 0 h 241"/>
                  <a:gd name="T8" fmla="*/ 0 w 200"/>
                  <a:gd name="T9" fmla="*/ 30 h 241"/>
                </a:gdLst>
                <a:ahLst/>
                <a:cxnLst>
                  <a:cxn ang="0">
                    <a:pos x="T0" y="T1"/>
                  </a:cxn>
                  <a:cxn ang="0">
                    <a:pos x="T2" y="T3"/>
                  </a:cxn>
                  <a:cxn ang="0">
                    <a:pos x="T4" y="T5"/>
                  </a:cxn>
                  <a:cxn ang="0">
                    <a:pos x="T6" y="T7"/>
                  </a:cxn>
                  <a:cxn ang="0">
                    <a:pos x="T8" y="T9"/>
                  </a:cxn>
                </a:cxnLst>
                <a:rect l="0" t="0" r="r" b="b"/>
                <a:pathLst>
                  <a:path w="200" h="241">
                    <a:moveTo>
                      <a:pt x="0" y="30"/>
                    </a:moveTo>
                    <a:lnTo>
                      <a:pt x="160" y="241"/>
                    </a:lnTo>
                    <a:lnTo>
                      <a:pt x="200" y="211"/>
                    </a:lnTo>
                    <a:lnTo>
                      <a:pt x="40" y="0"/>
                    </a:lnTo>
                    <a:lnTo>
                      <a:pt x="0" y="30"/>
                    </a:lnTo>
                    <a:close/>
                  </a:path>
                </a:pathLst>
              </a:custGeom>
              <a:solidFill>
                <a:srgbClr val="26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šlíḑe">
                <a:extLst>
                  <a:ext uri="{FF2B5EF4-FFF2-40B4-BE49-F238E27FC236}">
                    <a16:creationId xmlns:a16="http://schemas.microsoft.com/office/drawing/2014/main" id="{3D746ADE-CFC9-4AFE-8E95-1720E1738B89}"/>
                  </a:ext>
                </a:extLst>
              </p:cNvPr>
              <p:cNvSpPr/>
              <p:nvPr/>
            </p:nvSpPr>
            <p:spPr bwMode="auto">
              <a:xfrm>
                <a:off x="6111876" y="3173413"/>
                <a:ext cx="317500" cy="382588"/>
              </a:xfrm>
              <a:custGeom>
                <a:avLst/>
                <a:gdLst>
                  <a:gd name="T0" fmla="*/ 0 w 200"/>
                  <a:gd name="T1" fmla="*/ 30 h 241"/>
                  <a:gd name="T2" fmla="*/ 160 w 200"/>
                  <a:gd name="T3" fmla="*/ 241 h 241"/>
                  <a:gd name="T4" fmla="*/ 200 w 200"/>
                  <a:gd name="T5" fmla="*/ 211 h 241"/>
                  <a:gd name="T6" fmla="*/ 40 w 200"/>
                  <a:gd name="T7" fmla="*/ 0 h 241"/>
                  <a:gd name="T8" fmla="*/ 0 w 200"/>
                  <a:gd name="T9" fmla="*/ 30 h 241"/>
                </a:gdLst>
                <a:ahLst/>
                <a:cxnLst>
                  <a:cxn ang="0">
                    <a:pos x="T0" y="T1"/>
                  </a:cxn>
                  <a:cxn ang="0">
                    <a:pos x="T2" y="T3"/>
                  </a:cxn>
                  <a:cxn ang="0">
                    <a:pos x="T4" y="T5"/>
                  </a:cxn>
                  <a:cxn ang="0">
                    <a:pos x="T6" y="T7"/>
                  </a:cxn>
                  <a:cxn ang="0">
                    <a:pos x="T8" y="T9"/>
                  </a:cxn>
                </a:cxnLst>
                <a:rect l="0" t="0" r="r" b="b"/>
                <a:pathLst>
                  <a:path w="200" h="241">
                    <a:moveTo>
                      <a:pt x="0" y="30"/>
                    </a:moveTo>
                    <a:lnTo>
                      <a:pt x="160" y="241"/>
                    </a:lnTo>
                    <a:lnTo>
                      <a:pt x="200" y="211"/>
                    </a:lnTo>
                    <a:lnTo>
                      <a:pt x="40" y="0"/>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ṡļíḍé">
                <a:extLst>
                  <a:ext uri="{FF2B5EF4-FFF2-40B4-BE49-F238E27FC236}">
                    <a16:creationId xmlns:a16="http://schemas.microsoft.com/office/drawing/2014/main" id="{3F67BF10-6CF5-42D3-A8B1-90CA8D3A4D00}"/>
                  </a:ext>
                </a:extLst>
              </p:cNvPr>
              <p:cNvSpPr/>
              <p:nvPr/>
            </p:nvSpPr>
            <p:spPr bwMode="auto">
              <a:xfrm>
                <a:off x="8289926" y="1487488"/>
                <a:ext cx="412750" cy="509588"/>
              </a:xfrm>
              <a:custGeom>
                <a:avLst/>
                <a:gdLst>
                  <a:gd name="T0" fmla="*/ 5 w 26"/>
                  <a:gd name="T1" fmla="*/ 0 h 32"/>
                  <a:gd name="T2" fmla="*/ 2 w 26"/>
                  <a:gd name="T3" fmla="*/ 1 h 32"/>
                  <a:gd name="T4" fmla="*/ 1 w 26"/>
                  <a:gd name="T5" fmla="*/ 3 h 32"/>
                  <a:gd name="T6" fmla="*/ 21 w 26"/>
                  <a:gd name="T7" fmla="*/ 32 h 32"/>
                  <a:gd name="T8" fmla="*/ 24 w 26"/>
                  <a:gd name="T9" fmla="*/ 31 h 32"/>
                  <a:gd name="T10" fmla="*/ 26 w 26"/>
                  <a:gd name="T11" fmla="*/ 28 h 32"/>
                  <a:gd name="T12" fmla="*/ 5 w 2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6" h="32">
                    <a:moveTo>
                      <a:pt x="5" y="0"/>
                    </a:moveTo>
                    <a:cubicBezTo>
                      <a:pt x="5" y="0"/>
                      <a:pt x="4" y="0"/>
                      <a:pt x="2" y="1"/>
                    </a:cubicBezTo>
                    <a:cubicBezTo>
                      <a:pt x="1" y="2"/>
                      <a:pt x="0" y="3"/>
                      <a:pt x="1" y="3"/>
                    </a:cubicBezTo>
                    <a:cubicBezTo>
                      <a:pt x="21" y="32"/>
                      <a:pt x="21" y="32"/>
                      <a:pt x="21" y="32"/>
                    </a:cubicBezTo>
                    <a:cubicBezTo>
                      <a:pt x="21" y="32"/>
                      <a:pt x="23" y="32"/>
                      <a:pt x="24" y="31"/>
                    </a:cubicBezTo>
                    <a:cubicBezTo>
                      <a:pt x="25" y="30"/>
                      <a:pt x="26" y="29"/>
                      <a:pt x="26" y="28"/>
                    </a:cubicBezTo>
                    <a:lnTo>
                      <a:pt x="5" y="0"/>
                    </a:lnTo>
                    <a:close/>
                  </a:path>
                </a:pathLst>
              </a:custGeom>
              <a:solidFill>
                <a:srgbClr val="98E3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ṥḷïḓé">
                <a:extLst>
                  <a:ext uri="{FF2B5EF4-FFF2-40B4-BE49-F238E27FC236}">
                    <a16:creationId xmlns:a16="http://schemas.microsoft.com/office/drawing/2014/main" id="{5C0FA118-CAB8-4F97-8048-1429938AB8F5}"/>
                  </a:ext>
                </a:extLst>
              </p:cNvPr>
              <p:cNvSpPr/>
              <p:nvPr/>
            </p:nvSpPr>
            <p:spPr bwMode="auto">
              <a:xfrm>
                <a:off x="7924801" y="1789113"/>
                <a:ext cx="666750" cy="541338"/>
              </a:xfrm>
              <a:custGeom>
                <a:avLst/>
                <a:gdLst>
                  <a:gd name="T0" fmla="*/ 7 w 42"/>
                  <a:gd name="T1" fmla="*/ 34 h 34"/>
                  <a:gd name="T2" fmla="*/ 0 w 42"/>
                  <a:gd name="T3" fmla="*/ 24 h 34"/>
                  <a:gd name="T4" fmla="*/ 35 w 42"/>
                  <a:gd name="T5" fmla="*/ 0 h 34"/>
                  <a:gd name="T6" fmla="*/ 42 w 42"/>
                  <a:gd name="T7" fmla="*/ 9 h 34"/>
                  <a:gd name="T8" fmla="*/ 34 w 42"/>
                  <a:gd name="T9" fmla="*/ 5 h 34"/>
                  <a:gd name="T10" fmla="*/ 6 w 42"/>
                  <a:gd name="T11" fmla="*/ 25 h 34"/>
                  <a:gd name="T12" fmla="*/ 7 w 4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42" h="34">
                    <a:moveTo>
                      <a:pt x="7" y="34"/>
                    </a:moveTo>
                    <a:cubicBezTo>
                      <a:pt x="0" y="24"/>
                      <a:pt x="0" y="24"/>
                      <a:pt x="0" y="24"/>
                    </a:cubicBezTo>
                    <a:cubicBezTo>
                      <a:pt x="35" y="0"/>
                      <a:pt x="35" y="0"/>
                      <a:pt x="35" y="0"/>
                    </a:cubicBezTo>
                    <a:cubicBezTo>
                      <a:pt x="42" y="9"/>
                      <a:pt x="42" y="9"/>
                      <a:pt x="42" y="9"/>
                    </a:cubicBezTo>
                    <a:cubicBezTo>
                      <a:pt x="42" y="9"/>
                      <a:pt x="35" y="5"/>
                      <a:pt x="34" y="5"/>
                    </a:cubicBezTo>
                    <a:cubicBezTo>
                      <a:pt x="34" y="5"/>
                      <a:pt x="6" y="25"/>
                      <a:pt x="6" y="25"/>
                    </a:cubicBezTo>
                    <a:lnTo>
                      <a:pt x="7" y="34"/>
                    </a:lnTo>
                    <a:close/>
                  </a:path>
                </a:pathLst>
              </a:custGeom>
              <a:solidFill>
                <a:srgbClr val="01BB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şļîḑe">
                <a:extLst>
                  <a:ext uri="{FF2B5EF4-FFF2-40B4-BE49-F238E27FC236}">
                    <a16:creationId xmlns:a16="http://schemas.microsoft.com/office/drawing/2014/main" id="{50201F06-3631-4327-9728-69500BB25641}"/>
                  </a:ext>
                </a:extLst>
              </p:cNvPr>
              <p:cNvSpPr/>
              <p:nvPr/>
            </p:nvSpPr>
            <p:spPr bwMode="auto">
              <a:xfrm>
                <a:off x="5522913" y="3236913"/>
                <a:ext cx="668338" cy="509588"/>
              </a:xfrm>
              <a:custGeom>
                <a:avLst/>
                <a:gdLst>
                  <a:gd name="T0" fmla="*/ 38 w 42"/>
                  <a:gd name="T1" fmla="*/ 0 h 32"/>
                  <a:gd name="T2" fmla="*/ 1 w 42"/>
                  <a:gd name="T3" fmla="*/ 26 h 32"/>
                  <a:gd name="T4" fmla="*/ 1 w 42"/>
                  <a:gd name="T5" fmla="*/ 29 h 32"/>
                  <a:gd name="T6" fmla="*/ 2 w 42"/>
                  <a:gd name="T7" fmla="*/ 31 h 32"/>
                  <a:gd name="T8" fmla="*/ 4 w 42"/>
                  <a:gd name="T9" fmla="*/ 32 h 32"/>
                  <a:gd name="T10" fmla="*/ 6 w 42"/>
                  <a:gd name="T11" fmla="*/ 32 h 32"/>
                  <a:gd name="T12" fmla="*/ 42 w 42"/>
                  <a:gd name="T13" fmla="*/ 5 h 32"/>
                  <a:gd name="T14" fmla="*/ 38 w 4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2">
                    <a:moveTo>
                      <a:pt x="38" y="0"/>
                    </a:moveTo>
                    <a:cubicBezTo>
                      <a:pt x="1" y="26"/>
                      <a:pt x="1" y="26"/>
                      <a:pt x="1" y="26"/>
                    </a:cubicBezTo>
                    <a:cubicBezTo>
                      <a:pt x="0" y="27"/>
                      <a:pt x="0" y="28"/>
                      <a:pt x="1" y="29"/>
                    </a:cubicBezTo>
                    <a:cubicBezTo>
                      <a:pt x="2" y="31"/>
                      <a:pt x="2" y="31"/>
                      <a:pt x="2" y="31"/>
                    </a:cubicBezTo>
                    <a:cubicBezTo>
                      <a:pt x="3" y="32"/>
                      <a:pt x="3" y="32"/>
                      <a:pt x="4" y="32"/>
                    </a:cubicBezTo>
                    <a:cubicBezTo>
                      <a:pt x="5" y="32"/>
                      <a:pt x="5" y="32"/>
                      <a:pt x="6" y="32"/>
                    </a:cubicBezTo>
                    <a:cubicBezTo>
                      <a:pt x="42" y="5"/>
                      <a:pt x="42" y="5"/>
                      <a:pt x="42" y="5"/>
                    </a:cubicBezTo>
                    <a:cubicBezTo>
                      <a:pt x="38" y="0"/>
                      <a:pt x="38" y="0"/>
                      <a:pt x="38" y="0"/>
                    </a:cubicBezTo>
                  </a:path>
                </a:pathLst>
              </a:custGeom>
              <a:solidFill>
                <a:srgbClr val="D4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liḍê">
                <a:extLst>
                  <a:ext uri="{FF2B5EF4-FFF2-40B4-BE49-F238E27FC236}">
                    <a16:creationId xmlns:a16="http://schemas.microsoft.com/office/drawing/2014/main" id="{1D4A4B83-B311-41D4-BC4A-2BF1495EF574}"/>
                  </a:ext>
                </a:extLst>
              </p:cNvPr>
              <p:cNvSpPr/>
              <p:nvPr/>
            </p:nvSpPr>
            <p:spPr bwMode="auto">
              <a:xfrm>
                <a:off x="6127751" y="3205163"/>
                <a:ext cx="95250" cy="112713"/>
              </a:xfrm>
              <a:custGeom>
                <a:avLst/>
                <a:gdLst>
                  <a:gd name="T0" fmla="*/ 2 w 6"/>
                  <a:gd name="T1" fmla="*/ 0 h 7"/>
                  <a:gd name="T2" fmla="*/ 1 w 6"/>
                  <a:gd name="T3" fmla="*/ 1 h 7"/>
                  <a:gd name="T4" fmla="*/ 0 w 6"/>
                  <a:gd name="T5" fmla="*/ 2 h 7"/>
                  <a:gd name="T6" fmla="*/ 4 w 6"/>
                  <a:gd name="T7" fmla="*/ 7 h 7"/>
                  <a:gd name="T8" fmla="*/ 5 w 6"/>
                  <a:gd name="T9" fmla="*/ 7 h 7"/>
                  <a:gd name="T10" fmla="*/ 5 w 6"/>
                  <a:gd name="T11" fmla="*/ 3 h 7"/>
                  <a:gd name="T12" fmla="*/ 4 w 6"/>
                  <a:gd name="T13" fmla="*/ 2 h 7"/>
                  <a:gd name="T14" fmla="*/ 2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2" y="0"/>
                    </a:moveTo>
                    <a:cubicBezTo>
                      <a:pt x="2" y="0"/>
                      <a:pt x="1" y="1"/>
                      <a:pt x="1" y="1"/>
                    </a:cubicBezTo>
                    <a:cubicBezTo>
                      <a:pt x="0" y="2"/>
                      <a:pt x="0" y="2"/>
                      <a:pt x="0" y="2"/>
                    </a:cubicBezTo>
                    <a:cubicBezTo>
                      <a:pt x="4" y="7"/>
                      <a:pt x="4" y="7"/>
                      <a:pt x="4" y="7"/>
                    </a:cubicBezTo>
                    <a:cubicBezTo>
                      <a:pt x="5" y="7"/>
                      <a:pt x="5" y="7"/>
                      <a:pt x="5" y="7"/>
                    </a:cubicBezTo>
                    <a:cubicBezTo>
                      <a:pt x="6" y="6"/>
                      <a:pt x="6" y="4"/>
                      <a:pt x="5" y="3"/>
                    </a:cubicBezTo>
                    <a:cubicBezTo>
                      <a:pt x="4" y="2"/>
                      <a:pt x="4" y="2"/>
                      <a:pt x="4" y="2"/>
                    </a:cubicBezTo>
                    <a:cubicBezTo>
                      <a:pt x="4" y="1"/>
                      <a:pt x="3" y="0"/>
                      <a:pt x="2" y="0"/>
                    </a:cubicBezTo>
                  </a:path>
                </a:pathLst>
              </a:custGeom>
              <a:solidFill>
                <a:srgbClr val="627B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sļíḑè">
                <a:extLst>
                  <a:ext uri="{FF2B5EF4-FFF2-40B4-BE49-F238E27FC236}">
                    <a16:creationId xmlns:a16="http://schemas.microsoft.com/office/drawing/2014/main" id="{6B8F64D3-6772-4BFC-B94B-D67987B18135}"/>
                  </a:ext>
                </a:extLst>
              </p:cNvPr>
              <p:cNvSpPr/>
              <p:nvPr/>
            </p:nvSpPr>
            <p:spPr bwMode="auto">
              <a:xfrm>
                <a:off x="7526338" y="2457451"/>
                <a:ext cx="461963" cy="334963"/>
              </a:xfrm>
              <a:custGeom>
                <a:avLst/>
                <a:gdLst>
                  <a:gd name="T0" fmla="*/ 29 w 29"/>
                  <a:gd name="T1" fmla="*/ 0 h 21"/>
                  <a:gd name="T2" fmla="*/ 0 w 29"/>
                  <a:gd name="T3" fmla="*/ 21 h 21"/>
                  <a:gd name="T4" fmla="*/ 0 w 29"/>
                  <a:gd name="T5" fmla="*/ 21 h 21"/>
                  <a:gd name="T6" fmla="*/ 29 w 29"/>
                  <a:gd name="T7" fmla="*/ 0 h 21"/>
                </a:gdLst>
                <a:ahLst/>
                <a:cxnLst>
                  <a:cxn ang="0">
                    <a:pos x="T0" y="T1"/>
                  </a:cxn>
                  <a:cxn ang="0">
                    <a:pos x="T2" y="T3"/>
                  </a:cxn>
                  <a:cxn ang="0">
                    <a:pos x="T4" y="T5"/>
                  </a:cxn>
                  <a:cxn ang="0">
                    <a:pos x="T6" y="T7"/>
                  </a:cxn>
                </a:cxnLst>
                <a:rect l="0" t="0" r="r" b="b"/>
                <a:pathLst>
                  <a:path w="29" h="21">
                    <a:moveTo>
                      <a:pt x="29" y="0"/>
                    </a:moveTo>
                    <a:cubicBezTo>
                      <a:pt x="0" y="21"/>
                      <a:pt x="0" y="21"/>
                      <a:pt x="0" y="21"/>
                    </a:cubicBezTo>
                    <a:cubicBezTo>
                      <a:pt x="0" y="21"/>
                      <a:pt x="0" y="21"/>
                      <a:pt x="0" y="21"/>
                    </a:cubicBezTo>
                    <a:cubicBezTo>
                      <a:pt x="29" y="0"/>
                      <a:pt x="29" y="0"/>
                      <a:pt x="29" y="0"/>
                    </a:cubicBezTo>
                  </a:path>
                </a:pathLst>
              </a:custGeom>
              <a:solidFill>
                <a:srgbClr val="4545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şḷiḑé">
                <a:extLst>
                  <a:ext uri="{FF2B5EF4-FFF2-40B4-BE49-F238E27FC236}">
                    <a16:creationId xmlns:a16="http://schemas.microsoft.com/office/drawing/2014/main" id="{CABE1276-8BCB-4469-81D4-D1E9F24F4474}"/>
                  </a:ext>
                </a:extLst>
              </p:cNvPr>
              <p:cNvSpPr/>
              <p:nvPr/>
            </p:nvSpPr>
            <p:spPr bwMode="auto">
              <a:xfrm>
                <a:off x="7526338" y="2792413"/>
                <a:ext cx="1588" cy="1588"/>
              </a:xfrm>
              <a:prstGeom prst="ellipse">
                <a:avLst/>
              </a:prstGeom>
              <a:solidFill>
                <a:srgbClr val="0049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1íḍe">
                <a:extLst>
                  <a:ext uri="{FF2B5EF4-FFF2-40B4-BE49-F238E27FC236}">
                    <a16:creationId xmlns:a16="http://schemas.microsoft.com/office/drawing/2014/main" id="{C190926C-DEE3-4341-B3BE-013BCA16F7D4}"/>
                  </a:ext>
                </a:extLst>
              </p:cNvPr>
              <p:cNvSpPr/>
              <p:nvPr/>
            </p:nvSpPr>
            <p:spPr bwMode="auto">
              <a:xfrm>
                <a:off x="5889626" y="3619501"/>
                <a:ext cx="523875" cy="382588"/>
              </a:xfrm>
              <a:custGeom>
                <a:avLst/>
                <a:gdLst>
                  <a:gd name="T0" fmla="*/ 33 w 33"/>
                  <a:gd name="T1" fmla="*/ 0 h 24"/>
                  <a:gd name="T2" fmla="*/ 0 w 33"/>
                  <a:gd name="T3" fmla="*/ 24 h 24"/>
                  <a:gd name="T4" fmla="*/ 0 w 33"/>
                  <a:gd name="T5" fmla="*/ 24 h 24"/>
                  <a:gd name="T6" fmla="*/ 33 w 33"/>
                  <a:gd name="T7" fmla="*/ 0 h 24"/>
                  <a:gd name="T8" fmla="*/ 33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0" y="24"/>
                      <a:pt x="0" y="24"/>
                      <a:pt x="0" y="24"/>
                    </a:cubicBezTo>
                    <a:cubicBezTo>
                      <a:pt x="0" y="24"/>
                      <a:pt x="0" y="24"/>
                      <a:pt x="0" y="24"/>
                    </a:cubicBezTo>
                    <a:cubicBezTo>
                      <a:pt x="33" y="0"/>
                      <a:pt x="33" y="0"/>
                      <a:pt x="33" y="0"/>
                    </a:cubicBezTo>
                    <a:cubicBezTo>
                      <a:pt x="33" y="0"/>
                      <a:pt x="33" y="0"/>
                      <a:pt x="33" y="0"/>
                    </a:cubicBezTo>
                  </a:path>
                </a:pathLst>
              </a:custGeom>
              <a:solidFill>
                <a:srgbClr val="00A4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s1ïḋè">
                <a:extLst>
                  <a:ext uri="{FF2B5EF4-FFF2-40B4-BE49-F238E27FC236}">
                    <a16:creationId xmlns:a16="http://schemas.microsoft.com/office/drawing/2014/main" id="{711B3068-EE65-4FC2-A917-F70DB353EC08}"/>
                  </a:ext>
                </a:extLst>
              </p:cNvPr>
              <p:cNvSpPr/>
              <p:nvPr/>
            </p:nvSpPr>
            <p:spPr bwMode="auto">
              <a:xfrm>
                <a:off x="7367588" y="2792413"/>
                <a:ext cx="158750" cy="111125"/>
              </a:xfrm>
              <a:custGeom>
                <a:avLst/>
                <a:gdLst>
                  <a:gd name="T0" fmla="*/ 10 w 10"/>
                  <a:gd name="T1" fmla="*/ 0 h 7"/>
                  <a:gd name="T2" fmla="*/ 0 w 10"/>
                  <a:gd name="T3" fmla="*/ 7 h 7"/>
                  <a:gd name="T4" fmla="*/ 0 w 10"/>
                  <a:gd name="T5" fmla="*/ 7 h 7"/>
                  <a:gd name="T6" fmla="*/ 10 w 10"/>
                  <a:gd name="T7" fmla="*/ 0 h 7"/>
                  <a:gd name="T8" fmla="*/ 10 w 10"/>
                  <a:gd name="T9" fmla="*/ 0 h 7"/>
                </a:gdLst>
                <a:ahLst/>
                <a:cxnLst>
                  <a:cxn ang="0">
                    <a:pos x="T0" y="T1"/>
                  </a:cxn>
                  <a:cxn ang="0">
                    <a:pos x="T2" y="T3"/>
                  </a:cxn>
                  <a:cxn ang="0">
                    <a:pos x="T4" y="T5"/>
                  </a:cxn>
                  <a:cxn ang="0">
                    <a:pos x="T6" y="T7"/>
                  </a:cxn>
                  <a:cxn ang="0">
                    <a:pos x="T8" y="T9"/>
                  </a:cxn>
                </a:cxnLst>
                <a:rect l="0" t="0" r="r" b="b"/>
                <a:pathLst>
                  <a:path w="10" h="7">
                    <a:moveTo>
                      <a:pt x="10" y="0"/>
                    </a:moveTo>
                    <a:cubicBezTo>
                      <a:pt x="0" y="7"/>
                      <a:pt x="0" y="7"/>
                      <a:pt x="0" y="7"/>
                    </a:cubicBezTo>
                    <a:cubicBezTo>
                      <a:pt x="0" y="7"/>
                      <a:pt x="0" y="7"/>
                      <a:pt x="0" y="7"/>
                    </a:cubicBezTo>
                    <a:cubicBezTo>
                      <a:pt x="10" y="0"/>
                      <a:pt x="10" y="0"/>
                      <a:pt x="10" y="0"/>
                    </a:cubicBezTo>
                    <a:cubicBezTo>
                      <a:pt x="10" y="0"/>
                      <a:pt x="10" y="0"/>
                      <a:pt x="10" y="0"/>
                    </a:cubicBezTo>
                  </a:path>
                </a:pathLst>
              </a:custGeom>
              <a:solidFill>
                <a:srgbClr val="0064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şliḋè">
                <a:extLst>
                  <a:ext uri="{FF2B5EF4-FFF2-40B4-BE49-F238E27FC236}">
                    <a16:creationId xmlns:a16="http://schemas.microsoft.com/office/drawing/2014/main" id="{EE1D9B92-4B1A-473A-8F7F-7B6C5D3409A0}"/>
                  </a:ext>
                </a:extLst>
              </p:cNvPr>
              <p:cNvSpPr/>
              <p:nvPr/>
            </p:nvSpPr>
            <p:spPr bwMode="auto">
              <a:xfrm>
                <a:off x="6413501" y="2903538"/>
                <a:ext cx="954088" cy="715963"/>
              </a:xfrm>
              <a:custGeom>
                <a:avLst/>
                <a:gdLst>
                  <a:gd name="T0" fmla="*/ 60 w 60"/>
                  <a:gd name="T1" fmla="*/ 0 h 45"/>
                  <a:gd name="T2" fmla="*/ 0 w 60"/>
                  <a:gd name="T3" fmla="*/ 45 h 45"/>
                  <a:gd name="T4" fmla="*/ 0 w 60"/>
                  <a:gd name="T5" fmla="*/ 45 h 45"/>
                  <a:gd name="T6" fmla="*/ 60 w 60"/>
                  <a:gd name="T7" fmla="*/ 0 h 45"/>
                  <a:gd name="T8" fmla="*/ 60 w 60"/>
                  <a:gd name="T9" fmla="*/ 0 h 45"/>
                </a:gdLst>
                <a:ahLst/>
                <a:cxnLst>
                  <a:cxn ang="0">
                    <a:pos x="T0" y="T1"/>
                  </a:cxn>
                  <a:cxn ang="0">
                    <a:pos x="T2" y="T3"/>
                  </a:cxn>
                  <a:cxn ang="0">
                    <a:pos x="T4" y="T5"/>
                  </a:cxn>
                  <a:cxn ang="0">
                    <a:pos x="T6" y="T7"/>
                  </a:cxn>
                  <a:cxn ang="0">
                    <a:pos x="T8" y="T9"/>
                  </a:cxn>
                </a:cxnLst>
                <a:rect l="0" t="0" r="r" b="b"/>
                <a:pathLst>
                  <a:path w="60" h="45">
                    <a:moveTo>
                      <a:pt x="60" y="0"/>
                    </a:moveTo>
                    <a:cubicBezTo>
                      <a:pt x="0" y="45"/>
                      <a:pt x="0" y="45"/>
                      <a:pt x="0" y="45"/>
                    </a:cubicBezTo>
                    <a:cubicBezTo>
                      <a:pt x="0" y="45"/>
                      <a:pt x="0" y="45"/>
                      <a:pt x="0" y="45"/>
                    </a:cubicBezTo>
                    <a:cubicBezTo>
                      <a:pt x="60" y="0"/>
                      <a:pt x="60" y="0"/>
                      <a:pt x="60" y="0"/>
                    </a:cubicBezTo>
                    <a:cubicBezTo>
                      <a:pt x="60" y="0"/>
                      <a:pt x="60" y="0"/>
                      <a:pt x="60" y="0"/>
                    </a:cubicBezTo>
                  </a:path>
                </a:pathLst>
              </a:custGeom>
              <a:solidFill>
                <a:srgbClr val="01B6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Sḻîḍè">
                <a:extLst>
                  <a:ext uri="{FF2B5EF4-FFF2-40B4-BE49-F238E27FC236}">
                    <a16:creationId xmlns:a16="http://schemas.microsoft.com/office/drawing/2014/main" id="{8103B788-97E3-4A84-8AE4-4BA8EB8C8DB3}"/>
                  </a:ext>
                </a:extLst>
              </p:cNvPr>
              <p:cNvSpPr/>
              <p:nvPr/>
            </p:nvSpPr>
            <p:spPr bwMode="auto">
              <a:xfrm>
                <a:off x="5554663" y="3970338"/>
                <a:ext cx="334963" cy="142875"/>
              </a:xfrm>
              <a:custGeom>
                <a:avLst/>
                <a:gdLst>
                  <a:gd name="T0" fmla="*/ 0 w 21"/>
                  <a:gd name="T1" fmla="*/ 0 h 9"/>
                  <a:gd name="T2" fmla="*/ 1 w 21"/>
                  <a:gd name="T3" fmla="*/ 2 h 9"/>
                  <a:gd name="T4" fmla="*/ 1 w 21"/>
                  <a:gd name="T5" fmla="*/ 2 h 9"/>
                  <a:gd name="T6" fmla="*/ 5 w 21"/>
                  <a:gd name="T7" fmla="*/ 7 h 9"/>
                  <a:gd name="T8" fmla="*/ 8 w 21"/>
                  <a:gd name="T9" fmla="*/ 9 h 9"/>
                  <a:gd name="T10" fmla="*/ 11 w 21"/>
                  <a:gd name="T11" fmla="*/ 8 h 9"/>
                  <a:gd name="T12" fmla="*/ 21 w 21"/>
                  <a:gd name="T13" fmla="*/ 2 h 9"/>
                  <a:gd name="T14" fmla="*/ 21 w 21"/>
                  <a:gd name="T15" fmla="*/ 2 h 9"/>
                  <a:gd name="T16" fmla="*/ 12 w 21"/>
                  <a:gd name="T17" fmla="*/ 8 h 9"/>
                  <a:gd name="T18" fmla="*/ 9 w 21"/>
                  <a:gd name="T19" fmla="*/ 9 h 9"/>
                  <a:gd name="T20" fmla="*/ 5 w 21"/>
                  <a:gd name="T21" fmla="*/ 7 h 9"/>
                  <a:gd name="T22" fmla="*/ 0 w 2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9">
                    <a:moveTo>
                      <a:pt x="0" y="0"/>
                    </a:moveTo>
                    <a:cubicBezTo>
                      <a:pt x="1" y="2"/>
                      <a:pt x="1" y="2"/>
                      <a:pt x="1" y="2"/>
                    </a:cubicBezTo>
                    <a:cubicBezTo>
                      <a:pt x="1" y="2"/>
                      <a:pt x="1" y="2"/>
                      <a:pt x="1" y="2"/>
                    </a:cubicBezTo>
                    <a:cubicBezTo>
                      <a:pt x="5" y="7"/>
                      <a:pt x="5" y="7"/>
                      <a:pt x="5" y="7"/>
                    </a:cubicBezTo>
                    <a:cubicBezTo>
                      <a:pt x="5" y="9"/>
                      <a:pt x="7" y="9"/>
                      <a:pt x="8" y="9"/>
                    </a:cubicBezTo>
                    <a:cubicBezTo>
                      <a:pt x="9" y="9"/>
                      <a:pt x="10" y="9"/>
                      <a:pt x="11" y="8"/>
                    </a:cubicBezTo>
                    <a:cubicBezTo>
                      <a:pt x="21" y="2"/>
                      <a:pt x="21" y="2"/>
                      <a:pt x="21" y="2"/>
                    </a:cubicBezTo>
                    <a:cubicBezTo>
                      <a:pt x="21" y="2"/>
                      <a:pt x="21" y="2"/>
                      <a:pt x="21" y="2"/>
                    </a:cubicBezTo>
                    <a:cubicBezTo>
                      <a:pt x="12" y="8"/>
                      <a:pt x="12" y="8"/>
                      <a:pt x="12" y="8"/>
                    </a:cubicBezTo>
                    <a:cubicBezTo>
                      <a:pt x="11" y="9"/>
                      <a:pt x="10" y="9"/>
                      <a:pt x="9" y="9"/>
                    </a:cubicBezTo>
                    <a:cubicBezTo>
                      <a:pt x="7" y="9"/>
                      <a:pt x="5" y="8"/>
                      <a:pt x="5" y="7"/>
                    </a:cubicBezTo>
                    <a:cubicBezTo>
                      <a:pt x="0" y="0"/>
                      <a:pt x="0" y="0"/>
                      <a:pt x="0" y="0"/>
                    </a:cubicBezTo>
                  </a:path>
                </a:pathLst>
              </a:custGeom>
              <a:solidFill>
                <a:srgbClr val="0089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ṧḻíḋê">
                <a:extLst>
                  <a:ext uri="{FF2B5EF4-FFF2-40B4-BE49-F238E27FC236}">
                    <a16:creationId xmlns:a16="http://schemas.microsoft.com/office/drawing/2014/main" id="{EEB9E214-36C3-4D73-BCDD-3A21940C7473}"/>
                  </a:ext>
                </a:extLst>
              </p:cNvPr>
              <p:cNvSpPr/>
              <p:nvPr/>
            </p:nvSpPr>
            <p:spPr bwMode="auto">
              <a:xfrm>
                <a:off x="5459413" y="2378076"/>
                <a:ext cx="2544763" cy="1735138"/>
              </a:xfrm>
              <a:custGeom>
                <a:avLst/>
                <a:gdLst>
                  <a:gd name="T0" fmla="*/ 158 w 160"/>
                  <a:gd name="T1" fmla="*/ 0 h 109"/>
                  <a:gd name="T2" fmla="*/ 61 w 160"/>
                  <a:gd name="T3" fmla="*/ 71 h 109"/>
                  <a:gd name="T4" fmla="*/ 57 w 160"/>
                  <a:gd name="T5" fmla="*/ 74 h 109"/>
                  <a:gd name="T6" fmla="*/ 52 w 160"/>
                  <a:gd name="T7" fmla="*/ 68 h 109"/>
                  <a:gd name="T8" fmla="*/ 57 w 160"/>
                  <a:gd name="T9" fmla="*/ 74 h 109"/>
                  <a:gd name="T10" fmla="*/ 17 w 160"/>
                  <a:gd name="T11" fmla="*/ 102 h 109"/>
                  <a:gd name="T12" fmla="*/ 8 w 160"/>
                  <a:gd name="T13" fmla="*/ 89 h 109"/>
                  <a:gd name="T14" fmla="*/ 7 w 160"/>
                  <a:gd name="T15" fmla="*/ 88 h 109"/>
                  <a:gd name="T16" fmla="*/ 0 w 160"/>
                  <a:gd name="T17" fmla="*/ 93 h 109"/>
                  <a:gd name="T18" fmla="*/ 6 w 160"/>
                  <a:gd name="T19" fmla="*/ 100 h 109"/>
                  <a:gd name="T20" fmla="*/ 11 w 160"/>
                  <a:gd name="T21" fmla="*/ 107 h 109"/>
                  <a:gd name="T22" fmla="*/ 15 w 160"/>
                  <a:gd name="T23" fmla="*/ 109 h 109"/>
                  <a:gd name="T24" fmla="*/ 18 w 160"/>
                  <a:gd name="T25" fmla="*/ 108 h 109"/>
                  <a:gd name="T26" fmla="*/ 27 w 160"/>
                  <a:gd name="T27" fmla="*/ 102 h 109"/>
                  <a:gd name="T28" fmla="*/ 60 w 160"/>
                  <a:gd name="T29" fmla="*/ 78 h 109"/>
                  <a:gd name="T30" fmla="*/ 120 w 160"/>
                  <a:gd name="T31" fmla="*/ 33 h 109"/>
                  <a:gd name="T32" fmla="*/ 130 w 160"/>
                  <a:gd name="T33" fmla="*/ 26 h 109"/>
                  <a:gd name="T34" fmla="*/ 130 w 160"/>
                  <a:gd name="T35" fmla="*/ 26 h 109"/>
                  <a:gd name="T36" fmla="*/ 159 w 160"/>
                  <a:gd name="T37" fmla="*/ 5 h 109"/>
                  <a:gd name="T38" fmla="*/ 160 w 160"/>
                  <a:gd name="T39" fmla="*/ 4 h 109"/>
                  <a:gd name="T40" fmla="*/ 158 w 16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09">
                    <a:moveTo>
                      <a:pt x="158" y="0"/>
                    </a:moveTo>
                    <a:cubicBezTo>
                      <a:pt x="61" y="71"/>
                      <a:pt x="61" y="71"/>
                      <a:pt x="61" y="71"/>
                    </a:cubicBezTo>
                    <a:cubicBezTo>
                      <a:pt x="57" y="74"/>
                      <a:pt x="57" y="74"/>
                      <a:pt x="57" y="74"/>
                    </a:cubicBezTo>
                    <a:cubicBezTo>
                      <a:pt x="52" y="68"/>
                      <a:pt x="52" y="68"/>
                      <a:pt x="52" y="68"/>
                    </a:cubicBezTo>
                    <a:cubicBezTo>
                      <a:pt x="57" y="74"/>
                      <a:pt x="57" y="74"/>
                      <a:pt x="57" y="74"/>
                    </a:cubicBezTo>
                    <a:cubicBezTo>
                      <a:pt x="17" y="102"/>
                      <a:pt x="17" y="102"/>
                      <a:pt x="17" y="102"/>
                    </a:cubicBezTo>
                    <a:cubicBezTo>
                      <a:pt x="8" y="89"/>
                      <a:pt x="8" y="89"/>
                      <a:pt x="8" y="89"/>
                    </a:cubicBezTo>
                    <a:cubicBezTo>
                      <a:pt x="7" y="88"/>
                      <a:pt x="7" y="88"/>
                      <a:pt x="7" y="88"/>
                    </a:cubicBezTo>
                    <a:cubicBezTo>
                      <a:pt x="0" y="93"/>
                      <a:pt x="0" y="93"/>
                      <a:pt x="0" y="93"/>
                    </a:cubicBezTo>
                    <a:cubicBezTo>
                      <a:pt x="6" y="100"/>
                      <a:pt x="6" y="100"/>
                      <a:pt x="6" y="100"/>
                    </a:cubicBezTo>
                    <a:cubicBezTo>
                      <a:pt x="11" y="107"/>
                      <a:pt x="11" y="107"/>
                      <a:pt x="11" y="107"/>
                    </a:cubicBezTo>
                    <a:cubicBezTo>
                      <a:pt x="11" y="108"/>
                      <a:pt x="13" y="109"/>
                      <a:pt x="15" y="109"/>
                    </a:cubicBezTo>
                    <a:cubicBezTo>
                      <a:pt x="16" y="109"/>
                      <a:pt x="17" y="109"/>
                      <a:pt x="18" y="108"/>
                    </a:cubicBezTo>
                    <a:cubicBezTo>
                      <a:pt x="27" y="102"/>
                      <a:pt x="27" y="102"/>
                      <a:pt x="27" y="102"/>
                    </a:cubicBezTo>
                    <a:cubicBezTo>
                      <a:pt x="60" y="78"/>
                      <a:pt x="60" y="78"/>
                      <a:pt x="60" y="78"/>
                    </a:cubicBezTo>
                    <a:cubicBezTo>
                      <a:pt x="120" y="33"/>
                      <a:pt x="120" y="33"/>
                      <a:pt x="120" y="33"/>
                    </a:cubicBezTo>
                    <a:cubicBezTo>
                      <a:pt x="130" y="26"/>
                      <a:pt x="130" y="26"/>
                      <a:pt x="130" y="26"/>
                    </a:cubicBezTo>
                    <a:cubicBezTo>
                      <a:pt x="130" y="26"/>
                      <a:pt x="130" y="26"/>
                      <a:pt x="130" y="26"/>
                    </a:cubicBezTo>
                    <a:cubicBezTo>
                      <a:pt x="159" y="5"/>
                      <a:pt x="159" y="5"/>
                      <a:pt x="159" y="5"/>
                    </a:cubicBezTo>
                    <a:cubicBezTo>
                      <a:pt x="160" y="4"/>
                      <a:pt x="160" y="4"/>
                      <a:pt x="160" y="4"/>
                    </a:cubicBezTo>
                    <a:cubicBezTo>
                      <a:pt x="158" y="0"/>
                      <a:pt x="158" y="0"/>
                      <a:pt x="158" y="0"/>
                    </a:cubicBezTo>
                  </a:path>
                </a:pathLst>
              </a:custGeom>
              <a:solidFill>
                <a:srgbClr val="CFF2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ṣľiďé">
                <a:extLst>
                  <a:ext uri="{FF2B5EF4-FFF2-40B4-BE49-F238E27FC236}">
                    <a16:creationId xmlns:a16="http://schemas.microsoft.com/office/drawing/2014/main" id="{46191A54-EB13-4F3A-AAD1-330867B2F795}"/>
                  </a:ext>
                </a:extLst>
              </p:cNvPr>
              <p:cNvSpPr/>
              <p:nvPr/>
            </p:nvSpPr>
            <p:spPr bwMode="auto">
              <a:xfrm>
                <a:off x="5459413" y="3857626"/>
                <a:ext cx="111125" cy="144463"/>
              </a:xfrm>
              <a:custGeom>
                <a:avLst/>
                <a:gdLst>
                  <a:gd name="T0" fmla="*/ 0 w 70"/>
                  <a:gd name="T1" fmla="*/ 0 h 91"/>
                  <a:gd name="T2" fmla="*/ 0 w 70"/>
                  <a:gd name="T3" fmla="*/ 0 h 91"/>
                  <a:gd name="T4" fmla="*/ 70 w 70"/>
                  <a:gd name="T5" fmla="*/ 91 h 91"/>
                  <a:gd name="T6" fmla="*/ 70 w 70"/>
                  <a:gd name="T7" fmla="*/ 91 h 91"/>
                  <a:gd name="T8" fmla="*/ 60 w 70"/>
                  <a:gd name="T9" fmla="*/ 71 h 91"/>
                  <a:gd name="T10" fmla="*/ 0 w 70"/>
                  <a:gd name="T11" fmla="*/ 0 h 91"/>
                </a:gdLst>
                <a:ahLst/>
                <a:cxnLst>
                  <a:cxn ang="0">
                    <a:pos x="T0" y="T1"/>
                  </a:cxn>
                  <a:cxn ang="0">
                    <a:pos x="T2" y="T3"/>
                  </a:cxn>
                  <a:cxn ang="0">
                    <a:pos x="T4" y="T5"/>
                  </a:cxn>
                  <a:cxn ang="0">
                    <a:pos x="T6" y="T7"/>
                  </a:cxn>
                  <a:cxn ang="0">
                    <a:pos x="T8" y="T9"/>
                  </a:cxn>
                  <a:cxn ang="0">
                    <a:pos x="T10" y="T11"/>
                  </a:cxn>
                </a:cxnLst>
                <a:rect l="0" t="0" r="r" b="b"/>
                <a:pathLst>
                  <a:path w="70" h="91">
                    <a:moveTo>
                      <a:pt x="0" y="0"/>
                    </a:moveTo>
                    <a:lnTo>
                      <a:pt x="0" y="0"/>
                    </a:lnTo>
                    <a:lnTo>
                      <a:pt x="70" y="91"/>
                    </a:lnTo>
                    <a:lnTo>
                      <a:pt x="70" y="91"/>
                    </a:lnTo>
                    <a:lnTo>
                      <a:pt x="60" y="71"/>
                    </a:lnTo>
                    <a:lnTo>
                      <a:pt x="0" y="0"/>
                    </a:lnTo>
                    <a:close/>
                  </a:path>
                </a:pathLst>
              </a:custGeom>
              <a:solidFill>
                <a:srgbClr val="CFF2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ïşḷiḍè">
                <a:extLst>
                  <a:ext uri="{FF2B5EF4-FFF2-40B4-BE49-F238E27FC236}">
                    <a16:creationId xmlns:a16="http://schemas.microsoft.com/office/drawing/2014/main" id="{777C3F78-1A07-462A-A925-AA03E713F011}"/>
                  </a:ext>
                </a:extLst>
              </p:cNvPr>
              <p:cNvSpPr/>
              <p:nvPr/>
            </p:nvSpPr>
            <p:spPr bwMode="auto">
              <a:xfrm>
                <a:off x="5459413" y="3857626"/>
                <a:ext cx="111125" cy="144463"/>
              </a:xfrm>
              <a:custGeom>
                <a:avLst/>
                <a:gdLst>
                  <a:gd name="T0" fmla="*/ 0 w 70"/>
                  <a:gd name="T1" fmla="*/ 0 h 91"/>
                  <a:gd name="T2" fmla="*/ 0 w 70"/>
                  <a:gd name="T3" fmla="*/ 0 h 91"/>
                  <a:gd name="T4" fmla="*/ 70 w 70"/>
                  <a:gd name="T5" fmla="*/ 91 h 91"/>
                  <a:gd name="T6" fmla="*/ 70 w 70"/>
                  <a:gd name="T7" fmla="*/ 91 h 91"/>
                  <a:gd name="T8" fmla="*/ 60 w 70"/>
                  <a:gd name="T9" fmla="*/ 71 h 91"/>
                  <a:gd name="T10" fmla="*/ 0 w 70"/>
                  <a:gd name="T11" fmla="*/ 0 h 91"/>
                </a:gdLst>
                <a:ahLst/>
                <a:cxnLst>
                  <a:cxn ang="0">
                    <a:pos x="T0" y="T1"/>
                  </a:cxn>
                  <a:cxn ang="0">
                    <a:pos x="T2" y="T3"/>
                  </a:cxn>
                  <a:cxn ang="0">
                    <a:pos x="T4" y="T5"/>
                  </a:cxn>
                  <a:cxn ang="0">
                    <a:pos x="T6" y="T7"/>
                  </a:cxn>
                  <a:cxn ang="0">
                    <a:pos x="T8" y="T9"/>
                  </a:cxn>
                  <a:cxn ang="0">
                    <a:pos x="T10" y="T11"/>
                  </a:cxn>
                </a:cxnLst>
                <a:rect l="0" t="0" r="r" b="b"/>
                <a:pathLst>
                  <a:path w="70" h="91">
                    <a:moveTo>
                      <a:pt x="0" y="0"/>
                    </a:moveTo>
                    <a:lnTo>
                      <a:pt x="0" y="0"/>
                    </a:lnTo>
                    <a:lnTo>
                      <a:pt x="70" y="91"/>
                    </a:lnTo>
                    <a:lnTo>
                      <a:pt x="70" y="91"/>
                    </a:lnTo>
                    <a:lnTo>
                      <a:pt x="60" y="7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ḻiďé">
                <a:extLst>
                  <a:ext uri="{FF2B5EF4-FFF2-40B4-BE49-F238E27FC236}">
                    <a16:creationId xmlns:a16="http://schemas.microsoft.com/office/drawing/2014/main" id="{EC858A7F-ECD6-4344-9FE1-575593CCEB03}"/>
                  </a:ext>
                </a:extLst>
              </p:cNvPr>
              <p:cNvSpPr/>
              <p:nvPr/>
            </p:nvSpPr>
            <p:spPr bwMode="auto">
              <a:xfrm>
                <a:off x="6350001" y="2235201"/>
                <a:ext cx="1622425" cy="1273175"/>
              </a:xfrm>
              <a:custGeom>
                <a:avLst/>
                <a:gdLst>
                  <a:gd name="T0" fmla="*/ 952 w 1022"/>
                  <a:gd name="T1" fmla="*/ 0 h 802"/>
                  <a:gd name="T2" fmla="*/ 952 w 1022"/>
                  <a:gd name="T3" fmla="*/ 0 h 802"/>
                  <a:gd name="T4" fmla="*/ 922 w 1022"/>
                  <a:gd name="T5" fmla="*/ 80 h 802"/>
                  <a:gd name="T6" fmla="*/ 0 w 1022"/>
                  <a:gd name="T7" fmla="*/ 742 h 802"/>
                  <a:gd name="T8" fmla="*/ 50 w 1022"/>
                  <a:gd name="T9" fmla="*/ 802 h 802"/>
                  <a:gd name="T10" fmla="*/ 1022 w 1022"/>
                  <a:gd name="T11" fmla="*/ 90 h 802"/>
                  <a:gd name="T12" fmla="*/ 952 w 1022"/>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1022" h="802">
                    <a:moveTo>
                      <a:pt x="952" y="0"/>
                    </a:moveTo>
                    <a:lnTo>
                      <a:pt x="952" y="0"/>
                    </a:lnTo>
                    <a:lnTo>
                      <a:pt x="922" y="80"/>
                    </a:lnTo>
                    <a:lnTo>
                      <a:pt x="0" y="742"/>
                    </a:lnTo>
                    <a:lnTo>
                      <a:pt x="50" y="802"/>
                    </a:lnTo>
                    <a:lnTo>
                      <a:pt x="1022" y="90"/>
                    </a:lnTo>
                    <a:lnTo>
                      <a:pt x="952" y="0"/>
                    </a:lnTo>
                    <a:close/>
                  </a:path>
                </a:pathLst>
              </a:custGeom>
              <a:solidFill>
                <a:srgbClr val="7BD7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ṡļíḋé">
                <a:extLst>
                  <a:ext uri="{FF2B5EF4-FFF2-40B4-BE49-F238E27FC236}">
                    <a16:creationId xmlns:a16="http://schemas.microsoft.com/office/drawing/2014/main" id="{C37E9E9B-BA5A-4B8E-B269-05D5C1142465}"/>
                  </a:ext>
                </a:extLst>
              </p:cNvPr>
              <p:cNvSpPr/>
              <p:nvPr/>
            </p:nvSpPr>
            <p:spPr bwMode="auto">
              <a:xfrm>
                <a:off x="6350001" y="2235201"/>
                <a:ext cx="1622425" cy="1273175"/>
              </a:xfrm>
              <a:custGeom>
                <a:avLst/>
                <a:gdLst>
                  <a:gd name="T0" fmla="*/ 952 w 1022"/>
                  <a:gd name="T1" fmla="*/ 0 h 802"/>
                  <a:gd name="T2" fmla="*/ 952 w 1022"/>
                  <a:gd name="T3" fmla="*/ 0 h 802"/>
                  <a:gd name="T4" fmla="*/ 922 w 1022"/>
                  <a:gd name="T5" fmla="*/ 80 h 802"/>
                  <a:gd name="T6" fmla="*/ 0 w 1022"/>
                  <a:gd name="T7" fmla="*/ 742 h 802"/>
                  <a:gd name="T8" fmla="*/ 50 w 1022"/>
                  <a:gd name="T9" fmla="*/ 802 h 802"/>
                  <a:gd name="T10" fmla="*/ 1022 w 1022"/>
                  <a:gd name="T11" fmla="*/ 90 h 802"/>
                  <a:gd name="T12" fmla="*/ 952 w 1022"/>
                  <a:gd name="T13" fmla="*/ 0 h 802"/>
                </a:gdLst>
                <a:ahLst/>
                <a:cxnLst>
                  <a:cxn ang="0">
                    <a:pos x="T0" y="T1"/>
                  </a:cxn>
                  <a:cxn ang="0">
                    <a:pos x="T2" y="T3"/>
                  </a:cxn>
                  <a:cxn ang="0">
                    <a:pos x="T4" y="T5"/>
                  </a:cxn>
                  <a:cxn ang="0">
                    <a:pos x="T6" y="T7"/>
                  </a:cxn>
                  <a:cxn ang="0">
                    <a:pos x="T8" y="T9"/>
                  </a:cxn>
                  <a:cxn ang="0">
                    <a:pos x="T10" y="T11"/>
                  </a:cxn>
                  <a:cxn ang="0">
                    <a:pos x="T12" y="T13"/>
                  </a:cxn>
                </a:cxnLst>
                <a:rect l="0" t="0" r="r" b="b"/>
                <a:pathLst>
                  <a:path w="1022" h="802">
                    <a:moveTo>
                      <a:pt x="952" y="0"/>
                    </a:moveTo>
                    <a:lnTo>
                      <a:pt x="952" y="0"/>
                    </a:lnTo>
                    <a:lnTo>
                      <a:pt x="922" y="80"/>
                    </a:lnTo>
                    <a:lnTo>
                      <a:pt x="0" y="742"/>
                    </a:lnTo>
                    <a:lnTo>
                      <a:pt x="50" y="802"/>
                    </a:lnTo>
                    <a:lnTo>
                      <a:pt x="1022" y="90"/>
                    </a:lnTo>
                    <a:lnTo>
                      <a:pt x="9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şļïḋé">
                <a:extLst>
                  <a:ext uri="{FF2B5EF4-FFF2-40B4-BE49-F238E27FC236}">
                    <a16:creationId xmlns:a16="http://schemas.microsoft.com/office/drawing/2014/main" id="{05AAE260-CF8C-4E44-A7DD-F1A0F3FCF679}"/>
                  </a:ext>
                </a:extLst>
              </p:cNvPr>
              <p:cNvSpPr/>
              <p:nvPr/>
            </p:nvSpPr>
            <p:spPr bwMode="auto">
              <a:xfrm>
                <a:off x="7861301" y="2235201"/>
                <a:ext cx="1588" cy="1588"/>
              </a:xfrm>
              <a:prstGeom prst="rect">
                <a:avLst/>
              </a:prstGeom>
              <a:solidFill>
                <a:srgbClr val="CF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íśḻíďé">
                <a:extLst>
                  <a:ext uri="{FF2B5EF4-FFF2-40B4-BE49-F238E27FC236}">
                    <a16:creationId xmlns:a16="http://schemas.microsoft.com/office/drawing/2014/main" id="{FB915EE6-2143-4086-A1BA-025B599D72F6}"/>
                  </a:ext>
                </a:extLst>
              </p:cNvPr>
              <p:cNvSpPr/>
              <p:nvPr/>
            </p:nvSpPr>
            <p:spPr bwMode="auto">
              <a:xfrm>
                <a:off x="7861301" y="223520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ṣḻîdè">
                <a:extLst>
                  <a:ext uri="{FF2B5EF4-FFF2-40B4-BE49-F238E27FC236}">
                    <a16:creationId xmlns:a16="http://schemas.microsoft.com/office/drawing/2014/main" id="{D83C74C8-B524-4E05-856E-B77ED70F6334}"/>
                  </a:ext>
                </a:extLst>
              </p:cNvPr>
              <p:cNvSpPr/>
              <p:nvPr/>
            </p:nvSpPr>
            <p:spPr bwMode="auto">
              <a:xfrm>
                <a:off x="5586413" y="3460751"/>
                <a:ext cx="779463" cy="541338"/>
              </a:xfrm>
              <a:custGeom>
                <a:avLst/>
                <a:gdLst>
                  <a:gd name="T0" fmla="*/ 441 w 491"/>
                  <a:gd name="T1" fmla="*/ 0 h 341"/>
                  <a:gd name="T2" fmla="*/ 80 w 491"/>
                  <a:gd name="T3" fmla="*/ 250 h 341"/>
                  <a:gd name="T4" fmla="*/ 0 w 491"/>
                  <a:gd name="T5" fmla="*/ 210 h 341"/>
                  <a:gd name="T6" fmla="*/ 90 w 491"/>
                  <a:gd name="T7" fmla="*/ 341 h 341"/>
                  <a:gd name="T8" fmla="*/ 491 w 491"/>
                  <a:gd name="T9" fmla="*/ 60 h 341"/>
                  <a:gd name="T10" fmla="*/ 441 w 491"/>
                  <a:gd name="T11" fmla="*/ 0 h 341"/>
                </a:gdLst>
                <a:ahLst/>
                <a:cxnLst>
                  <a:cxn ang="0">
                    <a:pos x="T0" y="T1"/>
                  </a:cxn>
                  <a:cxn ang="0">
                    <a:pos x="T2" y="T3"/>
                  </a:cxn>
                  <a:cxn ang="0">
                    <a:pos x="T4" y="T5"/>
                  </a:cxn>
                  <a:cxn ang="0">
                    <a:pos x="T6" y="T7"/>
                  </a:cxn>
                  <a:cxn ang="0">
                    <a:pos x="T8" y="T9"/>
                  </a:cxn>
                  <a:cxn ang="0">
                    <a:pos x="T10" y="T11"/>
                  </a:cxn>
                </a:cxnLst>
                <a:rect l="0" t="0" r="r" b="b"/>
                <a:pathLst>
                  <a:path w="491" h="341">
                    <a:moveTo>
                      <a:pt x="441" y="0"/>
                    </a:moveTo>
                    <a:lnTo>
                      <a:pt x="80" y="250"/>
                    </a:lnTo>
                    <a:lnTo>
                      <a:pt x="0" y="210"/>
                    </a:lnTo>
                    <a:lnTo>
                      <a:pt x="90" y="341"/>
                    </a:lnTo>
                    <a:lnTo>
                      <a:pt x="491" y="60"/>
                    </a:lnTo>
                    <a:lnTo>
                      <a:pt x="441"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ŝļîḓe">
                <a:extLst>
                  <a:ext uri="{FF2B5EF4-FFF2-40B4-BE49-F238E27FC236}">
                    <a16:creationId xmlns:a16="http://schemas.microsoft.com/office/drawing/2014/main" id="{A7C01079-1155-401E-9BD1-85A954639945}"/>
                  </a:ext>
                </a:extLst>
              </p:cNvPr>
              <p:cNvSpPr/>
              <p:nvPr/>
            </p:nvSpPr>
            <p:spPr bwMode="auto">
              <a:xfrm>
                <a:off x="5586413" y="3460751"/>
                <a:ext cx="779463" cy="541338"/>
              </a:xfrm>
              <a:custGeom>
                <a:avLst/>
                <a:gdLst>
                  <a:gd name="T0" fmla="*/ 441 w 491"/>
                  <a:gd name="T1" fmla="*/ 0 h 341"/>
                  <a:gd name="T2" fmla="*/ 80 w 491"/>
                  <a:gd name="T3" fmla="*/ 250 h 341"/>
                  <a:gd name="T4" fmla="*/ 0 w 491"/>
                  <a:gd name="T5" fmla="*/ 210 h 341"/>
                  <a:gd name="T6" fmla="*/ 90 w 491"/>
                  <a:gd name="T7" fmla="*/ 341 h 341"/>
                  <a:gd name="T8" fmla="*/ 491 w 491"/>
                  <a:gd name="T9" fmla="*/ 60 h 341"/>
                  <a:gd name="T10" fmla="*/ 441 w 491"/>
                  <a:gd name="T11" fmla="*/ 0 h 341"/>
                </a:gdLst>
                <a:ahLst/>
                <a:cxnLst>
                  <a:cxn ang="0">
                    <a:pos x="T0" y="T1"/>
                  </a:cxn>
                  <a:cxn ang="0">
                    <a:pos x="T2" y="T3"/>
                  </a:cxn>
                  <a:cxn ang="0">
                    <a:pos x="T4" y="T5"/>
                  </a:cxn>
                  <a:cxn ang="0">
                    <a:pos x="T6" y="T7"/>
                  </a:cxn>
                  <a:cxn ang="0">
                    <a:pos x="T8" y="T9"/>
                  </a:cxn>
                  <a:cxn ang="0">
                    <a:pos x="T10" y="T11"/>
                  </a:cxn>
                </a:cxnLst>
                <a:rect l="0" t="0" r="r" b="b"/>
                <a:pathLst>
                  <a:path w="491" h="341">
                    <a:moveTo>
                      <a:pt x="441" y="0"/>
                    </a:moveTo>
                    <a:lnTo>
                      <a:pt x="80" y="250"/>
                    </a:lnTo>
                    <a:lnTo>
                      <a:pt x="0" y="210"/>
                    </a:lnTo>
                    <a:lnTo>
                      <a:pt x="90" y="341"/>
                    </a:lnTo>
                    <a:lnTo>
                      <a:pt x="491" y="60"/>
                    </a:lnTo>
                    <a:lnTo>
                      <a:pt x="4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ŝḻiḍê">
                <a:extLst>
                  <a:ext uri="{FF2B5EF4-FFF2-40B4-BE49-F238E27FC236}">
                    <a16:creationId xmlns:a16="http://schemas.microsoft.com/office/drawing/2014/main" id="{4E3FC17F-C1E4-4D94-B28B-04B4D67A577D}"/>
                  </a:ext>
                </a:extLst>
              </p:cNvPr>
              <p:cNvSpPr/>
              <p:nvPr/>
            </p:nvSpPr>
            <p:spPr bwMode="auto">
              <a:xfrm>
                <a:off x="6286501" y="3413126"/>
                <a:ext cx="142875" cy="142875"/>
              </a:xfrm>
              <a:custGeom>
                <a:avLst/>
                <a:gdLst>
                  <a:gd name="T0" fmla="*/ 40 w 90"/>
                  <a:gd name="T1" fmla="*/ 0 h 90"/>
                  <a:gd name="T2" fmla="*/ 0 w 90"/>
                  <a:gd name="T3" fmla="*/ 30 h 90"/>
                  <a:gd name="T4" fmla="*/ 50 w 90"/>
                  <a:gd name="T5" fmla="*/ 90 h 90"/>
                  <a:gd name="T6" fmla="*/ 90 w 90"/>
                  <a:gd name="T7" fmla="*/ 60 h 90"/>
                  <a:gd name="T8" fmla="*/ 40 w 90"/>
                  <a:gd name="T9" fmla="*/ 0 h 90"/>
                </a:gdLst>
                <a:ahLst/>
                <a:cxnLst>
                  <a:cxn ang="0">
                    <a:pos x="T0" y="T1"/>
                  </a:cxn>
                  <a:cxn ang="0">
                    <a:pos x="T2" y="T3"/>
                  </a:cxn>
                  <a:cxn ang="0">
                    <a:pos x="T4" y="T5"/>
                  </a:cxn>
                  <a:cxn ang="0">
                    <a:pos x="T6" y="T7"/>
                  </a:cxn>
                  <a:cxn ang="0">
                    <a:pos x="T8" y="T9"/>
                  </a:cxn>
                </a:cxnLst>
                <a:rect l="0" t="0" r="r" b="b"/>
                <a:pathLst>
                  <a:path w="90" h="90">
                    <a:moveTo>
                      <a:pt x="40" y="0"/>
                    </a:moveTo>
                    <a:lnTo>
                      <a:pt x="0" y="30"/>
                    </a:lnTo>
                    <a:lnTo>
                      <a:pt x="50" y="90"/>
                    </a:lnTo>
                    <a:lnTo>
                      <a:pt x="90" y="60"/>
                    </a:lnTo>
                    <a:lnTo>
                      <a:pt x="40" y="0"/>
                    </a:lnTo>
                    <a:close/>
                  </a:path>
                </a:pathLst>
              </a:custGeom>
              <a:solidFill>
                <a:srgbClr val="17263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ṩľîḍe">
                <a:extLst>
                  <a:ext uri="{FF2B5EF4-FFF2-40B4-BE49-F238E27FC236}">
                    <a16:creationId xmlns:a16="http://schemas.microsoft.com/office/drawing/2014/main" id="{010111C2-C021-4C23-96BB-36863CD82610}"/>
                  </a:ext>
                </a:extLst>
              </p:cNvPr>
              <p:cNvSpPr/>
              <p:nvPr/>
            </p:nvSpPr>
            <p:spPr bwMode="auto">
              <a:xfrm>
                <a:off x="6286501" y="3413126"/>
                <a:ext cx="142875" cy="142875"/>
              </a:xfrm>
              <a:custGeom>
                <a:avLst/>
                <a:gdLst>
                  <a:gd name="T0" fmla="*/ 40 w 90"/>
                  <a:gd name="T1" fmla="*/ 0 h 90"/>
                  <a:gd name="T2" fmla="*/ 0 w 90"/>
                  <a:gd name="T3" fmla="*/ 30 h 90"/>
                  <a:gd name="T4" fmla="*/ 50 w 90"/>
                  <a:gd name="T5" fmla="*/ 90 h 90"/>
                  <a:gd name="T6" fmla="*/ 90 w 90"/>
                  <a:gd name="T7" fmla="*/ 60 h 90"/>
                  <a:gd name="T8" fmla="*/ 40 w 90"/>
                  <a:gd name="T9" fmla="*/ 0 h 90"/>
                </a:gdLst>
                <a:ahLst/>
                <a:cxnLst>
                  <a:cxn ang="0">
                    <a:pos x="T0" y="T1"/>
                  </a:cxn>
                  <a:cxn ang="0">
                    <a:pos x="T2" y="T3"/>
                  </a:cxn>
                  <a:cxn ang="0">
                    <a:pos x="T4" y="T5"/>
                  </a:cxn>
                  <a:cxn ang="0">
                    <a:pos x="T6" y="T7"/>
                  </a:cxn>
                  <a:cxn ang="0">
                    <a:pos x="T8" y="T9"/>
                  </a:cxn>
                </a:cxnLst>
                <a:rect l="0" t="0" r="r" b="b"/>
                <a:pathLst>
                  <a:path w="90" h="90">
                    <a:moveTo>
                      <a:pt x="40" y="0"/>
                    </a:moveTo>
                    <a:lnTo>
                      <a:pt x="0" y="30"/>
                    </a:lnTo>
                    <a:lnTo>
                      <a:pt x="50" y="90"/>
                    </a:lnTo>
                    <a:lnTo>
                      <a:pt x="90" y="6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 name="十字形 1">
              <a:extLst>
                <a:ext uri="{FF2B5EF4-FFF2-40B4-BE49-F238E27FC236}">
                  <a16:creationId xmlns:a16="http://schemas.microsoft.com/office/drawing/2014/main" id="{58663184-3392-42CC-A915-F640388170BF}"/>
                </a:ext>
              </a:extLst>
            </p:cNvPr>
            <p:cNvSpPr/>
            <p:nvPr/>
          </p:nvSpPr>
          <p:spPr>
            <a:xfrm rot="608530">
              <a:off x="545633" y="3522635"/>
              <a:ext cx="1165970" cy="1154985"/>
            </a:xfrm>
            <a:prstGeom prst="plus">
              <a:avLst>
                <a:gd name="adj" fmla="val 41796"/>
              </a:avLst>
            </a:prstGeom>
            <a:solidFill>
              <a:srgbClr val="B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id="{9888ACE5-0C2B-442A-8C33-E1DDE2B12C94}"/>
              </a:ext>
            </a:extLst>
          </p:cNvPr>
          <p:cNvSpPr txBox="1"/>
          <p:nvPr/>
        </p:nvSpPr>
        <p:spPr>
          <a:xfrm>
            <a:off x="4983801" y="1742678"/>
            <a:ext cx="6787482" cy="3092898"/>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5400" b="1" dirty="0">
                <a:solidFill>
                  <a:prstClr val="black"/>
                </a:solidFill>
                <a:cs typeface="+mn-ea"/>
                <a:sym typeface="+mn-lt"/>
              </a:rPr>
              <a:t>THANK YOU FOR LISTENING!</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black"/>
                </a:solidFill>
                <a:effectLst/>
                <a:uLnTx/>
                <a:uFillTx/>
                <a:cs typeface="+mn-ea"/>
                <a:sym typeface="+mn-lt"/>
              </a:rPr>
              <a:t>ANY QUESTIONS</a:t>
            </a:r>
            <a:r>
              <a:rPr kumimoji="0" lang="en-US" altLang="zh-CN" sz="6000" b="1" i="0" u="none" strike="noStrike" kern="1200" cap="none" spc="0" normalizeH="0" baseline="0" noProof="0" dirty="0">
                <a:ln>
                  <a:noFill/>
                </a:ln>
                <a:solidFill>
                  <a:prstClr val="black"/>
                </a:solidFill>
                <a:effectLst/>
                <a:uLnTx/>
                <a:uFillTx/>
                <a:cs typeface="+mn-ea"/>
                <a:sym typeface="+mn-lt"/>
              </a:rPr>
              <a:t>?</a:t>
            </a:r>
            <a:endParaRPr kumimoji="0" lang="zh-CN" altLang="en-US" sz="6000" b="1" i="0" u="none" strike="noStrike" kern="1200" cap="none" spc="0" normalizeH="0" baseline="0" noProof="0" dirty="0">
              <a:ln>
                <a:noFill/>
              </a:ln>
              <a:solidFill>
                <a:prstClr val="black"/>
              </a:solidFill>
              <a:effectLst/>
              <a:uLnTx/>
              <a:uFillTx/>
              <a:cs typeface="+mn-ea"/>
              <a:sym typeface="+mn-lt"/>
            </a:endParaRPr>
          </a:p>
        </p:txBody>
      </p:sp>
      <p:sp>
        <p:nvSpPr>
          <p:cNvPr id="64" name="文本框 63">
            <a:extLst>
              <a:ext uri="{FF2B5EF4-FFF2-40B4-BE49-F238E27FC236}">
                <a16:creationId xmlns:a16="http://schemas.microsoft.com/office/drawing/2014/main" id="{5437B00B-6CB5-4D21-A7A4-4D0CA35718F5}"/>
              </a:ext>
            </a:extLst>
          </p:cNvPr>
          <p:cNvSpPr txBox="1"/>
          <p:nvPr/>
        </p:nvSpPr>
        <p:spPr>
          <a:xfrm>
            <a:off x="280201" y="6354851"/>
            <a:ext cx="901337" cy="369332"/>
          </a:xfrm>
          <a:prstGeom prst="rect">
            <a:avLst/>
          </a:prstGeom>
          <a:noFill/>
        </p:spPr>
        <p:txBody>
          <a:bodyPr wrap="square" rtlCol="0">
            <a:spAutoFit/>
          </a:bodyPr>
          <a:lstStyle/>
          <a:p>
            <a:r>
              <a:rPr lang="en-US" altLang="zh-CN" dirty="0"/>
              <a:t>23</a:t>
            </a:r>
            <a:endParaRPr lang="zh-CN" altLang="en-US" dirty="0"/>
          </a:p>
        </p:txBody>
      </p:sp>
    </p:spTree>
    <p:custDataLst>
      <p:tags r:id="rId1"/>
    </p:custDataLst>
    <p:extLst>
      <p:ext uri="{BB962C8B-B14F-4D97-AF65-F5344CB8AC3E}">
        <p14:creationId xmlns:p14="http://schemas.microsoft.com/office/powerpoint/2010/main" val="219620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0340AB83-8769-4AD0-9D97-C1A08AA3919E}"/>
              </a:ext>
            </a:extLst>
          </p:cNvPr>
          <p:cNvSpPr/>
          <p:nvPr/>
        </p:nvSpPr>
        <p:spPr>
          <a:xfrm>
            <a:off x="419749" y="311276"/>
            <a:ext cx="3532538" cy="3639404"/>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49014" y="1172069"/>
            <a:ext cx="9931400" cy="5286886"/>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cs typeface="+mn-ea"/>
              <a:sym typeface="+mn-lt"/>
            </a:endParaRPr>
          </a:p>
        </p:txBody>
      </p:sp>
      <p:sp>
        <p:nvSpPr>
          <p:cNvPr id="14" name="文本框 13">
            <a:extLst>
              <a:ext uri="{FF2B5EF4-FFF2-40B4-BE49-F238E27FC236}">
                <a16:creationId xmlns:a16="http://schemas.microsoft.com/office/drawing/2014/main" id="{470703D1-1079-4E98-87C2-409FE9C40D68}"/>
              </a:ext>
            </a:extLst>
          </p:cNvPr>
          <p:cNvSpPr txBox="1"/>
          <p:nvPr/>
        </p:nvSpPr>
        <p:spPr>
          <a:xfrm>
            <a:off x="4085775" y="1124299"/>
            <a:ext cx="4495797" cy="930768"/>
          </a:xfrm>
          <a:prstGeom prst="rect">
            <a:avLst/>
          </a:prstGeom>
          <a:noFill/>
        </p:spPr>
        <p:txBody>
          <a:bodyPr wrap="square" rtlCol="0">
            <a:spAutoFit/>
          </a:bodyPr>
          <a:lstStyle/>
          <a:p>
            <a:pPr lvl="0">
              <a:lnSpc>
                <a:spcPct val="120000"/>
              </a:lnSpc>
            </a:pPr>
            <a:r>
              <a:rPr lang="en-US" altLang="zh-CN" sz="5000" b="1" dirty="0">
                <a:solidFill>
                  <a:prstClr val="black"/>
                </a:solidFill>
                <a:cs typeface="+mn-ea"/>
                <a:sym typeface="+mn-lt"/>
              </a:rPr>
              <a:t>Background</a:t>
            </a:r>
            <a:endParaRPr kumimoji="0" lang="zh-CN" altLang="en-US" sz="5000" b="1" i="0" u="none" strike="noStrike" kern="1200" cap="none" spc="0" normalizeH="0" baseline="0" noProof="0" dirty="0">
              <a:ln>
                <a:noFill/>
              </a:ln>
              <a:solidFill>
                <a:prstClr val="black"/>
              </a:solidFill>
              <a:effectLst/>
              <a:uLnTx/>
              <a:uFillTx/>
              <a:cs typeface="+mn-ea"/>
              <a:sym typeface="+mn-lt"/>
            </a:endParaRPr>
          </a:p>
        </p:txBody>
      </p:sp>
      <p:grpSp>
        <p:nvGrpSpPr>
          <p:cNvPr id="32" name="Group 4">
            <a:extLst>
              <a:ext uri="{FF2B5EF4-FFF2-40B4-BE49-F238E27FC236}">
                <a16:creationId xmlns:a16="http://schemas.microsoft.com/office/drawing/2014/main" id="{93D7FBF1-2BE1-4BC2-B045-4E3D8A4BA478}"/>
              </a:ext>
            </a:extLst>
          </p:cNvPr>
          <p:cNvGrpSpPr>
            <a:grpSpLocks noChangeAspect="1"/>
          </p:cNvGrpSpPr>
          <p:nvPr/>
        </p:nvGrpSpPr>
        <p:grpSpPr bwMode="auto">
          <a:xfrm rot="5400000" flipH="1" flipV="1">
            <a:off x="9334445" y="4818685"/>
            <a:ext cx="766502" cy="2002216"/>
            <a:chOff x="6" y="2"/>
            <a:chExt cx="418" cy="606"/>
          </a:xfrm>
        </p:grpSpPr>
        <p:sp>
          <p:nvSpPr>
            <p:cNvPr id="34" name="Freeform 5">
              <a:extLst>
                <a:ext uri="{FF2B5EF4-FFF2-40B4-BE49-F238E27FC236}">
                  <a16:creationId xmlns:a16="http://schemas.microsoft.com/office/drawing/2014/main" id="{154E4DC1-9808-4F9D-A243-B764CBD33961}"/>
                </a:ext>
              </a:extLst>
            </p:cNvPr>
            <p:cNvSpPr>
              <a:spLocks/>
            </p:cNvSpPr>
            <p:nvPr/>
          </p:nvSpPr>
          <p:spPr bwMode="auto">
            <a:xfrm>
              <a:off x="75" y="2"/>
              <a:ext cx="349" cy="533"/>
            </a:xfrm>
            <a:custGeom>
              <a:avLst/>
              <a:gdLst>
                <a:gd name="T0" fmla="*/ 171 w 172"/>
                <a:gd name="T1" fmla="*/ 193 h 264"/>
                <a:gd name="T2" fmla="*/ 170 w 172"/>
                <a:gd name="T3" fmla="*/ 126 h 264"/>
                <a:gd name="T4" fmla="*/ 169 w 172"/>
                <a:gd name="T5" fmla="*/ 82 h 264"/>
                <a:gd name="T6" fmla="*/ 171 w 172"/>
                <a:gd name="T7" fmla="*/ 34 h 264"/>
                <a:gd name="T8" fmla="*/ 171 w 172"/>
                <a:gd name="T9" fmla="*/ 11 h 264"/>
                <a:gd name="T10" fmla="*/ 162 w 172"/>
                <a:gd name="T11" fmla="*/ 4 h 264"/>
                <a:gd name="T12" fmla="*/ 104 w 172"/>
                <a:gd name="T13" fmla="*/ 2 h 264"/>
                <a:gd name="T14" fmla="*/ 70 w 172"/>
                <a:gd name="T15" fmla="*/ 2 h 264"/>
                <a:gd name="T16" fmla="*/ 57 w 172"/>
                <a:gd name="T17" fmla="*/ 1 h 264"/>
                <a:gd name="T18" fmla="*/ 18 w 172"/>
                <a:gd name="T19" fmla="*/ 0 h 264"/>
                <a:gd name="T20" fmla="*/ 1 w 172"/>
                <a:gd name="T21" fmla="*/ 0 h 264"/>
                <a:gd name="T22" fmla="*/ 0 w 172"/>
                <a:gd name="T23" fmla="*/ 10 h 264"/>
                <a:gd name="T24" fmla="*/ 1 w 172"/>
                <a:gd name="T25" fmla="*/ 36 h 264"/>
                <a:gd name="T26" fmla="*/ 3 w 172"/>
                <a:gd name="T27" fmla="*/ 116 h 264"/>
                <a:gd name="T28" fmla="*/ 5 w 172"/>
                <a:gd name="T29" fmla="*/ 162 h 264"/>
                <a:gd name="T30" fmla="*/ 5 w 172"/>
                <a:gd name="T31" fmla="*/ 164 h 264"/>
                <a:gd name="T32" fmla="*/ 5 w 172"/>
                <a:gd name="T33" fmla="*/ 164 h 264"/>
                <a:gd name="T34" fmla="*/ 8 w 172"/>
                <a:gd name="T35" fmla="*/ 209 h 264"/>
                <a:gd name="T36" fmla="*/ 9 w 172"/>
                <a:gd name="T37" fmla="*/ 242 h 264"/>
                <a:gd name="T38" fmla="*/ 9 w 172"/>
                <a:gd name="T39" fmla="*/ 247 h 264"/>
                <a:gd name="T40" fmla="*/ 11 w 172"/>
                <a:gd name="T41" fmla="*/ 249 h 264"/>
                <a:gd name="T42" fmla="*/ 10 w 172"/>
                <a:gd name="T43" fmla="*/ 251 h 264"/>
                <a:gd name="T44" fmla="*/ 49 w 172"/>
                <a:gd name="T45" fmla="*/ 254 h 264"/>
                <a:gd name="T46" fmla="*/ 91 w 172"/>
                <a:gd name="T47" fmla="*/ 253 h 264"/>
                <a:gd name="T48" fmla="*/ 93 w 172"/>
                <a:gd name="T49" fmla="*/ 253 h 264"/>
                <a:gd name="T50" fmla="*/ 107 w 172"/>
                <a:gd name="T51" fmla="*/ 254 h 264"/>
                <a:gd name="T52" fmla="*/ 109 w 172"/>
                <a:gd name="T53" fmla="*/ 254 h 264"/>
                <a:gd name="T54" fmla="*/ 171 w 172"/>
                <a:gd name="T55" fmla="*/ 264 h 264"/>
                <a:gd name="T56" fmla="*/ 171 w 172"/>
                <a:gd name="T57" fmla="*/ 245 h 264"/>
                <a:gd name="T58" fmla="*/ 171 w 172"/>
                <a:gd name="T59" fmla="*/ 19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2" h="264">
                  <a:moveTo>
                    <a:pt x="171" y="193"/>
                  </a:moveTo>
                  <a:cubicBezTo>
                    <a:pt x="171" y="171"/>
                    <a:pt x="170" y="148"/>
                    <a:pt x="170" y="126"/>
                  </a:cubicBezTo>
                  <a:cubicBezTo>
                    <a:pt x="171" y="111"/>
                    <a:pt x="169" y="96"/>
                    <a:pt x="169" y="82"/>
                  </a:cubicBezTo>
                  <a:cubicBezTo>
                    <a:pt x="168" y="66"/>
                    <a:pt x="169" y="50"/>
                    <a:pt x="171" y="34"/>
                  </a:cubicBezTo>
                  <a:cubicBezTo>
                    <a:pt x="172" y="26"/>
                    <a:pt x="172" y="19"/>
                    <a:pt x="171" y="11"/>
                  </a:cubicBezTo>
                  <a:cubicBezTo>
                    <a:pt x="169" y="5"/>
                    <a:pt x="167" y="3"/>
                    <a:pt x="162" y="4"/>
                  </a:cubicBezTo>
                  <a:cubicBezTo>
                    <a:pt x="143" y="4"/>
                    <a:pt x="123" y="4"/>
                    <a:pt x="104" y="2"/>
                  </a:cubicBezTo>
                  <a:cubicBezTo>
                    <a:pt x="93" y="2"/>
                    <a:pt x="82" y="1"/>
                    <a:pt x="70" y="2"/>
                  </a:cubicBezTo>
                  <a:cubicBezTo>
                    <a:pt x="66" y="2"/>
                    <a:pt x="61" y="1"/>
                    <a:pt x="57" y="1"/>
                  </a:cubicBezTo>
                  <a:cubicBezTo>
                    <a:pt x="44" y="0"/>
                    <a:pt x="31" y="0"/>
                    <a:pt x="18" y="0"/>
                  </a:cubicBezTo>
                  <a:cubicBezTo>
                    <a:pt x="12" y="1"/>
                    <a:pt x="6" y="1"/>
                    <a:pt x="1" y="0"/>
                  </a:cubicBezTo>
                  <a:cubicBezTo>
                    <a:pt x="0" y="4"/>
                    <a:pt x="0" y="8"/>
                    <a:pt x="0" y="10"/>
                  </a:cubicBezTo>
                  <a:cubicBezTo>
                    <a:pt x="0" y="19"/>
                    <a:pt x="1" y="28"/>
                    <a:pt x="1" y="36"/>
                  </a:cubicBezTo>
                  <a:cubicBezTo>
                    <a:pt x="2" y="63"/>
                    <a:pt x="2" y="89"/>
                    <a:pt x="3" y="116"/>
                  </a:cubicBezTo>
                  <a:cubicBezTo>
                    <a:pt x="3" y="131"/>
                    <a:pt x="4" y="147"/>
                    <a:pt x="5" y="162"/>
                  </a:cubicBezTo>
                  <a:cubicBezTo>
                    <a:pt x="6" y="162"/>
                    <a:pt x="6" y="163"/>
                    <a:pt x="5" y="164"/>
                  </a:cubicBezTo>
                  <a:cubicBezTo>
                    <a:pt x="5" y="164"/>
                    <a:pt x="5" y="164"/>
                    <a:pt x="5" y="164"/>
                  </a:cubicBezTo>
                  <a:cubicBezTo>
                    <a:pt x="6" y="179"/>
                    <a:pt x="7" y="194"/>
                    <a:pt x="8" y="209"/>
                  </a:cubicBezTo>
                  <a:cubicBezTo>
                    <a:pt x="8" y="220"/>
                    <a:pt x="9" y="231"/>
                    <a:pt x="9" y="242"/>
                  </a:cubicBezTo>
                  <a:cubicBezTo>
                    <a:pt x="9" y="244"/>
                    <a:pt x="9" y="245"/>
                    <a:pt x="9" y="247"/>
                  </a:cubicBezTo>
                  <a:cubicBezTo>
                    <a:pt x="10" y="247"/>
                    <a:pt x="11" y="248"/>
                    <a:pt x="11" y="249"/>
                  </a:cubicBezTo>
                  <a:cubicBezTo>
                    <a:pt x="11" y="250"/>
                    <a:pt x="10" y="250"/>
                    <a:pt x="10" y="251"/>
                  </a:cubicBezTo>
                  <a:cubicBezTo>
                    <a:pt x="22" y="257"/>
                    <a:pt x="37" y="255"/>
                    <a:pt x="49" y="254"/>
                  </a:cubicBezTo>
                  <a:cubicBezTo>
                    <a:pt x="63" y="253"/>
                    <a:pt x="77" y="252"/>
                    <a:pt x="91" y="253"/>
                  </a:cubicBezTo>
                  <a:cubicBezTo>
                    <a:pt x="92" y="252"/>
                    <a:pt x="93" y="252"/>
                    <a:pt x="93" y="253"/>
                  </a:cubicBezTo>
                  <a:cubicBezTo>
                    <a:pt x="98" y="253"/>
                    <a:pt x="102" y="253"/>
                    <a:pt x="107" y="254"/>
                  </a:cubicBezTo>
                  <a:cubicBezTo>
                    <a:pt x="107" y="253"/>
                    <a:pt x="108" y="253"/>
                    <a:pt x="109" y="254"/>
                  </a:cubicBezTo>
                  <a:cubicBezTo>
                    <a:pt x="130" y="255"/>
                    <a:pt x="151" y="259"/>
                    <a:pt x="171" y="264"/>
                  </a:cubicBezTo>
                  <a:cubicBezTo>
                    <a:pt x="171" y="257"/>
                    <a:pt x="170" y="251"/>
                    <a:pt x="171" y="245"/>
                  </a:cubicBezTo>
                  <a:cubicBezTo>
                    <a:pt x="171" y="228"/>
                    <a:pt x="171" y="211"/>
                    <a:pt x="171" y="1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
              <a:extLst>
                <a:ext uri="{FF2B5EF4-FFF2-40B4-BE49-F238E27FC236}">
                  <a16:creationId xmlns:a16="http://schemas.microsoft.com/office/drawing/2014/main" id="{B20107EC-D7BB-4637-AA84-6314A947CDE2}"/>
                </a:ext>
              </a:extLst>
            </p:cNvPr>
            <p:cNvSpPr>
              <a:spLocks/>
            </p:cNvSpPr>
            <p:nvPr/>
          </p:nvSpPr>
          <p:spPr bwMode="auto">
            <a:xfrm>
              <a:off x="63" y="521"/>
              <a:ext cx="65" cy="83"/>
            </a:xfrm>
            <a:custGeom>
              <a:avLst/>
              <a:gdLst>
                <a:gd name="T0" fmla="*/ 32 w 32"/>
                <a:gd name="T1" fmla="*/ 1 h 41"/>
                <a:gd name="T2" fmla="*/ 21 w 32"/>
                <a:gd name="T3" fmla="*/ 0 h 41"/>
                <a:gd name="T4" fmla="*/ 0 w 32"/>
                <a:gd name="T5" fmla="*/ 41 h 41"/>
                <a:gd name="T6" fmla="*/ 15 w 32"/>
                <a:gd name="T7" fmla="*/ 41 h 41"/>
                <a:gd name="T8" fmla="*/ 32 w 32"/>
                <a:gd name="T9" fmla="*/ 1 h 41"/>
              </a:gdLst>
              <a:ahLst/>
              <a:cxnLst>
                <a:cxn ang="0">
                  <a:pos x="T0" y="T1"/>
                </a:cxn>
                <a:cxn ang="0">
                  <a:pos x="T2" y="T3"/>
                </a:cxn>
                <a:cxn ang="0">
                  <a:pos x="T4" y="T5"/>
                </a:cxn>
                <a:cxn ang="0">
                  <a:pos x="T6" y="T7"/>
                </a:cxn>
                <a:cxn ang="0">
                  <a:pos x="T8" y="T9"/>
                </a:cxn>
              </a:cxnLst>
              <a:rect l="0" t="0" r="r" b="b"/>
              <a:pathLst>
                <a:path w="32" h="41">
                  <a:moveTo>
                    <a:pt x="32" y="1"/>
                  </a:moveTo>
                  <a:cubicBezTo>
                    <a:pt x="29" y="1"/>
                    <a:pt x="25" y="1"/>
                    <a:pt x="21" y="0"/>
                  </a:cubicBezTo>
                  <a:cubicBezTo>
                    <a:pt x="14" y="13"/>
                    <a:pt x="7" y="27"/>
                    <a:pt x="0" y="41"/>
                  </a:cubicBezTo>
                  <a:cubicBezTo>
                    <a:pt x="5" y="41"/>
                    <a:pt x="10" y="41"/>
                    <a:pt x="15" y="41"/>
                  </a:cubicBezTo>
                  <a:cubicBezTo>
                    <a:pt x="20" y="28"/>
                    <a:pt x="27" y="15"/>
                    <a:pt x="3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7">
              <a:extLst>
                <a:ext uri="{FF2B5EF4-FFF2-40B4-BE49-F238E27FC236}">
                  <a16:creationId xmlns:a16="http://schemas.microsoft.com/office/drawing/2014/main" id="{64B9D7D1-2F96-464E-80A7-6ACF5224CBC0}"/>
                </a:ext>
              </a:extLst>
            </p:cNvPr>
            <p:cNvSpPr>
              <a:spLocks/>
            </p:cNvSpPr>
            <p:nvPr/>
          </p:nvSpPr>
          <p:spPr bwMode="auto">
            <a:xfrm>
              <a:off x="99" y="523"/>
              <a:ext cx="63" cy="81"/>
            </a:xfrm>
            <a:custGeom>
              <a:avLst/>
              <a:gdLst>
                <a:gd name="T0" fmla="*/ 31 w 31"/>
                <a:gd name="T1" fmla="*/ 0 h 40"/>
                <a:gd name="T2" fmla="*/ 27 w 31"/>
                <a:gd name="T3" fmla="*/ 1 h 40"/>
                <a:gd name="T4" fmla="*/ 18 w 31"/>
                <a:gd name="T5" fmla="*/ 1 h 40"/>
                <a:gd name="T6" fmla="*/ 18 w 31"/>
                <a:gd name="T7" fmla="*/ 1 h 40"/>
                <a:gd name="T8" fmla="*/ 0 w 31"/>
                <a:gd name="T9" fmla="*/ 40 h 40"/>
                <a:gd name="T10" fmla="*/ 7 w 31"/>
                <a:gd name="T11" fmla="*/ 40 h 40"/>
                <a:gd name="T12" fmla="*/ 31 w 3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1" h="40">
                  <a:moveTo>
                    <a:pt x="31" y="0"/>
                  </a:moveTo>
                  <a:cubicBezTo>
                    <a:pt x="29" y="0"/>
                    <a:pt x="28" y="0"/>
                    <a:pt x="27" y="1"/>
                  </a:cubicBezTo>
                  <a:cubicBezTo>
                    <a:pt x="24" y="1"/>
                    <a:pt x="21" y="1"/>
                    <a:pt x="18" y="1"/>
                  </a:cubicBezTo>
                  <a:cubicBezTo>
                    <a:pt x="18" y="1"/>
                    <a:pt x="18" y="1"/>
                    <a:pt x="18" y="1"/>
                  </a:cubicBezTo>
                  <a:cubicBezTo>
                    <a:pt x="13" y="14"/>
                    <a:pt x="6" y="27"/>
                    <a:pt x="0" y="40"/>
                  </a:cubicBezTo>
                  <a:cubicBezTo>
                    <a:pt x="3" y="40"/>
                    <a:pt x="5" y="40"/>
                    <a:pt x="7" y="40"/>
                  </a:cubicBezTo>
                  <a:cubicBezTo>
                    <a:pt x="15" y="27"/>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8">
              <a:extLst>
                <a:ext uri="{FF2B5EF4-FFF2-40B4-BE49-F238E27FC236}">
                  <a16:creationId xmlns:a16="http://schemas.microsoft.com/office/drawing/2014/main" id="{0610CC96-B212-42C3-9BB3-876239DD1D12}"/>
                </a:ext>
              </a:extLst>
            </p:cNvPr>
            <p:cNvSpPr>
              <a:spLocks/>
            </p:cNvSpPr>
            <p:nvPr/>
          </p:nvSpPr>
          <p:spPr bwMode="auto">
            <a:xfrm>
              <a:off x="124" y="521"/>
              <a:ext cx="67" cy="83"/>
            </a:xfrm>
            <a:custGeom>
              <a:avLst/>
              <a:gdLst>
                <a:gd name="T0" fmla="*/ 33 w 33"/>
                <a:gd name="T1" fmla="*/ 0 h 41"/>
                <a:gd name="T2" fmla="*/ 23 w 33"/>
                <a:gd name="T3" fmla="*/ 1 h 41"/>
                <a:gd name="T4" fmla="*/ 0 w 33"/>
                <a:gd name="T5" fmla="*/ 41 h 41"/>
                <a:gd name="T6" fmla="*/ 16 w 33"/>
                <a:gd name="T7" fmla="*/ 41 h 41"/>
                <a:gd name="T8" fmla="*/ 33 w 33"/>
                <a:gd name="T9" fmla="*/ 0 h 41"/>
              </a:gdLst>
              <a:ahLst/>
              <a:cxnLst>
                <a:cxn ang="0">
                  <a:pos x="T0" y="T1"/>
                </a:cxn>
                <a:cxn ang="0">
                  <a:pos x="T2" y="T3"/>
                </a:cxn>
                <a:cxn ang="0">
                  <a:pos x="T4" y="T5"/>
                </a:cxn>
                <a:cxn ang="0">
                  <a:pos x="T6" y="T7"/>
                </a:cxn>
                <a:cxn ang="0">
                  <a:pos x="T8" y="T9"/>
                </a:cxn>
              </a:cxnLst>
              <a:rect l="0" t="0" r="r" b="b"/>
              <a:pathLst>
                <a:path w="33" h="41">
                  <a:moveTo>
                    <a:pt x="33" y="0"/>
                  </a:moveTo>
                  <a:cubicBezTo>
                    <a:pt x="30" y="1"/>
                    <a:pt x="26" y="1"/>
                    <a:pt x="23" y="1"/>
                  </a:cubicBezTo>
                  <a:cubicBezTo>
                    <a:pt x="16" y="15"/>
                    <a:pt x="7" y="28"/>
                    <a:pt x="0" y="41"/>
                  </a:cubicBezTo>
                  <a:cubicBezTo>
                    <a:pt x="5" y="41"/>
                    <a:pt x="10" y="41"/>
                    <a:pt x="16" y="41"/>
                  </a:cubicBezTo>
                  <a:cubicBezTo>
                    <a:pt x="22" y="28"/>
                    <a:pt x="28" y="14"/>
                    <a:pt x="3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9">
              <a:extLst>
                <a:ext uri="{FF2B5EF4-FFF2-40B4-BE49-F238E27FC236}">
                  <a16:creationId xmlns:a16="http://schemas.microsoft.com/office/drawing/2014/main" id="{CF0D8B88-DA18-4480-9770-9A346CC1A4D0}"/>
                </a:ext>
              </a:extLst>
            </p:cNvPr>
            <p:cNvSpPr>
              <a:spLocks/>
            </p:cNvSpPr>
            <p:nvPr/>
          </p:nvSpPr>
          <p:spPr bwMode="auto">
            <a:xfrm>
              <a:off x="164" y="519"/>
              <a:ext cx="63" cy="85"/>
            </a:xfrm>
            <a:custGeom>
              <a:avLst/>
              <a:gdLst>
                <a:gd name="T0" fmla="*/ 31 w 31"/>
                <a:gd name="T1" fmla="*/ 0 h 42"/>
                <a:gd name="T2" fmla="*/ 17 w 31"/>
                <a:gd name="T3" fmla="*/ 1 h 42"/>
                <a:gd name="T4" fmla="*/ 17 w 31"/>
                <a:gd name="T5" fmla="*/ 1 h 42"/>
                <a:gd name="T6" fmla="*/ 0 w 31"/>
                <a:gd name="T7" fmla="*/ 42 h 42"/>
                <a:gd name="T8" fmla="*/ 13 w 31"/>
                <a:gd name="T9" fmla="*/ 42 h 42"/>
                <a:gd name="T10" fmla="*/ 31 w 31"/>
                <a:gd name="T11" fmla="*/ 0 h 42"/>
              </a:gdLst>
              <a:ahLst/>
              <a:cxnLst>
                <a:cxn ang="0">
                  <a:pos x="T0" y="T1"/>
                </a:cxn>
                <a:cxn ang="0">
                  <a:pos x="T2" y="T3"/>
                </a:cxn>
                <a:cxn ang="0">
                  <a:pos x="T4" y="T5"/>
                </a:cxn>
                <a:cxn ang="0">
                  <a:pos x="T6" y="T7"/>
                </a:cxn>
                <a:cxn ang="0">
                  <a:pos x="T8" y="T9"/>
                </a:cxn>
                <a:cxn ang="0">
                  <a:pos x="T10" y="T11"/>
                </a:cxn>
              </a:cxnLst>
              <a:rect l="0" t="0" r="r" b="b"/>
              <a:pathLst>
                <a:path w="31" h="42">
                  <a:moveTo>
                    <a:pt x="31" y="0"/>
                  </a:moveTo>
                  <a:cubicBezTo>
                    <a:pt x="26" y="0"/>
                    <a:pt x="22" y="1"/>
                    <a:pt x="17" y="1"/>
                  </a:cubicBezTo>
                  <a:cubicBezTo>
                    <a:pt x="17" y="1"/>
                    <a:pt x="17" y="1"/>
                    <a:pt x="17" y="1"/>
                  </a:cubicBezTo>
                  <a:cubicBezTo>
                    <a:pt x="12" y="15"/>
                    <a:pt x="6" y="29"/>
                    <a:pt x="0" y="42"/>
                  </a:cubicBezTo>
                  <a:cubicBezTo>
                    <a:pt x="4" y="42"/>
                    <a:pt x="8" y="42"/>
                    <a:pt x="13" y="42"/>
                  </a:cubicBezTo>
                  <a:cubicBezTo>
                    <a:pt x="18" y="28"/>
                    <a:pt x="24" y="14"/>
                    <a:pt x="3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10">
              <a:extLst>
                <a:ext uri="{FF2B5EF4-FFF2-40B4-BE49-F238E27FC236}">
                  <a16:creationId xmlns:a16="http://schemas.microsoft.com/office/drawing/2014/main" id="{CE8775AD-4DB1-4CCF-AD83-1C37B099136B}"/>
                </a:ext>
              </a:extLst>
            </p:cNvPr>
            <p:cNvSpPr>
              <a:spLocks/>
            </p:cNvSpPr>
            <p:nvPr/>
          </p:nvSpPr>
          <p:spPr bwMode="auto">
            <a:xfrm>
              <a:off x="219" y="521"/>
              <a:ext cx="69" cy="85"/>
            </a:xfrm>
            <a:custGeom>
              <a:avLst/>
              <a:gdLst>
                <a:gd name="T0" fmla="*/ 34 w 34"/>
                <a:gd name="T1" fmla="*/ 0 h 42"/>
                <a:gd name="T2" fmla="*/ 22 w 34"/>
                <a:gd name="T3" fmla="*/ 0 h 42"/>
                <a:gd name="T4" fmla="*/ 0 w 34"/>
                <a:gd name="T5" fmla="*/ 42 h 42"/>
                <a:gd name="T6" fmla="*/ 12 w 34"/>
                <a:gd name="T7" fmla="*/ 42 h 42"/>
                <a:gd name="T8" fmla="*/ 34 w 34"/>
                <a:gd name="T9" fmla="*/ 0 h 42"/>
              </a:gdLst>
              <a:ahLst/>
              <a:cxnLst>
                <a:cxn ang="0">
                  <a:pos x="T0" y="T1"/>
                </a:cxn>
                <a:cxn ang="0">
                  <a:pos x="T2" y="T3"/>
                </a:cxn>
                <a:cxn ang="0">
                  <a:pos x="T4" y="T5"/>
                </a:cxn>
                <a:cxn ang="0">
                  <a:pos x="T6" y="T7"/>
                </a:cxn>
                <a:cxn ang="0">
                  <a:pos x="T8" y="T9"/>
                </a:cxn>
              </a:cxnLst>
              <a:rect l="0" t="0" r="r" b="b"/>
              <a:pathLst>
                <a:path w="34" h="42">
                  <a:moveTo>
                    <a:pt x="34" y="0"/>
                  </a:moveTo>
                  <a:cubicBezTo>
                    <a:pt x="30" y="0"/>
                    <a:pt x="26" y="0"/>
                    <a:pt x="22" y="0"/>
                  </a:cubicBezTo>
                  <a:cubicBezTo>
                    <a:pt x="16" y="14"/>
                    <a:pt x="8" y="28"/>
                    <a:pt x="0" y="42"/>
                  </a:cubicBezTo>
                  <a:cubicBezTo>
                    <a:pt x="4" y="42"/>
                    <a:pt x="8" y="42"/>
                    <a:pt x="12" y="42"/>
                  </a:cubicBezTo>
                  <a:cubicBezTo>
                    <a:pt x="19" y="28"/>
                    <a:pt x="26" y="14"/>
                    <a:pt x="3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6CD2B2F2-7D63-4276-A3F8-8FCB61C3BAD3}"/>
                </a:ext>
              </a:extLst>
            </p:cNvPr>
            <p:cNvSpPr>
              <a:spLocks/>
            </p:cNvSpPr>
            <p:nvPr/>
          </p:nvSpPr>
          <p:spPr bwMode="auto">
            <a:xfrm>
              <a:off x="252" y="521"/>
              <a:ext cx="67" cy="85"/>
            </a:xfrm>
            <a:custGeom>
              <a:avLst/>
              <a:gdLst>
                <a:gd name="T0" fmla="*/ 33 w 33"/>
                <a:gd name="T1" fmla="*/ 2 h 42"/>
                <a:gd name="T2" fmla="*/ 22 w 33"/>
                <a:gd name="T3" fmla="*/ 0 h 42"/>
                <a:gd name="T4" fmla="*/ 0 w 33"/>
                <a:gd name="T5" fmla="*/ 42 h 42"/>
                <a:gd name="T6" fmla="*/ 14 w 33"/>
                <a:gd name="T7" fmla="*/ 42 h 42"/>
                <a:gd name="T8" fmla="*/ 33 w 33"/>
                <a:gd name="T9" fmla="*/ 2 h 42"/>
              </a:gdLst>
              <a:ahLst/>
              <a:cxnLst>
                <a:cxn ang="0">
                  <a:pos x="T0" y="T1"/>
                </a:cxn>
                <a:cxn ang="0">
                  <a:pos x="T2" y="T3"/>
                </a:cxn>
                <a:cxn ang="0">
                  <a:pos x="T4" y="T5"/>
                </a:cxn>
                <a:cxn ang="0">
                  <a:pos x="T6" y="T7"/>
                </a:cxn>
                <a:cxn ang="0">
                  <a:pos x="T8" y="T9"/>
                </a:cxn>
              </a:cxnLst>
              <a:rect l="0" t="0" r="r" b="b"/>
              <a:pathLst>
                <a:path w="33" h="42">
                  <a:moveTo>
                    <a:pt x="33" y="2"/>
                  </a:moveTo>
                  <a:cubicBezTo>
                    <a:pt x="29" y="1"/>
                    <a:pt x="25" y="1"/>
                    <a:pt x="22" y="0"/>
                  </a:cubicBezTo>
                  <a:cubicBezTo>
                    <a:pt x="15" y="14"/>
                    <a:pt x="7" y="28"/>
                    <a:pt x="0" y="42"/>
                  </a:cubicBezTo>
                  <a:cubicBezTo>
                    <a:pt x="4" y="42"/>
                    <a:pt x="9" y="42"/>
                    <a:pt x="14" y="42"/>
                  </a:cubicBezTo>
                  <a:cubicBezTo>
                    <a:pt x="20" y="28"/>
                    <a:pt x="26" y="15"/>
                    <a:pt x="33"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2">
              <a:extLst>
                <a:ext uri="{FF2B5EF4-FFF2-40B4-BE49-F238E27FC236}">
                  <a16:creationId xmlns:a16="http://schemas.microsoft.com/office/drawing/2014/main" id="{40E4D1A7-C768-4AD5-909A-819300E6370B}"/>
                </a:ext>
              </a:extLst>
            </p:cNvPr>
            <p:cNvSpPr>
              <a:spLocks/>
            </p:cNvSpPr>
            <p:nvPr/>
          </p:nvSpPr>
          <p:spPr bwMode="auto">
            <a:xfrm>
              <a:off x="288" y="525"/>
              <a:ext cx="59" cy="81"/>
            </a:xfrm>
            <a:custGeom>
              <a:avLst/>
              <a:gdLst>
                <a:gd name="T0" fmla="*/ 29 w 29"/>
                <a:gd name="T1" fmla="*/ 1 h 40"/>
                <a:gd name="T2" fmla="*/ 18 w 29"/>
                <a:gd name="T3" fmla="*/ 0 h 40"/>
                <a:gd name="T4" fmla="*/ 18 w 29"/>
                <a:gd name="T5" fmla="*/ 1 h 40"/>
                <a:gd name="T6" fmla="*/ 0 w 29"/>
                <a:gd name="T7" fmla="*/ 40 h 40"/>
                <a:gd name="T8" fmla="*/ 7 w 29"/>
                <a:gd name="T9" fmla="*/ 40 h 40"/>
                <a:gd name="T10" fmla="*/ 29 w 29"/>
                <a:gd name="T11" fmla="*/ 1 h 40"/>
              </a:gdLst>
              <a:ahLst/>
              <a:cxnLst>
                <a:cxn ang="0">
                  <a:pos x="T0" y="T1"/>
                </a:cxn>
                <a:cxn ang="0">
                  <a:pos x="T2" y="T3"/>
                </a:cxn>
                <a:cxn ang="0">
                  <a:pos x="T4" y="T5"/>
                </a:cxn>
                <a:cxn ang="0">
                  <a:pos x="T6" y="T7"/>
                </a:cxn>
                <a:cxn ang="0">
                  <a:pos x="T8" y="T9"/>
                </a:cxn>
                <a:cxn ang="0">
                  <a:pos x="T10" y="T11"/>
                </a:cxn>
              </a:cxnLst>
              <a:rect l="0" t="0" r="r" b="b"/>
              <a:pathLst>
                <a:path w="29" h="40">
                  <a:moveTo>
                    <a:pt x="29" y="1"/>
                  </a:moveTo>
                  <a:cubicBezTo>
                    <a:pt x="25" y="1"/>
                    <a:pt x="22" y="0"/>
                    <a:pt x="18" y="0"/>
                  </a:cubicBezTo>
                  <a:cubicBezTo>
                    <a:pt x="18" y="0"/>
                    <a:pt x="18" y="0"/>
                    <a:pt x="18" y="1"/>
                  </a:cubicBezTo>
                  <a:cubicBezTo>
                    <a:pt x="12" y="14"/>
                    <a:pt x="6" y="27"/>
                    <a:pt x="0" y="40"/>
                  </a:cubicBezTo>
                  <a:cubicBezTo>
                    <a:pt x="3" y="40"/>
                    <a:pt x="5" y="40"/>
                    <a:pt x="7" y="40"/>
                  </a:cubicBezTo>
                  <a:cubicBezTo>
                    <a:pt x="15" y="27"/>
                    <a:pt x="21" y="14"/>
                    <a:pt x="2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3">
              <a:extLst>
                <a:ext uri="{FF2B5EF4-FFF2-40B4-BE49-F238E27FC236}">
                  <a16:creationId xmlns:a16="http://schemas.microsoft.com/office/drawing/2014/main" id="{0EA718FF-F517-4323-B737-170FCFC12280}"/>
                </a:ext>
              </a:extLst>
            </p:cNvPr>
            <p:cNvSpPr>
              <a:spLocks/>
            </p:cNvSpPr>
            <p:nvPr/>
          </p:nvSpPr>
          <p:spPr bwMode="auto">
            <a:xfrm>
              <a:off x="310" y="529"/>
              <a:ext cx="67" cy="77"/>
            </a:xfrm>
            <a:custGeom>
              <a:avLst/>
              <a:gdLst>
                <a:gd name="T0" fmla="*/ 14 w 33"/>
                <a:gd name="T1" fmla="*/ 38 h 38"/>
                <a:gd name="T2" fmla="*/ 33 w 33"/>
                <a:gd name="T3" fmla="*/ 2 h 38"/>
                <a:gd name="T4" fmla="*/ 21 w 33"/>
                <a:gd name="T5" fmla="*/ 0 h 38"/>
                <a:gd name="T6" fmla="*/ 21 w 33"/>
                <a:gd name="T7" fmla="*/ 1 h 38"/>
                <a:gd name="T8" fmla="*/ 0 w 33"/>
                <a:gd name="T9" fmla="*/ 38 h 38"/>
                <a:gd name="T10" fmla="*/ 4 w 33"/>
                <a:gd name="T11" fmla="*/ 38 h 38"/>
                <a:gd name="T12" fmla="*/ 14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4" y="38"/>
                  </a:moveTo>
                  <a:cubicBezTo>
                    <a:pt x="21" y="26"/>
                    <a:pt x="27" y="14"/>
                    <a:pt x="33" y="2"/>
                  </a:cubicBezTo>
                  <a:cubicBezTo>
                    <a:pt x="29" y="1"/>
                    <a:pt x="25" y="0"/>
                    <a:pt x="21" y="0"/>
                  </a:cubicBezTo>
                  <a:cubicBezTo>
                    <a:pt x="21" y="0"/>
                    <a:pt x="21" y="0"/>
                    <a:pt x="21" y="1"/>
                  </a:cubicBezTo>
                  <a:cubicBezTo>
                    <a:pt x="14" y="13"/>
                    <a:pt x="8" y="26"/>
                    <a:pt x="0" y="38"/>
                  </a:cubicBezTo>
                  <a:cubicBezTo>
                    <a:pt x="2" y="38"/>
                    <a:pt x="3" y="38"/>
                    <a:pt x="4" y="38"/>
                  </a:cubicBezTo>
                  <a:cubicBezTo>
                    <a:pt x="8" y="38"/>
                    <a:pt x="11" y="38"/>
                    <a:pt x="14" y="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14">
              <a:extLst>
                <a:ext uri="{FF2B5EF4-FFF2-40B4-BE49-F238E27FC236}">
                  <a16:creationId xmlns:a16="http://schemas.microsoft.com/office/drawing/2014/main" id="{7C752C1D-48C1-4226-B26C-DE8ECA39C6BA}"/>
                </a:ext>
              </a:extLst>
            </p:cNvPr>
            <p:cNvSpPr>
              <a:spLocks/>
            </p:cNvSpPr>
            <p:nvPr/>
          </p:nvSpPr>
          <p:spPr bwMode="auto">
            <a:xfrm>
              <a:off x="347" y="533"/>
              <a:ext cx="55" cy="75"/>
            </a:xfrm>
            <a:custGeom>
              <a:avLst/>
              <a:gdLst>
                <a:gd name="T0" fmla="*/ 11 w 27"/>
                <a:gd name="T1" fmla="*/ 35 h 37"/>
                <a:gd name="T2" fmla="*/ 14 w 27"/>
                <a:gd name="T3" fmla="*/ 31 h 37"/>
                <a:gd name="T4" fmla="*/ 27 w 27"/>
                <a:gd name="T5" fmla="*/ 2 h 37"/>
                <a:gd name="T6" fmla="*/ 19 w 27"/>
                <a:gd name="T7" fmla="*/ 0 h 37"/>
                <a:gd name="T8" fmla="*/ 0 w 27"/>
                <a:gd name="T9" fmla="*/ 36 h 37"/>
                <a:gd name="T10" fmla="*/ 4 w 27"/>
                <a:gd name="T11" fmla="*/ 37 h 37"/>
                <a:gd name="T12" fmla="*/ 11 w 27"/>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1" y="35"/>
                  </a:moveTo>
                  <a:cubicBezTo>
                    <a:pt x="12" y="33"/>
                    <a:pt x="13" y="32"/>
                    <a:pt x="14" y="31"/>
                  </a:cubicBezTo>
                  <a:cubicBezTo>
                    <a:pt x="18" y="22"/>
                    <a:pt x="23" y="12"/>
                    <a:pt x="27" y="2"/>
                  </a:cubicBezTo>
                  <a:cubicBezTo>
                    <a:pt x="25" y="2"/>
                    <a:pt x="22" y="1"/>
                    <a:pt x="19" y="0"/>
                  </a:cubicBezTo>
                  <a:cubicBezTo>
                    <a:pt x="13" y="13"/>
                    <a:pt x="7" y="25"/>
                    <a:pt x="0" y="36"/>
                  </a:cubicBezTo>
                  <a:cubicBezTo>
                    <a:pt x="2" y="36"/>
                    <a:pt x="3" y="37"/>
                    <a:pt x="4" y="37"/>
                  </a:cubicBezTo>
                  <a:cubicBezTo>
                    <a:pt x="7" y="37"/>
                    <a:pt x="10" y="37"/>
                    <a:pt x="11"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5">
              <a:extLst>
                <a:ext uri="{FF2B5EF4-FFF2-40B4-BE49-F238E27FC236}">
                  <a16:creationId xmlns:a16="http://schemas.microsoft.com/office/drawing/2014/main" id="{3F5042E0-1C76-4005-A4ED-0E2AE2B191C4}"/>
                </a:ext>
              </a:extLst>
            </p:cNvPr>
            <p:cNvSpPr>
              <a:spLocks/>
            </p:cNvSpPr>
            <p:nvPr/>
          </p:nvSpPr>
          <p:spPr bwMode="auto">
            <a:xfrm>
              <a:off x="390" y="540"/>
              <a:ext cx="32" cy="42"/>
            </a:xfrm>
            <a:custGeom>
              <a:avLst/>
              <a:gdLst>
                <a:gd name="T0" fmla="*/ 10 w 16"/>
                <a:gd name="T1" fmla="*/ 0 h 21"/>
                <a:gd name="T2" fmla="*/ 0 w 16"/>
                <a:gd name="T3" fmla="*/ 21 h 21"/>
                <a:gd name="T4" fmla="*/ 13 w 16"/>
                <a:gd name="T5" fmla="*/ 9 h 21"/>
                <a:gd name="T6" fmla="*/ 15 w 16"/>
                <a:gd name="T7" fmla="*/ 3 h 21"/>
                <a:gd name="T8" fmla="*/ 16 w 16"/>
                <a:gd name="T9" fmla="*/ 2 h 21"/>
                <a:gd name="T10" fmla="*/ 10 w 16"/>
                <a:gd name="T11" fmla="*/ 0 h 21"/>
              </a:gdLst>
              <a:ahLst/>
              <a:cxnLst>
                <a:cxn ang="0">
                  <a:pos x="T0" y="T1"/>
                </a:cxn>
                <a:cxn ang="0">
                  <a:pos x="T2" y="T3"/>
                </a:cxn>
                <a:cxn ang="0">
                  <a:pos x="T4" y="T5"/>
                </a:cxn>
                <a:cxn ang="0">
                  <a:pos x="T6" y="T7"/>
                </a:cxn>
                <a:cxn ang="0">
                  <a:pos x="T8" y="T9"/>
                </a:cxn>
                <a:cxn ang="0">
                  <a:pos x="T10" y="T11"/>
                </a:cxn>
              </a:cxnLst>
              <a:rect l="0" t="0" r="r" b="b"/>
              <a:pathLst>
                <a:path w="16" h="21">
                  <a:moveTo>
                    <a:pt x="10" y="0"/>
                  </a:moveTo>
                  <a:cubicBezTo>
                    <a:pt x="7" y="7"/>
                    <a:pt x="3" y="14"/>
                    <a:pt x="0" y="21"/>
                  </a:cubicBezTo>
                  <a:cubicBezTo>
                    <a:pt x="4" y="17"/>
                    <a:pt x="9" y="13"/>
                    <a:pt x="13" y="9"/>
                  </a:cubicBezTo>
                  <a:cubicBezTo>
                    <a:pt x="14" y="8"/>
                    <a:pt x="15" y="6"/>
                    <a:pt x="15" y="3"/>
                  </a:cubicBezTo>
                  <a:cubicBezTo>
                    <a:pt x="15" y="3"/>
                    <a:pt x="15" y="2"/>
                    <a:pt x="16" y="2"/>
                  </a:cubicBezTo>
                  <a:cubicBezTo>
                    <a:pt x="14" y="1"/>
                    <a:pt x="12" y="1"/>
                    <a:pt x="1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6">
              <a:extLst>
                <a:ext uri="{FF2B5EF4-FFF2-40B4-BE49-F238E27FC236}">
                  <a16:creationId xmlns:a16="http://schemas.microsoft.com/office/drawing/2014/main" id="{69B9B699-66EA-493B-B21E-ECB3C98956D9}"/>
                </a:ext>
              </a:extLst>
            </p:cNvPr>
            <p:cNvSpPr>
              <a:spLocks/>
            </p:cNvSpPr>
            <p:nvPr/>
          </p:nvSpPr>
          <p:spPr bwMode="auto">
            <a:xfrm>
              <a:off x="197" y="519"/>
              <a:ext cx="59" cy="87"/>
            </a:xfrm>
            <a:custGeom>
              <a:avLst/>
              <a:gdLst>
                <a:gd name="T0" fmla="*/ 0 w 29"/>
                <a:gd name="T1" fmla="*/ 43 h 43"/>
                <a:gd name="T2" fmla="*/ 7 w 29"/>
                <a:gd name="T3" fmla="*/ 43 h 43"/>
                <a:gd name="T4" fmla="*/ 29 w 29"/>
                <a:gd name="T5" fmla="*/ 0 h 43"/>
                <a:gd name="T6" fmla="*/ 24 w 29"/>
                <a:gd name="T7" fmla="*/ 0 h 43"/>
                <a:gd name="T8" fmla="*/ 18 w 29"/>
                <a:gd name="T9" fmla="*/ 0 h 43"/>
                <a:gd name="T10" fmla="*/ 18 w 29"/>
                <a:gd name="T11" fmla="*/ 2 h 43"/>
                <a:gd name="T12" fmla="*/ 0 w 29"/>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29" h="43">
                  <a:moveTo>
                    <a:pt x="0" y="43"/>
                  </a:moveTo>
                  <a:cubicBezTo>
                    <a:pt x="3" y="43"/>
                    <a:pt x="5" y="43"/>
                    <a:pt x="7" y="43"/>
                  </a:cubicBezTo>
                  <a:cubicBezTo>
                    <a:pt x="14" y="29"/>
                    <a:pt x="22" y="15"/>
                    <a:pt x="29" y="0"/>
                  </a:cubicBezTo>
                  <a:cubicBezTo>
                    <a:pt x="27" y="0"/>
                    <a:pt x="26" y="0"/>
                    <a:pt x="24" y="0"/>
                  </a:cubicBezTo>
                  <a:cubicBezTo>
                    <a:pt x="22" y="0"/>
                    <a:pt x="20" y="0"/>
                    <a:pt x="18" y="0"/>
                  </a:cubicBezTo>
                  <a:cubicBezTo>
                    <a:pt x="18" y="1"/>
                    <a:pt x="18" y="1"/>
                    <a:pt x="18" y="2"/>
                  </a:cubicBezTo>
                  <a:cubicBezTo>
                    <a:pt x="11" y="15"/>
                    <a:pt x="5" y="29"/>
                    <a:pt x="0"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17">
              <a:extLst>
                <a:ext uri="{FF2B5EF4-FFF2-40B4-BE49-F238E27FC236}">
                  <a16:creationId xmlns:a16="http://schemas.microsoft.com/office/drawing/2014/main" id="{3F1BFF2E-D939-4975-84BF-AC0DBFB96BCE}"/>
                </a:ext>
              </a:extLst>
            </p:cNvPr>
            <p:cNvSpPr>
              <a:spLocks/>
            </p:cNvSpPr>
            <p:nvPr/>
          </p:nvSpPr>
          <p:spPr bwMode="auto">
            <a:xfrm>
              <a:off x="22" y="515"/>
              <a:ext cx="77" cy="89"/>
            </a:xfrm>
            <a:custGeom>
              <a:avLst/>
              <a:gdLst>
                <a:gd name="T0" fmla="*/ 35 w 38"/>
                <a:gd name="T1" fmla="*/ 0 h 44"/>
                <a:gd name="T2" fmla="*/ 32 w 38"/>
                <a:gd name="T3" fmla="*/ 1 h 44"/>
                <a:gd name="T4" fmla="*/ 32 w 38"/>
                <a:gd name="T5" fmla="*/ 1 h 44"/>
                <a:gd name="T6" fmla="*/ 19 w 38"/>
                <a:gd name="T7" fmla="*/ 18 h 44"/>
                <a:gd name="T8" fmla="*/ 0 w 38"/>
                <a:gd name="T9" fmla="*/ 44 h 44"/>
                <a:gd name="T10" fmla="*/ 16 w 38"/>
                <a:gd name="T11" fmla="*/ 44 h 44"/>
                <a:gd name="T12" fmla="*/ 38 w 38"/>
                <a:gd name="T13" fmla="*/ 2 h 44"/>
                <a:gd name="T14" fmla="*/ 35 w 38"/>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4">
                  <a:moveTo>
                    <a:pt x="35" y="0"/>
                  </a:moveTo>
                  <a:cubicBezTo>
                    <a:pt x="34" y="1"/>
                    <a:pt x="33" y="1"/>
                    <a:pt x="32" y="1"/>
                  </a:cubicBezTo>
                  <a:cubicBezTo>
                    <a:pt x="32" y="1"/>
                    <a:pt x="32" y="1"/>
                    <a:pt x="32" y="1"/>
                  </a:cubicBezTo>
                  <a:cubicBezTo>
                    <a:pt x="27" y="6"/>
                    <a:pt x="23" y="12"/>
                    <a:pt x="19" y="18"/>
                  </a:cubicBezTo>
                  <a:cubicBezTo>
                    <a:pt x="13" y="26"/>
                    <a:pt x="6" y="35"/>
                    <a:pt x="0" y="44"/>
                  </a:cubicBezTo>
                  <a:cubicBezTo>
                    <a:pt x="6" y="44"/>
                    <a:pt x="11" y="44"/>
                    <a:pt x="16" y="44"/>
                  </a:cubicBezTo>
                  <a:cubicBezTo>
                    <a:pt x="23" y="29"/>
                    <a:pt x="31" y="16"/>
                    <a:pt x="38" y="2"/>
                  </a:cubicBezTo>
                  <a:cubicBezTo>
                    <a:pt x="37" y="1"/>
                    <a:pt x="36" y="1"/>
                    <a:pt x="3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18">
              <a:extLst>
                <a:ext uri="{FF2B5EF4-FFF2-40B4-BE49-F238E27FC236}">
                  <a16:creationId xmlns:a16="http://schemas.microsoft.com/office/drawing/2014/main" id="{8D101FFA-618F-42A9-858B-F57488798C5B}"/>
                </a:ext>
              </a:extLst>
            </p:cNvPr>
            <p:cNvSpPr>
              <a:spLocks/>
            </p:cNvSpPr>
            <p:nvPr/>
          </p:nvSpPr>
          <p:spPr bwMode="auto">
            <a:xfrm>
              <a:off x="10" y="2"/>
              <a:ext cx="59" cy="79"/>
            </a:xfrm>
            <a:custGeom>
              <a:avLst/>
              <a:gdLst>
                <a:gd name="T0" fmla="*/ 0 w 29"/>
                <a:gd name="T1" fmla="*/ 39 h 39"/>
                <a:gd name="T2" fmla="*/ 26 w 29"/>
                <a:gd name="T3" fmla="*/ 8 h 39"/>
                <a:gd name="T4" fmla="*/ 28 w 29"/>
                <a:gd name="T5" fmla="*/ 8 h 39"/>
                <a:gd name="T6" fmla="*/ 28 w 29"/>
                <a:gd name="T7" fmla="*/ 8 h 39"/>
                <a:gd name="T8" fmla="*/ 29 w 29"/>
                <a:gd name="T9" fmla="*/ 0 h 39"/>
                <a:gd name="T10" fmla="*/ 26 w 29"/>
                <a:gd name="T11" fmla="*/ 2 h 39"/>
                <a:gd name="T12" fmla="*/ 3 w 29"/>
                <a:gd name="T13" fmla="*/ 28 h 39"/>
                <a:gd name="T14" fmla="*/ 0 w 29"/>
                <a:gd name="T15" fmla="*/ 38 h 39"/>
                <a:gd name="T16" fmla="*/ 0 w 29"/>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39"/>
                  </a:moveTo>
                  <a:cubicBezTo>
                    <a:pt x="9" y="29"/>
                    <a:pt x="18" y="19"/>
                    <a:pt x="26" y="8"/>
                  </a:cubicBezTo>
                  <a:cubicBezTo>
                    <a:pt x="27" y="7"/>
                    <a:pt x="28" y="7"/>
                    <a:pt x="28" y="8"/>
                  </a:cubicBezTo>
                  <a:cubicBezTo>
                    <a:pt x="28" y="8"/>
                    <a:pt x="28" y="8"/>
                    <a:pt x="28" y="8"/>
                  </a:cubicBezTo>
                  <a:cubicBezTo>
                    <a:pt x="28" y="5"/>
                    <a:pt x="28" y="3"/>
                    <a:pt x="29" y="0"/>
                  </a:cubicBezTo>
                  <a:cubicBezTo>
                    <a:pt x="28" y="0"/>
                    <a:pt x="27" y="1"/>
                    <a:pt x="26" y="2"/>
                  </a:cubicBezTo>
                  <a:cubicBezTo>
                    <a:pt x="18" y="10"/>
                    <a:pt x="10" y="19"/>
                    <a:pt x="3" y="28"/>
                  </a:cubicBezTo>
                  <a:cubicBezTo>
                    <a:pt x="1" y="31"/>
                    <a:pt x="0" y="34"/>
                    <a:pt x="0" y="38"/>
                  </a:cubicBezTo>
                  <a:cubicBezTo>
                    <a:pt x="0" y="38"/>
                    <a:pt x="0" y="38"/>
                    <a:pt x="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19">
              <a:extLst>
                <a:ext uri="{FF2B5EF4-FFF2-40B4-BE49-F238E27FC236}">
                  <a16:creationId xmlns:a16="http://schemas.microsoft.com/office/drawing/2014/main" id="{FC6C7FA4-B9B2-45A7-9DFB-B604ADB4A6AB}"/>
                </a:ext>
              </a:extLst>
            </p:cNvPr>
            <p:cNvSpPr>
              <a:spLocks/>
            </p:cNvSpPr>
            <p:nvPr/>
          </p:nvSpPr>
          <p:spPr bwMode="auto">
            <a:xfrm>
              <a:off x="12" y="24"/>
              <a:ext cx="57" cy="83"/>
            </a:xfrm>
            <a:custGeom>
              <a:avLst/>
              <a:gdLst>
                <a:gd name="T0" fmla="*/ 0 w 28"/>
                <a:gd name="T1" fmla="*/ 41 h 41"/>
                <a:gd name="T2" fmla="*/ 28 w 28"/>
                <a:gd name="T3" fmla="*/ 13 h 41"/>
                <a:gd name="T4" fmla="*/ 28 w 28"/>
                <a:gd name="T5" fmla="*/ 8 h 41"/>
                <a:gd name="T6" fmla="*/ 27 w 28"/>
                <a:gd name="T7" fmla="*/ 0 h 41"/>
                <a:gd name="T8" fmla="*/ 0 w 28"/>
                <a:gd name="T9" fmla="*/ 33 h 41"/>
                <a:gd name="T10" fmla="*/ 0 w 28"/>
                <a:gd name="T11" fmla="*/ 40 h 41"/>
                <a:gd name="T12" fmla="*/ 0 w 28"/>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8" h="41">
                  <a:moveTo>
                    <a:pt x="0" y="41"/>
                  </a:moveTo>
                  <a:cubicBezTo>
                    <a:pt x="9" y="31"/>
                    <a:pt x="18" y="22"/>
                    <a:pt x="28" y="13"/>
                  </a:cubicBezTo>
                  <a:cubicBezTo>
                    <a:pt x="28" y="11"/>
                    <a:pt x="28" y="9"/>
                    <a:pt x="28" y="8"/>
                  </a:cubicBezTo>
                  <a:cubicBezTo>
                    <a:pt x="28" y="6"/>
                    <a:pt x="27" y="3"/>
                    <a:pt x="27" y="0"/>
                  </a:cubicBezTo>
                  <a:cubicBezTo>
                    <a:pt x="19" y="11"/>
                    <a:pt x="9" y="22"/>
                    <a:pt x="0" y="33"/>
                  </a:cubicBezTo>
                  <a:cubicBezTo>
                    <a:pt x="0" y="35"/>
                    <a:pt x="0" y="38"/>
                    <a:pt x="0" y="40"/>
                  </a:cubicBezTo>
                  <a:cubicBezTo>
                    <a:pt x="0" y="41"/>
                    <a:pt x="0" y="41"/>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20">
              <a:extLst>
                <a:ext uri="{FF2B5EF4-FFF2-40B4-BE49-F238E27FC236}">
                  <a16:creationId xmlns:a16="http://schemas.microsoft.com/office/drawing/2014/main" id="{D11334F8-A13C-4CFE-9924-B94136EC54CB}"/>
                </a:ext>
              </a:extLst>
            </p:cNvPr>
            <p:cNvSpPr>
              <a:spLocks/>
            </p:cNvSpPr>
            <p:nvPr/>
          </p:nvSpPr>
          <p:spPr bwMode="auto">
            <a:xfrm>
              <a:off x="12" y="61"/>
              <a:ext cx="57" cy="75"/>
            </a:xfrm>
            <a:custGeom>
              <a:avLst/>
              <a:gdLst>
                <a:gd name="T0" fmla="*/ 27 w 28"/>
                <a:gd name="T1" fmla="*/ 9 h 37"/>
                <a:gd name="T2" fmla="*/ 28 w 28"/>
                <a:gd name="T3" fmla="*/ 8 h 37"/>
                <a:gd name="T4" fmla="*/ 28 w 28"/>
                <a:gd name="T5" fmla="*/ 0 h 37"/>
                <a:gd name="T6" fmla="*/ 0 w 28"/>
                <a:gd name="T7" fmla="*/ 29 h 37"/>
                <a:gd name="T8" fmla="*/ 0 w 28"/>
                <a:gd name="T9" fmla="*/ 37 h 37"/>
                <a:gd name="T10" fmla="*/ 27 w 28"/>
                <a:gd name="T11" fmla="*/ 9 h 37"/>
              </a:gdLst>
              <a:ahLst/>
              <a:cxnLst>
                <a:cxn ang="0">
                  <a:pos x="T0" y="T1"/>
                </a:cxn>
                <a:cxn ang="0">
                  <a:pos x="T2" y="T3"/>
                </a:cxn>
                <a:cxn ang="0">
                  <a:pos x="T4" y="T5"/>
                </a:cxn>
                <a:cxn ang="0">
                  <a:pos x="T6" y="T7"/>
                </a:cxn>
                <a:cxn ang="0">
                  <a:pos x="T8" y="T9"/>
                </a:cxn>
                <a:cxn ang="0">
                  <a:pos x="T10" y="T11"/>
                </a:cxn>
              </a:cxnLst>
              <a:rect l="0" t="0" r="r" b="b"/>
              <a:pathLst>
                <a:path w="28" h="37">
                  <a:moveTo>
                    <a:pt x="27" y="9"/>
                  </a:moveTo>
                  <a:cubicBezTo>
                    <a:pt x="27" y="8"/>
                    <a:pt x="28" y="8"/>
                    <a:pt x="28" y="8"/>
                  </a:cubicBezTo>
                  <a:cubicBezTo>
                    <a:pt x="28" y="5"/>
                    <a:pt x="28" y="3"/>
                    <a:pt x="28" y="0"/>
                  </a:cubicBezTo>
                  <a:cubicBezTo>
                    <a:pt x="18" y="10"/>
                    <a:pt x="8" y="19"/>
                    <a:pt x="0" y="29"/>
                  </a:cubicBezTo>
                  <a:cubicBezTo>
                    <a:pt x="0" y="31"/>
                    <a:pt x="0" y="34"/>
                    <a:pt x="0" y="37"/>
                  </a:cubicBezTo>
                  <a:cubicBezTo>
                    <a:pt x="9" y="27"/>
                    <a:pt x="18" y="18"/>
                    <a:pt x="2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21">
              <a:extLst>
                <a:ext uri="{FF2B5EF4-FFF2-40B4-BE49-F238E27FC236}">
                  <a16:creationId xmlns:a16="http://schemas.microsoft.com/office/drawing/2014/main" id="{99B16EA0-E850-4ABF-9114-37118308054E}"/>
                </a:ext>
              </a:extLst>
            </p:cNvPr>
            <p:cNvSpPr>
              <a:spLocks/>
            </p:cNvSpPr>
            <p:nvPr/>
          </p:nvSpPr>
          <p:spPr bwMode="auto">
            <a:xfrm>
              <a:off x="12" y="87"/>
              <a:ext cx="57" cy="83"/>
            </a:xfrm>
            <a:custGeom>
              <a:avLst/>
              <a:gdLst>
                <a:gd name="T0" fmla="*/ 26 w 28"/>
                <a:gd name="T1" fmla="*/ 13 h 41"/>
                <a:gd name="T2" fmla="*/ 28 w 28"/>
                <a:gd name="T3" fmla="*/ 13 h 41"/>
                <a:gd name="T4" fmla="*/ 28 w 28"/>
                <a:gd name="T5" fmla="*/ 0 h 41"/>
                <a:gd name="T6" fmla="*/ 0 w 28"/>
                <a:gd name="T7" fmla="*/ 29 h 41"/>
                <a:gd name="T8" fmla="*/ 0 w 28"/>
                <a:gd name="T9" fmla="*/ 41 h 41"/>
                <a:gd name="T10" fmla="*/ 26 w 28"/>
                <a:gd name="T11" fmla="*/ 13 h 41"/>
              </a:gdLst>
              <a:ahLst/>
              <a:cxnLst>
                <a:cxn ang="0">
                  <a:pos x="T0" y="T1"/>
                </a:cxn>
                <a:cxn ang="0">
                  <a:pos x="T2" y="T3"/>
                </a:cxn>
                <a:cxn ang="0">
                  <a:pos x="T4" y="T5"/>
                </a:cxn>
                <a:cxn ang="0">
                  <a:pos x="T6" y="T7"/>
                </a:cxn>
                <a:cxn ang="0">
                  <a:pos x="T8" y="T9"/>
                </a:cxn>
                <a:cxn ang="0">
                  <a:pos x="T10" y="T11"/>
                </a:cxn>
              </a:cxnLst>
              <a:rect l="0" t="0" r="r" b="b"/>
              <a:pathLst>
                <a:path w="28" h="41">
                  <a:moveTo>
                    <a:pt x="26" y="13"/>
                  </a:moveTo>
                  <a:cubicBezTo>
                    <a:pt x="26" y="13"/>
                    <a:pt x="27" y="12"/>
                    <a:pt x="28" y="13"/>
                  </a:cubicBezTo>
                  <a:cubicBezTo>
                    <a:pt x="28" y="9"/>
                    <a:pt x="28" y="4"/>
                    <a:pt x="28" y="0"/>
                  </a:cubicBezTo>
                  <a:cubicBezTo>
                    <a:pt x="19" y="10"/>
                    <a:pt x="9" y="19"/>
                    <a:pt x="0" y="29"/>
                  </a:cubicBezTo>
                  <a:cubicBezTo>
                    <a:pt x="0" y="33"/>
                    <a:pt x="0" y="37"/>
                    <a:pt x="0" y="41"/>
                  </a:cubicBezTo>
                  <a:cubicBezTo>
                    <a:pt x="9" y="33"/>
                    <a:pt x="18" y="24"/>
                    <a:pt x="26"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22">
              <a:extLst>
                <a:ext uri="{FF2B5EF4-FFF2-40B4-BE49-F238E27FC236}">
                  <a16:creationId xmlns:a16="http://schemas.microsoft.com/office/drawing/2014/main" id="{A8360EA9-6D5C-4B83-A11D-16D5463964FD}"/>
                </a:ext>
              </a:extLst>
            </p:cNvPr>
            <p:cNvSpPr>
              <a:spLocks/>
            </p:cNvSpPr>
            <p:nvPr/>
          </p:nvSpPr>
          <p:spPr bwMode="auto">
            <a:xfrm>
              <a:off x="12" y="119"/>
              <a:ext cx="59" cy="95"/>
            </a:xfrm>
            <a:custGeom>
              <a:avLst/>
              <a:gdLst>
                <a:gd name="T0" fmla="*/ 0 w 29"/>
                <a:gd name="T1" fmla="*/ 47 h 47"/>
                <a:gd name="T2" fmla="*/ 27 w 29"/>
                <a:gd name="T3" fmla="*/ 17 h 47"/>
                <a:gd name="T4" fmla="*/ 29 w 29"/>
                <a:gd name="T5" fmla="*/ 17 h 47"/>
                <a:gd name="T6" fmla="*/ 28 w 29"/>
                <a:gd name="T7" fmla="*/ 0 h 47"/>
                <a:gd name="T8" fmla="*/ 0 w 29"/>
                <a:gd name="T9" fmla="*/ 30 h 47"/>
                <a:gd name="T10" fmla="*/ 0 w 29"/>
                <a:gd name="T11" fmla="*/ 39 h 47"/>
                <a:gd name="T12" fmla="*/ 0 w 2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9" h="47">
                  <a:moveTo>
                    <a:pt x="0" y="47"/>
                  </a:moveTo>
                  <a:cubicBezTo>
                    <a:pt x="9" y="37"/>
                    <a:pt x="19" y="28"/>
                    <a:pt x="27" y="17"/>
                  </a:cubicBezTo>
                  <a:cubicBezTo>
                    <a:pt x="27" y="17"/>
                    <a:pt x="28" y="17"/>
                    <a:pt x="29" y="17"/>
                  </a:cubicBezTo>
                  <a:cubicBezTo>
                    <a:pt x="29" y="11"/>
                    <a:pt x="28" y="6"/>
                    <a:pt x="28" y="0"/>
                  </a:cubicBezTo>
                  <a:cubicBezTo>
                    <a:pt x="20" y="11"/>
                    <a:pt x="10" y="21"/>
                    <a:pt x="0" y="30"/>
                  </a:cubicBezTo>
                  <a:cubicBezTo>
                    <a:pt x="0" y="33"/>
                    <a:pt x="0" y="36"/>
                    <a:pt x="0" y="39"/>
                  </a:cubicBezTo>
                  <a:cubicBezTo>
                    <a:pt x="0" y="41"/>
                    <a:pt x="0" y="44"/>
                    <a:pt x="0"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23">
              <a:extLst>
                <a:ext uri="{FF2B5EF4-FFF2-40B4-BE49-F238E27FC236}">
                  <a16:creationId xmlns:a16="http://schemas.microsoft.com/office/drawing/2014/main" id="{BCC8613F-5813-4B96-BEFD-307628FDB41B}"/>
                </a:ext>
              </a:extLst>
            </p:cNvPr>
            <p:cNvSpPr>
              <a:spLocks/>
            </p:cNvSpPr>
            <p:nvPr/>
          </p:nvSpPr>
          <p:spPr bwMode="auto">
            <a:xfrm>
              <a:off x="8" y="196"/>
              <a:ext cx="65" cy="81"/>
            </a:xfrm>
            <a:custGeom>
              <a:avLst/>
              <a:gdLst>
                <a:gd name="T0" fmla="*/ 31 w 32"/>
                <a:gd name="T1" fmla="*/ 12 h 40"/>
                <a:gd name="T2" fmla="*/ 32 w 32"/>
                <a:gd name="T3" fmla="*/ 12 h 40"/>
                <a:gd name="T4" fmla="*/ 31 w 32"/>
                <a:gd name="T5" fmla="*/ 0 h 40"/>
                <a:gd name="T6" fmla="*/ 1 w 32"/>
                <a:gd name="T7" fmla="*/ 27 h 40"/>
                <a:gd name="T8" fmla="*/ 0 w 32"/>
                <a:gd name="T9" fmla="*/ 40 h 40"/>
                <a:gd name="T10" fmla="*/ 31 w 32"/>
                <a:gd name="T11" fmla="*/ 12 h 40"/>
              </a:gdLst>
              <a:ahLst/>
              <a:cxnLst>
                <a:cxn ang="0">
                  <a:pos x="T0" y="T1"/>
                </a:cxn>
                <a:cxn ang="0">
                  <a:pos x="T2" y="T3"/>
                </a:cxn>
                <a:cxn ang="0">
                  <a:pos x="T4" y="T5"/>
                </a:cxn>
                <a:cxn ang="0">
                  <a:pos x="T6" y="T7"/>
                </a:cxn>
                <a:cxn ang="0">
                  <a:pos x="T8" y="T9"/>
                </a:cxn>
                <a:cxn ang="0">
                  <a:pos x="T10" y="T11"/>
                </a:cxn>
              </a:cxnLst>
              <a:rect l="0" t="0" r="r" b="b"/>
              <a:pathLst>
                <a:path w="32" h="40">
                  <a:moveTo>
                    <a:pt x="31" y="12"/>
                  </a:moveTo>
                  <a:cubicBezTo>
                    <a:pt x="31" y="12"/>
                    <a:pt x="31" y="12"/>
                    <a:pt x="32" y="12"/>
                  </a:cubicBezTo>
                  <a:cubicBezTo>
                    <a:pt x="32" y="8"/>
                    <a:pt x="31" y="4"/>
                    <a:pt x="31" y="0"/>
                  </a:cubicBezTo>
                  <a:cubicBezTo>
                    <a:pt x="22" y="10"/>
                    <a:pt x="12" y="19"/>
                    <a:pt x="1" y="27"/>
                  </a:cubicBezTo>
                  <a:cubicBezTo>
                    <a:pt x="1" y="31"/>
                    <a:pt x="0" y="35"/>
                    <a:pt x="0" y="40"/>
                  </a:cubicBezTo>
                  <a:cubicBezTo>
                    <a:pt x="11" y="31"/>
                    <a:pt x="21" y="21"/>
                    <a:pt x="31"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24">
              <a:extLst>
                <a:ext uri="{FF2B5EF4-FFF2-40B4-BE49-F238E27FC236}">
                  <a16:creationId xmlns:a16="http://schemas.microsoft.com/office/drawing/2014/main" id="{AA85F41F-6FF9-4152-AB0B-67DBB35B99A1}"/>
                </a:ext>
              </a:extLst>
            </p:cNvPr>
            <p:cNvSpPr>
              <a:spLocks/>
            </p:cNvSpPr>
            <p:nvPr/>
          </p:nvSpPr>
          <p:spPr bwMode="auto">
            <a:xfrm>
              <a:off x="8" y="269"/>
              <a:ext cx="67" cy="73"/>
            </a:xfrm>
            <a:custGeom>
              <a:avLst/>
              <a:gdLst>
                <a:gd name="T0" fmla="*/ 1 w 33"/>
                <a:gd name="T1" fmla="*/ 36 h 36"/>
                <a:gd name="T2" fmla="*/ 32 w 33"/>
                <a:gd name="T3" fmla="*/ 15 h 36"/>
                <a:gd name="T4" fmla="*/ 33 w 33"/>
                <a:gd name="T5" fmla="*/ 15 h 36"/>
                <a:gd name="T6" fmla="*/ 33 w 33"/>
                <a:gd name="T7" fmla="*/ 0 h 36"/>
                <a:gd name="T8" fmla="*/ 2 w 33"/>
                <a:gd name="T9" fmla="*/ 25 h 36"/>
                <a:gd name="T10" fmla="*/ 0 w 33"/>
                <a:gd name="T11" fmla="*/ 25 h 36"/>
                <a:gd name="T12" fmla="*/ 0 w 33"/>
                <a:gd name="T13" fmla="*/ 33 h 36"/>
                <a:gd name="T14" fmla="*/ 1 w 33"/>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6">
                  <a:moveTo>
                    <a:pt x="1" y="36"/>
                  </a:moveTo>
                  <a:cubicBezTo>
                    <a:pt x="11" y="29"/>
                    <a:pt x="21" y="21"/>
                    <a:pt x="32" y="15"/>
                  </a:cubicBezTo>
                  <a:cubicBezTo>
                    <a:pt x="33" y="15"/>
                    <a:pt x="33" y="15"/>
                    <a:pt x="33" y="15"/>
                  </a:cubicBezTo>
                  <a:cubicBezTo>
                    <a:pt x="33" y="10"/>
                    <a:pt x="33" y="5"/>
                    <a:pt x="33" y="0"/>
                  </a:cubicBezTo>
                  <a:cubicBezTo>
                    <a:pt x="22" y="8"/>
                    <a:pt x="12" y="16"/>
                    <a:pt x="2" y="25"/>
                  </a:cubicBezTo>
                  <a:cubicBezTo>
                    <a:pt x="2" y="26"/>
                    <a:pt x="1" y="26"/>
                    <a:pt x="0" y="25"/>
                  </a:cubicBezTo>
                  <a:cubicBezTo>
                    <a:pt x="0" y="28"/>
                    <a:pt x="0" y="30"/>
                    <a:pt x="0" y="33"/>
                  </a:cubicBezTo>
                  <a:cubicBezTo>
                    <a:pt x="0" y="34"/>
                    <a:pt x="0" y="35"/>
                    <a:pt x="1" y="3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25">
              <a:extLst>
                <a:ext uri="{FF2B5EF4-FFF2-40B4-BE49-F238E27FC236}">
                  <a16:creationId xmlns:a16="http://schemas.microsoft.com/office/drawing/2014/main" id="{D3A77784-1EEB-4EAE-8C41-8BAEABDD6644}"/>
                </a:ext>
              </a:extLst>
            </p:cNvPr>
            <p:cNvSpPr>
              <a:spLocks/>
            </p:cNvSpPr>
            <p:nvPr/>
          </p:nvSpPr>
          <p:spPr bwMode="auto">
            <a:xfrm>
              <a:off x="8" y="340"/>
              <a:ext cx="71" cy="86"/>
            </a:xfrm>
            <a:custGeom>
              <a:avLst/>
              <a:gdLst>
                <a:gd name="T0" fmla="*/ 33 w 35"/>
                <a:gd name="T1" fmla="*/ 15 h 43"/>
                <a:gd name="T2" fmla="*/ 35 w 35"/>
                <a:gd name="T3" fmla="*/ 15 h 43"/>
                <a:gd name="T4" fmla="*/ 35 w 35"/>
                <a:gd name="T5" fmla="*/ 5 h 43"/>
                <a:gd name="T6" fmla="*/ 35 w 35"/>
                <a:gd name="T7" fmla="*/ 0 h 43"/>
                <a:gd name="T8" fmla="*/ 1 w 35"/>
                <a:gd name="T9" fmla="*/ 29 h 43"/>
                <a:gd name="T10" fmla="*/ 0 w 35"/>
                <a:gd name="T11" fmla="*/ 43 h 43"/>
                <a:gd name="T12" fmla="*/ 33 w 35"/>
                <a:gd name="T13" fmla="*/ 15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3" y="15"/>
                  </a:moveTo>
                  <a:cubicBezTo>
                    <a:pt x="34" y="14"/>
                    <a:pt x="35" y="14"/>
                    <a:pt x="35" y="15"/>
                  </a:cubicBezTo>
                  <a:cubicBezTo>
                    <a:pt x="35" y="12"/>
                    <a:pt x="35" y="8"/>
                    <a:pt x="35" y="5"/>
                  </a:cubicBezTo>
                  <a:cubicBezTo>
                    <a:pt x="35" y="3"/>
                    <a:pt x="35" y="2"/>
                    <a:pt x="35" y="0"/>
                  </a:cubicBezTo>
                  <a:cubicBezTo>
                    <a:pt x="23" y="10"/>
                    <a:pt x="12" y="19"/>
                    <a:pt x="1" y="29"/>
                  </a:cubicBezTo>
                  <a:cubicBezTo>
                    <a:pt x="1" y="33"/>
                    <a:pt x="0" y="38"/>
                    <a:pt x="0" y="43"/>
                  </a:cubicBezTo>
                  <a:cubicBezTo>
                    <a:pt x="11" y="34"/>
                    <a:pt x="22" y="24"/>
                    <a:pt x="33"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26">
              <a:extLst>
                <a:ext uri="{FF2B5EF4-FFF2-40B4-BE49-F238E27FC236}">
                  <a16:creationId xmlns:a16="http://schemas.microsoft.com/office/drawing/2014/main" id="{85F91285-3B0C-4CF2-87A8-D6C144E720F3}"/>
                </a:ext>
              </a:extLst>
            </p:cNvPr>
            <p:cNvSpPr>
              <a:spLocks/>
            </p:cNvSpPr>
            <p:nvPr/>
          </p:nvSpPr>
          <p:spPr bwMode="auto">
            <a:xfrm>
              <a:off x="6" y="374"/>
              <a:ext cx="77" cy="121"/>
            </a:xfrm>
            <a:custGeom>
              <a:avLst/>
              <a:gdLst>
                <a:gd name="T0" fmla="*/ 36 w 38"/>
                <a:gd name="T1" fmla="*/ 18 h 60"/>
                <a:gd name="T2" fmla="*/ 0 w 38"/>
                <a:gd name="T3" fmla="*/ 42 h 60"/>
                <a:gd name="T4" fmla="*/ 0 w 38"/>
                <a:gd name="T5" fmla="*/ 48 h 60"/>
                <a:gd name="T6" fmla="*/ 1 w 38"/>
                <a:gd name="T7" fmla="*/ 60 h 60"/>
                <a:gd name="T8" fmla="*/ 36 w 38"/>
                <a:gd name="T9" fmla="*/ 28 h 60"/>
                <a:gd name="T10" fmla="*/ 38 w 38"/>
                <a:gd name="T11" fmla="*/ 28 h 60"/>
                <a:gd name="T12" fmla="*/ 37 w 38"/>
                <a:gd name="T13" fmla="*/ 0 h 60"/>
                <a:gd name="T14" fmla="*/ 36 w 38"/>
                <a:gd name="T15" fmla="*/ 1 h 60"/>
                <a:gd name="T16" fmla="*/ 1 w 38"/>
                <a:gd name="T17" fmla="*/ 31 h 60"/>
                <a:gd name="T18" fmla="*/ 0 w 38"/>
                <a:gd name="T19" fmla="*/ 38 h 60"/>
                <a:gd name="T20" fmla="*/ 34 w 38"/>
                <a:gd name="T21" fmla="*/ 15 h 60"/>
                <a:gd name="T22" fmla="*/ 37 w 38"/>
                <a:gd name="T23" fmla="*/ 16 h 60"/>
                <a:gd name="T24" fmla="*/ 36 w 38"/>
                <a:gd name="T25"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0">
                  <a:moveTo>
                    <a:pt x="36" y="18"/>
                  </a:moveTo>
                  <a:cubicBezTo>
                    <a:pt x="24" y="26"/>
                    <a:pt x="12" y="34"/>
                    <a:pt x="0" y="42"/>
                  </a:cubicBezTo>
                  <a:cubicBezTo>
                    <a:pt x="0" y="44"/>
                    <a:pt x="0" y="46"/>
                    <a:pt x="0" y="48"/>
                  </a:cubicBezTo>
                  <a:cubicBezTo>
                    <a:pt x="1" y="52"/>
                    <a:pt x="1" y="56"/>
                    <a:pt x="1" y="60"/>
                  </a:cubicBezTo>
                  <a:cubicBezTo>
                    <a:pt x="12" y="49"/>
                    <a:pt x="24" y="39"/>
                    <a:pt x="36" y="28"/>
                  </a:cubicBezTo>
                  <a:cubicBezTo>
                    <a:pt x="36" y="28"/>
                    <a:pt x="37" y="28"/>
                    <a:pt x="38" y="28"/>
                  </a:cubicBezTo>
                  <a:cubicBezTo>
                    <a:pt x="38" y="19"/>
                    <a:pt x="37" y="10"/>
                    <a:pt x="37" y="0"/>
                  </a:cubicBezTo>
                  <a:cubicBezTo>
                    <a:pt x="37" y="1"/>
                    <a:pt x="36" y="1"/>
                    <a:pt x="36" y="1"/>
                  </a:cubicBezTo>
                  <a:cubicBezTo>
                    <a:pt x="24" y="11"/>
                    <a:pt x="13" y="21"/>
                    <a:pt x="1" y="31"/>
                  </a:cubicBezTo>
                  <a:cubicBezTo>
                    <a:pt x="1" y="33"/>
                    <a:pt x="0" y="36"/>
                    <a:pt x="0" y="38"/>
                  </a:cubicBezTo>
                  <a:cubicBezTo>
                    <a:pt x="11" y="30"/>
                    <a:pt x="23" y="22"/>
                    <a:pt x="34" y="15"/>
                  </a:cubicBezTo>
                  <a:cubicBezTo>
                    <a:pt x="35" y="15"/>
                    <a:pt x="36" y="15"/>
                    <a:pt x="37" y="16"/>
                  </a:cubicBezTo>
                  <a:cubicBezTo>
                    <a:pt x="37" y="17"/>
                    <a:pt x="37" y="18"/>
                    <a:pt x="36"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27">
              <a:extLst>
                <a:ext uri="{FF2B5EF4-FFF2-40B4-BE49-F238E27FC236}">
                  <a16:creationId xmlns:a16="http://schemas.microsoft.com/office/drawing/2014/main" id="{89E16CDE-0E69-42B1-A354-90943AC7B888}"/>
                </a:ext>
              </a:extLst>
            </p:cNvPr>
            <p:cNvSpPr>
              <a:spLocks/>
            </p:cNvSpPr>
            <p:nvPr/>
          </p:nvSpPr>
          <p:spPr bwMode="auto">
            <a:xfrm>
              <a:off x="8" y="436"/>
              <a:ext cx="77" cy="108"/>
            </a:xfrm>
            <a:custGeom>
              <a:avLst/>
              <a:gdLst>
                <a:gd name="T0" fmla="*/ 0 w 38"/>
                <a:gd name="T1" fmla="*/ 53 h 53"/>
                <a:gd name="T2" fmla="*/ 37 w 38"/>
                <a:gd name="T3" fmla="*/ 13 h 53"/>
                <a:gd name="T4" fmla="*/ 38 w 38"/>
                <a:gd name="T5" fmla="*/ 12 h 53"/>
                <a:gd name="T6" fmla="*/ 37 w 38"/>
                <a:gd name="T7" fmla="*/ 1 h 53"/>
                <a:gd name="T8" fmla="*/ 37 w 38"/>
                <a:gd name="T9" fmla="*/ 0 h 53"/>
                <a:gd name="T10" fmla="*/ 0 w 38"/>
                <a:gd name="T11" fmla="*/ 34 h 53"/>
                <a:gd name="T12" fmla="*/ 0 w 38"/>
                <a:gd name="T13" fmla="*/ 43 h 53"/>
                <a:gd name="T14" fmla="*/ 0 w 38"/>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3">
                  <a:moveTo>
                    <a:pt x="0" y="53"/>
                  </a:moveTo>
                  <a:cubicBezTo>
                    <a:pt x="13" y="40"/>
                    <a:pt x="27" y="28"/>
                    <a:pt x="37" y="13"/>
                  </a:cubicBezTo>
                  <a:cubicBezTo>
                    <a:pt x="37" y="12"/>
                    <a:pt x="37" y="12"/>
                    <a:pt x="38" y="12"/>
                  </a:cubicBezTo>
                  <a:cubicBezTo>
                    <a:pt x="37" y="6"/>
                    <a:pt x="37" y="1"/>
                    <a:pt x="37" y="1"/>
                  </a:cubicBezTo>
                  <a:cubicBezTo>
                    <a:pt x="37" y="1"/>
                    <a:pt x="37" y="0"/>
                    <a:pt x="37" y="0"/>
                  </a:cubicBezTo>
                  <a:cubicBezTo>
                    <a:pt x="24" y="11"/>
                    <a:pt x="12" y="22"/>
                    <a:pt x="0" y="34"/>
                  </a:cubicBezTo>
                  <a:cubicBezTo>
                    <a:pt x="0" y="37"/>
                    <a:pt x="0" y="40"/>
                    <a:pt x="0" y="43"/>
                  </a:cubicBezTo>
                  <a:cubicBezTo>
                    <a:pt x="0" y="47"/>
                    <a:pt x="0" y="50"/>
                    <a:pt x="0"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28">
              <a:extLst>
                <a:ext uri="{FF2B5EF4-FFF2-40B4-BE49-F238E27FC236}">
                  <a16:creationId xmlns:a16="http://schemas.microsoft.com/office/drawing/2014/main" id="{5234CE88-5F8B-4BAE-BB85-18FAE774BCC7}"/>
                </a:ext>
              </a:extLst>
            </p:cNvPr>
            <p:cNvSpPr>
              <a:spLocks/>
            </p:cNvSpPr>
            <p:nvPr/>
          </p:nvSpPr>
          <p:spPr bwMode="auto">
            <a:xfrm>
              <a:off x="6" y="473"/>
              <a:ext cx="79" cy="125"/>
            </a:xfrm>
            <a:custGeom>
              <a:avLst/>
              <a:gdLst>
                <a:gd name="T0" fmla="*/ 17 w 39"/>
                <a:gd name="T1" fmla="*/ 41 h 62"/>
                <a:gd name="T2" fmla="*/ 36 w 39"/>
                <a:gd name="T3" fmla="*/ 17 h 62"/>
                <a:gd name="T4" fmla="*/ 37 w 39"/>
                <a:gd name="T5" fmla="*/ 15 h 62"/>
                <a:gd name="T6" fmla="*/ 39 w 39"/>
                <a:gd name="T7" fmla="*/ 13 h 62"/>
                <a:gd name="T8" fmla="*/ 39 w 39"/>
                <a:gd name="T9" fmla="*/ 13 h 62"/>
                <a:gd name="T10" fmla="*/ 39 w 39"/>
                <a:gd name="T11" fmla="*/ 0 h 62"/>
                <a:gd name="T12" fmla="*/ 1 w 39"/>
                <a:gd name="T13" fmla="*/ 40 h 62"/>
                <a:gd name="T14" fmla="*/ 0 w 39"/>
                <a:gd name="T15" fmla="*/ 57 h 62"/>
                <a:gd name="T16" fmla="*/ 1 w 39"/>
                <a:gd name="T17" fmla="*/ 62 h 62"/>
                <a:gd name="T18" fmla="*/ 17 w 39"/>
                <a:gd name="T19"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2">
                  <a:moveTo>
                    <a:pt x="17" y="41"/>
                  </a:moveTo>
                  <a:cubicBezTo>
                    <a:pt x="24" y="33"/>
                    <a:pt x="29" y="25"/>
                    <a:pt x="36" y="17"/>
                  </a:cubicBezTo>
                  <a:cubicBezTo>
                    <a:pt x="36" y="16"/>
                    <a:pt x="36" y="15"/>
                    <a:pt x="37" y="15"/>
                  </a:cubicBezTo>
                  <a:cubicBezTo>
                    <a:pt x="37" y="14"/>
                    <a:pt x="38" y="13"/>
                    <a:pt x="39" y="13"/>
                  </a:cubicBezTo>
                  <a:cubicBezTo>
                    <a:pt x="39" y="13"/>
                    <a:pt x="39" y="13"/>
                    <a:pt x="39" y="13"/>
                  </a:cubicBezTo>
                  <a:cubicBezTo>
                    <a:pt x="39" y="13"/>
                    <a:pt x="39" y="7"/>
                    <a:pt x="39" y="0"/>
                  </a:cubicBezTo>
                  <a:cubicBezTo>
                    <a:pt x="28" y="15"/>
                    <a:pt x="14" y="27"/>
                    <a:pt x="1" y="40"/>
                  </a:cubicBezTo>
                  <a:cubicBezTo>
                    <a:pt x="1" y="46"/>
                    <a:pt x="1" y="51"/>
                    <a:pt x="0" y="57"/>
                  </a:cubicBezTo>
                  <a:cubicBezTo>
                    <a:pt x="0" y="59"/>
                    <a:pt x="0" y="60"/>
                    <a:pt x="1" y="62"/>
                  </a:cubicBezTo>
                  <a:cubicBezTo>
                    <a:pt x="6" y="55"/>
                    <a:pt x="12" y="48"/>
                    <a:pt x="17"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29">
              <a:extLst>
                <a:ext uri="{FF2B5EF4-FFF2-40B4-BE49-F238E27FC236}">
                  <a16:creationId xmlns:a16="http://schemas.microsoft.com/office/drawing/2014/main" id="{7E330716-BCB1-401D-8837-9D728C554ED5}"/>
                </a:ext>
              </a:extLst>
            </p:cNvPr>
            <p:cNvSpPr>
              <a:spLocks/>
            </p:cNvSpPr>
            <p:nvPr/>
          </p:nvSpPr>
          <p:spPr bwMode="auto">
            <a:xfrm>
              <a:off x="10" y="305"/>
              <a:ext cx="67" cy="83"/>
            </a:xfrm>
            <a:custGeom>
              <a:avLst/>
              <a:gdLst>
                <a:gd name="T0" fmla="*/ 0 w 33"/>
                <a:gd name="T1" fmla="*/ 41 h 41"/>
                <a:gd name="T2" fmla="*/ 33 w 33"/>
                <a:gd name="T3" fmla="*/ 13 h 41"/>
                <a:gd name="T4" fmla="*/ 33 w 33"/>
                <a:gd name="T5" fmla="*/ 0 h 41"/>
                <a:gd name="T6" fmla="*/ 0 w 33"/>
                <a:gd name="T7" fmla="*/ 22 h 41"/>
                <a:gd name="T8" fmla="*/ 0 w 33"/>
                <a:gd name="T9" fmla="*/ 41 h 41"/>
              </a:gdLst>
              <a:ahLst/>
              <a:cxnLst>
                <a:cxn ang="0">
                  <a:pos x="T0" y="T1"/>
                </a:cxn>
                <a:cxn ang="0">
                  <a:pos x="T2" y="T3"/>
                </a:cxn>
                <a:cxn ang="0">
                  <a:pos x="T4" y="T5"/>
                </a:cxn>
                <a:cxn ang="0">
                  <a:pos x="T6" y="T7"/>
                </a:cxn>
                <a:cxn ang="0">
                  <a:pos x="T8" y="T9"/>
                </a:cxn>
              </a:cxnLst>
              <a:rect l="0" t="0" r="r" b="b"/>
              <a:pathLst>
                <a:path w="33" h="41">
                  <a:moveTo>
                    <a:pt x="0" y="41"/>
                  </a:moveTo>
                  <a:cubicBezTo>
                    <a:pt x="11" y="32"/>
                    <a:pt x="22" y="22"/>
                    <a:pt x="33" y="13"/>
                  </a:cubicBezTo>
                  <a:cubicBezTo>
                    <a:pt x="33" y="9"/>
                    <a:pt x="33" y="4"/>
                    <a:pt x="33" y="0"/>
                  </a:cubicBezTo>
                  <a:cubicBezTo>
                    <a:pt x="21" y="7"/>
                    <a:pt x="11" y="15"/>
                    <a:pt x="0" y="22"/>
                  </a:cubicBezTo>
                  <a:cubicBezTo>
                    <a:pt x="0" y="28"/>
                    <a:pt x="0" y="35"/>
                    <a:pt x="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30">
              <a:extLst>
                <a:ext uri="{FF2B5EF4-FFF2-40B4-BE49-F238E27FC236}">
                  <a16:creationId xmlns:a16="http://schemas.microsoft.com/office/drawing/2014/main" id="{D6BBDFD1-EAC6-4A59-B7B3-FF3CDBF85D3E}"/>
                </a:ext>
              </a:extLst>
            </p:cNvPr>
            <p:cNvSpPr>
              <a:spLocks/>
            </p:cNvSpPr>
            <p:nvPr/>
          </p:nvSpPr>
          <p:spPr bwMode="auto">
            <a:xfrm>
              <a:off x="8" y="230"/>
              <a:ext cx="67" cy="83"/>
            </a:xfrm>
            <a:custGeom>
              <a:avLst/>
              <a:gdLst>
                <a:gd name="T0" fmla="*/ 33 w 33"/>
                <a:gd name="T1" fmla="*/ 14 h 41"/>
                <a:gd name="T2" fmla="*/ 32 w 33"/>
                <a:gd name="T3" fmla="*/ 0 h 41"/>
                <a:gd name="T4" fmla="*/ 0 w 33"/>
                <a:gd name="T5" fmla="*/ 27 h 41"/>
                <a:gd name="T6" fmla="*/ 0 w 33"/>
                <a:gd name="T7" fmla="*/ 41 h 41"/>
                <a:gd name="T8" fmla="*/ 33 w 33"/>
                <a:gd name="T9" fmla="*/ 14 h 41"/>
              </a:gdLst>
              <a:ahLst/>
              <a:cxnLst>
                <a:cxn ang="0">
                  <a:pos x="T0" y="T1"/>
                </a:cxn>
                <a:cxn ang="0">
                  <a:pos x="T2" y="T3"/>
                </a:cxn>
                <a:cxn ang="0">
                  <a:pos x="T4" y="T5"/>
                </a:cxn>
                <a:cxn ang="0">
                  <a:pos x="T6" y="T7"/>
                </a:cxn>
                <a:cxn ang="0">
                  <a:pos x="T8" y="T9"/>
                </a:cxn>
              </a:cxnLst>
              <a:rect l="0" t="0" r="r" b="b"/>
              <a:pathLst>
                <a:path w="33" h="41">
                  <a:moveTo>
                    <a:pt x="33" y="14"/>
                  </a:moveTo>
                  <a:cubicBezTo>
                    <a:pt x="32" y="9"/>
                    <a:pt x="32" y="4"/>
                    <a:pt x="32" y="0"/>
                  </a:cubicBezTo>
                  <a:cubicBezTo>
                    <a:pt x="21" y="9"/>
                    <a:pt x="11" y="19"/>
                    <a:pt x="0" y="27"/>
                  </a:cubicBezTo>
                  <a:cubicBezTo>
                    <a:pt x="0" y="32"/>
                    <a:pt x="0" y="37"/>
                    <a:pt x="0" y="41"/>
                  </a:cubicBezTo>
                  <a:cubicBezTo>
                    <a:pt x="10" y="31"/>
                    <a:pt x="22" y="23"/>
                    <a:pt x="33"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31">
              <a:extLst>
                <a:ext uri="{FF2B5EF4-FFF2-40B4-BE49-F238E27FC236}">
                  <a16:creationId xmlns:a16="http://schemas.microsoft.com/office/drawing/2014/main" id="{40E8368A-069C-4EEF-9504-086231691263}"/>
                </a:ext>
              </a:extLst>
            </p:cNvPr>
            <p:cNvSpPr>
              <a:spLocks/>
            </p:cNvSpPr>
            <p:nvPr/>
          </p:nvSpPr>
          <p:spPr bwMode="auto">
            <a:xfrm>
              <a:off x="10" y="162"/>
              <a:ext cx="61" cy="79"/>
            </a:xfrm>
            <a:custGeom>
              <a:avLst/>
              <a:gdLst>
                <a:gd name="T0" fmla="*/ 29 w 30"/>
                <a:gd name="T1" fmla="*/ 13 h 39"/>
                <a:gd name="T2" fmla="*/ 30 w 30"/>
                <a:gd name="T3" fmla="*/ 12 h 39"/>
                <a:gd name="T4" fmla="*/ 30 w 30"/>
                <a:gd name="T5" fmla="*/ 2 h 39"/>
                <a:gd name="T6" fmla="*/ 30 w 30"/>
                <a:gd name="T7" fmla="*/ 0 h 39"/>
                <a:gd name="T8" fmla="*/ 0 w 30"/>
                <a:gd name="T9" fmla="*/ 31 h 39"/>
                <a:gd name="T10" fmla="*/ 0 w 30"/>
                <a:gd name="T11" fmla="*/ 39 h 39"/>
                <a:gd name="T12" fmla="*/ 29 w 30"/>
                <a:gd name="T13" fmla="*/ 13 h 39"/>
              </a:gdLst>
              <a:ahLst/>
              <a:cxnLst>
                <a:cxn ang="0">
                  <a:pos x="T0" y="T1"/>
                </a:cxn>
                <a:cxn ang="0">
                  <a:pos x="T2" y="T3"/>
                </a:cxn>
                <a:cxn ang="0">
                  <a:pos x="T4" y="T5"/>
                </a:cxn>
                <a:cxn ang="0">
                  <a:pos x="T6" y="T7"/>
                </a:cxn>
                <a:cxn ang="0">
                  <a:pos x="T8" y="T9"/>
                </a:cxn>
                <a:cxn ang="0">
                  <a:pos x="T10" y="T11"/>
                </a:cxn>
                <a:cxn ang="0">
                  <a:pos x="T12" y="T13"/>
                </a:cxn>
              </a:cxnLst>
              <a:rect l="0" t="0" r="r" b="b"/>
              <a:pathLst>
                <a:path w="30" h="39">
                  <a:moveTo>
                    <a:pt x="29" y="13"/>
                  </a:moveTo>
                  <a:cubicBezTo>
                    <a:pt x="29" y="13"/>
                    <a:pt x="30" y="12"/>
                    <a:pt x="30" y="12"/>
                  </a:cubicBezTo>
                  <a:cubicBezTo>
                    <a:pt x="30" y="9"/>
                    <a:pt x="30" y="5"/>
                    <a:pt x="30" y="2"/>
                  </a:cubicBezTo>
                  <a:cubicBezTo>
                    <a:pt x="30" y="1"/>
                    <a:pt x="30" y="1"/>
                    <a:pt x="30" y="0"/>
                  </a:cubicBezTo>
                  <a:cubicBezTo>
                    <a:pt x="21" y="11"/>
                    <a:pt x="10" y="21"/>
                    <a:pt x="0" y="31"/>
                  </a:cubicBezTo>
                  <a:cubicBezTo>
                    <a:pt x="0" y="34"/>
                    <a:pt x="0" y="36"/>
                    <a:pt x="0" y="39"/>
                  </a:cubicBezTo>
                  <a:cubicBezTo>
                    <a:pt x="10" y="31"/>
                    <a:pt x="20" y="22"/>
                    <a:pt x="29"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1" name="文本框 60">
            <a:extLst>
              <a:ext uri="{FF2B5EF4-FFF2-40B4-BE49-F238E27FC236}">
                <a16:creationId xmlns:a16="http://schemas.microsoft.com/office/drawing/2014/main" id="{2DF78320-3295-4538-ABA7-DA0B40062B29}"/>
              </a:ext>
            </a:extLst>
          </p:cNvPr>
          <p:cNvSpPr txBox="1"/>
          <p:nvPr/>
        </p:nvSpPr>
        <p:spPr>
          <a:xfrm>
            <a:off x="8513822" y="5568712"/>
            <a:ext cx="2099229" cy="353943"/>
          </a:xfrm>
          <a:prstGeom prst="rect">
            <a:avLst/>
          </a:prstGeom>
          <a:noFill/>
        </p:spPr>
        <p:txBody>
          <a:bodyPr wrap="square" rtlCol="0">
            <a:spAutoFit/>
          </a:bodyPr>
          <a:lstStyle/>
          <a:p>
            <a:pPr lvl="0" algn="ctr"/>
            <a:r>
              <a:rPr kumimoji="0" lang="en-US" altLang="zh-CN" sz="1700" b="1" i="0" u="none" strike="noStrike" kern="1200" cap="none" spc="0" normalizeH="0" baseline="0" noProof="0" dirty="0">
                <a:ln>
                  <a:noFill/>
                </a:ln>
                <a:solidFill>
                  <a:srgbClr val="EFF3F6"/>
                </a:solidFill>
                <a:effectLst/>
                <a:uLnTx/>
                <a:uFillTx/>
                <a:cs typeface="+mn-ea"/>
                <a:sym typeface="+mn-lt"/>
              </a:rPr>
              <a:t>PROBLEM</a:t>
            </a:r>
            <a:endParaRPr kumimoji="0" lang="zh-CN" altLang="en-US" sz="1700" b="1" i="0" u="none" strike="noStrike" kern="1200" cap="none" spc="0" normalizeH="0" baseline="0" noProof="0" dirty="0">
              <a:ln>
                <a:noFill/>
              </a:ln>
              <a:solidFill>
                <a:srgbClr val="EFF3F6"/>
              </a:solidFill>
              <a:effectLst/>
              <a:uLnTx/>
              <a:uFillTx/>
              <a:cs typeface="+mn-ea"/>
              <a:sym typeface="+mn-lt"/>
            </a:endParaRPr>
          </a:p>
        </p:txBody>
      </p:sp>
      <p:sp>
        <p:nvSpPr>
          <p:cNvPr id="12" name="箭头: 下 11">
            <a:extLst>
              <a:ext uri="{FF2B5EF4-FFF2-40B4-BE49-F238E27FC236}">
                <a16:creationId xmlns:a16="http://schemas.microsoft.com/office/drawing/2014/main" id="{CE959F22-7DD2-450C-A2CA-1DCF3299F827}"/>
              </a:ext>
            </a:extLst>
          </p:cNvPr>
          <p:cNvSpPr/>
          <p:nvPr/>
        </p:nvSpPr>
        <p:spPr>
          <a:xfrm>
            <a:off x="5874257" y="2073794"/>
            <a:ext cx="410817" cy="3121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2" name="箭头: 下 61">
            <a:extLst>
              <a:ext uri="{FF2B5EF4-FFF2-40B4-BE49-F238E27FC236}">
                <a16:creationId xmlns:a16="http://schemas.microsoft.com/office/drawing/2014/main" id="{3205D3E8-4BAA-49A3-A95E-339DF01BDBBE}"/>
              </a:ext>
            </a:extLst>
          </p:cNvPr>
          <p:cNvSpPr/>
          <p:nvPr/>
        </p:nvSpPr>
        <p:spPr>
          <a:xfrm>
            <a:off x="5890591" y="3570419"/>
            <a:ext cx="410817" cy="3169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3" name="文本框 62">
            <a:extLst>
              <a:ext uri="{FF2B5EF4-FFF2-40B4-BE49-F238E27FC236}">
                <a16:creationId xmlns:a16="http://schemas.microsoft.com/office/drawing/2014/main" id="{8E045A6A-8C5D-4833-8AE5-124D68E42A3D}"/>
              </a:ext>
            </a:extLst>
          </p:cNvPr>
          <p:cNvSpPr txBox="1"/>
          <p:nvPr/>
        </p:nvSpPr>
        <p:spPr>
          <a:xfrm>
            <a:off x="1317685" y="2630377"/>
            <a:ext cx="9594058" cy="523220"/>
          </a:xfrm>
          <a:prstGeom prst="rect">
            <a:avLst/>
          </a:prstGeom>
          <a:noFill/>
        </p:spPr>
        <p:txBody>
          <a:bodyPr wrap="square">
            <a:spAutoFit/>
          </a:bodyPr>
          <a:lstStyle/>
          <a:p>
            <a:pPr algn="ctr"/>
            <a:r>
              <a:rPr lang="en-US" altLang="zh-CN" sz="2800" b="1" dirty="0">
                <a:solidFill>
                  <a:schemeClr val="tx1"/>
                </a:solidFill>
                <a:effectLst/>
                <a:latin typeface="等线" panose="02010600030101010101" pitchFamily="2" charset="-122"/>
                <a:cs typeface="Times New Roman" panose="02020603050405020304" pitchFamily="18" charset="0"/>
              </a:rPr>
              <a:t>W</a:t>
            </a:r>
            <a:r>
              <a:rPr lang="en-US" altLang="zh-CN" sz="2400" b="1" dirty="0">
                <a:solidFill>
                  <a:schemeClr val="tx1"/>
                </a:solidFill>
                <a:effectLst/>
                <a:latin typeface="等线" panose="02010600030101010101" pitchFamily="2" charset="-122"/>
                <a:cs typeface="Times New Roman" panose="02020603050405020304" pitchFamily="18" charset="0"/>
              </a:rPr>
              <a:t>hat is the final depth of the particles being blown into the skin?</a:t>
            </a:r>
            <a:endParaRPr lang="zh-CN" altLang="en-US" sz="2400" b="1" dirty="0">
              <a:solidFill>
                <a:schemeClr val="tx1"/>
              </a:solidFill>
              <a:cs typeface="+mn-ea"/>
              <a:sym typeface="+mn-lt"/>
            </a:endParaRPr>
          </a:p>
        </p:txBody>
      </p:sp>
      <p:sp>
        <p:nvSpPr>
          <p:cNvPr id="65" name="文本框 64">
            <a:extLst>
              <a:ext uri="{FF2B5EF4-FFF2-40B4-BE49-F238E27FC236}">
                <a16:creationId xmlns:a16="http://schemas.microsoft.com/office/drawing/2014/main" id="{47C7FBE6-EDEB-4AAF-9F4A-D90F771C5513}"/>
              </a:ext>
            </a:extLst>
          </p:cNvPr>
          <p:cNvSpPr txBox="1"/>
          <p:nvPr/>
        </p:nvSpPr>
        <p:spPr>
          <a:xfrm>
            <a:off x="1532752" y="4144637"/>
            <a:ext cx="9201852" cy="1077218"/>
          </a:xfrm>
          <a:prstGeom prst="rect">
            <a:avLst/>
          </a:prstGeom>
          <a:noFill/>
        </p:spPr>
        <p:txBody>
          <a:bodyPr wrap="square">
            <a:spAutoFit/>
          </a:bodyPr>
          <a:lstStyle/>
          <a:p>
            <a:r>
              <a:rPr lang="en-US" altLang="zh-CN" sz="2800" b="1" dirty="0">
                <a:latin typeface="等线" panose="02010600030101010101" pitchFamily="2" charset="-122"/>
                <a:cs typeface="Times New Roman" panose="02020603050405020304" pitchFamily="18" charset="0"/>
              </a:rPr>
              <a:t>M</a:t>
            </a:r>
            <a:r>
              <a:rPr lang="en-US" altLang="zh-CN" sz="2800" b="1" dirty="0">
                <a:effectLst/>
                <a:latin typeface="等线" panose="02010600030101010101" pitchFamily="2" charset="-122"/>
                <a:cs typeface="Times New Roman" panose="02020603050405020304" pitchFamily="18" charset="0"/>
              </a:rPr>
              <a:t>ain purpose </a:t>
            </a:r>
          </a:p>
          <a:p>
            <a:r>
              <a:rPr lang="en-US" altLang="zh-CN" b="1" dirty="0">
                <a:latin typeface="等线" panose="02010600030101010101" pitchFamily="2" charset="-122"/>
                <a:cs typeface="Times New Roman" panose="02020603050405020304" pitchFamily="18" charset="0"/>
              </a:rPr>
              <a:t>A</a:t>
            </a:r>
            <a:r>
              <a:rPr lang="en-US" altLang="zh-CN" sz="1800" b="1" dirty="0">
                <a:effectLst/>
                <a:latin typeface="等线" panose="02010600030101010101" pitchFamily="2" charset="-122"/>
                <a:cs typeface="Times New Roman" panose="02020603050405020304" pitchFamily="18" charset="0"/>
              </a:rPr>
              <a:t>nalyze the behavior of the particles as they move through the cortex and to calculate how deep in the cortex the particles will end up resting. </a:t>
            </a:r>
            <a:endParaRPr lang="zh-CN" altLang="en-US" b="1" dirty="0"/>
          </a:p>
        </p:txBody>
      </p:sp>
      <p:sp>
        <p:nvSpPr>
          <p:cNvPr id="66" name="文本框 65">
            <a:extLst>
              <a:ext uri="{FF2B5EF4-FFF2-40B4-BE49-F238E27FC236}">
                <a16:creationId xmlns:a16="http://schemas.microsoft.com/office/drawing/2014/main" id="{16E238EB-70AD-4646-99D4-8086B283D5AD}"/>
              </a:ext>
            </a:extLst>
          </p:cNvPr>
          <p:cNvSpPr txBox="1"/>
          <p:nvPr/>
        </p:nvSpPr>
        <p:spPr>
          <a:xfrm>
            <a:off x="277734" y="6362058"/>
            <a:ext cx="901337" cy="369332"/>
          </a:xfrm>
          <a:prstGeom prst="rect">
            <a:avLst/>
          </a:prstGeom>
          <a:noFill/>
        </p:spPr>
        <p:txBody>
          <a:bodyPr wrap="square" rtlCol="0">
            <a:spAutoFit/>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391073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56A83-F62C-4D4B-B95D-85C829FC625E}"/>
              </a:ext>
            </a:extLst>
          </p:cNvPr>
          <p:cNvSpPr/>
          <p:nvPr/>
        </p:nvSpPr>
        <p:spPr>
          <a:xfrm>
            <a:off x="-36512" y="-4273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17">
            <a:extLst>
              <a:ext uri="{FF2B5EF4-FFF2-40B4-BE49-F238E27FC236}">
                <a16:creationId xmlns:a16="http://schemas.microsoft.com/office/drawing/2014/main" id="{AEC4993C-79B3-475F-BF75-A1AC0284A4FD}"/>
              </a:ext>
            </a:extLst>
          </p:cNvPr>
          <p:cNvSpPr/>
          <p:nvPr/>
        </p:nvSpPr>
        <p:spPr>
          <a:xfrm>
            <a:off x="9644855" y="6354851"/>
            <a:ext cx="2303371" cy="314275"/>
          </a:xfrm>
          <a:custGeom>
            <a:avLst/>
            <a:gdLst>
              <a:gd name="connsiteX0" fmla="*/ 0 w 1266802"/>
              <a:gd name="connsiteY0" fmla="*/ 0 h 338137"/>
              <a:gd name="connsiteX1" fmla="*/ 1266802 w 1266802"/>
              <a:gd name="connsiteY1" fmla="*/ 0 h 338137"/>
              <a:gd name="connsiteX2" fmla="*/ 1266802 w 1266802"/>
              <a:gd name="connsiteY2" fmla="*/ 338137 h 338137"/>
              <a:gd name="connsiteX3" fmla="*/ 0 w 1266802"/>
              <a:gd name="connsiteY3" fmla="*/ 338137 h 338137"/>
              <a:gd name="connsiteX4" fmla="*/ 0 w 1266802"/>
              <a:gd name="connsiteY4" fmla="*/ 0 h 338137"/>
              <a:gd name="connsiteX0" fmla="*/ 0 w 1290615"/>
              <a:gd name="connsiteY0" fmla="*/ 0 h 338137"/>
              <a:gd name="connsiteX1" fmla="*/ 1290615 w 1290615"/>
              <a:gd name="connsiteY1" fmla="*/ 104775 h 338137"/>
              <a:gd name="connsiteX2" fmla="*/ 1266802 w 1290615"/>
              <a:gd name="connsiteY2" fmla="*/ 338137 h 338137"/>
              <a:gd name="connsiteX3" fmla="*/ 0 w 1290615"/>
              <a:gd name="connsiteY3" fmla="*/ 338137 h 338137"/>
              <a:gd name="connsiteX4" fmla="*/ 0 w 1290615"/>
              <a:gd name="connsiteY4" fmla="*/ 0 h 338137"/>
              <a:gd name="connsiteX0" fmla="*/ 0 w 1381102"/>
              <a:gd name="connsiteY0" fmla="*/ 0 h 376237"/>
              <a:gd name="connsiteX1" fmla="*/ 1290615 w 1381102"/>
              <a:gd name="connsiteY1" fmla="*/ 104775 h 376237"/>
              <a:gd name="connsiteX2" fmla="*/ 1381102 w 1381102"/>
              <a:gd name="connsiteY2" fmla="*/ 376237 h 376237"/>
              <a:gd name="connsiteX3" fmla="*/ 0 w 1381102"/>
              <a:gd name="connsiteY3" fmla="*/ 338137 h 376237"/>
              <a:gd name="connsiteX4" fmla="*/ 0 w 1381102"/>
              <a:gd name="connsiteY4" fmla="*/ 0 h 376237"/>
              <a:gd name="connsiteX0" fmla="*/ 71437 w 1381102"/>
              <a:gd name="connsiteY0" fmla="*/ 0 h 366712"/>
              <a:gd name="connsiteX1" fmla="*/ 1290615 w 1381102"/>
              <a:gd name="connsiteY1" fmla="*/ 95250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47828 w 1381102"/>
              <a:gd name="connsiteY0" fmla="*/ 0 h 306671"/>
              <a:gd name="connsiteX1" fmla="*/ 1328979 w 1381102"/>
              <a:gd name="connsiteY1" fmla="*/ 25202 h 306671"/>
              <a:gd name="connsiteX2" fmla="*/ 1381102 w 1381102"/>
              <a:gd name="connsiteY2" fmla="*/ 306671 h 306671"/>
              <a:gd name="connsiteX3" fmla="*/ 0 w 1381102"/>
              <a:gd name="connsiteY3" fmla="*/ 268571 h 306671"/>
              <a:gd name="connsiteX4" fmla="*/ 47828 w 1381102"/>
              <a:gd name="connsiteY4" fmla="*/ 0 h 306671"/>
              <a:gd name="connsiteX0" fmla="*/ 18317 w 1381102"/>
              <a:gd name="connsiteY0" fmla="*/ 0 h 286657"/>
              <a:gd name="connsiteX1" fmla="*/ 1328979 w 1381102"/>
              <a:gd name="connsiteY1" fmla="*/ 5188 h 286657"/>
              <a:gd name="connsiteX2" fmla="*/ 1381102 w 1381102"/>
              <a:gd name="connsiteY2" fmla="*/ 286657 h 286657"/>
              <a:gd name="connsiteX3" fmla="*/ 0 w 1381102"/>
              <a:gd name="connsiteY3" fmla="*/ 248557 h 286657"/>
              <a:gd name="connsiteX4" fmla="*/ 18317 w 1381102"/>
              <a:gd name="connsiteY4" fmla="*/ 0 h 286657"/>
              <a:gd name="connsiteX0" fmla="*/ 18317 w 1416515"/>
              <a:gd name="connsiteY0" fmla="*/ 0 h 248557"/>
              <a:gd name="connsiteX1" fmla="*/ 1328979 w 1416515"/>
              <a:gd name="connsiteY1" fmla="*/ 5188 h 248557"/>
              <a:gd name="connsiteX2" fmla="*/ 1416515 w 1416515"/>
              <a:gd name="connsiteY2" fmla="*/ 241626 h 248557"/>
              <a:gd name="connsiteX3" fmla="*/ 0 w 1416515"/>
              <a:gd name="connsiteY3" fmla="*/ 248557 h 248557"/>
              <a:gd name="connsiteX4" fmla="*/ 18317 w 1416515"/>
              <a:gd name="connsiteY4" fmla="*/ 0 h 248557"/>
              <a:gd name="connsiteX0" fmla="*/ 18317 w 1328979"/>
              <a:gd name="connsiteY0" fmla="*/ 0 h 248557"/>
              <a:gd name="connsiteX1" fmla="*/ 1328979 w 1328979"/>
              <a:gd name="connsiteY1" fmla="*/ 5188 h 248557"/>
              <a:gd name="connsiteX2" fmla="*/ 1037596 w 1328979"/>
              <a:gd name="connsiteY2" fmla="*/ 247630 h 248557"/>
              <a:gd name="connsiteX3" fmla="*/ 0 w 1328979"/>
              <a:gd name="connsiteY3" fmla="*/ 248557 h 248557"/>
              <a:gd name="connsiteX4" fmla="*/ 18317 w 1328979"/>
              <a:gd name="connsiteY4" fmla="*/ 0 h 248557"/>
              <a:gd name="connsiteX0" fmla="*/ 18317 w 1049216"/>
              <a:gd name="connsiteY0" fmla="*/ 0 h 248557"/>
              <a:gd name="connsiteX1" fmla="*/ 1049216 w 1049216"/>
              <a:gd name="connsiteY1" fmla="*/ 23200 h 248557"/>
              <a:gd name="connsiteX2" fmla="*/ 1037596 w 1049216"/>
              <a:gd name="connsiteY2" fmla="*/ 247630 h 248557"/>
              <a:gd name="connsiteX3" fmla="*/ 0 w 1049216"/>
              <a:gd name="connsiteY3" fmla="*/ 248557 h 248557"/>
              <a:gd name="connsiteX4" fmla="*/ 18317 w 1049216"/>
              <a:gd name="connsiteY4" fmla="*/ 0 h 248557"/>
              <a:gd name="connsiteX0" fmla="*/ 39565 w 1070464"/>
              <a:gd name="connsiteY0" fmla="*/ 0 h 247630"/>
              <a:gd name="connsiteX1" fmla="*/ 1070464 w 1070464"/>
              <a:gd name="connsiteY1" fmla="*/ 23200 h 247630"/>
              <a:gd name="connsiteX2" fmla="*/ 1058844 w 1070464"/>
              <a:gd name="connsiteY2" fmla="*/ 247630 h 247630"/>
              <a:gd name="connsiteX3" fmla="*/ 0 w 1070464"/>
              <a:gd name="connsiteY3" fmla="*/ 230545 h 247630"/>
              <a:gd name="connsiteX4" fmla="*/ 39565 w 1070464"/>
              <a:gd name="connsiteY4" fmla="*/ 0 h 247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464" h="247630">
                <a:moveTo>
                  <a:pt x="39565" y="0"/>
                </a:moveTo>
                <a:lnTo>
                  <a:pt x="1070464" y="23200"/>
                </a:lnTo>
                <a:lnTo>
                  <a:pt x="1058844" y="247630"/>
                </a:lnTo>
                <a:lnTo>
                  <a:pt x="0" y="230545"/>
                </a:lnTo>
                <a:lnTo>
                  <a:pt x="3956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94F0177-A463-4655-A21A-29AE5BEF2CDA}"/>
              </a:ext>
            </a:extLst>
          </p:cNvPr>
          <p:cNvSpPr txBox="1"/>
          <p:nvPr/>
        </p:nvSpPr>
        <p:spPr>
          <a:xfrm>
            <a:off x="9690575" y="6343299"/>
            <a:ext cx="23383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bg1"/>
                </a:solidFill>
              </a:rPr>
              <a:t>Ling Ji</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sp>
        <p:nvSpPr>
          <p:cNvPr id="13" name="椭圆 12">
            <a:extLst>
              <a:ext uri="{FF2B5EF4-FFF2-40B4-BE49-F238E27FC236}">
                <a16:creationId xmlns:a16="http://schemas.microsoft.com/office/drawing/2014/main" id="{27B27407-C758-47F1-854C-425BEC3883D1}"/>
              </a:ext>
            </a:extLst>
          </p:cNvPr>
          <p:cNvSpPr/>
          <p:nvPr/>
        </p:nvSpPr>
        <p:spPr>
          <a:xfrm>
            <a:off x="730870" y="635265"/>
            <a:ext cx="2946135" cy="29461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34F87C95-9C2C-499C-A4FD-E7C7759E7854}"/>
              </a:ext>
            </a:extLst>
          </p:cNvPr>
          <p:cNvSpPr/>
          <p:nvPr/>
        </p:nvSpPr>
        <p:spPr>
          <a:xfrm>
            <a:off x="385039" y="635264"/>
            <a:ext cx="2946135" cy="294613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900" dirty="0">
                <a:solidFill>
                  <a:schemeClr val="bg1"/>
                </a:solidFill>
              </a:rPr>
              <a:t>2</a:t>
            </a:r>
            <a:endParaRPr lang="zh-CN" altLang="en-US" sz="19900" dirty="0">
              <a:solidFill>
                <a:schemeClr val="bg1"/>
              </a:solidFill>
            </a:endParaRPr>
          </a:p>
        </p:txBody>
      </p:sp>
      <p:sp>
        <p:nvSpPr>
          <p:cNvPr id="16" name="文本框 15">
            <a:extLst>
              <a:ext uri="{FF2B5EF4-FFF2-40B4-BE49-F238E27FC236}">
                <a16:creationId xmlns:a16="http://schemas.microsoft.com/office/drawing/2014/main" id="{C8F08C95-003C-4EF0-82C5-717A5CB71A91}"/>
              </a:ext>
            </a:extLst>
          </p:cNvPr>
          <p:cNvSpPr txBox="1"/>
          <p:nvPr/>
        </p:nvSpPr>
        <p:spPr>
          <a:xfrm>
            <a:off x="1912528" y="2232107"/>
            <a:ext cx="9770078" cy="2308324"/>
          </a:xfrm>
          <a:prstGeom prst="rect">
            <a:avLst/>
          </a:prstGeom>
          <a:noFill/>
        </p:spPr>
        <p:txBody>
          <a:bodyPr wrap="square">
            <a:spAutoFit/>
          </a:bodyPr>
          <a:lstStyle/>
          <a:p>
            <a:pPr algn="ctr">
              <a:defRPr/>
            </a:pPr>
            <a:r>
              <a:rPr kumimoji="0" lang="da-DK" altLang="zh-CN" sz="7200" b="1" i="0" u="none" strike="noStrike" kern="1200" cap="none" spc="0" normalizeH="0" baseline="0" noProof="0" dirty="0">
                <a:ln>
                  <a:noFill/>
                </a:ln>
                <a:effectLst/>
                <a:uLnTx/>
                <a:uFillTx/>
                <a:cs typeface="+mn-ea"/>
                <a:sym typeface="+mn-lt"/>
              </a:rPr>
              <a:t>PHYSICAL </a:t>
            </a:r>
          </a:p>
          <a:p>
            <a:pPr algn="ctr">
              <a:defRPr/>
            </a:pPr>
            <a:r>
              <a:rPr kumimoji="0" lang="da-DK" altLang="zh-CN" sz="7200" b="1" i="0" u="none" strike="noStrike" kern="1200" cap="none" spc="0" normalizeH="0" baseline="0" noProof="0" dirty="0">
                <a:ln>
                  <a:noFill/>
                </a:ln>
                <a:effectLst/>
                <a:uLnTx/>
                <a:uFillTx/>
                <a:cs typeface="+mn-ea"/>
                <a:sym typeface="+mn-lt"/>
              </a:rPr>
              <a:t>MODEL</a:t>
            </a:r>
            <a:endParaRPr kumimoji="0" lang="zh-CN" altLang="en-US" sz="7200" b="1" i="0" u="none" strike="noStrike" kern="1200" cap="none" spc="0" normalizeH="0" baseline="0" noProof="0" dirty="0">
              <a:ln>
                <a:noFill/>
              </a:ln>
              <a:effectLst/>
              <a:uLnTx/>
              <a:uFillTx/>
              <a:cs typeface="+mn-ea"/>
              <a:sym typeface="+mn-lt"/>
            </a:endParaRPr>
          </a:p>
        </p:txBody>
      </p:sp>
      <p:sp>
        <p:nvSpPr>
          <p:cNvPr id="8" name="文本框 7">
            <a:extLst>
              <a:ext uri="{FF2B5EF4-FFF2-40B4-BE49-F238E27FC236}">
                <a16:creationId xmlns:a16="http://schemas.microsoft.com/office/drawing/2014/main" id="{15791927-0750-4114-9D2F-C5B5AB4C17DD}"/>
              </a:ext>
            </a:extLst>
          </p:cNvPr>
          <p:cNvSpPr txBox="1"/>
          <p:nvPr/>
        </p:nvSpPr>
        <p:spPr>
          <a:xfrm>
            <a:off x="280201" y="6354851"/>
            <a:ext cx="901337" cy="369332"/>
          </a:xfrm>
          <a:prstGeom prst="rect">
            <a:avLst/>
          </a:prstGeom>
          <a:noFill/>
        </p:spPr>
        <p:txBody>
          <a:bodyPr wrap="square" rtlCol="0">
            <a:spAutoFit/>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3931118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E073431-FCDB-41D7-8A87-E2AB8DF9F86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D01185C0-8322-4C93-A775-1C2BEFE972CA}"/>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13CD0F5-8AF7-44E4-B137-7CB47B4C8A22}"/>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269DD5D-28D9-45C5-A0C6-717FAE8E7835}"/>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D9E10A-AEB9-407C-8FB2-3D9601BF52EA}"/>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E9441A-0D1F-4865-A0BD-EA36C7572DD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AC8AA4A4-644F-421A-8521-F95E3B878ADC}"/>
              </a:ext>
            </a:extLst>
          </p:cNvPr>
          <p:cNvSpPr/>
          <p:nvPr/>
        </p:nvSpPr>
        <p:spPr>
          <a:xfrm>
            <a:off x="6617979" y="304650"/>
            <a:ext cx="4590358" cy="6248701"/>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E6DEE781-53BA-4D6B-9E87-BC5B13F3FAE5}"/>
              </a:ext>
            </a:extLst>
          </p:cNvPr>
          <p:cNvSpPr txBox="1"/>
          <p:nvPr/>
        </p:nvSpPr>
        <p:spPr>
          <a:xfrm>
            <a:off x="233262" y="54194"/>
            <a:ext cx="6659477" cy="954107"/>
          </a:xfrm>
          <a:prstGeom prst="rect">
            <a:avLst/>
          </a:prstGeom>
          <a:noFill/>
        </p:spPr>
        <p:txBody>
          <a:bodyPr wrap="square" rtlCol="0">
            <a:spAutoFit/>
          </a:bodyPr>
          <a:lstStyle/>
          <a:p>
            <a:pPr lvl="1"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The motion of the particles </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lvl="1"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In the skin</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34">
            <a:extLst>
              <a:ext uri="{FF2B5EF4-FFF2-40B4-BE49-F238E27FC236}">
                <a16:creationId xmlns:a16="http://schemas.microsoft.com/office/drawing/2014/main" id="{CFAF779B-4665-49D2-8DFC-7F16B89C3E4A}"/>
              </a:ext>
            </a:extLst>
          </p:cNvPr>
          <p:cNvSpPr txBox="1"/>
          <p:nvPr/>
        </p:nvSpPr>
        <p:spPr>
          <a:xfrm>
            <a:off x="6947151" y="941148"/>
            <a:ext cx="3951482" cy="1712135"/>
          </a:xfrm>
          <a:prstGeom prst="rect">
            <a:avLst/>
          </a:prstGeom>
          <a:noFill/>
        </p:spPr>
        <p:txBody>
          <a:bodyPr wrap="square" rtlCol="0">
            <a:spAutoFit/>
          </a:bodyPr>
          <a:lstStyle/>
          <a:p>
            <a:pPr lvl="0">
              <a:lnSpc>
                <a:spcPct val="150000"/>
              </a:lnSpc>
              <a:buClr>
                <a:srgbClr val="FFF325"/>
              </a:buClr>
            </a:pPr>
            <a:r>
              <a:rPr lang="en-US" altLang="zh-CN" sz="1800" b="1" dirty="0">
                <a:solidFill>
                  <a:schemeClr val="bg1"/>
                </a:solidFill>
                <a:effectLst/>
                <a:latin typeface="等线" panose="02010600030101010101" pitchFamily="2" charset="-122"/>
                <a:cs typeface="Times New Roman" panose="02020603050405020304" pitchFamily="18" charset="0"/>
              </a:rPr>
              <a:t>Stratum corneum (SC)</a:t>
            </a:r>
            <a:endParaRPr lang="da-DK" altLang="zh-CN" sz="1200" b="1" dirty="0">
              <a:solidFill>
                <a:schemeClr val="bg1"/>
              </a:solidFill>
              <a:effectLst/>
              <a:latin typeface="等线" panose="02010600030101010101" pitchFamily="2" charset="-122"/>
              <a:cs typeface="+mn-ea"/>
              <a:sym typeface="+mn-lt"/>
            </a:endParaRPr>
          </a:p>
          <a:p>
            <a:pPr lvl="0">
              <a:lnSpc>
                <a:spcPct val="150000"/>
              </a:lnSpc>
              <a:buClr>
                <a:srgbClr val="FFF325"/>
              </a:buClr>
            </a:pPr>
            <a:r>
              <a:rPr lang="en-US" altLang="zh-CN" sz="1800" b="1" dirty="0">
                <a:solidFill>
                  <a:schemeClr val="bg1"/>
                </a:solidFill>
                <a:effectLst/>
                <a:latin typeface="等线" panose="02010600030101010101" pitchFamily="2" charset="-122"/>
                <a:cs typeface="Times New Roman" panose="02020603050405020304" pitchFamily="18" charset="0"/>
              </a:rPr>
              <a:t>Viable epidermis (VE)</a:t>
            </a:r>
            <a:endParaRPr lang="en-US" altLang="zh-CN" sz="1200" b="1" dirty="0">
              <a:solidFill>
                <a:schemeClr val="bg1"/>
              </a:solidFill>
              <a:latin typeface="等线" panose="02010600030101010101" pitchFamily="2" charset="-122"/>
              <a:cs typeface="+mn-ea"/>
              <a:sym typeface="+mn-lt"/>
            </a:endParaRPr>
          </a:p>
          <a:p>
            <a:pPr lvl="0">
              <a:lnSpc>
                <a:spcPct val="150000"/>
              </a:lnSpc>
              <a:buClr>
                <a:srgbClr val="FFF325"/>
              </a:buClr>
            </a:pPr>
            <a:r>
              <a:rPr lang="en-US" altLang="zh-CN" b="1" dirty="0">
                <a:solidFill>
                  <a:schemeClr val="bg1"/>
                </a:solidFill>
                <a:latin typeface="等线" panose="02010600030101010101" pitchFamily="2" charset="-122"/>
                <a:cs typeface="Times New Roman" panose="02020603050405020304" pitchFamily="18" charset="0"/>
                <a:sym typeface="+mn-lt"/>
              </a:rPr>
              <a:t>Langerhans cell (LC)</a:t>
            </a:r>
          </a:p>
          <a:p>
            <a:pPr lvl="0">
              <a:lnSpc>
                <a:spcPct val="150000"/>
              </a:lnSpc>
              <a:buClr>
                <a:srgbClr val="FFF325"/>
              </a:buClr>
            </a:pPr>
            <a:r>
              <a:rPr lang="en-US" altLang="zh-CN" b="1" dirty="0">
                <a:solidFill>
                  <a:schemeClr val="bg1"/>
                </a:solidFill>
                <a:latin typeface="等线" panose="02010600030101010101" pitchFamily="2" charset="-122"/>
                <a:cs typeface="Times New Roman" panose="02020603050405020304" pitchFamily="18" charset="0"/>
                <a:sym typeface="+mn-lt"/>
              </a:rPr>
              <a:t>Gold particle</a:t>
            </a:r>
            <a:endParaRPr lang="en-US" altLang="zh-CN" sz="1200" b="1" dirty="0">
              <a:solidFill>
                <a:schemeClr val="bg1"/>
              </a:solidFill>
              <a:latin typeface="等线" panose="02010600030101010101" pitchFamily="2"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A1D4A1F-30E5-4A55-9119-08877826A886}"/>
                  </a:ext>
                </a:extLst>
              </p:cNvPr>
              <p:cNvSpPr txBox="1"/>
              <p:nvPr/>
            </p:nvSpPr>
            <p:spPr>
              <a:xfrm>
                <a:off x="6931478" y="3804315"/>
                <a:ext cx="4118871" cy="2585323"/>
              </a:xfrm>
              <a:prstGeom prst="rect">
                <a:avLst/>
              </a:prstGeom>
              <a:noFill/>
            </p:spPr>
            <p:txBody>
              <a:bodyPr wrap="square" rtlCol="0">
                <a:spAutoFit/>
              </a:bodyPr>
              <a:lstStyle/>
              <a:p>
                <a:pPr algn="just"/>
                <a14:m>
                  <m:oMath xmlns:m="http://schemas.openxmlformats.org/officeDocument/2006/math">
                    <m:sSub>
                      <m:sSubPr>
                        <m:ctrlPr>
                          <a:rPr lang="zh-CN" altLang="zh-CN" b="1"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𝝆</m:t>
                        </m:r>
                      </m:e>
                      <m:sub>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𝒔</m:t>
                        </m:r>
                      </m:sub>
                    </m:sSub>
                  </m:oMath>
                </a14:m>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is the density of the skin </a:t>
                </a:r>
              </a:p>
              <a:p>
                <a:pPr algn="just"/>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(treated as a fluid with constant properties)</a:t>
                </a:r>
              </a:p>
              <a:p>
                <a:pPr algn="just"/>
                <a14:m>
                  <m:oMath xmlns:m="http://schemas.openxmlformats.org/officeDocument/2006/math">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𝑨</m:t>
                    </m:r>
                  </m:oMath>
                </a14:m>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is the cross-sectional area of the particle</a:t>
                </a:r>
              </a:p>
              <a:p>
                <a:pPr algn="just"/>
                <a14:m>
                  <m:oMath xmlns:m="http://schemas.openxmlformats.org/officeDocument/2006/math">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𝒗</m:t>
                    </m:r>
                  </m:oMath>
                </a14:m>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is its velocity</a:t>
                </a:r>
              </a:p>
              <a:p>
                <a:pPr algn="just"/>
                <a14:m>
                  <m:oMath xmlns:m="http://schemas.openxmlformats.org/officeDocument/2006/math">
                    <m:sSub>
                      <m:sSubPr>
                        <m:ctrlPr>
                          <a:rPr lang="zh-CN" altLang="zh-CN" b="1"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𝒄</m:t>
                        </m:r>
                      </m:e>
                      <m:sub>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𝑫</m:t>
                        </m:r>
                      </m:sub>
                    </m:sSub>
                  </m:oMath>
                </a14:m>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is an empirical drag coefficient</a:t>
                </a:r>
                <a:endParaRPr lang="en-US" altLang="zh-CN"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b="1"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𝝈</m:t>
                        </m:r>
                      </m:e>
                      <m:sub>
                        <m:r>
                          <a:rPr lang="en-US" altLang="zh-CN" b="1"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𝒀</m:t>
                        </m:r>
                      </m:sub>
                    </m:sSub>
                  </m:oMath>
                </a14:m>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yield stress of </a:t>
                </a:r>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the material.</a:t>
                </a:r>
              </a:p>
              <a:p>
                <a:pPr algn="just"/>
                <a:r>
                  <a:rPr lang="en-US"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C yield constant</a:t>
                </a:r>
                <a:endParaRPr lang="zh-CN" altLang="zh-CN"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4A1D4A1F-30E5-4A55-9119-08877826A886}"/>
                  </a:ext>
                </a:extLst>
              </p:cNvPr>
              <p:cNvSpPr txBox="1">
                <a:spLocks noRot="1" noChangeAspect="1" noMove="1" noResize="1" noEditPoints="1" noAdjustHandles="1" noChangeArrowheads="1" noChangeShapeType="1" noTextEdit="1"/>
              </p:cNvSpPr>
              <p:nvPr/>
            </p:nvSpPr>
            <p:spPr>
              <a:xfrm>
                <a:off x="6931478" y="3804315"/>
                <a:ext cx="4118871" cy="2585323"/>
              </a:xfrm>
              <a:prstGeom prst="rect">
                <a:avLst/>
              </a:prstGeom>
              <a:blipFill>
                <a:blip r:embed="rId3"/>
                <a:stretch>
                  <a:fillRect l="-1183" t="-1179" r="-1331" b="-2830"/>
                </a:stretch>
              </a:blipFill>
            </p:spPr>
            <p:txBody>
              <a:bodyPr/>
              <a:lstStyle/>
              <a:p>
                <a:r>
                  <a:rPr lang="zh-CN" altLang="en-US">
                    <a:noFill/>
                  </a:rPr>
                  <a:t> </a:t>
                </a:r>
              </a:p>
            </p:txBody>
          </p:sp>
        </mc:Fallback>
      </mc:AlternateContent>
      <p:pic>
        <p:nvPicPr>
          <p:cNvPr id="36" name="图片 35" descr="图示, 示意图&#10;&#10;描述已自动生成">
            <a:extLst>
              <a:ext uri="{FF2B5EF4-FFF2-40B4-BE49-F238E27FC236}">
                <a16:creationId xmlns:a16="http://schemas.microsoft.com/office/drawing/2014/main" id="{6F62768E-5402-4594-BE74-7543AF1F10C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38671" y="961601"/>
            <a:ext cx="4461805" cy="3156461"/>
          </a:xfrm>
          <a:prstGeom prst="rect">
            <a:avLst/>
          </a:prstGeom>
        </p:spPr>
      </p:pic>
      <p:sp>
        <p:nvSpPr>
          <p:cNvPr id="9" name="矩形 8">
            <a:extLst>
              <a:ext uri="{FF2B5EF4-FFF2-40B4-BE49-F238E27FC236}">
                <a16:creationId xmlns:a16="http://schemas.microsoft.com/office/drawing/2014/main" id="{BE4B1823-09A0-420A-BBE4-91ECD8439B1C}"/>
              </a:ext>
            </a:extLst>
          </p:cNvPr>
          <p:cNvSpPr/>
          <p:nvPr/>
        </p:nvSpPr>
        <p:spPr>
          <a:xfrm>
            <a:off x="6988153" y="575609"/>
            <a:ext cx="1610311" cy="3778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CCB072E-4F26-492D-9522-F9DDDCFE65E3}"/>
              </a:ext>
            </a:extLst>
          </p:cNvPr>
          <p:cNvSpPr txBox="1"/>
          <p:nvPr/>
        </p:nvSpPr>
        <p:spPr>
          <a:xfrm>
            <a:off x="6972551" y="610628"/>
            <a:ext cx="201836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altLang="zh-CN" sz="1400" b="0" i="0" u="none" strike="noStrike" kern="1200" cap="none" spc="0" normalizeH="0" baseline="0" noProof="0" dirty="0">
                <a:ln>
                  <a:noFill/>
                </a:ln>
                <a:solidFill>
                  <a:prstClr val="white"/>
                </a:solidFill>
                <a:effectLst/>
                <a:uLnTx/>
                <a:uFillTx/>
                <a:cs typeface="+mn-ea"/>
                <a:sym typeface="+mn-lt"/>
              </a:rPr>
              <a:t>THE STRUCTURE</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28" name="组合 27">
            <a:extLst>
              <a:ext uri="{FF2B5EF4-FFF2-40B4-BE49-F238E27FC236}">
                <a16:creationId xmlns:a16="http://schemas.microsoft.com/office/drawing/2014/main" id="{7DA9BEF0-6D4A-4EF0-86CE-6C4176774B60}"/>
              </a:ext>
            </a:extLst>
          </p:cNvPr>
          <p:cNvGrpSpPr/>
          <p:nvPr/>
        </p:nvGrpSpPr>
        <p:grpSpPr>
          <a:xfrm>
            <a:off x="1616562" y="3834667"/>
            <a:ext cx="2970137" cy="2815548"/>
            <a:chOff x="610202" y="999141"/>
            <a:chExt cx="4337112" cy="4093011"/>
          </a:xfrm>
        </p:grpSpPr>
        <p:sp>
          <p:nvSpPr>
            <p:cNvPr id="29" name="椭圆 28">
              <a:extLst>
                <a:ext uri="{FF2B5EF4-FFF2-40B4-BE49-F238E27FC236}">
                  <a16:creationId xmlns:a16="http://schemas.microsoft.com/office/drawing/2014/main" id="{4FFF3EA1-95BD-4E29-B18D-B56C5BB473F7}"/>
                </a:ext>
              </a:extLst>
            </p:cNvPr>
            <p:cNvSpPr/>
            <p:nvPr/>
          </p:nvSpPr>
          <p:spPr>
            <a:xfrm>
              <a:off x="2085833" y="1229346"/>
              <a:ext cx="403444" cy="3907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ACF24614-5F05-4204-8D4F-86F7B1A1BBC9}"/>
                </a:ext>
              </a:extLst>
            </p:cNvPr>
            <p:cNvCxnSpPr/>
            <p:nvPr/>
          </p:nvCxnSpPr>
          <p:spPr>
            <a:xfrm>
              <a:off x="610202" y="1620083"/>
              <a:ext cx="39358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21F36B55-CC4A-4DC7-BF96-95F5D2BA1B32}"/>
                </a:ext>
              </a:extLst>
            </p:cNvPr>
            <p:cNvCxnSpPr/>
            <p:nvPr/>
          </p:nvCxnSpPr>
          <p:spPr>
            <a:xfrm>
              <a:off x="610202" y="2537796"/>
              <a:ext cx="39358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286FEBD1-9B3B-4EC9-92AB-E68BCCF76360}"/>
                </a:ext>
              </a:extLst>
            </p:cNvPr>
            <p:cNvCxnSpPr/>
            <p:nvPr/>
          </p:nvCxnSpPr>
          <p:spPr>
            <a:xfrm>
              <a:off x="610202" y="5092152"/>
              <a:ext cx="39358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D91C3183-9F7C-4456-B186-4FCC5F9942D8}"/>
                </a:ext>
              </a:extLst>
            </p:cNvPr>
            <p:cNvCxnSpPr/>
            <p:nvPr/>
          </p:nvCxnSpPr>
          <p:spPr>
            <a:xfrm flipH="1">
              <a:off x="2586128" y="1073431"/>
              <a:ext cx="9939" cy="5466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72619ED6-7FC6-4785-99F2-F60D7651D150}"/>
                </a:ext>
              </a:extLst>
            </p:cNvPr>
            <p:cNvSpPr txBox="1"/>
            <p:nvPr/>
          </p:nvSpPr>
          <p:spPr>
            <a:xfrm>
              <a:off x="3731089" y="1786551"/>
              <a:ext cx="1216225" cy="760614"/>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SC</a:t>
              </a:r>
              <a:endParaRPr lang="zh-CN" altLang="en-US" sz="28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E961205E-47C0-4BB3-81B8-EB56F3509B87}"/>
                </a:ext>
              </a:extLst>
            </p:cNvPr>
            <p:cNvSpPr txBox="1"/>
            <p:nvPr/>
          </p:nvSpPr>
          <p:spPr>
            <a:xfrm>
              <a:off x="3731088" y="2932289"/>
              <a:ext cx="1158281" cy="760614"/>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VE</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47" name="对象 46">
              <a:extLst>
                <a:ext uri="{FF2B5EF4-FFF2-40B4-BE49-F238E27FC236}">
                  <a16:creationId xmlns:a16="http://schemas.microsoft.com/office/drawing/2014/main" id="{D6BFD0E3-18BB-4ABA-B6C0-680D324B4A05}"/>
                </a:ext>
              </a:extLst>
            </p:cNvPr>
            <p:cNvGraphicFramePr>
              <a:graphicFrameLocks noChangeAspect="1"/>
            </p:cNvGraphicFramePr>
            <p:nvPr>
              <p:extLst>
                <p:ext uri="{D42A27DB-BD31-4B8C-83A1-F6EECF244321}">
                  <p14:modId xmlns:p14="http://schemas.microsoft.com/office/powerpoint/2010/main" val="40099367"/>
                </p:ext>
              </p:extLst>
            </p:nvPr>
          </p:nvGraphicFramePr>
          <p:xfrm>
            <a:off x="2614211" y="999141"/>
            <a:ext cx="451625" cy="564532"/>
          </p:xfrm>
          <a:graphic>
            <a:graphicData uri="http://schemas.openxmlformats.org/presentationml/2006/ole">
              <mc:AlternateContent xmlns:mc="http://schemas.openxmlformats.org/markup-compatibility/2006">
                <mc:Choice xmlns:v="urn:schemas-microsoft-com:vml" Requires="v">
                  <p:oleObj name="Equation" r:id="rId5" imgW="203040" imgH="253800" progId="Equation.DSMT4">
                    <p:embed/>
                  </p:oleObj>
                </mc:Choice>
                <mc:Fallback>
                  <p:oleObj name="Equation" r:id="rId5" imgW="203040" imgH="253800" progId="Equation.DSMT4">
                    <p:embed/>
                    <p:pic>
                      <p:nvPicPr>
                        <p:cNvPr id="13" name="对象 12"/>
                        <p:cNvPicPr/>
                        <p:nvPr/>
                      </p:nvPicPr>
                      <p:blipFill>
                        <a:blip r:embed="rId6"/>
                        <a:stretch>
                          <a:fillRect/>
                        </a:stretch>
                      </p:blipFill>
                      <p:spPr>
                        <a:xfrm>
                          <a:off x="2614211" y="999141"/>
                          <a:ext cx="451625" cy="564532"/>
                        </a:xfrm>
                        <a:prstGeom prst="rect">
                          <a:avLst/>
                        </a:prstGeom>
                      </p:spPr>
                    </p:pic>
                  </p:oleObj>
                </mc:Fallback>
              </mc:AlternateContent>
            </a:graphicData>
          </a:graphic>
        </p:graphicFrame>
        <p:sp>
          <p:nvSpPr>
            <p:cNvPr id="48" name="椭圆 47">
              <a:extLst>
                <a:ext uri="{FF2B5EF4-FFF2-40B4-BE49-F238E27FC236}">
                  <a16:creationId xmlns:a16="http://schemas.microsoft.com/office/drawing/2014/main" id="{10159437-A197-4689-A1BD-1E73E19D5AE2}"/>
                </a:ext>
              </a:extLst>
            </p:cNvPr>
            <p:cNvSpPr/>
            <p:nvPr/>
          </p:nvSpPr>
          <p:spPr>
            <a:xfrm>
              <a:off x="2073315" y="2133577"/>
              <a:ext cx="403444" cy="390737"/>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C604B602-6DE6-4C43-B6F7-0D66597EEC3C}"/>
                </a:ext>
              </a:extLst>
            </p:cNvPr>
            <p:cNvCxnSpPr/>
            <p:nvPr/>
          </p:nvCxnSpPr>
          <p:spPr>
            <a:xfrm flipH="1">
              <a:off x="2591098" y="1991144"/>
              <a:ext cx="9939" cy="5466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50" name="对象 49">
              <a:extLst>
                <a:ext uri="{FF2B5EF4-FFF2-40B4-BE49-F238E27FC236}">
                  <a16:creationId xmlns:a16="http://schemas.microsoft.com/office/drawing/2014/main" id="{DB52EE45-AE9A-4EA5-A343-CBDC74C13DA6}"/>
                </a:ext>
              </a:extLst>
            </p:cNvPr>
            <p:cNvGraphicFramePr>
              <a:graphicFrameLocks noChangeAspect="1"/>
            </p:cNvGraphicFramePr>
            <p:nvPr>
              <p:extLst>
                <p:ext uri="{D42A27DB-BD31-4B8C-83A1-F6EECF244321}">
                  <p14:modId xmlns:p14="http://schemas.microsoft.com/office/powerpoint/2010/main" val="817116726"/>
                </p:ext>
              </p:extLst>
            </p:nvPr>
          </p:nvGraphicFramePr>
          <p:xfrm>
            <a:off x="2626859" y="1907444"/>
            <a:ext cx="430457" cy="573943"/>
          </p:xfrm>
          <a:graphic>
            <a:graphicData uri="http://schemas.openxmlformats.org/presentationml/2006/ole">
              <mc:AlternateContent xmlns:mc="http://schemas.openxmlformats.org/markup-compatibility/2006">
                <mc:Choice xmlns:v="urn:schemas-microsoft-com:vml" Requires="v">
                  <p:oleObj name="Equation" r:id="rId7" imgW="190440" imgH="253800" progId="Equation.DSMT4">
                    <p:embed/>
                  </p:oleObj>
                </mc:Choice>
                <mc:Fallback>
                  <p:oleObj name="Equation" r:id="rId7" imgW="190440" imgH="253800" progId="Equation.DSMT4">
                    <p:embed/>
                    <p:pic>
                      <p:nvPicPr>
                        <p:cNvPr id="16" name="对象 15"/>
                        <p:cNvPicPr/>
                        <p:nvPr/>
                      </p:nvPicPr>
                      <p:blipFill>
                        <a:blip r:embed="rId8"/>
                        <a:stretch>
                          <a:fillRect/>
                        </a:stretch>
                      </p:blipFill>
                      <p:spPr>
                        <a:xfrm>
                          <a:off x="2626859" y="1907444"/>
                          <a:ext cx="430457" cy="573943"/>
                        </a:xfrm>
                        <a:prstGeom prst="rect">
                          <a:avLst/>
                        </a:prstGeom>
                      </p:spPr>
                    </p:pic>
                  </p:oleObj>
                </mc:Fallback>
              </mc:AlternateContent>
            </a:graphicData>
          </a:graphic>
        </p:graphicFrame>
        <p:sp>
          <p:nvSpPr>
            <p:cNvPr id="51" name="椭圆 50">
              <a:extLst>
                <a:ext uri="{FF2B5EF4-FFF2-40B4-BE49-F238E27FC236}">
                  <a16:creationId xmlns:a16="http://schemas.microsoft.com/office/drawing/2014/main" id="{A0823DD7-B0F2-46A1-8F34-7B896A08743B}"/>
                </a:ext>
              </a:extLst>
            </p:cNvPr>
            <p:cNvSpPr/>
            <p:nvPr/>
          </p:nvSpPr>
          <p:spPr>
            <a:xfrm>
              <a:off x="2085833" y="3956020"/>
              <a:ext cx="403444" cy="390737"/>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9DD66DFA-1A94-484E-80CF-12AD1856E272}"/>
                </a:ext>
              </a:extLst>
            </p:cNvPr>
            <p:cNvCxnSpPr/>
            <p:nvPr/>
          </p:nvCxnSpPr>
          <p:spPr>
            <a:xfrm flipV="1">
              <a:off x="1208489" y="1922861"/>
              <a:ext cx="0" cy="4484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53" name="对象 52">
              <a:extLst>
                <a:ext uri="{FF2B5EF4-FFF2-40B4-BE49-F238E27FC236}">
                  <a16:creationId xmlns:a16="http://schemas.microsoft.com/office/drawing/2014/main" id="{D5FDA9D4-D2BD-4E5F-86EC-06FCF2F08CC5}"/>
                </a:ext>
              </a:extLst>
            </p:cNvPr>
            <p:cNvGraphicFramePr>
              <a:graphicFrameLocks noChangeAspect="1"/>
            </p:cNvGraphicFramePr>
            <p:nvPr>
              <p:extLst>
                <p:ext uri="{D42A27DB-BD31-4B8C-83A1-F6EECF244321}">
                  <p14:modId xmlns:p14="http://schemas.microsoft.com/office/powerpoint/2010/main" val="2820936328"/>
                </p:ext>
              </p:extLst>
            </p:nvPr>
          </p:nvGraphicFramePr>
          <p:xfrm>
            <a:off x="1214226" y="1920101"/>
            <a:ext cx="708991" cy="561285"/>
          </p:xfrm>
          <a:graphic>
            <a:graphicData uri="http://schemas.openxmlformats.org/presentationml/2006/ole">
              <mc:AlternateContent xmlns:mc="http://schemas.openxmlformats.org/markup-compatibility/2006">
                <mc:Choice xmlns:v="urn:schemas-microsoft-com:vml" Requires="v">
                  <p:oleObj name="Equation" r:id="rId9" imgW="304560" imgH="241200" progId="Equation.DSMT4">
                    <p:embed/>
                  </p:oleObj>
                </mc:Choice>
                <mc:Fallback>
                  <p:oleObj name="Equation" r:id="rId9" imgW="304560" imgH="241200" progId="Equation.DSMT4">
                    <p:embed/>
                    <p:pic>
                      <p:nvPicPr>
                        <p:cNvPr id="19" name="对象 18"/>
                        <p:cNvPicPr/>
                        <p:nvPr/>
                      </p:nvPicPr>
                      <p:blipFill>
                        <a:blip r:embed="rId10"/>
                        <a:stretch>
                          <a:fillRect/>
                        </a:stretch>
                      </p:blipFill>
                      <p:spPr>
                        <a:xfrm>
                          <a:off x="1214226" y="1920101"/>
                          <a:ext cx="708991" cy="561285"/>
                        </a:xfrm>
                        <a:prstGeom prst="rect">
                          <a:avLst/>
                        </a:prstGeom>
                      </p:spPr>
                    </p:pic>
                  </p:oleObj>
                </mc:Fallback>
              </mc:AlternateContent>
            </a:graphicData>
          </a:graphic>
        </p:graphicFrame>
        <p:graphicFrame>
          <p:nvGraphicFramePr>
            <p:cNvPr id="54" name="对象 53">
              <a:extLst>
                <a:ext uri="{FF2B5EF4-FFF2-40B4-BE49-F238E27FC236}">
                  <a16:creationId xmlns:a16="http://schemas.microsoft.com/office/drawing/2014/main" id="{4F303080-44D3-4830-8838-42E72A8584F0}"/>
                </a:ext>
              </a:extLst>
            </p:cNvPr>
            <p:cNvGraphicFramePr>
              <a:graphicFrameLocks noChangeAspect="1"/>
            </p:cNvGraphicFramePr>
            <p:nvPr>
              <p:extLst>
                <p:ext uri="{D42A27DB-BD31-4B8C-83A1-F6EECF244321}">
                  <p14:modId xmlns:p14="http://schemas.microsoft.com/office/powerpoint/2010/main" val="3097722919"/>
                </p:ext>
              </p:extLst>
            </p:nvPr>
          </p:nvGraphicFramePr>
          <p:xfrm>
            <a:off x="1214227" y="3305962"/>
            <a:ext cx="708991" cy="561285"/>
          </p:xfrm>
          <a:graphic>
            <a:graphicData uri="http://schemas.openxmlformats.org/presentationml/2006/ole">
              <mc:AlternateContent xmlns:mc="http://schemas.openxmlformats.org/markup-compatibility/2006">
                <mc:Choice xmlns:v="urn:schemas-microsoft-com:vml" Requires="v">
                  <p:oleObj name="Equation" r:id="rId11" imgW="304560" imgH="241200" progId="Equation.DSMT4">
                    <p:embed/>
                  </p:oleObj>
                </mc:Choice>
                <mc:Fallback>
                  <p:oleObj name="Equation" r:id="rId11" imgW="304560" imgH="241200" progId="Equation.DSMT4">
                    <p:embed/>
                    <p:pic>
                      <p:nvPicPr>
                        <p:cNvPr id="20" name="对象 19"/>
                        <p:cNvPicPr/>
                        <p:nvPr/>
                      </p:nvPicPr>
                      <p:blipFill>
                        <a:blip r:embed="rId10"/>
                        <a:stretch>
                          <a:fillRect/>
                        </a:stretch>
                      </p:blipFill>
                      <p:spPr>
                        <a:xfrm>
                          <a:off x="1214227" y="3305962"/>
                          <a:ext cx="708991" cy="561285"/>
                        </a:xfrm>
                        <a:prstGeom prst="rect">
                          <a:avLst/>
                        </a:prstGeom>
                      </p:spPr>
                    </p:pic>
                  </p:oleObj>
                </mc:Fallback>
              </mc:AlternateContent>
            </a:graphicData>
          </a:graphic>
        </p:graphicFrame>
        <p:cxnSp>
          <p:nvCxnSpPr>
            <p:cNvPr id="55" name="直接箭头连接符 54">
              <a:extLst>
                <a:ext uri="{FF2B5EF4-FFF2-40B4-BE49-F238E27FC236}">
                  <a16:creationId xmlns:a16="http://schemas.microsoft.com/office/drawing/2014/main" id="{E733B32A-5B0C-4785-9F63-3AF6B8FC9638}"/>
                </a:ext>
              </a:extLst>
            </p:cNvPr>
            <p:cNvCxnSpPr/>
            <p:nvPr/>
          </p:nvCxnSpPr>
          <p:spPr>
            <a:xfrm flipV="1">
              <a:off x="1214227" y="3362371"/>
              <a:ext cx="0" cy="4484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6" name="矩形 55">
            <a:extLst>
              <a:ext uri="{FF2B5EF4-FFF2-40B4-BE49-F238E27FC236}">
                <a16:creationId xmlns:a16="http://schemas.microsoft.com/office/drawing/2014/main" id="{33EC2A11-1677-469F-9068-A3E3949CAD99}"/>
              </a:ext>
            </a:extLst>
          </p:cNvPr>
          <p:cNvSpPr/>
          <p:nvPr/>
        </p:nvSpPr>
        <p:spPr>
          <a:xfrm>
            <a:off x="6945214" y="2838420"/>
            <a:ext cx="3808478" cy="8935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80B76ADA-3E08-49C1-9810-7B2FA94F528E}"/>
                  </a:ext>
                </a:extLst>
              </p:cNvPr>
              <p:cNvSpPr txBox="1"/>
              <p:nvPr/>
            </p:nvSpPr>
            <p:spPr>
              <a:xfrm>
                <a:off x="6947151" y="2836897"/>
                <a:ext cx="3951482" cy="78380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2400" i="1" kern="10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𝑑𝑟𝑎𝑔</m:t>
                          </m:r>
                        </m:sub>
                      </m:s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4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den>
                      </m:f>
                      <m:sSub>
                        <m:sSubPr>
                          <m:ctrlPr>
                            <a:rPr lang="zh-CN" altLang="zh-CN" sz="24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𝐷</m:t>
                          </m:r>
                        </m:sub>
                      </m:sSub>
                      <m:sSub>
                        <m:sSubPr>
                          <m:ctrlPr>
                            <a:rPr lang="zh-CN" altLang="zh-CN" sz="24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24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𝑣</m:t>
                          </m:r>
                        </m:e>
                        <m:sup>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𝑐𝐴</m:t>
                      </m:r>
                      <m:sSub>
                        <m:sSubPr>
                          <m:ctrlPr>
                            <a:rPr lang="zh-CN" altLang="zh-CN" sz="2400" i="1" kern="10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400" i="1" kern="1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𝑌</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7" name="文本框 36">
                <a:extLst>
                  <a:ext uri="{FF2B5EF4-FFF2-40B4-BE49-F238E27FC236}">
                    <a16:creationId xmlns:a16="http://schemas.microsoft.com/office/drawing/2014/main" id="{80B76ADA-3E08-49C1-9810-7B2FA94F528E}"/>
                  </a:ext>
                </a:extLst>
              </p:cNvPr>
              <p:cNvSpPr txBox="1">
                <a:spLocks noRot="1" noChangeAspect="1" noMove="1" noResize="1" noEditPoints="1" noAdjustHandles="1" noChangeArrowheads="1" noChangeShapeType="1" noTextEdit="1"/>
              </p:cNvSpPr>
              <p:nvPr/>
            </p:nvSpPr>
            <p:spPr>
              <a:xfrm>
                <a:off x="6947151" y="2836897"/>
                <a:ext cx="3951482" cy="783804"/>
              </a:xfrm>
              <a:prstGeom prst="rect">
                <a:avLst/>
              </a:prstGeom>
              <a:blipFill>
                <a:blip r:embed="rId12"/>
                <a:stretch>
                  <a:fillRect/>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85E1B1A2-B9D7-4451-A855-401D597BFAF9}"/>
              </a:ext>
            </a:extLst>
          </p:cNvPr>
          <p:cNvSpPr txBox="1"/>
          <p:nvPr/>
        </p:nvSpPr>
        <p:spPr>
          <a:xfrm>
            <a:off x="280201" y="6354851"/>
            <a:ext cx="901337" cy="369332"/>
          </a:xfrm>
          <a:prstGeom prst="rect">
            <a:avLst/>
          </a:prstGeom>
          <a:noFill/>
        </p:spPr>
        <p:txBody>
          <a:bodyPr wrap="square" rtlCol="0">
            <a:spAutoFit/>
          </a:bodyPr>
          <a:lstStyle/>
          <a:p>
            <a:r>
              <a:rPr lang="en-US" altLang="zh-CN" dirty="0"/>
              <a:t>5</a:t>
            </a:r>
            <a:endParaRPr lang="zh-CN" altLang="en-US" dirty="0"/>
          </a:p>
        </p:txBody>
      </p:sp>
    </p:spTree>
    <p:custDataLst>
      <p:tags r:id="rId1"/>
    </p:custDataLst>
    <p:extLst>
      <p:ext uri="{BB962C8B-B14F-4D97-AF65-F5344CB8AC3E}">
        <p14:creationId xmlns:p14="http://schemas.microsoft.com/office/powerpoint/2010/main" val="1481506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10C1CE-B741-48D6-891D-8C35F6D5DBE7}"/>
              </a:ext>
            </a:extLst>
          </p:cNvPr>
          <p:cNvSpPr/>
          <p:nvPr/>
        </p:nvSpPr>
        <p:spPr>
          <a:xfrm>
            <a:off x="0" y="0"/>
            <a:ext cx="12192000" cy="6858000"/>
          </a:xfrm>
          <a:prstGeom prst="rect">
            <a:avLst/>
          </a:prstGeom>
          <a:solidFill>
            <a:srgbClr val="EFF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 name="组合 2">
            <a:extLst>
              <a:ext uri="{FF2B5EF4-FFF2-40B4-BE49-F238E27FC236}">
                <a16:creationId xmlns:a16="http://schemas.microsoft.com/office/drawing/2014/main" id="{DE073431-FCDB-41D7-8A87-E2AB8DF9F869}"/>
              </a:ext>
            </a:extLst>
          </p:cNvPr>
          <p:cNvGrpSpPr/>
          <p:nvPr/>
        </p:nvGrpSpPr>
        <p:grpSpPr>
          <a:xfrm>
            <a:off x="925039" y="-149248"/>
            <a:ext cx="8636000" cy="6858000"/>
            <a:chOff x="1320800" y="0"/>
            <a:chExt cx="8636000" cy="6858000"/>
          </a:xfrm>
        </p:grpSpPr>
        <p:cxnSp>
          <p:nvCxnSpPr>
            <p:cNvPr id="4" name="直接连接符 3">
              <a:extLst>
                <a:ext uri="{FF2B5EF4-FFF2-40B4-BE49-F238E27FC236}">
                  <a16:creationId xmlns:a16="http://schemas.microsoft.com/office/drawing/2014/main" id="{D01185C0-8322-4C93-A775-1C2BEFE972CA}"/>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13CD0F5-8AF7-44E4-B137-7CB47B4C8A22}"/>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269DD5D-28D9-45C5-A0C6-717FAE8E7835}"/>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D9E10A-AEB9-407C-8FB2-3D9601BF52EA}"/>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E9441A-0D1F-4865-A0BD-EA36C7572DD4}"/>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8" name="矩形 17">
            <a:extLst>
              <a:ext uri="{FF2B5EF4-FFF2-40B4-BE49-F238E27FC236}">
                <a16:creationId xmlns:a16="http://schemas.microsoft.com/office/drawing/2014/main" id="{D638F1B5-9F43-4F24-A71A-CAEFED4C10AB}"/>
              </a:ext>
            </a:extLst>
          </p:cNvPr>
          <p:cNvSpPr/>
          <p:nvPr/>
        </p:nvSpPr>
        <p:spPr>
          <a:xfrm>
            <a:off x="431880" y="304795"/>
            <a:ext cx="6597171" cy="660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effectLst/>
                <a:latin typeface="等线" panose="02010600030101010101" pitchFamily="2" charset="-122"/>
                <a:cs typeface="Times New Roman" panose="02020603050405020304" pitchFamily="18" charset="0"/>
              </a:rPr>
              <a:t>Relevant parameters to be used in the model</a:t>
            </a:r>
            <a:endParaRPr kumimoji="0" lang="zh-CN" altLang="en-US" b="1" i="0" u="none" strike="noStrike" kern="1200" cap="none" spc="0" normalizeH="0" baseline="0" noProof="0" dirty="0">
              <a:ln>
                <a:noFill/>
              </a:ln>
              <a:solidFill>
                <a:prstClr val="white"/>
              </a:solidFill>
              <a:effectLst/>
              <a:uLnTx/>
              <a:uFillTx/>
              <a:cs typeface="+mn-ea"/>
              <a:sym typeface="+mn-lt"/>
            </a:endParaRPr>
          </a:p>
        </p:txBody>
      </p:sp>
      <p:sp>
        <p:nvSpPr>
          <p:cNvPr id="40" name="椭圆 74">
            <a:extLst>
              <a:ext uri="{FF2B5EF4-FFF2-40B4-BE49-F238E27FC236}">
                <a16:creationId xmlns:a16="http://schemas.microsoft.com/office/drawing/2014/main" id="{190E5C55-910A-4226-BB23-556F4BAD6A1B}"/>
              </a:ext>
            </a:extLst>
          </p:cNvPr>
          <p:cNvSpPr/>
          <p:nvPr/>
        </p:nvSpPr>
        <p:spPr>
          <a:xfrm>
            <a:off x="3161859" y="5761870"/>
            <a:ext cx="555978" cy="573524"/>
          </a:xfrm>
          <a:custGeom>
            <a:avLst/>
            <a:gdLst>
              <a:gd name="connsiteX0" fmla="*/ 0 w 552269"/>
              <a:gd name="connsiteY0" fmla="*/ 276135 h 552269"/>
              <a:gd name="connsiteX1" fmla="*/ 276135 w 552269"/>
              <a:gd name="connsiteY1" fmla="*/ 0 h 552269"/>
              <a:gd name="connsiteX2" fmla="*/ 552270 w 552269"/>
              <a:gd name="connsiteY2" fmla="*/ 276135 h 552269"/>
              <a:gd name="connsiteX3" fmla="*/ 276135 w 552269"/>
              <a:gd name="connsiteY3" fmla="*/ 552270 h 552269"/>
              <a:gd name="connsiteX4" fmla="*/ 0 w 552269"/>
              <a:gd name="connsiteY4" fmla="*/ 276135 h 552269"/>
              <a:gd name="connsiteX0" fmla="*/ 3 w 552273"/>
              <a:gd name="connsiteY0" fmla="*/ 247560 h 523695"/>
              <a:gd name="connsiteX1" fmla="*/ 280900 w 552273"/>
              <a:gd name="connsiteY1" fmla="*/ 0 h 523695"/>
              <a:gd name="connsiteX2" fmla="*/ 552273 w 552273"/>
              <a:gd name="connsiteY2" fmla="*/ 247560 h 523695"/>
              <a:gd name="connsiteX3" fmla="*/ 276138 w 552273"/>
              <a:gd name="connsiteY3" fmla="*/ 523695 h 523695"/>
              <a:gd name="connsiteX4" fmla="*/ 3 w 552273"/>
              <a:gd name="connsiteY4" fmla="*/ 247560 h 523695"/>
              <a:gd name="connsiteX0" fmla="*/ 3 w 530842"/>
              <a:gd name="connsiteY0" fmla="*/ 247561 h 523696"/>
              <a:gd name="connsiteX1" fmla="*/ 280900 w 530842"/>
              <a:gd name="connsiteY1" fmla="*/ 1 h 523696"/>
              <a:gd name="connsiteX2" fmla="*/ 530842 w 530842"/>
              <a:gd name="connsiteY2" fmla="*/ 245180 h 523696"/>
              <a:gd name="connsiteX3" fmla="*/ 276138 w 530842"/>
              <a:gd name="connsiteY3" fmla="*/ 523696 h 523696"/>
              <a:gd name="connsiteX4" fmla="*/ 3 w 530842"/>
              <a:gd name="connsiteY4" fmla="*/ 247561 h 523696"/>
              <a:gd name="connsiteX0" fmla="*/ 5 w 530844"/>
              <a:gd name="connsiteY0" fmla="*/ 247561 h 507027"/>
              <a:gd name="connsiteX1" fmla="*/ 280902 w 530844"/>
              <a:gd name="connsiteY1" fmla="*/ 1 h 507027"/>
              <a:gd name="connsiteX2" fmla="*/ 530844 w 530844"/>
              <a:gd name="connsiteY2" fmla="*/ 245180 h 507027"/>
              <a:gd name="connsiteX3" fmla="*/ 288046 w 530844"/>
              <a:gd name="connsiteY3" fmla="*/ 507027 h 507027"/>
              <a:gd name="connsiteX4" fmla="*/ 5 w 530844"/>
              <a:gd name="connsiteY4" fmla="*/ 247561 h 507027"/>
              <a:gd name="connsiteX0" fmla="*/ 7 w 507034"/>
              <a:gd name="connsiteY0" fmla="*/ 249947 h 507033"/>
              <a:gd name="connsiteX1" fmla="*/ 257092 w 507034"/>
              <a:gd name="connsiteY1" fmla="*/ 5 h 507033"/>
              <a:gd name="connsiteX2" fmla="*/ 507034 w 507034"/>
              <a:gd name="connsiteY2" fmla="*/ 245184 h 507033"/>
              <a:gd name="connsiteX3" fmla="*/ 264236 w 507034"/>
              <a:gd name="connsiteY3" fmla="*/ 507031 h 507033"/>
              <a:gd name="connsiteX4" fmla="*/ 7 w 507034"/>
              <a:gd name="connsiteY4" fmla="*/ 249947 h 507033"/>
              <a:gd name="connsiteX0" fmla="*/ 45 w 507072"/>
              <a:gd name="connsiteY0" fmla="*/ 252328 h 509414"/>
              <a:gd name="connsiteX1" fmla="*/ 245224 w 507072"/>
              <a:gd name="connsiteY1" fmla="*/ 4 h 509414"/>
              <a:gd name="connsiteX2" fmla="*/ 507072 w 507072"/>
              <a:gd name="connsiteY2" fmla="*/ 247565 h 509414"/>
              <a:gd name="connsiteX3" fmla="*/ 264274 w 507072"/>
              <a:gd name="connsiteY3" fmla="*/ 509412 h 509414"/>
              <a:gd name="connsiteX4" fmla="*/ 45 w 507072"/>
              <a:gd name="connsiteY4" fmla="*/ 252328 h 509414"/>
              <a:gd name="connsiteX0" fmla="*/ 49 w 492789"/>
              <a:gd name="connsiteY0" fmla="*/ 252328 h 509414"/>
              <a:gd name="connsiteX1" fmla="*/ 230941 w 492789"/>
              <a:gd name="connsiteY1" fmla="*/ 4 h 509414"/>
              <a:gd name="connsiteX2" fmla="*/ 492789 w 492789"/>
              <a:gd name="connsiteY2" fmla="*/ 247565 h 509414"/>
              <a:gd name="connsiteX3" fmla="*/ 249991 w 492789"/>
              <a:gd name="connsiteY3" fmla="*/ 509412 h 509414"/>
              <a:gd name="connsiteX4" fmla="*/ 49 w 492789"/>
              <a:gd name="connsiteY4" fmla="*/ 252328 h 509414"/>
              <a:gd name="connsiteX0" fmla="*/ 8093 w 500833"/>
              <a:gd name="connsiteY0" fmla="*/ 258554 h 515640"/>
              <a:gd name="connsiteX1" fmla="*/ 77320 w 500833"/>
              <a:gd name="connsiteY1" fmla="*/ 89851 h 515640"/>
              <a:gd name="connsiteX2" fmla="*/ 238985 w 500833"/>
              <a:gd name="connsiteY2" fmla="*/ 6230 h 515640"/>
              <a:gd name="connsiteX3" fmla="*/ 500833 w 500833"/>
              <a:gd name="connsiteY3" fmla="*/ 253791 h 515640"/>
              <a:gd name="connsiteX4" fmla="*/ 258035 w 500833"/>
              <a:gd name="connsiteY4" fmla="*/ 515638 h 515640"/>
              <a:gd name="connsiteX5" fmla="*/ 8093 w 500833"/>
              <a:gd name="connsiteY5" fmla="*/ 258554 h 515640"/>
              <a:gd name="connsiteX0" fmla="*/ 5614 w 498354"/>
              <a:gd name="connsiteY0" fmla="*/ 257008 h 514094"/>
              <a:gd name="connsiteX1" fmla="*/ 93891 w 498354"/>
              <a:gd name="connsiteY1" fmla="*/ 102593 h 514094"/>
              <a:gd name="connsiteX2" fmla="*/ 236506 w 498354"/>
              <a:gd name="connsiteY2" fmla="*/ 4684 h 514094"/>
              <a:gd name="connsiteX3" fmla="*/ 498354 w 498354"/>
              <a:gd name="connsiteY3" fmla="*/ 252245 h 514094"/>
              <a:gd name="connsiteX4" fmla="*/ 255556 w 498354"/>
              <a:gd name="connsiteY4" fmla="*/ 514092 h 514094"/>
              <a:gd name="connsiteX5" fmla="*/ 5614 w 498354"/>
              <a:gd name="connsiteY5" fmla="*/ 257008 h 514094"/>
              <a:gd name="connsiteX0" fmla="*/ 5614 w 498354"/>
              <a:gd name="connsiteY0" fmla="*/ 250217 h 507303"/>
              <a:gd name="connsiteX1" fmla="*/ 93891 w 498354"/>
              <a:gd name="connsiteY1" fmla="*/ 95802 h 507303"/>
              <a:gd name="connsiteX2" fmla="*/ 307943 w 498354"/>
              <a:gd name="connsiteY2" fmla="*/ 5036 h 507303"/>
              <a:gd name="connsiteX3" fmla="*/ 498354 w 498354"/>
              <a:gd name="connsiteY3" fmla="*/ 245454 h 507303"/>
              <a:gd name="connsiteX4" fmla="*/ 255556 w 498354"/>
              <a:gd name="connsiteY4" fmla="*/ 507301 h 507303"/>
              <a:gd name="connsiteX5" fmla="*/ 5614 w 498354"/>
              <a:gd name="connsiteY5" fmla="*/ 250217 h 507303"/>
              <a:gd name="connsiteX0" fmla="*/ 48 w 492788"/>
              <a:gd name="connsiteY0" fmla="*/ 250217 h 511304"/>
              <a:gd name="connsiteX1" fmla="*/ 88325 w 492788"/>
              <a:gd name="connsiteY1" fmla="*/ 95802 h 511304"/>
              <a:gd name="connsiteX2" fmla="*/ 302377 w 492788"/>
              <a:gd name="connsiteY2" fmla="*/ 5036 h 511304"/>
              <a:gd name="connsiteX3" fmla="*/ 492788 w 492788"/>
              <a:gd name="connsiteY3" fmla="*/ 245454 h 511304"/>
              <a:gd name="connsiteX4" fmla="*/ 249990 w 492788"/>
              <a:gd name="connsiteY4" fmla="*/ 507301 h 511304"/>
              <a:gd name="connsiteX5" fmla="*/ 78799 w 492788"/>
              <a:gd name="connsiteY5" fmla="*/ 393458 h 511304"/>
              <a:gd name="connsiteX6" fmla="*/ 48 w 492788"/>
              <a:gd name="connsiteY6" fmla="*/ 250217 h 511304"/>
              <a:gd name="connsiteX0" fmla="*/ 48 w 492788"/>
              <a:gd name="connsiteY0" fmla="*/ 250217 h 509006"/>
              <a:gd name="connsiteX1" fmla="*/ 88325 w 492788"/>
              <a:gd name="connsiteY1" fmla="*/ 95802 h 509006"/>
              <a:gd name="connsiteX2" fmla="*/ 302377 w 492788"/>
              <a:gd name="connsiteY2" fmla="*/ 5036 h 509006"/>
              <a:gd name="connsiteX3" fmla="*/ 492788 w 492788"/>
              <a:gd name="connsiteY3" fmla="*/ 245454 h 509006"/>
              <a:gd name="connsiteX4" fmla="*/ 278565 w 492788"/>
              <a:gd name="connsiteY4" fmla="*/ 504919 h 509006"/>
              <a:gd name="connsiteX5" fmla="*/ 78799 w 492788"/>
              <a:gd name="connsiteY5" fmla="*/ 393458 h 509006"/>
              <a:gd name="connsiteX6" fmla="*/ 48 w 492788"/>
              <a:gd name="connsiteY6" fmla="*/ 250217 h 509006"/>
              <a:gd name="connsiteX0" fmla="*/ 48 w 492788"/>
              <a:gd name="connsiteY0" fmla="*/ 250217 h 490773"/>
              <a:gd name="connsiteX1" fmla="*/ 88325 w 492788"/>
              <a:gd name="connsiteY1" fmla="*/ 95802 h 490773"/>
              <a:gd name="connsiteX2" fmla="*/ 302377 w 492788"/>
              <a:gd name="connsiteY2" fmla="*/ 5036 h 490773"/>
              <a:gd name="connsiteX3" fmla="*/ 492788 w 492788"/>
              <a:gd name="connsiteY3" fmla="*/ 245454 h 490773"/>
              <a:gd name="connsiteX4" fmla="*/ 299996 w 492788"/>
              <a:gd name="connsiteY4" fmla="*/ 485869 h 490773"/>
              <a:gd name="connsiteX5" fmla="*/ 78799 w 492788"/>
              <a:gd name="connsiteY5" fmla="*/ 393458 h 490773"/>
              <a:gd name="connsiteX6" fmla="*/ 48 w 492788"/>
              <a:gd name="connsiteY6" fmla="*/ 250217 h 490773"/>
              <a:gd name="connsiteX0" fmla="*/ 48 w 492788"/>
              <a:gd name="connsiteY0" fmla="*/ 249852 h 490776"/>
              <a:gd name="connsiteX1" fmla="*/ 88325 w 492788"/>
              <a:gd name="connsiteY1" fmla="*/ 95437 h 490776"/>
              <a:gd name="connsiteX2" fmla="*/ 302377 w 492788"/>
              <a:gd name="connsiteY2" fmla="*/ 4671 h 490776"/>
              <a:gd name="connsiteX3" fmla="*/ 492788 w 492788"/>
              <a:gd name="connsiteY3" fmla="*/ 237945 h 490776"/>
              <a:gd name="connsiteX4" fmla="*/ 299996 w 492788"/>
              <a:gd name="connsiteY4" fmla="*/ 485504 h 490776"/>
              <a:gd name="connsiteX5" fmla="*/ 78799 w 492788"/>
              <a:gd name="connsiteY5" fmla="*/ 393093 h 490776"/>
              <a:gd name="connsiteX6" fmla="*/ 48 w 492788"/>
              <a:gd name="connsiteY6" fmla="*/ 249852 h 490776"/>
              <a:gd name="connsiteX0" fmla="*/ 48 w 480882"/>
              <a:gd name="connsiteY0" fmla="*/ 249732 h 490780"/>
              <a:gd name="connsiteX1" fmla="*/ 88325 w 480882"/>
              <a:gd name="connsiteY1" fmla="*/ 95317 h 490780"/>
              <a:gd name="connsiteX2" fmla="*/ 302377 w 480882"/>
              <a:gd name="connsiteY2" fmla="*/ 4551 h 490780"/>
              <a:gd name="connsiteX3" fmla="*/ 480882 w 480882"/>
              <a:gd name="connsiteY3" fmla="*/ 235444 h 490780"/>
              <a:gd name="connsiteX4" fmla="*/ 299996 w 480882"/>
              <a:gd name="connsiteY4" fmla="*/ 485384 h 490780"/>
              <a:gd name="connsiteX5" fmla="*/ 78799 w 480882"/>
              <a:gd name="connsiteY5" fmla="*/ 392973 h 490780"/>
              <a:gd name="connsiteX6" fmla="*/ 48 w 480882"/>
              <a:gd name="connsiteY6" fmla="*/ 249732 h 490780"/>
              <a:gd name="connsiteX0" fmla="*/ 28 w 480862"/>
              <a:gd name="connsiteY0" fmla="*/ 250773 h 491821"/>
              <a:gd name="connsiteX1" fmla="*/ 85923 w 480862"/>
              <a:gd name="connsiteY1" fmla="*/ 86833 h 491821"/>
              <a:gd name="connsiteX2" fmla="*/ 302357 w 480862"/>
              <a:gd name="connsiteY2" fmla="*/ 5592 h 491821"/>
              <a:gd name="connsiteX3" fmla="*/ 480862 w 480862"/>
              <a:gd name="connsiteY3" fmla="*/ 236485 h 491821"/>
              <a:gd name="connsiteX4" fmla="*/ 299976 w 480862"/>
              <a:gd name="connsiteY4" fmla="*/ 486425 h 491821"/>
              <a:gd name="connsiteX5" fmla="*/ 78779 w 480862"/>
              <a:gd name="connsiteY5" fmla="*/ 394014 h 491821"/>
              <a:gd name="connsiteX6" fmla="*/ 28 w 480862"/>
              <a:gd name="connsiteY6" fmla="*/ 250773 h 491821"/>
              <a:gd name="connsiteX0" fmla="*/ 43 w 466590"/>
              <a:gd name="connsiteY0" fmla="*/ 250773 h 491821"/>
              <a:gd name="connsiteX1" fmla="*/ 71651 w 466590"/>
              <a:gd name="connsiteY1" fmla="*/ 86833 h 491821"/>
              <a:gd name="connsiteX2" fmla="*/ 288085 w 466590"/>
              <a:gd name="connsiteY2" fmla="*/ 5592 h 491821"/>
              <a:gd name="connsiteX3" fmla="*/ 466590 w 466590"/>
              <a:gd name="connsiteY3" fmla="*/ 236485 h 491821"/>
              <a:gd name="connsiteX4" fmla="*/ 285704 w 466590"/>
              <a:gd name="connsiteY4" fmla="*/ 486425 h 491821"/>
              <a:gd name="connsiteX5" fmla="*/ 64507 w 466590"/>
              <a:gd name="connsiteY5" fmla="*/ 394014 h 491821"/>
              <a:gd name="connsiteX6" fmla="*/ 43 w 466590"/>
              <a:gd name="connsiteY6" fmla="*/ 250773 h 491821"/>
              <a:gd name="connsiteX0" fmla="*/ 0 w 466547"/>
              <a:gd name="connsiteY0" fmla="*/ 251694 h 492742"/>
              <a:gd name="connsiteX1" fmla="*/ 64465 w 466547"/>
              <a:gd name="connsiteY1" fmla="*/ 80610 h 492742"/>
              <a:gd name="connsiteX2" fmla="*/ 288042 w 466547"/>
              <a:gd name="connsiteY2" fmla="*/ 6513 h 492742"/>
              <a:gd name="connsiteX3" fmla="*/ 466547 w 466547"/>
              <a:gd name="connsiteY3" fmla="*/ 237406 h 492742"/>
              <a:gd name="connsiteX4" fmla="*/ 285661 w 466547"/>
              <a:gd name="connsiteY4" fmla="*/ 487346 h 492742"/>
              <a:gd name="connsiteX5" fmla="*/ 64464 w 466547"/>
              <a:gd name="connsiteY5" fmla="*/ 394935 h 492742"/>
              <a:gd name="connsiteX6" fmla="*/ 0 w 466547"/>
              <a:gd name="connsiteY6" fmla="*/ 251694 h 492742"/>
              <a:gd name="connsiteX0" fmla="*/ 0 w 471094"/>
              <a:gd name="connsiteY0" fmla="*/ 245235 h 486283"/>
              <a:gd name="connsiteX1" fmla="*/ 64465 w 471094"/>
              <a:gd name="connsiteY1" fmla="*/ 74151 h 486283"/>
              <a:gd name="connsiteX2" fmla="*/ 288042 w 471094"/>
              <a:gd name="connsiteY2" fmla="*/ 54 h 486283"/>
              <a:gd name="connsiteX3" fmla="*/ 402602 w 471094"/>
              <a:gd name="connsiteY3" fmla="*/ 83676 h 486283"/>
              <a:gd name="connsiteX4" fmla="*/ 466547 w 471094"/>
              <a:gd name="connsiteY4" fmla="*/ 230947 h 486283"/>
              <a:gd name="connsiteX5" fmla="*/ 285661 w 471094"/>
              <a:gd name="connsiteY5" fmla="*/ 480887 h 486283"/>
              <a:gd name="connsiteX6" fmla="*/ 64464 w 471094"/>
              <a:gd name="connsiteY6" fmla="*/ 388476 h 486283"/>
              <a:gd name="connsiteX7" fmla="*/ 0 w 471094"/>
              <a:gd name="connsiteY7" fmla="*/ 245235 h 486283"/>
              <a:gd name="connsiteX0" fmla="*/ 0 w 466550"/>
              <a:gd name="connsiteY0" fmla="*/ 245235 h 481275"/>
              <a:gd name="connsiteX1" fmla="*/ 64465 w 466550"/>
              <a:gd name="connsiteY1" fmla="*/ 74151 h 481275"/>
              <a:gd name="connsiteX2" fmla="*/ 288042 w 466550"/>
              <a:gd name="connsiteY2" fmla="*/ 54 h 481275"/>
              <a:gd name="connsiteX3" fmla="*/ 402602 w 466550"/>
              <a:gd name="connsiteY3" fmla="*/ 83676 h 481275"/>
              <a:gd name="connsiteX4" fmla="*/ 466547 w 466550"/>
              <a:gd name="connsiteY4" fmla="*/ 230947 h 481275"/>
              <a:gd name="connsiteX5" fmla="*/ 409745 w 466550"/>
              <a:gd name="connsiteY5" fmla="*/ 355138 h 481275"/>
              <a:gd name="connsiteX6" fmla="*/ 285661 w 466550"/>
              <a:gd name="connsiteY6" fmla="*/ 480887 h 481275"/>
              <a:gd name="connsiteX7" fmla="*/ 64464 w 466550"/>
              <a:gd name="connsiteY7" fmla="*/ 388476 h 481275"/>
              <a:gd name="connsiteX8" fmla="*/ 0 w 466550"/>
              <a:gd name="connsiteY8" fmla="*/ 245235 h 4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50" h="481275">
                <a:moveTo>
                  <a:pt x="0" y="245235"/>
                </a:moveTo>
                <a:cubicBezTo>
                  <a:pt x="0" y="192848"/>
                  <a:pt x="25983" y="116205"/>
                  <a:pt x="64465" y="74151"/>
                </a:cubicBezTo>
                <a:cubicBezTo>
                  <a:pt x="102947" y="32097"/>
                  <a:pt x="231686" y="-1533"/>
                  <a:pt x="288042" y="54"/>
                </a:cubicBezTo>
                <a:cubicBezTo>
                  <a:pt x="344398" y="1641"/>
                  <a:pt x="372851" y="45194"/>
                  <a:pt x="402602" y="83676"/>
                </a:cubicBezTo>
                <a:cubicBezTo>
                  <a:pt x="432353" y="122158"/>
                  <a:pt x="466944" y="186497"/>
                  <a:pt x="466547" y="230947"/>
                </a:cubicBezTo>
                <a:cubicBezTo>
                  <a:pt x="466150" y="275397"/>
                  <a:pt x="439893" y="313481"/>
                  <a:pt x="409745" y="355138"/>
                </a:cubicBezTo>
                <a:cubicBezTo>
                  <a:pt x="379597" y="396795"/>
                  <a:pt x="343208" y="475331"/>
                  <a:pt x="285661" y="480887"/>
                </a:cubicBezTo>
                <a:cubicBezTo>
                  <a:pt x="228114" y="486443"/>
                  <a:pt x="106121" y="431323"/>
                  <a:pt x="64464" y="388476"/>
                </a:cubicBezTo>
                <a:cubicBezTo>
                  <a:pt x="22807" y="345629"/>
                  <a:pt x="0" y="297622"/>
                  <a:pt x="0" y="245235"/>
                </a:cubicBezTo>
                <a:close/>
              </a:path>
            </a:pathLst>
          </a:custGeom>
          <a:solidFill>
            <a:srgbClr val="EFF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245EB2F0-E73F-4FD2-964C-61264B56C243}"/>
                  </a:ext>
                </a:extLst>
              </p:cNvPr>
              <p:cNvGraphicFramePr>
                <a:graphicFrameLocks noGrp="1"/>
              </p:cNvGraphicFramePr>
              <p:nvPr>
                <p:extLst>
                  <p:ext uri="{D42A27DB-BD31-4B8C-83A1-F6EECF244321}">
                    <p14:modId xmlns:p14="http://schemas.microsoft.com/office/powerpoint/2010/main" val="1560285596"/>
                  </p:ext>
                </p:extLst>
              </p:nvPr>
            </p:nvGraphicFramePr>
            <p:xfrm>
              <a:off x="409108" y="1205545"/>
              <a:ext cx="11373784" cy="5347659"/>
            </p:xfrm>
            <a:graphic>
              <a:graphicData uri="http://schemas.openxmlformats.org/drawingml/2006/table">
                <a:tbl>
                  <a:tblPr firstRow="1" firstCol="1" bandRow="1">
                    <a:tableStyleId>{5C22544A-7EE6-4342-B048-85BDC9FD1C3A}</a:tableStyleId>
                  </a:tblPr>
                  <a:tblGrid>
                    <a:gridCol w="4011890">
                      <a:extLst>
                        <a:ext uri="{9D8B030D-6E8A-4147-A177-3AD203B41FA5}">
                          <a16:colId xmlns:a16="http://schemas.microsoft.com/office/drawing/2014/main" val="1631101045"/>
                        </a:ext>
                      </a:extLst>
                    </a:gridCol>
                    <a:gridCol w="1879134">
                      <a:extLst>
                        <a:ext uri="{9D8B030D-6E8A-4147-A177-3AD203B41FA5}">
                          <a16:colId xmlns:a16="http://schemas.microsoft.com/office/drawing/2014/main" val="3082087116"/>
                        </a:ext>
                      </a:extLst>
                    </a:gridCol>
                    <a:gridCol w="5482760">
                      <a:extLst>
                        <a:ext uri="{9D8B030D-6E8A-4147-A177-3AD203B41FA5}">
                          <a16:colId xmlns:a16="http://schemas.microsoft.com/office/drawing/2014/main" val="1466837658"/>
                        </a:ext>
                      </a:extLst>
                    </a:gridCol>
                  </a:tblGrid>
                  <a:tr h="355279">
                    <a:tc>
                      <a:txBody>
                        <a:bodyPr/>
                        <a:lstStyle/>
                        <a:p>
                          <a:pPr algn="just"/>
                          <a:r>
                            <a:rPr lang="en-US" sz="2300" kern="100" dirty="0">
                              <a:solidFill>
                                <a:schemeClr val="tx1"/>
                              </a:solidFill>
                              <a:effectLst/>
                            </a:rPr>
                            <a:t> </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solidFill>
                                <a:schemeClr val="tx1"/>
                              </a:solidFill>
                              <a:effectLst/>
                            </a:rPr>
                            <a:t>Value</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solidFill>
                                <a:schemeClr val="tx1"/>
                              </a:solidFill>
                              <a:effectLst/>
                            </a:rPr>
                            <a:t>Remark</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extLst>
                      <a:ext uri="{0D108BD9-81ED-4DB2-BD59-A6C34878D82A}">
                        <a16:rowId xmlns:a16="http://schemas.microsoft.com/office/drawing/2014/main" val="4147135469"/>
                      </a:ext>
                    </a:extLst>
                  </a:tr>
                  <a:tr h="355448">
                    <a:tc>
                      <a:txBody>
                        <a:bodyPr/>
                        <a:lstStyle/>
                        <a:p>
                          <a:pPr algn="just"/>
                          <a:r>
                            <a:rPr lang="en-US" sz="2300" kern="100" dirty="0">
                              <a:solidFill>
                                <a:schemeClr val="tx1"/>
                              </a:solidFill>
                              <a:effectLst/>
                            </a:rPr>
                            <a:t>Drag coefficient </a:t>
                          </a:r>
                          <a14:m>
                            <m:oMath xmlns:m="http://schemas.openxmlformats.org/officeDocument/2006/math">
                              <m:sSub>
                                <m:sSubPr>
                                  <m:ctrlPr>
                                    <a:rPr lang="zh-CN" sz="2300" i="1" kern="100">
                                      <a:solidFill>
                                        <a:schemeClr val="tx1"/>
                                      </a:solidFill>
                                      <a:effectLst/>
                                      <a:latin typeface="Cambria Math" panose="02040503050406030204" pitchFamily="18" charset="0"/>
                                    </a:rPr>
                                  </m:ctrlPr>
                                </m:sSubPr>
                                <m:e>
                                  <m:r>
                                    <a:rPr lang="en-US" sz="2300" kern="100">
                                      <a:solidFill>
                                        <a:schemeClr val="tx1"/>
                                      </a:solidFill>
                                      <a:effectLst/>
                                      <a:latin typeface="Cambria Math" panose="02040503050406030204" pitchFamily="18" charset="0"/>
                                    </a:rPr>
                                    <m:t>𝑐</m:t>
                                  </m:r>
                                </m:e>
                                <m:sub>
                                  <m:r>
                                    <a:rPr lang="en-US" sz="2300" kern="100">
                                      <a:solidFill>
                                        <a:schemeClr val="tx1"/>
                                      </a:solidFill>
                                      <a:effectLst/>
                                      <a:latin typeface="Cambria Math" panose="02040503050406030204" pitchFamily="18" charset="0"/>
                                    </a:rPr>
                                    <m:t>𝐷</m:t>
                                  </m:r>
                                </m:sub>
                              </m:sSub>
                            </m:oMath>
                          </a14:m>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effectLst/>
                            </a:rPr>
                            <a:t>~0.5</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3288764932"/>
                      </a:ext>
                    </a:extLst>
                  </a:tr>
                  <a:tr h="710896">
                    <a:tc>
                      <a:txBody>
                        <a:bodyPr/>
                        <a:lstStyle/>
                        <a:p>
                          <a:pPr algn="just"/>
                          <a:r>
                            <a:rPr lang="en-US" sz="2300" kern="100" dirty="0">
                              <a:solidFill>
                                <a:schemeClr val="tx1"/>
                              </a:solidFill>
                              <a:effectLst/>
                            </a:rPr>
                            <a:t>Gold particle radius </a:t>
                          </a:r>
                          <a14:m>
                            <m:oMath xmlns:m="http://schemas.openxmlformats.org/officeDocument/2006/math">
                              <m:r>
                                <a:rPr lang="en-US" sz="2300" kern="100">
                                  <a:solidFill>
                                    <a:schemeClr val="tx1"/>
                                  </a:solidFill>
                                  <a:effectLst/>
                                  <a:latin typeface="Cambria Math" panose="02040503050406030204" pitchFamily="18" charset="0"/>
                                </a:rPr>
                                <m:t>𝑟</m:t>
                              </m:r>
                            </m:oMath>
                          </a14:m>
                          <a:r>
                            <a:rPr lang="en-US" alt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effectLst/>
                            </a:rPr>
                            <a:t>0.5-2.5</a:t>
                          </a:r>
                          <a14:m>
                            <m:oMath xmlns:m="http://schemas.openxmlformats.org/officeDocument/2006/math">
                              <m:r>
                                <a:rPr lang="en-US" sz="2300" kern="100">
                                  <a:effectLst/>
                                  <a:latin typeface="Cambria Math" panose="02040503050406030204" pitchFamily="18" charset="0"/>
                                </a:rPr>
                                <m:t>𝜇</m:t>
                              </m:r>
                              <m:r>
                                <a:rPr lang="en-US" sz="2300" kern="100">
                                  <a:effectLst/>
                                  <a:latin typeface="Cambria Math" panose="02040503050406030204" pitchFamily="18" charset="0"/>
                                </a:rPr>
                                <m:t>𝑚</m:t>
                              </m:r>
                            </m:oMath>
                          </a14:m>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Normal distribution (1.5, 0.5)</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037273757"/>
                      </a:ext>
                    </a:extLst>
                  </a:tr>
                  <a:tr h="710896">
                    <a:tc>
                      <a:txBody>
                        <a:bodyPr/>
                        <a:lstStyle/>
                        <a:p>
                          <a:pPr algn="just"/>
                          <a:r>
                            <a:rPr lang="en-US" sz="2300" kern="100" dirty="0">
                              <a:solidFill>
                                <a:schemeClr val="tx1"/>
                              </a:solidFill>
                              <a:effectLst/>
                            </a:rPr>
                            <a:t>Particle velocity on entry </a:t>
                          </a:r>
                          <a14:m>
                            <m:oMath xmlns:m="http://schemas.openxmlformats.org/officeDocument/2006/math">
                              <m:r>
                                <a:rPr lang="en-US" sz="2300" kern="100">
                                  <a:solidFill>
                                    <a:schemeClr val="tx1"/>
                                  </a:solidFill>
                                  <a:effectLst/>
                                  <a:latin typeface="Cambria Math" panose="02040503050406030204" pitchFamily="18" charset="0"/>
                                </a:rPr>
                                <m:t>𝑣</m:t>
                              </m:r>
                            </m:oMath>
                          </a14:m>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400-600</a:t>
                          </a:r>
                          <a14:m>
                            <m:oMath xmlns:m="http://schemas.openxmlformats.org/officeDocument/2006/math">
                              <m:r>
                                <a:rPr lang="en-US" sz="2300" kern="100">
                                  <a:effectLst/>
                                  <a:latin typeface="Cambria Math" panose="02040503050406030204" pitchFamily="18" charset="0"/>
                                </a:rPr>
                                <m:t>𝑚</m:t>
                              </m:r>
                              <m:r>
                                <a:rPr lang="en-US" sz="2300" kern="100">
                                  <a:effectLst/>
                                  <a:latin typeface="Cambria Math" panose="02040503050406030204" pitchFamily="18" charset="0"/>
                                </a:rPr>
                                <m:t>/</m:t>
                              </m:r>
                              <m:r>
                                <a:rPr lang="en-US" sz="2300" kern="100">
                                  <a:effectLst/>
                                  <a:latin typeface="Cambria Math" panose="02040503050406030204" pitchFamily="18" charset="0"/>
                                </a:rPr>
                                <m:t>𝑠</m:t>
                              </m:r>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Normal distribution (500, 51)</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465231368"/>
                      </a:ext>
                    </a:extLst>
                  </a:tr>
                  <a:tr h="355448">
                    <a:tc>
                      <a:txBody>
                        <a:bodyPr/>
                        <a:lstStyle/>
                        <a:p>
                          <a:pPr algn="just"/>
                          <a:r>
                            <a:rPr lang="en-US" sz="2300" kern="100" dirty="0">
                              <a:solidFill>
                                <a:schemeClr val="tx1"/>
                              </a:solidFill>
                              <a:effectLst/>
                            </a:rPr>
                            <a:t>Yield stress </a:t>
                          </a:r>
                          <a14:m>
                            <m:oMath xmlns:m="http://schemas.openxmlformats.org/officeDocument/2006/math">
                              <m:sSub>
                                <m:sSubPr>
                                  <m:ctrlPr>
                                    <a:rPr lang="zh-CN" sz="2300" i="1" kern="100">
                                      <a:solidFill>
                                        <a:schemeClr val="tx1"/>
                                      </a:solidFill>
                                      <a:effectLst/>
                                      <a:latin typeface="Cambria Math" panose="02040503050406030204" pitchFamily="18" charset="0"/>
                                    </a:rPr>
                                  </m:ctrlPr>
                                </m:sSubPr>
                                <m:e>
                                  <m:r>
                                    <a:rPr lang="en-US" sz="2300" kern="100">
                                      <a:solidFill>
                                        <a:schemeClr val="tx1"/>
                                      </a:solidFill>
                                      <a:effectLst/>
                                      <a:latin typeface="Cambria Math" panose="02040503050406030204" pitchFamily="18" charset="0"/>
                                    </a:rPr>
                                    <m:t>𝜎</m:t>
                                  </m:r>
                                </m:e>
                                <m:sub>
                                  <m:r>
                                    <a:rPr lang="en-US" sz="2300" kern="100">
                                      <a:solidFill>
                                        <a:schemeClr val="tx1"/>
                                      </a:solidFill>
                                      <a:effectLst/>
                                      <a:latin typeface="Cambria Math" panose="02040503050406030204" pitchFamily="18" charset="0"/>
                                    </a:rPr>
                                    <m:t>𝑌</m:t>
                                  </m:r>
                                </m:sub>
                              </m:sSub>
                            </m:oMath>
                          </a14:m>
                          <a:r>
                            <a:rPr lang="en-US" sz="2300" kern="100" dirty="0">
                              <a:solidFill>
                                <a:schemeClr val="tx1"/>
                              </a:solidFill>
                              <a:effectLst/>
                            </a:rPr>
                            <a:t> of SC[3]</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3-25</a:t>
                          </a:r>
                          <a14:m>
                            <m:oMath xmlns:m="http://schemas.openxmlformats.org/officeDocument/2006/math">
                              <m:r>
                                <a:rPr lang="en-US" sz="2300" kern="100">
                                  <a:effectLst/>
                                  <a:latin typeface="Cambria Math" panose="02040503050406030204" pitchFamily="18" charset="0"/>
                                </a:rPr>
                                <m:t>𝑀𝑝𝑎</m:t>
                              </m:r>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Normal distribution (14, 6)</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529869642"/>
                      </a:ext>
                    </a:extLst>
                  </a:tr>
                  <a:tr h="355448">
                    <a:tc>
                      <a:txBody>
                        <a:bodyPr/>
                        <a:lstStyle/>
                        <a:p>
                          <a:pPr algn="just"/>
                          <a:r>
                            <a:rPr lang="en-US" sz="2300" kern="100" dirty="0">
                              <a:solidFill>
                                <a:schemeClr val="tx1"/>
                              </a:solidFill>
                              <a:effectLst/>
                            </a:rPr>
                            <a:t>Yield stress </a:t>
                          </a:r>
                          <a14:m>
                            <m:oMath xmlns:m="http://schemas.openxmlformats.org/officeDocument/2006/math">
                              <m:sSub>
                                <m:sSubPr>
                                  <m:ctrlPr>
                                    <a:rPr lang="zh-CN" sz="2300" i="1" kern="100">
                                      <a:solidFill>
                                        <a:schemeClr val="tx1"/>
                                      </a:solidFill>
                                      <a:effectLst/>
                                      <a:latin typeface="Cambria Math" panose="02040503050406030204" pitchFamily="18" charset="0"/>
                                    </a:rPr>
                                  </m:ctrlPr>
                                </m:sSubPr>
                                <m:e>
                                  <m:r>
                                    <a:rPr lang="en-US" sz="2300" kern="100">
                                      <a:solidFill>
                                        <a:schemeClr val="tx1"/>
                                      </a:solidFill>
                                      <a:effectLst/>
                                      <a:latin typeface="Cambria Math" panose="02040503050406030204" pitchFamily="18" charset="0"/>
                                    </a:rPr>
                                    <m:t>𝜎</m:t>
                                  </m:r>
                                </m:e>
                                <m:sub>
                                  <m:r>
                                    <a:rPr lang="en-US" sz="2300" kern="100">
                                      <a:solidFill>
                                        <a:schemeClr val="tx1"/>
                                      </a:solidFill>
                                      <a:effectLst/>
                                      <a:latin typeface="Cambria Math" panose="02040503050406030204" pitchFamily="18" charset="0"/>
                                    </a:rPr>
                                    <m:t>𝑌</m:t>
                                  </m:r>
                                </m:sub>
                              </m:sSub>
                            </m:oMath>
                          </a14:m>
                          <a:r>
                            <a:rPr lang="en-US" sz="2300" kern="100" dirty="0">
                              <a:solidFill>
                                <a:schemeClr val="tx1"/>
                              </a:solidFill>
                              <a:effectLst/>
                            </a:rPr>
                            <a:t> of VE</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2</a:t>
                          </a:r>
                          <a14:m>
                            <m:oMath xmlns:m="http://schemas.openxmlformats.org/officeDocument/2006/math">
                              <m:r>
                                <a:rPr lang="en-US" sz="2300" kern="100">
                                  <a:effectLst/>
                                  <a:latin typeface="Cambria Math" panose="02040503050406030204" pitchFamily="18" charset="0"/>
                                </a:rPr>
                                <m:t>𝑀𝑝𝑎</m:t>
                              </m:r>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1744494485"/>
                      </a:ext>
                    </a:extLst>
                  </a:tr>
                  <a:tr h="363502">
                    <a:tc>
                      <a:txBody>
                        <a:bodyPr/>
                        <a:lstStyle/>
                        <a:p>
                          <a:pPr algn="just"/>
                          <a:r>
                            <a:rPr lang="en-US" sz="2300" kern="100" dirty="0">
                              <a:solidFill>
                                <a:schemeClr val="tx1"/>
                              </a:solidFill>
                              <a:effectLst/>
                            </a:rPr>
                            <a:t>Density </a:t>
                          </a:r>
                          <a14:m>
                            <m:oMath xmlns:m="http://schemas.openxmlformats.org/officeDocument/2006/math">
                              <m:sSub>
                                <m:sSubPr>
                                  <m:ctrlPr>
                                    <a:rPr lang="zh-CN" sz="2300" i="1" kern="100">
                                      <a:solidFill>
                                        <a:schemeClr val="tx1"/>
                                      </a:solidFill>
                                      <a:effectLst/>
                                      <a:latin typeface="Cambria Math" panose="02040503050406030204" pitchFamily="18" charset="0"/>
                                    </a:rPr>
                                  </m:ctrlPr>
                                </m:sSubPr>
                                <m:e>
                                  <m:r>
                                    <a:rPr lang="en-US" sz="2300" kern="100">
                                      <a:solidFill>
                                        <a:schemeClr val="tx1"/>
                                      </a:solidFill>
                                      <a:effectLst/>
                                      <a:latin typeface="Cambria Math" panose="02040503050406030204" pitchFamily="18" charset="0"/>
                                    </a:rPr>
                                    <m:t>𝜌</m:t>
                                  </m:r>
                                </m:e>
                                <m:sub>
                                  <m:r>
                                    <a:rPr lang="en-US" sz="2300" kern="100">
                                      <a:solidFill>
                                        <a:schemeClr val="tx1"/>
                                      </a:solidFill>
                                      <a:effectLst/>
                                      <a:latin typeface="Cambria Math" panose="02040503050406030204" pitchFamily="18" charset="0"/>
                                    </a:rPr>
                                    <m:t>𝑠</m:t>
                                  </m:r>
                                </m:sub>
                              </m:sSub>
                            </m:oMath>
                          </a14:m>
                          <a:r>
                            <a:rPr lang="en-US" sz="2300" kern="100" dirty="0">
                              <a:solidFill>
                                <a:schemeClr val="tx1"/>
                              </a:solidFill>
                              <a:effectLst/>
                            </a:rPr>
                            <a:t> of SC</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1500</a:t>
                          </a:r>
                          <a14:m>
                            <m:oMath xmlns:m="http://schemas.openxmlformats.org/officeDocument/2006/math">
                              <m:r>
                                <a:rPr lang="en-US" sz="2300" kern="100">
                                  <a:effectLst/>
                                  <a:latin typeface="Cambria Math" panose="02040503050406030204" pitchFamily="18" charset="0"/>
                                </a:rPr>
                                <m:t>𝑘𝑔</m:t>
                              </m:r>
                              <m:r>
                                <a:rPr lang="en-US" sz="2300" kern="100">
                                  <a:effectLst/>
                                  <a:latin typeface="Cambria Math" panose="02040503050406030204" pitchFamily="18" charset="0"/>
                                </a:rPr>
                                <m:t>/</m:t>
                              </m:r>
                              <m:sSup>
                                <m:sSupPr>
                                  <m:ctrlPr>
                                    <a:rPr lang="zh-CN" sz="2300" i="1" kern="100">
                                      <a:effectLst/>
                                      <a:latin typeface="Cambria Math" panose="02040503050406030204" pitchFamily="18" charset="0"/>
                                    </a:rPr>
                                  </m:ctrlPr>
                                </m:sSupPr>
                                <m:e>
                                  <m:r>
                                    <a:rPr lang="en-US" sz="2300" kern="100">
                                      <a:effectLst/>
                                      <a:latin typeface="Cambria Math" panose="02040503050406030204" pitchFamily="18" charset="0"/>
                                    </a:rPr>
                                    <m:t>𝑚</m:t>
                                  </m:r>
                                </m:e>
                                <m:sup>
                                  <m:r>
                                    <a:rPr lang="en-US" sz="2300" kern="100">
                                      <a:effectLst/>
                                      <a:latin typeface="Cambria Math" panose="02040503050406030204" pitchFamily="18" charset="0"/>
                                    </a:rPr>
                                    <m:t>3</m:t>
                                  </m:r>
                                </m:sup>
                              </m:sSup>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1620865686"/>
                      </a:ext>
                    </a:extLst>
                  </a:tr>
                  <a:tr h="363502">
                    <a:tc>
                      <a:txBody>
                        <a:bodyPr/>
                        <a:lstStyle/>
                        <a:p>
                          <a:pPr algn="just"/>
                          <a:r>
                            <a:rPr lang="en-US" sz="2300" kern="100" dirty="0">
                              <a:solidFill>
                                <a:schemeClr val="tx1"/>
                              </a:solidFill>
                              <a:effectLst/>
                            </a:rPr>
                            <a:t>Density </a:t>
                          </a:r>
                          <a14:m>
                            <m:oMath xmlns:m="http://schemas.openxmlformats.org/officeDocument/2006/math">
                              <m:sSub>
                                <m:sSubPr>
                                  <m:ctrlPr>
                                    <a:rPr lang="zh-CN" sz="2300" i="1" kern="100">
                                      <a:solidFill>
                                        <a:schemeClr val="tx1"/>
                                      </a:solidFill>
                                      <a:effectLst/>
                                      <a:latin typeface="Cambria Math" panose="02040503050406030204" pitchFamily="18" charset="0"/>
                                    </a:rPr>
                                  </m:ctrlPr>
                                </m:sSubPr>
                                <m:e>
                                  <m:r>
                                    <a:rPr lang="en-US" sz="2300" kern="100">
                                      <a:solidFill>
                                        <a:schemeClr val="tx1"/>
                                      </a:solidFill>
                                      <a:effectLst/>
                                      <a:latin typeface="Cambria Math" panose="02040503050406030204" pitchFamily="18" charset="0"/>
                                    </a:rPr>
                                    <m:t>𝜌</m:t>
                                  </m:r>
                                </m:e>
                                <m:sub>
                                  <m:r>
                                    <a:rPr lang="en-US" sz="2300" kern="100">
                                      <a:solidFill>
                                        <a:schemeClr val="tx1"/>
                                      </a:solidFill>
                                      <a:effectLst/>
                                      <a:latin typeface="Cambria Math" panose="02040503050406030204" pitchFamily="18" charset="0"/>
                                    </a:rPr>
                                    <m:t>𝑠</m:t>
                                  </m:r>
                                </m:sub>
                              </m:sSub>
                            </m:oMath>
                          </a14:m>
                          <a:r>
                            <a:rPr lang="en-US" sz="2300" kern="100" dirty="0">
                              <a:solidFill>
                                <a:schemeClr val="tx1"/>
                              </a:solidFill>
                              <a:effectLst/>
                            </a:rPr>
                            <a:t> of VE</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1200</a:t>
                          </a:r>
                          <a14:m>
                            <m:oMath xmlns:m="http://schemas.openxmlformats.org/officeDocument/2006/math">
                              <m:r>
                                <a:rPr lang="en-US" sz="2300" kern="100">
                                  <a:effectLst/>
                                  <a:latin typeface="Cambria Math" panose="02040503050406030204" pitchFamily="18" charset="0"/>
                                </a:rPr>
                                <m:t>𝑘𝑔</m:t>
                              </m:r>
                              <m:r>
                                <a:rPr lang="en-US" sz="2300" kern="100">
                                  <a:effectLst/>
                                  <a:latin typeface="Cambria Math" panose="02040503050406030204" pitchFamily="18" charset="0"/>
                                </a:rPr>
                                <m:t>/</m:t>
                              </m:r>
                              <m:sSup>
                                <m:sSupPr>
                                  <m:ctrlPr>
                                    <a:rPr lang="zh-CN" sz="2300" i="1" kern="100">
                                      <a:effectLst/>
                                      <a:latin typeface="Cambria Math" panose="02040503050406030204" pitchFamily="18" charset="0"/>
                                    </a:rPr>
                                  </m:ctrlPr>
                                </m:sSupPr>
                                <m:e>
                                  <m:r>
                                    <a:rPr lang="en-US" sz="2300" kern="100">
                                      <a:effectLst/>
                                      <a:latin typeface="Cambria Math" panose="02040503050406030204" pitchFamily="18" charset="0"/>
                                    </a:rPr>
                                    <m:t>𝑚</m:t>
                                  </m:r>
                                </m:e>
                                <m:sup>
                                  <m:r>
                                    <a:rPr lang="en-US" sz="2300" kern="100">
                                      <a:effectLst/>
                                      <a:latin typeface="Cambria Math" panose="02040503050406030204" pitchFamily="18" charset="0"/>
                                    </a:rPr>
                                    <m:t>3</m:t>
                                  </m:r>
                                </m:sup>
                              </m:sSup>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608967496"/>
                      </a:ext>
                    </a:extLst>
                  </a:tr>
                  <a:tr h="710896">
                    <a:tc>
                      <a:txBody>
                        <a:bodyPr/>
                        <a:lstStyle/>
                        <a:p>
                          <a:pPr algn="just"/>
                          <a:r>
                            <a:rPr lang="en-US" sz="2300" kern="100" dirty="0">
                              <a:solidFill>
                                <a:schemeClr val="tx1"/>
                              </a:solidFill>
                              <a:effectLst/>
                            </a:rPr>
                            <a:t>Thickness of SC[1]</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20-30</a:t>
                          </a:r>
                          <a14:m>
                            <m:oMath xmlns:m="http://schemas.openxmlformats.org/officeDocument/2006/math">
                              <m:r>
                                <a:rPr lang="en-US" sz="2300" kern="100">
                                  <a:effectLst/>
                                  <a:latin typeface="Cambria Math" panose="02040503050406030204" pitchFamily="18" charset="0"/>
                                </a:rPr>
                                <m:t>𝜇</m:t>
                              </m:r>
                              <m:r>
                                <a:rPr lang="en-US" sz="2300" kern="100">
                                  <a:effectLst/>
                                  <a:latin typeface="Cambria Math" panose="02040503050406030204" pitchFamily="18" charset="0"/>
                                </a:rPr>
                                <m:t>𝑚</m:t>
                              </m:r>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Normal distribution (25, 2.6)</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999162437"/>
                      </a:ext>
                    </a:extLst>
                  </a:tr>
                  <a:tr h="710896">
                    <a:tc>
                      <a:txBody>
                        <a:bodyPr/>
                        <a:lstStyle/>
                        <a:p>
                          <a:pPr algn="just"/>
                          <a:r>
                            <a:rPr lang="en-US" sz="2300" kern="100" dirty="0">
                              <a:solidFill>
                                <a:schemeClr val="tx1"/>
                              </a:solidFill>
                              <a:effectLst/>
                            </a:rPr>
                            <a:t>Thickness of VE[1]</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50-100</a:t>
                          </a:r>
                          <a14:m>
                            <m:oMath xmlns:m="http://schemas.openxmlformats.org/officeDocument/2006/math">
                              <m:r>
                                <a:rPr lang="en-US" sz="2300" kern="100">
                                  <a:effectLst/>
                                  <a:latin typeface="Cambria Math" panose="02040503050406030204" pitchFamily="18" charset="0"/>
                                </a:rPr>
                                <m:t>𝜇</m:t>
                              </m:r>
                              <m:r>
                                <a:rPr lang="en-US" sz="2300" kern="100">
                                  <a:effectLst/>
                                  <a:latin typeface="Cambria Math" panose="02040503050406030204" pitchFamily="18" charset="0"/>
                                </a:rPr>
                                <m:t>𝑚</m:t>
                              </m:r>
                            </m:oMath>
                          </a14:m>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Normal distribution (75, 13)</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3671129425"/>
                      </a:ext>
                    </a:extLst>
                  </a:tr>
                  <a:tr h="355448">
                    <a:tc>
                      <a:txBody>
                        <a:bodyPr/>
                        <a:lstStyle/>
                        <a:p>
                          <a:pPr algn="just"/>
                          <a:r>
                            <a:rPr lang="en-US" sz="2300" kern="100" dirty="0">
                              <a:solidFill>
                                <a:schemeClr val="tx1"/>
                              </a:solidFill>
                              <a:effectLst/>
                            </a:rPr>
                            <a:t>Yield constant c</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~3</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4030909333"/>
                      </a:ext>
                    </a:extLst>
                  </a:tr>
                </a:tbl>
              </a:graphicData>
            </a:graphic>
          </p:graphicFrame>
        </mc:Choice>
        <mc:Fallback>
          <p:graphicFrame>
            <p:nvGraphicFramePr>
              <p:cNvPr id="9" name="表格 8">
                <a:extLst>
                  <a:ext uri="{FF2B5EF4-FFF2-40B4-BE49-F238E27FC236}">
                    <a16:creationId xmlns:a16="http://schemas.microsoft.com/office/drawing/2014/main" id="{245EB2F0-E73F-4FD2-964C-61264B56C243}"/>
                  </a:ext>
                </a:extLst>
              </p:cNvPr>
              <p:cNvGraphicFramePr>
                <a:graphicFrameLocks noGrp="1"/>
              </p:cNvGraphicFramePr>
              <p:nvPr>
                <p:extLst>
                  <p:ext uri="{D42A27DB-BD31-4B8C-83A1-F6EECF244321}">
                    <p14:modId xmlns:p14="http://schemas.microsoft.com/office/powerpoint/2010/main" val="1560285596"/>
                  </p:ext>
                </p:extLst>
              </p:nvPr>
            </p:nvGraphicFramePr>
            <p:xfrm>
              <a:off x="409108" y="1205545"/>
              <a:ext cx="11373784" cy="5347659"/>
            </p:xfrm>
            <a:graphic>
              <a:graphicData uri="http://schemas.openxmlformats.org/drawingml/2006/table">
                <a:tbl>
                  <a:tblPr firstRow="1" firstCol="1" bandRow="1">
                    <a:tableStyleId>{5C22544A-7EE6-4342-B048-85BDC9FD1C3A}</a:tableStyleId>
                  </a:tblPr>
                  <a:tblGrid>
                    <a:gridCol w="4011890">
                      <a:extLst>
                        <a:ext uri="{9D8B030D-6E8A-4147-A177-3AD203B41FA5}">
                          <a16:colId xmlns:a16="http://schemas.microsoft.com/office/drawing/2014/main" val="1631101045"/>
                        </a:ext>
                      </a:extLst>
                    </a:gridCol>
                    <a:gridCol w="1879134">
                      <a:extLst>
                        <a:ext uri="{9D8B030D-6E8A-4147-A177-3AD203B41FA5}">
                          <a16:colId xmlns:a16="http://schemas.microsoft.com/office/drawing/2014/main" val="3082087116"/>
                        </a:ext>
                      </a:extLst>
                    </a:gridCol>
                    <a:gridCol w="5482760">
                      <a:extLst>
                        <a:ext uri="{9D8B030D-6E8A-4147-A177-3AD203B41FA5}">
                          <a16:colId xmlns:a16="http://schemas.microsoft.com/office/drawing/2014/main" val="1466837658"/>
                        </a:ext>
                      </a:extLst>
                    </a:gridCol>
                  </a:tblGrid>
                  <a:tr h="355279">
                    <a:tc>
                      <a:txBody>
                        <a:bodyPr/>
                        <a:lstStyle/>
                        <a:p>
                          <a:pPr algn="just"/>
                          <a:r>
                            <a:rPr lang="en-US" sz="2300" kern="100" dirty="0">
                              <a:solidFill>
                                <a:schemeClr val="tx1"/>
                              </a:solidFill>
                              <a:effectLst/>
                            </a:rPr>
                            <a:t> </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solidFill>
                                <a:schemeClr val="tx1"/>
                              </a:solidFill>
                              <a:effectLst/>
                            </a:rPr>
                            <a:t>Value</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dirty="0">
                              <a:solidFill>
                                <a:schemeClr val="tx1"/>
                              </a:solidFill>
                              <a:effectLst/>
                            </a:rPr>
                            <a:t>Remark</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extLst>
                      <a:ext uri="{0D108BD9-81ED-4DB2-BD59-A6C34878D82A}">
                        <a16:rowId xmlns:a16="http://schemas.microsoft.com/office/drawing/2014/main" val="4147135469"/>
                      </a:ext>
                    </a:extLst>
                  </a:tr>
                  <a:tr h="355448">
                    <a:tc>
                      <a:txBody>
                        <a:bodyPr/>
                        <a:lstStyle/>
                        <a:p>
                          <a:endParaRPr lang="zh-CN"/>
                        </a:p>
                      </a:txBody>
                      <a:tcPr marL="148067" marR="148067" marT="0" marB="0">
                        <a:blipFill>
                          <a:blip r:embed="rId3"/>
                          <a:stretch>
                            <a:fillRect l="-152" t="-125424" r="-184347" b="-1335593"/>
                          </a:stretch>
                        </a:blipFill>
                      </a:tcPr>
                    </a:tc>
                    <a:tc>
                      <a:txBody>
                        <a:bodyPr/>
                        <a:lstStyle/>
                        <a:p>
                          <a:pPr algn="just"/>
                          <a:r>
                            <a:rPr lang="en-US" sz="2300" kern="100" dirty="0">
                              <a:effectLst/>
                            </a:rPr>
                            <a:t>~0.5</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3288764932"/>
                      </a:ext>
                    </a:extLst>
                  </a:tr>
                  <a:tr h="710896">
                    <a:tc>
                      <a:txBody>
                        <a:bodyPr/>
                        <a:lstStyle/>
                        <a:p>
                          <a:endParaRPr lang="zh-CN"/>
                        </a:p>
                      </a:txBody>
                      <a:tcPr marL="148067" marR="148067" marT="0" marB="0">
                        <a:blipFill>
                          <a:blip r:embed="rId3"/>
                          <a:stretch>
                            <a:fillRect l="-152" t="-113675" r="-184347" b="-573504"/>
                          </a:stretch>
                        </a:blipFill>
                      </a:tcPr>
                    </a:tc>
                    <a:tc>
                      <a:txBody>
                        <a:bodyPr/>
                        <a:lstStyle/>
                        <a:p>
                          <a:endParaRPr lang="zh-CN"/>
                        </a:p>
                      </a:txBody>
                      <a:tcPr marL="148067" marR="148067" marT="0" marB="0">
                        <a:blipFill>
                          <a:blip r:embed="rId3"/>
                          <a:stretch>
                            <a:fillRect l="-213961" t="-113675" r="-293831" b="-573504"/>
                          </a:stretch>
                        </a:blipFill>
                      </a:tcPr>
                    </a:tc>
                    <a:tc>
                      <a:txBody>
                        <a:bodyPr/>
                        <a:lstStyle/>
                        <a:p>
                          <a:pPr algn="just"/>
                          <a:r>
                            <a:rPr lang="en-US" sz="2300" kern="100" dirty="0">
                              <a:effectLst/>
                            </a:rPr>
                            <a:t>Normal distribution (1.5, 0.5)</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037273757"/>
                      </a:ext>
                    </a:extLst>
                  </a:tr>
                  <a:tr h="710896">
                    <a:tc>
                      <a:txBody>
                        <a:bodyPr/>
                        <a:lstStyle/>
                        <a:p>
                          <a:endParaRPr lang="zh-CN"/>
                        </a:p>
                      </a:txBody>
                      <a:tcPr marL="148067" marR="148067" marT="0" marB="0">
                        <a:blipFill>
                          <a:blip r:embed="rId3"/>
                          <a:stretch>
                            <a:fillRect l="-152" t="-213675" r="-184347" b="-473504"/>
                          </a:stretch>
                        </a:blipFill>
                      </a:tcPr>
                    </a:tc>
                    <a:tc>
                      <a:txBody>
                        <a:bodyPr/>
                        <a:lstStyle/>
                        <a:p>
                          <a:endParaRPr lang="zh-CN"/>
                        </a:p>
                      </a:txBody>
                      <a:tcPr marL="148067" marR="148067" marT="0" marB="0">
                        <a:blipFill>
                          <a:blip r:embed="rId3"/>
                          <a:stretch>
                            <a:fillRect l="-213961" t="-213675" r="-293831" b="-473504"/>
                          </a:stretch>
                        </a:blipFill>
                      </a:tcPr>
                    </a:tc>
                    <a:tc>
                      <a:txBody>
                        <a:bodyPr/>
                        <a:lstStyle/>
                        <a:p>
                          <a:pPr algn="just"/>
                          <a:r>
                            <a:rPr lang="en-US" sz="2300" kern="100" dirty="0">
                              <a:effectLst/>
                            </a:rPr>
                            <a:t>Normal distribution (500, 51)</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465231368"/>
                      </a:ext>
                    </a:extLst>
                  </a:tr>
                  <a:tr h="355448">
                    <a:tc>
                      <a:txBody>
                        <a:bodyPr/>
                        <a:lstStyle/>
                        <a:p>
                          <a:endParaRPr lang="zh-CN"/>
                        </a:p>
                      </a:txBody>
                      <a:tcPr marL="148067" marR="148067" marT="0" marB="0">
                        <a:blipFill>
                          <a:blip r:embed="rId3"/>
                          <a:stretch>
                            <a:fillRect l="-152" t="-632759" r="-184347" b="-855172"/>
                          </a:stretch>
                        </a:blipFill>
                      </a:tcPr>
                    </a:tc>
                    <a:tc>
                      <a:txBody>
                        <a:bodyPr/>
                        <a:lstStyle/>
                        <a:p>
                          <a:endParaRPr lang="zh-CN"/>
                        </a:p>
                      </a:txBody>
                      <a:tcPr marL="148067" marR="148067" marT="0" marB="0">
                        <a:blipFill>
                          <a:blip r:embed="rId3"/>
                          <a:stretch>
                            <a:fillRect l="-213961" t="-632759" r="-293831" b="-855172"/>
                          </a:stretch>
                        </a:blipFill>
                      </a:tcPr>
                    </a:tc>
                    <a:tc>
                      <a:txBody>
                        <a:bodyPr/>
                        <a:lstStyle/>
                        <a:p>
                          <a:pPr algn="just"/>
                          <a:r>
                            <a:rPr lang="en-US" sz="2300" kern="100" dirty="0">
                              <a:effectLst/>
                            </a:rPr>
                            <a:t>Normal distribution (14, 6)</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529869642"/>
                      </a:ext>
                    </a:extLst>
                  </a:tr>
                  <a:tr h="355448">
                    <a:tc>
                      <a:txBody>
                        <a:bodyPr/>
                        <a:lstStyle/>
                        <a:p>
                          <a:endParaRPr lang="zh-CN"/>
                        </a:p>
                      </a:txBody>
                      <a:tcPr marL="148067" marR="148067" marT="0" marB="0">
                        <a:blipFill>
                          <a:blip r:embed="rId3"/>
                          <a:stretch>
                            <a:fillRect l="-152" t="-732759" r="-184347" b="-755172"/>
                          </a:stretch>
                        </a:blipFill>
                      </a:tcPr>
                    </a:tc>
                    <a:tc>
                      <a:txBody>
                        <a:bodyPr/>
                        <a:lstStyle/>
                        <a:p>
                          <a:endParaRPr lang="zh-CN"/>
                        </a:p>
                      </a:txBody>
                      <a:tcPr marL="148067" marR="148067" marT="0" marB="0">
                        <a:blipFill>
                          <a:blip r:embed="rId3"/>
                          <a:stretch>
                            <a:fillRect l="-213961" t="-732759" r="-293831" b="-755172"/>
                          </a:stretch>
                        </a:blip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1744494485"/>
                      </a:ext>
                    </a:extLst>
                  </a:tr>
                  <a:tr h="363502">
                    <a:tc>
                      <a:txBody>
                        <a:bodyPr/>
                        <a:lstStyle/>
                        <a:p>
                          <a:endParaRPr lang="zh-CN"/>
                        </a:p>
                      </a:txBody>
                      <a:tcPr marL="148067" marR="148067" marT="0" marB="0">
                        <a:blipFill>
                          <a:blip r:embed="rId3"/>
                          <a:stretch>
                            <a:fillRect l="-152" t="-805000" r="-184347" b="-630000"/>
                          </a:stretch>
                        </a:blipFill>
                      </a:tcPr>
                    </a:tc>
                    <a:tc>
                      <a:txBody>
                        <a:bodyPr/>
                        <a:lstStyle/>
                        <a:p>
                          <a:endParaRPr lang="zh-CN"/>
                        </a:p>
                      </a:txBody>
                      <a:tcPr marL="148067" marR="148067" marT="0" marB="0">
                        <a:blipFill>
                          <a:blip r:embed="rId3"/>
                          <a:stretch>
                            <a:fillRect l="-213961" t="-805000" r="-293831" b="-630000"/>
                          </a:stretch>
                        </a:blip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1620865686"/>
                      </a:ext>
                    </a:extLst>
                  </a:tr>
                  <a:tr h="363502">
                    <a:tc>
                      <a:txBody>
                        <a:bodyPr/>
                        <a:lstStyle/>
                        <a:p>
                          <a:endParaRPr lang="zh-CN"/>
                        </a:p>
                      </a:txBody>
                      <a:tcPr marL="148067" marR="148067" marT="0" marB="0">
                        <a:blipFill>
                          <a:blip r:embed="rId3"/>
                          <a:stretch>
                            <a:fillRect l="-152" t="-905000" r="-184347" b="-530000"/>
                          </a:stretch>
                        </a:blipFill>
                      </a:tcPr>
                    </a:tc>
                    <a:tc>
                      <a:txBody>
                        <a:bodyPr/>
                        <a:lstStyle/>
                        <a:p>
                          <a:endParaRPr lang="zh-CN"/>
                        </a:p>
                      </a:txBody>
                      <a:tcPr marL="148067" marR="148067" marT="0" marB="0">
                        <a:blipFill>
                          <a:blip r:embed="rId3"/>
                          <a:stretch>
                            <a:fillRect l="-213961" t="-905000" r="-293831" b="-530000"/>
                          </a:stretch>
                        </a:blip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608967496"/>
                      </a:ext>
                    </a:extLst>
                  </a:tr>
                  <a:tr h="710896">
                    <a:tc>
                      <a:txBody>
                        <a:bodyPr/>
                        <a:lstStyle/>
                        <a:p>
                          <a:pPr algn="just"/>
                          <a:r>
                            <a:rPr lang="en-US" sz="2300" kern="100" dirty="0">
                              <a:solidFill>
                                <a:schemeClr val="tx1"/>
                              </a:solidFill>
                              <a:effectLst/>
                            </a:rPr>
                            <a:t>Thickness of SC[1]</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endParaRPr lang="zh-CN"/>
                        </a:p>
                      </a:txBody>
                      <a:tcPr marL="148067" marR="148067" marT="0" marB="0">
                        <a:blipFill>
                          <a:blip r:embed="rId3"/>
                          <a:stretch>
                            <a:fillRect l="-213961" t="-515385" r="-293831" b="-171795"/>
                          </a:stretch>
                        </a:blipFill>
                      </a:tcPr>
                    </a:tc>
                    <a:tc>
                      <a:txBody>
                        <a:bodyPr/>
                        <a:lstStyle/>
                        <a:p>
                          <a:pPr algn="just"/>
                          <a:r>
                            <a:rPr lang="en-US" sz="2300" kern="100" dirty="0">
                              <a:effectLst/>
                            </a:rPr>
                            <a:t>Normal distribution (25, 2.6)</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2999162437"/>
                      </a:ext>
                    </a:extLst>
                  </a:tr>
                  <a:tr h="710896">
                    <a:tc>
                      <a:txBody>
                        <a:bodyPr/>
                        <a:lstStyle/>
                        <a:p>
                          <a:pPr algn="just"/>
                          <a:r>
                            <a:rPr lang="en-US" sz="2300" kern="100" dirty="0">
                              <a:solidFill>
                                <a:schemeClr val="tx1"/>
                              </a:solidFill>
                              <a:effectLst/>
                            </a:rPr>
                            <a:t>Thickness of VE[1]</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endParaRPr lang="zh-CN"/>
                        </a:p>
                      </a:txBody>
                      <a:tcPr marL="148067" marR="148067" marT="0" marB="0">
                        <a:blipFill>
                          <a:blip r:embed="rId3"/>
                          <a:stretch>
                            <a:fillRect l="-213961" t="-615385" r="-293831" b="-71795"/>
                          </a:stretch>
                        </a:blipFill>
                      </a:tcPr>
                    </a:tc>
                    <a:tc>
                      <a:txBody>
                        <a:bodyPr/>
                        <a:lstStyle/>
                        <a:p>
                          <a:pPr algn="just"/>
                          <a:r>
                            <a:rPr lang="en-US" sz="2300" kern="100" dirty="0">
                              <a:effectLst/>
                            </a:rPr>
                            <a:t>Normal distribution (75, 13)</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3671129425"/>
                      </a:ext>
                    </a:extLst>
                  </a:tr>
                  <a:tr h="355448">
                    <a:tc>
                      <a:txBody>
                        <a:bodyPr/>
                        <a:lstStyle/>
                        <a:p>
                          <a:pPr algn="just"/>
                          <a:r>
                            <a:rPr lang="en-US" sz="2300" kern="100" dirty="0">
                              <a:solidFill>
                                <a:schemeClr val="tx1"/>
                              </a:solidFill>
                              <a:effectLst/>
                            </a:rPr>
                            <a:t>Yield constant c</a:t>
                          </a:r>
                          <a:endParaRPr lang="zh-CN" sz="23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chemeClr val="tx2">
                            <a:lumMod val="40000"/>
                            <a:lumOff val="60000"/>
                          </a:schemeClr>
                        </a:solidFill>
                      </a:tcPr>
                    </a:tc>
                    <a:tc>
                      <a:txBody>
                        <a:bodyPr/>
                        <a:lstStyle/>
                        <a:p>
                          <a:pPr algn="just"/>
                          <a:r>
                            <a:rPr lang="en-US" sz="2300" kern="100">
                              <a:effectLst/>
                            </a:rPr>
                            <a:t>~3</a:t>
                          </a:r>
                          <a:endParaRPr lang="zh-CN" sz="2300" kern="10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tc>
                      <a:txBody>
                        <a:bodyPr/>
                        <a:lstStyle/>
                        <a:p>
                          <a:pPr algn="just"/>
                          <a:r>
                            <a:rPr lang="en-US" sz="2300" kern="100" dirty="0">
                              <a:effectLst/>
                            </a:rPr>
                            <a:t> </a:t>
                          </a:r>
                          <a:endParaRPr lang="zh-CN" sz="2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48067" marR="148067" marT="0" marB="0">
                        <a:solidFill>
                          <a:srgbClr val="EFF3F6"/>
                        </a:solidFill>
                      </a:tcPr>
                    </a:tc>
                    <a:extLst>
                      <a:ext uri="{0D108BD9-81ED-4DB2-BD59-A6C34878D82A}">
                        <a16:rowId xmlns:a16="http://schemas.microsoft.com/office/drawing/2014/main" val="4030909333"/>
                      </a:ext>
                    </a:extLst>
                  </a:tr>
                </a:tbl>
              </a:graphicData>
            </a:graphic>
          </p:graphicFrame>
        </mc:Fallback>
      </mc:AlternateContent>
      <p:sp>
        <p:nvSpPr>
          <p:cNvPr id="11" name="文本框 10">
            <a:extLst>
              <a:ext uri="{FF2B5EF4-FFF2-40B4-BE49-F238E27FC236}">
                <a16:creationId xmlns:a16="http://schemas.microsoft.com/office/drawing/2014/main" id="{2D5F9098-9023-4257-B0E6-B51A8DE2AD3F}"/>
              </a:ext>
            </a:extLst>
          </p:cNvPr>
          <p:cNvSpPr txBox="1"/>
          <p:nvPr/>
        </p:nvSpPr>
        <p:spPr>
          <a:xfrm>
            <a:off x="7029054" y="371940"/>
            <a:ext cx="2622574" cy="461665"/>
          </a:xfrm>
          <a:prstGeom prst="rect">
            <a:avLst/>
          </a:prstGeom>
          <a:noFill/>
        </p:spPr>
        <p:txBody>
          <a:bodyPr wrap="square" rtlCol="0">
            <a:spAutoFit/>
          </a:bodyPr>
          <a:lstStyle/>
          <a:p>
            <a:r>
              <a:rPr lang="en-US" altLang="zh-CN" sz="2400" b="1" dirty="0"/>
              <a:t>*see reference</a:t>
            </a:r>
            <a:endParaRPr lang="zh-CN" altLang="en-US" sz="2400" b="1" dirty="0"/>
          </a:p>
        </p:txBody>
      </p:sp>
      <p:sp>
        <p:nvSpPr>
          <p:cNvPr id="13" name="文本框 12">
            <a:extLst>
              <a:ext uri="{FF2B5EF4-FFF2-40B4-BE49-F238E27FC236}">
                <a16:creationId xmlns:a16="http://schemas.microsoft.com/office/drawing/2014/main" id="{394E7E8E-47E0-4506-AFEE-51C2764CDE11}"/>
              </a:ext>
            </a:extLst>
          </p:cNvPr>
          <p:cNvSpPr txBox="1"/>
          <p:nvPr/>
        </p:nvSpPr>
        <p:spPr>
          <a:xfrm>
            <a:off x="27861" y="6430183"/>
            <a:ext cx="901337" cy="369332"/>
          </a:xfrm>
          <a:prstGeom prst="rect">
            <a:avLst/>
          </a:prstGeom>
          <a:noFill/>
        </p:spPr>
        <p:txBody>
          <a:bodyPr wrap="square" rtlCol="0">
            <a:spAutoFit/>
          </a:bodyPr>
          <a:lstStyle/>
          <a:p>
            <a:r>
              <a:rPr lang="en-US" altLang="zh-CN" dirty="0"/>
              <a:t>6</a:t>
            </a:r>
            <a:endParaRPr lang="zh-CN" altLang="en-US" dirty="0"/>
          </a:p>
        </p:txBody>
      </p:sp>
    </p:spTree>
    <p:custDataLst>
      <p:tags r:id="rId1"/>
    </p:custDataLst>
    <p:extLst>
      <p:ext uri="{BB962C8B-B14F-4D97-AF65-F5344CB8AC3E}">
        <p14:creationId xmlns:p14="http://schemas.microsoft.com/office/powerpoint/2010/main" val="3747572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56A83-F62C-4D4B-B95D-85C829FC625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17">
            <a:extLst>
              <a:ext uri="{FF2B5EF4-FFF2-40B4-BE49-F238E27FC236}">
                <a16:creationId xmlns:a16="http://schemas.microsoft.com/office/drawing/2014/main" id="{AEC4993C-79B3-475F-BF75-A1AC0284A4FD}"/>
              </a:ext>
            </a:extLst>
          </p:cNvPr>
          <p:cNvSpPr/>
          <p:nvPr/>
        </p:nvSpPr>
        <p:spPr>
          <a:xfrm>
            <a:off x="9644855" y="6354851"/>
            <a:ext cx="2303371" cy="314275"/>
          </a:xfrm>
          <a:custGeom>
            <a:avLst/>
            <a:gdLst>
              <a:gd name="connsiteX0" fmla="*/ 0 w 1266802"/>
              <a:gd name="connsiteY0" fmla="*/ 0 h 338137"/>
              <a:gd name="connsiteX1" fmla="*/ 1266802 w 1266802"/>
              <a:gd name="connsiteY1" fmla="*/ 0 h 338137"/>
              <a:gd name="connsiteX2" fmla="*/ 1266802 w 1266802"/>
              <a:gd name="connsiteY2" fmla="*/ 338137 h 338137"/>
              <a:gd name="connsiteX3" fmla="*/ 0 w 1266802"/>
              <a:gd name="connsiteY3" fmla="*/ 338137 h 338137"/>
              <a:gd name="connsiteX4" fmla="*/ 0 w 1266802"/>
              <a:gd name="connsiteY4" fmla="*/ 0 h 338137"/>
              <a:gd name="connsiteX0" fmla="*/ 0 w 1290615"/>
              <a:gd name="connsiteY0" fmla="*/ 0 h 338137"/>
              <a:gd name="connsiteX1" fmla="*/ 1290615 w 1290615"/>
              <a:gd name="connsiteY1" fmla="*/ 104775 h 338137"/>
              <a:gd name="connsiteX2" fmla="*/ 1266802 w 1290615"/>
              <a:gd name="connsiteY2" fmla="*/ 338137 h 338137"/>
              <a:gd name="connsiteX3" fmla="*/ 0 w 1290615"/>
              <a:gd name="connsiteY3" fmla="*/ 338137 h 338137"/>
              <a:gd name="connsiteX4" fmla="*/ 0 w 1290615"/>
              <a:gd name="connsiteY4" fmla="*/ 0 h 338137"/>
              <a:gd name="connsiteX0" fmla="*/ 0 w 1381102"/>
              <a:gd name="connsiteY0" fmla="*/ 0 h 376237"/>
              <a:gd name="connsiteX1" fmla="*/ 1290615 w 1381102"/>
              <a:gd name="connsiteY1" fmla="*/ 104775 h 376237"/>
              <a:gd name="connsiteX2" fmla="*/ 1381102 w 1381102"/>
              <a:gd name="connsiteY2" fmla="*/ 376237 h 376237"/>
              <a:gd name="connsiteX3" fmla="*/ 0 w 1381102"/>
              <a:gd name="connsiteY3" fmla="*/ 338137 h 376237"/>
              <a:gd name="connsiteX4" fmla="*/ 0 w 1381102"/>
              <a:gd name="connsiteY4" fmla="*/ 0 h 376237"/>
              <a:gd name="connsiteX0" fmla="*/ 71437 w 1381102"/>
              <a:gd name="connsiteY0" fmla="*/ 0 h 366712"/>
              <a:gd name="connsiteX1" fmla="*/ 1290615 w 1381102"/>
              <a:gd name="connsiteY1" fmla="*/ 95250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71437 w 1381102"/>
              <a:gd name="connsiteY0" fmla="*/ 0 h 366712"/>
              <a:gd name="connsiteX1" fmla="*/ 1328979 w 1381102"/>
              <a:gd name="connsiteY1" fmla="*/ 85243 h 366712"/>
              <a:gd name="connsiteX2" fmla="*/ 1381102 w 1381102"/>
              <a:gd name="connsiteY2" fmla="*/ 366712 h 366712"/>
              <a:gd name="connsiteX3" fmla="*/ 0 w 1381102"/>
              <a:gd name="connsiteY3" fmla="*/ 328612 h 366712"/>
              <a:gd name="connsiteX4" fmla="*/ 71437 w 1381102"/>
              <a:gd name="connsiteY4" fmla="*/ 0 h 366712"/>
              <a:gd name="connsiteX0" fmla="*/ 47828 w 1381102"/>
              <a:gd name="connsiteY0" fmla="*/ 0 h 306671"/>
              <a:gd name="connsiteX1" fmla="*/ 1328979 w 1381102"/>
              <a:gd name="connsiteY1" fmla="*/ 25202 h 306671"/>
              <a:gd name="connsiteX2" fmla="*/ 1381102 w 1381102"/>
              <a:gd name="connsiteY2" fmla="*/ 306671 h 306671"/>
              <a:gd name="connsiteX3" fmla="*/ 0 w 1381102"/>
              <a:gd name="connsiteY3" fmla="*/ 268571 h 306671"/>
              <a:gd name="connsiteX4" fmla="*/ 47828 w 1381102"/>
              <a:gd name="connsiteY4" fmla="*/ 0 h 306671"/>
              <a:gd name="connsiteX0" fmla="*/ 18317 w 1381102"/>
              <a:gd name="connsiteY0" fmla="*/ 0 h 286657"/>
              <a:gd name="connsiteX1" fmla="*/ 1328979 w 1381102"/>
              <a:gd name="connsiteY1" fmla="*/ 5188 h 286657"/>
              <a:gd name="connsiteX2" fmla="*/ 1381102 w 1381102"/>
              <a:gd name="connsiteY2" fmla="*/ 286657 h 286657"/>
              <a:gd name="connsiteX3" fmla="*/ 0 w 1381102"/>
              <a:gd name="connsiteY3" fmla="*/ 248557 h 286657"/>
              <a:gd name="connsiteX4" fmla="*/ 18317 w 1381102"/>
              <a:gd name="connsiteY4" fmla="*/ 0 h 286657"/>
              <a:gd name="connsiteX0" fmla="*/ 18317 w 1416515"/>
              <a:gd name="connsiteY0" fmla="*/ 0 h 248557"/>
              <a:gd name="connsiteX1" fmla="*/ 1328979 w 1416515"/>
              <a:gd name="connsiteY1" fmla="*/ 5188 h 248557"/>
              <a:gd name="connsiteX2" fmla="*/ 1416515 w 1416515"/>
              <a:gd name="connsiteY2" fmla="*/ 241626 h 248557"/>
              <a:gd name="connsiteX3" fmla="*/ 0 w 1416515"/>
              <a:gd name="connsiteY3" fmla="*/ 248557 h 248557"/>
              <a:gd name="connsiteX4" fmla="*/ 18317 w 1416515"/>
              <a:gd name="connsiteY4" fmla="*/ 0 h 248557"/>
              <a:gd name="connsiteX0" fmla="*/ 18317 w 1328979"/>
              <a:gd name="connsiteY0" fmla="*/ 0 h 248557"/>
              <a:gd name="connsiteX1" fmla="*/ 1328979 w 1328979"/>
              <a:gd name="connsiteY1" fmla="*/ 5188 h 248557"/>
              <a:gd name="connsiteX2" fmla="*/ 1037596 w 1328979"/>
              <a:gd name="connsiteY2" fmla="*/ 247630 h 248557"/>
              <a:gd name="connsiteX3" fmla="*/ 0 w 1328979"/>
              <a:gd name="connsiteY3" fmla="*/ 248557 h 248557"/>
              <a:gd name="connsiteX4" fmla="*/ 18317 w 1328979"/>
              <a:gd name="connsiteY4" fmla="*/ 0 h 248557"/>
              <a:gd name="connsiteX0" fmla="*/ 18317 w 1049216"/>
              <a:gd name="connsiteY0" fmla="*/ 0 h 248557"/>
              <a:gd name="connsiteX1" fmla="*/ 1049216 w 1049216"/>
              <a:gd name="connsiteY1" fmla="*/ 23200 h 248557"/>
              <a:gd name="connsiteX2" fmla="*/ 1037596 w 1049216"/>
              <a:gd name="connsiteY2" fmla="*/ 247630 h 248557"/>
              <a:gd name="connsiteX3" fmla="*/ 0 w 1049216"/>
              <a:gd name="connsiteY3" fmla="*/ 248557 h 248557"/>
              <a:gd name="connsiteX4" fmla="*/ 18317 w 1049216"/>
              <a:gd name="connsiteY4" fmla="*/ 0 h 248557"/>
              <a:gd name="connsiteX0" fmla="*/ 39565 w 1070464"/>
              <a:gd name="connsiteY0" fmla="*/ 0 h 247630"/>
              <a:gd name="connsiteX1" fmla="*/ 1070464 w 1070464"/>
              <a:gd name="connsiteY1" fmla="*/ 23200 h 247630"/>
              <a:gd name="connsiteX2" fmla="*/ 1058844 w 1070464"/>
              <a:gd name="connsiteY2" fmla="*/ 247630 h 247630"/>
              <a:gd name="connsiteX3" fmla="*/ 0 w 1070464"/>
              <a:gd name="connsiteY3" fmla="*/ 230545 h 247630"/>
              <a:gd name="connsiteX4" fmla="*/ 39565 w 1070464"/>
              <a:gd name="connsiteY4" fmla="*/ 0 h 247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464" h="247630">
                <a:moveTo>
                  <a:pt x="39565" y="0"/>
                </a:moveTo>
                <a:lnTo>
                  <a:pt x="1070464" y="23200"/>
                </a:lnTo>
                <a:lnTo>
                  <a:pt x="1058844" y="247630"/>
                </a:lnTo>
                <a:lnTo>
                  <a:pt x="0" y="230545"/>
                </a:lnTo>
                <a:lnTo>
                  <a:pt x="39565"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94F0177-A463-4655-A21A-29AE5BEF2CDA}"/>
              </a:ext>
            </a:extLst>
          </p:cNvPr>
          <p:cNvSpPr txBox="1"/>
          <p:nvPr/>
        </p:nvSpPr>
        <p:spPr>
          <a:xfrm>
            <a:off x="9690575" y="6343299"/>
            <a:ext cx="23383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bg1"/>
                </a:solidFill>
              </a:rPr>
              <a:t>Ruslan Shupanov</a:t>
            </a:r>
            <a:endParaRPr kumimoji="0" lang="zh-CN" altLang="en-US" sz="1600" b="0" i="0" u="none" strike="noStrike" kern="1200" cap="none" spc="0" normalizeH="0" baseline="0" noProof="0" dirty="0">
              <a:ln>
                <a:noFill/>
              </a:ln>
              <a:solidFill>
                <a:schemeClr val="bg1"/>
              </a:solidFill>
              <a:effectLst/>
              <a:uLnTx/>
              <a:uFillTx/>
              <a:cs typeface="+mn-ea"/>
              <a:sym typeface="+mn-lt"/>
            </a:endParaRPr>
          </a:p>
        </p:txBody>
      </p:sp>
      <p:sp>
        <p:nvSpPr>
          <p:cNvPr id="13" name="椭圆 12">
            <a:extLst>
              <a:ext uri="{FF2B5EF4-FFF2-40B4-BE49-F238E27FC236}">
                <a16:creationId xmlns:a16="http://schemas.microsoft.com/office/drawing/2014/main" id="{27B27407-C758-47F1-854C-425BEC3883D1}"/>
              </a:ext>
            </a:extLst>
          </p:cNvPr>
          <p:cNvSpPr/>
          <p:nvPr/>
        </p:nvSpPr>
        <p:spPr>
          <a:xfrm>
            <a:off x="730870" y="635265"/>
            <a:ext cx="2946135" cy="29461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34F87C95-9C2C-499C-A4FD-E7C7759E7854}"/>
              </a:ext>
            </a:extLst>
          </p:cNvPr>
          <p:cNvSpPr/>
          <p:nvPr/>
        </p:nvSpPr>
        <p:spPr>
          <a:xfrm>
            <a:off x="385039" y="635264"/>
            <a:ext cx="2946135" cy="294613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900" dirty="0">
                <a:solidFill>
                  <a:schemeClr val="bg1"/>
                </a:solidFill>
              </a:rPr>
              <a:t>3</a:t>
            </a:r>
            <a:endParaRPr lang="zh-CN" altLang="en-US" sz="19900" dirty="0">
              <a:solidFill>
                <a:schemeClr val="bg1"/>
              </a:solidFill>
            </a:endParaRPr>
          </a:p>
        </p:txBody>
      </p:sp>
      <p:sp>
        <p:nvSpPr>
          <p:cNvPr id="16" name="文本框 15">
            <a:extLst>
              <a:ext uri="{FF2B5EF4-FFF2-40B4-BE49-F238E27FC236}">
                <a16:creationId xmlns:a16="http://schemas.microsoft.com/office/drawing/2014/main" id="{C8F08C95-003C-4EF0-82C5-717A5CB71A91}"/>
              </a:ext>
            </a:extLst>
          </p:cNvPr>
          <p:cNvSpPr txBox="1"/>
          <p:nvPr/>
        </p:nvSpPr>
        <p:spPr>
          <a:xfrm>
            <a:off x="730870" y="2367171"/>
            <a:ext cx="12119402"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altLang="zh-CN" sz="6600" b="1" i="0" u="none" strike="noStrike" kern="1200" cap="none" spc="0" normalizeH="0" baseline="0" noProof="0" dirty="0">
                <a:ln>
                  <a:noFill/>
                </a:ln>
                <a:solidFill>
                  <a:schemeClr val="tx1">
                    <a:lumMod val="95000"/>
                    <a:lumOff val="5000"/>
                  </a:schemeClr>
                </a:solidFill>
                <a:effectLst/>
                <a:uLnTx/>
                <a:uFillTx/>
                <a:cs typeface="+mn-ea"/>
                <a:sym typeface="+mn-lt"/>
              </a:rPr>
              <a:t>ANALYTICAL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altLang="zh-CN" sz="6600" b="1" i="0" u="none" strike="noStrike" kern="1200" cap="none" spc="0" normalizeH="0" baseline="0" noProof="0" dirty="0">
                <a:ln>
                  <a:noFill/>
                </a:ln>
                <a:solidFill>
                  <a:schemeClr val="tx1">
                    <a:lumMod val="95000"/>
                    <a:lumOff val="5000"/>
                  </a:schemeClr>
                </a:solidFill>
                <a:effectLst/>
                <a:uLnTx/>
                <a:uFillTx/>
                <a:cs typeface="+mn-ea"/>
                <a:sym typeface="+mn-lt"/>
              </a:rPr>
              <a:t>SOLUTION</a:t>
            </a:r>
            <a:endParaRPr kumimoji="0" lang="zh-CN" altLang="en-US" sz="6600" b="1" i="0" u="none" strike="noStrike" kern="1200" cap="none" spc="0" normalizeH="0" baseline="0" noProof="0" dirty="0">
              <a:ln>
                <a:noFill/>
              </a:ln>
              <a:solidFill>
                <a:schemeClr val="tx1">
                  <a:lumMod val="95000"/>
                  <a:lumOff val="5000"/>
                </a:schemeClr>
              </a:solidFill>
              <a:effectLst/>
              <a:uLnTx/>
              <a:uFillTx/>
              <a:cs typeface="+mn-ea"/>
              <a:sym typeface="+mn-lt"/>
            </a:endParaRPr>
          </a:p>
        </p:txBody>
      </p:sp>
      <p:sp>
        <p:nvSpPr>
          <p:cNvPr id="8" name="文本框 7">
            <a:extLst>
              <a:ext uri="{FF2B5EF4-FFF2-40B4-BE49-F238E27FC236}">
                <a16:creationId xmlns:a16="http://schemas.microsoft.com/office/drawing/2014/main" id="{62B4EFCF-12B0-4029-9343-EDE8573A4ADC}"/>
              </a:ext>
            </a:extLst>
          </p:cNvPr>
          <p:cNvSpPr txBox="1"/>
          <p:nvPr/>
        </p:nvSpPr>
        <p:spPr>
          <a:xfrm>
            <a:off x="280201" y="6354851"/>
            <a:ext cx="901337" cy="369332"/>
          </a:xfrm>
          <a:prstGeom prst="rect">
            <a:avLst/>
          </a:prstGeom>
          <a:noFill/>
        </p:spPr>
        <p:txBody>
          <a:bodyPr wrap="square" rtlCol="0">
            <a:spAutoFit/>
          </a:bodyPr>
          <a:lstStyle/>
          <a:p>
            <a:r>
              <a:rPr lang="en-US" altLang="zh-CN" dirty="0"/>
              <a:t>7</a:t>
            </a:r>
            <a:endParaRPr lang="zh-CN" altLang="en-US" dirty="0"/>
          </a:p>
        </p:txBody>
      </p:sp>
    </p:spTree>
    <p:custDataLst>
      <p:tags r:id="rId1"/>
    </p:custDataLst>
    <p:extLst>
      <p:ext uri="{BB962C8B-B14F-4D97-AF65-F5344CB8AC3E}">
        <p14:creationId xmlns:p14="http://schemas.microsoft.com/office/powerpoint/2010/main" val="1201837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4="http://schemas.microsoft.com/office/powerpoint/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465DF86-600A-4D39-884F-4971D7D8DA7B}"/>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a16="http://schemas.microsoft.com/office/drawing/2014/main" id="{4D4B77E2-49AE-425D-9A57-A8773D86A3E9}"/>
              </a:ext>
            </a:extLst>
          </p:cNvPr>
          <p:cNvPicPr>
            <a:picLocks noChangeAspect="1"/>
          </p:cNvPicPr>
          <p:nvPr/>
        </p:nvPicPr>
        <p:blipFill rotWithShape="1">
          <a:blip r:embed="rId3"/>
          <a:srcRect l="13281" t="14679" r="15573" b="8877"/>
          <a:stretch/>
        </p:blipFill>
        <p:spPr>
          <a:xfrm>
            <a:off x="1579064" y="807724"/>
            <a:ext cx="8674218" cy="5242551"/>
          </a:xfrm>
          <a:prstGeom prst="rect">
            <a:avLst/>
          </a:prstGeom>
        </p:spPr>
      </p:pic>
      <p:sp>
        <p:nvSpPr>
          <p:cNvPr id="12" name="文本框 11">
            <a:extLst>
              <a:ext uri="{FF2B5EF4-FFF2-40B4-BE49-F238E27FC236}">
                <a16:creationId xmlns:a16="http://schemas.microsoft.com/office/drawing/2014/main" id="{A0162C20-20CF-423C-94F3-364F26277C31}"/>
              </a:ext>
            </a:extLst>
          </p:cNvPr>
          <p:cNvSpPr txBox="1"/>
          <p:nvPr/>
        </p:nvSpPr>
        <p:spPr>
          <a:xfrm>
            <a:off x="280201" y="6354851"/>
            <a:ext cx="901337" cy="369332"/>
          </a:xfrm>
          <a:prstGeom prst="rect">
            <a:avLst/>
          </a:prstGeom>
          <a:noFill/>
        </p:spPr>
        <p:txBody>
          <a:bodyPr wrap="square" rtlCol="0">
            <a:spAutoFit/>
          </a:bodyPr>
          <a:lstStyle/>
          <a:p>
            <a:r>
              <a:rPr lang="en-US" altLang="zh-CN" dirty="0"/>
              <a:t>8</a:t>
            </a:r>
            <a:endParaRPr lang="zh-CN" altLang="en-US" dirty="0"/>
          </a:p>
        </p:txBody>
      </p:sp>
    </p:spTree>
    <p:custDataLst>
      <p:tags r:id="rId1"/>
    </p:custDataLst>
    <p:extLst>
      <p:ext uri="{BB962C8B-B14F-4D97-AF65-F5344CB8AC3E}">
        <p14:creationId xmlns:p14="http://schemas.microsoft.com/office/powerpoint/2010/main" val="3080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8466D8B-7202-4C62-8094-84DC9E127BFB}"/>
              </a:ext>
            </a:extLst>
          </p:cNvPr>
          <p:cNvSpPr/>
          <p:nvPr/>
        </p:nvSpPr>
        <p:spPr>
          <a:xfrm>
            <a:off x="359652" y="145113"/>
            <a:ext cx="3397522" cy="2920816"/>
          </a:xfrm>
          <a:prstGeom prst="rect">
            <a:avLst/>
          </a:prstGeom>
          <a:solidFill>
            <a:schemeClr val="tx2">
              <a:lumMod val="60000"/>
              <a:lumOff val="40000"/>
            </a:schemeClr>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E3D5127B-4336-4DEC-8D6F-7C4A17D1B139}"/>
              </a:ext>
            </a:extLst>
          </p:cNvPr>
          <p:cNvGrpSpPr/>
          <p:nvPr/>
        </p:nvGrpSpPr>
        <p:grpSpPr>
          <a:xfrm>
            <a:off x="1778000" y="0"/>
            <a:ext cx="8636000" cy="6858000"/>
            <a:chOff x="1320800" y="0"/>
            <a:chExt cx="8636000" cy="6858000"/>
          </a:xfrm>
        </p:grpSpPr>
        <p:cxnSp>
          <p:nvCxnSpPr>
            <p:cNvPr id="4" name="直接连接符 3">
              <a:extLst>
                <a:ext uri="{FF2B5EF4-FFF2-40B4-BE49-F238E27FC236}">
                  <a16:creationId xmlns:a16="http://schemas.microsoft.com/office/drawing/2014/main" id="{278D9E33-A919-4BD1-9126-5EA070670B21}"/>
                </a:ext>
              </a:extLst>
            </p:cNvPr>
            <p:cNvCxnSpPr>
              <a:cxnSpLocks/>
            </p:cNvCxnSpPr>
            <p:nvPr/>
          </p:nvCxnSpPr>
          <p:spPr>
            <a:xfrm>
              <a:off x="3479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8A38939-D75E-442F-9E78-0408BB6D8023}"/>
                </a:ext>
              </a:extLst>
            </p:cNvPr>
            <p:cNvCxnSpPr>
              <a:cxnSpLocks/>
            </p:cNvCxnSpPr>
            <p:nvPr/>
          </p:nvCxnSpPr>
          <p:spPr>
            <a:xfrm>
              <a:off x="5638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C3DBA6-44BA-46F7-9FB6-36516883BFE4}"/>
                </a:ext>
              </a:extLst>
            </p:cNvPr>
            <p:cNvCxnSpPr>
              <a:cxnSpLocks/>
            </p:cNvCxnSpPr>
            <p:nvPr/>
          </p:nvCxnSpPr>
          <p:spPr>
            <a:xfrm>
              <a:off x="7797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386A02A-FBDF-42D9-97CB-8892306EA4D2}"/>
                </a:ext>
              </a:extLst>
            </p:cNvPr>
            <p:cNvCxnSpPr>
              <a:cxnSpLocks/>
            </p:cNvCxnSpPr>
            <p:nvPr/>
          </p:nvCxnSpPr>
          <p:spPr>
            <a:xfrm>
              <a:off x="9956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DFB9BB9-805A-48E7-A2F2-3843D4CBB889}"/>
                </a:ext>
              </a:extLst>
            </p:cNvPr>
            <p:cNvCxnSpPr>
              <a:cxnSpLocks/>
            </p:cNvCxnSpPr>
            <p:nvPr/>
          </p:nvCxnSpPr>
          <p:spPr>
            <a:xfrm>
              <a:off x="1320800" y="0"/>
              <a:ext cx="0" cy="68580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32707E2-A44E-4EC7-8323-093037D44E19}"/>
              </a:ext>
            </a:extLst>
          </p:cNvPr>
          <p:cNvSpPr/>
          <p:nvPr/>
        </p:nvSpPr>
        <p:spPr>
          <a:xfrm>
            <a:off x="1130300" y="334108"/>
            <a:ext cx="9931400" cy="6124847"/>
          </a:xfrm>
          <a:prstGeom prst="rect">
            <a:avLst/>
          </a:prstGeom>
          <a:solidFill>
            <a:srgbClr val="EFF3F6"/>
          </a:solidFill>
          <a:ln>
            <a:noFill/>
          </a:ln>
          <a:effectLst>
            <a:outerShdw blurRad="63500" algn="ctr" rotWithShape="0">
              <a:srgbClr val="12757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a:extLst>
              <a:ext uri="{FF2B5EF4-FFF2-40B4-BE49-F238E27FC236}">
                <a16:creationId xmlns:a16="http://schemas.microsoft.com/office/drawing/2014/main" id="{DB77E3D0-8D86-4E06-8F9D-DB56DEC77912}"/>
              </a:ext>
            </a:extLst>
          </p:cNvPr>
          <p:cNvPicPr>
            <a:picLocks noChangeAspect="1"/>
          </p:cNvPicPr>
          <p:nvPr/>
        </p:nvPicPr>
        <p:blipFill rotWithShape="1">
          <a:blip r:embed="rId3"/>
          <a:srcRect l="20573" t="19328" r="21973" b="2116"/>
          <a:stretch/>
        </p:blipFill>
        <p:spPr>
          <a:xfrm>
            <a:off x="2593596" y="702817"/>
            <a:ext cx="7004808" cy="5387427"/>
          </a:xfrm>
          <a:prstGeom prst="rect">
            <a:avLst/>
          </a:prstGeom>
        </p:spPr>
      </p:pic>
      <p:sp>
        <p:nvSpPr>
          <p:cNvPr id="11" name="文本框 10">
            <a:extLst>
              <a:ext uri="{FF2B5EF4-FFF2-40B4-BE49-F238E27FC236}">
                <a16:creationId xmlns:a16="http://schemas.microsoft.com/office/drawing/2014/main" id="{9822451A-C8E1-4719-96B9-FE770C7D2F16}"/>
              </a:ext>
            </a:extLst>
          </p:cNvPr>
          <p:cNvSpPr txBox="1"/>
          <p:nvPr/>
        </p:nvSpPr>
        <p:spPr>
          <a:xfrm>
            <a:off x="280201" y="6354851"/>
            <a:ext cx="901337" cy="369332"/>
          </a:xfrm>
          <a:prstGeom prst="rect">
            <a:avLst/>
          </a:prstGeom>
          <a:noFill/>
        </p:spPr>
        <p:txBody>
          <a:bodyPr wrap="square" rtlCol="0">
            <a:spAutoFit/>
          </a:bodyPr>
          <a:lstStyle/>
          <a:p>
            <a:r>
              <a:rPr lang="en-US" altLang="zh-CN" dirty="0"/>
              <a:t>9</a:t>
            </a:r>
            <a:endParaRPr lang="zh-CN" altLang="en-US" dirty="0"/>
          </a:p>
        </p:txBody>
      </p:sp>
    </p:spTree>
    <p:custDataLst>
      <p:tags r:id="rId1"/>
    </p:custDataLst>
    <p:extLst>
      <p:ext uri="{BB962C8B-B14F-4D97-AF65-F5344CB8AC3E}">
        <p14:creationId xmlns:p14="http://schemas.microsoft.com/office/powerpoint/2010/main" val="113435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p14="http://schemas.microsoft.com/office/powerpoint/2010/main" xmlns:a14="http://schemas.microsoft.com/office/drawing/2010/main" xmlns:a16="http://schemas.microsoft.com/office/drawing/2014/main"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EMPLATE" val="#312007"/>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 name="ISLIDE.VECTOR" val="#255452;"/>
  <p:tag name="ISLIDE.ICON" val="#135232;#135232;"/>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EMPLATE" val="https://www.islide.cc;"/>
  <p:tag name="ISLIDE.VECTOR" val="#255452;"/>
  <p:tag name="ISLIDE.ICON" val="#135232;#135232;"/>
</p:tagLst>
</file>

<file path=ppt/tags/tag26.xml><?xml version="1.0" encoding="utf-8"?>
<p:tagLst xmlns:a="http://schemas.openxmlformats.org/drawingml/2006/main" xmlns:r="http://schemas.openxmlformats.org/officeDocument/2006/relationships" xmlns:p="http://schemas.openxmlformats.org/presentationml/2006/main">
  <p:tag name="ISLIDE.VECTOR" val="e346f424-da0d-4d70-a97b-4525513a4a8b"/>
</p:tagLst>
</file>

<file path=ppt/tags/tag3.xml><?xml version="1.0" encoding="utf-8"?>
<p:tagLst xmlns:a="http://schemas.openxmlformats.org/drawingml/2006/main" xmlns:r="http://schemas.openxmlformats.org/officeDocument/2006/relationships" xmlns:p="http://schemas.openxmlformats.org/presentationml/2006/main">
  <p:tag name="ISLIDE.VECTOR" val="e346f424-da0d-4d70-a97b-4525513a4a8b"/>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vfac2gz">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1133</Words>
  <Application>Microsoft Office PowerPoint</Application>
  <PresentationFormat>宽屏</PresentationFormat>
  <Paragraphs>177</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Open Sans</vt:lpstr>
      <vt:lpstr>等线</vt:lpstr>
      <vt:lpstr>Arial</vt:lpstr>
      <vt:lpstr>Cambria Math</vt:lpstr>
      <vt:lpstr>Courier New</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yvonne 忘吃药的晓公子</dc:creator>
  <cp:lastModifiedBy>二桑 xiao</cp:lastModifiedBy>
  <cp:revision>115</cp:revision>
  <dcterms:created xsi:type="dcterms:W3CDTF">2019-05-08T05:28:54Z</dcterms:created>
  <dcterms:modified xsi:type="dcterms:W3CDTF">2021-03-02T11:41:46Z</dcterms:modified>
</cp:coreProperties>
</file>