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5"/>
  </p:notesMasterIdLst>
  <p:sldIdLst>
    <p:sldId id="291" r:id="rId3"/>
    <p:sldId id="293" r:id="rId4"/>
    <p:sldId id="294" r:id="rId5"/>
    <p:sldId id="278" r:id="rId6"/>
    <p:sldId id="256" r:id="rId7"/>
    <p:sldId id="287" r:id="rId8"/>
    <p:sldId id="290" r:id="rId9"/>
    <p:sldId id="289" r:id="rId10"/>
    <p:sldId id="288" r:id="rId11"/>
    <p:sldId id="286" r:id="rId12"/>
    <p:sldId id="292" r:id="rId13"/>
    <p:sldId id="281" r:id="rId14"/>
  </p:sldIdLst>
  <p:sldSz cx="9144000" cy="6858000" type="screen4x3"/>
  <p:notesSz cx="7102475" cy="102314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7258"/>
    <a:srgbClr val="DFBE31"/>
    <a:srgbClr val="4F9818"/>
    <a:srgbClr val="F85208"/>
    <a:srgbClr val="CEA392"/>
    <a:srgbClr val="8CD066"/>
    <a:srgbClr val="F0E2DC"/>
    <a:srgbClr val="FFE89F"/>
    <a:srgbClr val="B8E6C7"/>
    <a:srgbClr val="2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69325" autoAdjust="0"/>
  </p:normalViewPr>
  <p:slideViewPr>
    <p:cSldViewPr>
      <p:cViewPr varScale="1">
        <p:scale>
          <a:sx n="59" d="100"/>
          <a:sy n="59" d="100"/>
        </p:scale>
        <p:origin x="-2040" y="-77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7739" cy="51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3" y="1"/>
            <a:ext cx="3077739" cy="51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59933"/>
            <a:ext cx="5681980" cy="460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8091"/>
            <a:ext cx="3077739" cy="51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9718091"/>
            <a:ext cx="3077739" cy="51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E%90%EC%9C%A0%20%EC%86%8C%ED%94%84%ED%8A%B8%EC%9B%A8%EC%96%B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694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HTML, CSS, </a:t>
            </a:r>
            <a:r>
              <a:rPr lang="ko-KR" altLang="en-US" dirty="0" smtClean="0"/>
              <a:t>자바스크립트로 구성됩니다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HTML</a:t>
            </a:r>
            <a:r>
              <a:rPr lang="ko-KR" altLang="en-US" dirty="0" smtClean="0"/>
              <a:t>은 </a:t>
            </a:r>
            <a:r>
              <a:rPr lang="ko-KR" altLang="en-US" sz="1200" dirty="0" smtClean="0"/>
              <a:t>웹 페이지상에서 문단, 제목, 표, 이미지, </a:t>
            </a:r>
            <a:r>
              <a:rPr lang="ko-KR" altLang="en-US" sz="1200" dirty="0" err="1" smtClean="0"/>
              <a:t>동영상등을</a:t>
            </a:r>
            <a:r>
              <a:rPr lang="ko-KR" altLang="en-US" sz="1200" dirty="0" smtClean="0"/>
              <a:t> 정의하고 그 구조와 의미를 부여하는 </a:t>
            </a:r>
            <a:r>
              <a:rPr lang="ko-KR" altLang="en-US" sz="1200" dirty="0" err="1" smtClean="0"/>
              <a:t>마크업</a:t>
            </a:r>
            <a:r>
              <a:rPr lang="ko-KR" altLang="en-US" sz="1200" dirty="0" smtClean="0"/>
              <a:t> 언어입니다</a:t>
            </a:r>
            <a:r>
              <a:rPr lang="en-US" altLang="ko-KR" sz="1200" dirty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CSS</a:t>
            </a:r>
            <a:r>
              <a:rPr lang="ko-KR" altLang="en-US" sz="1200" dirty="0" smtClean="0"/>
              <a:t>는 배경색, 폰트, </a:t>
            </a:r>
            <a:r>
              <a:rPr lang="ko-KR" altLang="en-US" sz="1200" dirty="0" err="1" smtClean="0"/>
              <a:t>컨텐츠의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레이아웃등을</a:t>
            </a:r>
            <a:r>
              <a:rPr lang="ko-KR" altLang="en-US" sz="1200" dirty="0" smtClean="0"/>
              <a:t> 지정하여, HTML </a:t>
            </a:r>
            <a:r>
              <a:rPr lang="ko-KR" altLang="en-US" sz="1200" dirty="0" err="1" smtClean="0"/>
              <a:t>컨텐츠를</a:t>
            </a:r>
            <a:r>
              <a:rPr lang="ko-KR" altLang="en-US" sz="1200" dirty="0" smtClean="0"/>
              <a:t> 꾸며주는 스타일 규칙 언어입니다</a:t>
            </a:r>
            <a:r>
              <a:rPr lang="en-US" altLang="ko-KR" sz="1200" dirty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자바스크립트는 동적으로 </a:t>
            </a:r>
            <a:r>
              <a:rPr lang="ko-KR" altLang="en-US" sz="1200" dirty="0" err="1" smtClean="0"/>
              <a:t>컨텐츠를</a:t>
            </a:r>
            <a:r>
              <a:rPr lang="ko-KR" altLang="en-US" sz="1200" dirty="0" smtClean="0"/>
              <a:t> 변경할 수 있도록 하는 프로그래밍 언어입니다</a:t>
            </a:r>
            <a:r>
              <a:rPr lang="en-US" altLang="ko-KR" sz="1200" dirty="0" smtClean="0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그럼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언어부터 학습해 보도록 하겠습니다</a:t>
            </a:r>
            <a:r>
              <a:rPr lang="en-US" altLang="ko-KR" sz="1200" dirty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5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부산대학교 </a:t>
            </a: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교육센터 김경민 교수입니다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본 강좌는 문제 해결을 통해 </a:t>
            </a:r>
            <a:r>
              <a:rPr lang="en-US" altLang="ko-KR" baseline="0" dirty="0" smtClean="0"/>
              <a:t>HTML, CSS, </a:t>
            </a:r>
            <a:r>
              <a:rPr lang="ko-KR" altLang="en-US" baseline="0" dirty="0" smtClean="0"/>
              <a:t>자바스크립트를 학습하는 </a:t>
            </a:r>
            <a:r>
              <a:rPr lang="ko-KR" altLang="en-US" baseline="0" dirty="0" err="1" smtClean="0"/>
              <a:t>웹프로그래밍</a:t>
            </a:r>
            <a:r>
              <a:rPr lang="ko-KR" altLang="en-US" baseline="0" dirty="0" smtClean="0"/>
              <a:t> 입문 과정입니다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제시된 해결문제를 분석하고 </a:t>
            </a:r>
            <a:r>
              <a:rPr lang="ko-KR" altLang="en-US" baseline="0" dirty="0" err="1" smtClean="0"/>
              <a:t>웹페이지를</a:t>
            </a:r>
            <a:r>
              <a:rPr lang="ko-KR" altLang="en-US" baseline="0" dirty="0" smtClean="0"/>
              <a:t> 작성하면서 </a:t>
            </a:r>
            <a:r>
              <a:rPr lang="ko-KR" altLang="en-US" baseline="0" dirty="0" err="1" smtClean="0"/>
              <a:t>웹프로그래밍을</a:t>
            </a:r>
            <a:r>
              <a:rPr lang="ko-KR" altLang="en-US" baseline="0" dirty="0" smtClean="0"/>
              <a:t> 학습해 나가도록 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78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해결문제입니다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텍스트 파일로 제공되는 문서가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문서를 </a:t>
            </a:r>
            <a:r>
              <a:rPr lang="ko-KR" altLang="en-US" baseline="0" dirty="0" err="1" smtClean="0"/>
              <a:t>웹브라우저에서</a:t>
            </a:r>
            <a:r>
              <a:rPr lang="ko-KR" altLang="en-US" baseline="0" dirty="0" smtClean="0"/>
              <a:t> 다음과 같이 볼 수 있도록 작성하고자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웹브라우저는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로 작성된 문서를 번역하여 보기 좋게 보여줍니다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제시된 테스트 문서를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을 이용하여 제목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단락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줄바꿈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목록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그림을 보여 줄 수 있도록 작성하도록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그림은 클릭하면 해당 사이트로 이동할 수 있도록 하이퍼링크의 기능을 구현하도록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그럼 </a:t>
            </a:r>
            <a:r>
              <a:rPr lang="ko-KR" altLang="en-US" baseline="0" dirty="0" err="1" smtClean="0"/>
              <a:t>웹페이지를</a:t>
            </a:r>
            <a:r>
              <a:rPr lang="ko-KR" altLang="en-US" baseline="0" dirty="0" smtClean="0"/>
              <a:t> 작성해 볼까요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845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HTML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은 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Markup Language</a:t>
            </a:r>
            <a:r>
              <a:rPr lang="ko-KR" altLang="en-US" dirty="0" smtClean="0"/>
              <a:t>의 약어입니다</a:t>
            </a:r>
            <a:r>
              <a:rPr lang="en-US" altLang="ko-KR" dirty="0" smtClean="0"/>
              <a:t>.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HTML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은 태그라는 마크를 사용하여 문서에 대한 구조를 정의합니다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태그는 명령어를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꺽쇠기호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&lt;&gt;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로 감싼 시작 태그와 쌍이 되도록 명령어 앞에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/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를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붙인 종료 태그로 이루어 지고 </a:t>
            </a:r>
            <a:endParaRPr kumimoji="1" lang="en-US" altLang="ko-KR" sz="1200" b="0" i="0" kern="1200" baseline="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r>
              <a:rPr lang="ko-KR" altLang="en-US" dirty="0" smtClean="0"/>
              <a:t>시작태그와 종료태그 사이에 지정된 태그명령을 적용하여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나타날 내용을 적어 둡니다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시작태그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종료태그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내용들을 </a:t>
            </a:r>
            <a:r>
              <a:rPr lang="en-US" altLang="ko-KR" baseline="0" dirty="0" smtClean="0"/>
              <a:t>HTML </a:t>
            </a:r>
            <a:r>
              <a:rPr lang="ko-KR" altLang="en-US" baseline="0" dirty="0" smtClean="0"/>
              <a:t>요소라고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요소에 대한 추가 정보는 속성으로 정의합니다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속성은 시작태그에 작성하며 </a:t>
            </a:r>
            <a:r>
              <a:rPr lang="ko-KR" altLang="en-US" baseline="0" dirty="0" err="1" smtClean="0"/>
              <a:t>태그뒤에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한칸</a:t>
            </a:r>
            <a:r>
              <a:rPr lang="ko-KR" altLang="en-US" baseline="0" dirty="0" smtClean="0"/>
              <a:t> 띄우고 속성이름</a:t>
            </a:r>
            <a:r>
              <a:rPr lang="en-US" altLang="ko-KR" baseline="0" dirty="0" smtClean="0"/>
              <a:t>=</a:t>
            </a:r>
            <a:r>
              <a:rPr lang="ko-KR" altLang="en-US" baseline="0" dirty="0" smtClean="0"/>
              <a:t>속성값으로 정의합니다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이때 속성값은 </a:t>
            </a:r>
            <a:r>
              <a:rPr lang="en-US" altLang="ko-KR" baseline="0" dirty="0" smtClean="0"/>
              <a:t>“”(</a:t>
            </a:r>
            <a:r>
              <a:rPr lang="ko-KR" altLang="en-US" baseline="0" dirty="0" smtClean="0"/>
              <a:t>큰따옴표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‘’(</a:t>
            </a:r>
            <a:r>
              <a:rPr lang="ko-KR" altLang="en-US" baseline="0" dirty="0" smtClean="0"/>
              <a:t>작은따옴표로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묶어줍니다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34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300" dirty="0" err="1" smtClean="0"/>
              <a:t>웹페이지를</a:t>
            </a:r>
            <a:r>
              <a:rPr lang="ko-KR" altLang="en-US" sz="1300" dirty="0" smtClean="0"/>
              <a:t> 작성하기 위해 편집기가 필요합니다</a:t>
            </a:r>
            <a:r>
              <a:rPr lang="en-US" altLang="ko-KR" sz="1300" dirty="0" smtClean="0"/>
              <a:t>.</a:t>
            </a:r>
          </a:p>
          <a:p>
            <a:r>
              <a:rPr lang="ko-KR" altLang="en-US" sz="1300" dirty="0" smtClean="0"/>
              <a:t>노트패드</a:t>
            </a:r>
            <a:r>
              <a:rPr lang="en-US" altLang="ko-KR" sz="1300" dirty="0" smtClean="0"/>
              <a:t>++</a:t>
            </a:r>
            <a:r>
              <a:rPr lang="ko-KR" altLang="en-US" sz="1300" dirty="0" smtClean="0"/>
              <a:t>은</a:t>
            </a:r>
            <a:r>
              <a:rPr lang="ko-KR" altLang="en-US" sz="1300" baseline="0" dirty="0" smtClean="0"/>
              <a:t> 오픈 소스 라이선스인 </a:t>
            </a:r>
            <a:r>
              <a:rPr lang="en-US" altLang="ko-KR" sz="1300" baseline="0" dirty="0" smtClean="0"/>
              <a:t>GPL</a:t>
            </a:r>
            <a:r>
              <a:rPr lang="ko-KR" altLang="en-US" sz="1300" baseline="0" dirty="0" smtClean="0"/>
              <a:t>로 배포되는 자유 소프트웨어입니다</a:t>
            </a:r>
            <a:r>
              <a:rPr lang="en-US" altLang="ko-KR" sz="1300" baseline="0" dirty="0" smtClean="0"/>
              <a:t>. </a:t>
            </a:r>
          </a:p>
          <a:p>
            <a:endParaRPr lang="en-US" altLang="ko-KR" sz="1300" baseline="0" dirty="0" smtClean="0"/>
          </a:p>
          <a:p>
            <a:r>
              <a:rPr lang="en-US" altLang="ko-KR" sz="1300" baseline="0" dirty="0" smtClean="0"/>
              <a:t>*</a:t>
            </a:r>
            <a:r>
              <a:rPr lang="ko-KR" altLang="en-US" sz="1300" baseline="0" dirty="0" smtClean="0"/>
              <a:t>참고</a:t>
            </a:r>
            <a:endParaRPr lang="en-US" altLang="ko-KR" sz="1300" baseline="0" dirty="0" smtClean="0"/>
          </a:p>
          <a:p>
            <a:r>
              <a:rPr lang="en-US" altLang="ko-KR" sz="1300" dirty="0" smtClean="0"/>
              <a:t>GPL</a:t>
            </a:r>
            <a:r>
              <a:rPr lang="ko-KR" altLang="en-US" sz="1300" dirty="0" smtClean="0"/>
              <a:t>은 </a:t>
            </a:r>
            <a:r>
              <a:rPr lang="en-US" altLang="ko-KR" sz="1300" dirty="0" smtClean="0"/>
              <a:t>Free Software Foundation(FSF)</a:t>
            </a:r>
            <a:r>
              <a:rPr lang="ko-KR" altLang="en-US" sz="1300" dirty="0" smtClean="0"/>
              <a:t>에서 만든 </a:t>
            </a:r>
            <a:r>
              <a:rPr lang="en-US" altLang="ko-KR" sz="1300" dirty="0" smtClean="0"/>
              <a:t>Free </a:t>
            </a:r>
            <a:r>
              <a:rPr lang="ko-KR" altLang="en-US" sz="1300" dirty="0" smtClean="0"/>
              <a:t>소프트웨어 라이선스입니다</a:t>
            </a:r>
            <a:r>
              <a:rPr lang="en-US" altLang="ko-KR" sz="1300" dirty="0" smtClean="0"/>
              <a:t>.</a:t>
            </a:r>
          </a:p>
          <a:p>
            <a:r>
              <a:rPr lang="ko-KR" altLang="en-US" sz="1300" dirty="0" smtClean="0"/>
              <a:t>기본적으로 어떤 프로그램을 개발할 때</a:t>
            </a:r>
            <a:r>
              <a:rPr lang="en-US" altLang="ko-KR" sz="1300" dirty="0" smtClean="0"/>
              <a:t>, GPL </a:t>
            </a:r>
            <a:r>
              <a:rPr lang="ko-KR" altLang="en-US" sz="1300" dirty="0" smtClean="0"/>
              <a:t>코드를 일부라도 사용하게 되면 그 프로그램은 </a:t>
            </a:r>
            <a:r>
              <a:rPr lang="en-US" altLang="ko-KR" sz="1300" dirty="0" smtClean="0"/>
              <a:t>GPL</a:t>
            </a:r>
            <a:r>
              <a:rPr lang="ko-KR" altLang="en-US" sz="1300" dirty="0" smtClean="0"/>
              <a:t>이 됩니다</a:t>
            </a:r>
            <a:r>
              <a:rPr lang="en-US" altLang="ko-KR" sz="1300" dirty="0" smtClean="0"/>
              <a:t>. GPL</a:t>
            </a:r>
            <a:r>
              <a:rPr lang="ko-KR" altLang="en-US" sz="1300" dirty="0" smtClean="0"/>
              <a:t>을 가진 프로그램을 유료로 판매하는 것은 가능하지만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반드시 전체 소스코드는 무료로 공개해야 합니다</a:t>
            </a:r>
            <a:r>
              <a:rPr lang="en-US" altLang="ko-KR" sz="1300" dirty="0" smtClean="0"/>
              <a:t>.</a:t>
            </a:r>
          </a:p>
          <a:p>
            <a:r>
              <a:rPr lang="ko-KR" altLang="en-US" sz="1300" dirty="0" smtClean="0"/>
              <a:t>영어의 </a:t>
            </a:r>
            <a:r>
              <a:rPr lang="en-US" altLang="ko-KR" sz="1300" dirty="0" smtClean="0"/>
              <a:t>Free </a:t>
            </a:r>
            <a:r>
              <a:rPr lang="ko-KR" altLang="en-US" sz="1300" dirty="0" smtClean="0"/>
              <a:t>가 </a:t>
            </a:r>
            <a:r>
              <a:rPr lang="en-US" altLang="ko-KR" sz="1300" dirty="0" smtClean="0"/>
              <a:t>"</a:t>
            </a:r>
            <a:r>
              <a:rPr lang="ko-KR" altLang="en-US" sz="1300" dirty="0" smtClean="0"/>
              <a:t>무료</a:t>
            </a:r>
            <a:r>
              <a:rPr lang="en-US" altLang="ko-KR" sz="1300" dirty="0" smtClean="0"/>
              <a:t>" </a:t>
            </a:r>
            <a:r>
              <a:rPr lang="ko-KR" altLang="en-US" sz="1300" dirty="0" smtClean="0"/>
              <a:t>라는 의미도 있고</a:t>
            </a:r>
            <a:r>
              <a:rPr lang="en-US" altLang="ko-KR" sz="1300" dirty="0" smtClean="0"/>
              <a:t>, "</a:t>
            </a:r>
            <a:r>
              <a:rPr lang="ko-KR" altLang="en-US" sz="1300" dirty="0" smtClean="0"/>
              <a:t>자유</a:t>
            </a:r>
            <a:r>
              <a:rPr lang="en-US" altLang="ko-KR" sz="1300" dirty="0" smtClean="0"/>
              <a:t>"</a:t>
            </a:r>
            <a:r>
              <a:rPr lang="ko-KR" altLang="en-US" sz="1300" dirty="0" smtClean="0"/>
              <a:t>라는 의미도 있기 때문에 대부분의 사용자는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심지어는 개발자도</a:t>
            </a:r>
            <a:r>
              <a:rPr lang="en-US" altLang="ko-KR" sz="1300" dirty="0" smtClean="0"/>
              <a:t>) </a:t>
            </a:r>
            <a:r>
              <a:rPr lang="ko-KR" altLang="en-US" sz="1300" dirty="0" smtClean="0"/>
              <a:t>둘의 차이를 잘 모르는 경우가 많다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정확히 정리하자면 </a:t>
            </a:r>
            <a:r>
              <a:rPr lang="ko-KR" altLang="en-US" sz="1300" dirty="0" err="1" smtClean="0"/>
              <a:t>프리웨어</a:t>
            </a:r>
            <a:r>
              <a:rPr lang="en-US" altLang="ko-KR" sz="1300" dirty="0" smtClean="0"/>
              <a:t>(Freeware)</a:t>
            </a:r>
            <a:r>
              <a:rPr lang="ko-KR" altLang="en-US" sz="1300" dirty="0" smtClean="0"/>
              <a:t>는 </a:t>
            </a:r>
            <a:r>
              <a:rPr lang="en-US" altLang="ko-KR" sz="1300" dirty="0" smtClean="0"/>
              <a:t>Free of charge </a:t>
            </a:r>
            <a:r>
              <a:rPr lang="ko-KR" altLang="en-US" sz="1300" dirty="0" smtClean="0"/>
              <a:t>즉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무료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無料</a:t>
            </a:r>
            <a:r>
              <a:rPr lang="en-US" altLang="ko-KR" sz="1300" dirty="0" smtClean="0"/>
              <a:t>) </a:t>
            </a:r>
            <a:r>
              <a:rPr lang="ko-KR" altLang="en-US" sz="1300" dirty="0" smtClean="0"/>
              <a:t>소프트웨어를 의미하며</a:t>
            </a:r>
            <a:r>
              <a:rPr lang="en-US" altLang="ko-KR" sz="1300" dirty="0" smtClean="0"/>
              <a:t>, </a:t>
            </a:r>
            <a:r>
              <a:rPr lang="ko-KR" altLang="en-US" sz="1300" dirty="0" smtClean="0">
                <a:hlinkClick r:id="rId3" tooltip="자유 소프트웨어"/>
              </a:rPr>
              <a:t>자유 소프트웨어</a:t>
            </a:r>
            <a:r>
              <a:rPr lang="en-US" altLang="ko-KR" sz="1300" dirty="0" smtClean="0"/>
              <a:t>(Free software)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Free</a:t>
            </a:r>
            <a:r>
              <a:rPr lang="ko-KR" altLang="en-US" sz="1300" dirty="0" smtClean="0"/>
              <a:t>는 자유</a:t>
            </a:r>
            <a:r>
              <a:rPr lang="en-US" altLang="ko-KR" sz="1300" dirty="0" smtClean="0"/>
              <a:t>(Freedom)</a:t>
            </a:r>
            <a:r>
              <a:rPr lang="ko-KR" altLang="en-US" sz="1300" dirty="0" smtClean="0"/>
              <a:t>를 의미하는데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여기서 의미하는 자유는 공짜로 쓸 자유가 아니라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소스가 공개되어서 마음껏 개작할 수 있는 자유를 의미한다</a:t>
            </a:r>
            <a:r>
              <a:rPr lang="en-US" altLang="ko-KR" sz="1300" dirty="0" smtClean="0"/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452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593">
              <a:defRPr/>
            </a:pPr>
            <a:r>
              <a:rPr lang="en-US" altLang="ko-KR" b="1" dirty="0"/>
              <a:t>Alt</a:t>
            </a:r>
            <a:r>
              <a:rPr lang="ko-KR" altLang="en-US" b="1" dirty="0"/>
              <a:t>태그 또는 </a:t>
            </a:r>
            <a:r>
              <a:rPr lang="en-US" altLang="ko-KR" b="1" dirty="0"/>
              <a:t>Alt</a:t>
            </a:r>
            <a:r>
              <a:rPr lang="ko-KR" altLang="en-US" b="1" dirty="0"/>
              <a:t>속성은 이미지의 “대체문구”</a:t>
            </a:r>
            <a:r>
              <a:rPr lang="en-US" altLang="ko-KR" b="1" dirty="0"/>
              <a:t>(alternative text)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보통 </a:t>
            </a:r>
            <a:r>
              <a:rPr lang="en-US" altLang="ko-KR" dirty="0"/>
              <a:t>Alt</a:t>
            </a:r>
            <a:r>
              <a:rPr lang="ko-KR" altLang="en-US" dirty="0"/>
              <a:t>태그는 이미지를 설명하는 목적으로 만들어집니다</a:t>
            </a:r>
            <a:r>
              <a:rPr lang="en-US" altLang="ko-KR" dirty="0"/>
              <a:t>. </a:t>
            </a:r>
            <a:r>
              <a:rPr lang="ko-KR" altLang="en-US" b="1" dirty="0"/>
              <a:t>웹사이트라면 </a:t>
            </a:r>
            <a:r>
              <a:rPr lang="en-US" altLang="ko-KR" b="1" dirty="0"/>
              <a:t>Alt</a:t>
            </a:r>
            <a:r>
              <a:rPr lang="ko-KR" altLang="en-US" b="1" dirty="0"/>
              <a:t>태그는 사람들에게 보여지지 않습니다</a:t>
            </a:r>
            <a:r>
              <a:rPr lang="en-US" altLang="ko-KR" b="1" dirty="0"/>
              <a:t>.</a:t>
            </a:r>
            <a:r>
              <a:rPr lang="ko-KR" altLang="en-US" dirty="0"/>
              <a:t> 웹사이트에서 </a:t>
            </a:r>
            <a:r>
              <a:rPr lang="en-US" altLang="ko-KR" dirty="0"/>
              <a:t>Alt</a:t>
            </a:r>
            <a:r>
              <a:rPr lang="ko-KR" altLang="en-US" dirty="0"/>
              <a:t>태그가 사용되는 경우가 한가지 있는데</a:t>
            </a:r>
            <a:r>
              <a:rPr lang="en-US" altLang="ko-KR" dirty="0"/>
              <a:t>, </a:t>
            </a:r>
            <a:r>
              <a:rPr lang="ko-KR" altLang="en-US" dirty="0"/>
              <a:t>시각장애인이 음성기반의 소프트웨어로 </a:t>
            </a:r>
            <a:r>
              <a:rPr lang="ko-KR" altLang="en-US" dirty="0" err="1"/>
              <a:t>웹서핑을</a:t>
            </a:r>
            <a:r>
              <a:rPr lang="ko-KR" altLang="en-US" dirty="0"/>
              <a:t> 할 때 쓰입니다</a:t>
            </a:r>
            <a:r>
              <a:rPr lang="en-US" altLang="ko-KR" dirty="0"/>
              <a:t>. Alt</a:t>
            </a:r>
            <a:r>
              <a:rPr lang="ko-KR" altLang="en-US" dirty="0"/>
              <a:t>태그는 시각장애인들에게 어떤 </a:t>
            </a:r>
            <a:r>
              <a:rPr lang="ko-KR" altLang="en-US" dirty="0" err="1"/>
              <a:t>컨텐츠가</a:t>
            </a:r>
            <a:r>
              <a:rPr lang="ko-KR" altLang="en-US" dirty="0"/>
              <a:t> 지금 </a:t>
            </a:r>
            <a:r>
              <a:rPr lang="ko-KR" altLang="en-US" dirty="0" err="1"/>
              <a:t>보고있는</a:t>
            </a:r>
            <a:r>
              <a:rPr lang="ko-KR" altLang="en-US" dirty="0"/>
              <a:t> 웹사이트에 있는지 알려주는데 도움을 줍니다</a:t>
            </a:r>
            <a:r>
              <a:rPr lang="en-US" altLang="ko-KR" dirty="0"/>
              <a:t>. </a:t>
            </a:r>
            <a:r>
              <a:rPr lang="ko-KR" altLang="en-US" dirty="0"/>
              <a:t>반면에 시각장애인들을 제외한 다른 대부분의 사람들을 위해서는 </a:t>
            </a:r>
            <a:r>
              <a:rPr lang="ko-KR" altLang="en-US" b="1" dirty="0"/>
              <a:t>검색엔진에 사용</a:t>
            </a:r>
            <a:r>
              <a:rPr lang="ko-KR" altLang="en-US" dirty="0"/>
              <a:t>됩니다</a:t>
            </a:r>
            <a:r>
              <a:rPr lang="en-US" altLang="ko-KR" dirty="0"/>
              <a:t>. 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63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HTML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의 태그는 크게 </a:t>
            </a:r>
            <a:r>
              <a:rPr lang="ko-KR" altLang="en-US" dirty="0" smtClean="0"/>
              <a:t>블록 요소</a:t>
            </a:r>
            <a:r>
              <a:rPr lang="en-US" altLang="ko-KR" dirty="0" smtClean="0"/>
              <a:t>(block element)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와 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r>
              <a:rPr lang="en-US" altLang="ko-KR" dirty="0" smtClean="0"/>
              <a:t>(inline element)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로 나누어 집니다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 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블록 요소는 일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단 기본적으로 줄 바꿈이 일어나는 형태로 영역의 너비가 상위 영역의 전체 너비만큼 되는 형태입니다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 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대표적으로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div , p, </a:t>
            </a:r>
            <a:r>
              <a:rPr kumimoji="1" lang="en-US" altLang="ko-KR" sz="1200" b="0" i="0" kern="1200" baseline="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ul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en-US" altLang="ko-KR" sz="1200" b="0" i="0" kern="1200" baseline="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ol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li, h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태그들이 있습니다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endParaRPr kumimoji="1" lang="en-US" altLang="ko-KR" sz="1200" b="0" i="0" kern="1200" baseline="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인라인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요소는 블록 요소와 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다르게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줄 바꿈이 일어나지 않는 요소들 입니다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 </a:t>
            </a:r>
          </a:p>
          <a:p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인라인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형태의 요소들로는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span ,a, </a:t>
            </a:r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img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요소 등이 있습니다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 </a:t>
            </a: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간단한 예를 살펴보겠습니다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17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817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/>
          <a:lstStyle/>
          <a:p>
            <a:r>
              <a:rPr lang="ko-KR" altLang="en-US" dirty="0" smtClean="0"/>
              <a:t>문제해결을 통한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 프로그래밍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기본 태그 정리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7434"/>
              </p:ext>
            </p:extLst>
          </p:nvPr>
        </p:nvGraphicFramePr>
        <p:xfrm>
          <a:off x="539526" y="1196752"/>
          <a:ext cx="8208940" cy="5074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234"/>
                <a:gridCol w="4824536"/>
                <a:gridCol w="15121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태그</a:t>
                      </a:r>
                      <a:r>
                        <a:rPr lang="en-US" altLang="ko-KR" sz="1400" dirty="0" smtClean="0"/>
                        <a:t>(Tag)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&lt;!-- --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주석처리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&lt;!DOCTYPE html&gt;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문서 타입 정의 </a:t>
                      </a:r>
                      <a:r>
                        <a:rPr lang="en-US" altLang="ko-KR" sz="1400" dirty="0" smtClean="0"/>
                        <a:t>(HTML5</a:t>
                      </a:r>
                      <a:r>
                        <a:rPr lang="ko-KR" altLang="en-US" sz="1400" dirty="0" smtClean="0"/>
                        <a:t>문서 정의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&lt;a&gt;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하이퍼링크 정의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&lt;body&gt;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문서의 본문 정의 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&lt;br&gt;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줄바꿈 태그로 해당 태그를 만나면 줄을</a:t>
                      </a:r>
                      <a:r>
                        <a:rPr lang="ko-KR" altLang="en-US" sz="1400" baseline="0" dirty="0" smtClean="0"/>
                        <a:t> 바꿈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/>
                        <a:t>종료 태그 없음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&lt;div&gt;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문서의 섹션정의 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&lt;h1&gt;~&lt;h6&gt;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제목을 나타내면 </a:t>
                      </a:r>
                      <a:r>
                        <a:rPr lang="en-US" altLang="ko-KR" sz="1400" dirty="0" smtClean="0"/>
                        <a:t>&lt;h1&gt;</a:t>
                      </a:r>
                      <a:r>
                        <a:rPr lang="ko-KR" altLang="en-US" sz="1400" dirty="0" smtClean="0"/>
                        <a:t>가 제일 중요한 제목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자동 단락 나눔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&lt;head&gt;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문서에 관한 정보 정의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&lt;hr&gt;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수평줄을 그어줌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종료 태그 없음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&lt;img&gt;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이미지 표시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목록의 아이템 표시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&lt;ol&gt;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/>
                        <a:t>순서가 있는 목록태그로</a:t>
                      </a:r>
                      <a:r>
                        <a:rPr lang="ko-KR" altLang="en-US" sz="1400" kern="1200" baseline="0" dirty="0" smtClean="0"/>
                        <a:t> 아이템은 </a:t>
                      </a:r>
                      <a:r>
                        <a:rPr lang="en-US" altLang="ko-KR" sz="1400" kern="1200" baseline="0" dirty="0" smtClean="0"/>
                        <a:t>&lt;li&gt;</a:t>
                      </a:r>
                      <a:r>
                        <a:rPr lang="ko-KR" altLang="en-US" sz="1400" kern="1200" baseline="0" dirty="0" smtClean="0"/>
                        <a:t>태그로 표시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&lt;p&gt;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문단태그로 단락을 나눔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&lt;title&gt;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문서 타이틀 정의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kern="1200" dirty="0" smtClean="0"/>
                        <a:t>웹 브라우저의  툴바나 타이틀바에 표시</a:t>
                      </a:r>
                      <a:r>
                        <a:rPr lang="en-US" altLang="ko-KR" sz="1400" kern="1200" dirty="0" smtClean="0"/>
                        <a:t>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&lt;ul&gt;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순서가 없는 목록태그로</a:t>
                      </a:r>
                      <a:r>
                        <a:rPr lang="ko-KR" altLang="en-US" sz="1400" baseline="0" dirty="0" smtClean="0"/>
                        <a:t> 아이템은 </a:t>
                      </a:r>
                      <a:r>
                        <a:rPr lang="en-US" altLang="ko-KR" sz="1400" baseline="0" dirty="0" smtClean="0"/>
                        <a:t>&lt;li&gt;</a:t>
                      </a:r>
                      <a:r>
                        <a:rPr lang="ko-KR" altLang="en-US" sz="1400" baseline="0" dirty="0" smtClean="0"/>
                        <a:t>태그로 표시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5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(Block)/</a:t>
            </a:r>
            <a:r>
              <a:rPr lang="ko-KR" altLang="en-US" dirty="0" smtClean="0"/>
              <a:t>인라인</a:t>
            </a:r>
            <a:r>
              <a:rPr lang="en-US" altLang="ko-KR" dirty="0" smtClean="0"/>
              <a:t>(Inline)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2808311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(Block)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kern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줄 바꿈이 일어나는 형태로 영역의 너비가 상위 영역의 전체 너비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&lt;div&gt;</a:t>
            </a:r>
          </a:p>
          <a:p>
            <a:pPr lvl="1"/>
            <a:r>
              <a:rPr lang="en-US" altLang="ko-KR" dirty="0" smtClean="0"/>
              <a:t>&lt;p&gt;,&lt;ul&gt;,&lt;ol&gt;,&lt;li&gt;,&lt;h1&gt;~&lt;h6&gt;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인라인</a:t>
            </a:r>
            <a:r>
              <a:rPr lang="en-US" altLang="ko-KR" dirty="0" smtClean="0"/>
              <a:t>(Inline)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줄에서 시작되지 않고 필요한 만큼 너비를 차지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&lt;span&gt;, &lt;a&gt;,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259632" y="4184394"/>
            <a:ext cx="6696744" cy="1404846"/>
            <a:chOff x="1259632" y="4184394"/>
            <a:chExt cx="6696744" cy="140484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4184394"/>
              <a:ext cx="6696744" cy="70041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632" y="5085183"/>
              <a:ext cx="6696744" cy="504057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4440535" y="4812111"/>
              <a:ext cx="334938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95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본인소개 페이지를 작성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88840"/>
            <a:ext cx="3221117" cy="468608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15616" y="2545158"/>
            <a:ext cx="7056784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03559" y="2545157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F9818"/>
                </a:solidFill>
              </a:rPr>
              <a:t>제목</a:t>
            </a:r>
            <a:r>
              <a:rPr lang="en-US" altLang="ko-KR" dirty="0" smtClean="0">
                <a:solidFill>
                  <a:srgbClr val="4F9818"/>
                </a:solidFill>
              </a:rPr>
              <a:t>-1</a:t>
            </a:r>
            <a:r>
              <a:rPr lang="ko-KR" altLang="en-US" dirty="0" smtClean="0">
                <a:solidFill>
                  <a:srgbClr val="4F9818"/>
                </a:solidFill>
              </a:rPr>
              <a:t>수준</a:t>
            </a:r>
            <a:endParaRPr lang="ko-KR" altLang="en-US" dirty="0">
              <a:solidFill>
                <a:srgbClr val="4F9818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5616" y="3445083"/>
            <a:ext cx="7056784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5616" y="2943759"/>
            <a:ext cx="7056784" cy="4132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28661" y="2943760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단락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15616" y="4101681"/>
            <a:ext cx="6513045" cy="250771"/>
          </a:xfrm>
          <a:prstGeom prst="rect">
            <a:avLst/>
          </a:prstGeom>
          <a:noFill/>
          <a:ln>
            <a:solidFill>
              <a:srgbClr val="B47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08085" y="4118300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/>
                </a:solidFill>
              </a:rPr>
              <a:t>숫자목록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5616" y="4780829"/>
            <a:ext cx="6513045" cy="243166"/>
          </a:xfrm>
          <a:prstGeom prst="rect">
            <a:avLst/>
          </a:prstGeom>
          <a:noFill/>
          <a:ln>
            <a:solidFill>
              <a:srgbClr val="B47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5616" y="5451071"/>
            <a:ext cx="6513045" cy="219195"/>
          </a:xfrm>
          <a:prstGeom prst="rect">
            <a:avLst/>
          </a:prstGeom>
          <a:noFill/>
          <a:ln>
            <a:solidFill>
              <a:srgbClr val="B47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15616" y="6122729"/>
            <a:ext cx="6513045" cy="186591"/>
          </a:xfrm>
          <a:prstGeom prst="rect">
            <a:avLst/>
          </a:prstGeom>
          <a:noFill/>
          <a:ln>
            <a:solidFill>
              <a:srgbClr val="B47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08085" y="4799310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/>
                </a:solidFill>
              </a:rPr>
              <a:t>숫자목록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08085" y="5441972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/>
                </a:solidFill>
              </a:rPr>
              <a:t>숫자목록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08085" y="610432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/>
                </a:solidFill>
              </a:rPr>
              <a:t>숫자목록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1830" y="3439746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F9818"/>
                </a:solidFill>
              </a:rPr>
              <a:t>제목</a:t>
            </a:r>
            <a:r>
              <a:rPr lang="en-US" altLang="ko-KR" dirty="0" smtClean="0">
                <a:solidFill>
                  <a:srgbClr val="4F9818"/>
                </a:solidFill>
              </a:rPr>
              <a:t>-1</a:t>
            </a:r>
            <a:r>
              <a:rPr lang="ko-KR" altLang="en-US" dirty="0" smtClean="0">
                <a:solidFill>
                  <a:srgbClr val="4F9818"/>
                </a:solidFill>
              </a:rPr>
              <a:t>수준</a:t>
            </a:r>
            <a:endParaRPr lang="ko-KR" altLang="en-US" dirty="0">
              <a:solidFill>
                <a:srgbClr val="4F9818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15616" y="3822754"/>
            <a:ext cx="6513045" cy="186591"/>
          </a:xfrm>
          <a:prstGeom prst="rect">
            <a:avLst/>
          </a:prstGeom>
          <a:noFill/>
          <a:ln>
            <a:solidFill>
              <a:srgbClr val="DFB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54197" y="3789452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DFBE31"/>
                </a:solidFill>
              </a:rPr>
              <a:t>제목</a:t>
            </a:r>
            <a:r>
              <a:rPr lang="en-US" altLang="ko-KR" sz="1200" dirty="0" smtClean="0">
                <a:solidFill>
                  <a:srgbClr val="DFBE31"/>
                </a:solidFill>
              </a:rPr>
              <a:t>-2</a:t>
            </a:r>
            <a:r>
              <a:rPr lang="ko-KR" altLang="en-US" sz="1200" dirty="0" smtClean="0">
                <a:solidFill>
                  <a:srgbClr val="DFBE31"/>
                </a:solidFill>
              </a:rPr>
              <a:t>수준</a:t>
            </a:r>
            <a:endParaRPr lang="ko-KR" altLang="en-US" sz="1200" dirty="0">
              <a:solidFill>
                <a:srgbClr val="DFBE3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15616" y="4471906"/>
            <a:ext cx="6513045" cy="186591"/>
          </a:xfrm>
          <a:prstGeom prst="rect">
            <a:avLst/>
          </a:prstGeom>
          <a:noFill/>
          <a:ln>
            <a:solidFill>
              <a:srgbClr val="DFB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354197" y="4440952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DFBE31"/>
                </a:solidFill>
              </a:rPr>
              <a:t>제목</a:t>
            </a:r>
            <a:r>
              <a:rPr lang="en-US" altLang="ko-KR" sz="1200" dirty="0" smtClean="0">
                <a:solidFill>
                  <a:srgbClr val="DFBE31"/>
                </a:solidFill>
              </a:rPr>
              <a:t>-2</a:t>
            </a:r>
            <a:r>
              <a:rPr lang="ko-KR" altLang="en-US" sz="1200" dirty="0" smtClean="0">
                <a:solidFill>
                  <a:srgbClr val="DFBE31"/>
                </a:solidFill>
              </a:rPr>
              <a:t>수준</a:t>
            </a:r>
            <a:endParaRPr lang="ko-KR" altLang="en-US" sz="1200" dirty="0">
              <a:solidFill>
                <a:srgbClr val="DFBE3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15616" y="5163851"/>
            <a:ext cx="6513045" cy="186591"/>
          </a:xfrm>
          <a:prstGeom prst="rect">
            <a:avLst/>
          </a:prstGeom>
          <a:noFill/>
          <a:ln>
            <a:solidFill>
              <a:srgbClr val="DFB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354197" y="5132897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DFBE31"/>
                </a:solidFill>
              </a:rPr>
              <a:t>제목</a:t>
            </a:r>
            <a:r>
              <a:rPr lang="en-US" altLang="ko-KR" sz="1200" dirty="0" smtClean="0">
                <a:solidFill>
                  <a:srgbClr val="DFBE31"/>
                </a:solidFill>
              </a:rPr>
              <a:t>-2</a:t>
            </a:r>
            <a:r>
              <a:rPr lang="ko-KR" altLang="en-US" sz="1200" dirty="0" smtClean="0">
                <a:solidFill>
                  <a:srgbClr val="DFBE31"/>
                </a:solidFill>
              </a:rPr>
              <a:t>수준</a:t>
            </a:r>
            <a:endParaRPr lang="ko-KR" altLang="en-US" sz="1200" dirty="0">
              <a:solidFill>
                <a:srgbClr val="DFBE3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15616" y="5824842"/>
            <a:ext cx="6513045" cy="220847"/>
          </a:xfrm>
          <a:prstGeom prst="rect">
            <a:avLst/>
          </a:prstGeom>
          <a:noFill/>
          <a:ln>
            <a:solidFill>
              <a:srgbClr val="DFB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54197" y="5784938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DFBE31"/>
                </a:solidFill>
              </a:rPr>
              <a:t>제목</a:t>
            </a:r>
            <a:r>
              <a:rPr lang="en-US" altLang="ko-KR" sz="1200" dirty="0" smtClean="0">
                <a:solidFill>
                  <a:srgbClr val="DFBE31"/>
                </a:solidFill>
              </a:rPr>
              <a:t>-2</a:t>
            </a:r>
            <a:r>
              <a:rPr lang="ko-KR" altLang="en-US" sz="1200" dirty="0" smtClean="0">
                <a:solidFill>
                  <a:srgbClr val="DFBE31"/>
                </a:solidFill>
              </a:rPr>
              <a:t>수준</a:t>
            </a:r>
            <a:endParaRPr lang="ko-KR" altLang="en-US" sz="1200" dirty="0">
              <a:solidFill>
                <a:srgbClr val="DFBE3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3608" y="3789040"/>
            <a:ext cx="7140696" cy="60625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628661" y="3819080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섹션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3608" y="4440952"/>
            <a:ext cx="7140696" cy="60625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628661" y="4470992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섹션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43608" y="5073106"/>
            <a:ext cx="7140696" cy="60625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656932" y="5103146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섹션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3608" y="5754838"/>
            <a:ext cx="7140696" cy="60625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678465" y="578487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섹션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 animBg="1"/>
      <p:bldP spid="14" grpId="0"/>
      <p:bldP spid="15" grpId="0" animBg="1"/>
      <p:bldP spid="16" grpId="0"/>
      <p:bldP spid="17" grpId="0" animBg="1"/>
      <p:bldP spid="19" grpId="0" animBg="1"/>
      <p:bldP spid="21" grpId="0" animBg="1"/>
      <p:bldP spid="23" grpId="0"/>
      <p:bldP spid="24" grpId="0"/>
      <p:bldP spid="25" grpId="0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인터넷</a:t>
            </a:r>
            <a:r>
              <a:rPr lang="en-US" altLang="ko-KR" dirty="0"/>
              <a:t>(Internet)</a:t>
            </a:r>
          </a:p>
          <a:p>
            <a:pPr lvl="1"/>
            <a:r>
              <a:rPr lang="ko-KR" altLang="en-US" dirty="0"/>
              <a:t>전 세계의 컴퓨터를 연결해 놓은 컴퓨터 네트워크</a:t>
            </a:r>
          </a:p>
          <a:p>
            <a:pPr lvl="1"/>
            <a:r>
              <a:rPr lang="en-US" altLang="ko-KR" dirty="0" smtClean="0"/>
              <a:t>FTP, SMTP, Telnet, WWW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WWW(World Wide Web)</a:t>
            </a:r>
          </a:p>
          <a:p>
            <a:pPr lvl="1"/>
            <a:r>
              <a:rPr lang="ko-KR" altLang="en-US" dirty="0"/>
              <a:t>간단히 웹</a:t>
            </a:r>
            <a:r>
              <a:rPr lang="en-US" altLang="ko-KR" dirty="0"/>
              <a:t>(Web)</a:t>
            </a:r>
          </a:p>
          <a:p>
            <a:pPr lvl="1"/>
            <a:r>
              <a:rPr lang="ko-KR" altLang="en-US" dirty="0"/>
              <a:t>웹을 인터넷과 혼동해서 사용하기도 하지만 웹 서비스는 인터넷을 통해서 동작하는 하나의 서비스</a:t>
            </a:r>
          </a:p>
          <a:p>
            <a:pPr lvl="1"/>
            <a:r>
              <a:rPr lang="ko-KR" altLang="en-US" dirty="0" smtClean="0"/>
              <a:t>하이퍼텍스트</a:t>
            </a:r>
            <a:r>
              <a:rPr lang="en-US" altLang="ko-KR" dirty="0"/>
              <a:t>(Hypertext) </a:t>
            </a:r>
            <a:r>
              <a:rPr lang="ko-KR" altLang="en-US" dirty="0"/>
              <a:t>방식으로 연결하여 정보를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 </a:t>
            </a:r>
            <a:r>
              <a:rPr lang="ko-KR" altLang="en-US" dirty="0"/>
              <a:t>언어</a:t>
            </a:r>
          </a:p>
          <a:p>
            <a:pPr lvl="1"/>
            <a:r>
              <a:rPr lang="ko-KR" altLang="en-US" dirty="0"/>
              <a:t>하이퍼텍스트 문서를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r>
              <a:rPr lang="ko-KR" altLang="en-US" dirty="0"/>
              <a:t>웹 페이지</a:t>
            </a:r>
            <a:r>
              <a:rPr lang="en-US" altLang="ko-KR" dirty="0"/>
              <a:t>(Web Page)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언어로 작성된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r>
              <a:rPr lang="ko-KR" altLang="en-US" dirty="0"/>
              <a:t>웹 사이트</a:t>
            </a:r>
            <a:r>
              <a:rPr lang="en-US" altLang="ko-KR" dirty="0"/>
              <a:t>(Web Site)</a:t>
            </a:r>
          </a:p>
          <a:p>
            <a:pPr lvl="1"/>
            <a:r>
              <a:rPr lang="ko-KR" altLang="en-US" dirty="0"/>
              <a:t>서로 연관성이 있는 내용으로 작성된 웹 페이지들의 집합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92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동작 방식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5167280" descr="EMB00005d9816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88840"/>
            <a:ext cx="794551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6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페이지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39" y="3151927"/>
            <a:ext cx="981075" cy="324802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909559" y="3295942"/>
            <a:ext cx="6336704" cy="792088"/>
            <a:chOff x="1907704" y="1772815"/>
            <a:chExt cx="6336704" cy="792088"/>
          </a:xfrm>
        </p:grpSpPr>
        <p:sp>
          <p:nvSpPr>
            <p:cNvPr id="5" name="직사각형 4"/>
            <p:cNvSpPr/>
            <p:nvPr/>
          </p:nvSpPr>
          <p:spPr>
            <a:xfrm>
              <a:off x="2051720" y="1876471"/>
              <a:ext cx="590465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웹 페이지상에서 문단, 제목, 표, 이미지, </a:t>
              </a:r>
              <a:r>
                <a:rPr lang="ko-KR" altLang="en-US" sz="1600" dirty="0" err="1"/>
                <a:t>동영상등을</a:t>
              </a:r>
              <a:r>
                <a:rPr lang="ko-KR" altLang="en-US" sz="1600" dirty="0"/>
                <a:t> 정의하고 </a:t>
              </a:r>
              <a:r>
                <a:rPr lang="en-US" altLang="ko-KR" sz="1600" dirty="0" smtClean="0"/>
                <a:t/>
              </a:r>
              <a:br>
                <a:rPr lang="en-US" altLang="ko-KR" sz="1600" dirty="0" smtClean="0"/>
              </a:br>
              <a:r>
                <a:rPr lang="ko-KR" altLang="en-US" sz="1600" dirty="0" smtClean="0"/>
                <a:t>그 </a:t>
              </a:r>
              <a:r>
                <a:rPr lang="ko-KR" altLang="en-US" sz="1600" dirty="0"/>
                <a:t>구조와 의미를 부여하는 </a:t>
              </a:r>
              <a:r>
                <a:rPr lang="ko-KR" altLang="en-US" sz="1600" dirty="0" err="1"/>
                <a:t>마크업</a:t>
              </a:r>
              <a:r>
                <a:rPr lang="ko-KR" altLang="en-US" sz="1600" dirty="0"/>
                <a:t> 언어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07704" y="1772815"/>
              <a:ext cx="6336704" cy="792088"/>
            </a:xfrm>
            <a:prstGeom prst="roundRect">
              <a:avLst/>
            </a:prstGeom>
            <a:noFill/>
            <a:ln>
              <a:solidFill>
                <a:srgbClr val="F8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909559" y="4392112"/>
            <a:ext cx="6336704" cy="792088"/>
            <a:chOff x="1907704" y="2868985"/>
            <a:chExt cx="6336704" cy="79208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907704" y="2868985"/>
              <a:ext cx="6336704" cy="792088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51720" y="3002330"/>
              <a:ext cx="59046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배경색, 폰트, </a:t>
              </a:r>
              <a:r>
                <a:rPr lang="ko-KR" altLang="en-US" sz="1600" dirty="0" err="1"/>
                <a:t>컨텐츠의</a:t>
              </a:r>
              <a:r>
                <a:rPr lang="ko-KR" altLang="en-US" sz="1600" dirty="0"/>
                <a:t> </a:t>
              </a:r>
              <a:r>
                <a:rPr lang="ko-KR" altLang="en-US" sz="1600" dirty="0" err="1"/>
                <a:t>레이아웃등을</a:t>
              </a:r>
              <a:r>
                <a:rPr lang="ko-KR" altLang="en-US" sz="1600" dirty="0"/>
                <a:t> 지정하여, </a:t>
              </a:r>
              <a:r>
                <a:rPr lang="en-US" altLang="ko-KR" sz="1600" dirty="0" smtClean="0"/>
                <a:t/>
              </a:r>
              <a:br>
                <a:rPr lang="en-US" altLang="ko-KR" sz="1600" dirty="0" smtClean="0"/>
              </a:br>
              <a:r>
                <a:rPr lang="ko-KR" altLang="en-US" sz="1600" dirty="0" smtClean="0"/>
                <a:t>HTML </a:t>
              </a:r>
              <a:r>
                <a:rPr lang="ko-KR" altLang="en-US" sz="1600" dirty="0" err="1"/>
                <a:t>컨텐츠를</a:t>
              </a:r>
              <a:r>
                <a:rPr lang="ko-KR" altLang="en-US" sz="1600" dirty="0"/>
                <a:t> 꾸며주는 스타일 규칙 </a:t>
              </a:r>
              <a:r>
                <a:rPr lang="ko-KR" altLang="en-US" sz="1600" dirty="0" smtClean="0"/>
                <a:t>언어</a:t>
              </a:r>
              <a:endParaRPr lang="ko-KR" altLang="en-US" sz="16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911465" y="5556115"/>
            <a:ext cx="6334798" cy="792088"/>
            <a:chOff x="1909610" y="4032988"/>
            <a:chExt cx="6334798" cy="79208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909610" y="4032988"/>
              <a:ext cx="6334798" cy="792088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75606" y="4259755"/>
              <a:ext cx="59028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동적으로 </a:t>
              </a:r>
              <a:r>
                <a:rPr lang="ko-KR" altLang="en-US" sz="1600" dirty="0" err="1"/>
                <a:t>컨텐츠를</a:t>
              </a:r>
              <a:r>
                <a:rPr lang="ko-KR" altLang="en-US" sz="1600" dirty="0"/>
                <a:t> 변경할 수 있도록 하는 프로그래밍 언어</a:t>
              </a: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85166320" descr="EMB00005d9816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4032448" cy="168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4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015663"/>
          </a:xfrm>
        </p:spPr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3" y="1278060"/>
            <a:ext cx="4021085" cy="23360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문제분석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494" y="3284984"/>
            <a:ext cx="6605575" cy="3274607"/>
          </a:xfrm>
          <a:prstGeom prst="rect">
            <a:avLst/>
          </a:prstGeom>
        </p:spPr>
      </p:pic>
      <p:cxnSp>
        <p:nvCxnSpPr>
          <p:cNvPr id="10" name="꺾인 연결선 9"/>
          <p:cNvCxnSpPr>
            <a:stCxn id="18" idx="3"/>
            <a:endCxn id="5" idx="0"/>
          </p:cNvCxnSpPr>
          <p:nvPr/>
        </p:nvCxnSpPr>
        <p:spPr>
          <a:xfrm>
            <a:off x="4571888" y="2446090"/>
            <a:ext cx="508394" cy="838894"/>
          </a:xfrm>
          <a:prstGeom prst="bentConnector2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91680" y="3933056"/>
            <a:ext cx="7056784" cy="43204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04725" y="4057327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F9818"/>
                </a:solidFill>
              </a:rPr>
              <a:t>제목</a:t>
            </a:r>
            <a:endParaRPr lang="ko-KR" altLang="en-US" dirty="0">
              <a:solidFill>
                <a:srgbClr val="4F9818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1680" y="4427240"/>
            <a:ext cx="7056784" cy="54462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12279" y="456631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F9818"/>
                </a:solidFill>
              </a:rPr>
              <a:t>단락</a:t>
            </a:r>
            <a:endParaRPr lang="ko-KR" altLang="en-US" dirty="0">
              <a:solidFill>
                <a:srgbClr val="4F9818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3650" y="4400756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줄바꿈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/>
          <p:cNvCxnSpPr>
            <a:endCxn id="17" idx="1"/>
          </p:cNvCxnSpPr>
          <p:nvPr/>
        </p:nvCxnSpPr>
        <p:spPr>
          <a:xfrm flipV="1">
            <a:off x="6084168" y="4554645"/>
            <a:ext cx="719482" cy="11674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3"/>
          </p:cNvCxnSpPr>
          <p:nvPr/>
        </p:nvCxnSpPr>
        <p:spPr>
          <a:xfrm flipH="1" flipV="1">
            <a:off x="7526925" y="4554645"/>
            <a:ext cx="597482" cy="165562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91680" y="5013176"/>
            <a:ext cx="7056784" cy="5459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28184" y="5628828"/>
            <a:ext cx="255069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F9818"/>
                </a:solidFill>
              </a:rPr>
              <a:t>그림영역 </a:t>
            </a:r>
            <a:r>
              <a:rPr lang="en-US" altLang="ko-KR" dirty="0">
                <a:solidFill>
                  <a:srgbClr val="4F9818"/>
                </a:solidFill>
              </a:rPr>
              <a:t>-&gt; </a:t>
            </a:r>
            <a:r>
              <a:rPr lang="ko-KR" altLang="en-US" dirty="0">
                <a:solidFill>
                  <a:srgbClr val="4F9818"/>
                </a:solidFill>
              </a:rPr>
              <a:t>하이퍼링크 이동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678621" y="5593176"/>
            <a:ext cx="7056784" cy="3637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212279" y="5132250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F9818"/>
                </a:solidFill>
              </a:rPr>
              <a:t>목록</a:t>
            </a:r>
            <a:endParaRPr lang="ko-KR" altLang="en-US" dirty="0">
              <a:solidFill>
                <a:srgbClr val="4F98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2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/>
      <p:bldP spid="26" grpId="0" animBg="1"/>
      <p:bldP spid="27" grpId="0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</a:t>
            </a:r>
            <a:r>
              <a:rPr lang="en-US" altLang="ko-KR" dirty="0" smtClean="0"/>
              <a:t>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331236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마크 업을 사용하여 웹 페이지의 구조를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(Tag)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문서를 구성하는 명령어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시작태그와 종료태그 사이의 모든 내용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요소의 추가 정보를 제공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시작태그에 추가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속성이름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＂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2832" y="5837650"/>
            <a:ext cx="540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85208"/>
                </a:solidFill>
              </a:rPr>
              <a:t>&lt;a </a:t>
            </a:r>
            <a:r>
              <a:rPr lang="en-US" altLang="ko-KR" sz="1800" dirty="0" err="1" smtClean="0">
                <a:solidFill>
                  <a:srgbClr val="F85208"/>
                </a:solidFill>
              </a:rPr>
              <a:t>href</a:t>
            </a:r>
            <a:r>
              <a:rPr lang="en-US" altLang="ko-KR" sz="1800" dirty="0">
                <a:solidFill>
                  <a:srgbClr val="F85208"/>
                </a:solidFill>
              </a:rPr>
              <a:t>=“https://</a:t>
            </a:r>
            <a:r>
              <a:rPr lang="en-US" altLang="ko-KR" sz="1800" dirty="0" smtClean="0">
                <a:solidFill>
                  <a:srgbClr val="F85208"/>
                </a:solidFill>
              </a:rPr>
              <a:t>www.google.com”&gt; </a:t>
            </a:r>
            <a:r>
              <a:rPr lang="ko-KR" altLang="en-US" sz="1800" dirty="0" err="1" smtClean="0"/>
              <a:t>구글</a:t>
            </a:r>
            <a:r>
              <a:rPr lang="en-US" altLang="ko-KR" sz="1800" dirty="0" smtClean="0">
                <a:solidFill>
                  <a:srgbClr val="F85208"/>
                </a:solidFill>
              </a:rPr>
              <a:t>&lt;/</a:t>
            </a:r>
            <a:r>
              <a:rPr lang="en-US" altLang="ko-KR" sz="1800" dirty="0">
                <a:solidFill>
                  <a:srgbClr val="F85208"/>
                </a:solidFill>
              </a:rPr>
              <a:t>a</a:t>
            </a:r>
            <a:r>
              <a:rPr lang="en-US" altLang="ko-KR" sz="1800" dirty="0" smtClean="0">
                <a:solidFill>
                  <a:srgbClr val="F85208"/>
                </a:solidFill>
              </a:rPr>
              <a:t>&gt;</a:t>
            </a:r>
            <a:endParaRPr lang="ko-KR" altLang="en-US" sz="1800" dirty="0">
              <a:solidFill>
                <a:srgbClr val="F85208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2276" y="5718544"/>
            <a:ext cx="4016404" cy="5610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52419" y="5724430"/>
            <a:ext cx="601462" cy="55077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60026" y="5718544"/>
            <a:ext cx="456208" cy="5610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81047" y="5428772"/>
            <a:ext cx="0" cy="2897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19672" y="51208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시작태그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00648" y="510443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종료태그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752054" y="5412378"/>
            <a:ext cx="0" cy="2897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808680" y="510443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092062" y="5412378"/>
            <a:ext cx="0" cy="2897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071077" y="5892547"/>
            <a:ext cx="3727633" cy="3150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569505" y="5573658"/>
            <a:ext cx="0" cy="31888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97635" y="527471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4F9818"/>
                </a:solidFill>
              </a:rPr>
              <a:t>속성</a:t>
            </a:r>
            <a:endParaRPr lang="ko-KR" altLang="en-US" dirty="0">
              <a:solidFill>
                <a:srgbClr val="4F9818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9632" y="5051944"/>
            <a:ext cx="6264696" cy="136815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411822" y="4736055"/>
            <a:ext cx="0" cy="31888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139952" y="44371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4F9818"/>
                </a:solidFill>
              </a:rPr>
              <a:t>요소</a:t>
            </a:r>
            <a:endParaRPr lang="ko-KR" altLang="en-US" dirty="0">
              <a:solidFill>
                <a:srgbClr val="4F98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59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 animBg="1"/>
      <p:bldP spid="9" grpId="0" animBg="1"/>
      <p:bldP spid="10" grpId="0" animBg="1"/>
      <p:bldP spid="13" grpId="0"/>
      <p:bldP spid="14" grpId="0"/>
      <p:bldP spid="16" grpId="0"/>
      <p:bldP spid="18" grpId="0" animBg="1"/>
      <p:bldP spid="21" grpId="0"/>
      <p:bldP spid="24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페이지 작성 편집기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172819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노트패드</a:t>
            </a:r>
            <a:r>
              <a:rPr lang="en-US" altLang="ko-KR" dirty="0"/>
              <a:t>++(Notepad</a:t>
            </a:r>
            <a:r>
              <a:rPr lang="en-US" altLang="ko-KR" dirty="0" smtClean="0"/>
              <a:t>++)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오픈 소스 라이선스 </a:t>
            </a:r>
            <a:r>
              <a:rPr lang="en-US" altLang="ko-KR" dirty="0"/>
              <a:t>GPL</a:t>
            </a:r>
            <a:r>
              <a:rPr lang="ko-KR" altLang="en-US" dirty="0"/>
              <a:t>로 배포되는 자유 소프트웨어 </a:t>
            </a:r>
          </a:p>
          <a:p>
            <a:pPr lvl="1"/>
            <a:r>
              <a:rPr lang="ko-KR" altLang="en-US" dirty="0"/>
              <a:t>문서 편집 및 소스 코드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https://notepad-plus-plus.org</a:t>
            </a:r>
            <a:r>
              <a:rPr lang="en-US" altLang="ko-KR" dirty="0"/>
              <a:t>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7" y="3140968"/>
            <a:ext cx="3547370" cy="28803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140968"/>
            <a:ext cx="3549834" cy="28823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3608" y="5589240"/>
            <a:ext cx="7200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120" y="4077072"/>
            <a:ext cx="2520280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소스분석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14" y="1412776"/>
            <a:ext cx="8078936" cy="4896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91880" y="1340768"/>
            <a:ext cx="52565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/>
              <a:t>문서 유형 선언:</a:t>
            </a:r>
            <a:r>
              <a:rPr lang="ko-KR" altLang="en-US" sz="1000" dirty="0" smtClean="0"/>
              <a:t>웹 브라우저가 </a:t>
            </a:r>
            <a:r>
              <a:rPr lang="ko-KR" altLang="en-US" sz="1000" dirty="0"/>
              <a:t>해당 문서가 HTML5로 작성되었음 인지함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8970" y="1556792"/>
            <a:ext cx="8506139" cy="18083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8970" y="1340768"/>
            <a:ext cx="8506140" cy="22395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970" y="6142537"/>
            <a:ext cx="8528689" cy="23879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3351" y="1526595"/>
            <a:ext cx="52565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 smtClean="0"/>
              <a:t>문서의 시작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442410" y="6135107"/>
            <a:ext cx="52565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 smtClean="0"/>
              <a:t>문서의 끝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82182" y="1772816"/>
            <a:ext cx="8316812" cy="45376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2182" y="2204864"/>
            <a:ext cx="8316812" cy="39008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75856" y="1886635"/>
            <a:ext cx="525658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4F9818"/>
                </a:solidFill>
              </a:rPr>
              <a:t>브라우저 </a:t>
            </a:r>
            <a:r>
              <a:rPr lang="ko-KR" altLang="en-US" sz="1000" dirty="0" smtClean="0">
                <a:solidFill>
                  <a:srgbClr val="4F9818"/>
                </a:solidFill>
              </a:rPr>
              <a:t>툴 바에 </a:t>
            </a:r>
            <a:r>
              <a:rPr lang="ko-KR" altLang="en-US" sz="1000" dirty="0">
                <a:solidFill>
                  <a:srgbClr val="4F9818"/>
                </a:solidFill>
              </a:rPr>
              <a:t>제목을 </a:t>
            </a:r>
            <a:r>
              <a:rPr lang="ko-KR" altLang="en-US" sz="1000" dirty="0" smtClean="0">
                <a:solidFill>
                  <a:srgbClr val="4F9818"/>
                </a:solidFill>
              </a:rPr>
              <a:t>정의하며 검색엔진 결과에 페이지 제목표시</a:t>
            </a:r>
            <a:endParaRPr lang="ko-KR" altLang="en-US" sz="1000" dirty="0">
              <a:solidFill>
                <a:srgbClr val="4F9818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059832" y="1980237"/>
            <a:ext cx="21602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11960" y="2606715"/>
            <a:ext cx="4104456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4F9818"/>
                </a:solidFill>
              </a:rPr>
              <a:t>제목요소</a:t>
            </a:r>
            <a:endParaRPr lang="ko-KR" altLang="en-US" sz="1000" dirty="0">
              <a:solidFill>
                <a:srgbClr val="4F9818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995936" y="2700316"/>
            <a:ext cx="21602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91680" y="3212976"/>
            <a:ext cx="525658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4F9818"/>
                </a:solidFill>
              </a:rPr>
              <a:t>단락요소</a:t>
            </a:r>
            <a:endParaRPr lang="ko-KR" altLang="en-US" sz="1000" dirty="0">
              <a:solidFill>
                <a:srgbClr val="4F9818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475656" y="3306578"/>
            <a:ext cx="21602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835696" y="4077072"/>
            <a:ext cx="525658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4F9818"/>
                </a:solidFill>
              </a:rPr>
              <a:t>목록요소로 </a:t>
            </a:r>
            <a:r>
              <a:rPr lang="en-US" altLang="ko-KR" sz="1000" dirty="0" smtClean="0">
                <a:solidFill>
                  <a:srgbClr val="4F9818"/>
                </a:solidFill>
              </a:rPr>
              <a:t>&lt;li&gt;</a:t>
            </a:r>
            <a:r>
              <a:rPr lang="ko-KR" altLang="en-US" sz="1000" dirty="0" smtClean="0">
                <a:solidFill>
                  <a:srgbClr val="4F9818"/>
                </a:solidFill>
              </a:rPr>
              <a:t>요소와 함께 사용</a:t>
            </a:r>
            <a:endParaRPr lang="ko-KR" altLang="en-US" sz="1000" dirty="0">
              <a:solidFill>
                <a:srgbClr val="4F9818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619672" y="4170674"/>
            <a:ext cx="21602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835696" y="4869160"/>
            <a:ext cx="669674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4F9818"/>
                </a:solidFill>
              </a:rPr>
              <a:t>HTML </a:t>
            </a:r>
            <a:r>
              <a:rPr lang="ko-KR" altLang="en-US" sz="1000" dirty="0">
                <a:solidFill>
                  <a:srgbClr val="4F9818"/>
                </a:solidFill>
              </a:rPr>
              <a:t>문서에서 부분 또는 섹션을 정의하며 </a:t>
            </a:r>
            <a:r>
              <a:rPr lang="en-US" altLang="ko-KR" sz="1000" dirty="0" smtClean="0">
                <a:solidFill>
                  <a:srgbClr val="4F9818"/>
                </a:solidFill>
              </a:rPr>
              <a:t/>
            </a:r>
            <a:br>
              <a:rPr lang="en-US" altLang="ko-KR" sz="1000" dirty="0" smtClean="0">
                <a:solidFill>
                  <a:srgbClr val="4F9818"/>
                </a:solidFill>
              </a:rPr>
            </a:br>
            <a:r>
              <a:rPr lang="ko-KR" altLang="en-US" sz="1000" dirty="0" smtClean="0">
                <a:solidFill>
                  <a:srgbClr val="4F9818"/>
                </a:solidFill>
              </a:rPr>
              <a:t>종종 </a:t>
            </a:r>
            <a:r>
              <a:rPr lang="en-US" altLang="ko-KR" sz="1000" dirty="0">
                <a:solidFill>
                  <a:srgbClr val="4F9818"/>
                </a:solidFill>
              </a:rPr>
              <a:t>CSS</a:t>
            </a:r>
            <a:r>
              <a:rPr lang="ko-KR" altLang="en-US" sz="1000" dirty="0">
                <a:solidFill>
                  <a:srgbClr val="4F9818"/>
                </a:solidFill>
              </a:rPr>
              <a:t>로 스타일을 지정하거나 </a:t>
            </a:r>
            <a:r>
              <a:rPr lang="en-US" altLang="ko-KR" sz="1000" dirty="0">
                <a:solidFill>
                  <a:srgbClr val="4F9818"/>
                </a:solidFill>
              </a:rPr>
              <a:t>JavaScript</a:t>
            </a:r>
            <a:r>
              <a:rPr lang="ko-KR" altLang="en-US" sz="1000" dirty="0">
                <a:solidFill>
                  <a:srgbClr val="4F9818"/>
                </a:solidFill>
              </a:rPr>
              <a:t>로 특정 작업을 수행하기 위해 다른 </a:t>
            </a:r>
            <a:r>
              <a:rPr lang="en-US" altLang="ko-KR" sz="1000" dirty="0">
                <a:solidFill>
                  <a:srgbClr val="4F9818"/>
                </a:solidFill>
              </a:rPr>
              <a:t>HTML </a:t>
            </a:r>
            <a:r>
              <a:rPr lang="ko-KR" altLang="en-US" sz="1000" dirty="0">
                <a:solidFill>
                  <a:srgbClr val="4F9818"/>
                </a:solidFill>
              </a:rPr>
              <a:t>요소의 컨테이너로 사용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619672" y="5109851"/>
            <a:ext cx="21602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355976" y="5199003"/>
            <a:ext cx="415370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4F9818"/>
                </a:solidFill>
              </a:rPr>
              <a:t>하이퍼링크 정의하며 </a:t>
            </a:r>
            <a:r>
              <a:rPr lang="en-US" altLang="ko-KR" sz="1000" dirty="0" err="1" smtClean="0">
                <a:solidFill>
                  <a:srgbClr val="4F9818"/>
                </a:solidFill>
              </a:rPr>
              <a:t>href</a:t>
            </a:r>
            <a:r>
              <a:rPr lang="en-US" altLang="ko-KR" sz="1000" dirty="0" smtClean="0">
                <a:solidFill>
                  <a:srgbClr val="4F9818"/>
                </a:solidFill>
              </a:rPr>
              <a:t> </a:t>
            </a:r>
            <a:r>
              <a:rPr lang="ko-KR" altLang="en-US" sz="1000" dirty="0" smtClean="0">
                <a:solidFill>
                  <a:srgbClr val="4F9818"/>
                </a:solidFill>
              </a:rPr>
              <a:t>속성을 이용하여 목적지 주소 설정</a:t>
            </a:r>
            <a:endParaRPr lang="ko-KR" altLang="en-US" sz="1000" dirty="0">
              <a:solidFill>
                <a:srgbClr val="4F9818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139952" y="5292604"/>
            <a:ext cx="21602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27784" y="5703059"/>
            <a:ext cx="5760640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4F9818"/>
                </a:solidFill>
              </a:rPr>
              <a:t>이미지 표시하며 </a:t>
            </a:r>
            <a:r>
              <a:rPr lang="en-US" altLang="ko-KR" sz="1000" dirty="0" err="1" smtClean="0">
                <a:solidFill>
                  <a:srgbClr val="4F9818"/>
                </a:solidFill>
              </a:rPr>
              <a:t>src</a:t>
            </a:r>
            <a:r>
              <a:rPr lang="en-US" altLang="ko-KR" sz="1000" dirty="0" smtClean="0">
                <a:solidFill>
                  <a:srgbClr val="4F9818"/>
                </a:solidFill>
              </a:rPr>
              <a:t> </a:t>
            </a:r>
            <a:r>
              <a:rPr lang="ko-KR" altLang="en-US" sz="1000" dirty="0" smtClean="0">
                <a:solidFill>
                  <a:srgbClr val="4F9818"/>
                </a:solidFill>
              </a:rPr>
              <a:t>속성을 이용하여 이미지 </a:t>
            </a:r>
            <a:r>
              <a:rPr lang="en-US" altLang="ko-KR" sz="1000" dirty="0" smtClean="0">
                <a:solidFill>
                  <a:srgbClr val="4F9818"/>
                </a:solidFill>
              </a:rPr>
              <a:t>URL</a:t>
            </a:r>
            <a:r>
              <a:rPr lang="ko-KR" altLang="en-US" sz="1000" dirty="0" smtClean="0">
                <a:solidFill>
                  <a:srgbClr val="4F9818"/>
                </a:solidFill>
              </a:rPr>
              <a:t>지정하고 </a:t>
            </a:r>
            <a:r>
              <a:rPr lang="en-US" altLang="ko-KR" sz="1000" dirty="0" smtClean="0">
                <a:solidFill>
                  <a:srgbClr val="4F9818"/>
                </a:solidFill>
              </a:rPr>
              <a:t>alt</a:t>
            </a:r>
            <a:r>
              <a:rPr lang="ko-KR" altLang="en-US" sz="1000" dirty="0" smtClean="0">
                <a:solidFill>
                  <a:srgbClr val="4F9818"/>
                </a:solidFill>
              </a:rPr>
              <a:t>속성으로 이미지 설명</a:t>
            </a:r>
            <a:endParaRPr lang="ko-KR" altLang="en-US" sz="1000" dirty="0">
              <a:solidFill>
                <a:srgbClr val="4F9818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16200000">
            <a:off x="3440682" y="5599157"/>
            <a:ext cx="21602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012160" y="3326795"/>
            <a:ext cx="1872208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4F9818"/>
                </a:solidFill>
              </a:rPr>
              <a:t>줄바꿈 </a:t>
            </a:r>
            <a:r>
              <a:rPr lang="en-US" altLang="ko-KR" sz="1000" dirty="0" smtClean="0">
                <a:solidFill>
                  <a:srgbClr val="4F9818"/>
                </a:solidFill>
              </a:rPr>
              <a:t>: </a:t>
            </a:r>
            <a:r>
              <a:rPr lang="ko-KR" altLang="en-US" sz="1000" dirty="0" smtClean="0">
                <a:solidFill>
                  <a:srgbClr val="4F9818"/>
                </a:solidFill>
              </a:rPr>
              <a:t>종료태그가 없음</a:t>
            </a:r>
            <a:endParaRPr lang="ko-KR" altLang="en-US" sz="1000" dirty="0">
              <a:solidFill>
                <a:srgbClr val="4F9818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796136" y="3420396"/>
            <a:ext cx="21602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835696" y="2924944"/>
            <a:ext cx="4104456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4F9818"/>
                </a:solidFill>
              </a:rPr>
              <a:t>수평 줄</a:t>
            </a:r>
            <a:endParaRPr lang="ko-KR" altLang="en-US" sz="1000" dirty="0">
              <a:solidFill>
                <a:srgbClr val="4F9818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619672" y="3018545"/>
            <a:ext cx="21602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419872" y="2318683"/>
            <a:ext cx="4104456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4F9818"/>
                </a:solidFill>
              </a:rPr>
              <a:t>주석처리</a:t>
            </a:r>
            <a:endParaRPr lang="ko-KR" altLang="en-US" sz="1000" dirty="0">
              <a:solidFill>
                <a:srgbClr val="4F9818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203848" y="2412284"/>
            <a:ext cx="21602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1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32" grpId="0"/>
      <p:bldP spid="34" grpId="0"/>
    </p:bld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13093</TotalTime>
  <Words>901</Words>
  <Application>Microsoft Office PowerPoint</Application>
  <PresentationFormat>화면 슬라이드 쇼(4:3)</PresentationFormat>
  <Paragraphs>182</Paragraphs>
  <Slides>12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1_디자인 사용자 지정</vt:lpstr>
      <vt:lpstr>2_디자인 사용자 지정</vt:lpstr>
      <vt:lpstr>문제해결을 통한 웹 프로그래밍 입문</vt:lpstr>
      <vt:lpstr>HTML 개요</vt:lpstr>
      <vt:lpstr>웹 동작 방식</vt:lpstr>
      <vt:lpstr>웹 페이지 구성</vt:lpstr>
      <vt:lpstr>HTML 개요</vt:lpstr>
      <vt:lpstr>해결문제 - 문제분석</vt:lpstr>
      <vt:lpstr>HTML(HyperText Markup Language)</vt:lpstr>
      <vt:lpstr>웹 페이지 작성 편집기</vt:lpstr>
      <vt:lpstr>해결문제 - 소스분석</vt:lpstr>
      <vt:lpstr>HTML 기본 태그 정리</vt:lpstr>
      <vt:lpstr>HTML 블록(Block)/인라인(Inline)요소</vt:lpstr>
      <vt:lpstr>응용문제</vt:lpstr>
    </vt:vector>
  </TitlesOfParts>
  <Company>(주)지커뮤니케이션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Windows 사용자</cp:lastModifiedBy>
  <cp:revision>1524</cp:revision>
  <cp:lastPrinted>2018-06-27T15:19:22Z</cp:lastPrinted>
  <dcterms:created xsi:type="dcterms:W3CDTF">2010-05-06T06:35:17Z</dcterms:created>
  <dcterms:modified xsi:type="dcterms:W3CDTF">2018-12-27T02:57:23Z</dcterms:modified>
</cp:coreProperties>
</file>