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4"/>
  </p:notesMasterIdLst>
  <p:sldIdLst>
    <p:sldId id="299" r:id="rId3"/>
    <p:sldId id="256" r:id="rId4"/>
    <p:sldId id="289" r:id="rId5"/>
    <p:sldId id="288" r:id="rId6"/>
    <p:sldId id="291" r:id="rId7"/>
    <p:sldId id="292" r:id="rId8"/>
    <p:sldId id="298" r:id="rId9"/>
    <p:sldId id="293" r:id="rId10"/>
    <p:sldId id="294" r:id="rId11"/>
    <p:sldId id="295" r:id="rId12"/>
    <p:sldId id="297" r:id="rId13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66"/>
    <a:srgbClr val="FFFF99"/>
    <a:srgbClr val="B8E6C7"/>
    <a:srgbClr val="B47258"/>
    <a:srgbClr val="DFBE31"/>
    <a:srgbClr val="4F9818"/>
    <a:srgbClr val="F85208"/>
    <a:srgbClr val="CEA392"/>
    <a:srgbClr val="F0E2DC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56835" autoAdjust="0"/>
  </p:normalViewPr>
  <p:slideViewPr>
    <p:cSldViewPr>
      <p:cViewPr varScale="1">
        <p:scale>
          <a:sx n="48" d="100"/>
          <a:sy n="48" d="100"/>
        </p:scale>
        <p:origin x="-2352" y="-67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1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9721107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문제해결을 통한 </a:t>
            </a:r>
            <a:r>
              <a:rPr lang="ko-KR" altLang="en-US" dirty="0" err="1" smtClean="0"/>
              <a:t>웹프로그래밍</a:t>
            </a:r>
            <a:r>
              <a:rPr lang="ko-KR" altLang="en-US" dirty="0" smtClean="0"/>
              <a:t> 입문 강좌입니다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11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38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79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시간에는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새로이 추가된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태그에 대해 알아보도록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78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역사에 대해 간단히 살펴 보겠습니다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HTML</a:t>
            </a:r>
            <a:r>
              <a:rPr lang="ko-KR" altLang="en-US" dirty="0"/>
              <a:t>이라는 용어는 </a:t>
            </a:r>
            <a:r>
              <a:rPr lang="en-US" altLang="ko-KR" dirty="0"/>
              <a:t>1991</a:t>
            </a:r>
            <a:r>
              <a:rPr lang="ko-KR" altLang="en-US" dirty="0"/>
              <a:t>년에 처음 사용되었고</a:t>
            </a:r>
            <a:r>
              <a:rPr lang="en-US" altLang="ko-KR" dirty="0"/>
              <a:t>, </a:t>
            </a:r>
          </a:p>
          <a:p>
            <a:r>
              <a:rPr lang="en-US" altLang="ko-KR" b="1" dirty="0" smtClean="0"/>
              <a:t>1994</a:t>
            </a:r>
            <a:r>
              <a:rPr lang="ko-KR" altLang="en-US" b="1" dirty="0" smtClean="0"/>
              <a:t>년 </a:t>
            </a:r>
            <a:r>
              <a:rPr lang="en-US" altLang="ko-KR" b="1" dirty="0"/>
              <a:t>W3C(</a:t>
            </a:r>
            <a:r>
              <a:rPr lang="en-US" altLang="ko-KR" dirty="0"/>
              <a:t>World Wide Web Consortium)</a:t>
            </a:r>
            <a:r>
              <a:rPr lang="ko-KR" altLang="en-US" b="1" dirty="0"/>
              <a:t>조직 설립되었고 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W3C</a:t>
            </a:r>
            <a:r>
              <a:rPr lang="ko-KR" altLang="en-US" dirty="0"/>
              <a:t>에서 정식으로 </a:t>
            </a:r>
            <a:r>
              <a:rPr lang="en-US" altLang="ko-KR" dirty="0"/>
              <a:t>HTML 2.0 </a:t>
            </a:r>
            <a:r>
              <a:rPr lang="ko-KR" altLang="en-US" dirty="0"/>
              <a:t>표준안을 발표했다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계속해서 단점을 보완하고 업데이트하여 </a:t>
            </a:r>
            <a:r>
              <a:rPr lang="en-US" altLang="ko-KR" dirty="0"/>
              <a:t>1999</a:t>
            </a:r>
            <a:r>
              <a:rPr lang="ko-KR" altLang="en-US" dirty="0"/>
              <a:t>년에 </a:t>
            </a:r>
            <a:r>
              <a:rPr lang="en-US" altLang="ko-KR" dirty="0"/>
              <a:t>HTML 4.01</a:t>
            </a:r>
            <a:r>
              <a:rPr lang="ko-KR" altLang="en-US" dirty="0"/>
              <a:t>이 제정되었다</a:t>
            </a:r>
            <a:r>
              <a:rPr lang="en-US" altLang="ko-KR" dirty="0"/>
              <a:t>. </a:t>
            </a:r>
            <a:r>
              <a:rPr lang="en-US" altLang="ko-KR" dirty="0" smtClean="0"/>
              <a:t>Html4.0</a:t>
            </a:r>
            <a:r>
              <a:rPr lang="ko-KR" altLang="en-US" dirty="0" smtClean="0"/>
              <a:t>이 제정된 이후 </a:t>
            </a:r>
            <a:r>
              <a:rPr lang="en-US" altLang="ko-KR" dirty="0" smtClean="0"/>
              <a:t>W3C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을 </a:t>
            </a:r>
            <a:r>
              <a:rPr lang="en-US" altLang="ko-KR" dirty="0"/>
              <a:t>XML </a:t>
            </a:r>
            <a:r>
              <a:rPr lang="ko-KR" altLang="en-US" dirty="0"/>
              <a:t>형태로 사용할 수 있도록 한 </a:t>
            </a:r>
            <a:r>
              <a:rPr lang="en-US" altLang="ko-KR" dirty="0"/>
              <a:t>XHTML </a:t>
            </a:r>
            <a:r>
              <a:rPr lang="ko-KR" altLang="en-US" dirty="0"/>
              <a:t>또한 별도로 제정하여 </a:t>
            </a:r>
            <a:r>
              <a:rPr lang="en-US" altLang="ko-KR" dirty="0"/>
              <a:t>2001</a:t>
            </a:r>
            <a:r>
              <a:rPr lang="ko-KR" altLang="en-US" dirty="0"/>
              <a:t>까지 </a:t>
            </a:r>
            <a:r>
              <a:rPr lang="en-US" altLang="ko-KR" dirty="0"/>
              <a:t>XHTML 1.1</a:t>
            </a:r>
            <a:r>
              <a:rPr lang="ko-KR" altLang="en-US" dirty="0"/>
              <a:t>을 제정하였다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 </a:t>
            </a:r>
            <a:r>
              <a:rPr lang="en-US" altLang="ko-KR" dirty="0"/>
              <a:t>2000</a:t>
            </a:r>
            <a:r>
              <a:rPr lang="ko-KR" altLang="en-US" dirty="0"/>
              <a:t>년대 </a:t>
            </a:r>
            <a:r>
              <a:rPr lang="ko-KR" altLang="en-US" dirty="0" smtClean="0"/>
              <a:t>중반에는 </a:t>
            </a:r>
            <a:r>
              <a:rPr lang="en-US" altLang="ko-KR" dirty="0" smtClean="0"/>
              <a:t>CSS</a:t>
            </a:r>
            <a:r>
              <a:rPr lang="en-US" altLang="ko-KR" dirty="0"/>
              <a:t>, AJAX, RSS </a:t>
            </a:r>
            <a:r>
              <a:rPr lang="ko-KR" altLang="en-US" dirty="0"/>
              <a:t>등의 최신 기술들이 등장하면서</a:t>
            </a:r>
            <a:endParaRPr lang="en-US" altLang="ko-KR" dirty="0"/>
          </a:p>
          <a:p>
            <a:r>
              <a:rPr lang="ko-KR" altLang="en-US" dirty="0" err="1"/>
              <a:t>웹브라우저</a:t>
            </a:r>
            <a:r>
              <a:rPr lang="ko-KR" altLang="en-US" dirty="0"/>
              <a:t> 제조업체들이 자기 브라우저에서만 지원하는 확장 </a:t>
            </a:r>
            <a:r>
              <a:rPr lang="en-US" altLang="ko-KR" dirty="0"/>
              <a:t>HTML</a:t>
            </a:r>
            <a:r>
              <a:rPr lang="ko-KR" altLang="en-US" dirty="0"/>
              <a:t>과 부가기능 들을 경쟁적으로 탑재하면서</a:t>
            </a:r>
            <a:endParaRPr lang="en-US" altLang="ko-KR" dirty="0"/>
          </a:p>
          <a:p>
            <a:r>
              <a:rPr lang="ko-KR" altLang="en-US" dirty="0"/>
              <a:t>표준을 지키지 않게 되었다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이렇게 되면서  개발자들은 </a:t>
            </a:r>
            <a:r>
              <a:rPr lang="ko-KR" altLang="en-US" dirty="0" err="1"/>
              <a:t>크로스브라우징</a:t>
            </a:r>
            <a:r>
              <a:rPr lang="en-US" altLang="ko-KR" dirty="0"/>
              <a:t>(cross-browsing)</a:t>
            </a:r>
            <a:r>
              <a:rPr lang="ko-KR" altLang="en-US" dirty="0"/>
              <a:t>이라는 취지 하에 </a:t>
            </a:r>
            <a:endParaRPr lang="en-US" altLang="ko-KR" dirty="0"/>
          </a:p>
          <a:p>
            <a:r>
              <a:rPr lang="ko-KR" altLang="en-US" dirty="0" smtClean="0"/>
              <a:t>각자의 </a:t>
            </a:r>
            <a:r>
              <a:rPr lang="ko-KR" altLang="en-US" dirty="0"/>
              <a:t>브라우저가 가진 기능에 대응하는 별도의 코드를 작성하는 비효율적인 작업을 </a:t>
            </a:r>
            <a:r>
              <a:rPr lang="ko-KR" altLang="en-US" dirty="0" err="1" smtClean="0"/>
              <a:t>해야했습니다</a:t>
            </a:r>
            <a:endParaRPr lang="en-US" altLang="ko-KR" dirty="0" smtClean="0"/>
          </a:p>
          <a:p>
            <a:r>
              <a:rPr lang="ko-KR" altLang="en-US" dirty="0" smtClean="0"/>
              <a:t>사용자들</a:t>
            </a:r>
            <a:r>
              <a:rPr lang="ko-KR" altLang="en-US" baseline="0" dirty="0" smtClean="0"/>
              <a:t> 또한 </a:t>
            </a:r>
            <a:r>
              <a:rPr lang="ko-KR" altLang="en-US" dirty="0" smtClean="0"/>
              <a:t> </a:t>
            </a:r>
            <a:r>
              <a:rPr lang="ko-KR" altLang="en-US" dirty="0" err="1"/>
              <a:t>크로스브라우징이</a:t>
            </a:r>
            <a:r>
              <a:rPr lang="ko-KR" altLang="en-US" dirty="0"/>
              <a:t> 고려되지 않은 웹 서비스 때문에 여러 브라우저를 설치해 사용하는 불편을 겪었다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당시 </a:t>
            </a:r>
            <a:r>
              <a:rPr lang="ko-KR" altLang="en-US" dirty="0" err="1"/>
              <a:t>웹브라우저</a:t>
            </a:r>
            <a:r>
              <a:rPr lang="ko-KR" altLang="en-US" dirty="0"/>
              <a:t> 점유율이 극히 낮았던 오페라</a:t>
            </a:r>
            <a:r>
              <a:rPr lang="en-US" altLang="ko-KR" dirty="0"/>
              <a:t>(Opera), </a:t>
            </a:r>
            <a:r>
              <a:rPr lang="ko-KR" altLang="en-US" dirty="0"/>
              <a:t>모질라</a:t>
            </a:r>
            <a:r>
              <a:rPr lang="en-US" altLang="ko-KR" dirty="0"/>
              <a:t>(</a:t>
            </a:r>
            <a:r>
              <a:rPr lang="ko-KR" altLang="en-US" dirty="0"/>
              <a:t>지금의 </a:t>
            </a:r>
            <a:r>
              <a:rPr lang="en-US" altLang="ko-KR" dirty="0"/>
              <a:t>Firefox), </a:t>
            </a:r>
            <a:r>
              <a:rPr lang="ko-KR" altLang="en-US" dirty="0"/>
              <a:t>사파리</a:t>
            </a:r>
            <a:r>
              <a:rPr lang="en-US" altLang="ko-KR" dirty="0"/>
              <a:t>(Safari)</a:t>
            </a:r>
            <a:r>
              <a:rPr lang="ko-KR" altLang="en-US" dirty="0"/>
              <a:t>와 같은 브라우저 업체 들은 </a:t>
            </a:r>
            <a:endParaRPr lang="en-US" altLang="ko-KR" dirty="0"/>
          </a:p>
          <a:p>
            <a:pPr fontAlgn="base"/>
            <a:r>
              <a:rPr lang="ko-KR" altLang="en-US" dirty="0"/>
              <a:t>웹 표준을 제정하는 </a:t>
            </a:r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Web</a:t>
            </a:r>
            <a:r>
              <a:rPr lang="ko-KR" altLang="en-US" dirty="0"/>
              <a:t>의 차후 방향에 대해 논의를 하였다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</a:t>
            </a:r>
            <a:r>
              <a:rPr lang="en-US" altLang="ko-KR" dirty="0"/>
              <a:t>, W3C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기반의 </a:t>
            </a:r>
            <a:r>
              <a:rPr lang="en-US" altLang="ko-KR" dirty="0"/>
              <a:t>XHTML</a:t>
            </a:r>
            <a:r>
              <a:rPr lang="ko-KR" altLang="en-US" dirty="0"/>
              <a:t>을 보완해 표준으로 제정하려고 했고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 err="1"/>
              <a:t>웹브라우저</a:t>
            </a:r>
            <a:r>
              <a:rPr lang="ko-KR" altLang="en-US" dirty="0"/>
              <a:t> 업체들은 </a:t>
            </a:r>
            <a:r>
              <a:rPr lang="en-US" altLang="ko-KR" dirty="0"/>
              <a:t>Web 2.0</a:t>
            </a:r>
            <a:r>
              <a:rPr lang="ko-KR" altLang="en-US" dirty="0"/>
              <a:t>에서 사용된 최신 기술들에 대한 표준 정의와 기존에 브라우저 간에 호환되지 않는 기능들에 대한 해결을 필요로 했기 때문에 서로 지향점이 달랐다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결국</a:t>
            </a:r>
            <a:r>
              <a:rPr lang="en-US" altLang="ko-KR" dirty="0"/>
              <a:t>, W3C</a:t>
            </a:r>
            <a:r>
              <a:rPr lang="ko-KR" altLang="en-US" dirty="0"/>
              <a:t>는 </a:t>
            </a:r>
            <a:r>
              <a:rPr lang="en-US" altLang="ko-KR" dirty="0"/>
              <a:t>XHTML 2.0 </a:t>
            </a:r>
            <a:r>
              <a:rPr lang="ko-KR" altLang="en-US" dirty="0"/>
              <a:t>이라는 매우 엄격한 표준을 새로 만들어 냈고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 err="1"/>
              <a:t>웹브라우저</a:t>
            </a:r>
            <a:r>
              <a:rPr lang="ko-KR" altLang="en-US" dirty="0"/>
              <a:t> 업체들은 </a:t>
            </a:r>
            <a:r>
              <a:rPr lang="en-US" altLang="ko-KR" dirty="0"/>
              <a:t>W3C</a:t>
            </a:r>
            <a:r>
              <a:rPr lang="ko-KR" altLang="en-US" dirty="0"/>
              <a:t>와 별개로 </a:t>
            </a:r>
            <a:r>
              <a:rPr lang="en-US" altLang="ko-KR" dirty="0"/>
              <a:t>WHATWG(Web Hypertext Application Technology Working Group)</a:t>
            </a:r>
            <a:r>
              <a:rPr lang="ko-KR" altLang="en-US" dirty="0"/>
              <a:t>이라는 표준화 기구를 만들어</a:t>
            </a:r>
            <a:endParaRPr lang="en-US" altLang="ko-KR" dirty="0"/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Web Application 1.0</a:t>
            </a:r>
            <a:r>
              <a:rPr lang="ko-KR" altLang="en-US" dirty="0"/>
              <a:t>이라는 이름으로 별도의 표준안 제정을 진행했다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en-US" altLang="ko-KR" dirty="0"/>
              <a:t>XHTML 2.0</a:t>
            </a:r>
            <a:r>
              <a:rPr lang="ko-KR" altLang="en-US" dirty="0"/>
              <a:t>은 형식상으로는 완벽하지만 실제 사용하기는 매우 어려웠던 반면</a:t>
            </a:r>
            <a:r>
              <a:rPr lang="en-US" altLang="ko-KR" dirty="0"/>
              <a:t>, </a:t>
            </a:r>
          </a:p>
          <a:p>
            <a:pPr fontAlgn="base"/>
            <a:r>
              <a:rPr lang="en-US" altLang="ko-KR" dirty="0"/>
              <a:t>WHATWG</a:t>
            </a:r>
            <a:r>
              <a:rPr lang="ko-KR" altLang="en-US" dirty="0"/>
              <a:t>의 </a:t>
            </a:r>
            <a:r>
              <a:rPr lang="en-US" altLang="ko-KR" dirty="0"/>
              <a:t>Web Application 1.0</a:t>
            </a:r>
            <a:r>
              <a:rPr lang="ko-KR" altLang="en-US" dirty="0"/>
              <a:t>은 진행과정에서 공개적으로 여러 개발자의 의견을 수렴하는 등 현실적인 사안을 반영했기 때문에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 smtClean="0"/>
              <a:t>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호환성을 </a:t>
            </a:r>
            <a:r>
              <a:rPr lang="ko-KR" altLang="en-US" dirty="0"/>
              <a:t>갖는 유연한 표준안을 만들어 낼 수 있었다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결국</a:t>
            </a:r>
            <a:r>
              <a:rPr lang="en-US" altLang="ko-KR" dirty="0"/>
              <a:t>, W3C</a:t>
            </a:r>
            <a:r>
              <a:rPr lang="ko-KR" altLang="en-US" dirty="0"/>
              <a:t>는 </a:t>
            </a:r>
            <a:r>
              <a:rPr lang="en-US" altLang="ko-KR" dirty="0"/>
              <a:t>2007</a:t>
            </a:r>
            <a:r>
              <a:rPr lang="ko-KR" altLang="en-US" dirty="0"/>
              <a:t>년에 </a:t>
            </a:r>
            <a:r>
              <a:rPr lang="en-US" altLang="ko-KR" dirty="0"/>
              <a:t>XHTML 2.0</a:t>
            </a:r>
            <a:r>
              <a:rPr lang="ko-KR" altLang="en-US" dirty="0"/>
              <a:t>을 완전히 포기하고 </a:t>
            </a:r>
            <a:r>
              <a:rPr lang="en-US" altLang="ko-KR" dirty="0"/>
              <a:t>WHATWG</a:t>
            </a:r>
            <a:r>
              <a:rPr lang="ko-KR" altLang="en-US" dirty="0"/>
              <a:t>의 표준안을 수용하여 </a:t>
            </a:r>
            <a:endParaRPr lang="en-US" altLang="ko-KR" dirty="0"/>
          </a:p>
          <a:p>
            <a:pPr fontAlgn="base"/>
            <a:r>
              <a:rPr lang="en-US" altLang="ko-KR" dirty="0"/>
              <a:t>HTML5 </a:t>
            </a:r>
            <a:r>
              <a:rPr lang="ko-KR" altLang="en-US" dirty="0"/>
              <a:t>라는 이름으로 새롭게 표준안을 제정하고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59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HTML5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의 특징은 간단한 문법을 지향하며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시멘틱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태그와 같은  의미적 요소들이 강화하고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생산성이 향상된 코딩을 지원하여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문서의 크기를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줄일수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있게 하였습니다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또한 </a:t>
            </a:r>
            <a:r>
              <a:rPr lang="ko-KR" altLang="en-US" dirty="0" smtClean="0"/>
              <a:t>플러그인 없이도 비디오와 오디오를 비롯한 미디어 재생이 가능하고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필요 없는 스크립트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지원합니다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그럼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웹에 대해 살펴보겠습니다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시맨틱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웹은 의미론적 웹이란 뜻으로 </a:t>
            </a:r>
            <a:r>
              <a:rPr lang="ko-KR" altLang="en-US" dirty="0" smtClean="0"/>
              <a:t>컴퓨터가 웹사이트를 단순한 코드의 구성이 아닌 의미를 가진 사이트라는걸 알 수 있게 만드는 것입니다</a:t>
            </a:r>
            <a:r>
              <a:rPr lang="en-US" altLang="ko-KR" dirty="0" smtClean="0"/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이러한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시맨틱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웹을 지원하기 위해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HTML5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시맨틱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(semantic)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태그을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지원하고 있습니다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즉  컴퓨터가 정보를 이해하고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논리적인 추론까지 할 수 있는 구조를 만들기 위해 지원되는 태그입니다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76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HTML5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이전에는 블록 태그인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div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wrap, header, content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같은 아이디 혹은 클래스에 정의해 레이아웃을 구현하였습니다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HTML5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에서는 태그 자체로 레이아웃을 그릴 수 있도록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header,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200" b="0" i="0" kern="1200" baseline="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nav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, section, article, aside, footer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와 같은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시맨틱</a:t>
            </a:r>
            <a:r>
              <a:rPr kumimoji="1" lang="ko-KR" altLang="en-US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 태그를 지원하고 있습니다</a:t>
            </a:r>
            <a:r>
              <a:rPr kumimoji="1" lang="en-US" altLang="ko-KR" sz="1200" b="0" i="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880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90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오늘 해결해야 하는 문제를 먼저 살펴보도록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시간에 살펴볼 문제는 지난 시간에 학습한 내용을 복습하면서 </a:t>
            </a:r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 추가된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태그들을 사용</a:t>
            </a:r>
            <a:r>
              <a:rPr lang="ko-KR" altLang="en-US" baseline="0" dirty="0" smtClean="0"/>
              <a:t>해 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전체 문서는 </a:t>
            </a:r>
            <a:r>
              <a:rPr lang="en-US" altLang="ko-KR" dirty="0" smtClean="0"/>
              <a:t>header,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nav</a:t>
            </a:r>
            <a:r>
              <a:rPr lang="en-US" altLang="ko-KR" baseline="0" dirty="0" smtClean="0"/>
              <a:t>, section, footer</a:t>
            </a:r>
            <a:r>
              <a:rPr lang="ko-KR" altLang="en-US" baseline="0" dirty="0" smtClean="0"/>
              <a:t>와 같은 </a:t>
            </a:r>
            <a:r>
              <a:rPr lang="ko-KR" altLang="en-US" dirty="0" err="1" smtClean="0"/>
              <a:t>시맨틱</a:t>
            </a:r>
            <a:r>
              <a:rPr lang="ko-KR" altLang="en-US" dirty="0" smtClean="0"/>
              <a:t> 태그를 이용하여 구조를 작성해보겠습니다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지난 시간에 인터넷 상에 있는 이미지를 삽입해 보았는데요</a:t>
            </a:r>
            <a:endParaRPr lang="en-US" altLang="ko-KR" dirty="0" smtClean="0"/>
          </a:p>
          <a:p>
            <a:r>
              <a:rPr lang="ko-KR" altLang="en-US" dirty="0" smtClean="0"/>
              <a:t>이번 시간에는 컴퓨터에 있는 이미지를 삽입하는</a:t>
            </a:r>
            <a:r>
              <a:rPr lang="ko-KR" altLang="en-US" baseline="0" dirty="0" smtClean="0"/>
              <a:t> 방법을 살펴보도록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제목요소와 목록 요소는 지난 시간에 살펴보았지요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꺽쇠기호와</a:t>
            </a:r>
            <a:r>
              <a:rPr lang="ko-KR" altLang="en-US" baseline="0" dirty="0" smtClean="0"/>
              <a:t> 같은 특수 기호를 사용하는 방법도 살펴보도록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45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16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78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문제해결을 통한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 프로그래밍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3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링크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책갈피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71189"/>
          </a:xfrm>
        </p:spPr>
        <p:txBody>
          <a:bodyPr/>
          <a:lstStyle/>
          <a:p>
            <a:r>
              <a:rPr lang="ko-KR" altLang="en-US" dirty="0" smtClean="0"/>
              <a:t>작성하고 있는 페이지의 특정 영역으로 이동하도록 작성</a:t>
            </a:r>
            <a:endParaRPr lang="en-US" altLang="ko-KR" dirty="0" smtClean="0"/>
          </a:p>
          <a:p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이용하여 작성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95736" y="3442194"/>
            <a:ext cx="5455564" cy="2291062"/>
            <a:chOff x="2195736" y="3442194"/>
            <a:chExt cx="5455564" cy="2291062"/>
          </a:xfrm>
        </p:grpSpPr>
        <p:sp>
          <p:nvSpPr>
            <p:cNvPr id="4" name="직사각형 3"/>
            <p:cNvSpPr/>
            <p:nvPr/>
          </p:nvSpPr>
          <p:spPr>
            <a:xfrm>
              <a:off x="2195736" y="4149080"/>
              <a:ext cx="165618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&lt;div id=“d1”&gt;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95736" y="5013176"/>
              <a:ext cx="1656184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&lt;div id=“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d2”&gt;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53425" y="3442194"/>
              <a:ext cx="1540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영역으로 이동</a:t>
              </a:r>
              <a:endParaRPr lang="ko-KR" altLang="en-US" dirty="0"/>
            </a:p>
          </p:txBody>
        </p:sp>
        <p:cxnSp>
          <p:nvCxnSpPr>
            <p:cNvPr id="10" name="꺾인 연결선 9"/>
            <p:cNvCxnSpPr>
              <a:stCxn id="8" idx="3"/>
              <a:endCxn id="5" idx="3"/>
            </p:cNvCxnSpPr>
            <p:nvPr/>
          </p:nvCxnSpPr>
          <p:spPr>
            <a:xfrm>
              <a:off x="3794231" y="3596083"/>
              <a:ext cx="57689" cy="1777133"/>
            </a:xfrm>
            <a:prstGeom prst="bentConnector3">
              <a:avLst>
                <a:gd name="adj1" fmla="val 496263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83968" y="3474930"/>
              <a:ext cx="3367332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&lt;a </a:t>
              </a:r>
              <a:r>
                <a:rPr lang="en-US" altLang="ko-KR" dirty="0" err="1" smtClean="0"/>
                <a:t>href</a:t>
              </a:r>
              <a:r>
                <a:rPr lang="en-US" altLang="ko-KR" dirty="0" smtClean="0"/>
                <a:t>=“#d2”&gt;d2</a:t>
              </a:r>
              <a:r>
                <a:rPr lang="ko-KR" altLang="en-US" dirty="0" smtClean="0"/>
                <a:t>영역으로 이동</a:t>
              </a:r>
              <a:r>
                <a:rPr lang="en-US" altLang="ko-KR" dirty="0" smtClean="0"/>
                <a:t>&lt;/a&gt;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499992" y="1071600"/>
            <a:ext cx="4104258" cy="48711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자기 소개 페이지 작성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시맨틱 태그를 사용하여 문서 작성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개인정보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사진은 본인 사진을 이미지 폴더를 지정하여 저장한 후 상대경로를 이용하여 표시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학력사항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출신학교 이미지를 이미지 폴더에 저장한 후 사용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출신학교로 하이퍼링크를 이용하여 이동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이전에 작성한 </a:t>
            </a:r>
            <a:r>
              <a:rPr lang="en-US" altLang="ko-KR" dirty="0" smtClean="0"/>
              <a:t>SWOT</a:t>
            </a:r>
            <a:r>
              <a:rPr lang="ko-KR" altLang="en-US" dirty="0" smtClean="0"/>
              <a:t>분석 페이지로 이동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24744"/>
            <a:ext cx="366335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en-US" altLang="ko-KR" dirty="0" smtClean="0"/>
              <a:t>HTML5 </a:t>
            </a:r>
            <a:br>
              <a:rPr lang="en-US" altLang="ko-KR" dirty="0" smtClean="0"/>
            </a:br>
            <a:r>
              <a:rPr lang="en-US" altLang="ko-KR" b="0" dirty="0" smtClean="0"/>
              <a:t>Semantic </a:t>
            </a:r>
            <a:r>
              <a:rPr lang="en-US" altLang="ko-KR" b="0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626476" y="2188831"/>
            <a:ext cx="7977774" cy="2583876"/>
            <a:chOff x="626476" y="2188831"/>
            <a:chExt cx="7977774" cy="2583876"/>
          </a:xfrm>
        </p:grpSpPr>
        <p:sp>
          <p:nvSpPr>
            <p:cNvPr id="5" name="오른쪽 화살표 4"/>
            <p:cNvSpPr/>
            <p:nvPr/>
          </p:nvSpPr>
          <p:spPr>
            <a:xfrm>
              <a:off x="755576" y="2204864"/>
              <a:ext cx="7848674" cy="36004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71600" y="220486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6476" y="2780928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1991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HTML</a:t>
              </a:r>
              <a:r>
                <a:rPr lang="ko-KR" altLang="en-US" dirty="0" smtClean="0"/>
                <a:t>등장</a:t>
              </a:r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2109428" y="220486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16001" y="2780928"/>
              <a:ext cx="946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1995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HTML2.0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83667" y="2260563"/>
              <a:ext cx="232333" cy="2323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3" idx="4"/>
            </p:cNvCxnSpPr>
            <p:nvPr/>
          </p:nvCxnSpPr>
          <p:spPr>
            <a:xfrm>
              <a:off x="1699834" y="2492896"/>
              <a:ext cx="6688" cy="162273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93724" y="4034043"/>
              <a:ext cx="136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1994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/>
                <a:t>W3C</a:t>
              </a:r>
              <a:r>
                <a:rPr lang="ko-KR" altLang="en-US" dirty="0"/>
                <a:t>조직 설립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3247256" y="2199755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331" y="2775819"/>
              <a:ext cx="9460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1997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HTML3.2</a:t>
              </a:r>
            </a:p>
            <a:p>
              <a:pPr algn="ctr"/>
              <a:r>
                <a:rPr lang="en-US" altLang="ko-KR" dirty="0" smtClean="0"/>
                <a:t>HTML4.0</a:t>
              </a:r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385084" y="2188831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6661" y="2764895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1999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HTML4.01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522912" y="2209973"/>
              <a:ext cx="360040" cy="360040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76186" y="2786037"/>
              <a:ext cx="1063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2000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XHTML1.0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6660740" y="2204864"/>
              <a:ext cx="360040" cy="360040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78536" y="2780928"/>
              <a:ext cx="10631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2001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XHTML1.1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798571" y="2220897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0885" y="2796961"/>
              <a:ext cx="795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2007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HTML5</a:t>
              </a:r>
              <a:endParaRPr lang="ko-KR" alt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378778" y="2260563"/>
              <a:ext cx="232333" cy="2323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>
              <a:stCxn id="36" idx="4"/>
            </p:cNvCxnSpPr>
            <p:nvPr/>
          </p:nvCxnSpPr>
          <p:spPr>
            <a:xfrm>
              <a:off x="7494945" y="2492896"/>
              <a:ext cx="6688" cy="1622737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624529" y="4034043"/>
              <a:ext cx="16946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2004</a:t>
              </a:r>
              <a:r>
                <a:rPr lang="ko-KR" altLang="en-US" dirty="0" smtClean="0"/>
                <a:t>년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WHATWG</a:t>
              </a:r>
              <a:r>
                <a:rPr lang="ko-KR" altLang="en-US" dirty="0" smtClean="0"/>
                <a:t>설립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웹 브라우저 업체</a:t>
              </a:r>
              <a:r>
                <a:rPr lang="en-US" altLang="ko-KR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시맨틱 웹</a:t>
            </a:r>
            <a:r>
              <a:rPr lang="en-US" altLang="ko-KR" dirty="0" smtClean="0"/>
              <a:t>(Semantic Web)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96543"/>
          </a:xfrm>
        </p:spPr>
        <p:txBody>
          <a:bodyPr/>
          <a:lstStyle/>
          <a:p>
            <a:r>
              <a:rPr lang="ko-KR" altLang="en-US" dirty="0"/>
              <a:t>시맨틱 웹</a:t>
            </a:r>
            <a:r>
              <a:rPr lang="en-US" altLang="ko-KR" dirty="0"/>
              <a:t>(Semantic Web)</a:t>
            </a:r>
          </a:p>
          <a:p>
            <a:pPr lvl="1"/>
            <a:r>
              <a:rPr lang="ko-KR" altLang="en-US" dirty="0" smtClean="0"/>
              <a:t>의미론적인 웹이라는 </a:t>
            </a:r>
            <a:r>
              <a:rPr lang="ko-KR" altLang="en-US" dirty="0"/>
              <a:t>뜻</a:t>
            </a:r>
          </a:p>
          <a:p>
            <a:pPr lvl="1"/>
            <a:r>
              <a:rPr lang="ko-KR" altLang="en-US" dirty="0"/>
              <a:t>컴퓨터가 웹사이트를 단순한 코드의 구성이 아닌 의미를 가진 사이트라는걸 알 수 있게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/>
              <a:t> 시맨틱 태그</a:t>
            </a:r>
            <a:r>
              <a:rPr lang="en-US" altLang="ko-KR" dirty="0"/>
              <a:t>(Semantic tag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/>
              <a:t>컴퓨터가 정보를 이해하고</a:t>
            </a:r>
            <a:r>
              <a:rPr lang="en-US" altLang="ko-KR" dirty="0"/>
              <a:t>, </a:t>
            </a:r>
            <a:r>
              <a:rPr lang="ko-KR" altLang="en-US" dirty="0"/>
              <a:t>논리적인 추론까지 할 수 있는 구조를 만들기 위해 추가된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8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HTML5</a:t>
            </a:r>
            <a:r>
              <a:rPr lang="ko-KR" altLang="en-US" b="0" dirty="0"/>
              <a:t> 시맨틱 태그</a:t>
            </a:r>
            <a:r>
              <a:rPr lang="en-US" altLang="ko-KR" b="0" dirty="0"/>
              <a:t>(Semantic tag)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59632" y="1700381"/>
            <a:ext cx="6204032" cy="3226925"/>
            <a:chOff x="1259632" y="1700381"/>
            <a:chExt cx="6204032" cy="3226925"/>
          </a:xfrm>
        </p:grpSpPr>
        <p:sp>
          <p:nvSpPr>
            <p:cNvPr id="4" name="직사각형 3"/>
            <p:cNvSpPr/>
            <p:nvPr/>
          </p:nvSpPr>
          <p:spPr>
            <a:xfrm>
              <a:off x="1259632" y="1700808"/>
              <a:ext cx="237626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&lt;div id=“header”&gt;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59632" y="2084377"/>
              <a:ext cx="237626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&lt;div id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=“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nav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”&gt;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467945"/>
              <a:ext cx="1656184" cy="2098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3709702"/>
              <a:ext cx="1500824" cy="727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4567266"/>
              <a:ext cx="237626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15816" y="2468373"/>
              <a:ext cx="720080" cy="207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62569" y="2650568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smtClean="0"/>
                <a:t>div&gt;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65312" y="4568482"/>
              <a:ext cx="17649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&lt;div id</a:t>
              </a:r>
              <a:r>
                <a:rPr lang="en-US" altLang="ko-KR" dirty="0" smtClean="0"/>
                <a:t>=“footer”&gt;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2569" y="3959072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smtClean="0"/>
                <a:t>div&gt;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24638" y="3395171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en-US" altLang="ko-KR" dirty="0" smtClean="0"/>
                <a:t>div&gt;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04048" y="1700381"/>
              <a:ext cx="2376264" cy="36004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&lt;header&gt;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04048" y="2083950"/>
              <a:ext cx="2376264" cy="36004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nav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04048" y="2467519"/>
              <a:ext cx="1656184" cy="108111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04048" y="3572589"/>
              <a:ext cx="1656184" cy="99425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04048" y="4566839"/>
              <a:ext cx="2376264" cy="36004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660232" y="2467946"/>
              <a:ext cx="720080" cy="207493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31456" y="2650141"/>
              <a:ext cx="1053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&lt;section&gt;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06697" y="4568055"/>
              <a:ext cx="970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&lt;footer&gt;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71180" y="3958645"/>
              <a:ext cx="9740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&lt;article&gt;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76882" y="3394744"/>
              <a:ext cx="8867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&lt;aside&gt;</a:t>
              </a:r>
              <a:endParaRPr lang="ko-KR" altLang="en-US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4139952" y="3140968"/>
              <a:ext cx="432048" cy="40766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7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HTML5</a:t>
            </a:r>
            <a:r>
              <a:rPr lang="ko-KR" altLang="en-US" b="0" dirty="0"/>
              <a:t> 시맨틱 태그</a:t>
            </a:r>
            <a:r>
              <a:rPr lang="en-US" altLang="ko-KR" b="0" dirty="0"/>
              <a:t>(Semantic 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11256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ko-KR" dirty="0"/>
              <a:t>&lt;header&gt;</a:t>
            </a:r>
          </a:p>
          <a:p>
            <a:pPr lvl="1"/>
            <a:r>
              <a:rPr lang="ko-KR" altLang="en-US" dirty="0"/>
              <a:t>페이지나 섹션의 머리말 표현</a:t>
            </a:r>
            <a:endParaRPr lang="en-US" altLang="ko-KR" dirty="0"/>
          </a:p>
          <a:p>
            <a:pPr lvl="1"/>
            <a:r>
              <a:rPr lang="ko-KR" altLang="en-US" dirty="0"/>
              <a:t>페이지 제목</a:t>
            </a:r>
            <a:r>
              <a:rPr lang="en-US" altLang="ko-KR" dirty="0"/>
              <a:t>, </a:t>
            </a:r>
            <a:r>
              <a:rPr lang="ko-KR" altLang="en-US" dirty="0"/>
              <a:t>페이지를 소개하는 간단한 설명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하이퍼링크들을 모아 놓은 특별한 섹션</a:t>
            </a:r>
            <a:endParaRPr lang="en-US" altLang="ko-KR" dirty="0"/>
          </a:p>
          <a:p>
            <a:pPr lvl="1"/>
            <a:r>
              <a:rPr lang="ko-KR" altLang="en-US" dirty="0"/>
              <a:t>페이지 내 목차를 만드는 용도</a:t>
            </a:r>
            <a:endParaRPr lang="en-US" altLang="ko-KR" dirty="0"/>
          </a:p>
          <a:p>
            <a:r>
              <a:rPr lang="en-US" altLang="ko-KR" dirty="0"/>
              <a:t>&lt;section&gt;</a:t>
            </a:r>
          </a:p>
          <a:p>
            <a:pPr lvl="1"/>
            <a:r>
              <a:rPr lang="ko-KR" altLang="en-US" dirty="0"/>
              <a:t>문서의 장</a:t>
            </a:r>
            <a:r>
              <a:rPr lang="en-US" altLang="ko-KR" dirty="0"/>
              <a:t>(chapter, section) </a:t>
            </a:r>
            <a:r>
              <a:rPr lang="ko-KR" altLang="en-US" dirty="0"/>
              <a:t>혹은 절을 구성하는 역할</a:t>
            </a:r>
            <a:endParaRPr lang="en-US" altLang="ko-KR" dirty="0"/>
          </a:p>
          <a:p>
            <a:pPr lvl="1"/>
            <a:r>
              <a:rPr lang="ko-KR" altLang="en-US" dirty="0"/>
              <a:t>일반 문서에 여러 장이 있듯이 웹 페이지에 여러 </a:t>
            </a:r>
            <a:r>
              <a:rPr lang="en-US" altLang="ko-KR" dirty="0"/>
              <a:t>&lt;section&gt;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 제목태그</a:t>
            </a:r>
            <a:r>
              <a:rPr lang="en-US" altLang="ko-KR" dirty="0"/>
              <a:t>(&lt;h1&gt;~&lt;h6&gt;)</a:t>
            </a:r>
            <a:r>
              <a:rPr lang="ko-KR" altLang="en-US" dirty="0"/>
              <a:t>를 사용하여 절 혹은 섹션의 주제 기입</a:t>
            </a:r>
          </a:p>
          <a:p>
            <a:r>
              <a:rPr lang="en-US" altLang="ko-KR" dirty="0"/>
              <a:t>&lt;article&gt;</a:t>
            </a:r>
          </a:p>
          <a:p>
            <a:pPr lvl="1"/>
            <a:r>
              <a:rPr lang="ko-KR" altLang="en-US" dirty="0"/>
              <a:t>본문과 연관 있지만</a:t>
            </a:r>
            <a:r>
              <a:rPr lang="en-US" altLang="ko-KR" dirty="0"/>
              <a:t>, </a:t>
            </a:r>
            <a:r>
              <a:rPr lang="ko-KR" altLang="en-US" dirty="0"/>
              <a:t>독립적인 콘텐트를 담는 영역</a:t>
            </a:r>
            <a:endParaRPr lang="en-US" altLang="ko-KR" dirty="0"/>
          </a:p>
          <a:p>
            <a:pPr lvl="1"/>
            <a:r>
              <a:rPr lang="ko-KR" altLang="en-US" dirty="0"/>
              <a:t>혹은 보조 기사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ko-KR" altLang="en-US" dirty="0"/>
              <a:t> 포스트</a:t>
            </a:r>
            <a:r>
              <a:rPr lang="en-US" altLang="ko-KR" dirty="0"/>
              <a:t>, </a:t>
            </a:r>
            <a:r>
              <a:rPr lang="ko-KR" altLang="en-US" dirty="0" err="1"/>
              <a:t>댓글</a:t>
            </a:r>
            <a:r>
              <a:rPr lang="ko-KR" altLang="en-US" dirty="0"/>
              <a:t> 등 기타 독립적인 내용</a:t>
            </a:r>
            <a:endParaRPr lang="en-US" altLang="ko-KR" dirty="0"/>
          </a:p>
          <a:p>
            <a:pPr lvl="1"/>
            <a:r>
              <a:rPr lang="en-US" altLang="ko-KR" dirty="0"/>
              <a:t>&lt;article&gt;</a:t>
            </a:r>
            <a:r>
              <a:rPr lang="ko-KR" altLang="en-US" dirty="0"/>
              <a:t>에 담는 내용이 많은 경우 여러 </a:t>
            </a:r>
            <a:r>
              <a:rPr lang="en-US" altLang="ko-KR" dirty="0"/>
              <a:t>&lt;section&gt; </a:t>
            </a:r>
            <a:r>
              <a:rPr lang="ko-KR" altLang="en-US" dirty="0"/>
              <a:t>둘 수 있음</a:t>
            </a:r>
            <a:endParaRPr lang="en-US" altLang="ko-KR" dirty="0"/>
          </a:p>
          <a:p>
            <a:r>
              <a:rPr lang="en-US" altLang="ko-KR" dirty="0"/>
              <a:t>&lt;aside&gt;</a:t>
            </a:r>
          </a:p>
          <a:p>
            <a:pPr lvl="1"/>
            <a:r>
              <a:rPr lang="ko-KR" altLang="en-US" dirty="0"/>
              <a:t>본문에서 약간 벗어난 노트나 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잡지에서 주요 기사 옆 관련 기사</a:t>
            </a:r>
            <a:r>
              <a:rPr lang="en-US" altLang="ko-KR" dirty="0"/>
              <a:t>, </a:t>
            </a:r>
            <a:r>
              <a:rPr lang="ko-KR" altLang="en-US" dirty="0"/>
              <a:t>삽입 어구로 표시된 논평 등</a:t>
            </a:r>
            <a:endParaRPr lang="en-US" altLang="ko-KR" dirty="0"/>
          </a:p>
          <a:p>
            <a:pPr lvl="1"/>
            <a:r>
              <a:rPr lang="ko-KR" altLang="en-US" dirty="0"/>
              <a:t>페이지의 오른쪽이나 왼쪽에 주로 배치</a:t>
            </a:r>
            <a:endParaRPr lang="en-US" altLang="ko-KR" dirty="0"/>
          </a:p>
          <a:p>
            <a:r>
              <a:rPr lang="en-US" altLang="ko-KR" dirty="0"/>
              <a:t>&lt;footer&gt;</a:t>
            </a:r>
          </a:p>
          <a:p>
            <a:pPr lvl="1"/>
            <a:r>
              <a:rPr lang="ko-KR" altLang="en-US" dirty="0"/>
              <a:t>꼬리말 영역</a:t>
            </a:r>
            <a:r>
              <a:rPr lang="en-US" altLang="ko-KR" dirty="0"/>
              <a:t>, </a:t>
            </a:r>
            <a:r>
              <a:rPr lang="ko-KR" altLang="en-US" dirty="0"/>
              <a:t>주로 저자나 저작권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문제분석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052736"/>
            <a:ext cx="4149285" cy="5576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1700808"/>
            <a:ext cx="40324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2204864"/>
            <a:ext cx="40324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2492896"/>
            <a:ext cx="403244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5576" y="3068960"/>
            <a:ext cx="403244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1519" y="3645024"/>
            <a:ext cx="40324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1519" y="4365104"/>
            <a:ext cx="40324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519" y="5085184"/>
            <a:ext cx="40324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1519" y="5805264"/>
            <a:ext cx="40324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1519" y="6237312"/>
            <a:ext cx="4032448" cy="256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124744"/>
            <a:ext cx="2714625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7" name="꺾인 연결선 16"/>
          <p:cNvCxnSpPr/>
          <p:nvPr/>
        </p:nvCxnSpPr>
        <p:spPr>
          <a:xfrm rot="10800000">
            <a:off x="4594416" y="1916832"/>
            <a:ext cx="1273730" cy="432048"/>
          </a:xfrm>
          <a:prstGeom prst="bentConnector3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651513" y="2385392"/>
            <a:ext cx="1216634" cy="212961"/>
          </a:xfrm>
          <a:prstGeom prst="bentConnector3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rot="10800000">
            <a:off x="4651514" y="2780928"/>
            <a:ext cx="1000607" cy="77366"/>
          </a:xfrm>
          <a:prstGeom prst="bentConnector3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0800000" flipV="1">
            <a:off x="4670176" y="3049555"/>
            <a:ext cx="909937" cy="339140"/>
          </a:xfrm>
          <a:prstGeom prst="bentConnector3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 flipV="1">
            <a:off x="4651513" y="3259429"/>
            <a:ext cx="1000608" cy="720080"/>
          </a:xfrm>
          <a:prstGeom prst="bentConnector3">
            <a:avLst>
              <a:gd name="adj1" fmla="val 45033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>
            <a:off x="4442231" y="3638281"/>
            <a:ext cx="1419173" cy="1000608"/>
          </a:xfrm>
          <a:prstGeom prst="bentConnector3">
            <a:avLst>
              <a:gd name="adj1" fmla="val 97624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5400000">
            <a:off x="4284276" y="4005369"/>
            <a:ext cx="1969771" cy="1197970"/>
          </a:xfrm>
          <a:prstGeom prst="bentConnector3">
            <a:avLst>
              <a:gd name="adj1" fmla="val 91376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5400000">
            <a:off x="4643539" y="3800085"/>
            <a:ext cx="2236239" cy="2221915"/>
          </a:xfrm>
          <a:prstGeom prst="bentConnector3">
            <a:avLst>
              <a:gd name="adj1" fmla="val 98890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0800000" flipV="1">
            <a:off x="4670176" y="4038514"/>
            <a:ext cx="3070176" cy="2326962"/>
          </a:xfrm>
          <a:prstGeom prst="bentConnector3">
            <a:avLst>
              <a:gd name="adj1" fmla="val 145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3271" y="1786518"/>
            <a:ext cx="1925527" cy="307777"/>
          </a:xfrm>
          <a:prstGeom prst="rect">
            <a:avLst/>
          </a:prstGeom>
          <a:ln>
            <a:solidFill>
              <a:srgbClr val="8CD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8CD066"/>
                </a:solidFill>
              </a:rPr>
              <a:t>이미지 상대경로 지정</a:t>
            </a:r>
            <a:endParaRPr lang="ko-KR" altLang="en-US" dirty="0">
              <a:solidFill>
                <a:srgbClr val="8CD066"/>
              </a:solidFill>
            </a:endParaRPr>
          </a:p>
        </p:txBody>
      </p:sp>
      <p:cxnSp>
        <p:nvCxnSpPr>
          <p:cNvPr id="48" name="직선 화살표 연결선 47"/>
          <p:cNvCxnSpPr>
            <a:endCxn id="51" idx="1"/>
          </p:cNvCxnSpPr>
          <p:nvPr/>
        </p:nvCxnSpPr>
        <p:spPr>
          <a:xfrm>
            <a:off x="899592" y="2666476"/>
            <a:ext cx="2128370" cy="690516"/>
          </a:xfrm>
          <a:prstGeom prst="straightConnector1">
            <a:avLst/>
          </a:prstGeom>
          <a:ln w="28575">
            <a:solidFill>
              <a:srgbClr val="8CD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51" idx="1"/>
          </p:cNvCxnSpPr>
          <p:nvPr/>
        </p:nvCxnSpPr>
        <p:spPr>
          <a:xfrm>
            <a:off x="1403648" y="2615303"/>
            <a:ext cx="1624314" cy="741689"/>
          </a:xfrm>
          <a:prstGeom prst="straightConnector1">
            <a:avLst/>
          </a:prstGeom>
          <a:ln w="28575">
            <a:solidFill>
              <a:srgbClr val="8CD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7962" y="3203103"/>
            <a:ext cx="1566454" cy="307777"/>
          </a:xfrm>
          <a:prstGeom prst="rect">
            <a:avLst/>
          </a:prstGeom>
          <a:ln>
            <a:solidFill>
              <a:srgbClr val="8CD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8CD066"/>
                </a:solidFill>
              </a:rPr>
              <a:t>엔티티</a:t>
            </a:r>
            <a:r>
              <a:rPr lang="ko-KR" altLang="en-US" dirty="0" smtClean="0">
                <a:solidFill>
                  <a:srgbClr val="8CD066"/>
                </a:solidFill>
              </a:rPr>
              <a:t> 코드 사용</a:t>
            </a:r>
            <a:endParaRPr lang="ko-KR" altLang="en-US" dirty="0">
              <a:solidFill>
                <a:srgbClr val="8CD066"/>
              </a:solidFill>
            </a:endParaRPr>
          </a:p>
        </p:txBody>
      </p:sp>
      <p:cxnSp>
        <p:nvCxnSpPr>
          <p:cNvPr id="56" name="직선 화살표 연결선 55"/>
          <p:cNvCxnSpPr>
            <a:endCxn id="51" idx="1"/>
          </p:cNvCxnSpPr>
          <p:nvPr/>
        </p:nvCxnSpPr>
        <p:spPr>
          <a:xfrm flipV="1">
            <a:off x="827584" y="3356992"/>
            <a:ext cx="2200378" cy="3008485"/>
          </a:xfrm>
          <a:prstGeom prst="straightConnector1">
            <a:avLst/>
          </a:prstGeom>
          <a:ln w="28575">
            <a:solidFill>
              <a:srgbClr val="8CD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65255" y="2463299"/>
            <a:ext cx="902811" cy="3077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제목요소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2174" y="2691352"/>
            <a:ext cx="902811" cy="3077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목록요소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3" grpId="0" animBg="1"/>
      <p:bldP spid="51" grpId="0" animBg="1"/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err="1"/>
              <a:t>엔티티</a:t>
            </a:r>
            <a:r>
              <a:rPr lang="ko-KR" altLang="en-US" dirty="0"/>
              <a:t> 코드</a:t>
            </a:r>
            <a:r>
              <a:rPr lang="en-US" altLang="ko-KR" dirty="0"/>
              <a:t>(Entity 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208823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 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에서 특수 </a:t>
            </a:r>
            <a:r>
              <a:rPr lang="ko-KR" altLang="en-US" dirty="0"/>
              <a:t>문자를 쓸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&lt;, &gt;, </a:t>
            </a:r>
            <a:r>
              <a:rPr lang="en-US" altLang="ko-KR" dirty="0"/>
              <a:t>&amp;, </a:t>
            </a:r>
            <a:r>
              <a:rPr lang="en-US" altLang="ko-KR" dirty="0" smtClean="0"/>
              <a:t>“, </a:t>
            </a:r>
            <a:r>
              <a:rPr lang="ko-KR" altLang="en-US" dirty="0" smtClean="0"/>
              <a:t>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공백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특수 문자를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코드로 사용하지 않으면 브라우저가 </a:t>
            </a:r>
            <a:r>
              <a:rPr lang="en-US" altLang="ko-KR" dirty="0"/>
              <a:t>HTML</a:t>
            </a:r>
            <a:r>
              <a:rPr lang="ko-KR" altLang="en-US" dirty="0"/>
              <a:t>문서를 </a:t>
            </a:r>
            <a:r>
              <a:rPr lang="ko-KR" altLang="en-US" dirty="0" smtClean="0"/>
              <a:t>읽을 때 </a:t>
            </a:r>
            <a:r>
              <a:rPr lang="ko-KR" altLang="en-US" dirty="0"/>
              <a:t>실제 문서 내용이 아닌 </a:t>
            </a:r>
            <a:r>
              <a:rPr lang="en-US" altLang="ko-KR" dirty="0"/>
              <a:t>HTML</a:t>
            </a:r>
            <a:r>
              <a:rPr lang="ko-KR" altLang="en-US" dirty="0"/>
              <a:t>코드로 인식할 수 있는 문제가 발생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11692"/>
              </p:ext>
            </p:extLst>
          </p:nvPr>
        </p:nvGraphicFramePr>
        <p:xfrm>
          <a:off x="1523888" y="342900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특수문자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&amp;amp;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quot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&amp;copy;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r>
                        <a:rPr lang="en-US" altLang="ko-KR" dirty="0" err="1" smtClean="0"/>
                        <a:t>nbsp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2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9"/>
            <a:ext cx="7886700" cy="252028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웹 페이지 </a:t>
            </a:r>
            <a:r>
              <a:rPr lang="ko-KR" altLang="en-US" dirty="0"/>
              <a:t>작성시 하이퍼링크로 지정할 문서나 이미지</a:t>
            </a:r>
            <a:r>
              <a:rPr lang="en-US" altLang="ko-KR" dirty="0"/>
              <a:t>, </a:t>
            </a:r>
            <a:r>
              <a:rPr lang="ko-KR" altLang="en-US" dirty="0"/>
              <a:t>외부 스타일 시트를 작성문서에서 지정할 때 해당 파일의 경로를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경로지정방식</a:t>
            </a:r>
          </a:p>
          <a:p>
            <a:pPr lvl="1"/>
            <a:r>
              <a:rPr lang="ko-KR" altLang="en-US" dirty="0"/>
              <a:t>절대경로 </a:t>
            </a:r>
            <a:r>
              <a:rPr lang="en-US" altLang="ko-KR" dirty="0"/>
              <a:t>: </a:t>
            </a:r>
            <a:r>
              <a:rPr lang="ko-KR" altLang="en-US" dirty="0"/>
              <a:t>내 컴퓨터 내에서 파일의 위치를 표시</a:t>
            </a:r>
          </a:p>
          <a:p>
            <a:pPr lvl="1"/>
            <a:r>
              <a:rPr lang="ko-KR" altLang="en-US" dirty="0"/>
              <a:t>상대경로 </a:t>
            </a:r>
            <a:r>
              <a:rPr lang="en-US" altLang="ko-KR" dirty="0"/>
              <a:t>: </a:t>
            </a:r>
            <a:r>
              <a:rPr lang="ko-KR" altLang="en-US" dirty="0"/>
              <a:t>작업하고 있는 파일의 현재 위치를 기준으로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761917"/>
            <a:ext cx="2058456" cy="11792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78719"/>
            <a:ext cx="3603435" cy="174257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928821" y="4351542"/>
            <a:ext cx="698963" cy="3015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28329" y="3980453"/>
            <a:ext cx="27790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절대경로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:c:\work\02_semantic.png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8329" y="4653136"/>
            <a:ext cx="2779031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상대경로</a:t>
            </a:r>
            <a:r>
              <a:rPr lang="en-US" altLang="ko-KR" dirty="0">
                <a:solidFill>
                  <a:srgbClr val="FF0000"/>
                </a:solidFill>
              </a:rPr>
              <a:t>(02.html </a:t>
            </a:r>
            <a:r>
              <a:rPr lang="ko-KR" altLang="en-US" dirty="0">
                <a:solidFill>
                  <a:srgbClr val="FF0000"/>
                </a:solidFill>
              </a:rPr>
              <a:t>문서기준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:./img/02_semantic.png</a:t>
            </a:r>
          </a:p>
        </p:txBody>
      </p:sp>
    </p:spTree>
    <p:extLst>
      <p:ext uri="{BB962C8B-B14F-4D97-AF65-F5344CB8AC3E}">
        <p14:creationId xmlns:p14="http://schemas.microsoft.com/office/powerpoint/2010/main" val="33074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13837</TotalTime>
  <Words>711</Words>
  <Application>Microsoft Office PowerPoint</Application>
  <PresentationFormat>화면 슬라이드 쇼(4:3)</PresentationFormat>
  <Paragraphs>167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1_디자인 사용자 지정</vt:lpstr>
      <vt:lpstr>2_디자인 사용자 지정</vt:lpstr>
      <vt:lpstr>문제해결을 통한 웹 프로그래밍 입문</vt:lpstr>
      <vt:lpstr>HTML5  Semantic tag</vt:lpstr>
      <vt:lpstr>HTML 역사</vt:lpstr>
      <vt:lpstr>시맨틱 웹(Semantic Web)</vt:lpstr>
      <vt:lpstr>HTML5 시맨틱 태그(Semantic tag)</vt:lpstr>
      <vt:lpstr>HTML5 시맨틱 태그(Semantic tag)</vt:lpstr>
      <vt:lpstr>해결문제 - 문제분석</vt:lpstr>
      <vt:lpstr>HTML 엔티티 코드(Entity Code)</vt:lpstr>
      <vt:lpstr>파일의 경로</vt:lpstr>
      <vt:lpstr>HTML 링크 - 책갈피 </vt:lpstr>
      <vt:lpstr>응용문제</vt:lpstr>
    </vt:vector>
  </TitlesOfParts>
  <Company>(주)지커뮤니케이션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Windows 사용자</cp:lastModifiedBy>
  <cp:revision>1547</cp:revision>
  <cp:lastPrinted>2018-06-27T15:12:29Z</cp:lastPrinted>
  <dcterms:created xsi:type="dcterms:W3CDTF">2010-05-06T06:35:17Z</dcterms:created>
  <dcterms:modified xsi:type="dcterms:W3CDTF">2018-11-22T16:23:03Z</dcterms:modified>
</cp:coreProperties>
</file>