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22"/>
  </p:notesMasterIdLst>
  <p:sldIdLst>
    <p:sldId id="256" r:id="rId3"/>
    <p:sldId id="267" r:id="rId4"/>
    <p:sldId id="257" r:id="rId5"/>
    <p:sldId id="260" r:id="rId6"/>
    <p:sldId id="268" r:id="rId7"/>
    <p:sldId id="269" r:id="rId8"/>
    <p:sldId id="271" r:id="rId9"/>
    <p:sldId id="270" r:id="rId10"/>
    <p:sldId id="272" r:id="rId11"/>
    <p:sldId id="273" r:id="rId12"/>
    <p:sldId id="276" r:id="rId13"/>
    <p:sldId id="277" r:id="rId14"/>
    <p:sldId id="278" r:id="rId15"/>
    <p:sldId id="275" r:id="rId16"/>
    <p:sldId id="274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89" d="100"/>
          <a:sy n="89" d="100"/>
        </p:scale>
        <p:origin x="1459" y="-19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015663"/>
          </a:xfrm>
        </p:spPr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셀렉터의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1484785"/>
            <a:ext cx="3479738" cy="20162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1484785"/>
            <a:ext cx="3407731" cy="5426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7604" y="1330896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9295" y="2206126"/>
            <a:ext cx="3407731" cy="5426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8068" y="2052237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클래스셀렉터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2379" y="2958391"/>
            <a:ext cx="3407731" cy="5426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8068" y="2804502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아이디셀렉터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82" y="619001"/>
            <a:ext cx="3603650" cy="60212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41249" y="2276872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1249" y="2949377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41249" y="3621882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1249" y="4294387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1249" y="4966892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1249" y="5661248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요소셀렉터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35" y="2939821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클래스셀렉터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2135" y="3650318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클래스셀렉터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40" y="2276796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아이디셀렉터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7" y="4091358"/>
            <a:ext cx="3435856" cy="1347217"/>
          </a:xfrm>
          <a:prstGeom prst="rect">
            <a:avLst/>
          </a:prstGeom>
        </p:spPr>
      </p:pic>
      <p:sp>
        <p:nvSpPr>
          <p:cNvPr id="26" name="아래쪽 화살표 25"/>
          <p:cNvSpPr/>
          <p:nvPr/>
        </p:nvSpPr>
        <p:spPr>
          <a:xfrm rot="10800000">
            <a:off x="2411760" y="3679733"/>
            <a:ext cx="288032" cy="249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6200000">
            <a:off x="4531878" y="2103767"/>
            <a:ext cx="288032" cy="249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셀렉터 그룹화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43204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동일한 스타일을 적용하는 셀렉터는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3541741" cy="6095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916832"/>
            <a:ext cx="2741736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박스 모델</a:t>
            </a:r>
            <a:r>
              <a:rPr lang="en-US" altLang="ko-KR" dirty="0" smtClean="0"/>
              <a:t>(Box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40720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요소의 실제 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여백으로 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4248472" cy="25202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930" y="2295292"/>
            <a:ext cx="3703796" cy="2051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497" y="2582890"/>
            <a:ext cx="3150328" cy="14652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36493" y="2826242"/>
            <a:ext cx="2590335" cy="996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36455" y="3202013"/>
            <a:ext cx="1352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</a:t>
            </a:r>
            <a:r>
              <a:rPr lang="en-US" altLang="ko-KR" dirty="0" smtClean="0"/>
              <a:t>(Content)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2197" y="2559407"/>
            <a:ext cx="883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0604" y="2293632"/>
            <a:ext cx="760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2051339"/>
            <a:ext cx="796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Margin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1" y="2445450"/>
            <a:ext cx="3148667" cy="14689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71" y="4999254"/>
            <a:ext cx="3148667" cy="14689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08104" y="3708250"/>
            <a:ext cx="3316793" cy="2248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52407" y="6155477"/>
            <a:ext cx="3316793" cy="3698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51" y="4259952"/>
            <a:ext cx="2223057" cy="7393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880" y="1966055"/>
            <a:ext cx="2264692" cy="402728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6876256" y="3990270"/>
            <a:ext cx="216024" cy="23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3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여백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안쪽 여백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padding </a:t>
            </a:r>
            <a:r>
              <a:rPr lang="ko-KR" altLang="en-US" dirty="0" smtClean="0"/>
              <a:t>속성으로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개의 값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면 모두 동일한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개의 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상단하단과 왼쪽오른쪽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개의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면에 대하여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padding-top, padding-right,  padding-bottom,  padding-left</a:t>
            </a:r>
          </a:p>
          <a:p>
            <a:r>
              <a:rPr lang="ko-KR" altLang="en-US" dirty="0" smtClean="0"/>
              <a:t>바깥쪽 여백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margin </a:t>
            </a:r>
            <a:r>
              <a:rPr lang="ko-KR" altLang="en-US" dirty="0" smtClean="0"/>
              <a:t>속성으로 지정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개의 값 </a:t>
            </a:r>
            <a:r>
              <a:rPr lang="en-US" altLang="ko-KR" dirty="0"/>
              <a:t>: 4</a:t>
            </a:r>
            <a:r>
              <a:rPr lang="ko-KR" altLang="en-US" dirty="0"/>
              <a:t>면 모두 동일한 값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개의 값</a:t>
            </a:r>
            <a:r>
              <a:rPr lang="en-US" altLang="ko-KR" dirty="0"/>
              <a:t>: </a:t>
            </a:r>
            <a:r>
              <a:rPr lang="ko-KR" altLang="en-US" dirty="0"/>
              <a:t>상단하단과 왼쪽오른쪽 값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개의 값 </a:t>
            </a:r>
            <a:r>
              <a:rPr lang="en-US" altLang="ko-KR" dirty="0"/>
              <a:t>: 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왼쪽오른쪽</a:t>
            </a:r>
            <a:r>
              <a:rPr lang="en-US" altLang="ko-KR" dirty="0"/>
              <a:t>, </a:t>
            </a:r>
            <a:r>
              <a:rPr lang="ko-KR" altLang="en-US" dirty="0"/>
              <a:t>하단 값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개의 값 </a:t>
            </a:r>
            <a:r>
              <a:rPr lang="en-US" altLang="ko-KR" dirty="0"/>
              <a:t>: </a:t>
            </a:r>
            <a:r>
              <a:rPr lang="ko-KR" altLang="en-US" dirty="0"/>
              <a:t>상단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, </a:t>
            </a:r>
            <a:r>
              <a:rPr lang="ko-KR" altLang="en-US" dirty="0"/>
              <a:t>왼쪽 값</a:t>
            </a:r>
            <a:endParaRPr lang="en-US" altLang="ko-KR" dirty="0"/>
          </a:p>
          <a:p>
            <a:pPr lvl="1"/>
            <a:r>
              <a:rPr lang="ko-KR" altLang="en-US" dirty="0" smtClean="0"/>
              <a:t>각 면에 대하여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margin-top, </a:t>
            </a:r>
            <a:r>
              <a:rPr lang="en-US" altLang="ko-KR" dirty="0"/>
              <a:t>margin</a:t>
            </a:r>
            <a:r>
              <a:rPr lang="en-US" altLang="ko-KR" dirty="0" smtClean="0"/>
              <a:t>-right</a:t>
            </a:r>
            <a:r>
              <a:rPr lang="en-US" altLang="ko-KR" dirty="0"/>
              <a:t>, margin</a:t>
            </a:r>
            <a:r>
              <a:rPr lang="en-US" altLang="ko-KR" dirty="0" smtClean="0"/>
              <a:t>-bottom</a:t>
            </a:r>
            <a:r>
              <a:rPr lang="en-US" altLang="ko-KR" dirty="0"/>
              <a:t>, margin</a:t>
            </a:r>
            <a:r>
              <a:rPr lang="en-US" altLang="ko-KR" dirty="0" smtClean="0"/>
              <a:t>-left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요소의 배경색 지정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background-color : </a:t>
            </a:r>
            <a:r>
              <a:rPr lang="ko-KR" altLang="en-US" dirty="0" smtClean="0"/>
              <a:t>색상 값 </a:t>
            </a:r>
            <a:r>
              <a:rPr lang="en-US" altLang="ko-KR" dirty="0" smtClean="0"/>
              <a:t>;</a:t>
            </a:r>
          </a:p>
          <a:p>
            <a:r>
              <a:rPr lang="ko-KR" altLang="en-US" dirty="0" smtClean="0"/>
              <a:t>색상 값 지정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이름을 사용하여 지정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www.w3schools.com/colors/colors_names.asp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background-color : </a:t>
            </a:r>
            <a:r>
              <a:rPr lang="en-US" altLang="ko-KR" dirty="0" err="1" smtClean="0"/>
              <a:t>lightblue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smtClean="0"/>
              <a:t>RGB </a:t>
            </a:r>
            <a:r>
              <a:rPr lang="ko-KR" altLang="en-US" dirty="0" smtClean="0"/>
              <a:t>색상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빨강</a:t>
            </a:r>
            <a:r>
              <a:rPr lang="en-US" altLang="ko-KR" dirty="0" smtClean="0"/>
              <a:t>,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파랑을 혼합하여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background-color :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(173,216,230);</a:t>
            </a:r>
          </a:p>
          <a:p>
            <a:pPr lvl="1"/>
            <a:r>
              <a:rPr lang="en-US" altLang="ko-KR" dirty="0" smtClean="0"/>
              <a:t>RGBA </a:t>
            </a:r>
            <a:r>
              <a:rPr lang="ko-KR" altLang="en-US" dirty="0" smtClean="0"/>
              <a:t>색상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RGB </a:t>
            </a:r>
            <a:r>
              <a:rPr lang="ko-KR" altLang="en-US" dirty="0" smtClean="0"/>
              <a:t>색상에 </a:t>
            </a:r>
            <a:r>
              <a:rPr lang="en-US" altLang="ko-KR" dirty="0"/>
              <a:t>0~1</a:t>
            </a:r>
            <a:r>
              <a:rPr lang="ko-KR" altLang="en-US" dirty="0"/>
              <a:t>까지 알파 값을 </a:t>
            </a:r>
            <a:r>
              <a:rPr lang="ko-KR" altLang="en-US" dirty="0" smtClean="0"/>
              <a:t>이용하여 투명도를 지정</a:t>
            </a:r>
            <a:endParaRPr lang="en-US" altLang="ko-KR" dirty="0" smtClean="0"/>
          </a:p>
          <a:p>
            <a:pPr lvl="2"/>
            <a:r>
              <a:rPr lang="en-US" altLang="ko-KR" dirty="0"/>
              <a:t>background-color :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(173,216,230,0.5);</a:t>
            </a:r>
            <a:endParaRPr lang="en-US" altLang="ko-KR" dirty="0"/>
          </a:p>
          <a:p>
            <a:pPr lvl="1"/>
            <a:r>
              <a:rPr lang="en-US" altLang="ko-KR" dirty="0"/>
              <a:t>HEX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값 사용</a:t>
            </a:r>
            <a:endParaRPr lang="en-US" altLang="ko-KR" dirty="0" smtClean="0"/>
          </a:p>
          <a:p>
            <a:pPr lvl="2"/>
            <a:r>
              <a:rPr lang="en-US" altLang="ko-KR" dirty="0"/>
              <a:t>background-color </a:t>
            </a:r>
            <a:r>
              <a:rPr lang="en-US" altLang="ko-KR" dirty="0" smtClean="0"/>
              <a:t>:#add8e6;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테두리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5239494" cy="49685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order</a:t>
            </a:r>
          </a:p>
          <a:p>
            <a:pPr lvl="1"/>
            <a:r>
              <a:rPr lang="ko-KR" altLang="en-US" dirty="0" smtClean="0"/>
              <a:t>요소의 테두리 두께 지정</a:t>
            </a:r>
            <a:endParaRPr lang="en-US" altLang="ko-KR" dirty="0" smtClean="0"/>
          </a:p>
          <a:p>
            <a:r>
              <a:rPr lang="en-US" altLang="ko-KR" dirty="0" smtClean="0"/>
              <a:t>border-style</a:t>
            </a:r>
          </a:p>
          <a:p>
            <a:pPr lvl="1"/>
            <a:r>
              <a:rPr lang="en-US" altLang="ko-KR" dirty="0"/>
              <a:t>dotted - </a:t>
            </a:r>
            <a:r>
              <a:rPr lang="ko-KR" altLang="en-US" dirty="0"/>
              <a:t>점선 테두리</a:t>
            </a:r>
          </a:p>
          <a:p>
            <a:pPr lvl="1"/>
            <a:r>
              <a:rPr lang="en-US" altLang="ko-KR" dirty="0"/>
              <a:t>dashed - </a:t>
            </a:r>
            <a:r>
              <a:rPr lang="ko-KR" altLang="en-US" dirty="0"/>
              <a:t>점선 테두리</a:t>
            </a:r>
          </a:p>
          <a:p>
            <a:pPr lvl="1"/>
            <a:r>
              <a:rPr lang="en-US" altLang="ko-KR" dirty="0"/>
              <a:t>solid - </a:t>
            </a:r>
            <a:r>
              <a:rPr lang="ko-KR" altLang="en-US" dirty="0"/>
              <a:t>단색 테두리 </a:t>
            </a:r>
          </a:p>
          <a:p>
            <a:pPr lvl="1"/>
            <a:r>
              <a:rPr lang="en-US" altLang="ko-KR" dirty="0"/>
              <a:t>double - </a:t>
            </a:r>
            <a:r>
              <a:rPr lang="ko-KR" altLang="en-US" dirty="0"/>
              <a:t>이중 테두리</a:t>
            </a:r>
          </a:p>
          <a:p>
            <a:pPr lvl="1"/>
            <a:r>
              <a:rPr lang="en-US" altLang="ko-KR" dirty="0"/>
              <a:t>none - </a:t>
            </a:r>
            <a:r>
              <a:rPr lang="ko-KR" altLang="en-US" dirty="0"/>
              <a:t>테두리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border-width </a:t>
            </a:r>
          </a:p>
          <a:p>
            <a:pPr lvl="1"/>
            <a:r>
              <a:rPr lang="ko-KR" altLang="en-US" dirty="0" smtClean="0"/>
              <a:t>테두리 너비 </a:t>
            </a:r>
            <a:endParaRPr lang="en-US" altLang="ko-KR" dirty="0" smtClean="0"/>
          </a:p>
          <a:p>
            <a:r>
              <a:rPr lang="en-US" altLang="ko-KR" dirty="0" smtClean="0"/>
              <a:t>border-color </a:t>
            </a:r>
            <a:endParaRPr lang="en-US" altLang="ko-KR" dirty="0"/>
          </a:p>
          <a:p>
            <a:pPr lvl="1"/>
            <a:r>
              <a:rPr lang="ko-KR" altLang="en-US" dirty="0"/>
              <a:t>테두리 </a:t>
            </a:r>
            <a:r>
              <a:rPr lang="ko-KR" altLang="en-US" dirty="0" smtClean="0"/>
              <a:t>색상 </a:t>
            </a:r>
            <a:endParaRPr lang="en-US" altLang="ko-KR" dirty="0" smtClean="0"/>
          </a:p>
          <a:p>
            <a:r>
              <a:rPr lang="ko-KR" altLang="en-US" dirty="0" smtClean="0"/>
              <a:t>테두리 스타일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값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위쪽 아래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오른쪽 테두리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개의 값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위쪽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오른쪽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아래쪽 테두리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테두리</a:t>
            </a:r>
            <a:endParaRPr lang="en-US" altLang="ko-KR" dirty="0" smtClean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356992"/>
            <a:ext cx="2341223" cy="6714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52" y="3212976"/>
            <a:ext cx="1876662" cy="9217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28" y="4293096"/>
            <a:ext cx="2344307" cy="6822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06" y="4293961"/>
            <a:ext cx="2163341" cy="8632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828" y="5383658"/>
            <a:ext cx="2339098" cy="5964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152" y="5396961"/>
            <a:ext cx="2565801" cy="7683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152" y="2355230"/>
            <a:ext cx="2268789" cy="6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너비와 높이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122413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: width</a:t>
            </a:r>
          </a:p>
          <a:p>
            <a:r>
              <a:rPr lang="ko-KR" altLang="en-US" dirty="0" smtClean="0"/>
              <a:t>높이 </a:t>
            </a:r>
            <a:r>
              <a:rPr lang="en-US" altLang="ko-KR" dirty="0" smtClean="0"/>
              <a:t>: height</a:t>
            </a:r>
          </a:p>
          <a:p>
            <a:r>
              <a:rPr lang="en-US" altLang="ko-KR" dirty="0" smtClean="0"/>
              <a:t>%,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cm</a:t>
            </a:r>
            <a:r>
              <a:rPr lang="ko-KR" altLang="en-US" dirty="0" smtClean="0"/>
              <a:t>로 지정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852936"/>
            <a:ext cx="3346316" cy="331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68960"/>
            <a:ext cx="353484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텍스트 색상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 </a:t>
            </a:r>
          </a:p>
          <a:p>
            <a:pPr lvl="1"/>
            <a:r>
              <a:rPr lang="ko-KR" altLang="en-US" dirty="0" smtClean="0"/>
              <a:t>색상이름</a:t>
            </a:r>
            <a:r>
              <a:rPr lang="en-US" altLang="ko-KR" dirty="0" smtClean="0"/>
              <a:t>, HEX</a:t>
            </a:r>
            <a:r>
              <a:rPr lang="ko-KR" altLang="en-US" dirty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RGB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ko-KR" altLang="en-US" dirty="0" smtClean="0"/>
              <a:t>텍스트 정렬</a:t>
            </a:r>
            <a:endParaRPr lang="en-US" altLang="ko-KR" dirty="0" smtClean="0"/>
          </a:p>
          <a:p>
            <a:pPr lvl="1"/>
            <a:r>
              <a:rPr lang="en-US" altLang="ko-KR" dirty="0"/>
              <a:t>text-align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가운데 정렬 </a:t>
            </a:r>
            <a:r>
              <a:rPr lang="en-US" altLang="ko-KR" dirty="0" smtClean="0"/>
              <a:t>: </a:t>
            </a:r>
            <a:r>
              <a:rPr lang="en-US" altLang="ko-KR" dirty="0"/>
              <a:t>text-align: center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smtClean="0"/>
              <a:t>왼쪽 정렬 </a:t>
            </a:r>
            <a:r>
              <a:rPr lang="en-US" altLang="ko-KR" dirty="0" smtClean="0"/>
              <a:t>: </a:t>
            </a:r>
            <a:r>
              <a:rPr lang="en-US" altLang="ko-KR" dirty="0"/>
              <a:t>text-align: left;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 정렬</a:t>
            </a:r>
            <a:r>
              <a:rPr lang="en-US" altLang="ko-KR" dirty="0" smtClean="0"/>
              <a:t> :</a:t>
            </a:r>
            <a:r>
              <a:rPr lang="en-US" altLang="ko-KR" dirty="0"/>
              <a:t> text-align: right;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양쪽 정렬 </a:t>
            </a:r>
            <a:r>
              <a:rPr lang="en-US" altLang="ko-KR" dirty="0" smtClean="0"/>
              <a:t>: </a:t>
            </a:r>
            <a:r>
              <a:rPr lang="en-US" altLang="ko-KR" dirty="0"/>
              <a:t>text-align: justify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글꼴 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font-size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px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으로 표시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 smtClean="0"/>
              <a:t>em</a:t>
            </a:r>
            <a:r>
              <a:rPr lang="ko-KR" altLang="en-US" dirty="0" smtClean="0"/>
              <a:t>은 가변단위로 </a:t>
            </a:r>
            <a:r>
              <a:rPr lang="en-US" altLang="ko-KR" dirty="0" smtClean="0"/>
              <a:t>1em</a:t>
            </a:r>
            <a:r>
              <a:rPr lang="ko-KR" altLang="en-US" dirty="0" smtClean="0"/>
              <a:t>은 현재 지정된 폰트의 크기를 말함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1em = 16px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3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223224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목록의 아이템 모양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ul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list-style-type</a:t>
            </a:r>
            <a:r>
              <a:rPr lang="en-US" altLang="ko-KR" dirty="0"/>
              <a:t>: circle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list-style-type: square</a:t>
            </a:r>
            <a:r>
              <a:rPr lang="en-US" altLang="ko-KR" dirty="0" smtClean="0"/>
              <a:t>;</a:t>
            </a:r>
          </a:p>
          <a:p>
            <a:pPr lvl="1"/>
            <a:r>
              <a:rPr lang="en-US" altLang="ko-KR" dirty="0" err="1" smtClean="0"/>
              <a:t>ol</a:t>
            </a:r>
            <a:endParaRPr lang="en-US" altLang="ko-KR" dirty="0" smtClean="0"/>
          </a:p>
          <a:p>
            <a:pPr lvl="2"/>
            <a:r>
              <a:rPr lang="en-US" altLang="ko-KR" dirty="0"/>
              <a:t>list-style-type: upper-roman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list-style-type: lower-alpha;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78" y="3933056"/>
            <a:ext cx="3508972" cy="2047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49080"/>
            <a:ext cx="3755466" cy="13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0" y="1340768"/>
            <a:ext cx="4663430" cy="483619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eader, footer</a:t>
            </a:r>
            <a:r>
              <a:rPr lang="ko-KR" altLang="en-US" dirty="0" smtClean="0"/>
              <a:t>는 동일한 배경색과 </a:t>
            </a:r>
            <a:r>
              <a:rPr lang="ko-KR" altLang="en-US" dirty="0" err="1" smtClean="0"/>
              <a:t>글자색을</a:t>
            </a:r>
            <a:r>
              <a:rPr lang="ko-KR" altLang="en-US" dirty="0" smtClean="0"/>
              <a:t> 지정하고 글자는 가운데로 배치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n</a:t>
            </a:r>
            <a:r>
              <a:rPr lang="en-US" altLang="ko-KR" dirty="0" err="1" smtClean="0"/>
              <a:t>av</a:t>
            </a:r>
            <a:r>
              <a:rPr lang="ko-KR" altLang="en-US" dirty="0" smtClean="0"/>
              <a:t>영역은 배경색을 지정하고 글자는 가운데 배치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학력사항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자기소개 영역은 그림과 같은 테두리 모양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자격사항과 학력사항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자기소개 색상을 각각 동일 하게 적용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본인소개 내용은 초록색으로 지정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2279151" cy="48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067944" y="2924944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5" y="1196752"/>
            <a:ext cx="3240360" cy="4457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6752"/>
            <a:ext cx="3260998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 시트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CSS(Cascading Style Sheet)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CSS</a:t>
            </a:r>
            <a:r>
              <a:rPr lang="ko-KR" altLang="en-US" dirty="0" smtClean="0"/>
              <a:t>로 작성된 코드를 스타일 시트</a:t>
            </a:r>
            <a:r>
              <a:rPr lang="en-US" altLang="ko-KR" dirty="0" smtClean="0"/>
              <a:t>(style sheet)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문서의 색이나 모양 등 외관을 꾸미는 언어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레이아웃 및 다양한 장치 및 화면 크기에 대한 디스플레이의 변형을 포함하여 웹 페이지의 스타일을 정의하는 데 사용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CSS3 : CSS level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CSS1 -&gt; CSS2 -&gt; CSS3 -&gt; CSS4(</a:t>
            </a:r>
            <a:r>
              <a:rPr lang="ko-KR" altLang="en-US" dirty="0" smtClean="0"/>
              <a:t>현재 표준화 작업 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https</a:t>
            </a:r>
            <a:r>
              <a:rPr lang="en-US" altLang="ko-KR" dirty="0"/>
              <a:t>://www.w3schools.com/css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8650" y="1340768"/>
            <a:ext cx="8335838" cy="49685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 만드는 방법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인라인 스타일</a:t>
            </a:r>
            <a:r>
              <a:rPr lang="en-US" altLang="ko-KR" dirty="0" smtClean="0"/>
              <a:t>(Inline style)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태그의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속성으로 사용</a:t>
            </a:r>
            <a:r>
              <a:rPr lang="en-US" altLang="ko-KR" dirty="0" smtClean="0"/>
              <a:t> 	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내부 스타일 시트</a:t>
            </a:r>
            <a:r>
              <a:rPr lang="en-US" altLang="ko-KR" dirty="0" smtClean="0"/>
              <a:t>(Internal style sheet)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&lt;style&gt;… &lt;/style&gt;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외부 스타일 시트</a:t>
            </a:r>
            <a:r>
              <a:rPr lang="en-US" altLang="ko-KR" dirty="0" smtClean="0"/>
              <a:t>(External </a:t>
            </a:r>
            <a:r>
              <a:rPr lang="en-US" altLang="ko-KR" dirty="0"/>
              <a:t>style </a:t>
            </a:r>
            <a:r>
              <a:rPr lang="en-US" altLang="ko-KR" dirty="0" smtClean="0"/>
              <a:t>sheet)</a:t>
            </a:r>
          </a:p>
          <a:p>
            <a:pPr lvl="2">
              <a:lnSpc>
                <a:spcPct val="120000"/>
              </a:lnSpc>
            </a:pPr>
            <a:r>
              <a:rPr lang="en-US" altLang="ko-KR" sz="2300" dirty="0"/>
              <a:t>&lt;link </a:t>
            </a:r>
            <a:r>
              <a:rPr lang="en-US" altLang="ko-KR" sz="2300" dirty="0" err="1"/>
              <a:t>rel</a:t>
            </a:r>
            <a:r>
              <a:rPr lang="en-US" altLang="ko-KR" sz="2300" dirty="0"/>
              <a:t>="stylesheet" type="text/</a:t>
            </a:r>
            <a:r>
              <a:rPr lang="en-US" altLang="ko-KR" sz="2300" dirty="0" err="1"/>
              <a:t>css</a:t>
            </a:r>
            <a:r>
              <a:rPr lang="en-US" altLang="ko-KR" sz="2300" dirty="0"/>
              <a:t>" </a:t>
            </a:r>
            <a:r>
              <a:rPr lang="en-US" altLang="ko-KR" sz="2300" dirty="0" err="1"/>
              <a:t>href</a:t>
            </a:r>
            <a:r>
              <a:rPr lang="en-US" altLang="ko-KR" sz="2300" dirty="0" smtClean="0"/>
              <a:t>=“03.css</a:t>
            </a:r>
            <a:r>
              <a:rPr lang="en-US" altLang="ko-KR" sz="2300" dirty="0" smtClean="0"/>
              <a:t>"&gt;</a:t>
            </a:r>
          </a:p>
          <a:p>
            <a:pPr lvl="2">
              <a:lnSpc>
                <a:spcPct val="120000"/>
              </a:lnSpc>
            </a:pPr>
            <a:endParaRPr lang="en-US" altLang="ko-KR" sz="2300" dirty="0" smtClean="0"/>
          </a:p>
          <a:p>
            <a:pPr>
              <a:lnSpc>
                <a:spcPct val="120000"/>
              </a:lnSpc>
            </a:pPr>
            <a:r>
              <a:rPr lang="en-US" altLang="ko-KR" sz="2800" b="1" dirty="0"/>
              <a:t>CSS </a:t>
            </a:r>
            <a:r>
              <a:rPr lang="ko-KR" altLang="en-US" sz="2800" b="1" dirty="0"/>
              <a:t>적용 우선순위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스타일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내부 스타일 시트에 적용된 스타일</a:t>
            </a:r>
            <a:endParaRPr lang="ko-KR" altLang="en-US" sz="2400" dirty="0"/>
          </a:p>
          <a:p>
            <a:pPr lvl="1">
              <a:lnSpc>
                <a:spcPct val="120000"/>
              </a:lnSpc>
            </a:pPr>
            <a:r>
              <a:rPr lang="en-US" altLang="ko-KR" sz="2400" dirty="0"/>
              <a:t>link</a:t>
            </a:r>
            <a:r>
              <a:rPr lang="ko-KR" altLang="en-US" sz="2400" dirty="0"/>
              <a:t>를 통해 외부 </a:t>
            </a:r>
            <a:r>
              <a:rPr lang="ko-KR" altLang="en-US" sz="2400" dirty="0" smtClean="0"/>
              <a:t>스타일 시트 파일에서 </a:t>
            </a:r>
            <a:r>
              <a:rPr lang="ko-KR" altLang="en-US" sz="2400" dirty="0"/>
              <a:t>적용한 </a:t>
            </a:r>
            <a:r>
              <a:rPr lang="ko-KR" altLang="en-US" sz="2400" dirty="0" smtClean="0"/>
              <a:t>스타일</a:t>
            </a:r>
            <a:endParaRPr lang="en-US" altLang="ko-KR" sz="2700" dirty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인라인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속성을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3622024" cy="17469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5576" y="2420888"/>
            <a:ext cx="3888432" cy="93610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060848"/>
            <a:ext cx="2921705" cy="39386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79712" y="2492896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389443"/>
            <a:ext cx="3888432" cy="93610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5" idx="3"/>
          </p:cNvCxnSpPr>
          <p:nvPr/>
        </p:nvCxnSpPr>
        <p:spPr>
          <a:xfrm>
            <a:off x="4644008" y="2888940"/>
            <a:ext cx="792088" cy="612068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3"/>
          </p:cNvCxnSpPr>
          <p:nvPr/>
        </p:nvCxnSpPr>
        <p:spPr>
          <a:xfrm>
            <a:off x="4644008" y="3857495"/>
            <a:ext cx="792088" cy="324036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스타일 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100811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&lt;style&gt; </a:t>
            </a:r>
            <a:r>
              <a:rPr lang="ko-KR" altLang="en-US" dirty="0" smtClean="0"/>
              <a:t>태그를 이용하여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내부에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태그에 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636913"/>
            <a:ext cx="2880320" cy="1013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547664" y="2988166"/>
            <a:ext cx="2232248" cy="4408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6" idx="3"/>
          </p:cNvCxnSpPr>
          <p:nvPr/>
        </p:nvCxnSpPr>
        <p:spPr>
          <a:xfrm>
            <a:off x="3779912" y="3208583"/>
            <a:ext cx="1080120" cy="796481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6200000" flipH="1">
            <a:off x="3847885" y="3568980"/>
            <a:ext cx="1376223" cy="648072"/>
          </a:xfrm>
          <a:prstGeom prst="bentConnector3">
            <a:avLst>
              <a:gd name="adj1" fmla="val 10014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6200000" flipH="1">
            <a:off x="3349701" y="3926821"/>
            <a:ext cx="2228573" cy="792087"/>
          </a:xfrm>
          <a:prstGeom prst="bentConnector3">
            <a:avLst>
              <a:gd name="adj1" fmla="val 98772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6200000" flipH="1">
            <a:off x="2985985" y="4142849"/>
            <a:ext cx="2811990" cy="936104"/>
          </a:xfrm>
          <a:prstGeom prst="bentConnector3">
            <a:avLst>
              <a:gd name="adj1" fmla="val 9908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636913"/>
            <a:ext cx="2806116" cy="38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스타일 시트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9" y="1624152"/>
            <a:ext cx="3197534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9" y="4288448"/>
            <a:ext cx="5086383" cy="10081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7516" y="3568368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7684" y="5008528"/>
            <a:ext cx="100822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2129564" y="3676380"/>
            <a:ext cx="2592232" cy="13321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628800"/>
            <a:ext cx="2806116" cy="38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385142"/>
            <a:ext cx="7886700" cy="279182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셀렉터</a:t>
            </a:r>
            <a:r>
              <a:rPr lang="en-US" altLang="ko-KR" dirty="0" smtClean="0"/>
              <a:t>(selector)</a:t>
            </a:r>
          </a:p>
          <a:p>
            <a:pPr lvl="1"/>
            <a:r>
              <a:rPr lang="ko-KR" altLang="en-US" dirty="0" smtClean="0"/>
              <a:t>스타일을 고칠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고칠 스타일은 여러 개의 선언으로 지정가능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로 묶어야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선언</a:t>
            </a:r>
            <a:r>
              <a:rPr lang="en-US" altLang="ko-KR" dirty="0" smtClean="0"/>
              <a:t>(declaration)</a:t>
            </a:r>
          </a:p>
          <a:p>
            <a:pPr lvl="1"/>
            <a:r>
              <a:rPr lang="ko-KR" altLang="en-US" dirty="0" smtClean="0"/>
              <a:t>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으로 </a:t>
            </a:r>
            <a:r>
              <a:rPr lang="ko-KR" altLang="en-US" dirty="0"/>
              <a:t>구분 된 </a:t>
            </a:r>
            <a:r>
              <a:rPr lang="en-US" altLang="ko-KR" dirty="0"/>
              <a:t>CSS </a:t>
            </a:r>
            <a:r>
              <a:rPr lang="ko-KR" altLang="en-US" dirty="0"/>
              <a:t>속성 이름과 값이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끝남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669431"/>
            <a:ext cx="4733925" cy="781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9712" y="1225811"/>
            <a:ext cx="153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셀렉터</a:t>
            </a:r>
            <a:r>
              <a:rPr lang="en-US" altLang="ko-KR" dirty="0" smtClean="0">
                <a:solidFill>
                  <a:srgbClr val="FFC000"/>
                </a:solidFill>
              </a:rPr>
              <a:t>(Selector)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754646" y="1479008"/>
            <a:ext cx="166887" cy="26828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59832" y="1873883"/>
            <a:ext cx="3816424" cy="401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1340768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선언 </a:t>
            </a:r>
            <a:r>
              <a:rPr lang="en-US" altLang="ko-KR" dirty="0" smtClean="0">
                <a:solidFill>
                  <a:srgbClr val="FF0000"/>
                </a:solidFill>
              </a:rPr>
              <a:t>(Declaration)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48064" y="1585851"/>
            <a:ext cx="11618" cy="255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31840" y="1956322"/>
            <a:ext cx="2232248" cy="2556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52120" y="1956322"/>
            <a:ext cx="936104" cy="2556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26210" y="2670440"/>
            <a:ext cx="1478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속성 </a:t>
            </a:r>
            <a:r>
              <a:rPr lang="en-US" altLang="ko-KR" dirty="0" smtClean="0">
                <a:solidFill>
                  <a:srgbClr val="00B0F0"/>
                </a:solidFill>
              </a:rPr>
              <a:t>(Property)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707904" y="2211950"/>
            <a:ext cx="0" cy="5177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49434" y="2654933"/>
            <a:ext cx="101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값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(Value)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031128" y="2196443"/>
            <a:ext cx="0" cy="5177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 animBg="1"/>
      <p:bldP spid="14" grpId="0"/>
      <p:bldP spid="18" grpId="0" animBg="1"/>
      <p:bldP spid="19" grpId="0" animBg="1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셀렉터의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요소 셀렉터</a:t>
            </a:r>
            <a:r>
              <a:rPr lang="en-US" altLang="ko-KR" dirty="0" smtClean="0"/>
              <a:t>(Element Selector)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요소 이름을 기반으로 요소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이름사용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section { … }</a:t>
            </a:r>
          </a:p>
          <a:p>
            <a:pPr lvl="1"/>
            <a:r>
              <a:rPr lang="en-US" altLang="ko-KR" dirty="0" smtClean="0"/>
              <a:t>*</a:t>
            </a:r>
            <a:r>
              <a:rPr lang="ko-KR" altLang="en-US" dirty="0" smtClean="0"/>
              <a:t>는 전체 요소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셀렉터</a:t>
            </a:r>
            <a:r>
              <a:rPr lang="en-US" altLang="ko-KR" dirty="0" smtClean="0"/>
              <a:t>(Class </a:t>
            </a:r>
            <a:r>
              <a:rPr lang="en-US" altLang="ko-KR" dirty="0"/>
              <a:t>Selector)</a:t>
            </a:r>
          </a:p>
          <a:p>
            <a:pPr lvl="1"/>
            <a:r>
              <a:rPr lang="en-US" altLang="ko-KR" dirty="0" smtClean="0"/>
              <a:t>class</a:t>
            </a:r>
            <a:r>
              <a:rPr lang="ko-KR" altLang="en-US" dirty="0" smtClean="0"/>
              <a:t> 속성을 가진 요소를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 다음에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속성의 값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.c1 { … }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아이디 셀렉터</a:t>
            </a:r>
            <a:r>
              <a:rPr lang="en-US" altLang="ko-KR" dirty="0" smtClean="0"/>
              <a:t>(ID </a:t>
            </a:r>
            <a:r>
              <a:rPr lang="en-US" altLang="ko-KR" dirty="0"/>
              <a:t>Selector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 </a:t>
            </a:r>
            <a:r>
              <a:rPr lang="ko-KR" altLang="en-US" dirty="0" smtClean="0"/>
              <a:t>속성을 가진 요소를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해시</a:t>
            </a:r>
            <a:r>
              <a:rPr lang="en-US" altLang="ko-KR" dirty="0" smtClean="0"/>
              <a:t>(#)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속성의 값 사용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#s1 </a:t>
            </a:r>
            <a:r>
              <a:rPr lang="en-US" altLang="ko-KR" dirty="0"/>
              <a:t>{ … }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4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13706</TotalTime>
  <Words>635</Words>
  <Application>Microsoft Office PowerPoint</Application>
  <PresentationFormat>화면 슬라이드 쇼(4:3)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HY견고딕</vt:lpstr>
      <vt:lpstr>굴림</vt:lpstr>
      <vt:lpstr>맑은 고딕</vt:lpstr>
      <vt:lpstr>Arial</vt:lpstr>
      <vt:lpstr>1_디자인 사용자 지정</vt:lpstr>
      <vt:lpstr>2_디자인 사용자 지정</vt:lpstr>
      <vt:lpstr>CSS</vt:lpstr>
      <vt:lpstr>해결문제</vt:lpstr>
      <vt:lpstr>CSS3 스타일 시트</vt:lpstr>
      <vt:lpstr>HTML문서에 CSS3 스타일 시트 만들기</vt:lpstr>
      <vt:lpstr>인라인 스타일</vt:lpstr>
      <vt:lpstr>내부 스타일 시트</vt:lpstr>
      <vt:lpstr>외부 스타일 시트</vt:lpstr>
      <vt:lpstr>CSS의 구성</vt:lpstr>
      <vt:lpstr>셀렉터의 종류</vt:lpstr>
      <vt:lpstr>셀렉터의 종류</vt:lpstr>
      <vt:lpstr>셀렉터 그룹화</vt:lpstr>
      <vt:lpstr>박스 모델(Box Model)</vt:lpstr>
      <vt:lpstr>여백 지정</vt:lpstr>
      <vt:lpstr>배경 지정</vt:lpstr>
      <vt:lpstr>테두리 지정</vt:lpstr>
      <vt:lpstr>너비와 높이 지정</vt:lpstr>
      <vt:lpstr>텍스트</vt:lpstr>
      <vt:lpstr>목록 스타일</vt:lpstr>
      <vt:lpstr>응용문제</vt:lpstr>
    </vt:vector>
  </TitlesOfParts>
  <Company>(주)지커뮤니케이션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김경민</cp:lastModifiedBy>
  <cp:revision>1509</cp:revision>
  <dcterms:created xsi:type="dcterms:W3CDTF">2010-05-06T06:35:17Z</dcterms:created>
  <dcterms:modified xsi:type="dcterms:W3CDTF">2018-07-18T08:20:52Z</dcterms:modified>
</cp:coreProperties>
</file>