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5"/>
  </p:notesMasterIdLst>
  <p:sldIdLst>
    <p:sldId id="256" r:id="rId3"/>
    <p:sldId id="267" r:id="rId4"/>
    <p:sldId id="270" r:id="rId5"/>
    <p:sldId id="271" r:id="rId6"/>
    <p:sldId id="269" r:id="rId7"/>
    <p:sldId id="272" r:id="rId8"/>
    <p:sldId id="273" r:id="rId9"/>
    <p:sldId id="274" r:id="rId10"/>
    <p:sldId id="275" r:id="rId11"/>
    <p:sldId id="278" r:id="rId12"/>
    <p:sldId id="276" r:id="rId13"/>
    <p:sldId id="277" r:id="rId14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818"/>
    <a:srgbClr val="DFBE31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630" autoAdjust="0"/>
  </p:normalViewPr>
  <p:slideViewPr>
    <p:cSldViewPr>
      <p:cViewPr varScale="1">
        <p:scale>
          <a:sx n="87" d="100"/>
          <a:sy n="87" d="100"/>
        </p:scale>
        <p:origin x="-1507" y="-5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015663"/>
          </a:xfrm>
        </p:spPr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ox-sizing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 </a:t>
            </a:r>
            <a:r>
              <a:rPr lang="ko-KR" altLang="en-US" dirty="0" smtClean="0"/>
              <a:t>블록 요소들의 실제 너비와 높이는 너비와 높이 값에 안쪽 여백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바깥쪽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 값을 모두 더해서 표시됨</a:t>
            </a:r>
            <a:endParaRPr lang="en-US" altLang="ko-KR" dirty="0" smtClean="0"/>
          </a:p>
          <a:p>
            <a:r>
              <a:rPr lang="en-US" altLang="ko-KR" dirty="0"/>
              <a:t>box-sizing: border-box;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너비와 높이를 지정한 너비와 높이로 고정</a:t>
            </a:r>
            <a:endParaRPr lang="en-US" altLang="ko-KR" dirty="0" smtClean="0"/>
          </a:p>
          <a:p>
            <a:pPr lvl="1"/>
            <a:r>
              <a:rPr lang="ko-KR" altLang="en-US" dirty="0"/>
              <a:t>즉</a:t>
            </a:r>
            <a:r>
              <a:rPr lang="ko-KR" altLang="en-US" dirty="0" smtClean="0"/>
              <a:t> 안쪽 여백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바깥쪽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 값을 지정하더라도 지정한 너비와 높이만큼 표시되도록 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0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아이콘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538" y="1111039"/>
            <a:ext cx="7886700" cy="165618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&lt;head&gt;</a:t>
            </a:r>
            <a:r>
              <a:rPr lang="ko-KR" altLang="en-US" dirty="0" smtClean="0"/>
              <a:t>요소에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900" dirty="0" smtClean="0"/>
              <a:t>&lt;</a:t>
            </a:r>
            <a:r>
              <a:rPr lang="en-US" altLang="ko-KR" sz="2900" dirty="0"/>
              <a:t>link </a:t>
            </a:r>
            <a:r>
              <a:rPr lang="en-US" altLang="ko-KR" sz="2900" dirty="0" err="1"/>
              <a:t>rel</a:t>
            </a:r>
            <a:r>
              <a:rPr lang="en-US" altLang="ko-KR" sz="2900" dirty="0"/>
              <a:t>="stylesheet" </a:t>
            </a:r>
            <a:r>
              <a:rPr lang="en-US" altLang="ko-KR" sz="2900" dirty="0" err="1"/>
              <a:t>href</a:t>
            </a:r>
            <a:r>
              <a:rPr lang="en-US" altLang="ko-KR" sz="2900" dirty="0"/>
              <a:t>="https://fonts.googleapis.com/</a:t>
            </a:r>
            <a:r>
              <a:rPr lang="en-US" altLang="ko-KR" sz="2900" dirty="0" err="1"/>
              <a:t>icon?family</a:t>
            </a:r>
            <a:r>
              <a:rPr lang="en-US" altLang="ko-KR" sz="2900" dirty="0"/>
              <a:t>=</a:t>
            </a:r>
            <a:r>
              <a:rPr lang="en-US" altLang="ko-KR" sz="2900" dirty="0" err="1"/>
              <a:t>Material+Icons</a:t>
            </a:r>
            <a:r>
              <a:rPr lang="en-US" altLang="ko-KR" sz="2900" dirty="0" smtClean="0"/>
              <a:t>"&gt;</a:t>
            </a:r>
            <a:br>
              <a:rPr lang="en-US" altLang="ko-KR" sz="2900" dirty="0" smtClean="0"/>
            </a:br>
            <a:endParaRPr lang="en-US" altLang="ko-KR" sz="2900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 class="material-icons"&gt;cloud&lt;/</a:t>
            </a:r>
            <a:r>
              <a:rPr lang="en-US" altLang="ko-KR" dirty="0" err="1"/>
              <a:t>i</a:t>
            </a:r>
            <a:r>
              <a:rPr lang="en-US" altLang="ko-KR" dirty="0" smtClean="0"/>
              <a:t>&gt;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495934"/>
            <a:ext cx="7344816" cy="396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564904"/>
            <a:ext cx="4053154" cy="3622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72711" y="2824292"/>
            <a:ext cx="3267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>
                <a:latin typeface="+mn-lt"/>
              </a:rPr>
              <a:t>https://www.google.com/design/icons</a:t>
            </a:r>
            <a:endParaRPr lang="ko-KR" altLang="en-US" dirty="0"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952" y="5517232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7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4543256" cy="455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0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1560" y="1340768"/>
            <a:ext cx="7455381" cy="5013176"/>
            <a:chOff x="611560" y="1340768"/>
            <a:chExt cx="7455381" cy="5013176"/>
          </a:xfrm>
        </p:grpSpPr>
        <p:sp>
          <p:nvSpPr>
            <p:cNvPr id="7" name="오른쪽 화살표 6"/>
            <p:cNvSpPr/>
            <p:nvPr/>
          </p:nvSpPr>
          <p:spPr>
            <a:xfrm>
              <a:off x="4067944" y="2852936"/>
              <a:ext cx="720080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340768"/>
              <a:ext cx="3260998" cy="501317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2040" y="1340768"/>
              <a:ext cx="3134901" cy="335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6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en-US" altLang="ko-KR" b="0" dirty="0" smtClean="0"/>
              <a:t>DOM </a:t>
            </a:r>
            <a:r>
              <a:rPr lang="en-US" altLang="ko-KR" sz="2800" b="0" dirty="0" smtClean="0"/>
              <a:t>(</a:t>
            </a:r>
            <a:r>
              <a:rPr lang="ko-KR" altLang="en-US" sz="2800" dirty="0" smtClean="0"/>
              <a:t>문서 객체 </a:t>
            </a:r>
            <a:r>
              <a:rPr lang="ko-KR" altLang="en-US" sz="2800" dirty="0"/>
              <a:t>모델</a:t>
            </a:r>
            <a:r>
              <a:rPr lang="en-US" altLang="ko-KR" sz="2800" b="0" dirty="0" smtClean="0"/>
              <a:t>; </a:t>
            </a:r>
            <a:r>
              <a:rPr lang="en-US" altLang="ko-KR" sz="2800" b="0" dirty="0"/>
              <a:t>Document Object Model)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문서의 </a:t>
            </a:r>
            <a:r>
              <a:rPr lang="ko-KR" altLang="en-US" dirty="0"/>
              <a:t>구조화된 </a:t>
            </a:r>
            <a:r>
              <a:rPr lang="ko-KR" altLang="en-US" dirty="0" smtClean="0"/>
              <a:t>표현을 제공하며 웹 페이지의 객체 지향 표현</a:t>
            </a:r>
            <a:endParaRPr lang="en-US" altLang="ko-KR" dirty="0" smtClean="0"/>
          </a:p>
          <a:p>
            <a:r>
              <a:rPr lang="ko-KR" altLang="en-US" dirty="0" smtClean="0"/>
              <a:t>구조화된 </a:t>
            </a:r>
            <a:r>
              <a:rPr lang="ko-KR" altLang="en-US" dirty="0"/>
              <a:t>문서는 </a:t>
            </a:r>
            <a:r>
              <a:rPr lang="en-US" altLang="ko-KR" dirty="0"/>
              <a:t>DOM</a:t>
            </a:r>
            <a:r>
              <a:rPr lang="ko-KR" altLang="en-US" dirty="0"/>
              <a:t>을 사용하여 </a:t>
            </a:r>
            <a:r>
              <a:rPr lang="ko-KR" altLang="en-US" dirty="0" smtClean="0"/>
              <a:t>트리 구조를 </a:t>
            </a:r>
            <a:r>
              <a:rPr lang="ko-KR" altLang="en-US" dirty="0"/>
              <a:t>얻어낼 </a:t>
            </a:r>
            <a:r>
              <a:rPr lang="ko-KR" altLang="en-US" dirty="0" smtClean="0"/>
              <a:t>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65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3138802" cy="54175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7953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5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셀렉터 조합하기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계층 접근용 셀렉터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개 이상의 셀렉터 조합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조합에 적합한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태그에만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자손 셀렉터</a:t>
            </a:r>
            <a:r>
              <a:rPr lang="en-US" altLang="ko-KR" dirty="0" smtClean="0"/>
              <a:t>(Ancestor/descendent selector)</a:t>
            </a:r>
          </a:p>
          <a:p>
            <a:pPr lvl="1"/>
            <a:r>
              <a:rPr lang="ko-KR" altLang="en-US" dirty="0" smtClean="0"/>
              <a:t>자손 관계인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 이상의 태그 나열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li{ color : </a:t>
            </a:r>
            <a:r>
              <a:rPr lang="en-US" altLang="ko-KR" dirty="0" err="1" smtClean="0"/>
              <a:t>dodgerblue</a:t>
            </a:r>
            <a:r>
              <a:rPr lang="en-US" altLang="ko-KR" dirty="0" smtClean="0"/>
              <a:t>; }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자손 </a:t>
            </a:r>
            <a:r>
              <a:rPr lang="en-US" altLang="ko-KR" dirty="0" smtClean="0"/>
              <a:t>&lt;li&gt;</a:t>
            </a:r>
            <a:r>
              <a:rPr lang="ko-KR" altLang="en-US" dirty="0" smtClean="0"/>
              <a:t>에 적용되는 스타일 시트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부모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자식 셀렉터</a:t>
            </a:r>
            <a:r>
              <a:rPr lang="en-US" altLang="ko-KR" dirty="0" smtClean="0"/>
              <a:t>(Parent/child selector)</a:t>
            </a:r>
          </a:p>
          <a:p>
            <a:pPr lvl="1"/>
            <a:r>
              <a:rPr lang="en-US" altLang="ko-KR" dirty="0"/>
              <a:t>부모 자식 </a:t>
            </a:r>
            <a:r>
              <a:rPr lang="en-US" altLang="ko-KR" dirty="0" err="1"/>
              <a:t>관계인</a:t>
            </a:r>
            <a:r>
              <a:rPr lang="en-US" altLang="ko-KR" dirty="0"/>
              <a:t> 두 </a:t>
            </a:r>
            <a:r>
              <a:rPr lang="en-US" altLang="ko-KR" dirty="0" err="1"/>
              <a:t>셀렉터를</a:t>
            </a:r>
            <a:r>
              <a:rPr lang="en-US" altLang="ko-KR" dirty="0"/>
              <a:t> ‘&gt;’ </a:t>
            </a:r>
            <a:r>
              <a:rPr lang="en-US" altLang="ko-KR" dirty="0" err="1"/>
              <a:t>기호로</a:t>
            </a:r>
            <a:r>
              <a:rPr lang="en-US" altLang="ko-KR" dirty="0"/>
              <a:t> </a:t>
            </a:r>
            <a:r>
              <a:rPr lang="en-US" altLang="ko-KR" dirty="0" err="1" smtClean="0"/>
              <a:t>조합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&gt; li{ color </a:t>
            </a:r>
            <a:r>
              <a:rPr lang="en-US" altLang="ko-KR" dirty="0"/>
              <a:t>: </a:t>
            </a:r>
            <a:r>
              <a:rPr lang="en-US" altLang="ko-KR" dirty="0" err="1"/>
              <a:t>dodgerblue</a:t>
            </a:r>
            <a:r>
              <a:rPr lang="en-US" altLang="ko-KR" dirty="0"/>
              <a:t>; } 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r>
              <a:rPr lang="ko-KR" altLang="en-US" dirty="0"/>
              <a:t>의 직계 자식인 </a:t>
            </a:r>
            <a:r>
              <a:rPr lang="en-US" altLang="ko-KR" dirty="0" smtClean="0"/>
              <a:t>&lt;li&gt;</a:t>
            </a:r>
            <a:r>
              <a:rPr lang="ko-KR" altLang="en-US" dirty="0"/>
              <a:t>에 </a:t>
            </a:r>
            <a:r>
              <a:rPr lang="ko-KR" altLang="en-US" dirty="0" smtClean="0"/>
              <a:t>적용되는 스타일 시트 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4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셀렉터 조합하기</a:t>
            </a:r>
            <a:r>
              <a:rPr lang="en-US" altLang="ko-KR" dirty="0"/>
              <a:t>-</a:t>
            </a:r>
            <a:r>
              <a:rPr lang="ko-KR" altLang="en-US" dirty="0"/>
              <a:t>계층 접근용 셀렉터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44" y="1556792"/>
            <a:ext cx="1422990" cy="365437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556792"/>
            <a:ext cx="1671301" cy="109796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7" y="1556792"/>
            <a:ext cx="2776724" cy="18180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27584" y="3933056"/>
            <a:ext cx="6206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section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3933056"/>
            <a:ext cx="6206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section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26" y="4491278"/>
            <a:ext cx="33695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h1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027" y="4491278"/>
            <a:ext cx="29848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ul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4926389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19590" y="5361500"/>
            <a:ext cx="30008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ol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43829" y="5796611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2610" y="5796611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272942" y="4491278"/>
            <a:ext cx="336952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h1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2443" y="4491278"/>
            <a:ext cx="298480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ol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3621" y="4935066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32402" y="4935066"/>
            <a:ext cx="2551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li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5366453"/>
            <a:ext cx="471604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span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2134" y="5370177"/>
            <a:ext cx="471604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span</a:t>
            </a:r>
            <a:endParaRPr lang="ko-KR" altLang="en-US" sz="1000" dirty="0"/>
          </a:p>
        </p:txBody>
      </p:sp>
      <p:cxnSp>
        <p:nvCxnSpPr>
          <p:cNvPr id="24" name="직선 연결선 23"/>
          <p:cNvCxnSpPr>
            <a:stCxn id="9" idx="2"/>
            <a:endCxn id="11" idx="0"/>
          </p:cNvCxnSpPr>
          <p:nvPr/>
        </p:nvCxnSpPr>
        <p:spPr>
          <a:xfrm flipH="1">
            <a:off x="708002" y="4179277"/>
            <a:ext cx="429924" cy="3120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2"/>
            <a:endCxn id="12" idx="0"/>
          </p:cNvCxnSpPr>
          <p:nvPr/>
        </p:nvCxnSpPr>
        <p:spPr>
          <a:xfrm>
            <a:off x="1137926" y="4179277"/>
            <a:ext cx="310341" cy="3120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2"/>
            <a:endCxn id="13" idx="0"/>
          </p:cNvCxnSpPr>
          <p:nvPr/>
        </p:nvCxnSpPr>
        <p:spPr>
          <a:xfrm>
            <a:off x="1448267" y="4737499"/>
            <a:ext cx="10972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2"/>
            <a:endCxn id="21" idx="0"/>
          </p:cNvCxnSpPr>
          <p:nvPr/>
        </p:nvCxnSpPr>
        <p:spPr>
          <a:xfrm flipH="1">
            <a:off x="919370" y="5172610"/>
            <a:ext cx="539869" cy="1938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3" idx="2"/>
            <a:endCxn id="14" idx="0"/>
          </p:cNvCxnSpPr>
          <p:nvPr/>
        </p:nvCxnSpPr>
        <p:spPr>
          <a:xfrm>
            <a:off x="1459239" y="5172610"/>
            <a:ext cx="10392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4" idx="2"/>
            <a:endCxn id="15" idx="0"/>
          </p:cNvCxnSpPr>
          <p:nvPr/>
        </p:nvCxnSpPr>
        <p:spPr>
          <a:xfrm flipH="1">
            <a:off x="1171428" y="5607721"/>
            <a:ext cx="298203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4" idx="2"/>
            <a:endCxn id="16" idx="0"/>
          </p:cNvCxnSpPr>
          <p:nvPr/>
        </p:nvCxnSpPr>
        <p:spPr>
          <a:xfrm>
            <a:off x="1469631" y="5607721"/>
            <a:ext cx="210578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" idx="2"/>
            <a:endCxn id="17" idx="0"/>
          </p:cNvCxnSpPr>
          <p:nvPr/>
        </p:nvCxnSpPr>
        <p:spPr>
          <a:xfrm flipH="1">
            <a:off x="2441418" y="4179277"/>
            <a:ext cx="280684" cy="3120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0" idx="2"/>
            <a:endCxn id="18" idx="0"/>
          </p:cNvCxnSpPr>
          <p:nvPr/>
        </p:nvCxnSpPr>
        <p:spPr>
          <a:xfrm>
            <a:off x="2722102" y="4179277"/>
            <a:ext cx="459581" cy="3120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8" idx="2"/>
            <a:endCxn id="19" idx="0"/>
          </p:cNvCxnSpPr>
          <p:nvPr/>
        </p:nvCxnSpPr>
        <p:spPr>
          <a:xfrm flipH="1">
            <a:off x="2951220" y="4737499"/>
            <a:ext cx="230463" cy="1975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2"/>
            <a:endCxn id="20" idx="0"/>
          </p:cNvCxnSpPr>
          <p:nvPr/>
        </p:nvCxnSpPr>
        <p:spPr>
          <a:xfrm>
            <a:off x="3181683" y="4737499"/>
            <a:ext cx="278318" cy="1975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9" idx="2"/>
            <a:endCxn id="22" idx="0"/>
          </p:cNvCxnSpPr>
          <p:nvPr/>
        </p:nvCxnSpPr>
        <p:spPr>
          <a:xfrm>
            <a:off x="2951220" y="5181287"/>
            <a:ext cx="6716" cy="188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80209" y="3533464"/>
            <a:ext cx="494046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body</a:t>
            </a:r>
            <a:endParaRPr lang="ko-KR" altLang="en-US" sz="1000" dirty="0"/>
          </a:p>
        </p:txBody>
      </p:sp>
      <p:cxnSp>
        <p:nvCxnSpPr>
          <p:cNvPr id="51" name="직선 연결선 50"/>
          <p:cNvCxnSpPr>
            <a:stCxn id="49" idx="2"/>
            <a:endCxn id="9" idx="0"/>
          </p:cNvCxnSpPr>
          <p:nvPr/>
        </p:nvCxnSpPr>
        <p:spPr>
          <a:xfrm flipH="1">
            <a:off x="1137926" y="3779685"/>
            <a:ext cx="789306" cy="1533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9" idx="2"/>
            <a:endCxn id="10" idx="0"/>
          </p:cNvCxnSpPr>
          <p:nvPr/>
        </p:nvCxnSpPr>
        <p:spPr>
          <a:xfrm>
            <a:off x="1927232" y="3779685"/>
            <a:ext cx="794870" cy="1533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261312" y="4922152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751315" y="4922152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70246" y="4928609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64249" y="5776417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467003" y="5776417"/>
            <a:ext cx="430368" cy="3070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677" y="2959706"/>
            <a:ext cx="1722507" cy="1210091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344" y="2933214"/>
            <a:ext cx="1422990" cy="457390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</p:pic>
      <p:sp>
        <p:nvSpPr>
          <p:cNvPr id="62" name="직사각형 61"/>
          <p:cNvSpPr/>
          <p:nvPr/>
        </p:nvSpPr>
        <p:spPr>
          <a:xfrm>
            <a:off x="1238569" y="4456627"/>
            <a:ext cx="430368" cy="30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29932" y="4896129"/>
            <a:ext cx="1593795" cy="134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62" idx="3"/>
          </p:cNvCxnSpPr>
          <p:nvPr/>
        </p:nvCxnSpPr>
        <p:spPr>
          <a:xfrm>
            <a:off x="1668937" y="4610151"/>
            <a:ext cx="258295" cy="27136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4344" y="4586566"/>
            <a:ext cx="1422990" cy="403367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1677" y="4491278"/>
            <a:ext cx="1755091" cy="1220586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303" y="5181289"/>
            <a:ext cx="1427031" cy="385244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</p:pic>
      <p:sp>
        <p:nvSpPr>
          <p:cNvPr id="73" name="직사각형 72"/>
          <p:cNvSpPr/>
          <p:nvPr/>
        </p:nvSpPr>
        <p:spPr>
          <a:xfrm>
            <a:off x="809877" y="5339763"/>
            <a:ext cx="1172787" cy="7959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오른쪽 화살표 73"/>
          <p:cNvSpPr/>
          <p:nvPr/>
        </p:nvSpPr>
        <p:spPr>
          <a:xfrm>
            <a:off x="5940152" y="1628800"/>
            <a:ext cx="432048" cy="293429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5931438" y="2915013"/>
            <a:ext cx="432048" cy="29342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5930389" y="4588090"/>
            <a:ext cx="432048" cy="293429"/>
          </a:xfrm>
          <a:prstGeom prst="rightArrow">
            <a:avLst/>
          </a:prstGeom>
          <a:noFill/>
          <a:ln>
            <a:solidFill>
              <a:srgbClr val="4F9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26" y="295836"/>
            <a:ext cx="8064724" cy="646331"/>
          </a:xfrm>
        </p:spPr>
        <p:txBody>
          <a:bodyPr/>
          <a:lstStyle/>
          <a:p>
            <a:r>
              <a:rPr lang="ko-KR" altLang="en-US" dirty="0" smtClean="0"/>
              <a:t>가상 클래스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Pseudo-class)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65297" y="260648"/>
            <a:ext cx="7886700" cy="2520279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선택될 요소의 특별한 상태를 지정하기 위해 웹 문서에 존재하지 않는 임의의 선택자</a:t>
            </a:r>
            <a:endParaRPr lang="en-US" altLang="ko-KR" dirty="0" smtClean="0"/>
          </a:p>
          <a:p>
            <a:r>
              <a:rPr lang="ko-KR" altLang="en-US" dirty="0" smtClean="0"/>
              <a:t>하이퍼링크 요소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관련된 가상클래스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a:link </a:t>
            </a:r>
          </a:p>
          <a:p>
            <a:pPr lvl="2"/>
            <a:r>
              <a:rPr lang="ko-KR" altLang="en-US" dirty="0" smtClean="0"/>
              <a:t>하이퍼링크 요소 중 아직 방문하지 않은 하이퍼링크에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a:visited</a:t>
            </a:r>
          </a:p>
          <a:p>
            <a:pPr lvl="2"/>
            <a:r>
              <a:rPr lang="ko-KR" altLang="en-US" dirty="0" smtClean="0"/>
              <a:t>하이퍼링크 요소 중 한번 이상 방문한 하이퍼링크에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a:hover</a:t>
            </a:r>
          </a:p>
          <a:p>
            <a:pPr lvl="2"/>
            <a:r>
              <a:rPr lang="ko-KR" altLang="en-US" dirty="0" smtClean="0"/>
              <a:t>하이퍼링크 요소에 마우스를 올려 놓았을 때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a:active</a:t>
            </a:r>
          </a:p>
          <a:p>
            <a:pPr lvl="2"/>
            <a:r>
              <a:rPr lang="ko-KR" altLang="en-US" dirty="0" smtClean="0"/>
              <a:t>하이퍼링크 요소를 클릭했을 때 적용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132308" y="3359842"/>
            <a:ext cx="6741916" cy="2075268"/>
            <a:chOff x="1358476" y="4144452"/>
            <a:chExt cx="6741916" cy="20752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6724" y="4169831"/>
              <a:ext cx="3983668" cy="36004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436" y="4144453"/>
              <a:ext cx="1910562" cy="203892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380420" y="4653136"/>
              <a:ext cx="22322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80420" y="4144453"/>
              <a:ext cx="2232248" cy="421422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36804" y="4231714"/>
              <a:ext cx="504056" cy="298157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12868" y="4231714"/>
              <a:ext cx="648072" cy="298157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56630" y="4231713"/>
              <a:ext cx="600454" cy="298157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0524" y="4242841"/>
              <a:ext cx="600454" cy="298157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45308" y="4231712"/>
              <a:ext cx="628056" cy="2981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08558" y="4231712"/>
              <a:ext cx="591886" cy="2981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꺾인 연결선 16"/>
            <p:cNvCxnSpPr>
              <a:stCxn id="6" idx="3"/>
              <a:endCxn id="14" idx="2"/>
            </p:cNvCxnSpPr>
            <p:nvPr/>
          </p:nvCxnSpPr>
          <p:spPr>
            <a:xfrm flipV="1">
              <a:off x="3612668" y="4529870"/>
              <a:ext cx="846668" cy="339290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3"/>
              <a:endCxn id="15" idx="2"/>
            </p:cNvCxnSpPr>
            <p:nvPr/>
          </p:nvCxnSpPr>
          <p:spPr>
            <a:xfrm flipV="1">
              <a:off x="3612668" y="4529870"/>
              <a:ext cx="2791833" cy="339290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7" idx="0"/>
              <a:endCxn id="10" idx="0"/>
            </p:cNvCxnSpPr>
            <p:nvPr/>
          </p:nvCxnSpPr>
          <p:spPr>
            <a:xfrm rot="16200000" flipH="1">
              <a:off x="3749057" y="2891939"/>
              <a:ext cx="87261" cy="2592288"/>
            </a:xfrm>
            <a:prstGeom prst="bentConnector3">
              <a:avLst>
                <a:gd name="adj1" fmla="val -261973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5" idx="0"/>
              <a:endCxn id="11" idx="0"/>
            </p:cNvCxnSpPr>
            <p:nvPr/>
          </p:nvCxnSpPr>
          <p:spPr>
            <a:xfrm rot="16200000" flipH="1">
              <a:off x="4064679" y="2559490"/>
              <a:ext cx="87261" cy="3257187"/>
            </a:xfrm>
            <a:prstGeom prst="bentConnector3">
              <a:avLst>
                <a:gd name="adj1" fmla="val -261973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5" idx="0"/>
              <a:endCxn id="12" idx="0"/>
            </p:cNvCxnSpPr>
            <p:nvPr/>
          </p:nvCxnSpPr>
          <p:spPr>
            <a:xfrm rot="16200000" flipH="1">
              <a:off x="4724657" y="1899513"/>
              <a:ext cx="87260" cy="4577140"/>
            </a:xfrm>
            <a:prstGeom prst="bentConnector3">
              <a:avLst>
                <a:gd name="adj1" fmla="val -261976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7" idx="0"/>
              <a:endCxn id="13" idx="0"/>
            </p:cNvCxnSpPr>
            <p:nvPr/>
          </p:nvCxnSpPr>
          <p:spPr>
            <a:xfrm rot="16200000" flipH="1">
              <a:off x="5059453" y="1581544"/>
              <a:ext cx="98388" cy="5224207"/>
            </a:xfrm>
            <a:prstGeom prst="bentConnector3">
              <a:avLst>
                <a:gd name="adj1" fmla="val -232345"/>
              </a:avLst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5308" y="5222057"/>
              <a:ext cx="3955084" cy="367183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380419" y="5157878"/>
              <a:ext cx="2232248" cy="503369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>
              <a:stCxn id="30" idx="3"/>
              <a:endCxn id="29" idx="1"/>
            </p:cNvCxnSpPr>
            <p:nvPr/>
          </p:nvCxnSpPr>
          <p:spPr>
            <a:xfrm flipV="1">
              <a:off x="3612667" y="5405649"/>
              <a:ext cx="532641" cy="391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1016" y="5759387"/>
              <a:ext cx="3955084" cy="405917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1358476" y="5716351"/>
              <a:ext cx="2232248" cy="50336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>
              <a:stCxn id="36" idx="3"/>
              <a:endCxn id="34" idx="1"/>
            </p:cNvCxnSpPr>
            <p:nvPr/>
          </p:nvCxnSpPr>
          <p:spPr>
            <a:xfrm flipV="1">
              <a:off x="3590724" y="5962346"/>
              <a:ext cx="540292" cy="56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52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345638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요소를 어떻게 보여줄 지 결정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요소는 기본 값을 가짐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div, p,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 블록</a:t>
            </a:r>
            <a:r>
              <a:rPr lang="en-US" altLang="ko-KR" dirty="0" smtClean="0"/>
              <a:t>(block)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span, a: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en-US" altLang="ko-KR" dirty="0" smtClean="0"/>
              <a:t>(inline)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display </a:t>
            </a:r>
            <a:r>
              <a:rPr lang="ko-KR" altLang="en-US" dirty="0" smtClean="0"/>
              <a:t>속성을 이용하여 기본값 변경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err="1" smtClean="0"/>
              <a:t>display:none</a:t>
            </a:r>
            <a:r>
              <a:rPr lang="en-US" altLang="ko-KR" dirty="0" smtClean="0"/>
              <a:t>; 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영역을 </a:t>
            </a:r>
            <a:r>
              <a:rPr lang="ko-KR" altLang="en-US" dirty="0" err="1" smtClean="0"/>
              <a:t>찾이하지</a:t>
            </a:r>
            <a:r>
              <a:rPr lang="ko-KR" altLang="en-US" dirty="0" smtClean="0"/>
              <a:t> 않고 보이지 않음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display:block</a:t>
            </a:r>
            <a:r>
              <a:rPr lang="en-US" altLang="ko-KR" dirty="0" smtClean="0"/>
              <a:t>;</a:t>
            </a:r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블록 영역으로 기본적으로 브라우저 전체 너비가 적용되고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가로</a:t>
            </a:r>
            <a:r>
              <a:rPr lang="en-US" altLang="ko-KR" dirty="0" smtClean="0"/>
              <a:t>(width)</a:t>
            </a:r>
            <a:r>
              <a:rPr lang="ko-KR" altLang="en-US" dirty="0" smtClean="0"/>
              <a:t>와 세로</a:t>
            </a:r>
            <a:r>
              <a:rPr lang="en-US" altLang="ko-KR" dirty="0" smtClean="0"/>
              <a:t>(height)</a:t>
            </a:r>
            <a:r>
              <a:rPr lang="ko-KR" altLang="en-US" dirty="0" smtClean="0"/>
              <a:t>를 지정할 수 있음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display:inline</a:t>
            </a:r>
            <a:r>
              <a:rPr lang="en-US" altLang="ko-KR" dirty="0" smtClean="0"/>
              <a:t>;</a:t>
            </a:r>
          </a:p>
          <a:p>
            <a:pPr lvl="3">
              <a:lnSpc>
                <a:spcPct val="120000"/>
              </a:lnSpc>
            </a:pPr>
            <a:r>
              <a:rPr lang="ko-KR" altLang="en-US" dirty="0" err="1" smtClean="0"/>
              <a:t>인라인</a:t>
            </a:r>
            <a:r>
              <a:rPr lang="ko-KR" altLang="en-US" dirty="0" smtClean="0"/>
              <a:t> 영역으로 요소의 내용만큼만 너비가 적용되고 </a:t>
            </a:r>
            <a:r>
              <a:rPr lang="ko-KR" altLang="en-US" dirty="0" err="1" smtClean="0"/>
              <a:t>줄바꿈이</a:t>
            </a:r>
            <a:r>
              <a:rPr lang="ko-KR" altLang="en-US" dirty="0" smtClean="0"/>
              <a:t> 적용되지 않음</a:t>
            </a:r>
            <a:endParaRPr lang="en-US" altLang="ko-KR" dirty="0" smtClean="0"/>
          </a:p>
          <a:p>
            <a:pPr lvl="3">
              <a:lnSpc>
                <a:spcPct val="120000"/>
              </a:lnSpc>
            </a:pPr>
            <a:r>
              <a:rPr lang="ko-KR" altLang="en-US" dirty="0"/>
              <a:t>가로</a:t>
            </a:r>
            <a:r>
              <a:rPr lang="en-US" altLang="ko-KR" dirty="0"/>
              <a:t>(width)</a:t>
            </a:r>
            <a:r>
              <a:rPr lang="ko-KR" altLang="en-US" dirty="0"/>
              <a:t>와 세로</a:t>
            </a:r>
            <a:r>
              <a:rPr lang="en-US" altLang="ko-KR" dirty="0"/>
              <a:t>(height)</a:t>
            </a:r>
            <a:r>
              <a:rPr lang="ko-KR" altLang="en-US" dirty="0"/>
              <a:t>를 지정할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display:inline-block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ko-KR" altLang="en-US" dirty="0" smtClean="0"/>
              <a:t>블록과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영역의 중간 형태로 크기를 변경할 수 있고 </a:t>
            </a:r>
            <a:r>
              <a:rPr lang="ko-KR" altLang="en-US" dirty="0" err="1" smtClean="0"/>
              <a:t>줄바꿈이</a:t>
            </a:r>
            <a:r>
              <a:rPr lang="ko-KR" altLang="en-US" dirty="0" smtClean="0"/>
              <a:t> </a:t>
            </a:r>
            <a:r>
              <a:rPr lang="ko-KR" altLang="en-US" dirty="0"/>
              <a:t>적용되지 않음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ko-KR" altLang="en-US" dirty="0"/>
              <a:t>가로</a:t>
            </a:r>
            <a:r>
              <a:rPr lang="en-US" altLang="ko-KR" dirty="0"/>
              <a:t>(width)</a:t>
            </a:r>
            <a:r>
              <a:rPr lang="ko-KR" altLang="en-US" dirty="0"/>
              <a:t>와 세로</a:t>
            </a:r>
            <a:r>
              <a:rPr lang="en-US" altLang="ko-KR" dirty="0"/>
              <a:t>(height)</a:t>
            </a:r>
            <a:r>
              <a:rPr lang="ko-KR" altLang="en-US" dirty="0"/>
              <a:t>를 지정할 수 있음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3">
              <a:lnSpc>
                <a:spcPct val="120000"/>
              </a:lnSpc>
            </a:pPr>
            <a:endParaRPr lang="en-US" altLang="ko-KR" dirty="0"/>
          </a:p>
          <a:p>
            <a:pPr lvl="2">
              <a:lnSpc>
                <a:spcPct val="120000"/>
              </a:lnSpc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19672" y="4797151"/>
            <a:ext cx="5832648" cy="1512169"/>
            <a:chOff x="1619672" y="4797151"/>
            <a:chExt cx="5832648" cy="15121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856" y="4861497"/>
              <a:ext cx="3600400" cy="33425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5941618"/>
              <a:ext cx="3825612" cy="3214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085862" y="4887975"/>
              <a:ext cx="1056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</a:t>
              </a:r>
              <a:r>
                <a:rPr lang="en-US" altLang="ko-KR" dirty="0" smtClean="0"/>
                <a:t>:inline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1682" y="5339768"/>
              <a:ext cx="155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Inline-block</a:t>
              </a:r>
              <a:r>
                <a:rPr lang="ko-KR" altLang="en-US" dirty="0" smtClean="0"/>
                <a:t>적용</a:t>
              </a:r>
              <a:endParaRPr lang="ko-KR" altLang="en-US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5856" y="5339768"/>
              <a:ext cx="1313127" cy="60185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619672" y="4797151"/>
              <a:ext cx="5832648" cy="39860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19672" y="5290524"/>
              <a:ext cx="5832648" cy="10187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4588250" y="5215032"/>
              <a:ext cx="238030" cy="2332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06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loat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/ clear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1768359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float </a:t>
            </a:r>
            <a:r>
              <a:rPr lang="ko-KR" altLang="en-US" dirty="0"/>
              <a:t>속성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요소를 정렬하여 흐르듯이 배치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float:left</a:t>
            </a:r>
            <a:r>
              <a:rPr lang="en-US" altLang="ko-KR" dirty="0" smtClean="0"/>
              <a:t>; </a:t>
            </a:r>
            <a:r>
              <a:rPr lang="ko-KR" altLang="en-US" dirty="0" smtClean="0"/>
              <a:t>왼쪽으로 배치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flost:right</a:t>
            </a:r>
            <a:r>
              <a:rPr lang="en-US" altLang="ko-KR" dirty="0" smtClean="0"/>
              <a:t>; </a:t>
            </a:r>
            <a:r>
              <a:rPr lang="ko-KR" altLang="en-US" dirty="0" smtClean="0"/>
              <a:t>오른쪽으로 배치</a:t>
            </a:r>
            <a:endParaRPr lang="en-US" altLang="ko-KR" dirty="0" smtClean="0"/>
          </a:p>
          <a:p>
            <a:r>
              <a:rPr lang="en-US" altLang="ko-KR" dirty="0" smtClean="0"/>
              <a:t>clear </a:t>
            </a:r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속성을 해제하고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48980"/>
            <a:ext cx="2075525" cy="25202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21961"/>
            <a:ext cx="3241551" cy="1527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5013176"/>
            <a:ext cx="3213909" cy="1512168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3"/>
            <a:endCxn id="5" idx="1"/>
          </p:cNvCxnSpPr>
          <p:nvPr/>
        </p:nvCxnSpPr>
        <p:spPr>
          <a:xfrm flipV="1">
            <a:off x="3191141" y="3885467"/>
            <a:ext cx="1524875" cy="623653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1"/>
          </p:cNvCxnSpPr>
          <p:nvPr/>
        </p:nvCxnSpPr>
        <p:spPr>
          <a:xfrm>
            <a:off x="3191141" y="4796444"/>
            <a:ext cx="1524875" cy="972816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73703" y="4043404"/>
            <a:ext cx="9597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f</a:t>
            </a:r>
            <a:r>
              <a:rPr lang="en-US" altLang="ko-KR" dirty="0" err="1" smtClean="0">
                <a:solidFill>
                  <a:srgbClr val="0070C0"/>
                </a:solidFill>
              </a:rPr>
              <a:t>loat:left</a:t>
            </a:r>
            <a:r>
              <a:rPr lang="en-US" altLang="ko-KR" dirty="0" smtClean="0">
                <a:solidFill>
                  <a:srgbClr val="0070C0"/>
                </a:solidFill>
              </a:rPr>
              <a:t>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3703" y="5118737"/>
            <a:ext cx="10816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</a:rPr>
              <a:t>float:right</a:t>
            </a:r>
            <a:r>
              <a:rPr lang="en-US" altLang="ko-KR" dirty="0" smtClean="0">
                <a:solidFill>
                  <a:srgbClr val="00B050"/>
                </a:solidFill>
              </a:rPr>
              <a:t>;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31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17948</TotalTime>
  <Words>399</Words>
  <Application>Microsoft Office PowerPoint</Application>
  <PresentationFormat>화면 슬라이드 쇼(4:3)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1_디자인 사용자 지정</vt:lpstr>
      <vt:lpstr>2_디자인 사용자 지정</vt:lpstr>
      <vt:lpstr>CSS</vt:lpstr>
      <vt:lpstr>해결문제</vt:lpstr>
      <vt:lpstr>DOM (문서 객체 모델; Document Object Model)</vt:lpstr>
      <vt:lpstr>DOM 예시</vt:lpstr>
      <vt:lpstr>셀렉터 조합하기-계층 접근용 셀렉터 </vt:lpstr>
      <vt:lpstr>셀렉터 조합하기-계층 접근용 셀렉터 </vt:lpstr>
      <vt:lpstr>가상 클래스(Pseudo-class)</vt:lpstr>
      <vt:lpstr>display 속성</vt:lpstr>
      <vt:lpstr>float 속성/ clear 속성</vt:lpstr>
      <vt:lpstr>box-sizing 속성</vt:lpstr>
      <vt:lpstr>구글 아이콘 사용</vt:lpstr>
      <vt:lpstr>응용문제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1541</cp:revision>
  <cp:lastPrinted>2018-07-01T09:56:15Z</cp:lastPrinted>
  <dcterms:created xsi:type="dcterms:W3CDTF">2010-05-06T06:35:17Z</dcterms:created>
  <dcterms:modified xsi:type="dcterms:W3CDTF">2018-11-28T13:39:59Z</dcterms:modified>
</cp:coreProperties>
</file>