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2" r:id="rId2"/>
  </p:sldMasterIdLst>
  <p:notesMasterIdLst>
    <p:notesMasterId r:id="rId13"/>
  </p:notesMasterIdLst>
  <p:sldIdLst>
    <p:sldId id="256" r:id="rId3"/>
    <p:sldId id="267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</p:sldIdLst>
  <p:sldSz cx="9144000" cy="6858000" type="screen4x3"/>
  <p:notesSz cx="7102475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436">
          <p15:clr>
            <a:srgbClr val="A4A3A4"/>
          </p15:clr>
        </p15:guide>
        <p15:guide id="3" orient="horz" pos="732">
          <p15:clr>
            <a:srgbClr val="A4A3A4"/>
          </p15:clr>
        </p15:guide>
        <p15:guide id="4" orient="horz" pos="3113">
          <p15:clr>
            <a:srgbClr val="A4A3A4"/>
          </p15:clr>
        </p15:guide>
        <p15:guide id="5" pos="2880">
          <p15:clr>
            <a:srgbClr val="A4A3A4"/>
          </p15:clr>
        </p15:guide>
        <p15:guide id="6" pos="715">
          <p15:clr>
            <a:srgbClr val="A4A3A4"/>
          </p15:clr>
        </p15:guide>
        <p15:guide id="7" pos="306">
          <p15:clr>
            <a:srgbClr val="A4A3A4"/>
          </p15:clr>
        </p15:guide>
        <p15:guide id="8" pos="396">
          <p15:clr>
            <a:srgbClr val="A4A3A4"/>
          </p15:clr>
        </p15:guide>
        <p15:guide id="9" pos="36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9818"/>
    <a:srgbClr val="DFBE31"/>
    <a:srgbClr val="CEA392"/>
    <a:srgbClr val="8CD066"/>
    <a:srgbClr val="B47258"/>
    <a:srgbClr val="F0E2DC"/>
    <a:srgbClr val="FFE89F"/>
    <a:srgbClr val="B8E6C7"/>
    <a:srgbClr val="2488A0"/>
    <a:srgbClr val="429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5630" autoAdjust="0"/>
  </p:normalViewPr>
  <p:slideViewPr>
    <p:cSldViewPr>
      <p:cViewPr varScale="1">
        <p:scale>
          <a:sx n="87" d="100"/>
          <a:sy n="87" d="100"/>
        </p:scale>
        <p:origin x="-1507" y="-82"/>
      </p:cViewPr>
      <p:guideLst>
        <p:guide orient="horz" pos="2160"/>
        <p:guide orient="horz" pos="436"/>
        <p:guide orient="horz" pos="732"/>
        <p:guide orient="horz" pos="3113"/>
        <p:guide pos="2880"/>
        <p:guide pos="715"/>
        <p:guide pos="306"/>
        <p:guide pos="396"/>
        <p:guide pos="369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739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>
            <a:lvl1pPr>
              <a:defRPr sz="1300" b="0" baseline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092" y="0"/>
            <a:ext cx="3077739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>
            <a:lvl1pPr algn="r">
              <a:defRPr sz="1300" b="0" baseline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3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48" y="4861441"/>
            <a:ext cx="568198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93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7739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>
              <a:defRPr sz="1300" b="0" baseline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93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092" y="9721106"/>
            <a:ext cx="3077739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 algn="r">
              <a:defRPr sz="1300" b="0" baseline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8E0AA9E7-BA95-495A-B463-993F255FC9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0965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96" name="Picture 80" descr="메인육각형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97" name="Picture 81" descr="메인육각형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98" name="Picture 82" descr="메인육각형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99" name="Picture 83" descr="메인진한원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33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9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9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40768"/>
            <a:ext cx="7886700" cy="483619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175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57213" y="1350963"/>
            <a:ext cx="8047037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18524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3" descr="간지패턴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" y="-2403648"/>
            <a:ext cx="9142413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4" descr="간지상하단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79"/>
          <a:stretch>
            <a:fillRect/>
          </a:stretch>
        </p:blipFill>
        <p:spPr bwMode="auto">
          <a:xfrm>
            <a:off x="1587" y="-25260"/>
            <a:ext cx="9142413" cy="314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2" descr="간지상하단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310"/>
          <a:stretch>
            <a:fillRect/>
          </a:stretch>
        </p:blipFill>
        <p:spPr bwMode="auto">
          <a:xfrm>
            <a:off x="-2" y="3862387"/>
            <a:ext cx="9142413" cy="299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제목 1"/>
          <p:cNvSpPr>
            <a:spLocks noGrp="1"/>
          </p:cNvSpPr>
          <p:nvPr>
            <p:ph type="ctrTitle"/>
          </p:nvPr>
        </p:nvSpPr>
        <p:spPr>
          <a:xfrm>
            <a:off x="1142204" y="2636912"/>
            <a:ext cx="6858000" cy="1938992"/>
          </a:xfrm>
        </p:spPr>
        <p:txBody>
          <a:bodyPr anchor="t" anchorCtr="0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017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57213" y="1350963"/>
            <a:ext cx="8047037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526" y="295836"/>
            <a:ext cx="640873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 smtClean="0"/>
              <a:t>마스터 제목 스타일 편집 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2.png"/><Relationship Id="rId1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341438"/>
            <a:ext cx="8047037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307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849" y="295836"/>
            <a:ext cx="6048375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0" y="0"/>
            <a:ext cx="2555776" cy="188640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견고딕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2533650" y="0"/>
            <a:ext cx="6610350" cy="18864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견고딕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>
              <a:lumMod val="85000"/>
              <a:lumOff val="15000"/>
            </a:schemeClr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62E2A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62E2A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62E2A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62E2A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292929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292929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292929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292929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292929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362E2A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362E2A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362E2A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362E2A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83" descr="메인진한원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50836">
            <a:off x="3638287" y="2561554"/>
            <a:ext cx="5436411" cy="407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350963"/>
            <a:ext cx="8047037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307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526" y="295836"/>
            <a:ext cx="8064724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 smtClean="0"/>
              <a:t>마스터 제목 스타일 편집 </a:t>
            </a:r>
            <a:endParaRPr lang="en-US" altLang="ko-KR" dirty="0" smtClean="0"/>
          </a:p>
        </p:txBody>
      </p:sp>
      <p:sp>
        <p:nvSpPr>
          <p:cNvPr id="7" name="직사각형 6"/>
          <p:cNvSpPr/>
          <p:nvPr userDrawn="1"/>
        </p:nvSpPr>
        <p:spPr bwMode="auto">
          <a:xfrm>
            <a:off x="0" y="0"/>
            <a:ext cx="2555776" cy="188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견고딕" pitchFamily="18" charset="-127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2533650" y="0"/>
            <a:ext cx="6610350" cy="18864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견고딕" pitchFamily="18" charset="-127"/>
            </a:endParaRPr>
          </a:p>
        </p:txBody>
      </p:sp>
      <p:pic>
        <p:nvPicPr>
          <p:cNvPr id="13" name="Picture 80" descr="메인육각형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50836">
            <a:off x="3638287" y="2561554"/>
            <a:ext cx="5436411" cy="407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1" descr="메인육각형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50836">
            <a:off x="3638287" y="2561554"/>
            <a:ext cx="5436411" cy="407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2" descr="메인육각형3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50836">
            <a:off x="3638287" y="2561554"/>
            <a:ext cx="5436411" cy="407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69" r:id="rId5"/>
    <p:sldLayoutId id="2147483670" r:id="rId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fontAlgn="base" latinLnBrk="1">
        <a:spcBef>
          <a:spcPct val="0"/>
        </a:spcBef>
        <a:spcAft>
          <a:spcPct val="0"/>
        </a:spcAft>
        <a:defRPr kumimoji="1" sz="3600" b="1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Tx/>
        <a:buBlip>
          <a:blip r:embed="rId12"/>
        </a:buBlip>
        <a:defRPr kumimoji="1" sz="3200">
          <a:solidFill>
            <a:srgbClr val="292929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Tx/>
        <a:buBlip>
          <a:blip r:embed="rId13"/>
        </a:buBlip>
        <a:defRPr kumimoji="1" sz="2800">
          <a:solidFill>
            <a:srgbClr val="292929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Tx/>
        <a:buBlip>
          <a:blip r:embed="rId14"/>
        </a:buBlip>
        <a:defRPr kumimoji="1" sz="2400">
          <a:solidFill>
            <a:srgbClr val="292929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rgbClr val="292929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292929"/>
          </a:solidFill>
          <a:latin typeface="+mn-lt"/>
          <a:ea typeface="+mn-ea"/>
          <a:cs typeface="+mn-cs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292929"/>
          </a:solidFill>
          <a:latin typeface="+mn-lt"/>
          <a:ea typeface="+mn-ea"/>
          <a:cs typeface="+mn-cs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292929"/>
          </a:solidFill>
          <a:latin typeface="+mn-lt"/>
          <a:ea typeface="+mn-ea"/>
          <a:cs typeface="+mn-cs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292929"/>
          </a:solidFill>
          <a:latin typeface="+mn-lt"/>
          <a:ea typeface="+mn-ea"/>
          <a:cs typeface="+mn-cs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292929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142204" y="2636912"/>
            <a:ext cx="6858000" cy="1015663"/>
          </a:xfrm>
        </p:spPr>
        <p:txBody>
          <a:bodyPr/>
          <a:lstStyle/>
          <a:p>
            <a:r>
              <a:rPr lang="en-US" altLang="ko-KR" dirty="0" smtClean="0"/>
              <a:t>HTML FORM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018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응용문제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69515" y="1124744"/>
            <a:ext cx="6902730" cy="5112568"/>
            <a:chOff x="269515" y="1124744"/>
            <a:chExt cx="6902730" cy="511256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47664" y="1412776"/>
              <a:ext cx="2723989" cy="466116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95536" y="2564904"/>
              <a:ext cx="8531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00B0F0"/>
                  </a:solidFill>
                </a:rPr>
                <a:t>&lt;label&gt;</a:t>
              </a:r>
              <a:endParaRPr lang="ko-KR" alt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7" name="직선 화살표 연결선 6"/>
            <p:cNvCxnSpPr>
              <a:stCxn id="5" idx="3"/>
            </p:cNvCxnSpPr>
            <p:nvPr/>
          </p:nvCxnSpPr>
          <p:spPr>
            <a:xfrm flipV="1">
              <a:off x="1248655" y="1988840"/>
              <a:ext cx="371017" cy="729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>
              <a:stCxn id="5" idx="3"/>
            </p:cNvCxnSpPr>
            <p:nvPr/>
          </p:nvCxnSpPr>
          <p:spPr>
            <a:xfrm flipV="1">
              <a:off x="1248655" y="2564904"/>
              <a:ext cx="371017" cy="1538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>
              <a:stCxn id="5" idx="3"/>
            </p:cNvCxnSpPr>
            <p:nvPr/>
          </p:nvCxnSpPr>
          <p:spPr>
            <a:xfrm>
              <a:off x="1248655" y="2718793"/>
              <a:ext cx="371017" cy="3501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5" idx="3"/>
            </p:cNvCxnSpPr>
            <p:nvPr/>
          </p:nvCxnSpPr>
          <p:spPr>
            <a:xfrm>
              <a:off x="1248655" y="2718793"/>
              <a:ext cx="371017" cy="854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5" idx="3"/>
            </p:cNvCxnSpPr>
            <p:nvPr/>
          </p:nvCxnSpPr>
          <p:spPr>
            <a:xfrm>
              <a:off x="1248655" y="2718793"/>
              <a:ext cx="443025" cy="14302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5" idx="3"/>
            </p:cNvCxnSpPr>
            <p:nvPr/>
          </p:nvCxnSpPr>
          <p:spPr>
            <a:xfrm>
              <a:off x="1248655" y="2718793"/>
              <a:ext cx="443025" cy="19343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5" idx="3"/>
            </p:cNvCxnSpPr>
            <p:nvPr/>
          </p:nvCxnSpPr>
          <p:spPr>
            <a:xfrm>
              <a:off x="1248655" y="2718793"/>
              <a:ext cx="443025" cy="24649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5" idx="3"/>
            </p:cNvCxnSpPr>
            <p:nvPr/>
          </p:nvCxnSpPr>
          <p:spPr>
            <a:xfrm>
              <a:off x="1248655" y="2718793"/>
              <a:ext cx="659049" cy="20783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5" idx="3"/>
            </p:cNvCxnSpPr>
            <p:nvPr/>
          </p:nvCxnSpPr>
          <p:spPr>
            <a:xfrm>
              <a:off x="1248655" y="2718793"/>
              <a:ext cx="1019089" cy="20783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716016" y="2079349"/>
              <a:ext cx="19648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C00000"/>
                  </a:solidFill>
                </a:rPr>
                <a:t>&lt;input type=“text”&gt;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26" name="직선 화살표 연결선 25"/>
            <p:cNvCxnSpPr>
              <a:stCxn id="24" idx="1"/>
            </p:cNvCxnSpPr>
            <p:nvPr/>
          </p:nvCxnSpPr>
          <p:spPr>
            <a:xfrm flipH="1" flipV="1">
              <a:off x="3923928" y="2204864"/>
              <a:ext cx="792088" cy="2837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24" idx="1"/>
            </p:cNvCxnSpPr>
            <p:nvPr/>
          </p:nvCxnSpPr>
          <p:spPr>
            <a:xfrm flipH="1">
              <a:off x="3851920" y="2233238"/>
              <a:ext cx="864096" cy="48555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24" idx="1"/>
            </p:cNvCxnSpPr>
            <p:nvPr/>
          </p:nvCxnSpPr>
          <p:spPr>
            <a:xfrm flipH="1">
              <a:off x="3347864" y="2233238"/>
              <a:ext cx="1368152" cy="152473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stCxn id="24" idx="1"/>
            </p:cNvCxnSpPr>
            <p:nvPr/>
          </p:nvCxnSpPr>
          <p:spPr>
            <a:xfrm flipH="1">
              <a:off x="3120863" y="2233238"/>
              <a:ext cx="1595153" cy="213186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stCxn id="24" idx="1"/>
            </p:cNvCxnSpPr>
            <p:nvPr/>
          </p:nvCxnSpPr>
          <p:spPr>
            <a:xfrm flipH="1">
              <a:off x="3779912" y="2233238"/>
              <a:ext cx="936104" cy="213186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697902" y="2687828"/>
              <a:ext cx="24409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C000"/>
                  </a:solidFill>
                </a:rPr>
                <a:t>&lt;input type=“password”&gt;</a:t>
              </a:r>
              <a:endParaRPr lang="ko-KR" altLang="en-US" dirty="0">
                <a:solidFill>
                  <a:srgbClr val="FFC000"/>
                </a:solidFill>
              </a:endParaRPr>
            </a:p>
          </p:txBody>
        </p:sp>
        <p:cxnSp>
          <p:nvCxnSpPr>
            <p:cNvPr id="37" name="직선 화살표 연결선 36"/>
            <p:cNvCxnSpPr>
              <a:stCxn id="35" idx="1"/>
            </p:cNvCxnSpPr>
            <p:nvPr/>
          </p:nvCxnSpPr>
          <p:spPr>
            <a:xfrm flipH="1">
              <a:off x="3696927" y="2841717"/>
              <a:ext cx="1000975" cy="457454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752287" y="3671122"/>
              <a:ext cx="24199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00B050"/>
                  </a:solidFill>
                </a:rPr>
                <a:t>&lt;input type=“checkbox”&gt;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40" name="직선 화살표 연결선 39"/>
            <p:cNvCxnSpPr>
              <a:stCxn id="38" idx="1"/>
            </p:cNvCxnSpPr>
            <p:nvPr/>
          </p:nvCxnSpPr>
          <p:spPr>
            <a:xfrm flipH="1" flipV="1">
              <a:off x="3768935" y="3816067"/>
              <a:ext cx="983352" cy="8944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477841" y="4211215"/>
              <a:ext cx="9332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7030A0"/>
                  </a:solidFill>
                </a:rPr>
                <a:t>&lt;select&gt;</a:t>
              </a:r>
              <a:endParaRPr lang="ko-KR" altLang="en-US" dirty="0">
                <a:solidFill>
                  <a:srgbClr val="7030A0"/>
                </a:solidFill>
              </a:endParaRPr>
            </a:p>
          </p:txBody>
        </p:sp>
        <p:cxnSp>
          <p:nvCxnSpPr>
            <p:cNvPr id="44" name="직선 화살표 연결선 43"/>
            <p:cNvCxnSpPr>
              <a:stCxn id="42" idx="3"/>
            </p:cNvCxnSpPr>
            <p:nvPr/>
          </p:nvCxnSpPr>
          <p:spPr>
            <a:xfrm flipV="1">
              <a:off x="1411110" y="4341530"/>
              <a:ext cx="347089" cy="23574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4752287" y="4653136"/>
              <a:ext cx="20579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00B050"/>
                  </a:solidFill>
                </a:rPr>
                <a:t>&lt;input type=“radio”&gt;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47" name="직선 화살표 연결선 46"/>
            <p:cNvCxnSpPr>
              <a:stCxn id="45" idx="1"/>
            </p:cNvCxnSpPr>
            <p:nvPr/>
          </p:nvCxnSpPr>
          <p:spPr>
            <a:xfrm flipH="1">
              <a:off x="2404298" y="4807025"/>
              <a:ext cx="2347989" cy="62135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>
              <a:stCxn id="45" idx="1"/>
            </p:cNvCxnSpPr>
            <p:nvPr/>
          </p:nvCxnSpPr>
          <p:spPr>
            <a:xfrm flipH="1" flipV="1">
              <a:off x="2051720" y="4807024"/>
              <a:ext cx="2700567" cy="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269515" y="5250598"/>
              <a:ext cx="11415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7030A0"/>
                  </a:solidFill>
                </a:rPr>
                <a:t>&lt;</a:t>
              </a:r>
              <a:r>
                <a:rPr lang="en-US" altLang="ko-KR" dirty="0" err="1" smtClean="0">
                  <a:solidFill>
                    <a:srgbClr val="7030A0"/>
                  </a:solidFill>
                </a:rPr>
                <a:t>textarea</a:t>
              </a:r>
              <a:r>
                <a:rPr lang="en-US" altLang="ko-KR" dirty="0" smtClean="0">
                  <a:solidFill>
                    <a:srgbClr val="7030A0"/>
                  </a:solidFill>
                </a:rPr>
                <a:t>&gt;</a:t>
              </a:r>
              <a:endParaRPr lang="ko-KR" altLang="en-US" dirty="0">
                <a:solidFill>
                  <a:srgbClr val="7030A0"/>
                </a:solidFill>
              </a:endParaRPr>
            </a:p>
          </p:txBody>
        </p:sp>
        <p:cxnSp>
          <p:nvCxnSpPr>
            <p:cNvPr id="53" name="직선 화살표 연결선 52"/>
            <p:cNvCxnSpPr>
              <a:stCxn id="50" idx="3"/>
            </p:cNvCxnSpPr>
            <p:nvPr/>
          </p:nvCxnSpPr>
          <p:spPr>
            <a:xfrm>
              <a:off x="1411110" y="5404487"/>
              <a:ext cx="430507" cy="876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4752287" y="5219328"/>
              <a:ext cx="22127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&lt;input type=“submit”&gt;</a:t>
              </a:r>
              <a:endParaRPr lang="ko-KR" alt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752287" y="5604857"/>
              <a:ext cx="20528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&lt;input type=“reset”&gt;</a:t>
              </a:r>
              <a:endParaRPr lang="ko-KR" altLang="en-US" dirty="0"/>
            </a:p>
          </p:txBody>
        </p:sp>
        <p:cxnSp>
          <p:nvCxnSpPr>
            <p:cNvPr id="58" name="직선 화살표 연결선 57"/>
            <p:cNvCxnSpPr>
              <a:stCxn id="56" idx="1"/>
            </p:cNvCxnSpPr>
            <p:nvPr/>
          </p:nvCxnSpPr>
          <p:spPr>
            <a:xfrm flipH="1">
              <a:off x="2159999" y="5373217"/>
              <a:ext cx="2592288" cy="3855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>
              <a:stCxn id="57" idx="1"/>
            </p:cNvCxnSpPr>
            <p:nvPr/>
          </p:nvCxnSpPr>
          <p:spPr>
            <a:xfrm flipH="1">
              <a:off x="3580003" y="5758746"/>
              <a:ext cx="1172284" cy="332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직사각형 59"/>
            <p:cNvSpPr/>
            <p:nvPr/>
          </p:nvSpPr>
          <p:spPr>
            <a:xfrm>
              <a:off x="1388132" y="1268760"/>
              <a:ext cx="2977021" cy="470894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388132" y="1844824"/>
              <a:ext cx="2977024" cy="4305132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244116" y="1124744"/>
              <a:ext cx="3210613" cy="51125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523977" y="4653435"/>
              <a:ext cx="2736634" cy="403624"/>
            </a:xfrm>
            <a:prstGeom prst="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428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해결문제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427165" y="869907"/>
            <a:ext cx="8105275" cy="5655437"/>
            <a:chOff x="427165" y="869907"/>
            <a:chExt cx="8105275" cy="5655437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66939" y="1268760"/>
              <a:ext cx="3378634" cy="5040358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1822923" y="1196752"/>
              <a:ext cx="3672296" cy="504056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822923" y="1772816"/>
              <a:ext cx="3672296" cy="4608310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78907" y="1052736"/>
              <a:ext cx="3960440" cy="54726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969810" y="3789040"/>
              <a:ext cx="3375763" cy="432048"/>
            </a:xfrm>
            <a:prstGeom prst="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966939" y="4437112"/>
              <a:ext cx="3375763" cy="432048"/>
            </a:xfrm>
            <a:prstGeom prst="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99387" y="1988840"/>
              <a:ext cx="19648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C00000"/>
                  </a:solidFill>
                </a:rPr>
                <a:t>&lt;input type=“text”&gt;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27" name="직선 화살표 연결선 26"/>
            <p:cNvCxnSpPr>
              <a:stCxn id="22" idx="1"/>
            </p:cNvCxnSpPr>
            <p:nvPr/>
          </p:nvCxnSpPr>
          <p:spPr>
            <a:xfrm flipH="1">
              <a:off x="4991275" y="2142729"/>
              <a:ext cx="1008112" cy="134143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stCxn id="22" idx="1"/>
            </p:cNvCxnSpPr>
            <p:nvPr/>
          </p:nvCxnSpPr>
          <p:spPr>
            <a:xfrm flipH="1">
              <a:off x="4916340" y="2142729"/>
              <a:ext cx="1083047" cy="60475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stCxn id="22" idx="1"/>
            </p:cNvCxnSpPr>
            <p:nvPr/>
          </p:nvCxnSpPr>
          <p:spPr>
            <a:xfrm flipH="1">
              <a:off x="2759027" y="2142729"/>
              <a:ext cx="3240360" cy="1235923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stCxn id="22" idx="1"/>
            </p:cNvCxnSpPr>
            <p:nvPr/>
          </p:nvCxnSpPr>
          <p:spPr>
            <a:xfrm flipH="1">
              <a:off x="4775251" y="2142729"/>
              <a:ext cx="1224136" cy="128627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999387" y="3169657"/>
              <a:ext cx="9332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00B050"/>
                  </a:solidFill>
                </a:rPr>
                <a:t>&lt;select&gt;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36" name="직선 화살표 연결선 35"/>
            <p:cNvCxnSpPr>
              <a:stCxn id="34" idx="1"/>
            </p:cNvCxnSpPr>
            <p:nvPr/>
          </p:nvCxnSpPr>
          <p:spPr>
            <a:xfrm flipH="1">
              <a:off x="3654820" y="3323546"/>
              <a:ext cx="2344567" cy="105454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6066987" y="3606463"/>
              <a:ext cx="20579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0070C0"/>
                  </a:solidFill>
                </a:rPr>
                <a:t>&lt;input type=“radio”&gt;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39" name="직선 화살표 연결선 38"/>
            <p:cNvCxnSpPr>
              <a:stCxn id="37" idx="1"/>
            </p:cNvCxnSpPr>
            <p:nvPr/>
          </p:nvCxnSpPr>
          <p:spPr>
            <a:xfrm flipH="1">
              <a:off x="2759027" y="3760352"/>
              <a:ext cx="3307960" cy="210595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37" idx="1"/>
            </p:cNvCxnSpPr>
            <p:nvPr/>
          </p:nvCxnSpPr>
          <p:spPr>
            <a:xfrm flipH="1">
              <a:off x="3047059" y="3760352"/>
              <a:ext cx="3019928" cy="24471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6112482" y="4149080"/>
              <a:ext cx="24199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7030A0"/>
                  </a:solidFill>
                </a:rPr>
                <a:t>&lt;input type=“checkbox”&gt;</a:t>
              </a:r>
              <a:endParaRPr lang="ko-KR" altLang="en-US" dirty="0">
                <a:solidFill>
                  <a:srgbClr val="7030A0"/>
                </a:solidFill>
              </a:endParaRPr>
            </a:p>
          </p:txBody>
        </p:sp>
        <p:cxnSp>
          <p:nvCxnSpPr>
            <p:cNvPr id="45" name="직선 화살표 연결선 44"/>
            <p:cNvCxnSpPr>
              <a:stCxn id="43" idx="1"/>
            </p:cNvCxnSpPr>
            <p:nvPr/>
          </p:nvCxnSpPr>
          <p:spPr>
            <a:xfrm flipH="1">
              <a:off x="2615011" y="4302969"/>
              <a:ext cx="3497471" cy="28331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stCxn id="43" idx="1"/>
            </p:cNvCxnSpPr>
            <p:nvPr/>
          </p:nvCxnSpPr>
          <p:spPr>
            <a:xfrm flipH="1">
              <a:off x="3191075" y="4302969"/>
              <a:ext cx="2921407" cy="283096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>
              <a:stCxn id="43" idx="1"/>
            </p:cNvCxnSpPr>
            <p:nvPr/>
          </p:nvCxnSpPr>
          <p:spPr>
            <a:xfrm flipH="1">
              <a:off x="4250708" y="4302969"/>
              <a:ext cx="1861774" cy="27624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>
              <a:stCxn id="43" idx="1"/>
            </p:cNvCxnSpPr>
            <p:nvPr/>
          </p:nvCxnSpPr>
          <p:spPr>
            <a:xfrm flipH="1">
              <a:off x="3551115" y="4302969"/>
              <a:ext cx="2561367" cy="30684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6066987" y="5022947"/>
              <a:ext cx="11415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C000"/>
                  </a:solidFill>
                </a:rPr>
                <a:t>&lt;</a:t>
              </a:r>
              <a:r>
                <a:rPr lang="en-US" altLang="ko-KR" dirty="0" err="1" smtClean="0">
                  <a:solidFill>
                    <a:srgbClr val="FFC000"/>
                  </a:solidFill>
                </a:rPr>
                <a:t>textarea</a:t>
              </a:r>
              <a:r>
                <a:rPr lang="en-US" altLang="ko-KR" dirty="0" smtClean="0">
                  <a:solidFill>
                    <a:srgbClr val="FFC000"/>
                  </a:solidFill>
                </a:rPr>
                <a:t>&gt;</a:t>
              </a:r>
              <a:endParaRPr lang="ko-KR" altLang="en-US" dirty="0">
                <a:solidFill>
                  <a:srgbClr val="FFC000"/>
                </a:solidFill>
              </a:endParaRPr>
            </a:p>
          </p:txBody>
        </p:sp>
        <p:cxnSp>
          <p:nvCxnSpPr>
            <p:cNvPr id="55" name="직선 화살표 연결선 54"/>
            <p:cNvCxnSpPr>
              <a:stCxn id="53" idx="1"/>
            </p:cNvCxnSpPr>
            <p:nvPr/>
          </p:nvCxnSpPr>
          <p:spPr>
            <a:xfrm flipH="1">
              <a:off x="4775251" y="5176836"/>
              <a:ext cx="1291736" cy="153888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5999387" y="5503530"/>
              <a:ext cx="22127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&lt;input type=“submit”&gt;</a:t>
              </a:r>
              <a:endParaRPr lang="ko-KR" alt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999387" y="5889059"/>
              <a:ext cx="20528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&lt;input type=“reset”&gt;</a:t>
              </a:r>
              <a:endParaRPr lang="ko-KR" altLang="en-US" dirty="0"/>
            </a:p>
          </p:txBody>
        </p:sp>
        <p:cxnSp>
          <p:nvCxnSpPr>
            <p:cNvPr id="59" name="직선 화살표 연결선 58"/>
            <p:cNvCxnSpPr>
              <a:stCxn id="56" idx="1"/>
            </p:cNvCxnSpPr>
            <p:nvPr/>
          </p:nvCxnSpPr>
          <p:spPr>
            <a:xfrm flipH="1">
              <a:off x="3407099" y="5657419"/>
              <a:ext cx="2592288" cy="3855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>
              <a:stCxn id="57" idx="1"/>
            </p:cNvCxnSpPr>
            <p:nvPr/>
          </p:nvCxnSpPr>
          <p:spPr>
            <a:xfrm flipH="1">
              <a:off x="4827103" y="6042948"/>
              <a:ext cx="1172284" cy="332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427165" y="2129937"/>
              <a:ext cx="8531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00B0F0"/>
                  </a:solidFill>
                </a:rPr>
                <a:t>&lt;label&gt;</a:t>
              </a:r>
              <a:endParaRPr lang="ko-KR" alt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64" name="직선 화살표 연결선 63"/>
            <p:cNvCxnSpPr>
              <a:stCxn id="62" idx="3"/>
            </p:cNvCxnSpPr>
            <p:nvPr/>
          </p:nvCxnSpPr>
          <p:spPr>
            <a:xfrm>
              <a:off x="1280284" y="2283826"/>
              <a:ext cx="1549636" cy="17517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>
              <a:stCxn id="62" idx="3"/>
            </p:cNvCxnSpPr>
            <p:nvPr/>
          </p:nvCxnSpPr>
          <p:spPr>
            <a:xfrm>
              <a:off x="1280284" y="2283826"/>
              <a:ext cx="1111714" cy="17360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>
              <a:stCxn id="62" idx="3"/>
            </p:cNvCxnSpPr>
            <p:nvPr/>
          </p:nvCxnSpPr>
          <p:spPr>
            <a:xfrm flipV="1">
              <a:off x="1280284" y="1995794"/>
              <a:ext cx="864096" cy="2880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>
              <a:stCxn id="62" idx="3"/>
            </p:cNvCxnSpPr>
            <p:nvPr/>
          </p:nvCxnSpPr>
          <p:spPr>
            <a:xfrm>
              <a:off x="1280284" y="2283826"/>
              <a:ext cx="936104" cy="3077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/>
            <p:cNvCxnSpPr>
              <a:stCxn id="62" idx="3"/>
            </p:cNvCxnSpPr>
            <p:nvPr/>
          </p:nvCxnSpPr>
          <p:spPr>
            <a:xfrm>
              <a:off x="1280284" y="2283826"/>
              <a:ext cx="834762" cy="21042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/>
            <p:cNvCxnSpPr>
              <a:stCxn id="62" idx="3"/>
            </p:cNvCxnSpPr>
            <p:nvPr/>
          </p:nvCxnSpPr>
          <p:spPr>
            <a:xfrm>
              <a:off x="1280284" y="2283826"/>
              <a:ext cx="864096" cy="8730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/>
            <p:cNvCxnSpPr>
              <a:stCxn id="62" idx="3"/>
            </p:cNvCxnSpPr>
            <p:nvPr/>
          </p:nvCxnSpPr>
          <p:spPr>
            <a:xfrm>
              <a:off x="1280284" y="2283826"/>
              <a:ext cx="864096" cy="14637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/>
            <p:cNvCxnSpPr>
              <a:stCxn id="62" idx="3"/>
            </p:cNvCxnSpPr>
            <p:nvPr/>
          </p:nvCxnSpPr>
          <p:spPr>
            <a:xfrm>
              <a:off x="1280284" y="2283826"/>
              <a:ext cx="2557720" cy="23131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/>
            <p:nvPr/>
          </p:nvCxnSpPr>
          <p:spPr>
            <a:xfrm>
              <a:off x="1269713" y="2300370"/>
              <a:ext cx="2344670" cy="23131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>
              <a:stCxn id="62" idx="3"/>
            </p:cNvCxnSpPr>
            <p:nvPr/>
          </p:nvCxnSpPr>
          <p:spPr>
            <a:xfrm>
              <a:off x="1280284" y="2283826"/>
              <a:ext cx="1075482" cy="23131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/>
            <p:cNvCxnSpPr>
              <a:stCxn id="62" idx="3"/>
            </p:cNvCxnSpPr>
            <p:nvPr/>
          </p:nvCxnSpPr>
          <p:spPr>
            <a:xfrm>
              <a:off x="1280284" y="2283826"/>
              <a:ext cx="834762" cy="2644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/>
            <p:cNvCxnSpPr>
              <a:stCxn id="62" idx="3"/>
            </p:cNvCxnSpPr>
            <p:nvPr/>
          </p:nvCxnSpPr>
          <p:spPr>
            <a:xfrm>
              <a:off x="1280284" y="2283826"/>
              <a:ext cx="2088232" cy="23565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5999387" y="869907"/>
              <a:ext cx="8583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65000"/>
                    </a:schemeClr>
                  </a:solidFill>
                </a:rPr>
                <a:t>&lt;form&gt;</a:t>
              </a:r>
              <a:endParaRPr lang="ko-KR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114" name="직선 화살표 연결선 113"/>
            <p:cNvCxnSpPr>
              <a:stCxn id="112" idx="1"/>
            </p:cNvCxnSpPr>
            <p:nvPr/>
          </p:nvCxnSpPr>
          <p:spPr>
            <a:xfrm flipH="1">
              <a:off x="5639235" y="1023796"/>
              <a:ext cx="360152" cy="153211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963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입력 </a:t>
            </a:r>
            <a:r>
              <a:rPr lang="en-US" altLang="ko-KR" dirty="0" smtClean="0"/>
              <a:t>: form </a:t>
            </a:r>
            <a:r>
              <a:rPr lang="ko-KR" altLang="en-US" dirty="0" smtClean="0"/>
              <a:t>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2852936"/>
            <a:ext cx="7886700" cy="332402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ko-KR" altLang="en-US" dirty="0" smtClean="0"/>
              <a:t>사용자가 입력한 정보를 서버로 전송하는 요소</a:t>
            </a:r>
            <a:endParaRPr lang="en-US" altLang="ko-KR" dirty="0" smtClean="0"/>
          </a:p>
          <a:p>
            <a:pPr lvl="1">
              <a:lnSpc>
                <a:spcPct val="11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name </a:t>
            </a:r>
            <a:r>
              <a:rPr lang="ko-KR" altLang="en-US" dirty="0" smtClean="0"/>
              <a:t>속성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폼을 구별하기 위한 속성</a:t>
            </a:r>
            <a:endParaRPr lang="en-US" altLang="ko-KR" dirty="0" smtClean="0"/>
          </a:p>
          <a:p>
            <a:pPr lvl="1">
              <a:lnSpc>
                <a:spcPct val="11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method </a:t>
            </a:r>
            <a:r>
              <a:rPr lang="ko-KR" altLang="en-US" dirty="0" smtClean="0"/>
              <a:t>속성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데이터를 전달하는 방식</a:t>
            </a:r>
            <a:endParaRPr lang="en-US" altLang="ko-KR" dirty="0" smtClean="0"/>
          </a:p>
          <a:p>
            <a:pPr lvl="2">
              <a:lnSpc>
                <a:spcPct val="11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GET </a:t>
            </a:r>
            <a:r>
              <a:rPr lang="ko-KR" altLang="en-US" dirty="0" smtClean="0"/>
              <a:t>방식 </a:t>
            </a:r>
            <a:r>
              <a:rPr lang="en-US" altLang="ko-KR" dirty="0" smtClean="0"/>
              <a:t>: </a:t>
            </a:r>
            <a:r>
              <a:rPr lang="en-US" altLang="ko-KR" dirty="0"/>
              <a:t>URL</a:t>
            </a:r>
            <a:r>
              <a:rPr lang="ko-KR" altLang="en-US" dirty="0"/>
              <a:t>에 변수를 포함시켜 요청</a:t>
            </a:r>
          </a:p>
          <a:p>
            <a:pPr lvl="2">
              <a:lnSpc>
                <a:spcPct val="110000"/>
              </a:lnSpc>
            </a:pPr>
            <a:r>
              <a:rPr lang="en-US" altLang="ko-KR" dirty="0" smtClean="0"/>
              <a:t> POST </a:t>
            </a:r>
            <a:r>
              <a:rPr lang="ko-KR" altLang="en-US" dirty="0" smtClean="0"/>
              <a:t>방식</a:t>
            </a:r>
            <a:r>
              <a:rPr lang="en-US" altLang="ko-KR" dirty="0" smtClean="0"/>
              <a:t>: </a:t>
            </a:r>
            <a:r>
              <a:rPr lang="ko-KR" altLang="en-US" dirty="0"/>
              <a:t>데이터가 </a:t>
            </a:r>
            <a:r>
              <a:rPr lang="ko-KR" altLang="en-US" dirty="0" smtClean="0"/>
              <a:t>본문에 </a:t>
            </a:r>
            <a:r>
              <a:rPr lang="ko-KR" altLang="en-US" dirty="0"/>
              <a:t>포함되어 </a:t>
            </a:r>
            <a:r>
              <a:rPr lang="ko-KR" altLang="en-US" dirty="0" smtClean="0"/>
              <a:t>전달됨</a:t>
            </a:r>
            <a:endParaRPr lang="en-US" altLang="ko-KR" dirty="0" smtClean="0"/>
          </a:p>
          <a:p>
            <a:pPr lvl="1">
              <a:lnSpc>
                <a:spcPct val="11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action </a:t>
            </a:r>
            <a:r>
              <a:rPr lang="ko-KR" altLang="en-US" dirty="0" smtClean="0"/>
              <a:t>속성 </a:t>
            </a:r>
            <a:r>
              <a:rPr lang="en-US" altLang="ko-KR" dirty="0" smtClean="0"/>
              <a:t>: </a:t>
            </a:r>
            <a:r>
              <a:rPr lang="ko-KR" altLang="en-US" dirty="0"/>
              <a:t>데이터를 전송할 </a:t>
            </a:r>
            <a:r>
              <a:rPr lang="en-US" altLang="ko-KR" dirty="0" smtClean="0"/>
              <a:t>URL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텍스트 필드</a:t>
            </a:r>
            <a:r>
              <a:rPr lang="en-US" altLang="ko-KR" dirty="0"/>
              <a:t>, </a:t>
            </a:r>
            <a:r>
              <a:rPr lang="ko-KR" altLang="en-US" dirty="0"/>
              <a:t>체크 박스</a:t>
            </a:r>
            <a:r>
              <a:rPr lang="en-US" altLang="ko-KR" dirty="0"/>
              <a:t>, </a:t>
            </a:r>
            <a:r>
              <a:rPr lang="ko-KR" altLang="en-US" dirty="0"/>
              <a:t>라디오 버튼</a:t>
            </a:r>
            <a:r>
              <a:rPr lang="en-US" altLang="ko-KR" dirty="0"/>
              <a:t>, </a:t>
            </a:r>
            <a:r>
              <a:rPr lang="ko-KR" altLang="en-US" dirty="0"/>
              <a:t>제출 버튼 등과 같은 입력 </a:t>
            </a:r>
            <a:r>
              <a:rPr lang="ko-KR" altLang="en-US" dirty="0" smtClean="0"/>
              <a:t>요소를 포함</a:t>
            </a:r>
            <a:endParaRPr lang="ko-KR" altLang="en-US" dirty="0"/>
          </a:p>
          <a:p>
            <a:pPr lvl="2">
              <a:lnSpc>
                <a:spcPct val="110000"/>
              </a:lnSpc>
            </a:pP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1299170" y="1484784"/>
            <a:ext cx="5793110" cy="360040"/>
            <a:chOff x="1299170" y="1484784"/>
            <a:chExt cx="5793110" cy="36004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9170" y="1526691"/>
              <a:ext cx="579311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1979712" y="1484784"/>
              <a:ext cx="1512168" cy="360040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563888" y="1484784"/>
              <a:ext cx="1440160" cy="360040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076420" y="1484784"/>
              <a:ext cx="1727828" cy="360040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6523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&lt;input&gt;</a:t>
            </a:r>
            <a:r>
              <a:rPr lang="ko-KR" altLang="en-US" dirty="0" smtClean="0"/>
              <a:t>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종류</a:t>
            </a:r>
            <a:endParaRPr lang="en-US" altLang="ko-KR" dirty="0" smtClean="0"/>
          </a:p>
          <a:p>
            <a:pPr lvl="1"/>
            <a:r>
              <a:rPr lang="en-US" altLang="ko-KR" dirty="0"/>
              <a:t>&lt;input type=“text”&gt;</a:t>
            </a:r>
          </a:p>
          <a:p>
            <a:pPr lvl="1"/>
            <a:r>
              <a:rPr lang="en-US" altLang="ko-KR" dirty="0"/>
              <a:t>&lt;input type=“password”&gt;</a:t>
            </a:r>
          </a:p>
          <a:p>
            <a:pPr lvl="1"/>
            <a:r>
              <a:rPr lang="en-US" altLang="ko-KR" dirty="0"/>
              <a:t>&lt;input type=“checkbox”&gt;</a:t>
            </a:r>
          </a:p>
          <a:p>
            <a:pPr lvl="1"/>
            <a:r>
              <a:rPr lang="en-US" altLang="ko-KR" dirty="0"/>
              <a:t>&lt;input type=“radio”&gt;</a:t>
            </a:r>
          </a:p>
          <a:p>
            <a:pPr lvl="1"/>
            <a:r>
              <a:rPr lang="en-US" altLang="ko-KR" dirty="0"/>
              <a:t>&lt;input type=“submit”&gt;</a:t>
            </a:r>
          </a:p>
          <a:p>
            <a:pPr lvl="1"/>
            <a:r>
              <a:rPr lang="en-US" altLang="ko-KR" dirty="0"/>
              <a:t>&lt;input type=“reset”&gt;</a:t>
            </a:r>
          </a:p>
          <a:p>
            <a:pPr lvl="1"/>
            <a:r>
              <a:rPr lang="en-US" altLang="ko-KR" dirty="0"/>
              <a:t>&lt;input type=“button”&gt;</a:t>
            </a:r>
          </a:p>
          <a:p>
            <a:pPr lvl="1"/>
            <a:r>
              <a:rPr lang="en-US" altLang="ko-KR" dirty="0"/>
              <a:t>&lt;input type=“hidden”&gt;</a:t>
            </a:r>
          </a:p>
          <a:p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en-US" altLang="ko-KR" dirty="0"/>
              <a:t> name : </a:t>
            </a:r>
            <a:r>
              <a:rPr lang="ko-KR" altLang="en-US" dirty="0"/>
              <a:t>각 요소를 구분</a:t>
            </a:r>
            <a:endParaRPr lang="en-US" altLang="ko-KR" dirty="0"/>
          </a:p>
          <a:p>
            <a:pPr lvl="1"/>
            <a:r>
              <a:rPr lang="en-US" altLang="ko-KR" dirty="0"/>
              <a:t> value : </a:t>
            </a:r>
            <a:r>
              <a:rPr lang="ko-KR" altLang="en-US" dirty="0"/>
              <a:t>초기값 설정이나 버튼의 </a:t>
            </a:r>
            <a:r>
              <a:rPr lang="ko-KR" altLang="en-US" dirty="0" smtClean="0"/>
              <a:t>캡션 값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en-US" altLang="ko-KR" dirty="0" err="1"/>
              <a:t>readonly</a:t>
            </a:r>
            <a:r>
              <a:rPr lang="en-US" altLang="ko-KR" dirty="0"/>
              <a:t> : </a:t>
            </a:r>
            <a:r>
              <a:rPr lang="ko-KR" altLang="en-US" dirty="0"/>
              <a:t>읽기만 가능하고 변경이 안됨</a:t>
            </a:r>
            <a:endParaRPr lang="en-US" altLang="ko-KR" dirty="0"/>
          </a:p>
          <a:p>
            <a:pPr lvl="1"/>
            <a:r>
              <a:rPr lang="en-US" altLang="ko-KR" dirty="0"/>
              <a:t> disabled : </a:t>
            </a:r>
            <a:r>
              <a:rPr lang="ko-KR" altLang="en-US" dirty="0"/>
              <a:t>사용 안되도록 함</a:t>
            </a:r>
            <a:endParaRPr lang="en-US" altLang="ko-KR" dirty="0"/>
          </a:p>
          <a:p>
            <a:pPr lvl="1"/>
            <a:r>
              <a:rPr lang="en-US" altLang="ko-KR" dirty="0"/>
              <a:t> size : </a:t>
            </a:r>
            <a:r>
              <a:rPr lang="ko-KR" altLang="en-US" dirty="0"/>
              <a:t>크기 설정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en-US" altLang="ko-KR" dirty="0" err="1"/>
              <a:t>maxlength</a:t>
            </a:r>
            <a:r>
              <a:rPr lang="en-US" altLang="ko-KR" dirty="0"/>
              <a:t> : </a:t>
            </a:r>
            <a:r>
              <a:rPr lang="ko-KR" altLang="en-US" dirty="0"/>
              <a:t>최대 입력가능 </a:t>
            </a:r>
            <a:r>
              <a:rPr lang="ko-KR" altLang="en-US" dirty="0" smtClean="0"/>
              <a:t>문자 수</a:t>
            </a:r>
            <a:endParaRPr lang="en-US" altLang="ko-KR" dirty="0"/>
          </a:p>
          <a:p>
            <a:pPr lvl="1"/>
            <a:r>
              <a:rPr lang="en-US" altLang="ko-KR" dirty="0"/>
              <a:t> placeholder : </a:t>
            </a:r>
            <a:r>
              <a:rPr lang="ko-KR" altLang="en-US" dirty="0"/>
              <a:t>힌트 문자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4143578" y="1484784"/>
            <a:ext cx="4669928" cy="4625687"/>
            <a:chOff x="4143578" y="1484784"/>
            <a:chExt cx="4669928" cy="462568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84168" y="1484784"/>
              <a:ext cx="2729338" cy="4045094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6156176" y="2132856"/>
              <a:ext cx="2657330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/>
            <a:srcRect t="15848"/>
            <a:stretch/>
          </p:blipFill>
          <p:spPr>
            <a:xfrm>
              <a:off x="4143578" y="1841689"/>
              <a:ext cx="4669928" cy="114638"/>
            </a:xfrm>
            <a:prstGeom prst="rect">
              <a:avLst/>
            </a:prstGeom>
            <a:ln>
              <a:noFill/>
            </a:ln>
          </p:spPr>
        </p:pic>
        <p:sp>
          <p:nvSpPr>
            <p:cNvPr id="7" name="직사각형 6"/>
            <p:cNvSpPr/>
            <p:nvPr/>
          </p:nvSpPr>
          <p:spPr>
            <a:xfrm>
              <a:off x="6156176" y="2602545"/>
              <a:ext cx="2657330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156176" y="3068960"/>
              <a:ext cx="864096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7884368" y="3068960"/>
              <a:ext cx="864096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228184" y="5157192"/>
              <a:ext cx="1152128" cy="372686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 flipV="1">
              <a:off x="7484841" y="1951199"/>
              <a:ext cx="0" cy="16034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 flipH="1">
              <a:off x="6660232" y="5529878"/>
              <a:ext cx="144016" cy="176529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20072" y="5727183"/>
              <a:ext cx="2376264" cy="159600"/>
            </a:xfrm>
            <a:prstGeom prst="rect">
              <a:avLst/>
            </a:prstGeom>
          </p:spPr>
        </p:pic>
        <p:sp>
          <p:nvSpPr>
            <p:cNvPr id="18" name="직사각형 17"/>
            <p:cNvSpPr/>
            <p:nvPr/>
          </p:nvSpPr>
          <p:spPr>
            <a:xfrm>
              <a:off x="7448837" y="5155197"/>
              <a:ext cx="1152128" cy="372686"/>
            </a:xfrm>
            <a:prstGeom prst="rect">
              <a:avLst/>
            </a:prstGeom>
            <a:noFill/>
            <a:ln>
              <a:solidFill>
                <a:srgbClr val="4F9818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화살표 연결선 19"/>
            <p:cNvCxnSpPr>
              <a:stCxn id="18" idx="2"/>
            </p:cNvCxnSpPr>
            <p:nvPr/>
          </p:nvCxnSpPr>
          <p:spPr>
            <a:xfrm>
              <a:off x="8024901" y="5527883"/>
              <a:ext cx="0" cy="368473"/>
            </a:xfrm>
            <a:prstGeom prst="straightConnector1">
              <a:avLst/>
            </a:prstGeom>
            <a:ln>
              <a:solidFill>
                <a:srgbClr val="4F981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91139" y="5953274"/>
              <a:ext cx="2376089" cy="157197"/>
            </a:xfrm>
            <a:prstGeom prst="rect">
              <a:avLst/>
            </a:prstGeom>
          </p:spPr>
        </p:pic>
        <p:sp>
          <p:nvSpPr>
            <p:cNvPr id="23" name="직사각형 22"/>
            <p:cNvSpPr/>
            <p:nvPr/>
          </p:nvSpPr>
          <p:spPr>
            <a:xfrm>
              <a:off x="6372200" y="3596522"/>
              <a:ext cx="792088" cy="183866"/>
            </a:xfrm>
            <a:prstGeom prst="rect">
              <a:avLst/>
            </a:prstGeom>
            <a:noFill/>
            <a:ln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56396" y="3413910"/>
              <a:ext cx="3563616" cy="129390"/>
            </a:xfrm>
            <a:prstGeom prst="rect">
              <a:avLst/>
            </a:prstGeom>
          </p:spPr>
        </p:pic>
        <p:cxnSp>
          <p:nvCxnSpPr>
            <p:cNvPr id="26" name="꺾인 연결선 25"/>
            <p:cNvCxnSpPr>
              <a:stCxn id="23" idx="3"/>
            </p:cNvCxnSpPr>
            <p:nvPr/>
          </p:nvCxnSpPr>
          <p:spPr>
            <a:xfrm flipV="1">
              <a:off x="7164288" y="3543300"/>
              <a:ext cx="216024" cy="145155"/>
            </a:xfrm>
            <a:prstGeom prst="bentConnector3">
              <a:avLst>
                <a:gd name="adj1" fmla="val 109899"/>
              </a:avLst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/>
            <p:cNvSpPr/>
            <p:nvPr/>
          </p:nvSpPr>
          <p:spPr>
            <a:xfrm>
              <a:off x="6457026" y="4046591"/>
              <a:ext cx="1643366" cy="220790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43578" y="3873024"/>
              <a:ext cx="3233737" cy="119062"/>
            </a:xfrm>
            <a:prstGeom prst="rect">
              <a:avLst/>
            </a:prstGeom>
          </p:spPr>
        </p:pic>
        <p:cxnSp>
          <p:nvCxnSpPr>
            <p:cNvPr id="35" name="꺾인 연결선 34"/>
            <p:cNvCxnSpPr>
              <a:endCxn id="29" idx="3"/>
            </p:cNvCxnSpPr>
            <p:nvPr/>
          </p:nvCxnSpPr>
          <p:spPr>
            <a:xfrm rot="16200000" flipV="1">
              <a:off x="7374060" y="3935810"/>
              <a:ext cx="114036" cy="107526"/>
            </a:xfrm>
            <a:prstGeom prst="bentConnector2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3448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26" y="295837"/>
            <a:ext cx="8064724" cy="646331"/>
          </a:xfrm>
        </p:spPr>
        <p:txBody>
          <a:bodyPr/>
          <a:lstStyle/>
          <a:p>
            <a:r>
              <a:rPr lang="en-US" altLang="ko-KR" dirty="0"/>
              <a:t>&lt;input type=“radio</a:t>
            </a:r>
            <a:r>
              <a:rPr lang="en-US" altLang="ko-KR" dirty="0" smtClean="0"/>
              <a:t>”&gt;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40768"/>
            <a:ext cx="7886700" cy="2088232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/>
              <a:t>여러 항목 중에서 하나만 선택되도록 하기 위해 그룹으로 설정하기 위해 </a:t>
            </a:r>
            <a:r>
              <a:rPr lang="en-US" altLang="ko-KR" dirty="0" smtClean="0"/>
              <a:t>name </a:t>
            </a:r>
            <a:r>
              <a:rPr lang="ko-KR" altLang="en-US" dirty="0" smtClean="0"/>
              <a:t>속성을 동일하게 작성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페이지 실행 시 기본값 설정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해당 요소에 </a:t>
            </a:r>
            <a:r>
              <a:rPr lang="en-US" altLang="ko-KR" dirty="0" smtClean="0"/>
              <a:t>checked </a:t>
            </a:r>
            <a:r>
              <a:rPr lang="ko-KR" altLang="en-US" dirty="0" smtClean="0"/>
              <a:t>속성을 사용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Checkbox</a:t>
            </a:r>
            <a:r>
              <a:rPr lang="ko-KR" altLang="en-US" dirty="0" smtClean="0"/>
              <a:t>인 경우도 기본값으로 선택을 표시하기 위해서도 </a:t>
            </a:r>
            <a:r>
              <a:rPr lang="ko-KR" altLang="en-US" dirty="0"/>
              <a:t>해당 요소에 </a:t>
            </a:r>
            <a:r>
              <a:rPr lang="en-US" altLang="ko-KR" dirty="0"/>
              <a:t>checked </a:t>
            </a:r>
            <a:r>
              <a:rPr lang="ko-KR" altLang="en-US" dirty="0"/>
              <a:t>속성을 </a:t>
            </a:r>
            <a:r>
              <a:rPr lang="ko-KR" altLang="en-US" dirty="0" smtClean="0"/>
              <a:t>사용</a:t>
            </a:r>
            <a:endParaRPr lang="en-US" altLang="ko-KR" dirty="0"/>
          </a:p>
        </p:txBody>
      </p:sp>
      <p:grpSp>
        <p:nvGrpSpPr>
          <p:cNvPr id="4" name="그룹 3"/>
          <p:cNvGrpSpPr/>
          <p:nvPr/>
        </p:nvGrpSpPr>
        <p:grpSpPr>
          <a:xfrm>
            <a:off x="1085850" y="3553082"/>
            <a:ext cx="7429500" cy="1261607"/>
            <a:chOff x="1085850" y="3553082"/>
            <a:chExt cx="7429500" cy="1261607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5850" y="3645024"/>
              <a:ext cx="7429500" cy="438150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3274675" y="3553082"/>
              <a:ext cx="1872208" cy="530092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63066" y="4443214"/>
              <a:ext cx="1495425" cy="371475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7451139" y="3783121"/>
              <a:ext cx="936104" cy="300053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5853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&lt;select&gt;</a:t>
            </a:r>
            <a:r>
              <a:rPr lang="ko-KR" altLang="en-US" dirty="0" smtClean="0"/>
              <a:t>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40769"/>
            <a:ext cx="7886700" cy="180020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err="1" smtClean="0"/>
              <a:t>드롭</a:t>
            </a:r>
            <a:r>
              <a:rPr lang="ko-KR" altLang="en-US" dirty="0" smtClean="0"/>
              <a:t> 다운 목록을 정의 </a:t>
            </a:r>
            <a:endParaRPr lang="en-US" altLang="ko-KR" dirty="0" smtClean="0"/>
          </a:p>
          <a:p>
            <a:r>
              <a:rPr lang="ko-KR" altLang="en-US" dirty="0" smtClean="0"/>
              <a:t>목록의 항목은 </a:t>
            </a:r>
            <a:r>
              <a:rPr lang="en-US" altLang="ko-KR" dirty="0" smtClean="0"/>
              <a:t>&lt;option&gt; </a:t>
            </a:r>
            <a:r>
              <a:rPr lang="ko-KR" altLang="en-US" dirty="0" smtClean="0"/>
              <a:t>요소로 작성</a:t>
            </a:r>
            <a:endParaRPr lang="en-US" altLang="ko-KR" dirty="0" smtClean="0"/>
          </a:p>
          <a:p>
            <a:r>
              <a:rPr lang="ko-KR" altLang="en-US" dirty="0" smtClean="0"/>
              <a:t>페이지 시작 시 기본값 설정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해당 항목에 </a:t>
            </a:r>
            <a:r>
              <a:rPr lang="en-US" altLang="ko-KR" dirty="0" smtClean="0"/>
              <a:t>selected </a:t>
            </a:r>
            <a:r>
              <a:rPr lang="ko-KR" altLang="en-US" dirty="0" smtClean="0"/>
              <a:t>속성 사용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187624" y="3212976"/>
            <a:ext cx="6840761" cy="2457040"/>
            <a:chOff x="1187624" y="3212976"/>
            <a:chExt cx="6840761" cy="245704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7624" y="3212976"/>
              <a:ext cx="2987891" cy="2448272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55977" y="3299831"/>
              <a:ext cx="3672408" cy="23701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5056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textarea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여러 줄 텍스트 자료 입력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187624" y="2132856"/>
            <a:ext cx="5419725" cy="1746388"/>
            <a:chOff x="1187624" y="2132856"/>
            <a:chExt cx="5419725" cy="174638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7624" y="2132856"/>
              <a:ext cx="5328592" cy="114300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7624" y="3469669"/>
              <a:ext cx="5419725" cy="409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749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&lt;label&gt; </a:t>
            </a:r>
            <a:r>
              <a:rPr lang="ko-KR" altLang="en-US" dirty="0" smtClean="0"/>
              <a:t>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입력 요소의 레이블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for </a:t>
            </a:r>
            <a:r>
              <a:rPr lang="ko-KR" altLang="en-US" dirty="0" smtClean="0"/>
              <a:t>속성을 이용하여 해당 입력 요소 연동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for </a:t>
            </a:r>
            <a:r>
              <a:rPr lang="ko-KR" altLang="en-US" dirty="0" smtClean="0"/>
              <a:t>속성의 값은 해당 입력 요소의 </a:t>
            </a:r>
            <a:r>
              <a:rPr lang="en-US" altLang="ko-KR" dirty="0" smtClean="0"/>
              <a:t>id</a:t>
            </a:r>
            <a:r>
              <a:rPr lang="ko-KR" altLang="en-US" dirty="0" smtClean="0"/>
              <a:t>값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/>
              <a:t> </a:t>
            </a:r>
            <a:r>
              <a:rPr lang="en-US" altLang="ko-KR" dirty="0" smtClean="0"/>
              <a:t>radio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checkbox</a:t>
            </a:r>
            <a:r>
              <a:rPr lang="ko-KR" altLang="en-US" dirty="0" smtClean="0"/>
              <a:t>의 레이블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글자를 선택해도 해당 항목을 선택하도록 함 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318494" y="3284984"/>
            <a:ext cx="7196856" cy="576064"/>
            <a:chOff x="1318494" y="3284984"/>
            <a:chExt cx="7196856" cy="47388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8494" y="3356992"/>
              <a:ext cx="7196856" cy="359425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2051720" y="3284984"/>
              <a:ext cx="1440160" cy="25172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788024" y="3507145"/>
              <a:ext cx="1440160" cy="25172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8489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입력 요소 </a:t>
            </a:r>
            <a:r>
              <a:rPr lang="en-US" altLang="ko-KR" dirty="0" smtClean="0"/>
              <a:t>CSS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속성 셀렉터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태그</a:t>
            </a:r>
            <a:r>
              <a:rPr lang="en-US" altLang="ko-KR" dirty="0" smtClean="0"/>
              <a:t>[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] </a:t>
            </a:r>
          </a:p>
          <a:p>
            <a:pPr lvl="2"/>
            <a:r>
              <a:rPr lang="ko-KR" altLang="en-US" dirty="0" smtClean="0"/>
              <a:t>지정한 태그에 속성이 있는 요소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lable</a:t>
            </a:r>
            <a:r>
              <a:rPr lang="en-US" altLang="ko-KR" dirty="0" smtClean="0"/>
              <a:t>[for] { color : red ;}</a:t>
            </a:r>
          </a:p>
          <a:p>
            <a:pPr lvl="1"/>
            <a:r>
              <a:rPr lang="ko-KR" altLang="en-US" dirty="0" smtClean="0"/>
              <a:t>태그</a:t>
            </a:r>
            <a:r>
              <a:rPr lang="en-US" altLang="ko-KR" dirty="0" smtClean="0"/>
              <a:t>[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=</a:t>
            </a:r>
            <a:r>
              <a:rPr lang="ko-KR" altLang="en-US" dirty="0" smtClean="0"/>
              <a:t>값</a:t>
            </a:r>
            <a:r>
              <a:rPr lang="en-US" altLang="ko-KR" dirty="0" smtClean="0"/>
              <a:t>]</a:t>
            </a:r>
          </a:p>
          <a:p>
            <a:pPr lvl="2"/>
            <a:r>
              <a:rPr lang="ko-KR" altLang="en-US" dirty="0" smtClean="0"/>
              <a:t>지정한 태그에 속성값이 지정한 값과 같은 요소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input[type=text] { height : 40px; 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349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견고딕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견고딕" pitchFamily="18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디자인 사용자 지정">
  <a:themeElements>
    <a:clrScheme name="2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디자인 사용자 지정">
      <a:majorFont>
        <a:latin typeface="맑은 고딕"/>
        <a:ea typeface="맑은 고딕"/>
        <a:cs typeface="굴림"/>
      </a:majorFont>
      <a:minorFont>
        <a:latin typeface="맑은 고딕"/>
        <a:ea typeface="맑은 고딕"/>
        <a:cs typeface="굴림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17206</TotalTime>
  <Words>413</Words>
  <Application>Microsoft Office PowerPoint</Application>
  <PresentationFormat>화면 슬라이드 쇼(4:3)</PresentationFormat>
  <Paragraphs>75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2" baseType="lpstr">
      <vt:lpstr>1_디자인 사용자 지정</vt:lpstr>
      <vt:lpstr>2_디자인 사용자 지정</vt:lpstr>
      <vt:lpstr>HTML FORM</vt:lpstr>
      <vt:lpstr>해결문제</vt:lpstr>
      <vt:lpstr>사용자 입력 : form 요소</vt:lpstr>
      <vt:lpstr>&lt;input&gt;요소</vt:lpstr>
      <vt:lpstr>&lt;input type=“radio”&gt;</vt:lpstr>
      <vt:lpstr>&lt;select&gt;요소</vt:lpstr>
      <vt:lpstr>&lt;textarea&gt; 요소</vt:lpstr>
      <vt:lpstr>&lt;label&gt; 요소</vt:lpstr>
      <vt:lpstr>입력 요소 CSS</vt:lpstr>
      <vt:lpstr>응용문제</vt:lpstr>
    </vt:vector>
  </TitlesOfParts>
  <Company>(주)지커뮤니케이션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10종 전개형 다이어그램06</dc:title>
  <dc:creator>피피티월드(http://www.pptworld.co.kr)</dc:creator>
  <dc:description>본 저작물의 저작권은 피피티월드에 있습니다.</dc:description>
  <cp:lastModifiedBy>Windows 사용자</cp:lastModifiedBy>
  <cp:revision>1562</cp:revision>
  <cp:lastPrinted>2018-07-01T09:56:15Z</cp:lastPrinted>
  <dcterms:created xsi:type="dcterms:W3CDTF">2010-05-06T06:35:17Z</dcterms:created>
  <dcterms:modified xsi:type="dcterms:W3CDTF">2018-11-28T16:29:57Z</dcterms:modified>
</cp:coreProperties>
</file>