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</p:sldMasterIdLst>
  <p:notesMasterIdLst>
    <p:notesMasterId r:id="rId18"/>
  </p:notesMasterIdLst>
  <p:sldIdLst>
    <p:sldId id="256" r:id="rId3"/>
    <p:sldId id="277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732">
          <p15:clr>
            <a:srgbClr val="A4A3A4"/>
          </p15:clr>
        </p15:guide>
        <p15:guide id="4" orient="horz" pos="3113">
          <p15:clr>
            <a:srgbClr val="A4A3A4"/>
          </p15:clr>
        </p15:guide>
        <p15:guide id="5" pos="2880">
          <p15:clr>
            <a:srgbClr val="A4A3A4"/>
          </p15:clr>
        </p15:guide>
        <p15:guide id="6" pos="715">
          <p15:clr>
            <a:srgbClr val="A4A3A4"/>
          </p15:clr>
        </p15:guide>
        <p15:guide id="7" pos="306">
          <p15:clr>
            <a:srgbClr val="A4A3A4"/>
          </p15:clr>
        </p15:guide>
        <p15:guide id="8" pos="396">
          <p15:clr>
            <a:srgbClr val="A4A3A4"/>
          </p15:clr>
        </p15:guide>
        <p15:guide id="9" pos="36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9818"/>
    <a:srgbClr val="F0E2DC"/>
    <a:srgbClr val="E7FFB7"/>
    <a:srgbClr val="CCFF66"/>
    <a:srgbClr val="DFBE31"/>
    <a:srgbClr val="CEA392"/>
    <a:srgbClr val="8CD066"/>
    <a:srgbClr val="B47258"/>
    <a:srgbClr val="FFE89F"/>
    <a:srgbClr val="B8E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5630" autoAdjust="0"/>
  </p:normalViewPr>
  <p:slideViewPr>
    <p:cSldViewPr>
      <p:cViewPr varScale="1">
        <p:scale>
          <a:sx n="83" d="100"/>
          <a:sy n="83" d="100"/>
        </p:scale>
        <p:origin x="-1709" y="19"/>
      </p:cViewPr>
      <p:guideLst>
        <p:guide orient="horz" pos="2160"/>
        <p:guide orient="horz" pos="436"/>
        <p:guide orient="horz" pos="732"/>
        <p:guide orient="horz" pos="3113"/>
        <p:guide pos="2880"/>
        <p:guide pos="715"/>
        <p:guide pos="306"/>
        <p:guide pos="396"/>
        <p:guide pos="36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3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93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3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0AA9E7-BA95-495A-B463-993F255FC9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0965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676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6" name="Picture 80" descr="메인육각형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7" name="Picture 81" descr="메인육각형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8" name="Picture 82" descr="메인육각형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9" name="Picture 83" descr="메인진한원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7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8524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3" descr="간지패턴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-2403648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4" descr="간지상하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79"/>
          <a:stretch>
            <a:fillRect/>
          </a:stretch>
        </p:blipFill>
        <p:spPr bwMode="auto">
          <a:xfrm>
            <a:off x="1587" y="-25260"/>
            <a:ext cx="9142413" cy="314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2" descr="간지상하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10"/>
          <a:stretch>
            <a:fillRect/>
          </a:stretch>
        </p:blipFill>
        <p:spPr bwMode="auto">
          <a:xfrm>
            <a:off x="-2" y="3862387"/>
            <a:ext cx="9142413" cy="29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1938992"/>
          </a:xfrm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17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26" y="295836"/>
            <a:ext cx="640873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41438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849" y="295836"/>
            <a:ext cx="60483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2555776" cy="18864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2533650" y="0"/>
            <a:ext cx="6610350" cy="18864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>
              <a:lumMod val="85000"/>
              <a:lumOff val="15000"/>
            </a:schemeClr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292929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292929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292929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3" descr="메인진한원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26" y="295836"/>
            <a:ext cx="806472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 </a:t>
            </a:r>
            <a:endParaRPr lang="en-US" altLang="ko-KR" dirty="0" smtClean="0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0" y="0"/>
            <a:ext cx="2555776" cy="188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2533650" y="0"/>
            <a:ext cx="6610350" cy="18864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pic>
        <p:nvPicPr>
          <p:cNvPr id="13" name="Picture 80" descr="메인육각형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1" descr="메인육각형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2" descr="메인육각형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69" r:id="rId5"/>
    <p:sldLayoutId id="2147483670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Tx/>
        <a:buBlip>
          <a:blip r:embed="rId12"/>
        </a:buBlip>
        <a:defRPr kumimoji="1"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Tx/>
        <a:buBlip>
          <a:blip r:embed="rId13"/>
        </a:buBlip>
        <a:defRPr kumimoji="1" sz="2800">
          <a:solidFill>
            <a:srgbClr val="292929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Tx/>
        <a:buBlip>
          <a:blip r:embed="rId14"/>
        </a:buBlip>
        <a:defRPr kumimoji="1" sz="2400">
          <a:solidFill>
            <a:srgbClr val="292929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rgbClr val="292929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materializecss.com/color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aterializecss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aterializecss.com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ixabay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terial.io/tools/icons/?style=baseline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speed/libraries/#jquery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1015663"/>
          </a:xfrm>
        </p:spPr>
        <p:txBody>
          <a:bodyPr/>
          <a:lstStyle/>
          <a:p>
            <a:r>
              <a:rPr lang="en-US" altLang="ko-KR" dirty="0" smtClean="0"/>
              <a:t>Materialize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-</a:t>
            </a:r>
            <a:r>
              <a:rPr lang="ko-KR" altLang="en-US" dirty="0" smtClean="0"/>
              <a:t>본문구조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502" y="1340768"/>
            <a:ext cx="4903109" cy="4207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611560" y="1340768"/>
            <a:ext cx="2804475" cy="4799413"/>
            <a:chOff x="471381" y="1435148"/>
            <a:chExt cx="2804475" cy="4799413"/>
          </a:xfrm>
        </p:grpSpPr>
        <p:grpSp>
          <p:nvGrpSpPr>
            <p:cNvPr id="4" name="그룹 3"/>
            <p:cNvGrpSpPr/>
            <p:nvPr/>
          </p:nvGrpSpPr>
          <p:grpSpPr>
            <a:xfrm>
              <a:off x="471381" y="1484784"/>
              <a:ext cx="2793219" cy="4749777"/>
              <a:chOff x="482638" y="1213522"/>
              <a:chExt cx="2793219" cy="4749777"/>
            </a:xfrm>
          </p:grpSpPr>
          <p:pic>
            <p:nvPicPr>
              <p:cNvPr id="5123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638" y="1213522"/>
                <a:ext cx="2793218" cy="23660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4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639" y="3543949"/>
                <a:ext cx="2793218" cy="2419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125" name="Picture 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8" t="49999" r="2648" b="1"/>
            <a:stretch/>
          </p:blipFill>
          <p:spPr bwMode="auto">
            <a:xfrm>
              <a:off x="471381" y="1435148"/>
              <a:ext cx="2804475" cy="49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" name="직선 화살표 연결선 6"/>
          <p:cNvCxnSpPr>
            <a:endCxn id="5125" idx="3"/>
          </p:cNvCxnSpPr>
          <p:nvPr/>
        </p:nvCxnSpPr>
        <p:spPr>
          <a:xfrm flipH="1" flipV="1">
            <a:off x="3416035" y="1365586"/>
            <a:ext cx="723917" cy="263214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3303922" y="1628800"/>
            <a:ext cx="836030" cy="576064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2998020" y="2573414"/>
            <a:ext cx="1018482" cy="207514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122" idx="1"/>
          </p:cNvCxnSpPr>
          <p:nvPr/>
        </p:nvCxnSpPr>
        <p:spPr>
          <a:xfrm flipH="1">
            <a:off x="3303922" y="3444467"/>
            <a:ext cx="712580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2998020" y="4005064"/>
            <a:ext cx="1141932" cy="28803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120362" y="4581128"/>
            <a:ext cx="988981" cy="421386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3120362" y="5229200"/>
            <a:ext cx="988981" cy="421386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5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/>
              <a:t>- </a:t>
            </a:r>
            <a:r>
              <a:rPr lang="en-US" altLang="ko-KR" dirty="0" err="1"/>
              <a:t>Navbar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594843" y="3183763"/>
            <a:ext cx="6713461" cy="2021004"/>
            <a:chOff x="452148" y="2492896"/>
            <a:chExt cx="8260014" cy="252028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148" y="2492896"/>
              <a:ext cx="8260014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683568" y="2852936"/>
              <a:ext cx="7848872" cy="828092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83568" y="3825044"/>
              <a:ext cx="7848872" cy="756084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11560" y="2636912"/>
              <a:ext cx="8100602" cy="2160240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10" y="1125816"/>
            <a:ext cx="5558379" cy="101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518" y="1988840"/>
            <a:ext cx="4320380" cy="104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꺾인 연결선 8"/>
          <p:cNvCxnSpPr/>
          <p:nvPr/>
        </p:nvCxnSpPr>
        <p:spPr>
          <a:xfrm rot="5400000">
            <a:off x="4598721" y="2178145"/>
            <a:ext cx="666645" cy="12700"/>
          </a:xfrm>
          <a:prstGeom prst="bentConnector3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1753767" y="1988840"/>
            <a:ext cx="0" cy="1483638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6830097" y="3034093"/>
            <a:ext cx="18002" cy="1357787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358" y="5429597"/>
            <a:ext cx="40767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꺾인 연결선 21"/>
          <p:cNvCxnSpPr/>
          <p:nvPr/>
        </p:nvCxnSpPr>
        <p:spPr>
          <a:xfrm>
            <a:off x="2411760" y="5204767"/>
            <a:ext cx="2160240" cy="672505"/>
          </a:xfrm>
          <a:prstGeom prst="bentConnector3">
            <a:avLst>
              <a:gd name="adj1" fmla="val -872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43808" y="5877272"/>
            <a:ext cx="1221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Navbar</a:t>
            </a:r>
            <a:r>
              <a:rPr lang="en-US" altLang="ko-KR" dirty="0" smtClean="0"/>
              <a:t> </a:t>
            </a:r>
            <a:r>
              <a:rPr lang="ko-KR" altLang="en-US" dirty="0" smtClean="0"/>
              <a:t>고정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70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-</a:t>
            </a:r>
            <a:r>
              <a:rPr lang="ko-KR" altLang="en-US" dirty="0" smtClean="0"/>
              <a:t>색상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9"/>
            <a:ext cx="7886700" cy="3384376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err="1"/>
              <a:t>기반으로하는</a:t>
            </a:r>
            <a:r>
              <a:rPr lang="ko-KR" altLang="en-US" dirty="0"/>
              <a:t> 색상 </a:t>
            </a:r>
            <a:r>
              <a:rPr lang="ko-KR" altLang="en-US" dirty="0" smtClean="0"/>
              <a:t>팔레트</a:t>
            </a:r>
            <a:endParaRPr lang="en-US" altLang="ko-KR" dirty="0" smtClean="0"/>
          </a:p>
          <a:p>
            <a:pPr lvl="1"/>
            <a:r>
              <a:rPr lang="ko-KR" altLang="en-US" dirty="0"/>
              <a:t>기본 색상 클래스와 선택적으로 밝게 또는 어둡게 </a:t>
            </a:r>
            <a:r>
              <a:rPr lang="ko-KR" altLang="en-US" dirty="0" smtClean="0"/>
              <a:t>정의 </a:t>
            </a:r>
            <a:r>
              <a:rPr lang="ko-KR" altLang="en-US" dirty="0"/>
              <a:t>된 클래스로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배경색</a:t>
            </a:r>
            <a:endParaRPr lang="en-US" altLang="ko-KR" dirty="0" smtClean="0"/>
          </a:p>
          <a:p>
            <a:pPr lvl="2"/>
            <a:r>
              <a:rPr lang="ko-KR" altLang="en-US" dirty="0"/>
              <a:t>색상 이름과 밝음 </a:t>
            </a:r>
            <a:r>
              <a:rPr lang="en-US" altLang="ko-KR" dirty="0"/>
              <a:t>/ </a:t>
            </a:r>
            <a:r>
              <a:rPr lang="ko-KR" altLang="en-US" dirty="0"/>
              <a:t>어둠을 요소로 클래스로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2"/>
            <a:r>
              <a:rPr lang="en-US" altLang="ko-KR" dirty="0"/>
              <a:t>&lt;div class="card-panel </a:t>
            </a:r>
            <a:r>
              <a:rPr lang="en-US" altLang="ko-KR" dirty="0">
                <a:solidFill>
                  <a:schemeClr val="accent2"/>
                </a:solidFill>
              </a:rPr>
              <a:t>teal lighten-2</a:t>
            </a:r>
            <a:r>
              <a:rPr lang="en-US" altLang="ko-KR" dirty="0"/>
              <a:t>"&gt;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텍스트색상</a:t>
            </a:r>
            <a:endParaRPr lang="en-US" altLang="ko-KR" dirty="0" smtClean="0"/>
          </a:p>
          <a:p>
            <a:pPr lvl="2"/>
            <a:r>
              <a:rPr lang="en-US" altLang="ko-KR" dirty="0"/>
              <a:t>-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 색상 </a:t>
            </a:r>
            <a:r>
              <a:rPr lang="ko-KR" altLang="en-US" dirty="0"/>
              <a:t>클래스에 추가 </a:t>
            </a:r>
            <a:endParaRPr lang="en-US" altLang="ko-KR" dirty="0" smtClean="0"/>
          </a:p>
          <a:p>
            <a:pPr lvl="2"/>
            <a:r>
              <a:rPr lang="en-US" altLang="ko-KR" dirty="0"/>
              <a:t>&lt;span class</a:t>
            </a:r>
            <a:r>
              <a:rPr lang="en-US" altLang="ko-KR" dirty="0" smtClean="0"/>
              <a:t>="</a:t>
            </a:r>
            <a:r>
              <a:rPr lang="en-US" altLang="ko-KR" dirty="0" smtClean="0">
                <a:solidFill>
                  <a:schemeClr val="accent2"/>
                </a:solidFill>
              </a:rPr>
              <a:t>teal</a:t>
            </a:r>
            <a:r>
              <a:rPr lang="en-US" altLang="ko-KR" dirty="0" smtClean="0">
                <a:solidFill>
                  <a:srgbClr val="FF0000"/>
                </a:solidFill>
              </a:rPr>
              <a:t>-text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text-</a:t>
            </a:r>
            <a:r>
              <a:rPr lang="en-US" altLang="ko-KR" dirty="0" smtClean="0">
                <a:solidFill>
                  <a:schemeClr val="accent2"/>
                </a:solidFill>
              </a:rPr>
              <a:t>lighten-2</a:t>
            </a:r>
            <a:r>
              <a:rPr lang="en-US" altLang="ko-KR" dirty="0" smtClean="0"/>
              <a:t>"&gt;</a:t>
            </a:r>
          </a:p>
          <a:p>
            <a:r>
              <a:rPr lang="en-US" altLang="ko-KR" dirty="0">
                <a:hlinkClick r:id="rId2"/>
              </a:rPr>
              <a:t>https://materializecss.com/color.html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601481"/>
            <a:ext cx="2876178" cy="199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6101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-Grid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 smtClean="0"/>
              <a:t>그리드</a:t>
            </a:r>
            <a:r>
              <a:rPr lang="ko-KR" altLang="en-US" dirty="0" smtClean="0"/>
              <a:t> 시스템</a:t>
            </a:r>
            <a:r>
              <a:rPr lang="en-US" altLang="ko-KR" dirty="0" smtClean="0"/>
              <a:t>(grid system)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화면을 바둑판처럼 여러 개의 기본 요소로 나눈 후 몇 개씩 합쳐 내용을 배치하는 것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화면을 나누는 기본 요소를 칼럼</a:t>
            </a:r>
            <a:r>
              <a:rPr lang="en-US" altLang="ko-KR" dirty="0"/>
              <a:t>(Column</a:t>
            </a:r>
            <a:r>
              <a:rPr lang="en-US" altLang="ko-KR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가변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(fluid grid)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화면의 크기에 관계없이 자유롭게 늘어나거나 </a:t>
            </a:r>
            <a:r>
              <a:rPr lang="ko-KR" altLang="en-US" dirty="0" err="1" smtClean="0"/>
              <a:t>줄어들수</a:t>
            </a:r>
            <a:r>
              <a:rPr lang="ko-KR" altLang="en-US" dirty="0" smtClean="0"/>
              <a:t> 있도록 픽셀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)</a:t>
            </a:r>
            <a:r>
              <a:rPr lang="ko-KR" altLang="en-US" dirty="0" smtClean="0"/>
              <a:t> 대신 퍼센트</a:t>
            </a:r>
            <a:r>
              <a:rPr lang="en-US" altLang="ko-KR" dirty="0" smtClean="0"/>
              <a:t>(%)</a:t>
            </a:r>
            <a:r>
              <a:rPr lang="ko-KR" altLang="en-US" dirty="0" smtClean="0"/>
              <a:t>로 제작하는 기술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Materialize </a:t>
            </a:r>
            <a:r>
              <a:rPr lang="ko-KR" altLang="en-US" dirty="0" smtClean="0"/>
              <a:t>디자인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fluid </a:t>
            </a:r>
            <a:r>
              <a:rPr lang="en-US" altLang="ko-KR" dirty="0"/>
              <a:t>responsive grid system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12</a:t>
            </a:r>
            <a:r>
              <a:rPr lang="ko-KR" altLang="en-US" dirty="0" smtClean="0"/>
              <a:t>열로 구성된 </a:t>
            </a:r>
            <a:r>
              <a:rPr lang="en-US" altLang="ko-KR" dirty="0" smtClean="0"/>
              <a:t>grid</a:t>
            </a:r>
            <a:r>
              <a:rPr lang="ko-KR" altLang="en-US" dirty="0" smtClean="0"/>
              <a:t>를 이용하여 레이아웃을 쉽게 작성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err="1" smtClean="0"/>
              <a:t>뷰포트</a:t>
            </a:r>
            <a:r>
              <a:rPr lang="ko-KR" altLang="en-US" dirty="0" smtClean="0"/>
              <a:t> 크기에 따라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열이 적절하게 확대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축소되는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</a:t>
            </a:r>
            <a:r>
              <a:rPr lang="ko-KR" altLang="en-US" dirty="0" smtClean="0"/>
              <a:t>가변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시스템</a:t>
            </a:r>
            <a:r>
              <a:rPr lang="en-US" altLang="ko-KR" dirty="0" smtClean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Container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err="1"/>
              <a:t>그리드의</a:t>
            </a:r>
            <a:r>
              <a:rPr lang="ko-KR" altLang="en-US" dirty="0"/>
              <a:t> 일부는 아니지만 내용 배치에 </a:t>
            </a:r>
            <a:r>
              <a:rPr lang="ko-KR" altLang="en-US" dirty="0" smtClean="0"/>
              <a:t>중요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윈도우 </a:t>
            </a:r>
            <a:r>
              <a:rPr lang="ko-KR" altLang="en-US" dirty="0"/>
              <a:t>폭 </a:t>
            </a:r>
            <a:r>
              <a:rPr lang="en-US" altLang="ko-KR" dirty="0"/>
              <a:t>~ 70 %</a:t>
            </a:r>
            <a:r>
              <a:rPr lang="ko-KR" altLang="en-US" dirty="0"/>
              <a:t>로 </a:t>
            </a:r>
            <a:r>
              <a:rPr lang="ko-KR" altLang="en-US" dirty="0" smtClean="0"/>
              <a:t>설정되어</a:t>
            </a:r>
            <a:r>
              <a:rPr lang="en-US" altLang="ko-KR" dirty="0"/>
              <a:t> </a:t>
            </a:r>
            <a:r>
              <a:rPr lang="ko-KR" altLang="en-US" dirty="0"/>
              <a:t>페이지 </a:t>
            </a:r>
            <a:r>
              <a:rPr lang="ko-KR" altLang="en-US" dirty="0" err="1"/>
              <a:t>콘텐츠를</a:t>
            </a:r>
            <a:r>
              <a:rPr lang="ko-KR" altLang="en-US" dirty="0"/>
              <a:t> </a:t>
            </a:r>
            <a:r>
              <a:rPr lang="ko-KR" altLang="en-US" dirty="0" smtClean="0"/>
              <a:t>가운데 배치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row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행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/>
              <a:t>c</a:t>
            </a:r>
            <a:r>
              <a:rPr lang="en-US" altLang="ko-KR" dirty="0" smtClean="0"/>
              <a:t>ol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/>
              <a:t>열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8613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-Grid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3"/>
            <a:ext cx="3600396" cy="43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48" y="1772817"/>
            <a:ext cx="313061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196753"/>
            <a:ext cx="4094609" cy="823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423" y="2204864"/>
            <a:ext cx="38862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706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레이아웃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24744"/>
            <a:ext cx="5328592" cy="261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00" y="4077072"/>
            <a:ext cx="391337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05064"/>
            <a:ext cx="2322397" cy="136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860032" y="4509120"/>
            <a:ext cx="288032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0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 </a:t>
            </a:r>
            <a:r>
              <a:rPr lang="en-US" altLang="ko-KR" dirty="0"/>
              <a:t> Materialize</a:t>
            </a:r>
            <a:r>
              <a:rPr lang="en-US" altLang="ko-KR" b="0" dirty="0"/>
              <a:t> </a:t>
            </a:r>
            <a:r>
              <a:rPr lang="ko-KR" altLang="en-US" b="0" dirty="0"/>
              <a:t>프레임워크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err="1"/>
              <a:t>머티리얼</a:t>
            </a:r>
            <a:r>
              <a:rPr lang="ko-KR" altLang="en-US" dirty="0"/>
              <a:t> 디자인 </a:t>
            </a:r>
            <a:r>
              <a:rPr lang="en-US" altLang="ko-KR" dirty="0"/>
              <a:t>(Material Design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구글이</a:t>
            </a:r>
            <a:r>
              <a:rPr lang="ko-KR" altLang="en-US" dirty="0" smtClean="0"/>
              <a:t> 제공하는 </a:t>
            </a:r>
            <a:r>
              <a:rPr lang="ko-KR" altLang="en-US" dirty="0" err="1" smtClean="0"/>
              <a:t>모바일과</a:t>
            </a:r>
            <a:r>
              <a:rPr lang="ko-KR" altLang="en-US" dirty="0" smtClean="0"/>
              <a:t> </a:t>
            </a:r>
            <a:r>
              <a:rPr lang="ko-KR" altLang="en-US" dirty="0" err="1"/>
              <a:t>데스크탑</a:t>
            </a:r>
            <a:r>
              <a:rPr lang="ko-KR" altLang="en-US" dirty="0"/>
              <a:t> 그리고 그 외 다양한 디바이스들을 아우르는 하나의 일관된 디자인 </a:t>
            </a:r>
            <a:r>
              <a:rPr lang="ko-KR" altLang="en-US" dirty="0" smtClean="0"/>
              <a:t>가이드라인</a:t>
            </a:r>
            <a:endParaRPr lang="en-US" altLang="ko-KR" dirty="0" smtClean="0"/>
          </a:p>
          <a:p>
            <a:pPr lvl="1"/>
            <a:r>
              <a:rPr lang="ko-KR" altLang="en-US" dirty="0"/>
              <a:t>성공적인 디자인의 기본 원칙을 기술 및 혁신과 합친 디자인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1"/>
            <a:r>
              <a:rPr lang="ko-KR" altLang="en-US" dirty="0"/>
              <a:t> 어느 플랫폼 상에서도 </a:t>
            </a:r>
            <a:r>
              <a:rPr lang="ko-KR" altLang="en-US" dirty="0" err="1"/>
              <a:t>구글의</a:t>
            </a:r>
            <a:r>
              <a:rPr lang="ko-KR" altLang="en-US" dirty="0"/>
              <a:t> 상품에 통합된 </a:t>
            </a:r>
            <a:r>
              <a:rPr lang="en-US" altLang="ko-KR" dirty="0"/>
              <a:t>UX</a:t>
            </a:r>
            <a:r>
              <a:rPr lang="ko-KR" altLang="en-US" dirty="0"/>
              <a:t>를 제공할 수 있는 디자인 시스템을 개발하는 것</a:t>
            </a:r>
            <a:endParaRPr lang="en-US" altLang="ko-KR" dirty="0" smtClean="0"/>
          </a:p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/>
              <a:t>질감이 느껴지는 표면 </a:t>
            </a:r>
            <a:r>
              <a:rPr lang="en-US" altLang="ko-KR" dirty="0"/>
              <a:t>(tactile surfaces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대담하고 </a:t>
            </a:r>
            <a:r>
              <a:rPr lang="ko-KR" altLang="en-US" dirty="0"/>
              <a:t>선명한 그래픽 디자인 </a:t>
            </a:r>
            <a:r>
              <a:rPr lang="en-US" altLang="ko-KR" dirty="0"/>
              <a:t>(bold graphic design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아름답고 </a:t>
            </a:r>
            <a:r>
              <a:rPr lang="ko-KR" altLang="en-US" dirty="0"/>
              <a:t>직관적인 사용자 경험을 위한 자연스러운 </a:t>
            </a:r>
            <a:r>
              <a:rPr lang="ko-KR" altLang="en-US" dirty="0" smtClean="0"/>
              <a:t>애니메이션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materializecss.com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7667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1938992"/>
          </a:xfrm>
        </p:spPr>
        <p:txBody>
          <a:bodyPr/>
          <a:lstStyle/>
          <a:p>
            <a:r>
              <a:rPr lang="ko-KR" altLang="en-US" dirty="0" smtClean="0"/>
              <a:t>소개 페이지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사이트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38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28650" y="1340769"/>
            <a:ext cx="7886700" cy="86409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>
                <a:hlinkClick r:id="rId2"/>
              </a:rPr>
              <a:t>https://materializecss.com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ko-KR" altLang="en-US" dirty="0" smtClean="0"/>
              <a:t>에 접속</a:t>
            </a:r>
            <a:endParaRPr lang="en-US" altLang="ko-KR" dirty="0" smtClean="0"/>
          </a:p>
          <a:p>
            <a:r>
              <a:rPr lang="en-US" altLang="ko-KR" dirty="0"/>
              <a:t>Getting Started -&gt; Templates </a:t>
            </a:r>
            <a:r>
              <a:rPr lang="ko-KR" altLang="en-US" dirty="0"/>
              <a:t>다운로드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7187952" cy="385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15616" y="4005064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60232" y="3429000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20072" y="4437112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555776" y="3537012"/>
            <a:ext cx="4104456" cy="576064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2"/>
            <a:endCxn id="9" idx="0"/>
          </p:cNvCxnSpPr>
          <p:nvPr/>
        </p:nvCxnSpPr>
        <p:spPr>
          <a:xfrm flipH="1">
            <a:off x="5616116" y="3645024"/>
            <a:ext cx="1764196" cy="79208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4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다운로드한</a:t>
            </a:r>
            <a:r>
              <a:rPr lang="ko-KR" altLang="en-US" dirty="0" smtClean="0"/>
              <a:t> 파일을 작업폴더에 복사하고 압축 풀기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76" y="2420888"/>
            <a:ext cx="31718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53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9"/>
            <a:ext cx="7886700" cy="194421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무료 이미지 사이트에서 사진자료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장 다운로드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pixabay.com</a:t>
            </a:r>
            <a:endParaRPr lang="en-US" altLang="ko-KR" dirty="0" smtClean="0"/>
          </a:p>
          <a:p>
            <a:r>
              <a:rPr lang="ko-KR" altLang="en-US" dirty="0" err="1" smtClean="0"/>
              <a:t>다운로드한</a:t>
            </a:r>
            <a:r>
              <a:rPr lang="ko-KR" altLang="en-US" dirty="0" smtClean="0"/>
              <a:t> 이미지이름을 변경한 후 작업폴더에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폴더를 만들어 저장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84984"/>
            <a:ext cx="27336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3921299" y="4149080"/>
            <a:ext cx="506685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73016"/>
            <a:ext cx="41052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1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-index.html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&lt;html&gt;</a:t>
            </a:r>
            <a:r>
              <a:rPr lang="ko-KR" altLang="en-US" dirty="0" smtClean="0"/>
              <a:t>태그의 </a:t>
            </a:r>
            <a:r>
              <a:rPr lang="en-US" altLang="ko-KR" dirty="0" err="1" smtClean="0"/>
              <a:t>lang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어떤 언어로 작성되었는지 알려줌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b="1" dirty="0" err="1" smtClean="0"/>
              <a:t>ko</a:t>
            </a:r>
            <a:r>
              <a:rPr lang="ko-KR" altLang="en-US" b="1" dirty="0" smtClean="0"/>
              <a:t>로 변경</a:t>
            </a:r>
            <a:endParaRPr lang="en-US" altLang="ko-KR" b="1" dirty="0" smtClean="0"/>
          </a:p>
          <a:p>
            <a:pPr lvl="1"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meta&gt;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웹 </a:t>
            </a:r>
            <a:r>
              <a:rPr lang="ko-KR" altLang="en-US" dirty="0"/>
              <a:t>페이지의 보이지 않는 정보를 제공하는데 쓰이는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http-</a:t>
            </a:r>
            <a:r>
              <a:rPr lang="en-US" altLang="ko-KR" dirty="0" err="1" smtClean="0"/>
              <a:t>equiv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문서의 초기정보를 나타내는 속성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content-type </a:t>
            </a:r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문서의 </a:t>
            </a:r>
            <a:r>
              <a:rPr lang="en-US" altLang="ko-KR" dirty="0"/>
              <a:t>MIME </a:t>
            </a:r>
            <a:r>
              <a:rPr lang="ko-KR" altLang="en-US" dirty="0"/>
              <a:t>타입이나 문서의 </a:t>
            </a:r>
            <a:r>
              <a:rPr lang="ko-KR" altLang="en-US" dirty="0" err="1"/>
              <a:t>문자셋을</a:t>
            </a:r>
            <a:r>
              <a:rPr lang="ko-KR" altLang="en-US" dirty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/>
              <a:t>v</a:t>
            </a:r>
            <a:r>
              <a:rPr lang="en-US" altLang="ko-KR" dirty="0" smtClean="0"/>
              <a:t>iewport:</a:t>
            </a:r>
            <a:r>
              <a:rPr lang="ko-KR" altLang="en-US" dirty="0" smtClean="0"/>
              <a:t> </a:t>
            </a:r>
            <a:r>
              <a:rPr lang="ko-KR" altLang="en-US" dirty="0"/>
              <a:t>웹 페이지의 크기를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/>
              <a:t>width=device-width: </a:t>
            </a:r>
            <a:r>
              <a:rPr lang="ko-KR" altLang="en-US" dirty="0"/>
              <a:t>웹 페이지의 크기가 모니터나 </a:t>
            </a:r>
            <a:r>
              <a:rPr lang="ko-KR" altLang="en-US" dirty="0" err="1"/>
              <a:t>스마트폰의</a:t>
            </a:r>
            <a:r>
              <a:rPr lang="ko-KR" altLang="en-US" dirty="0"/>
              <a:t> 실제 액정 크기 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initial-scale=1: </a:t>
            </a:r>
            <a:r>
              <a:rPr lang="ko-KR" altLang="en-US" dirty="0"/>
              <a:t>초기 크기 설정</a:t>
            </a:r>
            <a:r>
              <a:rPr lang="en-US" altLang="ko-KR" dirty="0"/>
              <a:t>(</a:t>
            </a:r>
            <a:r>
              <a:rPr lang="ko-KR" altLang="en-US" dirty="0"/>
              <a:t>기본 </a:t>
            </a:r>
            <a:r>
              <a:rPr lang="ko-KR" altLang="en-US" dirty="0" err="1"/>
              <a:t>꽉찬</a:t>
            </a:r>
            <a:r>
              <a:rPr lang="ko-KR" altLang="en-US" dirty="0"/>
              <a:t> 화면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user-scalable=no: </a:t>
            </a:r>
            <a:r>
              <a:rPr lang="ko-KR" altLang="en-US" dirty="0"/>
              <a:t>사용자 단말의 확대기능 사용 </a:t>
            </a:r>
            <a:r>
              <a:rPr lang="ko-KR" altLang="en-US" dirty="0" smtClean="0"/>
              <a:t>안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42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CSS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&lt;link </a:t>
            </a:r>
            <a:r>
              <a:rPr lang="en-US" altLang="ko-KR" dirty="0" err="1"/>
              <a:t>href</a:t>
            </a:r>
            <a:r>
              <a:rPr lang="en-US" altLang="ko-KR" dirty="0"/>
              <a:t>="https://fonts.googleapis.com/</a:t>
            </a:r>
            <a:r>
              <a:rPr lang="en-US" altLang="ko-KR" dirty="0" err="1"/>
              <a:t>icon?family</a:t>
            </a:r>
            <a:r>
              <a:rPr lang="en-US" altLang="ko-KR" dirty="0"/>
              <a:t>=</a:t>
            </a:r>
            <a:r>
              <a:rPr lang="en-US" altLang="ko-KR" dirty="0" err="1"/>
              <a:t>Material+Icons</a:t>
            </a:r>
            <a:r>
              <a:rPr lang="en-US" altLang="ko-KR" dirty="0"/>
              <a:t>" </a:t>
            </a:r>
            <a:r>
              <a:rPr lang="en-US" altLang="ko-KR" dirty="0" err="1"/>
              <a:t>rel</a:t>
            </a:r>
            <a:r>
              <a:rPr lang="en-US" altLang="ko-KR" dirty="0"/>
              <a:t>="stylesheet</a:t>
            </a:r>
            <a:r>
              <a:rPr lang="en-US" altLang="ko-KR" dirty="0" smtClean="0"/>
              <a:t>"&gt;</a:t>
            </a:r>
            <a:br>
              <a:rPr lang="en-US" altLang="ko-KR" dirty="0" smtClean="0"/>
            </a:b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Icon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 사용하여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속성 적용 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/>
              <a:t>&lt;</a:t>
            </a:r>
            <a:r>
              <a:rPr lang="en-US" altLang="ko-KR" dirty="0" err="1"/>
              <a:t>i</a:t>
            </a:r>
            <a:r>
              <a:rPr lang="en-US" altLang="ko-KR" dirty="0"/>
              <a:t> class="material-icons"&gt;face&lt;/</a:t>
            </a:r>
            <a:r>
              <a:rPr lang="en-US" altLang="ko-KR" dirty="0" err="1"/>
              <a:t>i</a:t>
            </a:r>
            <a:r>
              <a:rPr lang="en-US" altLang="ko-KR" dirty="0"/>
              <a:t>&gt;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>
                <a:hlinkClick r:id="rId2"/>
              </a:rPr>
              <a:t>https://material.io/tools/icons/?</a:t>
            </a:r>
            <a:r>
              <a:rPr lang="en-US" altLang="ko-KR" dirty="0" smtClean="0">
                <a:hlinkClick r:id="rId2"/>
              </a:rPr>
              <a:t>style=baseline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Icon </a:t>
            </a:r>
            <a:r>
              <a:rPr lang="ko-KR" altLang="en-US" dirty="0" smtClean="0"/>
              <a:t>크기 변경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/>
              <a:t>&lt;</a:t>
            </a:r>
            <a:r>
              <a:rPr lang="en-US" altLang="ko-KR" dirty="0" err="1"/>
              <a:t>i</a:t>
            </a:r>
            <a:r>
              <a:rPr lang="en-US" altLang="ko-KR" dirty="0"/>
              <a:t> class="</a:t>
            </a:r>
            <a:r>
              <a:rPr lang="en-US" altLang="ko-KR" dirty="0">
                <a:solidFill>
                  <a:srgbClr val="FF0000"/>
                </a:solidFill>
              </a:rPr>
              <a:t>large</a:t>
            </a:r>
            <a:r>
              <a:rPr lang="en-US" altLang="ko-KR" dirty="0"/>
              <a:t> material-icons</a:t>
            </a:r>
            <a:r>
              <a:rPr lang="en-US" altLang="ko-KR" dirty="0" smtClean="0"/>
              <a:t>"&gt;</a:t>
            </a:r>
            <a:r>
              <a:rPr lang="en-US" altLang="ko-KR" dirty="0"/>
              <a:t> face </a:t>
            </a:r>
            <a:r>
              <a:rPr lang="en-US" altLang="ko-KR" dirty="0" smtClean="0"/>
              <a:t>&lt;/</a:t>
            </a:r>
            <a:r>
              <a:rPr lang="en-US" altLang="ko-KR" dirty="0" err="1"/>
              <a:t>i</a:t>
            </a:r>
            <a:r>
              <a:rPr lang="en-US" altLang="ko-KR" dirty="0" smtClean="0"/>
              <a:t>&gt;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tiny, </a:t>
            </a:r>
            <a:r>
              <a:rPr lang="en-US" altLang="ko-KR" dirty="0" smtClean="0"/>
              <a:t>small</a:t>
            </a:r>
            <a:r>
              <a:rPr lang="en-US" altLang="ko-KR" dirty="0"/>
              <a:t>, medium, </a:t>
            </a:r>
            <a:r>
              <a:rPr lang="en-US" altLang="ko-KR" dirty="0" smtClean="0"/>
              <a:t>large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Icon font </a:t>
            </a:r>
            <a:r>
              <a:rPr lang="ko-KR" altLang="en-US" dirty="0" smtClean="0"/>
              <a:t>임으로 </a:t>
            </a:r>
            <a:r>
              <a:rPr lang="en-US" altLang="ko-KR" dirty="0" smtClean="0"/>
              <a:t>&lt;h1&gt;</a:t>
            </a:r>
            <a:r>
              <a:rPr lang="ko-KR" altLang="en-US" dirty="0" smtClean="0"/>
              <a:t>등과 같이 사용되면 </a:t>
            </a:r>
            <a:r>
              <a:rPr lang="en-US" altLang="ko-KR" dirty="0" smtClean="0"/>
              <a:t>&lt;h1&gt;</a:t>
            </a:r>
            <a:r>
              <a:rPr lang="ko-KR" altLang="en-US" dirty="0" smtClean="0"/>
              <a:t>등의 크기로 적용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Icon </a:t>
            </a:r>
            <a:r>
              <a:rPr lang="ko-KR" altLang="en-US" dirty="0" smtClean="0"/>
              <a:t>색상 변경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icon font</a:t>
            </a:r>
            <a:r>
              <a:rPr lang="ko-KR" altLang="en-US" dirty="0" smtClean="0"/>
              <a:t>로 사용됨으로 </a:t>
            </a:r>
            <a:r>
              <a:rPr lang="en-US" altLang="ko-KR" dirty="0" smtClean="0"/>
              <a:t>style </a:t>
            </a:r>
            <a:r>
              <a:rPr lang="ko-KR" altLang="en-US" dirty="0" smtClean="0"/>
              <a:t>속성으로 변경 가능</a:t>
            </a:r>
            <a:endParaRPr lang="en-US" altLang="ko-KR" dirty="0" smtClean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i</a:t>
            </a:r>
            <a:r>
              <a:rPr lang="en-US" altLang="ko-KR" dirty="0"/>
              <a:t> class="material-icons" style="</a:t>
            </a:r>
            <a:r>
              <a:rPr lang="en-US" altLang="ko-KR" dirty="0" err="1"/>
              <a:t>color:red</a:t>
            </a:r>
            <a:r>
              <a:rPr lang="en-US" altLang="ko-KR" dirty="0" smtClean="0"/>
              <a:t>"&gt;</a:t>
            </a:r>
            <a:r>
              <a:rPr lang="en-US" altLang="ko-KR" dirty="0"/>
              <a:t> face </a:t>
            </a:r>
            <a:r>
              <a:rPr lang="en-US" altLang="ko-KR" dirty="0" smtClean="0"/>
              <a:t>&lt;/</a:t>
            </a:r>
            <a:r>
              <a:rPr lang="en-US" altLang="ko-KR" dirty="0" err="1"/>
              <a:t>i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26" y="295836"/>
            <a:ext cx="8064724" cy="646331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-index.html(Material Icons)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51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-</a:t>
            </a:r>
            <a:r>
              <a:rPr lang="ko-KR" altLang="en-US" dirty="0" smtClean="0"/>
              <a:t>자바스크립트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jQuery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CDN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="https://ajax.googleapis.com/ajax/libs/</a:t>
            </a:r>
            <a:r>
              <a:rPr lang="en-US" altLang="ko-KR" dirty="0" err="1"/>
              <a:t>jquery</a:t>
            </a:r>
            <a:r>
              <a:rPr lang="en-US" altLang="ko-KR" dirty="0"/>
              <a:t>/3.3.1/jquery.min.js"&gt;&lt;/script</a:t>
            </a:r>
            <a:r>
              <a:rPr lang="en-US" altLang="ko-KR" dirty="0" smtClean="0"/>
              <a:t>&gt;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hlinkClick r:id="rId2"/>
              </a:rPr>
              <a:t>https://developers.google.com/speed/libraries/#</a:t>
            </a:r>
            <a:r>
              <a:rPr lang="en-US" altLang="ko-KR" dirty="0" smtClean="0">
                <a:hlinkClick r:id="rId2"/>
              </a:rPr>
              <a:t>jquery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/>
              <a:t>Materialize </a:t>
            </a:r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CDN</a:t>
            </a:r>
            <a:r>
              <a:rPr lang="ko-KR" altLang="en-US" dirty="0" smtClean="0"/>
              <a:t>방</a:t>
            </a:r>
            <a:r>
              <a:rPr lang="ko-KR" altLang="en-US" dirty="0"/>
              <a:t>식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script </a:t>
            </a:r>
            <a:r>
              <a:rPr lang="en-US" altLang="ko-KR" dirty="0" err="1"/>
              <a:t>src</a:t>
            </a:r>
            <a:r>
              <a:rPr lang="en-US" altLang="ko-KR" dirty="0"/>
              <a:t>="https://cdnjs.cloudflare.com/ajax/libs/materialize/1.0.0/</a:t>
            </a:r>
            <a:r>
              <a:rPr lang="en-US" altLang="ko-KR" dirty="0" err="1"/>
              <a:t>js</a:t>
            </a:r>
            <a:r>
              <a:rPr lang="en-US" altLang="ko-KR" dirty="0"/>
              <a:t>/materialize.min.js"&gt;&lt;/script&gt;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js</a:t>
            </a:r>
            <a:r>
              <a:rPr lang="en-US" altLang="ko-KR" dirty="0"/>
              <a:t>/materialize.min.js"&gt;&lt;/script&gt;</a:t>
            </a:r>
          </a:p>
          <a:p>
            <a:pPr lvl="2">
              <a:lnSpc>
                <a:spcPct val="120000"/>
              </a:lnSpc>
            </a:pPr>
            <a:endParaRPr lang="en-US" altLang="ko-KR" dirty="0" smtClean="0"/>
          </a:p>
          <a:p>
            <a:pPr lvl="2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960864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고딕" pitchFamily="18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19417</TotalTime>
  <Words>344</Words>
  <Application>Microsoft Office PowerPoint</Application>
  <PresentationFormat>화면 슬라이드 쇼(4:3)</PresentationFormat>
  <Paragraphs>91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1_디자인 사용자 지정</vt:lpstr>
      <vt:lpstr>2_디자인 사용자 지정</vt:lpstr>
      <vt:lpstr>Materialize Design</vt:lpstr>
      <vt:lpstr>  Materialize 프레임워크</vt:lpstr>
      <vt:lpstr>소개 페이지  사이트 만들기</vt:lpstr>
      <vt:lpstr>실습</vt:lpstr>
      <vt:lpstr>실습</vt:lpstr>
      <vt:lpstr>실습</vt:lpstr>
      <vt:lpstr>실습-index.html</vt:lpstr>
      <vt:lpstr>실습-index.html(Material Icons)</vt:lpstr>
      <vt:lpstr>실습-자바스크립트 사용</vt:lpstr>
      <vt:lpstr>실습-본문구조</vt:lpstr>
      <vt:lpstr>실습- Navbar</vt:lpstr>
      <vt:lpstr>실습-색상</vt:lpstr>
      <vt:lpstr>실습-Grid</vt:lpstr>
      <vt:lpstr>실습-Grid</vt:lpstr>
      <vt:lpstr>실습-반응형 레이아웃</vt:lpstr>
    </vt:vector>
  </TitlesOfParts>
  <Company>(주)지커뮤니케이션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10종 전개형 다이어그램06</dc:title>
  <dc:creator>피피티월드(http://www.pptworld.co.kr)</dc:creator>
  <dc:description>본 저작물의 저작권은 피피티월드에 있습니다.</dc:description>
  <cp:lastModifiedBy>Windows 사용자</cp:lastModifiedBy>
  <cp:revision>1527</cp:revision>
  <dcterms:created xsi:type="dcterms:W3CDTF">2010-05-06T06:35:17Z</dcterms:created>
  <dcterms:modified xsi:type="dcterms:W3CDTF">2019-04-09T04:36:49Z</dcterms:modified>
</cp:coreProperties>
</file>