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355" r:id="rId2"/>
    <p:sldId id="370" r:id="rId3"/>
    <p:sldId id="371" r:id="rId4"/>
    <p:sldId id="372" r:id="rId5"/>
    <p:sldId id="374" r:id="rId6"/>
    <p:sldId id="375" r:id="rId7"/>
    <p:sldId id="402" r:id="rId8"/>
    <p:sldId id="403" r:id="rId9"/>
    <p:sldId id="404" r:id="rId10"/>
    <p:sldId id="405" r:id="rId11"/>
    <p:sldId id="416" r:id="rId12"/>
    <p:sldId id="424" r:id="rId13"/>
    <p:sldId id="417" r:id="rId14"/>
    <p:sldId id="418" r:id="rId15"/>
    <p:sldId id="419" r:id="rId16"/>
    <p:sldId id="420" r:id="rId17"/>
    <p:sldId id="421" r:id="rId18"/>
    <p:sldId id="422" r:id="rId19"/>
    <p:sldId id="423" r:id="rId20"/>
    <p:sldId id="415" r:id="rId21"/>
    <p:sldId id="383" r:id="rId22"/>
    <p:sldId id="425" r:id="rId23"/>
    <p:sldId id="426"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3B3B"/>
    <a:srgbClr val="FF3333"/>
    <a:srgbClr val="E8FA3C"/>
    <a:srgbClr val="F2F2F2"/>
    <a:srgbClr val="33CC33"/>
    <a:srgbClr val="AFCBE0"/>
    <a:srgbClr val="0052A5"/>
    <a:srgbClr val="6600FF"/>
    <a:srgbClr val="3333CC"/>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3" autoAdjust="0"/>
    <p:restoredTop sz="86323" autoAdjust="0"/>
  </p:normalViewPr>
  <p:slideViewPr>
    <p:cSldViewPr snapToGrid="0">
      <p:cViewPr varScale="1">
        <p:scale>
          <a:sx n="69" d="100"/>
          <a:sy n="69" d="100"/>
        </p:scale>
        <p:origin x="1022" y="58"/>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65C6DA-5C8D-412A-A384-5B74A29C9C75}" type="datetimeFigureOut">
              <a:rPr lang="en-US" smtClean="0"/>
              <a:t>5/12/2025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2165D8-144D-4958-A83E-0D86045592C5}" type="slidenum">
              <a:rPr lang="en-US" smtClean="0"/>
              <a:t>‹#›</a:t>
            </a:fld>
            <a:endParaRPr lang="en-US"/>
          </a:p>
        </p:txBody>
      </p:sp>
    </p:spTree>
    <p:extLst>
      <p:ext uri="{BB962C8B-B14F-4D97-AF65-F5344CB8AC3E}">
        <p14:creationId xmlns:p14="http://schemas.microsoft.com/office/powerpoint/2010/main" val="1549517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In this video, we will provide a general overview of a fundamental concept in the Web of Things — the Thing Description, or TD.</a:t>
            </a:r>
          </a:p>
        </p:txBody>
      </p:sp>
      <p:sp>
        <p:nvSpPr>
          <p:cNvPr id="4" name="Slide Number Placeholder 3"/>
          <p:cNvSpPr>
            <a:spLocks noGrp="1"/>
          </p:cNvSpPr>
          <p:nvPr>
            <p:ph type="sldNum" sz="quarter" idx="5"/>
          </p:nvPr>
        </p:nvSpPr>
        <p:spPr/>
        <p:txBody>
          <a:bodyPr/>
          <a:lstStyle/>
          <a:p>
            <a:fld id="{F02165D8-144D-4958-A83E-0D86045592C5}" type="slidenum">
              <a:rPr lang="en-US" smtClean="0"/>
              <a:t>1</a:t>
            </a:fld>
            <a:endParaRPr lang="en-US"/>
          </a:p>
        </p:txBody>
      </p:sp>
    </p:spTree>
    <p:extLst>
      <p:ext uri="{BB962C8B-B14F-4D97-AF65-F5344CB8AC3E}">
        <p14:creationId xmlns:p14="http://schemas.microsoft.com/office/powerpoint/2010/main" val="10403857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CCCCCC"/>
                </a:solidFill>
                <a:effectLst/>
                <a:latin typeface="Consolas" panose="020B0609020204030204" pitchFamily="49" charset="0"/>
              </a:rPr>
              <a:t>To understand this better, let's take a look at a simple example — a smart coffee machine — and break down the components in its Thing Description:</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10</a:t>
            </a:fld>
            <a:endParaRPr lang="en-US"/>
          </a:p>
        </p:txBody>
      </p:sp>
    </p:spTree>
    <p:extLst>
      <p:ext uri="{BB962C8B-B14F-4D97-AF65-F5344CB8AC3E}">
        <p14:creationId xmlns:p14="http://schemas.microsoft.com/office/powerpoint/2010/main" val="2592387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0D24B-1AEF-BE5A-2A20-0CD3274DD2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51F765-5989-2A87-6309-5B7BD7E68F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A43BD4-D2F3-3B54-CFFA-06113B361057}"/>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Thing Description begins with the Thing's metadata. It provides the essential information about the device, like its unique ID, title, and description.</a:t>
            </a:r>
          </a:p>
        </p:txBody>
      </p:sp>
      <p:sp>
        <p:nvSpPr>
          <p:cNvPr id="4" name="Slide Number Placeholder 3">
            <a:extLst>
              <a:ext uri="{FF2B5EF4-FFF2-40B4-BE49-F238E27FC236}">
                <a16:creationId xmlns:a16="http://schemas.microsoft.com/office/drawing/2014/main" id="{1DF294FC-1185-03E7-83E1-B074792F5FA3}"/>
              </a:ext>
            </a:extLst>
          </p:cNvPr>
          <p:cNvSpPr>
            <a:spLocks noGrp="1"/>
          </p:cNvSpPr>
          <p:nvPr>
            <p:ph type="sldNum" sz="quarter" idx="5"/>
          </p:nvPr>
        </p:nvSpPr>
        <p:spPr/>
        <p:txBody>
          <a:bodyPr/>
          <a:lstStyle/>
          <a:p>
            <a:fld id="{F02165D8-144D-4958-A83E-0D86045592C5}" type="slidenum">
              <a:rPr lang="en-US" smtClean="0"/>
              <a:t>11</a:t>
            </a:fld>
            <a:endParaRPr lang="en-US"/>
          </a:p>
        </p:txBody>
      </p:sp>
    </p:spTree>
    <p:extLst>
      <p:ext uri="{BB962C8B-B14F-4D97-AF65-F5344CB8AC3E}">
        <p14:creationId xmlns:p14="http://schemas.microsoft.com/office/powerpoint/2010/main" val="1631517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E1FF3-9D23-0AF9-13EE-88C8F5CB28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021D2-64BC-0903-D591-6ACA617A31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8E7C5F-1A5C-701F-2694-B4ECAE9CC564}"/>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Then, in the definitions of Interaction Affordances, we specify ways a Consumer application can interact with the Thing, through its various properties, actions, and events exposed on its network interfaces. The example here shows the property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coffeeBeansLeft</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which describes the current state of the coffee beans; the action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brewCoffee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which triggers brewing; and the event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lowOnWater</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which alerts the Consumer when the machine is low on water. We’ll explore Interaction Affordances in greater detail in the next video of this series.</a:t>
            </a:r>
          </a:p>
        </p:txBody>
      </p:sp>
      <p:sp>
        <p:nvSpPr>
          <p:cNvPr id="4" name="Slide Number Placeholder 3">
            <a:extLst>
              <a:ext uri="{FF2B5EF4-FFF2-40B4-BE49-F238E27FC236}">
                <a16:creationId xmlns:a16="http://schemas.microsoft.com/office/drawing/2014/main" id="{4732B638-BED0-70F6-E521-32F0F0EE119E}"/>
              </a:ext>
            </a:extLst>
          </p:cNvPr>
          <p:cNvSpPr>
            <a:spLocks noGrp="1"/>
          </p:cNvSpPr>
          <p:nvPr>
            <p:ph type="sldNum" sz="quarter" idx="5"/>
          </p:nvPr>
        </p:nvSpPr>
        <p:spPr/>
        <p:txBody>
          <a:bodyPr/>
          <a:lstStyle/>
          <a:p>
            <a:fld id="{F02165D8-144D-4958-A83E-0D86045592C5}" type="slidenum">
              <a:rPr lang="en-US" smtClean="0"/>
              <a:t>12</a:t>
            </a:fld>
            <a:endParaRPr lang="en-US"/>
          </a:p>
        </p:txBody>
      </p:sp>
    </p:spTree>
    <p:extLst>
      <p:ext uri="{BB962C8B-B14F-4D97-AF65-F5344CB8AC3E}">
        <p14:creationId xmlns:p14="http://schemas.microsoft.com/office/powerpoint/2010/main" val="42213139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20D25-C1F4-6CDE-44D9-1CEAC824CE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D0D840-4EC0-B672-4985-7B2B1E67FD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65F3B9-ED86-353E-FFEB-C610AEBCE699}"/>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Then, in the definitions of Interaction Affordances, we specify ways a Consumer application can interact with the Thing, through its various properties, actions, and events exposed on its network interfaces. The example here shows the property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coffeeBeansLeft</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which describes the current state of the coffee beans; the action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brewCoffee</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which triggers brewing; and the event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lowOnWater</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 which alerts the Consumer when the machine is low on water. We’ll explore Interaction Affordances in greater detail in the next video of this series.</a:t>
            </a:r>
          </a:p>
        </p:txBody>
      </p:sp>
      <p:sp>
        <p:nvSpPr>
          <p:cNvPr id="4" name="Slide Number Placeholder 3">
            <a:extLst>
              <a:ext uri="{FF2B5EF4-FFF2-40B4-BE49-F238E27FC236}">
                <a16:creationId xmlns:a16="http://schemas.microsoft.com/office/drawing/2014/main" id="{FB072D99-D999-4BC3-0160-FEAEA410C283}"/>
              </a:ext>
            </a:extLst>
          </p:cNvPr>
          <p:cNvSpPr>
            <a:spLocks noGrp="1"/>
          </p:cNvSpPr>
          <p:nvPr>
            <p:ph type="sldNum" sz="quarter" idx="5"/>
          </p:nvPr>
        </p:nvSpPr>
        <p:spPr/>
        <p:txBody>
          <a:bodyPr/>
          <a:lstStyle/>
          <a:p>
            <a:fld id="{F02165D8-144D-4958-A83E-0D86045592C5}" type="slidenum">
              <a:rPr lang="en-US" smtClean="0"/>
              <a:t>13</a:t>
            </a:fld>
            <a:endParaRPr lang="en-US"/>
          </a:p>
        </p:txBody>
      </p:sp>
    </p:spTree>
    <p:extLst>
      <p:ext uri="{BB962C8B-B14F-4D97-AF65-F5344CB8AC3E}">
        <p14:creationId xmlns:p14="http://schemas.microsoft.com/office/powerpoint/2010/main" val="1437162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C2999-5D62-0CB1-6315-F70CA4703A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1E1454-6394-6EAB-F2F8-B7F6B00A7F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303FF-D65D-0329-8AF3-7FB664BB33ED}"/>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Security Metadata defines security mechanisms required to ensure secure access to the Thing by the Consumer application. This way the Consumer application knows what type of credentials are needed to execute different operations.</a:t>
            </a:r>
          </a:p>
        </p:txBody>
      </p:sp>
      <p:sp>
        <p:nvSpPr>
          <p:cNvPr id="4" name="Slide Number Placeholder 3">
            <a:extLst>
              <a:ext uri="{FF2B5EF4-FFF2-40B4-BE49-F238E27FC236}">
                <a16:creationId xmlns:a16="http://schemas.microsoft.com/office/drawing/2014/main" id="{E85C639F-DF0D-B7C6-CC9D-73D16FA116B3}"/>
              </a:ext>
            </a:extLst>
          </p:cNvPr>
          <p:cNvSpPr>
            <a:spLocks noGrp="1"/>
          </p:cNvSpPr>
          <p:nvPr>
            <p:ph type="sldNum" sz="quarter" idx="5"/>
          </p:nvPr>
        </p:nvSpPr>
        <p:spPr/>
        <p:txBody>
          <a:bodyPr/>
          <a:lstStyle/>
          <a:p>
            <a:fld id="{F02165D8-144D-4958-A83E-0D86045592C5}" type="slidenum">
              <a:rPr lang="en-US" smtClean="0"/>
              <a:t>14</a:t>
            </a:fld>
            <a:endParaRPr lang="en-US"/>
          </a:p>
        </p:txBody>
      </p:sp>
    </p:spTree>
    <p:extLst>
      <p:ext uri="{BB962C8B-B14F-4D97-AF65-F5344CB8AC3E}">
        <p14:creationId xmlns:p14="http://schemas.microsoft.com/office/powerpoint/2010/main" val="39090250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4BA6E-B995-9D7D-0833-533CBF0745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6A8D62-79A7-14B8-C16F-7D09FC21E5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A183B-E4F9-6560-BAFD-909EC21DA671}"/>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The Security Metadata defines security mechanisms required to ensure secure access to the Thing by the Consumer application. This way the Consumer application knows what type of credentials are needed to execute different operations.</a:t>
            </a:r>
          </a:p>
        </p:txBody>
      </p:sp>
      <p:sp>
        <p:nvSpPr>
          <p:cNvPr id="4" name="Slide Number Placeholder 3">
            <a:extLst>
              <a:ext uri="{FF2B5EF4-FFF2-40B4-BE49-F238E27FC236}">
                <a16:creationId xmlns:a16="http://schemas.microsoft.com/office/drawing/2014/main" id="{DE8B6039-62A4-0F5B-89AC-F8554404BA4B}"/>
              </a:ext>
            </a:extLst>
          </p:cNvPr>
          <p:cNvSpPr>
            <a:spLocks noGrp="1"/>
          </p:cNvSpPr>
          <p:nvPr>
            <p:ph type="sldNum" sz="quarter" idx="5"/>
          </p:nvPr>
        </p:nvSpPr>
        <p:spPr/>
        <p:txBody>
          <a:bodyPr/>
          <a:lstStyle/>
          <a:p>
            <a:fld id="{F02165D8-144D-4958-A83E-0D86045592C5}" type="slidenum">
              <a:rPr lang="en-US" smtClean="0"/>
              <a:t>15</a:t>
            </a:fld>
            <a:endParaRPr lang="en-US"/>
          </a:p>
        </p:txBody>
      </p:sp>
    </p:spTree>
    <p:extLst>
      <p:ext uri="{BB962C8B-B14F-4D97-AF65-F5344CB8AC3E}">
        <p14:creationId xmlns:p14="http://schemas.microsoft.com/office/powerpoint/2010/main" val="10765315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E693D-D512-2BA3-5433-CD9303F024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114F8D-DA0D-BCF3-01DC-F64A98F16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BC4660-6A63-6EAF-2B98-B4C3F7D79632}"/>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To add keywords that are not part of the TD standard, we can add Semantic Annotations. These allow other systems to consistently interpret the device’s terms and functions. Here, we annotate using </a:t>
            </a:r>
            <a:r>
              <a:rPr lang="en-US" b="0" dirty="0">
                <a:solidFill>
                  <a:srgbClr val="CE9178"/>
                </a:solidFill>
                <a:effectLst/>
                <a:latin typeface="Consolas" panose="020B0609020204030204" pitchFamily="49" charset="0"/>
              </a:rPr>
              <a:t>`schema.org`</a:t>
            </a:r>
            <a:r>
              <a:rPr lang="en-US" b="0" dirty="0">
                <a:solidFill>
                  <a:srgbClr val="CCCCCC"/>
                </a:solidFill>
                <a:effectLst/>
                <a:latin typeface="Consolas" panose="020B0609020204030204" pitchFamily="49" charset="0"/>
              </a:rPr>
              <a:t> to add the name of the manufacturer, which is not part of the core TD specification.</a:t>
            </a:r>
          </a:p>
        </p:txBody>
      </p:sp>
      <p:sp>
        <p:nvSpPr>
          <p:cNvPr id="4" name="Slide Number Placeholder 3">
            <a:extLst>
              <a:ext uri="{FF2B5EF4-FFF2-40B4-BE49-F238E27FC236}">
                <a16:creationId xmlns:a16="http://schemas.microsoft.com/office/drawing/2014/main" id="{19006952-B456-CD27-87C8-1BA2E0323BE5}"/>
              </a:ext>
            </a:extLst>
          </p:cNvPr>
          <p:cNvSpPr>
            <a:spLocks noGrp="1"/>
          </p:cNvSpPr>
          <p:nvPr>
            <p:ph type="sldNum" sz="quarter" idx="5"/>
          </p:nvPr>
        </p:nvSpPr>
        <p:spPr/>
        <p:txBody>
          <a:bodyPr/>
          <a:lstStyle/>
          <a:p>
            <a:fld id="{F02165D8-144D-4958-A83E-0D86045592C5}" type="slidenum">
              <a:rPr lang="en-US" smtClean="0"/>
              <a:t>16</a:t>
            </a:fld>
            <a:endParaRPr lang="en-US"/>
          </a:p>
        </p:txBody>
      </p:sp>
    </p:spTree>
    <p:extLst>
      <p:ext uri="{BB962C8B-B14F-4D97-AF65-F5344CB8AC3E}">
        <p14:creationId xmlns:p14="http://schemas.microsoft.com/office/powerpoint/2010/main" val="3297646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4133E-5429-A498-075A-527A8C239F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0BE8E3-BE91-5232-331E-0FFC13B0E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EE8B1C-297A-871C-2173-736AC2012D65}"/>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To add keywords that are not part of the TD standard, we can add Semantic Annotations. These allow other systems to consistently interpret the device’s terms and functions. Here, we annotate using </a:t>
            </a:r>
            <a:r>
              <a:rPr lang="en-US" b="0" dirty="0">
                <a:solidFill>
                  <a:srgbClr val="CE9178"/>
                </a:solidFill>
                <a:effectLst/>
                <a:latin typeface="Consolas" panose="020B0609020204030204" pitchFamily="49" charset="0"/>
              </a:rPr>
              <a:t>`schema.org`</a:t>
            </a:r>
            <a:r>
              <a:rPr lang="en-US" b="0" dirty="0">
                <a:solidFill>
                  <a:srgbClr val="CCCCCC"/>
                </a:solidFill>
                <a:effectLst/>
                <a:latin typeface="Consolas" panose="020B0609020204030204" pitchFamily="49" charset="0"/>
              </a:rPr>
              <a:t> to add the name of the manufacturer, which is not part of the core TD specification.</a:t>
            </a:r>
          </a:p>
        </p:txBody>
      </p:sp>
      <p:sp>
        <p:nvSpPr>
          <p:cNvPr id="4" name="Slide Number Placeholder 3">
            <a:extLst>
              <a:ext uri="{FF2B5EF4-FFF2-40B4-BE49-F238E27FC236}">
                <a16:creationId xmlns:a16="http://schemas.microsoft.com/office/drawing/2014/main" id="{E9869B2C-1094-D53E-B7C8-EED2CCC7AEBF}"/>
              </a:ext>
            </a:extLst>
          </p:cNvPr>
          <p:cNvSpPr>
            <a:spLocks noGrp="1"/>
          </p:cNvSpPr>
          <p:nvPr>
            <p:ph type="sldNum" sz="quarter" idx="5"/>
          </p:nvPr>
        </p:nvSpPr>
        <p:spPr/>
        <p:txBody>
          <a:bodyPr/>
          <a:lstStyle/>
          <a:p>
            <a:fld id="{F02165D8-144D-4958-A83E-0D86045592C5}" type="slidenum">
              <a:rPr lang="en-US" smtClean="0"/>
              <a:t>17</a:t>
            </a:fld>
            <a:endParaRPr lang="en-US"/>
          </a:p>
        </p:txBody>
      </p:sp>
    </p:spTree>
    <p:extLst>
      <p:ext uri="{BB962C8B-B14F-4D97-AF65-F5344CB8AC3E}">
        <p14:creationId xmlns:p14="http://schemas.microsoft.com/office/powerpoint/2010/main" val="1230260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D49A1-C503-F881-4D68-B0141DFB3B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50A310-BE55-EDE8-A792-BF94074546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E416F2-9A45-8E00-503D-309916D2BEE8}"/>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Finally, we can link the Thing Description to other documents, such as documentation or a user interface.</a:t>
            </a:r>
          </a:p>
        </p:txBody>
      </p:sp>
      <p:sp>
        <p:nvSpPr>
          <p:cNvPr id="4" name="Slide Number Placeholder 3">
            <a:extLst>
              <a:ext uri="{FF2B5EF4-FFF2-40B4-BE49-F238E27FC236}">
                <a16:creationId xmlns:a16="http://schemas.microsoft.com/office/drawing/2014/main" id="{1EB7F1F0-E415-6DD3-BA20-903CD82361D0}"/>
              </a:ext>
            </a:extLst>
          </p:cNvPr>
          <p:cNvSpPr>
            <a:spLocks noGrp="1"/>
          </p:cNvSpPr>
          <p:nvPr>
            <p:ph type="sldNum" sz="quarter" idx="5"/>
          </p:nvPr>
        </p:nvSpPr>
        <p:spPr/>
        <p:txBody>
          <a:bodyPr/>
          <a:lstStyle/>
          <a:p>
            <a:fld id="{F02165D8-144D-4958-A83E-0D86045592C5}" type="slidenum">
              <a:rPr lang="en-US" smtClean="0"/>
              <a:t>18</a:t>
            </a:fld>
            <a:endParaRPr lang="en-US"/>
          </a:p>
        </p:txBody>
      </p:sp>
    </p:spTree>
    <p:extLst>
      <p:ext uri="{BB962C8B-B14F-4D97-AF65-F5344CB8AC3E}">
        <p14:creationId xmlns:p14="http://schemas.microsoft.com/office/powerpoint/2010/main" val="39211549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852B1-A068-3C04-2D8D-86012CF7B3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5BA70B-AA62-1D6B-8060-30D30AB3BF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74EC71-97D7-D507-98C3-D9255FE1A3C1}"/>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Finally, we can link the Thing Description to other documents, such as documentation or a user interface.</a:t>
            </a:r>
          </a:p>
        </p:txBody>
      </p:sp>
      <p:sp>
        <p:nvSpPr>
          <p:cNvPr id="4" name="Slide Number Placeholder 3">
            <a:extLst>
              <a:ext uri="{FF2B5EF4-FFF2-40B4-BE49-F238E27FC236}">
                <a16:creationId xmlns:a16="http://schemas.microsoft.com/office/drawing/2014/main" id="{23305A91-C7A9-8B6F-78BB-7C6030018B4E}"/>
              </a:ext>
            </a:extLst>
          </p:cNvPr>
          <p:cNvSpPr>
            <a:spLocks noGrp="1"/>
          </p:cNvSpPr>
          <p:nvPr>
            <p:ph type="sldNum" sz="quarter" idx="5"/>
          </p:nvPr>
        </p:nvSpPr>
        <p:spPr/>
        <p:txBody>
          <a:bodyPr/>
          <a:lstStyle/>
          <a:p>
            <a:fld id="{F02165D8-144D-4958-A83E-0D86045592C5}" type="slidenum">
              <a:rPr lang="en-US" smtClean="0"/>
              <a:t>19</a:t>
            </a:fld>
            <a:endParaRPr lang="en-US"/>
          </a:p>
        </p:txBody>
      </p:sp>
    </p:spTree>
    <p:extLst>
      <p:ext uri="{BB962C8B-B14F-4D97-AF65-F5344CB8AC3E}">
        <p14:creationId xmlns:p14="http://schemas.microsoft.com/office/powerpoint/2010/main" val="61297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TD acts as a unique blueprint for the respective Thing, offering a standardized way to describe its functionality and how a Consumer should interact with it.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07837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DD2F6-B531-DBAE-B0B1-4105F06305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A65899-2B52-F061-5CA5-E70C8E0E7D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AACEAA-6ED4-3301-CB03-2C60FEBFE97F}"/>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This overview should give you a solid foundation for understanding the role of Thing Descriptions in the Web of Things. The next videos will explain the components in detail.</a:t>
            </a:r>
          </a:p>
        </p:txBody>
      </p:sp>
      <p:sp>
        <p:nvSpPr>
          <p:cNvPr id="4" name="Slide Number Placeholder 3">
            <a:extLst>
              <a:ext uri="{FF2B5EF4-FFF2-40B4-BE49-F238E27FC236}">
                <a16:creationId xmlns:a16="http://schemas.microsoft.com/office/drawing/2014/main" id="{0857BCAA-8DE2-4C61-C8AB-F25BD3705660}"/>
              </a:ext>
            </a:extLst>
          </p:cNvPr>
          <p:cNvSpPr>
            <a:spLocks noGrp="1"/>
          </p:cNvSpPr>
          <p:nvPr>
            <p:ph type="sldNum" sz="quarter" idx="5"/>
          </p:nvPr>
        </p:nvSpPr>
        <p:spPr/>
        <p:txBody>
          <a:bodyPr/>
          <a:lstStyle/>
          <a:p>
            <a:fld id="{F02165D8-144D-4958-A83E-0D86045592C5}" type="slidenum">
              <a:rPr lang="en-US" smtClean="0"/>
              <a:t>20</a:t>
            </a:fld>
            <a:endParaRPr lang="en-US"/>
          </a:p>
        </p:txBody>
      </p:sp>
    </p:spTree>
    <p:extLst>
      <p:ext uri="{BB962C8B-B14F-4D97-AF65-F5344CB8AC3E}">
        <p14:creationId xmlns:p14="http://schemas.microsoft.com/office/powerpoint/2010/main" val="2167106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This overview should give you a solid foundation for understanding the role of Thing Descriptions in the Web of Things. The next videos will explain the components in detail.</a:t>
            </a:r>
          </a:p>
        </p:txBody>
      </p:sp>
      <p:sp>
        <p:nvSpPr>
          <p:cNvPr id="4" name="Slide Number Placeholder 3"/>
          <p:cNvSpPr>
            <a:spLocks noGrp="1"/>
          </p:cNvSpPr>
          <p:nvPr>
            <p:ph type="sldNum" sz="quarter" idx="5"/>
          </p:nvPr>
        </p:nvSpPr>
        <p:spPr/>
        <p:txBody>
          <a:bodyPr/>
          <a:lstStyle/>
          <a:p>
            <a:fld id="{F02165D8-144D-4958-A83E-0D86045592C5}" type="slidenum">
              <a:rPr lang="en-US" smtClean="0"/>
              <a:t>21</a:t>
            </a:fld>
            <a:endParaRPr lang="en-US"/>
          </a:p>
        </p:txBody>
      </p:sp>
    </p:spTree>
    <p:extLst>
      <p:ext uri="{BB962C8B-B14F-4D97-AF65-F5344CB8AC3E}">
        <p14:creationId xmlns:p14="http://schemas.microsoft.com/office/powerpoint/2010/main" val="35182295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76748-2875-6926-C08C-D8980B6EBE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42554C-AFD1-2BFC-BC3C-5DCA54986F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560B80-29D9-8567-2567-DB233F6C925F}"/>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This overview should give you a solid foundation for understanding the role of Thing Descriptions in the Web of Things. The next videos will explain the components in detail.</a:t>
            </a:r>
          </a:p>
        </p:txBody>
      </p:sp>
      <p:sp>
        <p:nvSpPr>
          <p:cNvPr id="4" name="Slide Number Placeholder 3">
            <a:extLst>
              <a:ext uri="{FF2B5EF4-FFF2-40B4-BE49-F238E27FC236}">
                <a16:creationId xmlns:a16="http://schemas.microsoft.com/office/drawing/2014/main" id="{3BA97454-A222-A7C3-3E58-054B79F71B9B}"/>
              </a:ext>
            </a:extLst>
          </p:cNvPr>
          <p:cNvSpPr>
            <a:spLocks noGrp="1"/>
          </p:cNvSpPr>
          <p:nvPr>
            <p:ph type="sldNum" sz="quarter" idx="5"/>
          </p:nvPr>
        </p:nvSpPr>
        <p:spPr/>
        <p:txBody>
          <a:bodyPr/>
          <a:lstStyle/>
          <a:p>
            <a:fld id="{F02165D8-144D-4958-A83E-0D86045592C5}" type="slidenum">
              <a:rPr lang="en-US" smtClean="0"/>
              <a:t>22</a:t>
            </a:fld>
            <a:endParaRPr lang="en-US"/>
          </a:p>
        </p:txBody>
      </p:sp>
    </p:spTree>
    <p:extLst>
      <p:ext uri="{BB962C8B-B14F-4D97-AF65-F5344CB8AC3E}">
        <p14:creationId xmlns:p14="http://schemas.microsoft.com/office/powerpoint/2010/main" val="34766218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A9E8F-68D0-D4CF-606E-FB648FF4BE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F7212C-9544-2CD8-844E-20A7B152929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11BC7F-8245-8934-8FBB-1ABFBDFFC40E}"/>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This overview should give you a solid foundation for understanding the role of Thing Descriptions in the Web of Things. The next videos will explain the components in detail.</a:t>
            </a:r>
          </a:p>
        </p:txBody>
      </p:sp>
      <p:sp>
        <p:nvSpPr>
          <p:cNvPr id="4" name="Slide Number Placeholder 3">
            <a:extLst>
              <a:ext uri="{FF2B5EF4-FFF2-40B4-BE49-F238E27FC236}">
                <a16:creationId xmlns:a16="http://schemas.microsoft.com/office/drawing/2014/main" id="{33F607E7-06DA-1476-2B5F-7BA0D75A986D}"/>
              </a:ext>
            </a:extLst>
          </p:cNvPr>
          <p:cNvSpPr>
            <a:spLocks noGrp="1"/>
          </p:cNvSpPr>
          <p:nvPr>
            <p:ph type="sldNum" sz="quarter" idx="5"/>
          </p:nvPr>
        </p:nvSpPr>
        <p:spPr/>
        <p:txBody>
          <a:bodyPr/>
          <a:lstStyle/>
          <a:p>
            <a:fld id="{F02165D8-144D-4958-A83E-0D86045592C5}" type="slidenum">
              <a:rPr lang="en-US" smtClean="0"/>
              <a:t>23</a:t>
            </a:fld>
            <a:endParaRPr lang="en-US"/>
          </a:p>
        </p:txBody>
      </p:sp>
    </p:spTree>
    <p:extLst>
      <p:ext uri="{BB962C8B-B14F-4D97-AF65-F5344CB8AC3E}">
        <p14:creationId xmlns:p14="http://schemas.microsoft.com/office/powerpoint/2010/main" val="3322260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24</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TD acts as a unique blueprint for the respective Thing, offering a standardized way to describe its functionality and how a Consumer should interact with it.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8686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TD acts as a unique blueprint for the respective Thing, offering a standardized way to describe its functionality and how a Consumer should interact with it.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249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TD acts as a unique blueprint for the respective Thing, offering a standardized way to describe its functionality and how a Consumer should interact with it.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7016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A TD acts as a unique blueprint for the respective Thing, offering a standardized way to describe its functionality and how a Consumer should interact with it.</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50711E8-F1A4-440D-86C4-AD090AA3185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891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Thing Descriptions are written using the JSON-LD format, making it both machine and human-readable. </a:t>
            </a:r>
          </a:p>
        </p:txBody>
      </p:sp>
      <p:sp>
        <p:nvSpPr>
          <p:cNvPr id="4" name="Slide Number Placeholder 3"/>
          <p:cNvSpPr>
            <a:spLocks noGrp="1"/>
          </p:cNvSpPr>
          <p:nvPr>
            <p:ph type="sldNum" sz="quarter" idx="5"/>
          </p:nvPr>
        </p:nvSpPr>
        <p:spPr/>
        <p:txBody>
          <a:bodyPr/>
          <a:lstStyle/>
          <a:p>
            <a:fld id="{F02165D8-144D-4958-A83E-0D86045592C5}" type="slidenum">
              <a:rPr lang="en-US" smtClean="0"/>
              <a:t>7</a:t>
            </a:fld>
            <a:endParaRPr lang="en-US"/>
          </a:p>
        </p:txBody>
      </p:sp>
    </p:spTree>
    <p:extLst>
      <p:ext uri="{BB962C8B-B14F-4D97-AF65-F5344CB8AC3E}">
        <p14:creationId xmlns:p14="http://schemas.microsoft.com/office/powerpoint/2010/main" val="793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7B202-CE58-8F45-BDAC-1474C06F39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52472E-A469-52EE-B672-A9AAA8EC03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4D1BDCD-4AE5-C9E4-81C0-E2315A32FD3D}"/>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To understand this better, let's take a look at a simple example — a smart coffee machine — and break down the components in its Thing Description:</a:t>
            </a:r>
          </a:p>
        </p:txBody>
      </p:sp>
      <p:sp>
        <p:nvSpPr>
          <p:cNvPr id="4" name="Slide Number Placeholder 3">
            <a:extLst>
              <a:ext uri="{FF2B5EF4-FFF2-40B4-BE49-F238E27FC236}">
                <a16:creationId xmlns:a16="http://schemas.microsoft.com/office/drawing/2014/main" id="{AB65900D-5402-1493-8C18-195BF3457478}"/>
              </a:ext>
            </a:extLst>
          </p:cNvPr>
          <p:cNvSpPr>
            <a:spLocks noGrp="1"/>
          </p:cNvSpPr>
          <p:nvPr>
            <p:ph type="sldNum" sz="quarter" idx="5"/>
          </p:nvPr>
        </p:nvSpPr>
        <p:spPr/>
        <p:txBody>
          <a:bodyPr/>
          <a:lstStyle/>
          <a:p>
            <a:fld id="{F02165D8-144D-4958-A83E-0D86045592C5}" type="slidenum">
              <a:rPr lang="en-US" smtClean="0"/>
              <a:t>8</a:t>
            </a:fld>
            <a:endParaRPr lang="en-US"/>
          </a:p>
        </p:txBody>
      </p:sp>
    </p:spTree>
    <p:extLst>
      <p:ext uri="{BB962C8B-B14F-4D97-AF65-F5344CB8AC3E}">
        <p14:creationId xmlns:p14="http://schemas.microsoft.com/office/powerpoint/2010/main" val="4086479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015F6-9FAE-6FB3-8C04-55B690F997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B35D95-0CCC-93DE-6A3D-BC177619CC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74678D-B6A8-530F-ABFF-00780A02DDBF}"/>
              </a:ext>
            </a:extLst>
          </p:cNvPr>
          <p:cNvSpPr>
            <a:spLocks noGrp="1"/>
          </p:cNvSpPr>
          <p:nvPr>
            <p:ph type="body" idx="1"/>
          </p:nvPr>
        </p:nvSpPr>
        <p:spPr/>
        <p:txBody>
          <a:bodyPr/>
          <a:lstStyle/>
          <a:p>
            <a:pPr>
              <a:lnSpc>
                <a:spcPts val="1425"/>
              </a:lnSpc>
            </a:pPr>
            <a:r>
              <a:rPr lang="en-US" b="0" dirty="0">
                <a:solidFill>
                  <a:srgbClr val="CCCCCC"/>
                </a:solidFill>
                <a:effectLst/>
                <a:latin typeface="Consolas" panose="020B0609020204030204" pitchFamily="49" charset="0"/>
              </a:rPr>
              <a:t>To understand this better, let's take a look at a simple example — a smart coffee machine — and break down the components in its Thing Description:</a:t>
            </a:r>
          </a:p>
        </p:txBody>
      </p:sp>
      <p:sp>
        <p:nvSpPr>
          <p:cNvPr id="4" name="Slide Number Placeholder 3">
            <a:extLst>
              <a:ext uri="{FF2B5EF4-FFF2-40B4-BE49-F238E27FC236}">
                <a16:creationId xmlns:a16="http://schemas.microsoft.com/office/drawing/2014/main" id="{65ABDFCC-FAC2-99FC-0A43-27DD573DAD39}"/>
              </a:ext>
            </a:extLst>
          </p:cNvPr>
          <p:cNvSpPr>
            <a:spLocks noGrp="1"/>
          </p:cNvSpPr>
          <p:nvPr>
            <p:ph type="sldNum" sz="quarter" idx="5"/>
          </p:nvPr>
        </p:nvSpPr>
        <p:spPr/>
        <p:txBody>
          <a:bodyPr/>
          <a:lstStyle/>
          <a:p>
            <a:fld id="{F02165D8-144D-4958-A83E-0D86045592C5}" type="slidenum">
              <a:rPr lang="en-US" smtClean="0"/>
              <a:t>9</a:t>
            </a:fld>
            <a:endParaRPr lang="en-US"/>
          </a:p>
        </p:txBody>
      </p:sp>
    </p:spTree>
    <p:extLst>
      <p:ext uri="{BB962C8B-B14F-4D97-AF65-F5344CB8AC3E}">
        <p14:creationId xmlns:p14="http://schemas.microsoft.com/office/powerpoint/2010/main" val="681630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099743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93314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59504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54F9CB-E3D7-441A-A1FF-5C1CDFA7D5B3}"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2428829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4F9CB-E3D7-441A-A1FF-5C1CDFA7D5B3}"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3982124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54F9CB-E3D7-441A-A1FF-5C1CDFA7D5B3}"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69613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54F9CB-E3D7-441A-A1FF-5C1CDFA7D5B3}" type="datetimeFigureOut">
              <a:rPr lang="en-US" smtClean="0"/>
              <a:t>5/12/2025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20575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54F9CB-E3D7-441A-A1FF-5C1CDFA7D5B3}" type="datetimeFigureOut">
              <a:rPr lang="en-US" smtClean="0"/>
              <a:t>5/12/2025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507399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4F9CB-E3D7-441A-A1FF-5C1CDFA7D5B3}" type="datetimeFigureOut">
              <a:rPr lang="en-US" smtClean="0"/>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4285750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1183195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54F9CB-E3D7-441A-A1FF-5C1CDFA7D5B3}"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67062D-F1E8-4268-AE56-56D8738C72FE}" type="slidenum">
              <a:rPr lang="en-US" smtClean="0"/>
              <a:t>‹#›</a:t>
            </a:fld>
            <a:endParaRPr lang="en-US"/>
          </a:p>
        </p:txBody>
      </p:sp>
    </p:spTree>
    <p:extLst>
      <p:ext uri="{BB962C8B-B14F-4D97-AF65-F5344CB8AC3E}">
        <p14:creationId xmlns:p14="http://schemas.microsoft.com/office/powerpoint/2010/main" val="92093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54F9CB-E3D7-441A-A1FF-5C1CDFA7D5B3}" type="datetimeFigureOut">
              <a:rPr lang="en-US" smtClean="0"/>
              <a:t>5/12/2025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67062D-F1E8-4268-AE56-56D8738C72FE}" type="slidenum">
              <a:rPr lang="en-US" smtClean="0"/>
              <a:t>‹#›</a:t>
            </a:fld>
            <a:endParaRPr lang="en-US"/>
          </a:p>
        </p:txBody>
      </p:sp>
    </p:spTree>
    <p:extLst>
      <p:ext uri="{BB962C8B-B14F-4D97-AF65-F5344CB8AC3E}">
        <p14:creationId xmlns:p14="http://schemas.microsoft.com/office/powerpoint/2010/main" val="29191156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6.sv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8.sv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9.sv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8.sv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9.sv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8.sv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0.png"/><Relationship Id="rId4" Type="http://schemas.openxmlformats.org/officeDocument/2006/relationships/image" Target="../media/image9.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10.png"/><Relationship Id="rId5" Type="http://schemas.openxmlformats.org/officeDocument/2006/relationships/image" Target="../media/image3.png"/><Relationship Id="rId10" Type="http://schemas.openxmlformats.org/officeDocument/2006/relationships/image" Target="../media/image9.svg"/><Relationship Id="rId4" Type="http://schemas.openxmlformats.org/officeDocument/2006/relationships/image" Target="../media/image7.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6AEDECF-CA77-A241-43F0-1133D41290B1}"/>
              </a:ext>
            </a:extLst>
          </p:cNvPr>
          <p:cNvSpPr txBox="1">
            <a:spLocks/>
          </p:cNvSpPr>
          <p:nvPr/>
        </p:nvSpPr>
        <p:spPr>
          <a:xfrm>
            <a:off x="6261326" y="4615844"/>
            <a:ext cx="359409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2800" dirty="0" err="1">
                <a:solidFill>
                  <a:schemeClr val="accent1">
                    <a:lumMod val="20000"/>
                    <a:lumOff val="80000"/>
                  </a:schemeClr>
                </a:solidFill>
                <a:latin typeface="Consolas" panose="020B0609020204030204" pitchFamily="49" charset="0"/>
              </a:rPr>
              <a:t>Thing</a:t>
            </a:r>
            <a:r>
              <a:rPr lang="tr-TR" sz="2800" dirty="0">
                <a:solidFill>
                  <a:schemeClr val="accent1">
                    <a:lumMod val="20000"/>
                    <a:lumOff val="80000"/>
                  </a:schemeClr>
                </a:solidFill>
                <a:latin typeface="Consolas" panose="020B0609020204030204" pitchFamily="49" charset="0"/>
              </a:rPr>
              <a:t> </a:t>
            </a:r>
          </a:p>
          <a:p>
            <a:pPr algn="ctr">
              <a:lnSpc>
                <a:spcPct val="70000"/>
              </a:lnSpc>
            </a:pPr>
            <a:r>
              <a:rPr lang="tr-TR" sz="2800" dirty="0" err="1">
                <a:solidFill>
                  <a:schemeClr val="accent1">
                    <a:lumMod val="20000"/>
                    <a:lumOff val="80000"/>
                  </a:schemeClr>
                </a:solidFill>
                <a:latin typeface="Consolas" panose="020B0609020204030204" pitchFamily="49" charset="0"/>
              </a:rPr>
              <a:t>Description</a:t>
            </a:r>
            <a:endParaRPr lang="tr-TR" sz="2800" dirty="0">
              <a:solidFill>
                <a:schemeClr val="accent1">
                  <a:lumMod val="20000"/>
                  <a:lumOff val="80000"/>
                </a:schemeClr>
              </a:solidFill>
              <a:latin typeface="Consolas" panose="020B0609020204030204" pitchFamily="49" charset="0"/>
            </a:endParaRPr>
          </a:p>
        </p:txBody>
      </p:sp>
      <p:sp>
        <p:nvSpPr>
          <p:cNvPr id="5" name="Oval 4">
            <a:extLst>
              <a:ext uri="{FF2B5EF4-FFF2-40B4-BE49-F238E27FC236}">
                <a16:creationId xmlns:a16="http://schemas.microsoft.com/office/drawing/2014/main" id="{228C1D12-93AE-F369-E64C-33AF94451D50}"/>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a:solidFill>
                <a:schemeClr val="accent1"/>
              </a:solidFill>
              <a:latin typeface="Century Gothic" panose="020B0502020202020204" pitchFamily="34" charset="0"/>
            </a:endParaRPr>
          </a:p>
        </p:txBody>
      </p:sp>
      <p:sp>
        <p:nvSpPr>
          <p:cNvPr id="6" name="Title 1">
            <a:extLst>
              <a:ext uri="{FF2B5EF4-FFF2-40B4-BE49-F238E27FC236}">
                <a16:creationId xmlns:a16="http://schemas.microsoft.com/office/drawing/2014/main" id="{7F520380-3466-9C63-2C7D-1087024792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7" name="Left Brace 6">
            <a:extLst>
              <a:ext uri="{FF2B5EF4-FFF2-40B4-BE49-F238E27FC236}">
                <a16:creationId xmlns:a16="http://schemas.microsoft.com/office/drawing/2014/main" id="{651CE5AC-415B-FF4A-7E69-CF76CB6AC943}"/>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8" name="Title 1">
            <a:extLst>
              <a:ext uri="{FF2B5EF4-FFF2-40B4-BE49-F238E27FC236}">
                <a16:creationId xmlns:a16="http://schemas.microsoft.com/office/drawing/2014/main" id="{DFC3E99C-C383-A62B-CD81-9B99789A48F4}"/>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a:solidFill>
                  <a:schemeClr val="tx2"/>
                </a:solidFill>
                <a:latin typeface="Consolas" panose="020B0609020204030204" pitchFamily="49" charset="0"/>
              </a:rPr>
              <a:t>W</a:t>
            </a:r>
          </a:p>
        </p:txBody>
      </p:sp>
      <p:sp>
        <p:nvSpPr>
          <p:cNvPr id="9" name="Left Brace 8">
            <a:extLst>
              <a:ext uri="{FF2B5EF4-FFF2-40B4-BE49-F238E27FC236}">
                <a16:creationId xmlns:a16="http://schemas.microsoft.com/office/drawing/2014/main" id="{A5248189-D205-78EA-AB1D-945D2AFBB99F}"/>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itle 1">
            <a:extLst>
              <a:ext uri="{FF2B5EF4-FFF2-40B4-BE49-F238E27FC236}">
                <a16:creationId xmlns:a16="http://schemas.microsoft.com/office/drawing/2014/main" id="{577A8FE5-30C3-91B3-1FDF-3CAD9BDD32B6}"/>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a:solidFill>
                  <a:schemeClr val="bg2"/>
                </a:solidFill>
                <a:latin typeface="Consolas" panose="020B0609020204030204" pitchFamily="49" charset="0"/>
              </a:rPr>
              <a:t>,</a:t>
            </a:r>
          </a:p>
        </p:txBody>
      </p:sp>
      <p:cxnSp>
        <p:nvCxnSpPr>
          <p:cNvPr id="11" name="Straight Connector 10">
            <a:extLst>
              <a:ext uri="{FF2B5EF4-FFF2-40B4-BE49-F238E27FC236}">
                <a16:creationId xmlns:a16="http://schemas.microsoft.com/office/drawing/2014/main" id="{055BE55F-A93B-F07D-B3E9-73A6CC249B85}"/>
              </a:ext>
            </a:extLst>
          </p:cNvPr>
          <p:cNvCxnSpPr>
            <a:cxnSpLocks/>
            <a:stCxn id="13"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27C9369-733F-CCAE-ABD3-74AD9AA4BE01}"/>
              </a:ext>
            </a:extLst>
          </p:cNvPr>
          <p:cNvCxnSpPr>
            <a:cxnSpLocks/>
            <a:stCxn id="25" idx="5"/>
            <a:endCxn id="16"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D1C0AD8-9F3F-97C9-0D16-B3972AF9BE4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03F61D1C-6220-98B9-50BE-36DB0D79B14F}"/>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8B18FF0-2702-1761-E7F6-5ACF9FE70A35}"/>
              </a:ext>
            </a:extLst>
          </p:cNvPr>
          <p:cNvCxnSpPr>
            <a:cxnSpLocks/>
            <a:stCxn id="14"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00A26D4D-F619-49EE-B3A3-B6B46460E95B}"/>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8A3CDBA5-9E25-1A95-AEC4-D705463A887B}"/>
              </a:ext>
            </a:extLst>
          </p:cNvPr>
          <p:cNvCxnSpPr>
            <a:cxnSpLocks/>
            <a:stCxn id="16" idx="5"/>
            <a:endCxn id="18"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853A6E1-B085-41E0-4266-8D2D60DF5E2A}"/>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819E646-8027-12F5-8417-C298ABB5996C}"/>
              </a:ext>
            </a:extLst>
          </p:cNvPr>
          <p:cNvCxnSpPr>
            <a:cxnSpLocks/>
            <a:stCxn id="25" idx="0"/>
            <a:endCxn id="20"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59AD42FA-C035-40D9-9C47-80E8D979C663}"/>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itle 1">
            <a:extLst>
              <a:ext uri="{FF2B5EF4-FFF2-40B4-BE49-F238E27FC236}">
                <a16:creationId xmlns:a16="http://schemas.microsoft.com/office/drawing/2014/main" id="{130FC2CC-25D7-F0BA-8898-31914E02A0A2}"/>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a:solidFill>
                  <a:schemeClr val="tx2"/>
                </a:solidFill>
                <a:latin typeface="Consolas" panose="020B0609020204030204" pitchFamily="49" charset="0"/>
              </a:rPr>
              <a:t>hat is</a:t>
            </a:r>
          </a:p>
        </p:txBody>
      </p:sp>
      <p:sp>
        <p:nvSpPr>
          <p:cNvPr id="22" name="Title 1">
            <a:extLst>
              <a:ext uri="{FF2B5EF4-FFF2-40B4-BE49-F238E27FC236}">
                <a16:creationId xmlns:a16="http://schemas.microsoft.com/office/drawing/2014/main" id="{7737A1B4-C476-F7D6-1877-D1DF51DDD8A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a:solidFill>
                  <a:schemeClr val="tx2"/>
                </a:solidFill>
                <a:latin typeface="Consolas" panose="020B0609020204030204" pitchFamily="49" charset="0"/>
              </a:rPr>
              <a:t>oT</a:t>
            </a:r>
          </a:p>
        </p:txBody>
      </p:sp>
      <p:cxnSp>
        <p:nvCxnSpPr>
          <p:cNvPr id="23" name="Straight Connector 22">
            <a:extLst>
              <a:ext uri="{FF2B5EF4-FFF2-40B4-BE49-F238E27FC236}">
                <a16:creationId xmlns:a16="http://schemas.microsoft.com/office/drawing/2014/main" id="{73B8974A-0FE4-596B-241C-2727868AFA1F}"/>
              </a:ext>
            </a:extLst>
          </p:cNvPr>
          <p:cNvCxnSpPr>
            <a:cxnSpLocks/>
            <a:stCxn id="18" idx="6"/>
            <a:endCxn id="24" idx="1"/>
          </p:cNvCxnSpPr>
          <p:nvPr/>
        </p:nvCxnSpPr>
        <p:spPr>
          <a:xfrm>
            <a:off x="5632545" y="4263885"/>
            <a:ext cx="970408" cy="72126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4" name="Left Brace 23">
            <a:extLst>
              <a:ext uri="{FF2B5EF4-FFF2-40B4-BE49-F238E27FC236}">
                <a16:creationId xmlns:a16="http://schemas.microsoft.com/office/drawing/2014/main" id="{E5326A17-4B2D-A111-A482-ADC0165D1E97}"/>
              </a:ext>
            </a:extLst>
          </p:cNvPr>
          <p:cNvSpPr/>
          <p:nvPr/>
        </p:nvSpPr>
        <p:spPr>
          <a:xfrm>
            <a:off x="6602953"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Oval 24">
            <a:extLst>
              <a:ext uri="{FF2B5EF4-FFF2-40B4-BE49-F238E27FC236}">
                <a16:creationId xmlns:a16="http://schemas.microsoft.com/office/drawing/2014/main" id="{D87E5B72-638E-0D4E-1421-8CA056E4B794}"/>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a:extLst>
              <a:ext uri="{FF2B5EF4-FFF2-40B4-BE49-F238E27FC236}">
                <a16:creationId xmlns:a16="http://schemas.microsoft.com/office/drawing/2014/main" id="{A7B28016-F4C3-D954-6344-A2BF37902DA5}"/>
              </a:ext>
            </a:extLst>
          </p:cNvPr>
          <p:cNvSpPr/>
          <p:nvPr/>
        </p:nvSpPr>
        <p:spPr>
          <a:xfrm flipH="1">
            <a:off x="9253334" y="4486999"/>
            <a:ext cx="255735" cy="996294"/>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644904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10"/>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9"/>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750"/>
                                        <p:tgtEl>
                                          <p:spTgt spid="21"/>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750"/>
                                        <p:tgtEl>
                                          <p:spTgt spid="22"/>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up)">
                                      <p:cBhvr>
                                        <p:cTn id="21" dur="500"/>
                                        <p:tgtEl>
                                          <p:spTgt spid="11"/>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up)">
                                      <p:cBhvr>
                                        <p:cTn id="28" dur="500"/>
                                        <p:tgtEl>
                                          <p:spTgt spid="19"/>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up)">
                                      <p:cBhvr>
                                        <p:cTn id="50" dur="500"/>
                                        <p:tgtEl>
                                          <p:spTgt spid="17"/>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fade">
                                      <p:cBhvr>
                                        <p:cTn id="54" dur="500"/>
                                        <p:tgtEl>
                                          <p:spTgt spid="18"/>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23"/>
                                        </p:tgtEl>
                                        <p:attrNameLst>
                                          <p:attrName>style.visibility</p:attrName>
                                        </p:attrNameLst>
                                      </p:cBhvr>
                                      <p:to>
                                        <p:strVal val="visible"/>
                                      </p:to>
                                    </p:set>
                                    <p:animEffect transition="in" filter="wipe(up)">
                                      <p:cBhvr>
                                        <p:cTn id="58" dur="1000"/>
                                        <p:tgtEl>
                                          <p:spTgt spid="23"/>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childTnLst>
                                </p:cTn>
                              </p:par>
                            </p:childTnLst>
                          </p:cTn>
                        </p:par>
                        <p:par>
                          <p:cTn id="63" fill="hold">
                            <p:stCondLst>
                              <p:cond delay="9000"/>
                            </p:stCondLst>
                            <p:childTnLst>
                              <p:par>
                                <p:cTn id="64" presetID="10" presetClass="entr" presetSubtype="0" fill="hold" grpId="0" nodeType="after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fade">
                                      <p:cBhvr>
                                        <p:cTn id="66" dur="1000"/>
                                        <p:tgtEl>
                                          <p:spTgt spid="4"/>
                                        </p:tgtEl>
                                      </p:cBhvr>
                                    </p:animEffect>
                                  </p:childTnLst>
                                </p:cTn>
                              </p:par>
                            </p:childTnLst>
                          </p:cTn>
                        </p:par>
                        <p:par>
                          <p:cTn id="67" fill="hold">
                            <p:stCondLst>
                              <p:cond delay="10000"/>
                            </p:stCondLst>
                            <p:childTnLst>
                              <p:par>
                                <p:cTn id="68" presetID="10" presetClass="entr" presetSubtype="0" fill="hold" grpId="0" nodeType="afterEffect">
                                  <p:stCondLst>
                                    <p:cond delay="0"/>
                                  </p:stCondLst>
                                  <p:childTnLst>
                                    <p:set>
                                      <p:cBhvr>
                                        <p:cTn id="69" dur="1" fill="hold">
                                          <p:stCondLst>
                                            <p:cond delay="0"/>
                                          </p:stCondLst>
                                        </p:cTn>
                                        <p:tgtEl>
                                          <p:spTgt spid="26"/>
                                        </p:tgtEl>
                                        <p:attrNameLst>
                                          <p:attrName>style.visibility</p:attrName>
                                        </p:attrNameLst>
                                      </p:cBhvr>
                                      <p:to>
                                        <p:strVal val="visible"/>
                                      </p:to>
                                    </p:set>
                                    <p:animEffect transition="in" filter="fade">
                                      <p:cBhvr>
                                        <p:cTn id="70"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animBg="1"/>
      <p:bldP spid="10" grpId="0"/>
      <p:bldP spid="13" grpId="0" animBg="1"/>
      <p:bldP spid="14" grpId="0" animBg="1"/>
      <p:bldP spid="16" grpId="0" animBg="1"/>
      <p:bldP spid="18" grpId="0" animBg="1"/>
      <p:bldP spid="20" grpId="0" animBg="1"/>
      <p:bldP spid="21" grpId="0"/>
      <p:bldP spid="22" grpId="0"/>
      <p:bldP spid="24" grpId="0" animBg="1"/>
      <p:bldP spid="25" grpId="0" animBg="1"/>
      <p:bldP spid="2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446409-F722-3524-EE8B-71EBECEA55BD}"/>
              </a:ext>
            </a:extLst>
          </p:cNvPr>
          <p:cNvSpPr>
            <a:spLocks noGrp="1"/>
          </p:cNvSpPr>
          <p:nvPr>
            <p:ph idx="1"/>
          </p:nvPr>
        </p:nvSpPr>
        <p:spPr>
          <a:xfrm>
            <a:off x="2544786" y="311727"/>
            <a:ext cx="7102427" cy="6210097"/>
          </a:xfrm>
        </p:spPr>
        <p:txBody>
          <a:bodyPr>
            <a:noAutofit/>
          </a:bodyPr>
          <a:lstStyle/>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"@context":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"https://www.w3.org/2022/wot/td/v1.1"</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a:t>
            </a:r>
            <a:r>
              <a:rPr lang="en-US" sz="1700" dirty="0" err="1">
                <a:solidFill>
                  <a:schemeClr val="accent2"/>
                </a:solidFill>
                <a:latin typeface="Consolas" panose="020B0609020204030204" pitchFamily="49" charset="0"/>
                <a:cs typeface="Consolas" panose="020B0609020204030204" pitchFamily="49" charset="0"/>
              </a:rPr>
              <a:t>schema":"https</a:t>
            </a:r>
            <a:r>
              <a:rPr lang="en-US" sz="1700" dirty="0">
                <a:solidFill>
                  <a:schemeClr val="accent2"/>
                </a:solidFill>
                <a:latin typeface="Consolas" panose="020B0609020204030204" pitchFamily="49" charset="0"/>
                <a:cs typeface="Consolas" panose="020B0609020204030204" pitchFamily="49" charset="0"/>
              </a:rPr>
              <a:t>://schema.org/"</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5"/>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"id": </a:t>
            </a:r>
            <a:r>
              <a:rPr lang="en-US" sz="1700" dirty="0">
                <a:solidFill>
                  <a:schemeClr val="accent2"/>
                </a:solidFill>
                <a:latin typeface="Consolas" panose="020B0609020204030204" pitchFamily="49" charset="0"/>
                <a:cs typeface="Consolas" panose="020B0609020204030204" pitchFamily="49" charset="0"/>
              </a:rPr>
              <a:t>"urn:uuid:0804d572-cce8-422a-bb7c-4412fcd56f06"</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"title": </a:t>
            </a:r>
            <a:r>
              <a:rPr lang="en-US" sz="1700" dirty="0">
                <a:solidFill>
                  <a:schemeClr val="accent2"/>
                </a:solidFill>
                <a:latin typeface="Consolas" panose="020B0609020204030204" pitchFamily="49" charset="0"/>
                <a:cs typeface="Consolas" panose="020B0609020204030204" pitchFamily="49" charset="0"/>
              </a:rPr>
              <a:t>"Smart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"description": </a:t>
            </a:r>
            <a:r>
              <a:rPr lang="en-US" sz="1700" dirty="0">
                <a:solidFill>
                  <a:schemeClr val="accent2"/>
                </a:solidFill>
                <a:latin typeface="Consolas" panose="020B0609020204030204" pitchFamily="49" charset="0"/>
                <a:cs typeface="Consolas" panose="020B0609020204030204" pitchFamily="49" charset="0"/>
              </a:rPr>
              <a:t>"Remote controllable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schema:manufacturer</a:t>
            </a: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2"/>
                </a:solidFill>
                <a:latin typeface="Consolas" panose="020B0609020204030204" pitchFamily="49" charset="0"/>
                <a:cs typeface="Consolas" panose="020B0609020204030204" pitchFamily="49" charset="0"/>
              </a:rPr>
              <a:t>"ACME Corporation"</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securityDefinitions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"security"</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"properties"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coffeeBeansLeft</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"actions"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brewCoffee</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"events"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lowOnWater</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"links"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p:txBody>
      </p:sp>
      <p:sp>
        <p:nvSpPr>
          <p:cNvPr id="23" name="Rectangle 22">
            <a:extLst>
              <a:ext uri="{FF2B5EF4-FFF2-40B4-BE49-F238E27FC236}">
                <a16:creationId xmlns:a16="http://schemas.microsoft.com/office/drawing/2014/main" id="{6CE88515-FFC8-6F14-8A66-884928C97563}"/>
              </a:ext>
            </a:extLst>
          </p:cNvPr>
          <p:cNvSpPr/>
          <p:nvPr/>
        </p:nvSpPr>
        <p:spPr>
          <a:xfrm>
            <a:off x="2419867" y="629919"/>
            <a:ext cx="6751320" cy="265543"/>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D6E2E28-14EA-5FD2-164B-17350905CA1F}"/>
              </a:ext>
            </a:extLst>
          </p:cNvPr>
          <p:cNvSpPr/>
          <p:nvPr/>
        </p:nvSpPr>
        <p:spPr>
          <a:xfrm>
            <a:off x="2419867" y="311727"/>
            <a:ext cx="411480" cy="258150"/>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F6D8FC6-65C0-BF06-9C03-2A8827CC2788}"/>
              </a:ext>
            </a:extLst>
          </p:cNvPr>
          <p:cNvSpPr/>
          <p:nvPr/>
        </p:nvSpPr>
        <p:spPr>
          <a:xfrm>
            <a:off x="2419867" y="948113"/>
            <a:ext cx="6080760" cy="290946"/>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482D562-E4DD-E5E5-5CD3-174E8CBF449C}"/>
              </a:ext>
            </a:extLst>
          </p:cNvPr>
          <p:cNvSpPr/>
          <p:nvPr/>
        </p:nvSpPr>
        <p:spPr>
          <a:xfrm>
            <a:off x="2419867" y="1239058"/>
            <a:ext cx="7227346" cy="290945"/>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42031BE-37ED-7A4C-F5D1-45B364945A65}"/>
              </a:ext>
            </a:extLst>
          </p:cNvPr>
          <p:cNvSpPr/>
          <p:nvPr/>
        </p:nvSpPr>
        <p:spPr>
          <a:xfrm>
            <a:off x="2419867" y="1564179"/>
            <a:ext cx="4549140" cy="314960"/>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C6F2327-CD7A-22D6-A2DD-3BE625BF9187}"/>
              </a:ext>
            </a:extLst>
          </p:cNvPr>
          <p:cNvSpPr/>
          <p:nvPr/>
        </p:nvSpPr>
        <p:spPr>
          <a:xfrm>
            <a:off x="2419867" y="1879139"/>
            <a:ext cx="6964680" cy="304800"/>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43A0679-0D25-00B7-4AE9-14581E0A62F7}"/>
              </a:ext>
            </a:extLst>
          </p:cNvPr>
          <p:cNvSpPr/>
          <p:nvPr/>
        </p:nvSpPr>
        <p:spPr>
          <a:xfrm>
            <a:off x="2419867" y="2137730"/>
            <a:ext cx="5806440" cy="340849"/>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0AB483C-F9C1-B6AB-DCC9-B90DA029DD3F}"/>
              </a:ext>
            </a:extLst>
          </p:cNvPr>
          <p:cNvSpPr/>
          <p:nvPr/>
        </p:nvSpPr>
        <p:spPr>
          <a:xfrm>
            <a:off x="2419867" y="2724697"/>
            <a:ext cx="3131820" cy="366714"/>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4FF62F4-F204-5953-D232-1E7645D58EC0}"/>
              </a:ext>
            </a:extLst>
          </p:cNvPr>
          <p:cNvSpPr/>
          <p:nvPr/>
        </p:nvSpPr>
        <p:spPr>
          <a:xfrm>
            <a:off x="2419867" y="2406505"/>
            <a:ext cx="4457700" cy="366714"/>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2" name="Rectangle 31">
            <a:extLst>
              <a:ext uri="{FF2B5EF4-FFF2-40B4-BE49-F238E27FC236}">
                <a16:creationId xmlns:a16="http://schemas.microsoft.com/office/drawing/2014/main" id="{DF73FF7E-0AEF-A99B-FE72-7377162DF141}"/>
              </a:ext>
            </a:extLst>
          </p:cNvPr>
          <p:cNvSpPr/>
          <p:nvPr/>
        </p:nvSpPr>
        <p:spPr>
          <a:xfrm>
            <a:off x="2419867" y="3047076"/>
            <a:ext cx="2583180" cy="358835"/>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BB7A671-77FB-85BD-68E1-54BC33986087}"/>
              </a:ext>
            </a:extLst>
          </p:cNvPr>
          <p:cNvSpPr/>
          <p:nvPr/>
        </p:nvSpPr>
        <p:spPr>
          <a:xfrm>
            <a:off x="2419867" y="3300124"/>
            <a:ext cx="4373880" cy="374101"/>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013C17D-2136-E534-04DA-322B8699C29D}"/>
              </a:ext>
            </a:extLst>
          </p:cNvPr>
          <p:cNvSpPr/>
          <p:nvPr/>
        </p:nvSpPr>
        <p:spPr>
          <a:xfrm>
            <a:off x="2419867" y="3731030"/>
            <a:ext cx="982980" cy="258155"/>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DB7C193-EE09-0D53-9625-5501A47F33E9}"/>
              </a:ext>
            </a:extLst>
          </p:cNvPr>
          <p:cNvSpPr/>
          <p:nvPr/>
        </p:nvSpPr>
        <p:spPr>
          <a:xfrm>
            <a:off x="2419867" y="3930044"/>
            <a:ext cx="2255520" cy="374101"/>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25F5FB4-A89D-68B2-2A1F-B5F362306CCF}"/>
              </a:ext>
            </a:extLst>
          </p:cNvPr>
          <p:cNvSpPr/>
          <p:nvPr/>
        </p:nvSpPr>
        <p:spPr>
          <a:xfrm>
            <a:off x="2419867" y="4263042"/>
            <a:ext cx="3749040" cy="345902"/>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876D319-10E0-9AFE-A46D-37CA1BB90968}"/>
              </a:ext>
            </a:extLst>
          </p:cNvPr>
          <p:cNvSpPr/>
          <p:nvPr/>
        </p:nvSpPr>
        <p:spPr>
          <a:xfrm>
            <a:off x="2419867" y="4939148"/>
            <a:ext cx="2042160" cy="258151"/>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D628977-595A-A190-7149-7AAF737267B1}"/>
              </a:ext>
            </a:extLst>
          </p:cNvPr>
          <p:cNvSpPr/>
          <p:nvPr/>
        </p:nvSpPr>
        <p:spPr>
          <a:xfrm>
            <a:off x="2419867" y="4620956"/>
            <a:ext cx="982980" cy="258152"/>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7B80C8B-C93C-EA55-A656-BD5B5073B449}"/>
              </a:ext>
            </a:extLst>
          </p:cNvPr>
          <p:cNvSpPr/>
          <p:nvPr/>
        </p:nvSpPr>
        <p:spPr>
          <a:xfrm>
            <a:off x="2419867" y="5257341"/>
            <a:ext cx="3749040" cy="258151"/>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F8E9DB2-0651-CEF8-F150-A8661B475188}"/>
              </a:ext>
            </a:extLst>
          </p:cNvPr>
          <p:cNvSpPr/>
          <p:nvPr/>
        </p:nvSpPr>
        <p:spPr>
          <a:xfrm>
            <a:off x="2419867" y="5548287"/>
            <a:ext cx="982980" cy="258151"/>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314565F-2C81-C0AA-66B4-656B08B52EBF}"/>
              </a:ext>
            </a:extLst>
          </p:cNvPr>
          <p:cNvSpPr/>
          <p:nvPr/>
        </p:nvSpPr>
        <p:spPr>
          <a:xfrm>
            <a:off x="2419867" y="5873407"/>
            <a:ext cx="2644140" cy="258151"/>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269E3F2-D7E2-E72A-F96E-3BB93C0586FF}"/>
              </a:ext>
            </a:extLst>
          </p:cNvPr>
          <p:cNvSpPr/>
          <p:nvPr/>
        </p:nvSpPr>
        <p:spPr>
          <a:xfrm>
            <a:off x="2419867" y="6188367"/>
            <a:ext cx="411480" cy="258151"/>
          </a:xfrm>
          <a:prstGeom prst="rect">
            <a:avLst/>
          </a:prstGeom>
          <a:solidFill>
            <a:schemeClr val="accent3">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057188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4.58333E-6 -3.7037E-7 L 0.16823 -3.7037E-7 " pathEditMode="relative" rAng="0" ptsTypes="AA">
                                      <p:cBhvr>
                                        <p:cTn id="6" dur="250" fill="hold"/>
                                        <p:tgtEl>
                                          <p:spTgt spid="24"/>
                                        </p:tgtEl>
                                        <p:attrNameLst>
                                          <p:attrName>ppt_x</p:attrName>
                                          <p:attrName>ppt_y</p:attrName>
                                        </p:attrNameLst>
                                      </p:cBhvr>
                                      <p:rCtr x="8411" y="0"/>
                                    </p:animMotion>
                                  </p:childTnLst>
                                </p:cTn>
                              </p:par>
                            </p:childTnLst>
                          </p:cTn>
                        </p:par>
                        <p:par>
                          <p:cTn id="7" fill="hold">
                            <p:stCondLst>
                              <p:cond delay="250"/>
                            </p:stCondLst>
                            <p:childTnLst>
                              <p:par>
                                <p:cTn id="8" presetID="63" presetClass="path" presetSubtype="0" accel="50000" decel="50000" fill="hold" grpId="0" nodeType="afterEffect">
                                  <p:stCondLst>
                                    <p:cond delay="0"/>
                                  </p:stCondLst>
                                  <p:childTnLst>
                                    <p:animMotion origin="layout" path="M -4.16667E-7 -1.11111E-6 L 0.59193 -1.11111E-6 " pathEditMode="relative" rAng="0" ptsTypes="AA">
                                      <p:cBhvr>
                                        <p:cTn id="9" dur="330" fill="hold"/>
                                        <p:tgtEl>
                                          <p:spTgt spid="23"/>
                                        </p:tgtEl>
                                        <p:attrNameLst>
                                          <p:attrName>ppt_x</p:attrName>
                                          <p:attrName>ppt_y</p:attrName>
                                        </p:attrNameLst>
                                      </p:cBhvr>
                                      <p:rCtr x="29596" y="0"/>
                                    </p:animMotion>
                                  </p:childTnLst>
                                </p:cTn>
                              </p:par>
                            </p:childTnLst>
                          </p:cTn>
                        </p:par>
                        <p:par>
                          <p:cTn id="10" fill="hold">
                            <p:stCondLst>
                              <p:cond delay="580"/>
                            </p:stCondLst>
                            <p:childTnLst>
                              <p:par>
                                <p:cTn id="11" presetID="63" presetClass="path" presetSubtype="0" accel="50000" decel="50000" fill="hold" grpId="0" nodeType="afterEffect">
                                  <p:stCondLst>
                                    <p:cond delay="0"/>
                                  </p:stCondLst>
                                  <p:childTnLst>
                                    <p:animMotion origin="layout" path="M 3.54167E-6 -7.40741E-7 L 0.63073 -7.40741E-7 " pathEditMode="relative" rAng="0" ptsTypes="AA">
                                      <p:cBhvr>
                                        <p:cTn id="12" dur="330" fill="hold"/>
                                        <p:tgtEl>
                                          <p:spTgt spid="25"/>
                                        </p:tgtEl>
                                        <p:attrNameLst>
                                          <p:attrName>ppt_x</p:attrName>
                                          <p:attrName>ppt_y</p:attrName>
                                        </p:attrNameLst>
                                      </p:cBhvr>
                                      <p:rCtr x="31536" y="0"/>
                                    </p:animMotion>
                                  </p:childTnLst>
                                </p:cTn>
                              </p:par>
                            </p:childTnLst>
                          </p:cTn>
                        </p:par>
                        <p:par>
                          <p:cTn id="13" fill="hold">
                            <p:stCondLst>
                              <p:cond delay="910"/>
                            </p:stCondLst>
                            <p:childTnLst>
                              <p:par>
                                <p:cTn id="14" presetID="63" presetClass="path" presetSubtype="0" accel="50000" decel="50000" fill="hold" grpId="0" nodeType="afterEffect">
                                  <p:stCondLst>
                                    <p:cond delay="0"/>
                                  </p:stCondLst>
                                  <p:childTnLst>
                                    <p:animMotion origin="layout" path="M -1.66667E-6 -1.85185E-6 L 0.61367 -1.85185E-6 " pathEditMode="relative" rAng="0" ptsTypes="AA">
                                      <p:cBhvr>
                                        <p:cTn id="15" dur="330" fill="hold"/>
                                        <p:tgtEl>
                                          <p:spTgt spid="26"/>
                                        </p:tgtEl>
                                        <p:attrNameLst>
                                          <p:attrName>ppt_x</p:attrName>
                                          <p:attrName>ppt_y</p:attrName>
                                        </p:attrNameLst>
                                      </p:cBhvr>
                                      <p:rCtr x="30677" y="0"/>
                                    </p:animMotion>
                                  </p:childTnLst>
                                </p:cTn>
                              </p:par>
                            </p:childTnLst>
                          </p:cTn>
                        </p:par>
                        <p:par>
                          <p:cTn id="16" fill="hold">
                            <p:stCondLst>
                              <p:cond delay="1240"/>
                            </p:stCondLst>
                            <p:childTnLst>
                              <p:par>
                                <p:cTn id="17" presetID="63" presetClass="path" presetSubtype="0" accel="50000" decel="50000" fill="hold" grpId="0" nodeType="afterEffect">
                                  <p:stCondLst>
                                    <p:cond delay="0"/>
                                  </p:stCondLst>
                                  <p:childTnLst>
                                    <p:animMotion origin="layout" path="M 3.95833E-6 4.07407E-6 L 0.89088 4.07407E-6 " pathEditMode="relative" rAng="0" ptsTypes="AA">
                                      <p:cBhvr>
                                        <p:cTn id="18" dur="330" fill="hold"/>
                                        <p:tgtEl>
                                          <p:spTgt spid="27"/>
                                        </p:tgtEl>
                                        <p:attrNameLst>
                                          <p:attrName>ppt_x</p:attrName>
                                          <p:attrName>ppt_y</p:attrName>
                                        </p:attrNameLst>
                                      </p:cBhvr>
                                      <p:rCtr x="44544" y="0"/>
                                    </p:animMotion>
                                  </p:childTnLst>
                                </p:cTn>
                              </p:par>
                            </p:childTnLst>
                          </p:cTn>
                        </p:par>
                        <p:par>
                          <p:cTn id="19" fill="hold">
                            <p:stCondLst>
                              <p:cond delay="1570"/>
                            </p:stCondLst>
                            <p:childTnLst>
                              <p:par>
                                <p:cTn id="20" presetID="63" presetClass="path" presetSubtype="0" accel="50000" decel="50000" fill="hold" grpId="0" nodeType="afterEffect">
                                  <p:stCondLst>
                                    <p:cond delay="0"/>
                                  </p:stCondLst>
                                  <p:childTnLst>
                                    <p:animMotion origin="layout" path="M -4.58333E-6 3.7037E-6 L 0.74701 3.7037E-6 " pathEditMode="relative" rAng="0" ptsTypes="AA">
                                      <p:cBhvr>
                                        <p:cTn id="21" dur="330" fill="hold"/>
                                        <p:tgtEl>
                                          <p:spTgt spid="28"/>
                                        </p:tgtEl>
                                        <p:attrNameLst>
                                          <p:attrName>ppt_x</p:attrName>
                                          <p:attrName>ppt_y</p:attrName>
                                        </p:attrNameLst>
                                      </p:cBhvr>
                                      <p:rCtr x="37344" y="0"/>
                                    </p:animMotion>
                                  </p:childTnLst>
                                </p:cTn>
                              </p:par>
                            </p:childTnLst>
                          </p:cTn>
                        </p:par>
                        <p:par>
                          <p:cTn id="22" fill="hold">
                            <p:stCondLst>
                              <p:cond delay="1900"/>
                            </p:stCondLst>
                            <p:childTnLst>
                              <p:par>
                                <p:cTn id="23" presetID="63" presetClass="path" presetSubtype="0" accel="50000" decel="50000" fill="hold" grpId="0" nodeType="afterEffect">
                                  <p:stCondLst>
                                    <p:cond delay="0"/>
                                  </p:stCondLst>
                                  <p:childTnLst>
                                    <p:animMotion origin="layout" path="M 1.45833E-6 -4.07407E-6 L 0.51185 -4.07407E-6 " pathEditMode="relative" rAng="0" ptsTypes="AA">
                                      <p:cBhvr>
                                        <p:cTn id="24" dur="330" fill="hold"/>
                                        <p:tgtEl>
                                          <p:spTgt spid="29"/>
                                        </p:tgtEl>
                                        <p:attrNameLst>
                                          <p:attrName>ppt_x</p:attrName>
                                          <p:attrName>ppt_y</p:attrName>
                                        </p:attrNameLst>
                                      </p:cBhvr>
                                      <p:rCtr x="25586" y="0"/>
                                    </p:animMotion>
                                  </p:childTnLst>
                                </p:cTn>
                              </p:par>
                            </p:childTnLst>
                          </p:cTn>
                        </p:par>
                        <p:par>
                          <p:cTn id="25" fill="hold">
                            <p:stCondLst>
                              <p:cond delay="2230"/>
                            </p:stCondLst>
                            <p:childTnLst>
                              <p:par>
                                <p:cTn id="26" presetID="63" presetClass="path" presetSubtype="0" accel="50000" decel="50000" fill="hold" grpId="0" nodeType="afterEffect">
                                  <p:stCondLst>
                                    <p:cond delay="0"/>
                                  </p:stCondLst>
                                  <p:childTnLst>
                                    <p:animMotion origin="layout" path="M 5.55112E-17 3.7037E-6 L 0.72721 3.7037E-6 " pathEditMode="relative" rAng="0" ptsTypes="AA">
                                      <p:cBhvr>
                                        <p:cTn id="27" dur="330" fill="hold"/>
                                        <p:tgtEl>
                                          <p:spTgt spid="31"/>
                                        </p:tgtEl>
                                        <p:attrNameLst>
                                          <p:attrName>ppt_x</p:attrName>
                                          <p:attrName>ppt_y</p:attrName>
                                        </p:attrNameLst>
                                      </p:cBhvr>
                                      <p:rCtr x="36354" y="0"/>
                                    </p:animMotion>
                                  </p:childTnLst>
                                </p:cTn>
                              </p:par>
                            </p:childTnLst>
                          </p:cTn>
                        </p:par>
                        <p:par>
                          <p:cTn id="28" fill="hold">
                            <p:stCondLst>
                              <p:cond delay="2560"/>
                            </p:stCondLst>
                            <p:childTnLst>
                              <p:par>
                                <p:cTn id="29" presetID="63" presetClass="path" presetSubtype="0" accel="50000" decel="50000" fill="hold" grpId="0" nodeType="afterEffect">
                                  <p:stCondLst>
                                    <p:cond delay="0"/>
                                  </p:stCondLst>
                                  <p:childTnLst>
                                    <p:animMotion origin="layout" path="M -2.91667E-6 -2.59259E-6 L 0.55795 -2.59259E-6 " pathEditMode="relative" rAng="0" ptsTypes="AA">
                                      <p:cBhvr>
                                        <p:cTn id="30" dur="330" fill="hold"/>
                                        <p:tgtEl>
                                          <p:spTgt spid="30"/>
                                        </p:tgtEl>
                                        <p:attrNameLst>
                                          <p:attrName>ppt_x</p:attrName>
                                          <p:attrName>ppt_y</p:attrName>
                                        </p:attrNameLst>
                                      </p:cBhvr>
                                      <p:rCtr x="27891" y="0"/>
                                    </p:animMotion>
                                  </p:childTnLst>
                                </p:cTn>
                              </p:par>
                            </p:childTnLst>
                          </p:cTn>
                        </p:par>
                        <p:par>
                          <p:cTn id="31" fill="hold">
                            <p:stCondLst>
                              <p:cond delay="2890"/>
                            </p:stCondLst>
                            <p:childTnLst>
                              <p:par>
                                <p:cTn id="32" presetID="63" presetClass="path" presetSubtype="0" accel="50000" decel="50000" fill="hold" grpId="0" nodeType="afterEffect">
                                  <p:stCondLst>
                                    <p:cond delay="0"/>
                                  </p:stCondLst>
                                  <p:childTnLst>
                                    <p:animMotion origin="layout" path="M 2.91667E-6 -3.7037E-7 L 0.69297 -3.7037E-7 " pathEditMode="relative" rAng="0" ptsTypes="AA">
                                      <p:cBhvr>
                                        <p:cTn id="33" dur="330" fill="hold"/>
                                        <p:tgtEl>
                                          <p:spTgt spid="32"/>
                                        </p:tgtEl>
                                        <p:attrNameLst>
                                          <p:attrName>ppt_x</p:attrName>
                                          <p:attrName>ppt_y</p:attrName>
                                        </p:attrNameLst>
                                      </p:cBhvr>
                                      <p:rCtr x="34648" y="0"/>
                                    </p:animMotion>
                                  </p:childTnLst>
                                </p:cTn>
                              </p:par>
                            </p:childTnLst>
                          </p:cTn>
                        </p:par>
                        <p:par>
                          <p:cTn id="34" fill="hold">
                            <p:stCondLst>
                              <p:cond delay="3220"/>
                            </p:stCondLst>
                            <p:childTnLst>
                              <p:par>
                                <p:cTn id="35" presetID="63" presetClass="path" presetSubtype="0" accel="50000" decel="50000" fill="hold" grpId="0" nodeType="afterEffect">
                                  <p:stCondLst>
                                    <p:cond delay="0"/>
                                  </p:stCondLst>
                                  <p:childTnLst>
                                    <p:animMotion origin="layout" path="M -4.58333E-6 -3.33333E-6 L 0.67696 -3.33333E-6 " pathEditMode="relative" rAng="0" ptsTypes="AA">
                                      <p:cBhvr>
                                        <p:cTn id="36" dur="330" fill="hold"/>
                                        <p:tgtEl>
                                          <p:spTgt spid="33"/>
                                        </p:tgtEl>
                                        <p:attrNameLst>
                                          <p:attrName>ppt_x</p:attrName>
                                          <p:attrName>ppt_y</p:attrName>
                                        </p:attrNameLst>
                                      </p:cBhvr>
                                      <p:rCtr x="33841" y="0"/>
                                    </p:animMotion>
                                  </p:childTnLst>
                                </p:cTn>
                              </p:par>
                            </p:childTnLst>
                          </p:cTn>
                        </p:par>
                        <p:par>
                          <p:cTn id="37" fill="hold">
                            <p:stCondLst>
                              <p:cond delay="3550"/>
                            </p:stCondLst>
                            <p:childTnLst>
                              <p:par>
                                <p:cTn id="38" presetID="63" presetClass="path" presetSubtype="0" accel="50000" decel="50000" fill="hold" grpId="0" nodeType="afterEffect">
                                  <p:stCondLst>
                                    <p:cond delay="0"/>
                                  </p:stCondLst>
                                  <p:childTnLst>
                                    <p:animMotion origin="layout" path="M -2.08333E-6 -1.48148E-6 L 0.81849 -1.48148E-6 " pathEditMode="relative" rAng="0" ptsTypes="AA">
                                      <p:cBhvr>
                                        <p:cTn id="39" dur="330" fill="hold"/>
                                        <p:tgtEl>
                                          <p:spTgt spid="34"/>
                                        </p:tgtEl>
                                        <p:attrNameLst>
                                          <p:attrName>ppt_x</p:attrName>
                                          <p:attrName>ppt_y</p:attrName>
                                        </p:attrNameLst>
                                      </p:cBhvr>
                                      <p:rCtr x="40924" y="0"/>
                                    </p:animMotion>
                                  </p:childTnLst>
                                </p:cTn>
                              </p:par>
                            </p:childTnLst>
                          </p:cTn>
                        </p:par>
                        <p:par>
                          <p:cTn id="40" fill="hold">
                            <p:stCondLst>
                              <p:cond delay="3880"/>
                            </p:stCondLst>
                            <p:childTnLst>
                              <p:par>
                                <p:cTn id="41" presetID="63" presetClass="path" presetSubtype="0" accel="50000" decel="50000" fill="hold" grpId="0" nodeType="afterEffect">
                                  <p:stCondLst>
                                    <p:cond delay="0"/>
                                  </p:stCondLst>
                                  <p:childTnLst>
                                    <p:animMotion origin="layout" path="M 4.58333E-6 -1.48148E-6 L 0.7138 -1.48148E-6 " pathEditMode="relative" rAng="0" ptsTypes="AA">
                                      <p:cBhvr>
                                        <p:cTn id="42" dur="330" fill="hold"/>
                                        <p:tgtEl>
                                          <p:spTgt spid="35"/>
                                        </p:tgtEl>
                                        <p:attrNameLst>
                                          <p:attrName>ppt_x</p:attrName>
                                          <p:attrName>ppt_y</p:attrName>
                                        </p:attrNameLst>
                                      </p:cBhvr>
                                      <p:rCtr x="35690" y="0"/>
                                    </p:animMotion>
                                  </p:childTnLst>
                                </p:cTn>
                              </p:par>
                            </p:childTnLst>
                          </p:cTn>
                        </p:par>
                        <p:par>
                          <p:cTn id="43" fill="hold">
                            <p:stCondLst>
                              <p:cond delay="4210"/>
                            </p:stCondLst>
                            <p:childTnLst>
                              <p:par>
                                <p:cTn id="44" presetID="63" presetClass="path" presetSubtype="0" accel="50000" decel="50000" fill="hold" grpId="0" nodeType="afterEffect">
                                  <p:stCondLst>
                                    <p:cond delay="0"/>
                                  </p:stCondLst>
                                  <p:childTnLst>
                                    <p:animMotion origin="layout" path="M -3.54167E-6 7.40741E-7 L 0.66628 7.40741E-7 " pathEditMode="relative" rAng="0" ptsTypes="AA">
                                      <p:cBhvr>
                                        <p:cTn id="45" dur="330" fill="hold"/>
                                        <p:tgtEl>
                                          <p:spTgt spid="36"/>
                                        </p:tgtEl>
                                        <p:attrNameLst>
                                          <p:attrName>ppt_x</p:attrName>
                                          <p:attrName>ppt_y</p:attrName>
                                        </p:attrNameLst>
                                      </p:cBhvr>
                                      <p:rCtr x="33307" y="0"/>
                                    </p:animMotion>
                                  </p:childTnLst>
                                </p:cTn>
                              </p:par>
                            </p:childTnLst>
                          </p:cTn>
                        </p:par>
                        <p:par>
                          <p:cTn id="46" fill="hold">
                            <p:stCondLst>
                              <p:cond delay="4540"/>
                            </p:stCondLst>
                            <p:childTnLst>
                              <p:par>
                                <p:cTn id="47" presetID="63" presetClass="path" presetSubtype="0" accel="50000" decel="50000" fill="hold" grpId="0" nodeType="afterEffect">
                                  <p:stCondLst>
                                    <p:cond delay="0"/>
                                  </p:stCondLst>
                                  <p:childTnLst>
                                    <p:animMotion origin="layout" path="M -2.08333E-6 -2.59259E-6 L 0.67982 -2.59259E-6 " pathEditMode="relative" rAng="0" ptsTypes="AA">
                                      <p:cBhvr>
                                        <p:cTn id="48" dur="330" fill="hold"/>
                                        <p:tgtEl>
                                          <p:spTgt spid="38"/>
                                        </p:tgtEl>
                                        <p:attrNameLst>
                                          <p:attrName>ppt_x</p:attrName>
                                          <p:attrName>ppt_y</p:attrName>
                                        </p:attrNameLst>
                                      </p:cBhvr>
                                      <p:rCtr x="33984" y="0"/>
                                    </p:animMotion>
                                  </p:childTnLst>
                                </p:cTn>
                              </p:par>
                            </p:childTnLst>
                          </p:cTn>
                        </p:par>
                        <p:par>
                          <p:cTn id="49" fill="hold">
                            <p:stCondLst>
                              <p:cond delay="4870"/>
                            </p:stCondLst>
                            <p:childTnLst>
                              <p:par>
                                <p:cTn id="50" presetID="63" presetClass="path" presetSubtype="0" accel="50000" decel="50000" fill="hold" grpId="0" nodeType="afterEffect">
                                  <p:stCondLst>
                                    <p:cond delay="0"/>
                                  </p:stCondLst>
                                  <p:childTnLst>
                                    <p:animMotion origin="layout" path="M -1.45833E-6 1.11111E-6 L 0.67253 1.11111E-6 " pathEditMode="relative" rAng="0" ptsTypes="AA">
                                      <p:cBhvr>
                                        <p:cTn id="51" dur="330" fill="hold"/>
                                        <p:tgtEl>
                                          <p:spTgt spid="37"/>
                                        </p:tgtEl>
                                        <p:attrNameLst>
                                          <p:attrName>ppt_x</p:attrName>
                                          <p:attrName>ppt_y</p:attrName>
                                        </p:attrNameLst>
                                      </p:cBhvr>
                                      <p:rCtr x="33620" y="0"/>
                                    </p:animMotion>
                                  </p:childTnLst>
                                </p:cTn>
                              </p:par>
                            </p:childTnLst>
                          </p:cTn>
                        </p:par>
                        <p:par>
                          <p:cTn id="52" fill="hold">
                            <p:stCondLst>
                              <p:cond delay="5200"/>
                            </p:stCondLst>
                            <p:childTnLst>
                              <p:par>
                                <p:cTn id="53" presetID="63" presetClass="path" presetSubtype="0" accel="50000" decel="50000" fill="hold" grpId="0" nodeType="afterEffect">
                                  <p:stCondLst>
                                    <p:cond delay="0"/>
                                  </p:stCondLst>
                                  <p:childTnLst>
                                    <p:animMotion origin="layout" path="M -3.54167E-6 3.33333E-6 L 0.64375 3.33333E-6 " pathEditMode="relative" rAng="0" ptsTypes="AA">
                                      <p:cBhvr>
                                        <p:cTn id="54" dur="330" fill="hold"/>
                                        <p:tgtEl>
                                          <p:spTgt spid="39"/>
                                        </p:tgtEl>
                                        <p:attrNameLst>
                                          <p:attrName>ppt_x</p:attrName>
                                          <p:attrName>ppt_y</p:attrName>
                                        </p:attrNameLst>
                                      </p:cBhvr>
                                      <p:rCtr x="32188" y="0"/>
                                    </p:animMotion>
                                  </p:childTnLst>
                                </p:cTn>
                              </p:par>
                            </p:childTnLst>
                          </p:cTn>
                        </p:par>
                        <p:par>
                          <p:cTn id="55" fill="hold">
                            <p:stCondLst>
                              <p:cond delay="5530"/>
                            </p:stCondLst>
                            <p:childTnLst>
                              <p:par>
                                <p:cTn id="56" presetID="63" presetClass="path" presetSubtype="0" accel="50000" decel="50000" fill="hold" grpId="0" nodeType="afterEffect">
                                  <p:stCondLst>
                                    <p:cond delay="0"/>
                                  </p:stCondLst>
                                  <p:childTnLst>
                                    <p:animMotion origin="layout" path="M -2.08333E-6 2.22222E-6 L 0.7336 2.22222E-6 " pathEditMode="relative" rAng="0" ptsTypes="AA">
                                      <p:cBhvr>
                                        <p:cTn id="57" dur="330" fill="hold"/>
                                        <p:tgtEl>
                                          <p:spTgt spid="40"/>
                                        </p:tgtEl>
                                        <p:attrNameLst>
                                          <p:attrName>ppt_x</p:attrName>
                                          <p:attrName>ppt_y</p:attrName>
                                        </p:attrNameLst>
                                      </p:cBhvr>
                                      <p:rCtr x="36680" y="0"/>
                                    </p:animMotion>
                                  </p:childTnLst>
                                </p:cTn>
                              </p:par>
                            </p:childTnLst>
                          </p:cTn>
                        </p:par>
                        <p:par>
                          <p:cTn id="58" fill="hold">
                            <p:stCondLst>
                              <p:cond delay="5860"/>
                            </p:stCondLst>
                            <p:childTnLst>
                              <p:par>
                                <p:cTn id="59" presetID="63" presetClass="path" presetSubtype="0" accel="50000" decel="50000" fill="hold" grpId="0" nodeType="afterEffect">
                                  <p:stCondLst>
                                    <p:cond delay="0"/>
                                  </p:stCondLst>
                                  <p:childTnLst>
                                    <p:animMotion origin="layout" path="M -1.04167E-6 -1.48148E-6 L 0.71159 -1.48148E-6 " pathEditMode="relative" rAng="0" ptsTypes="AA">
                                      <p:cBhvr>
                                        <p:cTn id="60" dur="330" fill="hold"/>
                                        <p:tgtEl>
                                          <p:spTgt spid="41"/>
                                        </p:tgtEl>
                                        <p:attrNameLst>
                                          <p:attrName>ppt_x</p:attrName>
                                          <p:attrName>ppt_y</p:attrName>
                                        </p:attrNameLst>
                                      </p:cBhvr>
                                      <p:rCtr x="35573" y="0"/>
                                    </p:animMotion>
                                  </p:childTnLst>
                                </p:cTn>
                              </p:par>
                            </p:childTnLst>
                          </p:cTn>
                        </p:par>
                        <p:par>
                          <p:cTn id="61" fill="hold">
                            <p:stCondLst>
                              <p:cond delay="6190"/>
                            </p:stCondLst>
                            <p:childTnLst>
                              <p:par>
                                <p:cTn id="62" presetID="63" presetClass="path" presetSubtype="0" accel="50000" decel="50000" fill="hold" grpId="0" nodeType="afterEffect">
                                  <p:stCondLst>
                                    <p:cond delay="0"/>
                                  </p:stCondLst>
                                  <p:childTnLst>
                                    <p:animMotion origin="layout" path="M -4.58333E-6 -4.81481E-6 L 0.81329 -4.81481E-6 " pathEditMode="relative" rAng="0" ptsTypes="AA">
                                      <p:cBhvr>
                                        <p:cTn id="63" dur="330" fill="hold"/>
                                        <p:tgtEl>
                                          <p:spTgt spid="42"/>
                                        </p:tgtEl>
                                        <p:attrNameLst>
                                          <p:attrName>ppt_x</p:attrName>
                                          <p:attrName>ppt_y</p:attrName>
                                        </p:attrNameLst>
                                      </p:cBhvr>
                                      <p:rCtr x="4066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09316-499E-023D-684D-CB675FE5AFF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2F0674-007B-B448-B6DF-37106FC7D49C}"/>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"@context": ["https://www.w3.org/2022/wot/td/v1.1"</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schema":"https</a:t>
            </a:r>
            <a:r>
              <a:rPr lang="en-US" sz="1700" dirty="0">
                <a:solidFill>
                  <a:schemeClr val="accent3">
                    <a:lumMod val="85000"/>
                  </a:schemeClr>
                </a:solidFill>
                <a:latin typeface="Consolas" panose="020B0609020204030204" pitchFamily="49" charset="0"/>
                <a:cs typeface="Consolas" panose="020B0609020204030204" pitchFamily="49" charset="0"/>
              </a:rPr>
              <a:t>://schema.org/"}],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"id": </a:t>
            </a:r>
            <a:r>
              <a:rPr lang="en-US" sz="1700" dirty="0">
                <a:solidFill>
                  <a:schemeClr val="accent2"/>
                </a:solidFill>
                <a:latin typeface="Consolas" panose="020B0609020204030204" pitchFamily="49" charset="0"/>
                <a:cs typeface="Consolas" panose="020B0609020204030204" pitchFamily="49" charset="0"/>
              </a:rPr>
              <a:t>"urn:uuid:0804d572-cce8-422a-bb7c-4412fcd56f06"</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"title": </a:t>
            </a:r>
            <a:r>
              <a:rPr lang="en-US" sz="1700" dirty="0">
                <a:solidFill>
                  <a:schemeClr val="accent2"/>
                </a:solidFill>
                <a:latin typeface="Consolas" panose="020B0609020204030204" pitchFamily="49" charset="0"/>
                <a:cs typeface="Consolas" panose="020B0609020204030204" pitchFamily="49" charset="0"/>
              </a:rPr>
              <a:t>"Smart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"description": </a:t>
            </a:r>
            <a:r>
              <a:rPr lang="en-US" sz="1700" dirty="0">
                <a:solidFill>
                  <a:schemeClr val="accent2"/>
                </a:solidFill>
                <a:latin typeface="Consolas" panose="020B0609020204030204" pitchFamily="49" charset="0"/>
                <a:cs typeface="Consolas" panose="020B0609020204030204" pitchFamily="49" charset="0"/>
              </a:rPr>
              <a:t>"Remote controllable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schema:manufacturer</a:t>
            </a: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2"/>
                </a:solidFill>
                <a:latin typeface="Consolas" panose="020B0609020204030204" pitchFamily="49" charset="0"/>
                <a:cs typeface="Consolas" panose="020B0609020204030204" pitchFamily="49" charset="0"/>
              </a:rPr>
              <a:t>"ACME Corporation"</a:t>
            </a:r>
            <a:r>
              <a:rPr lang="en-US" sz="1700" dirty="0">
                <a:solidFill>
                  <a:schemeClr val="accent3">
                    <a:lumMod val="85000"/>
                  </a:schemeClr>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securityDefinitions</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"security":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"properties":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coffeeBeansLeft</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"actions":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brewCoffee</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"events":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lowOnWater</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"links":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30DE27FF-3977-E3A5-4064-68A14E0467C0}"/>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Thing Metadata</a:t>
            </a:r>
          </a:p>
        </p:txBody>
      </p:sp>
    </p:spTree>
    <p:extLst>
      <p:ext uri="{BB962C8B-B14F-4D97-AF65-F5344CB8AC3E}">
        <p14:creationId xmlns:p14="http://schemas.microsoft.com/office/powerpoint/2010/main" val="3659708563"/>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179E6-D640-BDE1-A79D-3ED1EA6E041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A07101-E6CF-172E-3559-C92DACD07AE2}"/>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"@context":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"https://www.w3.org/2022/wot/td/v1.1"</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a:t>
            </a:r>
            <a:r>
              <a:rPr lang="en-US" sz="1700" dirty="0" err="1">
                <a:solidFill>
                  <a:schemeClr val="accent2"/>
                </a:solidFill>
                <a:latin typeface="Consolas" panose="020B0609020204030204" pitchFamily="49" charset="0"/>
                <a:cs typeface="Consolas" panose="020B0609020204030204" pitchFamily="49" charset="0"/>
              </a:rPr>
              <a:t>schema":"https</a:t>
            </a:r>
            <a:r>
              <a:rPr lang="en-US" sz="1700" dirty="0">
                <a:solidFill>
                  <a:schemeClr val="accent2"/>
                </a:solidFill>
                <a:latin typeface="Consolas" panose="020B0609020204030204" pitchFamily="49" charset="0"/>
                <a:cs typeface="Consolas" panose="020B0609020204030204" pitchFamily="49" charset="0"/>
              </a:rPr>
              <a:t>://schema.org/"</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5"/>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"id": </a:t>
            </a:r>
            <a:r>
              <a:rPr lang="en-US" sz="1700" dirty="0">
                <a:solidFill>
                  <a:schemeClr val="accent2"/>
                </a:solidFill>
                <a:latin typeface="Consolas" panose="020B0609020204030204" pitchFamily="49" charset="0"/>
                <a:cs typeface="Consolas" panose="020B0609020204030204" pitchFamily="49" charset="0"/>
              </a:rPr>
              <a:t>"urn:uuid:0804d572-cce8-422a-bb7c-4412fcd56f06"</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"title": </a:t>
            </a:r>
            <a:r>
              <a:rPr lang="en-US" sz="1700" dirty="0">
                <a:solidFill>
                  <a:schemeClr val="accent2"/>
                </a:solidFill>
                <a:latin typeface="Consolas" panose="020B0609020204030204" pitchFamily="49" charset="0"/>
                <a:cs typeface="Consolas" panose="020B0609020204030204" pitchFamily="49" charset="0"/>
              </a:rPr>
              <a:t>"Smart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"description": </a:t>
            </a:r>
            <a:r>
              <a:rPr lang="en-US" sz="1700" dirty="0">
                <a:solidFill>
                  <a:schemeClr val="accent2"/>
                </a:solidFill>
                <a:latin typeface="Consolas" panose="020B0609020204030204" pitchFamily="49" charset="0"/>
                <a:cs typeface="Consolas" panose="020B0609020204030204" pitchFamily="49" charset="0"/>
              </a:rPr>
              <a:t>"Remote controllable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schema:manufacturer</a:t>
            </a: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2"/>
                </a:solidFill>
                <a:latin typeface="Consolas" panose="020B0609020204030204" pitchFamily="49" charset="0"/>
                <a:cs typeface="Consolas" panose="020B0609020204030204" pitchFamily="49" charset="0"/>
              </a:rPr>
              <a:t>"ACME Corporation"</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securityDefinitions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"security"</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"properties"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coffeeBeansLeft</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"actions"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brewCoffee</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"events"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lowOnWater</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"links"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55EA4E75-E715-6BDA-6D78-0182C9C6AE2C}"/>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Thing Metadata</a:t>
            </a:r>
          </a:p>
        </p:txBody>
      </p:sp>
    </p:spTree>
    <p:extLst>
      <p:ext uri="{BB962C8B-B14F-4D97-AF65-F5344CB8AC3E}">
        <p14:creationId xmlns:p14="http://schemas.microsoft.com/office/powerpoint/2010/main" val="1206524099"/>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7B327-AE09-A7CE-02B9-613CB5A5DAF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8B17A0-9CAE-1443-A112-A4D1EFCD5EC5}"/>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"@context": ["https://www.w3.org/2022/wot/td/v1.1"</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schema":"https</a:t>
            </a:r>
            <a:r>
              <a:rPr lang="en-US" sz="1700" dirty="0">
                <a:solidFill>
                  <a:schemeClr val="accent3">
                    <a:lumMod val="85000"/>
                  </a:schemeClr>
                </a:solidFill>
                <a:latin typeface="Consolas" panose="020B0609020204030204" pitchFamily="49" charset="0"/>
                <a:cs typeface="Consolas" panose="020B0609020204030204" pitchFamily="49" charset="0"/>
              </a:rPr>
              <a:t>://schema.org/"}],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"id": "urn:uuid:0804d572-cce8-422a-bb7c-4412fcd56f06",</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"title": "Smart Coffee Machine",</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"description": "Remote controllable coffee machine",</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schema:manufacturer</a:t>
            </a:r>
            <a:r>
              <a:rPr lang="en-US" sz="1700" dirty="0">
                <a:solidFill>
                  <a:schemeClr val="accent3">
                    <a:lumMod val="85000"/>
                  </a:schemeClr>
                </a:solidFill>
                <a:latin typeface="Consolas" panose="020B0609020204030204" pitchFamily="49" charset="0"/>
                <a:cs typeface="Consolas" panose="020B0609020204030204" pitchFamily="49" charset="0"/>
              </a:rPr>
              <a:t>": "ACME Corporation",</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securityDefinitions</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"security":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"properties"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coffeeBeansLeft</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"actions"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brewCoffee</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"events"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lowOnWater</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r>
              <a:rPr lang="en-US" sz="1700" dirty="0">
                <a:solidFill>
                  <a:schemeClr val="accent3">
                    <a:lumMod val="85000"/>
                  </a:schemeClr>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"links":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139F0D19-A0FF-63A5-958B-E9117F8023BC}"/>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3">
                    <a:lumMod val="85000"/>
                  </a:schemeClr>
                </a:solidFill>
                <a:latin typeface="Century Gothic" panose="020B0502020202020204" pitchFamily="34" charset="0"/>
              </a:rPr>
              <a:t>Thing Metadata</a:t>
            </a:r>
          </a:p>
        </p:txBody>
      </p:sp>
      <p:sp>
        <p:nvSpPr>
          <p:cNvPr id="5" name="TextBox 4">
            <a:extLst>
              <a:ext uri="{FF2B5EF4-FFF2-40B4-BE49-F238E27FC236}">
                <a16:creationId xmlns:a16="http://schemas.microsoft.com/office/drawing/2014/main" id="{38309C3D-B8D7-E431-9222-520254310553}"/>
              </a:ext>
            </a:extLst>
          </p:cNvPr>
          <p:cNvSpPr txBox="1"/>
          <p:nvPr/>
        </p:nvSpPr>
        <p:spPr>
          <a:xfrm>
            <a:off x="8460242" y="4031886"/>
            <a:ext cx="2404981" cy="1200329"/>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Definition of Interaction Affordances</a:t>
            </a:r>
          </a:p>
        </p:txBody>
      </p:sp>
    </p:spTree>
    <p:extLst>
      <p:ext uri="{BB962C8B-B14F-4D97-AF65-F5344CB8AC3E}">
        <p14:creationId xmlns:p14="http://schemas.microsoft.com/office/powerpoint/2010/main" val="751889713"/>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061B12-2E70-E17D-BD70-559134E2335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9CA290-5684-E03B-25ED-C87BAC9D8DC0}"/>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"@context":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"https://www.w3.org/2022/wot/td/v1.1"</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a:t>
            </a:r>
            <a:r>
              <a:rPr lang="en-US" sz="1700" dirty="0" err="1">
                <a:solidFill>
                  <a:schemeClr val="accent2"/>
                </a:solidFill>
                <a:latin typeface="Consolas" panose="020B0609020204030204" pitchFamily="49" charset="0"/>
                <a:cs typeface="Consolas" panose="020B0609020204030204" pitchFamily="49" charset="0"/>
              </a:rPr>
              <a:t>schema":"https</a:t>
            </a:r>
            <a:r>
              <a:rPr lang="en-US" sz="1700" dirty="0">
                <a:solidFill>
                  <a:schemeClr val="accent2"/>
                </a:solidFill>
                <a:latin typeface="Consolas" panose="020B0609020204030204" pitchFamily="49" charset="0"/>
                <a:cs typeface="Consolas" panose="020B0609020204030204" pitchFamily="49" charset="0"/>
              </a:rPr>
              <a:t>://schema.org/"</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5"/>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"id": </a:t>
            </a:r>
            <a:r>
              <a:rPr lang="en-US" sz="1700" dirty="0">
                <a:solidFill>
                  <a:schemeClr val="accent2"/>
                </a:solidFill>
                <a:latin typeface="Consolas" panose="020B0609020204030204" pitchFamily="49" charset="0"/>
                <a:cs typeface="Consolas" panose="020B0609020204030204" pitchFamily="49" charset="0"/>
              </a:rPr>
              <a:t>"urn:uuid:0804d572-cce8-422a-bb7c-4412fcd56f06"</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"title": </a:t>
            </a:r>
            <a:r>
              <a:rPr lang="en-US" sz="1700" dirty="0">
                <a:solidFill>
                  <a:schemeClr val="accent2"/>
                </a:solidFill>
                <a:latin typeface="Consolas" panose="020B0609020204030204" pitchFamily="49" charset="0"/>
                <a:cs typeface="Consolas" panose="020B0609020204030204" pitchFamily="49" charset="0"/>
              </a:rPr>
              <a:t>"Smart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"description": </a:t>
            </a:r>
            <a:r>
              <a:rPr lang="en-US" sz="1700" dirty="0">
                <a:solidFill>
                  <a:schemeClr val="accent2"/>
                </a:solidFill>
                <a:latin typeface="Consolas" panose="020B0609020204030204" pitchFamily="49" charset="0"/>
                <a:cs typeface="Consolas" panose="020B0609020204030204" pitchFamily="49" charset="0"/>
              </a:rPr>
              <a:t>"Remote controllable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schema:manufacturer</a:t>
            </a: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2"/>
                </a:solidFill>
                <a:latin typeface="Consolas" panose="020B0609020204030204" pitchFamily="49" charset="0"/>
                <a:cs typeface="Consolas" panose="020B0609020204030204" pitchFamily="49" charset="0"/>
              </a:rPr>
              <a:t>"ACME Corporation"</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securityDefinitions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"security"</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"properties"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coffeeBeansLeft</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"actions"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brewCoffee</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"events"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lowOnWater</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"links"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A235CB86-C159-86C8-BFDC-8BFAB163D846}"/>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Thing Metadata</a:t>
            </a:r>
          </a:p>
        </p:txBody>
      </p:sp>
      <p:sp>
        <p:nvSpPr>
          <p:cNvPr id="5" name="TextBox 4">
            <a:extLst>
              <a:ext uri="{FF2B5EF4-FFF2-40B4-BE49-F238E27FC236}">
                <a16:creationId xmlns:a16="http://schemas.microsoft.com/office/drawing/2014/main" id="{384C0687-7675-5A03-9433-EE89C92B3AF4}"/>
              </a:ext>
            </a:extLst>
          </p:cNvPr>
          <p:cNvSpPr txBox="1"/>
          <p:nvPr/>
        </p:nvSpPr>
        <p:spPr>
          <a:xfrm>
            <a:off x="8460242" y="4031886"/>
            <a:ext cx="2404981" cy="1200329"/>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Definition of Interaction Affordances</a:t>
            </a:r>
          </a:p>
        </p:txBody>
      </p:sp>
    </p:spTree>
    <p:extLst>
      <p:ext uri="{BB962C8B-B14F-4D97-AF65-F5344CB8AC3E}">
        <p14:creationId xmlns:p14="http://schemas.microsoft.com/office/powerpoint/2010/main" val="686828996"/>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6286B-8669-ACFD-6665-23FF04AAD3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B5B159-81D2-2750-2889-C286D0418DAE}"/>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"@context": ["https://www.w3.org/2022/wot/td/v1.1"</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schema":"https</a:t>
            </a:r>
            <a:r>
              <a:rPr lang="en-US" sz="1700" dirty="0">
                <a:solidFill>
                  <a:schemeClr val="accent3">
                    <a:lumMod val="85000"/>
                  </a:schemeClr>
                </a:solidFill>
                <a:latin typeface="Consolas" panose="020B0609020204030204" pitchFamily="49" charset="0"/>
                <a:cs typeface="Consolas" panose="020B0609020204030204" pitchFamily="49" charset="0"/>
              </a:rPr>
              <a:t>://schema.org/"}],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"id": "urn:uuid:0804d572-cce8-422a-bb7c-4412fcd56f06",</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"title": "Smart Coffee Machine",</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"description": "Remote controllable coffee machine",</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schema:manufacturer</a:t>
            </a:r>
            <a:r>
              <a:rPr lang="en-US" sz="1700" dirty="0">
                <a:solidFill>
                  <a:schemeClr val="accent3">
                    <a:lumMod val="85000"/>
                  </a:schemeClr>
                </a:solidFill>
                <a:latin typeface="Consolas" panose="020B0609020204030204" pitchFamily="49" charset="0"/>
                <a:cs typeface="Consolas" panose="020B0609020204030204" pitchFamily="49" charset="0"/>
              </a:rPr>
              <a:t>": "ACME Corporation",</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securityDefinitions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"security"</a:t>
            </a:r>
            <a:r>
              <a:rPr lang="en-US" sz="1700" dirty="0">
                <a:solidFill>
                  <a:schemeClr val="accent1"/>
                </a:solidFill>
                <a:latin typeface="Consolas" panose="020B0609020204030204" pitchFamily="49" charset="0"/>
                <a:cs typeface="Consolas" panose="020B0609020204030204" pitchFamily="49" charset="0"/>
              </a:rPr>
              <a:t>: { ... }</a:t>
            </a:r>
            <a:r>
              <a:rPr lang="en-US" sz="1700" dirty="0">
                <a:solidFill>
                  <a:schemeClr val="accent3">
                    <a:lumMod val="85000"/>
                  </a:schemeClr>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"properties":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coffeeBeansLeft</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"actions":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brewCoffee</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"events":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lowOnWater</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"links":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DC4D1E33-CC73-667A-B91A-284A49CFA16F}"/>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3">
                    <a:lumMod val="85000"/>
                  </a:schemeClr>
                </a:solidFill>
                <a:latin typeface="Century Gothic" panose="020B0502020202020204" pitchFamily="34" charset="0"/>
              </a:rPr>
              <a:t>Thing Metadata</a:t>
            </a:r>
          </a:p>
        </p:txBody>
      </p:sp>
      <p:sp>
        <p:nvSpPr>
          <p:cNvPr id="4" name="TextBox 3">
            <a:extLst>
              <a:ext uri="{FF2B5EF4-FFF2-40B4-BE49-F238E27FC236}">
                <a16:creationId xmlns:a16="http://schemas.microsoft.com/office/drawing/2014/main" id="{B912D4A7-20F2-5703-6571-E194DC97FDA8}"/>
              </a:ext>
            </a:extLst>
          </p:cNvPr>
          <p:cNvSpPr txBox="1"/>
          <p:nvPr/>
        </p:nvSpPr>
        <p:spPr>
          <a:xfrm>
            <a:off x="8460242" y="2453890"/>
            <a:ext cx="2965877" cy="461665"/>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Security Metadata</a:t>
            </a:r>
          </a:p>
        </p:txBody>
      </p:sp>
      <p:sp>
        <p:nvSpPr>
          <p:cNvPr id="5" name="TextBox 4">
            <a:extLst>
              <a:ext uri="{FF2B5EF4-FFF2-40B4-BE49-F238E27FC236}">
                <a16:creationId xmlns:a16="http://schemas.microsoft.com/office/drawing/2014/main" id="{2A0E2D5E-6073-9BD0-43EC-01B5204E6512}"/>
              </a:ext>
            </a:extLst>
          </p:cNvPr>
          <p:cNvSpPr txBox="1"/>
          <p:nvPr/>
        </p:nvSpPr>
        <p:spPr>
          <a:xfrm>
            <a:off x="8460242" y="4031886"/>
            <a:ext cx="2404981" cy="1200329"/>
          </a:xfrm>
          <a:prstGeom prst="rect">
            <a:avLst/>
          </a:prstGeom>
          <a:noFill/>
        </p:spPr>
        <p:txBody>
          <a:bodyPr wrap="square" rtlCol="0">
            <a:spAutoFit/>
          </a:bodyPr>
          <a:lstStyle/>
          <a:p>
            <a:r>
              <a:rPr lang="en-US" sz="2400" dirty="0">
                <a:solidFill>
                  <a:schemeClr val="accent3">
                    <a:lumMod val="85000"/>
                  </a:schemeClr>
                </a:solidFill>
                <a:latin typeface="Century Gothic" panose="020B0502020202020204" pitchFamily="34" charset="0"/>
              </a:rPr>
              <a:t>Definition of Interaction Affordances</a:t>
            </a:r>
          </a:p>
        </p:txBody>
      </p:sp>
    </p:spTree>
    <p:extLst>
      <p:ext uri="{BB962C8B-B14F-4D97-AF65-F5344CB8AC3E}">
        <p14:creationId xmlns:p14="http://schemas.microsoft.com/office/powerpoint/2010/main" val="3518250136"/>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7D00B-23D4-D791-4F68-C22D4234BF3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4FE0F-BD6A-568E-BA99-C49FA547FD2C}"/>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"@context":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"https://www.w3.org/2022/wot/td/v1.1"</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a:t>
            </a:r>
            <a:r>
              <a:rPr lang="en-US" sz="1700" dirty="0" err="1">
                <a:solidFill>
                  <a:schemeClr val="accent2"/>
                </a:solidFill>
                <a:latin typeface="Consolas" panose="020B0609020204030204" pitchFamily="49" charset="0"/>
                <a:cs typeface="Consolas" panose="020B0609020204030204" pitchFamily="49" charset="0"/>
              </a:rPr>
              <a:t>schema":"https</a:t>
            </a:r>
            <a:r>
              <a:rPr lang="en-US" sz="1700" dirty="0">
                <a:solidFill>
                  <a:schemeClr val="accent2"/>
                </a:solidFill>
                <a:latin typeface="Consolas" panose="020B0609020204030204" pitchFamily="49" charset="0"/>
                <a:cs typeface="Consolas" panose="020B0609020204030204" pitchFamily="49" charset="0"/>
              </a:rPr>
              <a:t>://schema.org/"</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5"/>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"id": </a:t>
            </a:r>
            <a:r>
              <a:rPr lang="en-US" sz="1700" dirty="0">
                <a:solidFill>
                  <a:schemeClr val="accent2"/>
                </a:solidFill>
                <a:latin typeface="Consolas" panose="020B0609020204030204" pitchFamily="49" charset="0"/>
                <a:cs typeface="Consolas" panose="020B0609020204030204" pitchFamily="49" charset="0"/>
              </a:rPr>
              <a:t>"urn:uuid:0804d572-cce8-422a-bb7c-4412fcd56f06"</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"title": </a:t>
            </a:r>
            <a:r>
              <a:rPr lang="en-US" sz="1700" dirty="0">
                <a:solidFill>
                  <a:schemeClr val="accent2"/>
                </a:solidFill>
                <a:latin typeface="Consolas" panose="020B0609020204030204" pitchFamily="49" charset="0"/>
                <a:cs typeface="Consolas" panose="020B0609020204030204" pitchFamily="49" charset="0"/>
              </a:rPr>
              <a:t>"Smart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"description": </a:t>
            </a:r>
            <a:r>
              <a:rPr lang="en-US" sz="1700" dirty="0">
                <a:solidFill>
                  <a:schemeClr val="accent2"/>
                </a:solidFill>
                <a:latin typeface="Consolas" panose="020B0609020204030204" pitchFamily="49" charset="0"/>
                <a:cs typeface="Consolas" panose="020B0609020204030204" pitchFamily="49" charset="0"/>
              </a:rPr>
              <a:t>"Remote controllable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schema:manufacturer</a:t>
            </a: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2"/>
                </a:solidFill>
                <a:latin typeface="Consolas" panose="020B0609020204030204" pitchFamily="49" charset="0"/>
                <a:cs typeface="Consolas" panose="020B0609020204030204" pitchFamily="49" charset="0"/>
              </a:rPr>
              <a:t>"ACME Corporation"</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securityDefinitions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"security"</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"properties"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coffeeBeansLeft</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"actions"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brewCoffee</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"events"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lowOnWater</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"links"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B0D18511-FA06-EA12-0A5A-AD8378827FC1}"/>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Thing Metadata</a:t>
            </a:r>
          </a:p>
        </p:txBody>
      </p:sp>
      <p:sp>
        <p:nvSpPr>
          <p:cNvPr id="4" name="TextBox 3">
            <a:extLst>
              <a:ext uri="{FF2B5EF4-FFF2-40B4-BE49-F238E27FC236}">
                <a16:creationId xmlns:a16="http://schemas.microsoft.com/office/drawing/2014/main" id="{B1C46AEC-13B7-8D33-74F1-87C8360FE8B6}"/>
              </a:ext>
            </a:extLst>
          </p:cNvPr>
          <p:cNvSpPr txBox="1"/>
          <p:nvPr/>
        </p:nvSpPr>
        <p:spPr>
          <a:xfrm>
            <a:off x="8460242" y="2453890"/>
            <a:ext cx="2965877" cy="461665"/>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Security Metadata</a:t>
            </a:r>
          </a:p>
        </p:txBody>
      </p:sp>
      <p:sp>
        <p:nvSpPr>
          <p:cNvPr id="5" name="TextBox 4">
            <a:extLst>
              <a:ext uri="{FF2B5EF4-FFF2-40B4-BE49-F238E27FC236}">
                <a16:creationId xmlns:a16="http://schemas.microsoft.com/office/drawing/2014/main" id="{2F9AE864-E601-D068-3DF0-5ED1B35086DE}"/>
              </a:ext>
            </a:extLst>
          </p:cNvPr>
          <p:cNvSpPr txBox="1"/>
          <p:nvPr/>
        </p:nvSpPr>
        <p:spPr>
          <a:xfrm>
            <a:off x="8460242" y="4031886"/>
            <a:ext cx="2404981" cy="1200329"/>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Definition of Interaction Affordances</a:t>
            </a:r>
          </a:p>
        </p:txBody>
      </p:sp>
    </p:spTree>
    <p:extLst>
      <p:ext uri="{BB962C8B-B14F-4D97-AF65-F5344CB8AC3E}">
        <p14:creationId xmlns:p14="http://schemas.microsoft.com/office/powerpoint/2010/main" val="1339161404"/>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82DE2-5213-3445-3EDF-A4CD42321F9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2288B4-7C07-B7BD-F32D-3A4D9C30BA48}"/>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"@context":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"https://www.w3.org/2022/wot/td/v1.1"</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a:t>
            </a:r>
            <a:r>
              <a:rPr lang="en-US" sz="1700" dirty="0" err="1">
                <a:solidFill>
                  <a:schemeClr val="accent2"/>
                </a:solidFill>
                <a:latin typeface="Consolas" panose="020B0609020204030204" pitchFamily="49" charset="0"/>
                <a:cs typeface="Consolas" panose="020B0609020204030204" pitchFamily="49" charset="0"/>
              </a:rPr>
              <a:t>schema":"https</a:t>
            </a:r>
            <a:r>
              <a:rPr lang="en-US" sz="1700" dirty="0">
                <a:solidFill>
                  <a:schemeClr val="accent2"/>
                </a:solidFill>
                <a:latin typeface="Consolas" panose="020B0609020204030204" pitchFamily="49" charset="0"/>
                <a:cs typeface="Consolas" panose="020B0609020204030204" pitchFamily="49" charset="0"/>
              </a:rPr>
              <a:t>://schema.org/"</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"id": "urn:uuid:0804d572-cce8-422a-bb7c-4412fcd56f06",</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"title": "Smart Coffee Machine",</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"description": "Remote controllable coffee machine",</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schema:manufacturer</a:t>
            </a:r>
            <a:r>
              <a:rPr lang="en-US" sz="1700" dirty="0">
                <a:solidFill>
                  <a:schemeClr val="accent3">
                    <a:lumMod val="85000"/>
                  </a:schemeClr>
                </a:solidFill>
                <a:latin typeface="Consolas" panose="020B0609020204030204" pitchFamily="49" charset="0"/>
                <a:cs typeface="Consolas" panose="020B0609020204030204" pitchFamily="49" charset="0"/>
              </a:rPr>
              <a:t>": "ACME Corporation",</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securityDefinitions</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"security":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"properties":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coffeeBeansLeft</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"actions":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brewCoffee</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"events":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lowOnWater</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"links":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B3E4161E-6A52-BA77-33B0-1B10B950BC65}"/>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3">
                    <a:lumMod val="85000"/>
                  </a:schemeClr>
                </a:solidFill>
                <a:latin typeface="Century Gothic" panose="020B0502020202020204" pitchFamily="34" charset="0"/>
              </a:rPr>
              <a:t>Thing Metadata</a:t>
            </a:r>
          </a:p>
        </p:txBody>
      </p:sp>
      <p:sp>
        <p:nvSpPr>
          <p:cNvPr id="4" name="TextBox 3">
            <a:extLst>
              <a:ext uri="{FF2B5EF4-FFF2-40B4-BE49-F238E27FC236}">
                <a16:creationId xmlns:a16="http://schemas.microsoft.com/office/drawing/2014/main" id="{40889C26-D115-9D08-954C-8F9DCEED4FB1}"/>
              </a:ext>
            </a:extLst>
          </p:cNvPr>
          <p:cNvSpPr txBox="1"/>
          <p:nvPr/>
        </p:nvSpPr>
        <p:spPr>
          <a:xfrm>
            <a:off x="8460242" y="2453890"/>
            <a:ext cx="2965877" cy="461665"/>
          </a:xfrm>
          <a:prstGeom prst="rect">
            <a:avLst/>
          </a:prstGeom>
          <a:noFill/>
        </p:spPr>
        <p:txBody>
          <a:bodyPr wrap="square" rtlCol="0">
            <a:spAutoFit/>
          </a:bodyPr>
          <a:lstStyle/>
          <a:p>
            <a:r>
              <a:rPr lang="en-US" sz="2400" dirty="0">
                <a:solidFill>
                  <a:schemeClr val="accent3">
                    <a:lumMod val="85000"/>
                  </a:schemeClr>
                </a:solidFill>
                <a:latin typeface="Century Gothic" panose="020B0502020202020204" pitchFamily="34" charset="0"/>
              </a:rPr>
              <a:t>Security Metadata</a:t>
            </a:r>
          </a:p>
        </p:txBody>
      </p:sp>
      <p:sp>
        <p:nvSpPr>
          <p:cNvPr id="5" name="TextBox 4">
            <a:extLst>
              <a:ext uri="{FF2B5EF4-FFF2-40B4-BE49-F238E27FC236}">
                <a16:creationId xmlns:a16="http://schemas.microsoft.com/office/drawing/2014/main" id="{88C5CCB7-6F0E-2314-F81F-803805E58FA0}"/>
              </a:ext>
            </a:extLst>
          </p:cNvPr>
          <p:cNvSpPr txBox="1"/>
          <p:nvPr/>
        </p:nvSpPr>
        <p:spPr>
          <a:xfrm>
            <a:off x="8460242" y="4031886"/>
            <a:ext cx="2404981" cy="1200329"/>
          </a:xfrm>
          <a:prstGeom prst="rect">
            <a:avLst/>
          </a:prstGeom>
          <a:noFill/>
        </p:spPr>
        <p:txBody>
          <a:bodyPr wrap="square" rtlCol="0">
            <a:spAutoFit/>
          </a:bodyPr>
          <a:lstStyle/>
          <a:p>
            <a:r>
              <a:rPr lang="en-US" sz="2400" dirty="0">
                <a:solidFill>
                  <a:schemeClr val="accent3">
                    <a:lumMod val="85000"/>
                  </a:schemeClr>
                </a:solidFill>
                <a:latin typeface="Century Gothic" panose="020B0502020202020204" pitchFamily="34" charset="0"/>
              </a:rPr>
              <a:t>Definition of Interaction Affordances</a:t>
            </a:r>
          </a:p>
        </p:txBody>
      </p:sp>
      <p:sp>
        <p:nvSpPr>
          <p:cNvPr id="7" name="TextBox 6">
            <a:extLst>
              <a:ext uri="{FF2B5EF4-FFF2-40B4-BE49-F238E27FC236}">
                <a16:creationId xmlns:a16="http://schemas.microsoft.com/office/drawing/2014/main" id="{86AC53E9-2D0A-DAA3-DB12-9F9161B496E0}"/>
              </a:ext>
            </a:extLst>
          </p:cNvPr>
          <p:cNvSpPr txBox="1"/>
          <p:nvPr/>
        </p:nvSpPr>
        <p:spPr>
          <a:xfrm>
            <a:off x="8460242" y="474032"/>
            <a:ext cx="2808393" cy="830997"/>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Semantic Annotations</a:t>
            </a:r>
          </a:p>
        </p:txBody>
      </p:sp>
    </p:spTree>
    <p:extLst>
      <p:ext uri="{BB962C8B-B14F-4D97-AF65-F5344CB8AC3E}">
        <p14:creationId xmlns:p14="http://schemas.microsoft.com/office/powerpoint/2010/main" val="2648092436"/>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20405-D40F-9D69-E11B-A857834156B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79F0B6-BB06-CA3C-3675-A6570189A2FA}"/>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"@context":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"https://www.w3.org/2022/wot/td/v1.1"</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a:t>
            </a:r>
            <a:r>
              <a:rPr lang="en-US" sz="1700" dirty="0" err="1">
                <a:solidFill>
                  <a:schemeClr val="accent2"/>
                </a:solidFill>
                <a:latin typeface="Consolas" panose="020B0609020204030204" pitchFamily="49" charset="0"/>
                <a:cs typeface="Consolas" panose="020B0609020204030204" pitchFamily="49" charset="0"/>
              </a:rPr>
              <a:t>schema":"https</a:t>
            </a:r>
            <a:r>
              <a:rPr lang="en-US" sz="1700" dirty="0">
                <a:solidFill>
                  <a:schemeClr val="accent2"/>
                </a:solidFill>
                <a:latin typeface="Consolas" panose="020B0609020204030204" pitchFamily="49" charset="0"/>
                <a:cs typeface="Consolas" panose="020B0609020204030204" pitchFamily="49" charset="0"/>
              </a:rPr>
              <a:t>://schema.org/"</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5"/>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"id": </a:t>
            </a:r>
            <a:r>
              <a:rPr lang="en-US" sz="1700" dirty="0">
                <a:solidFill>
                  <a:schemeClr val="accent2"/>
                </a:solidFill>
                <a:latin typeface="Consolas" panose="020B0609020204030204" pitchFamily="49" charset="0"/>
                <a:cs typeface="Consolas" panose="020B0609020204030204" pitchFamily="49" charset="0"/>
              </a:rPr>
              <a:t>"urn:uuid:0804d572-cce8-422a-bb7c-4412fcd56f06"</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"title": </a:t>
            </a:r>
            <a:r>
              <a:rPr lang="en-US" sz="1700" dirty="0">
                <a:solidFill>
                  <a:schemeClr val="accent2"/>
                </a:solidFill>
                <a:latin typeface="Consolas" panose="020B0609020204030204" pitchFamily="49" charset="0"/>
                <a:cs typeface="Consolas" panose="020B0609020204030204" pitchFamily="49" charset="0"/>
              </a:rPr>
              <a:t>"Smart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"description": </a:t>
            </a:r>
            <a:r>
              <a:rPr lang="en-US" sz="1700" dirty="0">
                <a:solidFill>
                  <a:schemeClr val="accent2"/>
                </a:solidFill>
                <a:latin typeface="Consolas" panose="020B0609020204030204" pitchFamily="49" charset="0"/>
                <a:cs typeface="Consolas" panose="020B0609020204030204" pitchFamily="49" charset="0"/>
              </a:rPr>
              <a:t>"Remote controllable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schema:manufacturer</a:t>
            </a: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2"/>
                </a:solidFill>
                <a:latin typeface="Consolas" panose="020B0609020204030204" pitchFamily="49" charset="0"/>
                <a:cs typeface="Consolas" panose="020B0609020204030204" pitchFamily="49" charset="0"/>
              </a:rPr>
              <a:t>"ACME Corporation"</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securityDefinitions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"security"</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"properties"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coffeeBeansLeft</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"actions"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brewCoffee</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"events"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lowOnWater</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"links"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01EE0AB7-5F70-77A1-FA87-E155869A814B}"/>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Thing Metadata</a:t>
            </a:r>
          </a:p>
        </p:txBody>
      </p:sp>
      <p:sp>
        <p:nvSpPr>
          <p:cNvPr id="4" name="TextBox 3">
            <a:extLst>
              <a:ext uri="{FF2B5EF4-FFF2-40B4-BE49-F238E27FC236}">
                <a16:creationId xmlns:a16="http://schemas.microsoft.com/office/drawing/2014/main" id="{1A4FB3DB-173D-DDF5-D660-69CCC9ABACEE}"/>
              </a:ext>
            </a:extLst>
          </p:cNvPr>
          <p:cNvSpPr txBox="1"/>
          <p:nvPr/>
        </p:nvSpPr>
        <p:spPr>
          <a:xfrm>
            <a:off x="8460242" y="2453890"/>
            <a:ext cx="2965877" cy="461665"/>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Security Metadata</a:t>
            </a:r>
          </a:p>
        </p:txBody>
      </p:sp>
      <p:sp>
        <p:nvSpPr>
          <p:cNvPr id="5" name="TextBox 4">
            <a:extLst>
              <a:ext uri="{FF2B5EF4-FFF2-40B4-BE49-F238E27FC236}">
                <a16:creationId xmlns:a16="http://schemas.microsoft.com/office/drawing/2014/main" id="{10A4A83F-9CC6-0C7B-1244-B009C82F42A7}"/>
              </a:ext>
            </a:extLst>
          </p:cNvPr>
          <p:cNvSpPr txBox="1"/>
          <p:nvPr/>
        </p:nvSpPr>
        <p:spPr>
          <a:xfrm>
            <a:off x="8460242" y="4031886"/>
            <a:ext cx="2404981" cy="1200329"/>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Definition of Interaction Affordances</a:t>
            </a:r>
          </a:p>
        </p:txBody>
      </p:sp>
      <p:sp>
        <p:nvSpPr>
          <p:cNvPr id="7" name="TextBox 6">
            <a:extLst>
              <a:ext uri="{FF2B5EF4-FFF2-40B4-BE49-F238E27FC236}">
                <a16:creationId xmlns:a16="http://schemas.microsoft.com/office/drawing/2014/main" id="{5390D5C2-F00A-C3DD-192A-53B081EFA5AD}"/>
              </a:ext>
            </a:extLst>
          </p:cNvPr>
          <p:cNvSpPr txBox="1"/>
          <p:nvPr/>
        </p:nvSpPr>
        <p:spPr>
          <a:xfrm>
            <a:off x="8460242" y="474032"/>
            <a:ext cx="2808393" cy="830997"/>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Semantic Annotations</a:t>
            </a:r>
          </a:p>
        </p:txBody>
      </p:sp>
    </p:spTree>
    <p:extLst>
      <p:ext uri="{BB962C8B-B14F-4D97-AF65-F5344CB8AC3E}">
        <p14:creationId xmlns:p14="http://schemas.microsoft.com/office/powerpoint/2010/main" val="82808131"/>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680FE-8857-3589-BC14-ED1CCE820F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F655E6-5333-A7C9-138D-E5042D584150}"/>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"@context": ["https://www.w3.org/2022/wot/td/v1.1"</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schema":"https</a:t>
            </a:r>
            <a:r>
              <a:rPr lang="en-US" sz="1700" dirty="0">
                <a:solidFill>
                  <a:schemeClr val="accent3">
                    <a:lumMod val="85000"/>
                  </a:schemeClr>
                </a:solidFill>
                <a:latin typeface="Consolas" panose="020B0609020204030204" pitchFamily="49" charset="0"/>
                <a:cs typeface="Consolas" panose="020B0609020204030204" pitchFamily="49" charset="0"/>
              </a:rPr>
              <a:t>://schema.org/"}],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"id": "urn:uuid:0804d572-cce8-422a-bb7c-4412fcd56f06",</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"title": "Smart Coffee Machine",</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"description": "Remote controllable coffee machine",</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schema:manufacturer</a:t>
            </a:r>
            <a:r>
              <a:rPr lang="en-US" sz="1700" dirty="0">
                <a:solidFill>
                  <a:schemeClr val="accent3">
                    <a:lumMod val="85000"/>
                  </a:schemeClr>
                </a:solidFill>
                <a:latin typeface="Consolas" panose="020B0609020204030204" pitchFamily="49" charset="0"/>
                <a:cs typeface="Consolas" panose="020B0609020204030204" pitchFamily="49" charset="0"/>
              </a:rPr>
              <a:t>": "ACME Corporation",</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securityDefinitions</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"security":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"properties":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coffeeBeansLeft</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"actions":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brewCoffee</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"events":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r>
              <a:rPr lang="en-US" sz="1700" dirty="0" err="1">
                <a:solidFill>
                  <a:schemeClr val="accent3">
                    <a:lumMod val="85000"/>
                  </a:schemeClr>
                </a:solidFill>
                <a:latin typeface="Consolas" panose="020B0609020204030204" pitchFamily="49" charset="0"/>
                <a:cs typeface="Consolas" panose="020B0609020204030204" pitchFamily="49" charset="0"/>
              </a:rPr>
              <a:t>lowOnWater</a:t>
            </a:r>
            <a:r>
              <a:rPr lang="en-US" sz="1700" dirty="0">
                <a:solidFill>
                  <a:schemeClr val="accent3">
                    <a:lumMod val="85000"/>
                  </a:schemeClr>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"links"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3">
                    <a:lumMod val="85000"/>
                  </a:schemeClr>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6021CC46-D636-CCD6-78D9-3B21ACC496AB}"/>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3">
                    <a:lumMod val="85000"/>
                  </a:schemeClr>
                </a:solidFill>
                <a:latin typeface="Century Gothic" panose="020B0502020202020204" pitchFamily="34" charset="0"/>
              </a:rPr>
              <a:t>Thing Metadata</a:t>
            </a:r>
          </a:p>
        </p:txBody>
      </p:sp>
      <p:sp>
        <p:nvSpPr>
          <p:cNvPr id="4" name="TextBox 3">
            <a:extLst>
              <a:ext uri="{FF2B5EF4-FFF2-40B4-BE49-F238E27FC236}">
                <a16:creationId xmlns:a16="http://schemas.microsoft.com/office/drawing/2014/main" id="{D462F9DF-ECDA-86D6-D7DA-EBA879D88A69}"/>
              </a:ext>
            </a:extLst>
          </p:cNvPr>
          <p:cNvSpPr txBox="1"/>
          <p:nvPr/>
        </p:nvSpPr>
        <p:spPr>
          <a:xfrm>
            <a:off x="8460242" y="2453890"/>
            <a:ext cx="2965877" cy="461665"/>
          </a:xfrm>
          <a:prstGeom prst="rect">
            <a:avLst/>
          </a:prstGeom>
          <a:noFill/>
        </p:spPr>
        <p:txBody>
          <a:bodyPr wrap="square" rtlCol="0">
            <a:spAutoFit/>
          </a:bodyPr>
          <a:lstStyle/>
          <a:p>
            <a:r>
              <a:rPr lang="en-US" sz="2400" dirty="0">
                <a:solidFill>
                  <a:schemeClr val="accent3">
                    <a:lumMod val="85000"/>
                  </a:schemeClr>
                </a:solidFill>
                <a:latin typeface="Century Gothic" panose="020B0502020202020204" pitchFamily="34" charset="0"/>
              </a:rPr>
              <a:t>Security Metadata</a:t>
            </a:r>
          </a:p>
        </p:txBody>
      </p:sp>
      <p:sp>
        <p:nvSpPr>
          <p:cNvPr id="5" name="TextBox 4">
            <a:extLst>
              <a:ext uri="{FF2B5EF4-FFF2-40B4-BE49-F238E27FC236}">
                <a16:creationId xmlns:a16="http://schemas.microsoft.com/office/drawing/2014/main" id="{244E0901-9380-7D14-E95F-736D27970F1F}"/>
              </a:ext>
            </a:extLst>
          </p:cNvPr>
          <p:cNvSpPr txBox="1"/>
          <p:nvPr/>
        </p:nvSpPr>
        <p:spPr>
          <a:xfrm>
            <a:off x="8460242" y="4031886"/>
            <a:ext cx="2404981" cy="1200329"/>
          </a:xfrm>
          <a:prstGeom prst="rect">
            <a:avLst/>
          </a:prstGeom>
          <a:noFill/>
        </p:spPr>
        <p:txBody>
          <a:bodyPr wrap="square" rtlCol="0">
            <a:spAutoFit/>
          </a:bodyPr>
          <a:lstStyle/>
          <a:p>
            <a:r>
              <a:rPr lang="en-US" sz="2400" dirty="0">
                <a:solidFill>
                  <a:schemeClr val="accent3">
                    <a:lumMod val="85000"/>
                  </a:schemeClr>
                </a:solidFill>
                <a:latin typeface="Century Gothic" panose="020B0502020202020204" pitchFamily="34" charset="0"/>
              </a:rPr>
              <a:t>Definition of Interaction Affordances</a:t>
            </a:r>
          </a:p>
        </p:txBody>
      </p:sp>
      <p:sp>
        <p:nvSpPr>
          <p:cNvPr id="6" name="TextBox 5">
            <a:extLst>
              <a:ext uri="{FF2B5EF4-FFF2-40B4-BE49-F238E27FC236}">
                <a16:creationId xmlns:a16="http://schemas.microsoft.com/office/drawing/2014/main" id="{E595E360-081A-B024-F50E-D88A6C4E33DE}"/>
              </a:ext>
            </a:extLst>
          </p:cNvPr>
          <p:cNvSpPr txBox="1"/>
          <p:nvPr/>
        </p:nvSpPr>
        <p:spPr>
          <a:xfrm>
            <a:off x="8460242" y="5690565"/>
            <a:ext cx="2576346" cy="830997"/>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Links to other documents</a:t>
            </a:r>
          </a:p>
        </p:txBody>
      </p:sp>
      <p:sp>
        <p:nvSpPr>
          <p:cNvPr id="7" name="TextBox 6">
            <a:extLst>
              <a:ext uri="{FF2B5EF4-FFF2-40B4-BE49-F238E27FC236}">
                <a16:creationId xmlns:a16="http://schemas.microsoft.com/office/drawing/2014/main" id="{12409390-7D34-3251-583D-FF5E1B019C5B}"/>
              </a:ext>
            </a:extLst>
          </p:cNvPr>
          <p:cNvSpPr txBox="1"/>
          <p:nvPr/>
        </p:nvSpPr>
        <p:spPr>
          <a:xfrm>
            <a:off x="8460242" y="474032"/>
            <a:ext cx="2808393" cy="830997"/>
          </a:xfrm>
          <a:prstGeom prst="rect">
            <a:avLst/>
          </a:prstGeom>
          <a:noFill/>
        </p:spPr>
        <p:txBody>
          <a:bodyPr wrap="square" rtlCol="0">
            <a:spAutoFit/>
          </a:bodyPr>
          <a:lstStyle/>
          <a:p>
            <a:r>
              <a:rPr lang="en-US" sz="2400" dirty="0">
                <a:solidFill>
                  <a:schemeClr val="accent3">
                    <a:lumMod val="85000"/>
                  </a:schemeClr>
                </a:solidFill>
                <a:latin typeface="Century Gothic" panose="020B0502020202020204" pitchFamily="34" charset="0"/>
              </a:rPr>
              <a:t>Semantic Annotations</a:t>
            </a:r>
          </a:p>
        </p:txBody>
      </p:sp>
    </p:spTree>
    <p:extLst>
      <p:ext uri="{BB962C8B-B14F-4D97-AF65-F5344CB8AC3E}">
        <p14:creationId xmlns:p14="http://schemas.microsoft.com/office/powerpoint/2010/main" val="793767846"/>
      </p:ext>
    </p:extLst>
  </p:cSld>
  <p:clrMapOvr>
    <a:masterClrMapping/>
  </p:clrMapOvr>
  <mc:AlternateContent xmlns:mc="http://schemas.openxmlformats.org/markup-compatibility/2006" xmlns:p159="http://schemas.microsoft.com/office/powerpoint/2015/09/main">
    <mc:Choice Requires="p159">
      <p:transition spd="slow" advTm="0">
        <p159:morph option="byObject"/>
      </p:transition>
    </mc:Choice>
    <mc:Fallback xmlns="">
      <p:transition spd="slow"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descr="Laptop with solid fill">
            <a:extLst>
              <a:ext uri="{FF2B5EF4-FFF2-40B4-BE49-F238E27FC236}">
                <a16:creationId xmlns:a16="http://schemas.microsoft.com/office/drawing/2014/main" id="{80AF5F8D-B790-05A4-FAA8-AADB04F44E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910367" y="996227"/>
            <a:ext cx="4371266" cy="4371266"/>
          </a:xfrm>
          <a:prstGeom prst="rect">
            <a:avLst/>
          </a:prstGeom>
        </p:spPr>
      </p:pic>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12551071" y="1769410"/>
            <a:ext cx="1276360" cy="2824900"/>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93788330-9E21-AF63-C599-4A1053131034}"/>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1268547292"/>
      </p:ext>
    </p:extLst>
  </p:cSld>
  <p:clrMapOvr>
    <a:masterClrMapping/>
  </p:clrMapOvr>
  <mc:AlternateContent xmlns:mc="http://schemas.openxmlformats.org/markup-compatibility/2006" xmlns:p159="http://schemas.microsoft.com/office/powerpoint/2015/09/main">
    <mc:Choice Requires="p159">
      <p:transition spd="med" advClick="0" advTm="0">
        <p159:morph option="byObject"/>
      </p:transition>
    </mc:Choice>
    <mc:Fallback xmlns="">
      <p:transition spd="med" advClick="0" advTm="0">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1401F1-CE99-4F39-653A-708110D8A345}"/>
            </a:ext>
          </a:extLst>
        </p:cNvPr>
        <p:cNvGrpSpPr/>
        <p:nvPr/>
      </p:nvGrpSpPr>
      <p:grpSpPr>
        <a:xfrm>
          <a:off x="0" y="0"/>
          <a:ext cx="0" cy="0"/>
          <a:chOff x="0" y="0"/>
          <a:chExt cx="0" cy="0"/>
        </a:xfrm>
      </p:grpSpPr>
      <p:grpSp>
        <p:nvGrpSpPr>
          <p:cNvPr id="8" name="Group 7">
            <a:extLst>
              <a:ext uri="{FF2B5EF4-FFF2-40B4-BE49-F238E27FC236}">
                <a16:creationId xmlns:a16="http://schemas.microsoft.com/office/drawing/2014/main" id="{5BCF3BB1-6B8D-85CA-2D2F-29DC497F19DE}"/>
              </a:ext>
            </a:extLst>
          </p:cNvPr>
          <p:cNvGrpSpPr/>
          <p:nvPr/>
        </p:nvGrpSpPr>
        <p:grpSpPr>
          <a:xfrm>
            <a:off x="-4632096" y="-9423067"/>
            <a:ext cx="21456191" cy="21456191"/>
            <a:chOff x="9792033" y="3821823"/>
            <a:chExt cx="962125" cy="962125"/>
          </a:xfrm>
        </p:grpSpPr>
        <p:sp>
          <p:nvSpPr>
            <p:cNvPr id="9" name="Rectangle 8">
              <a:extLst>
                <a:ext uri="{FF2B5EF4-FFF2-40B4-BE49-F238E27FC236}">
                  <a16:creationId xmlns:a16="http://schemas.microsoft.com/office/drawing/2014/main" id="{A06C8196-3B0D-E00A-9F7A-93AD6F681C7D}"/>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675BB50A-3F54-8B70-0927-6EB08BA67BF2}"/>
                </a:ext>
              </a:extLst>
            </p:cNvPr>
            <p:cNvGrpSpPr/>
            <p:nvPr/>
          </p:nvGrpSpPr>
          <p:grpSpPr>
            <a:xfrm>
              <a:off x="9792033" y="3821823"/>
              <a:ext cx="962125" cy="962125"/>
              <a:chOff x="4300668" y="-1299739"/>
              <a:chExt cx="2827861" cy="2827862"/>
            </a:xfrm>
          </p:grpSpPr>
          <p:pic>
            <p:nvPicPr>
              <p:cNvPr id="11" name="Graphic 10" descr="Paper outline">
                <a:extLst>
                  <a:ext uri="{FF2B5EF4-FFF2-40B4-BE49-F238E27FC236}">
                    <a16:creationId xmlns:a16="http://schemas.microsoft.com/office/drawing/2014/main" id="{BA2A99DE-FE97-3A73-57D6-9C9F39B571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12" name="Picture 11" descr="Logo&#10;&#10;Description automatically generated">
                <a:extLst>
                  <a:ext uri="{FF2B5EF4-FFF2-40B4-BE49-F238E27FC236}">
                    <a16:creationId xmlns:a16="http://schemas.microsoft.com/office/drawing/2014/main" id="{04D62780-674F-94FC-DA80-4FFB5876D1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
        <p:nvSpPr>
          <p:cNvPr id="3" name="Content Placeholder 2">
            <a:extLst>
              <a:ext uri="{FF2B5EF4-FFF2-40B4-BE49-F238E27FC236}">
                <a16:creationId xmlns:a16="http://schemas.microsoft.com/office/drawing/2014/main" id="{1DAB96AC-91B9-11B0-2475-ABE59CB3E109}"/>
              </a:ext>
            </a:extLst>
          </p:cNvPr>
          <p:cNvSpPr>
            <a:spLocks noGrp="1"/>
          </p:cNvSpPr>
          <p:nvPr>
            <p:ph idx="1"/>
          </p:nvPr>
        </p:nvSpPr>
        <p:spPr>
          <a:xfrm>
            <a:off x="778446" y="311727"/>
            <a:ext cx="7102427" cy="6210097"/>
          </a:xfrm>
        </p:spPr>
        <p:txBody>
          <a:bodyPr>
            <a:noAutofit/>
          </a:bodyPr>
          <a:lstStyle/>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"@context":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"https://www.w3.org/2022/wot/td/v1.1"</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2"/>
                </a:solidFill>
                <a:latin typeface="Consolas" panose="020B0609020204030204" pitchFamily="49" charset="0"/>
                <a:cs typeface="Consolas" panose="020B0609020204030204" pitchFamily="49" charset="0"/>
              </a:rPr>
              <a:t>"</a:t>
            </a:r>
            <a:r>
              <a:rPr lang="en-US" sz="1700" dirty="0" err="1">
                <a:solidFill>
                  <a:schemeClr val="accent2"/>
                </a:solidFill>
                <a:latin typeface="Consolas" panose="020B0609020204030204" pitchFamily="49" charset="0"/>
                <a:cs typeface="Consolas" panose="020B0609020204030204" pitchFamily="49" charset="0"/>
              </a:rPr>
              <a:t>schema":"https</a:t>
            </a:r>
            <a:r>
              <a:rPr lang="en-US" sz="1700" dirty="0">
                <a:solidFill>
                  <a:schemeClr val="accent2"/>
                </a:solidFill>
                <a:latin typeface="Consolas" panose="020B0609020204030204" pitchFamily="49" charset="0"/>
                <a:cs typeface="Consolas" panose="020B0609020204030204" pitchFamily="49" charset="0"/>
              </a:rPr>
              <a:t>://schema.org/"</a:t>
            </a:r>
            <a:r>
              <a:rPr lang="en-US" sz="1700" dirty="0">
                <a:solidFill>
                  <a:schemeClr val="accent1"/>
                </a:solidFill>
                <a:latin typeface="Consolas" panose="020B0609020204030204" pitchFamily="49" charset="0"/>
                <a:cs typeface="Consolas" panose="020B0609020204030204" pitchFamily="49" charset="0"/>
              </a:rPr>
              <a:t>}],</a:t>
            </a:r>
            <a:r>
              <a:rPr lang="en-US" sz="1700" dirty="0">
                <a:solidFill>
                  <a:schemeClr val="accent5"/>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"id": </a:t>
            </a:r>
            <a:r>
              <a:rPr lang="en-US" sz="1700" dirty="0">
                <a:solidFill>
                  <a:schemeClr val="accent2"/>
                </a:solidFill>
                <a:latin typeface="Consolas" panose="020B0609020204030204" pitchFamily="49" charset="0"/>
                <a:cs typeface="Consolas" panose="020B0609020204030204" pitchFamily="49" charset="0"/>
              </a:rPr>
              <a:t>"urn:uuid:0804d572-cce8-422a-bb7c-4412fcd56f06"</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"title": </a:t>
            </a:r>
            <a:r>
              <a:rPr lang="en-US" sz="1700" dirty="0">
                <a:solidFill>
                  <a:schemeClr val="accent2"/>
                </a:solidFill>
                <a:latin typeface="Consolas" panose="020B0609020204030204" pitchFamily="49" charset="0"/>
                <a:cs typeface="Consolas" panose="020B0609020204030204" pitchFamily="49" charset="0"/>
              </a:rPr>
              <a:t>"Smart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"description": </a:t>
            </a:r>
            <a:r>
              <a:rPr lang="en-US" sz="1700" dirty="0">
                <a:solidFill>
                  <a:schemeClr val="accent2"/>
                </a:solidFill>
                <a:latin typeface="Consolas" panose="020B0609020204030204" pitchFamily="49" charset="0"/>
                <a:cs typeface="Consolas" panose="020B0609020204030204" pitchFamily="49" charset="0"/>
              </a:rPr>
              <a:t>"Remote controllable coffee machine"</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schema:manufacturer</a:t>
            </a:r>
            <a:r>
              <a:rPr lang="en-US" sz="1700" dirty="0">
                <a:solidFill>
                  <a:schemeClr val="accent5"/>
                </a:solidFill>
                <a:latin typeface="Consolas" panose="020B0609020204030204" pitchFamily="49" charset="0"/>
                <a:cs typeface="Consolas" panose="020B0609020204030204" pitchFamily="49" charset="0"/>
              </a:rPr>
              <a:t>": </a:t>
            </a:r>
            <a:r>
              <a:rPr lang="en-US" sz="1700" dirty="0">
                <a:solidFill>
                  <a:schemeClr val="accent2"/>
                </a:solidFill>
                <a:latin typeface="Consolas" panose="020B0609020204030204" pitchFamily="49" charset="0"/>
                <a:cs typeface="Consolas" panose="020B0609020204030204" pitchFamily="49" charset="0"/>
              </a:rPr>
              <a:t>"ACME Corporation"</a:t>
            </a:r>
            <a:r>
              <a:rPr lang="en-US" sz="1700" dirty="0">
                <a:solidFill>
                  <a:schemeClr val="accent1"/>
                </a:solidFill>
                <a:latin typeface="Consolas" panose="020B0609020204030204" pitchFamily="49" charset="0"/>
                <a:cs typeface="Consolas" panose="020B0609020204030204" pitchFamily="49" charset="0"/>
              </a:rPr>
              <a:t>,</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securityDefinitions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"security"</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"properties"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coffeeBeansLeft</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"actions"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brewCoffee</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"events"</a:t>
            </a: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a:t>
            </a:r>
            <a:r>
              <a:rPr lang="en-US" sz="1700" dirty="0" err="1">
                <a:solidFill>
                  <a:schemeClr val="accent5"/>
                </a:solidFill>
                <a:latin typeface="Consolas" panose="020B0609020204030204" pitchFamily="49" charset="0"/>
                <a:cs typeface="Consolas" panose="020B0609020204030204" pitchFamily="49" charset="0"/>
              </a:rPr>
              <a:t>lowOnWater</a:t>
            </a:r>
            <a:r>
              <a:rPr lang="en-US" sz="1700" dirty="0">
                <a:solidFill>
                  <a:schemeClr val="accent5"/>
                </a:solidFill>
                <a:latin typeface="Consolas" panose="020B0609020204030204" pitchFamily="49" charset="0"/>
                <a:cs typeface="Consolas" panose="020B0609020204030204" pitchFamily="49" charset="0"/>
              </a:rPr>
              <a:t>"</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    },</a:t>
            </a:r>
          </a:p>
          <a:p>
            <a:pPr marL="0" indent="0">
              <a:lnSpc>
                <a:spcPct val="70000"/>
              </a:lnSpc>
              <a:buNone/>
            </a:pPr>
            <a:r>
              <a:rPr lang="en-US" sz="1700" dirty="0">
                <a:solidFill>
                  <a:schemeClr val="accent5"/>
                </a:solidFill>
                <a:latin typeface="Consolas" panose="020B0609020204030204" pitchFamily="49" charset="0"/>
                <a:cs typeface="Consolas" panose="020B0609020204030204" pitchFamily="49" charset="0"/>
              </a:rPr>
              <a:t>    "links"</a:t>
            </a:r>
            <a:r>
              <a:rPr lang="en-US" sz="1700" dirty="0">
                <a:solidFill>
                  <a:schemeClr val="accent1"/>
                </a:solidFill>
                <a:latin typeface="Consolas" panose="020B0609020204030204" pitchFamily="49" charset="0"/>
                <a:cs typeface="Consolas" panose="020B0609020204030204" pitchFamily="49" charset="0"/>
              </a:rPr>
              <a:t>: [ ... ]</a:t>
            </a:r>
          </a:p>
          <a:p>
            <a:pPr marL="0" indent="0">
              <a:lnSpc>
                <a:spcPct val="70000"/>
              </a:lnSpc>
              <a:buNone/>
            </a:pPr>
            <a:r>
              <a:rPr lang="en-US" sz="1700" dirty="0">
                <a:solidFill>
                  <a:schemeClr val="accent1"/>
                </a:solidFill>
                <a:latin typeface="Consolas" panose="020B0609020204030204" pitchFamily="49" charset="0"/>
                <a:cs typeface="Consolas" panose="020B0609020204030204" pitchFamily="49" charset="0"/>
              </a:rPr>
              <a:t>}</a:t>
            </a:r>
          </a:p>
        </p:txBody>
      </p:sp>
      <p:sp>
        <p:nvSpPr>
          <p:cNvPr id="2" name="TextBox 1">
            <a:extLst>
              <a:ext uri="{FF2B5EF4-FFF2-40B4-BE49-F238E27FC236}">
                <a16:creationId xmlns:a16="http://schemas.microsoft.com/office/drawing/2014/main" id="{4883336A-4B8C-FDEE-BA1E-A6D3EA1FABEE}"/>
              </a:ext>
            </a:extLst>
          </p:cNvPr>
          <p:cNvSpPr txBox="1"/>
          <p:nvPr/>
        </p:nvSpPr>
        <p:spPr>
          <a:xfrm>
            <a:off x="8460242" y="1440878"/>
            <a:ext cx="2576346" cy="461665"/>
          </a:xfrm>
          <a:prstGeom prst="rect">
            <a:avLst/>
          </a:prstGeom>
          <a:noFill/>
        </p:spPr>
        <p:txBody>
          <a:bodyPr wrap="none" rtlCol="0">
            <a:spAutoFit/>
          </a:bodyPr>
          <a:lstStyle/>
          <a:p>
            <a:r>
              <a:rPr lang="en-US" sz="2400" dirty="0">
                <a:solidFill>
                  <a:schemeClr val="accent1"/>
                </a:solidFill>
                <a:latin typeface="Century Gothic" panose="020B0502020202020204" pitchFamily="34" charset="0"/>
              </a:rPr>
              <a:t>Thing Metadata</a:t>
            </a:r>
          </a:p>
        </p:txBody>
      </p:sp>
      <p:sp>
        <p:nvSpPr>
          <p:cNvPr id="4" name="TextBox 3">
            <a:extLst>
              <a:ext uri="{FF2B5EF4-FFF2-40B4-BE49-F238E27FC236}">
                <a16:creationId xmlns:a16="http://schemas.microsoft.com/office/drawing/2014/main" id="{55D989B4-7011-2314-05F5-58878E82AF65}"/>
              </a:ext>
            </a:extLst>
          </p:cNvPr>
          <p:cNvSpPr txBox="1"/>
          <p:nvPr/>
        </p:nvSpPr>
        <p:spPr>
          <a:xfrm>
            <a:off x="8460242" y="2453890"/>
            <a:ext cx="2965877" cy="461665"/>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Security Metadata</a:t>
            </a:r>
          </a:p>
        </p:txBody>
      </p:sp>
      <p:sp>
        <p:nvSpPr>
          <p:cNvPr id="5" name="TextBox 4">
            <a:extLst>
              <a:ext uri="{FF2B5EF4-FFF2-40B4-BE49-F238E27FC236}">
                <a16:creationId xmlns:a16="http://schemas.microsoft.com/office/drawing/2014/main" id="{8F565B4A-D06E-5562-4B1C-747C89B83F1D}"/>
              </a:ext>
            </a:extLst>
          </p:cNvPr>
          <p:cNvSpPr txBox="1"/>
          <p:nvPr/>
        </p:nvSpPr>
        <p:spPr>
          <a:xfrm>
            <a:off x="8460242" y="4031886"/>
            <a:ext cx="2404981" cy="1200329"/>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Definition of Interaction Affordances</a:t>
            </a:r>
          </a:p>
        </p:txBody>
      </p:sp>
      <p:sp>
        <p:nvSpPr>
          <p:cNvPr id="6" name="TextBox 5">
            <a:extLst>
              <a:ext uri="{FF2B5EF4-FFF2-40B4-BE49-F238E27FC236}">
                <a16:creationId xmlns:a16="http://schemas.microsoft.com/office/drawing/2014/main" id="{EB45F221-73C8-918B-63DF-77497FE3E061}"/>
              </a:ext>
            </a:extLst>
          </p:cNvPr>
          <p:cNvSpPr txBox="1"/>
          <p:nvPr/>
        </p:nvSpPr>
        <p:spPr>
          <a:xfrm>
            <a:off x="8460242" y="5690565"/>
            <a:ext cx="2576346" cy="830997"/>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Links to other documents</a:t>
            </a:r>
          </a:p>
        </p:txBody>
      </p:sp>
      <p:sp>
        <p:nvSpPr>
          <p:cNvPr id="7" name="TextBox 6">
            <a:extLst>
              <a:ext uri="{FF2B5EF4-FFF2-40B4-BE49-F238E27FC236}">
                <a16:creationId xmlns:a16="http://schemas.microsoft.com/office/drawing/2014/main" id="{BEF670F0-B36F-6F13-795A-66DC5DF4A4E7}"/>
              </a:ext>
            </a:extLst>
          </p:cNvPr>
          <p:cNvSpPr txBox="1"/>
          <p:nvPr/>
        </p:nvSpPr>
        <p:spPr>
          <a:xfrm>
            <a:off x="8460242" y="474032"/>
            <a:ext cx="2808393" cy="830997"/>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Semantic Annotations</a:t>
            </a:r>
          </a:p>
        </p:txBody>
      </p:sp>
    </p:spTree>
    <p:extLst>
      <p:ext uri="{BB962C8B-B14F-4D97-AF65-F5344CB8AC3E}">
        <p14:creationId xmlns:p14="http://schemas.microsoft.com/office/powerpoint/2010/main" val="2640639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AF5F1DF-C204-8BCE-923E-60E814796376}"/>
              </a:ext>
            </a:extLst>
          </p:cNvPr>
          <p:cNvGrpSpPr/>
          <p:nvPr/>
        </p:nvGrpSpPr>
        <p:grpSpPr>
          <a:xfrm>
            <a:off x="3895978" y="1228978"/>
            <a:ext cx="4400044" cy="4400044"/>
            <a:chOff x="9792033" y="3821823"/>
            <a:chExt cx="962125" cy="962125"/>
          </a:xfrm>
        </p:grpSpPr>
        <p:sp>
          <p:nvSpPr>
            <p:cNvPr id="5" name="Rectangle 4">
              <a:extLst>
                <a:ext uri="{FF2B5EF4-FFF2-40B4-BE49-F238E27FC236}">
                  <a16:creationId xmlns:a16="http://schemas.microsoft.com/office/drawing/2014/main" id="{33FBA35A-1A54-CD45-99E9-09C3A572FE54}"/>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4A18FBFA-9A38-B788-AEA1-E86B24A64102}"/>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B4745D5-FBFD-0DF0-23E9-7D4E74E3C1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1F027CD2-5974-490E-EF00-735B43ED40A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
        <p:nvSpPr>
          <p:cNvPr id="2" name="Oval 1">
            <a:extLst>
              <a:ext uri="{FF2B5EF4-FFF2-40B4-BE49-F238E27FC236}">
                <a16:creationId xmlns:a16="http://schemas.microsoft.com/office/drawing/2014/main" id="{DF9439D0-3E87-5445-7CF1-93A0E7A02B90}"/>
              </a:ext>
            </a:extLst>
          </p:cNvPr>
          <p:cNvSpPr/>
          <p:nvPr/>
        </p:nvSpPr>
        <p:spPr>
          <a:xfrm>
            <a:off x="12805906" y="1822938"/>
            <a:ext cx="3212123" cy="3212123"/>
          </a:xfrm>
          <a:prstGeom prst="ellipse">
            <a:avLst/>
          </a:prstGeom>
          <a:solidFill>
            <a:schemeClr val="accent3">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95000"/>
                </a:schemeClr>
              </a:solidFill>
            </a:endParaRPr>
          </a:p>
        </p:txBody>
      </p:sp>
      <p:pic>
        <p:nvPicPr>
          <p:cNvPr id="3" name="Graphic 2" descr="Magnifying glass with solid fill">
            <a:extLst>
              <a:ext uri="{FF2B5EF4-FFF2-40B4-BE49-F238E27FC236}">
                <a16:creationId xmlns:a16="http://schemas.microsoft.com/office/drawing/2014/main" id="{0FF4E987-290C-EC3A-4F78-BD9ECB2E844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192000" y="1228978"/>
            <a:ext cx="5510928" cy="5510928"/>
          </a:xfrm>
          <a:prstGeom prst="rect">
            <a:avLst/>
          </a:prstGeom>
        </p:spPr>
      </p:pic>
    </p:spTree>
    <p:extLst>
      <p:ext uri="{BB962C8B-B14F-4D97-AF65-F5344CB8AC3E}">
        <p14:creationId xmlns:p14="http://schemas.microsoft.com/office/powerpoint/2010/main" val="2880813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27F5C-F87E-B90E-B73E-96C64B2DAD98}"/>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3FA8E88B-A7B2-20AB-A8FD-17F8A80F717B}"/>
              </a:ext>
            </a:extLst>
          </p:cNvPr>
          <p:cNvGrpSpPr/>
          <p:nvPr/>
        </p:nvGrpSpPr>
        <p:grpSpPr>
          <a:xfrm>
            <a:off x="3895978" y="1228978"/>
            <a:ext cx="4400044" cy="4400044"/>
            <a:chOff x="9792033" y="3821823"/>
            <a:chExt cx="962125" cy="962125"/>
          </a:xfrm>
        </p:grpSpPr>
        <p:sp>
          <p:nvSpPr>
            <p:cNvPr id="5" name="Rectangle 4">
              <a:extLst>
                <a:ext uri="{FF2B5EF4-FFF2-40B4-BE49-F238E27FC236}">
                  <a16:creationId xmlns:a16="http://schemas.microsoft.com/office/drawing/2014/main" id="{7D3267F7-25DF-30FC-509B-C095CC4E8876}"/>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C34135AC-8E0B-7AE5-0940-D5443FF34793}"/>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8EB8582A-45FB-E72F-74F0-389D9D883F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73AD5827-DC25-21BA-C33B-62BD9AAAD1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
        <p:nvSpPr>
          <p:cNvPr id="2" name="Oval 1">
            <a:extLst>
              <a:ext uri="{FF2B5EF4-FFF2-40B4-BE49-F238E27FC236}">
                <a16:creationId xmlns:a16="http://schemas.microsoft.com/office/drawing/2014/main" id="{6A6F4A3B-EC26-F96A-E712-262E7083AAAF}"/>
              </a:ext>
            </a:extLst>
          </p:cNvPr>
          <p:cNvSpPr/>
          <p:nvPr/>
        </p:nvSpPr>
        <p:spPr>
          <a:xfrm>
            <a:off x="6407410" y="1822938"/>
            <a:ext cx="3212123" cy="3212123"/>
          </a:xfrm>
          <a:prstGeom prst="ellipse">
            <a:avLst/>
          </a:prstGeom>
          <a:solidFill>
            <a:schemeClr val="accent3">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95000"/>
                </a:schemeClr>
              </a:solidFill>
            </a:endParaRPr>
          </a:p>
        </p:txBody>
      </p:sp>
      <p:pic>
        <p:nvPicPr>
          <p:cNvPr id="3" name="Graphic 2" descr="Magnifying glass with solid fill">
            <a:extLst>
              <a:ext uri="{FF2B5EF4-FFF2-40B4-BE49-F238E27FC236}">
                <a16:creationId xmlns:a16="http://schemas.microsoft.com/office/drawing/2014/main" id="{8B033E44-49BC-CD13-EA11-A3DFB2105AB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93504" y="1228978"/>
            <a:ext cx="5510928" cy="5510928"/>
          </a:xfrm>
          <a:prstGeom prst="rect">
            <a:avLst/>
          </a:prstGeom>
        </p:spPr>
      </p:pic>
    </p:spTree>
    <p:extLst>
      <p:ext uri="{BB962C8B-B14F-4D97-AF65-F5344CB8AC3E}">
        <p14:creationId xmlns:p14="http://schemas.microsoft.com/office/powerpoint/2010/main" val="744437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6F304-3168-7BA8-55AF-46CE8B525E93}"/>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E1B5363C-793A-5AAD-B350-F2028814311F}"/>
              </a:ext>
            </a:extLst>
          </p:cNvPr>
          <p:cNvGrpSpPr/>
          <p:nvPr/>
        </p:nvGrpSpPr>
        <p:grpSpPr>
          <a:xfrm>
            <a:off x="3895978" y="1228978"/>
            <a:ext cx="4400044" cy="4400044"/>
            <a:chOff x="9792033" y="3821823"/>
            <a:chExt cx="962125" cy="962125"/>
          </a:xfrm>
        </p:grpSpPr>
        <p:sp>
          <p:nvSpPr>
            <p:cNvPr id="5" name="Rectangle 4">
              <a:extLst>
                <a:ext uri="{FF2B5EF4-FFF2-40B4-BE49-F238E27FC236}">
                  <a16:creationId xmlns:a16="http://schemas.microsoft.com/office/drawing/2014/main" id="{E4340B46-EDCA-1E0C-41CB-2A40168A373D}"/>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64483D17-C33F-07AA-0D1E-8EE4ACA8FE7D}"/>
                </a:ext>
              </a:extLst>
            </p:cNvPr>
            <p:cNvGrpSpPr/>
            <p:nvPr/>
          </p:nvGrpSpPr>
          <p:grpSpPr>
            <a:xfrm>
              <a:off x="9792033" y="3821823"/>
              <a:ext cx="962125" cy="962125"/>
              <a:chOff x="4300668" y="-1299739"/>
              <a:chExt cx="2827861" cy="2827862"/>
            </a:xfrm>
          </p:grpSpPr>
          <p:pic>
            <p:nvPicPr>
              <p:cNvPr id="7" name="Graphic 6" descr="Paper outline">
                <a:extLst>
                  <a:ext uri="{FF2B5EF4-FFF2-40B4-BE49-F238E27FC236}">
                    <a16:creationId xmlns:a16="http://schemas.microsoft.com/office/drawing/2014/main" id="{49002787-1049-865F-0EF0-C93148B93E5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00668" y="-1299739"/>
                <a:ext cx="2827861" cy="2827862"/>
              </a:xfrm>
              <a:prstGeom prst="rect">
                <a:avLst/>
              </a:prstGeom>
            </p:spPr>
          </p:pic>
          <p:pic>
            <p:nvPicPr>
              <p:cNvPr id="8" name="Picture 7" descr="Logo&#10;&#10;Description automatically generated">
                <a:extLst>
                  <a:ext uri="{FF2B5EF4-FFF2-40B4-BE49-F238E27FC236}">
                    <a16:creationId xmlns:a16="http://schemas.microsoft.com/office/drawing/2014/main" id="{A4512359-1CAE-6970-EE9F-F30B16150B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
        <p:nvSpPr>
          <p:cNvPr id="2" name="Oval 1">
            <a:extLst>
              <a:ext uri="{FF2B5EF4-FFF2-40B4-BE49-F238E27FC236}">
                <a16:creationId xmlns:a16="http://schemas.microsoft.com/office/drawing/2014/main" id="{474512B3-E660-BAD3-00AF-807AB8EB131F}"/>
              </a:ext>
            </a:extLst>
          </p:cNvPr>
          <p:cNvSpPr/>
          <p:nvPr/>
        </p:nvSpPr>
        <p:spPr>
          <a:xfrm>
            <a:off x="6407410" y="1822938"/>
            <a:ext cx="3212123" cy="3212123"/>
          </a:xfrm>
          <a:prstGeom prst="ellipse">
            <a:avLst/>
          </a:prstGeom>
          <a:solidFill>
            <a:schemeClr val="accent3">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3">
                  <a:lumMod val="95000"/>
                </a:schemeClr>
              </a:solidFill>
            </a:endParaRPr>
          </a:p>
        </p:txBody>
      </p:sp>
      <p:pic>
        <p:nvPicPr>
          <p:cNvPr id="3" name="Graphic 2" descr="Magnifying glass with solid fill">
            <a:extLst>
              <a:ext uri="{FF2B5EF4-FFF2-40B4-BE49-F238E27FC236}">
                <a16:creationId xmlns:a16="http://schemas.microsoft.com/office/drawing/2014/main" id="{B26B2753-9E93-72D2-690E-D69058BDFC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93504" y="1228978"/>
            <a:ext cx="5510928" cy="5510928"/>
          </a:xfrm>
          <a:prstGeom prst="rect">
            <a:avLst/>
          </a:prstGeom>
        </p:spPr>
      </p:pic>
      <p:cxnSp>
        <p:nvCxnSpPr>
          <p:cNvPr id="13" name="Straight Connector 12">
            <a:extLst>
              <a:ext uri="{FF2B5EF4-FFF2-40B4-BE49-F238E27FC236}">
                <a16:creationId xmlns:a16="http://schemas.microsoft.com/office/drawing/2014/main" id="{1AC8F0EF-E656-2E0D-F98D-4B23C9752187}"/>
              </a:ext>
            </a:extLst>
          </p:cNvPr>
          <p:cNvCxnSpPr/>
          <p:nvPr/>
        </p:nvCxnSpPr>
        <p:spPr>
          <a:xfrm>
            <a:off x="7159083" y="2977376"/>
            <a:ext cx="1683834" cy="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6E89B51-6707-C447-29C4-9D4E28F083A1}"/>
              </a:ext>
            </a:extLst>
          </p:cNvPr>
          <p:cNvCxnSpPr/>
          <p:nvPr/>
        </p:nvCxnSpPr>
        <p:spPr>
          <a:xfrm>
            <a:off x="7159083" y="3380679"/>
            <a:ext cx="1683834" cy="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49B4219-663E-5E6E-8AD5-1CAB9181EDFA}"/>
              </a:ext>
            </a:extLst>
          </p:cNvPr>
          <p:cNvCxnSpPr/>
          <p:nvPr/>
        </p:nvCxnSpPr>
        <p:spPr>
          <a:xfrm>
            <a:off x="7161387" y="3778406"/>
            <a:ext cx="1683834" cy="0"/>
          </a:xfrm>
          <a:prstGeom prst="line">
            <a:avLst/>
          </a:prstGeom>
          <a:ln w="76200">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2102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p14:dur="10" advTm="3000">
        <p159:morph option="byObject"/>
      </p:transition>
    </mc:Choice>
    <mc:Fallback xmlns="">
      <p:transition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250"/>
                                        <p:tgtEl>
                                          <p:spTgt spid="13"/>
                                        </p:tgtEl>
                                      </p:cBhvr>
                                    </p:animEffect>
                                  </p:childTnLst>
                                </p:cTn>
                              </p:par>
                            </p:childTnLst>
                          </p:cTn>
                        </p:par>
                        <p:par>
                          <p:cTn id="8" fill="hold">
                            <p:stCondLst>
                              <p:cond delay="250"/>
                            </p:stCondLst>
                            <p:childTnLst>
                              <p:par>
                                <p:cTn id="9" presetID="2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250"/>
                                        <p:tgtEl>
                                          <p:spTgt spid="14"/>
                                        </p:tgtEl>
                                      </p:cBhvr>
                                    </p:animEffect>
                                  </p:childTnLst>
                                </p:cTn>
                              </p:par>
                            </p:childTnLst>
                          </p:cTn>
                        </p:par>
                        <p:par>
                          <p:cTn id="12" fill="hold">
                            <p:stCondLst>
                              <p:cond delay="500"/>
                            </p:stCondLst>
                            <p:childTnLst>
                              <p:par>
                                <p:cTn id="13" presetID="22" presetClass="entr" presetSubtype="8"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left)">
                                      <p:cBhvr>
                                        <p:cTn id="15" dur="2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xmlns:p14="http://schemas.microsoft.com/office/powerpoint/2010/main">
    <mc:Choice Requires="p14">
      <p:transition spd="med" p14:dur="700" advClick="0" advTm="15000">
        <p:fade/>
      </p:transition>
    </mc:Choice>
    <mc:Fallback xmlns="">
      <p:transition spd="med" advClick="0" advTm="1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Graphic 21" descr="Laptop with solid fill">
            <a:extLst>
              <a:ext uri="{FF2B5EF4-FFF2-40B4-BE49-F238E27FC236}">
                <a16:creationId xmlns:a16="http://schemas.microsoft.com/office/drawing/2014/main" id="{80AF5F8D-B790-05A4-FAA8-AADB04F44E0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69319" y="997065"/>
            <a:ext cx="4371266" cy="4371266"/>
          </a:xfrm>
          <a:prstGeom prst="rect">
            <a:avLst/>
          </a:prstGeom>
        </p:spPr>
      </p:pic>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5457820" y="1770248"/>
            <a:ext cx="1276360" cy="2824900"/>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pic>
        <p:nvPicPr>
          <p:cNvPr id="6" name="Graphic 5" descr="Processor with solid fill">
            <a:extLst>
              <a:ext uri="{FF2B5EF4-FFF2-40B4-BE49-F238E27FC236}">
                <a16:creationId xmlns:a16="http://schemas.microsoft.com/office/drawing/2014/main" id="{0EE9E52F-7344-D500-CF38-CD6476E1696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155332" y="1693758"/>
            <a:ext cx="2964020" cy="2964020"/>
          </a:xfrm>
          <a:prstGeom prst="rect">
            <a:avLst/>
          </a:prstGeom>
        </p:spPr>
      </p:pic>
      <p:sp>
        <p:nvSpPr>
          <p:cNvPr id="7" name="TextBox 6">
            <a:extLst>
              <a:ext uri="{FF2B5EF4-FFF2-40B4-BE49-F238E27FC236}">
                <a16:creationId xmlns:a16="http://schemas.microsoft.com/office/drawing/2014/main" id="{FE5E0216-CBE5-D7AE-28BE-3287EC5F0EB6}"/>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spTree>
    <p:extLst>
      <p:ext uri="{BB962C8B-B14F-4D97-AF65-F5344CB8AC3E}">
        <p14:creationId xmlns:p14="http://schemas.microsoft.com/office/powerpoint/2010/main" val="2590831186"/>
      </p:ext>
    </p:extLst>
  </p:cSld>
  <p:clrMapOvr>
    <a:masterClrMapping/>
  </p:clrMapOvr>
  <mc:AlternateContent xmlns:mc="http://schemas.openxmlformats.org/markup-compatibility/2006" xmlns:p159="http://schemas.microsoft.com/office/powerpoint/2015/09/main">
    <mc:Choice Requires="p159">
      <p:transition spd="med" advClick="0" advTm="0">
        <p159:morph option="byObject"/>
      </p:transition>
    </mc:Choice>
    <mc:Fallback xmlns="">
      <p:transition spd="med" advClick="0" advTm="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CC97-174B-863D-AFFB-5A853CE91FEC}"/>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grpSp>
        <p:nvGrpSpPr>
          <p:cNvPr id="7" name="Graphic 1" descr="Thermometer with solid fill">
            <a:extLst>
              <a:ext uri="{FF2B5EF4-FFF2-40B4-BE49-F238E27FC236}">
                <a16:creationId xmlns:a16="http://schemas.microsoft.com/office/drawing/2014/main" id="{F3EEF0C8-982A-F2E6-4962-C3959A0C77F3}"/>
              </a:ext>
            </a:extLst>
          </p:cNvPr>
          <p:cNvGrpSpPr/>
          <p:nvPr/>
        </p:nvGrpSpPr>
        <p:grpSpPr>
          <a:xfrm>
            <a:off x="-2104529" y="1770248"/>
            <a:ext cx="1276360" cy="2824900"/>
            <a:chOff x="7328510" y="2334201"/>
            <a:chExt cx="1146456" cy="2537392"/>
          </a:xfrm>
          <a:solidFill>
            <a:schemeClr val="accent1"/>
          </a:solidFill>
        </p:grpSpPr>
        <p:sp>
          <p:nvSpPr>
            <p:cNvPr id="8" name="Freeform 7">
              <a:extLst>
                <a:ext uri="{FF2B5EF4-FFF2-40B4-BE49-F238E27FC236}">
                  <a16:creationId xmlns:a16="http://schemas.microsoft.com/office/drawing/2014/main" id="{D0E3A139-5932-F39A-03D4-9EF53D8FB2BD}"/>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9" name="Freeform 8">
              <a:extLst>
                <a:ext uri="{FF2B5EF4-FFF2-40B4-BE49-F238E27FC236}">
                  <a16:creationId xmlns:a16="http://schemas.microsoft.com/office/drawing/2014/main" id="{EB4E2A6A-3438-9C09-899F-C507CADAFEA2}"/>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pic>
        <p:nvPicPr>
          <p:cNvPr id="10" name="Graphic 9" descr="Processor with solid fill">
            <a:extLst>
              <a:ext uri="{FF2B5EF4-FFF2-40B4-BE49-F238E27FC236}">
                <a16:creationId xmlns:a16="http://schemas.microsoft.com/office/drawing/2014/main" id="{4493CFEF-6879-101C-1BFF-3EAC49E652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613990" y="1693758"/>
            <a:ext cx="2964020" cy="2964020"/>
          </a:xfrm>
          <a:prstGeom prst="rect">
            <a:avLst/>
          </a:prstGeom>
        </p:spPr>
      </p:pic>
      <p:pic>
        <p:nvPicPr>
          <p:cNvPr id="3" name="Graphic 2" descr="Server with solid fill">
            <a:extLst>
              <a:ext uri="{FF2B5EF4-FFF2-40B4-BE49-F238E27FC236}">
                <a16:creationId xmlns:a16="http://schemas.microsoft.com/office/drawing/2014/main" id="{FC78983C-847E-A5D1-5627-177A2066E80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2430190" y="1693758"/>
            <a:ext cx="3139053" cy="3139053"/>
          </a:xfrm>
          <a:prstGeom prst="rect">
            <a:avLst/>
          </a:prstGeom>
        </p:spPr>
      </p:pic>
    </p:spTree>
    <p:extLst>
      <p:ext uri="{BB962C8B-B14F-4D97-AF65-F5344CB8AC3E}">
        <p14:creationId xmlns:p14="http://schemas.microsoft.com/office/powerpoint/2010/main" val="2727882499"/>
      </p:ext>
    </p:extLst>
  </p:cSld>
  <p:clrMapOvr>
    <a:masterClrMapping/>
  </p:clrMapOvr>
  <mc:AlternateContent xmlns:mc="http://schemas.openxmlformats.org/markup-compatibility/2006" xmlns:p159="http://schemas.microsoft.com/office/powerpoint/2015/09/main">
    <mc:Choice Requires="p159">
      <p:transition spd="med" advClick="0" advTm="0">
        <p159:morph option="byObject"/>
      </p:transition>
    </mc:Choice>
    <mc:Fallback xmlns="">
      <p:transition spd="med" advClick="0" advTm="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78CC97-174B-863D-AFFB-5A853CE91FEC}"/>
              </a:ext>
            </a:extLst>
          </p:cNvPr>
          <p:cNvSpPr txBox="1"/>
          <p:nvPr/>
        </p:nvSpPr>
        <p:spPr>
          <a:xfrm>
            <a:off x="4937670" y="5226192"/>
            <a:ext cx="2316660" cy="110799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tr-TR"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Thing</a:t>
            </a:r>
            <a:endParaRPr kumimoji="0" lang="en-US" sz="66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pic>
        <p:nvPicPr>
          <p:cNvPr id="3" name="Graphic 2" descr="Server with solid fill">
            <a:extLst>
              <a:ext uri="{FF2B5EF4-FFF2-40B4-BE49-F238E27FC236}">
                <a16:creationId xmlns:a16="http://schemas.microsoft.com/office/drawing/2014/main" id="{6BEF655F-DFA0-04F2-F7CB-279EF7A496B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26474" y="1693758"/>
            <a:ext cx="3139053" cy="3139053"/>
          </a:xfrm>
          <a:prstGeom prst="rect">
            <a:avLst/>
          </a:prstGeom>
        </p:spPr>
      </p:pic>
      <p:pic>
        <p:nvPicPr>
          <p:cNvPr id="4" name="Graphic 3" descr="Processor with solid fill">
            <a:extLst>
              <a:ext uri="{FF2B5EF4-FFF2-40B4-BE49-F238E27FC236}">
                <a16:creationId xmlns:a16="http://schemas.microsoft.com/office/drawing/2014/main" id="{43CD65B4-1DF6-2D02-9D13-3FD70065008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8123" y="1693758"/>
            <a:ext cx="2964020" cy="2964020"/>
          </a:xfrm>
          <a:prstGeom prst="rect">
            <a:avLst/>
          </a:prstGeom>
        </p:spPr>
      </p:pic>
      <p:pic>
        <p:nvPicPr>
          <p:cNvPr id="5" name="Graphic 4" descr="Laptop with solid fill">
            <a:extLst>
              <a:ext uri="{FF2B5EF4-FFF2-40B4-BE49-F238E27FC236}">
                <a16:creationId xmlns:a16="http://schemas.microsoft.com/office/drawing/2014/main" id="{B90DEF02-F83B-3F53-30A2-3B05C47CFF5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313157" y="996227"/>
            <a:ext cx="4371266" cy="4371266"/>
          </a:xfrm>
          <a:prstGeom prst="rect">
            <a:avLst/>
          </a:prstGeom>
        </p:spPr>
      </p:pic>
      <p:grpSp>
        <p:nvGrpSpPr>
          <p:cNvPr id="6" name="Graphic 1" descr="Thermometer with solid fill">
            <a:extLst>
              <a:ext uri="{FF2B5EF4-FFF2-40B4-BE49-F238E27FC236}">
                <a16:creationId xmlns:a16="http://schemas.microsoft.com/office/drawing/2014/main" id="{1E8E3E12-6FE9-97BF-4D5F-2ADECED1407D}"/>
              </a:ext>
            </a:extLst>
          </p:cNvPr>
          <p:cNvGrpSpPr/>
          <p:nvPr/>
        </p:nvGrpSpPr>
        <p:grpSpPr>
          <a:xfrm>
            <a:off x="-6941891" y="1763318"/>
            <a:ext cx="1276360" cy="2824900"/>
            <a:chOff x="7328510" y="2334201"/>
            <a:chExt cx="1146456" cy="2537392"/>
          </a:xfrm>
          <a:solidFill>
            <a:schemeClr val="accent1"/>
          </a:solidFill>
        </p:grpSpPr>
        <p:sp>
          <p:nvSpPr>
            <p:cNvPr id="7" name="Freeform 6">
              <a:extLst>
                <a:ext uri="{FF2B5EF4-FFF2-40B4-BE49-F238E27FC236}">
                  <a16:creationId xmlns:a16="http://schemas.microsoft.com/office/drawing/2014/main" id="{13B77720-A8FF-B5BE-97B6-37F2587CF7D1}"/>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8" name="Freeform 7">
              <a:extLst>
                <a:ext uri="{FF2B5EF4-FFF2-40B4-BE49-F238E27FC236}">
                  <a16:creationId xmlns:a16="http://schemas.microsoft.com/office/drawing/2014/main" id="{D0EDE94B-C9C1-2A3D-EDC0-264E1DA4B3DC}"/>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3106932295"/>
      </p:ext>
    </p:extLst>
  </p:cSld>
  <p:clrMapOvr>
    <a:masterClrMapping/>
  </p:clrMapOvr>
  <mc:AlternateContent xmlns:mc="http://schemas.openxmlformats.org/markup-compatibility/2006" xmlns:p159="http://schemas.microsoft.com/office/powerpoint/2015/09/main">
    <mc:Choice Requires="p159">
      <p:transition spd="med" advClick="0" advTm="0">
        <p159:morph option="byObject"/>
      </p:transition>
    </mc:Choice>
    <mc:Fallback xmlns="">
      <p:transition spd="med" advClick="0" advTm="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descr="Server with solid fill">
            <a:extLst>
              <a:ext uri="{FF2B5EF4-FFF2-40B4-BE49-F238E27FC236}">
                <a16:creationId xmlns:a16="http://schemas.microsoft.com/office/drawing/2014/main" id="{D4B9367A-CA29-2E79-56D9-8D0AD8A9798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71205" y="2451262"/>
            <a:ext cx="1955477" cy="1955477"/>
          </a:xfrm>
          <a:prstGeom prst="rect">
            <a:avLst/>
          </a:prstGeom>
        </p:spPr>
      </p:pic>
      <p:pic>
        <p:nvPicPr>
          <p:cNvPr id="18" name="Graphic 17" descr="Processor with solid fill">
            <a:extLst>
              <a:ext uri="{FF2B5EF4-FFF2-40B4-BE49-F238E27FC236}">
                <a16:creationId xmlns:a16="http://schemas.microsoft.com/office/drawing/2014/main" id="{27153CD1-C182-32DE-3D08-A517590D6D1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496282" y="2362312"/>
            <a:ext cx="2133376" cy="2133376"/>
          </a:xfrm>
          <a:prstGeom prst="rect">
            <a:avLst/>
          </a:prstGeom>
        </p:spPr>
      </p:pic>
      <p:pic>
        <p:nvPicPr>
          <p:cNvPr id="22" name="Graphic 21" descr="Laptop with solid fill">
            <a:extLst>
              <a:ext uri="{FF2B5EF4-FFF2-40B4-BE49-F238E27FC236}">
                <a16:creationId xmlns:a16="http://schemas.microsoft.com/office/drawing/2014/main" id="{80AF5F8D-B790-05A4-FAA8-AADB04F44E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95469" y="2451262"/>
            <a:ext cx="2216016" cy="2216016"/>
          </a:xfrm>
          <a:prstGeom prst="rect">
            <a:avLst/>
          </a:prstGeom>
        </p:spPr>
      </p:pic>
      <p:grpSp>
        <p:nvGrpSpPr>
          <p:cNvPr id="3" name="Graphic 1" descr="Thermometer with solid fill">
            <a:extLst>
              <a:ext uri="{FF2B5EF4-FFF2-40B4-BE49-F238E27FC236}">
                <a16:creationId xmlns:a16="http://schemas.microsoft.com/office/drawing/2014/main" id="{7D114E5F-662B-F86A-4F07-C7B161FBA75B}"/>
              </a:ext>
            </a:extLst>
          </p:cNvPr>
          <p:cNvGrpSpPr/>
          <p:nvPr/>
        </p:nvGrpSpPr>
        <p:grpSpPr>
          <a:xfrm>
            <a:off x="4299522" y="2498886"/>
            <a:ext cx="840498" cy="1860229"/>
            <a:chOff x="7328510" y="2334201"/>
            <a:chExt cx="1146456" cy="2537392"/>
          </a:xfrm>
          <a:solidFill>
            <a:schemeClr val="accent1"/>
          </a:solidFill>
        </p:grpSpPr>
        <p:sp>
          <p:nvSpPr>
            <p:cNvPr id="4" name="Freeform 3">
              <a:extLst>
                <a:ext uri="{FF2B5EF4-FFF2-40B4-BE49-F238E27FC236}">
                  <a16:creationId xmlns:a16="http://schemas.microsoft.com/office/drawing/2014/main" id="{0F7434C7-DF67-656C-74B4-FC324FF4CFBF}"/>
                </a:ext>
              </a:extLst>
            </p:cNvPr>
            <p:cNvSpPr/>
            <p:nvPr/>
          </p:nvSpPr>
          <p:spPr>
            <a:xfrm>
              <a:off x="7328510" y="2334201"/>
              <a:ext cx="1146456" cy="2537392"/>
            </a:xfrm>
            <a:custGeom>
              <a:avLst/>
              <a:gdLst>
                <a:gd name="connsiteX0" fmla="*/ 573228 w 1146456"/>
                <a:gd name="connsiteY0" fmla="*/ 2365560 h 2537392"/>
                <a:gd name="connsiteX1" fmla="*/ 183741 w 1146456"/>
                <a:gd name="connsiteY1" fmla="*/ 2053398 h 2537392"/>
                <a:gd name="connsiteX2" fmla="*/ 401396 w 1146456"/>
                <a:gd name="connsiteY2" fmla="*/ 1603769 h 2537392"/>
                <a:gd name="connsiteX3" fmla="*/ 401396 w 1146456"/>
                <a:gd name="connsiteY3" fmla="*/ 343665 h 2537392"/>
                <a:gd name="connsiteX4" fmla="*/ 573228 w 1146456"/>
                <a:gd name="connsiteY4" fmla="*/ 171832 h 2537392"/>
                <a:gd name="connsiteX5" fmla="*/ 745061 w 1146456"/>
                <a:gd name="connsiteY5" fmla="*/ 343665 h 2537392"/>
                <a:gd name="connsiteX6" fmla="*/ 745061 w 1146456"/>
                <a:gd name="connsiteY6" fmla="*/ 1603769 h 2537392"/>
                <a:gd name="connsiteX7" fmla="*/ 962715 w 1146456"/>
                <a:gd name="connsiteY7" fmla="*/ 2053398 h 2537392"/>
                <a:gd name="connsiteX8" fmla="*/ 573228 w 1146456"/>
                <a:gd name="connsiteY8" fmla="*/ 2365560 h 2537392"/>
                <a:gd name="connsiteX9" fmla="*/ 573228 w 1146456"/>
                <a:gd name="connsiteY9" fmla="*/ 2365560 h 2537392"/>
                <a:gd name="connsiteX10" fmla="*/ 916893 w 1146456"/>
                <a:gd name="connsiteY10" fmla="*/ 1506398 h 2537392"/>
                <a:gd name="connsiteX11" fmla="*/ 916893 w 1146456"/>
                <a:gd name="connsiteY11" fmla="*/ 343665 h 2537392"/>
                <a:gd name="connsiteX12" fmla="*/ 573228 w 1146456"/>
                <a:gd name="connsiteY12" fmla="*/ 0 h 2537392"/>
                <a:gd name="connsiteX13" fmla="*/ 229563 w 1146456"/>
                <a:gd name="connsiteY13" fmla="*/ 343665 h 2537392"/>
                <a:gd name="connsiteX14" fmla="*/ 229563 w 1146456"/>
                <a:gd name="connsiteY14" fmla="*/ 1506398 h 2537392"/>
                <a:gd name="connsiteX15" fmla="*/ 29092 w 1146456"/>
                <a:gd name="connsiteY15" fmla="*/ 2145042 h 2537392"/>
                <a:gd name="connsiteX16" fmla="*/ 573228 w 1146456"/>
                <a:gd name="connsiteY16" fmla="*/ 2537393 h 2537392"/>
                <a:gd name="connsiteX17" fmla="*/ 1117364 w 1146456"/>
                <a:gd name="connsiteY17" fmla="*/ 2145042 h 2537392"/>
                <a:gd name="connsiteX18" fmla="*/ 916893 w 1146456"/>
                <a:gd name="connsiteY18" fmla="*/ 1506398 h 2537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46456" h="2537392">
                  <a:moveTo>
                    <a:pt x="573228" y="2365560"/>
                  </a:moveTo>
                  <a:cubicBezTo>
                    <a:pt x="387076" y="2365560"/>
                    <a:pt x="223836" y="2233822"/>
                    <a:pt x="183741" y="2053398"/>
                  </a:cubicBezTo>
                  <a:cubicBezTo>
                    <a:pt x="140783" y="1870110"/>
                    <a:pt x="232427" y="1683958"/>
                    <a:pt x="401396" y="1603769"/>
                  </a:cubicBezTo>
                  <a:lnTo>
                    <a:pt x="401396" y="343665"/>
                  </a:lnTo>
                  <a:cubicBezTo>
                    <a:pt x="401396" y="249157"/>
                    <a:pt x="478720" y="171832"/>
                    <a:pt x="573228" y="171832"/>
                  </a:cubicBezTo>
                  <a:cubicBezTo>
                    <a:pt x="667736" y="171832"/>
                    <a:pt x="745061" y="249157"/>
                    <a:pt x="745061" y="343665"/>
                  </a:cubicBezTo>
                  <a:lnTo>
                    <a:pt x="745061" y="1603769"/>
                  </a:lnTo>
                  <a:cubicBezTo>
                    <a:pt x="914029" y="1683958"/>
                    <a:pt x="1002809" y="1870110"/>
                    <a:pt x="962715" y="2053398"/>
                  </a:cubicBezTo>
                  <a:cubicBezTo>
                    <a:pt x="919757" y="2233822"/>
                    <a:pt x="759380" y="2362696"/>
                    <a:pt x="573228" y="2365560"/>
                  </a:cubicBezTo>
                  <a:lnTo>
                    <a:pt x="573228" y="2365560"/>
                  </a:lnTo>
                  <a:close/>
                  <a:moveTo>
                    <a:pt x="916893" y="1506398"/>
                  </a:moveTo>
                  <a:lnTo>
                    <a:pt x="916893" y="343665"/>
                  </a:lnTo>
                  <a:cubicBezTo>
                    <a:pt x="916893" y="154649"/>
                    <a:pt x="762244" y="0"/>
                    <a:pt x="573228" y="0"/>
                  </a:cubicBezTo>
                  <a:cubicBezTo>
                    <a:pt x="384213" y="0"/>
                    <a:pt x="229563" y="151785"/>
                    <a:pt x="229563" y="343665"/>
                  </a:cubicBezTo>
                  <a:lnTo>
                    <a:pt x="229563" y="1506398"/>
                  </a:lnTo>
                  <a:cubicBezTo>
                    <a:pt x="31956" y="1655319"/>
                    <a:pt x="-48233" y="1913068"/>
                    <a:pt x="29092" y="2145042"/>
                  </a:cubicBezTo>
                  <a:cubicBezTo>
                    <a:pt x="106417" y="2379879"/>
                    <a:pt x="326935" y="2537393"/>
                    <a:pt x="573228" y="2537393"/>
                  </a:cubicBezTo>
                  <a:cubicBezTo>
                    <a:pt x="819521" y="2537393"/>
                    <a:pt x="1040040" y="2379879"/>
                    <a:pt x="1117364" y="2145042"/>
                  </a:cubicBezTo>
                  <a:cubicBezTo>
                    <a:pt x="1194689" y="1913068"/>
                    <a:pt x="1114500" y="1655319"/>
                    <a:pt x="916893" y="1506398"/>
                  </a:cubicBezTo>
                  <a:close/>
                </a:path>
              </a:pathLst>
            </a:custGeom>
            <a:solidFill>
              <a:schemeClr val="accent2"/>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EDF3F8"/>
                </a:solidFill>
                <a:effectLst/>
                <a:uLnTx/>
                <a:uFillTx/>
                <a:latin typeface="Calibri" panose="020F0502020204030204"/>
                <a:ea typeface="+mn-ea"/>
                <a:cs typeface="+mn-cs"/>
              </a:endParaRPr>
            </a:p>
          </p:txBody>
        </p:sp>
        <p:sp>
          <p:nvSpPr>
            <p:cNvPr id="5" name="Freeform 4">
              <a:extLst>
                <a:ext uri="{FF2B5EF4-FFF2-40B4-BE49-F238E27FC236}">
                  <a16:creationId xmlns:a16="http://schemas.microsoft.com/office/drawing/2014/main" id="{6919CE0E-932C-7B3C-939A-04695F45A649}"/>
                </a:ext>
              </a:extLst>
            </p:cNvPr>
            <p:cNvSpPr/>
            <p:nvPr/>
          </p:nvSpPr>
          <p:spPr>
            <a:xfrm>
              <a:off x="7616298" y="3325101"/>
              <a:ext cx="570879" cy="1260104"/>
            </a:xfrm>
            <a:custGeom>
              <a:avLst/>
              <a:gdLst>
                <a:gd name="connsiteX0" fmla="*/ 342717 w 570879"/>
                <a:gd name="connsiteY0" fmla="*/ 693058 h 1260104"/>
                <a:gd name="connsiteX1" fmla="*/ 342717 w 570879"/>
                <a:gd name="connsiteY1" fmla="*/ 0 h 1260104"/>
                <a:gd name="connsiteX2" fmla="*/ 228162 w 570879"/>
                <a:gd name="connsiteY2" fmla="*/ 0 h 1260104"/>
                <a:gd name="connsiteX3" fmla="*/ 228162 w 570879"/>
                <a:gd name="connsiteY3" fmla="*/ 693058 h 1260104"/>
                <a:gd name="connsiteX4" fmla="*/ 1916 w 570879"/>
                <a:gd name="connsiteY4" fmla="*/ 1002356 h 1260104"/>
                <a:gd name="connsiteX5" fmla="*/ 285440 w 570879"/>
                <a:gd name="connsiteY5" fmla="*/ 1260105 h 1260104"/>
                <a:gd name="connsiteX6" fmla="*/ 568963 w 570879"/>
                <a:gd name="connsiteY6" fmla="*/ 1002356 h 1260104"/>
                <a:gd name="connsiteX7" fmla="*/ 342717 w 570879"/>
                <a:gd name="connsiteY7" fmla="*/ 693058 h 1260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0879" h="1260104">
                  <a:moveTo>
                    <a:pt x="342717" y="693058"/>
                  </a:moveTo>
                  <a:lnTo>
                    <a:pt x="342717" y="0"/>
                  </a:lnTo>
                  <a:lnTo>
                    <a:pt x="228162" y="0"/>
                  </a:lnTo>
                  <a:lnTo>
                    <a:pt x="228162" y="693058"/>
                  </a:lnTo>
                  <a:cubicBezTo>
                    <a:pt x="84969" y="721696"/>
                    <a:pt x="-15267" y="856298"/>
                    <a:pt x="1916" y="1002356"/>
                  </a:cubicBezTo>
                  <a:cubicBezTo>
                    <a:pt x="16236" y="1148414"/>
                    <a:pt x="139382" y="1260105"/>
                    <a:pt x="285440" y="1260105"/>
                  </a:cubicBezTo>
                  <a:cubicBezTo>
                    <a:pt x="431497" y="1260105"/>
                    <a:pt x="554644" y="1148414"/>
                    <a:pt x="568963" y="1002356"/>
                  </a:cubicBezTo>
                  <a:cubicBezTo>
                    <a:pt x="586147" y="856298"/>
                    <a:pt x="485911" y="721696"/>
                    <a:pt x="342717" y="693058"/>
                  </a:cubicBezTo>
                  <a:close/>
                </a:path>
              </a:pathLst>
            </a:custGeom>
            <a:solidFill>
              <a:srgbClr val="FF0000"/>
            </a:solidFill>
            <a:ln w="28575" cap="flat">
              <a:noFill/>
              <a:prstDash val="solid"/>
              <a:miter/>
            </a:ln>
          </p:spPr>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DF3F8"/>
                </a:solidFill>
                <a:effectLst/>
                <a:uLnTx/>
                <a:uFillTx/>
                <a:latin typeface="Calibri" panose="020F0502020204030204"/>
                <a:ea typeface="+mn-ea"/>
                <a:cs typeface="+mn-cs"/>
              </a:endParaRPr>
            </a:p>
          </p:txBody>
        </p:sp>
      </p:grpSp>
      <p:sp>
        <p:nvSpPr>
          <p:cNvPr id="6" name="TextBox 5">
            <a:extLst>
              <a:ext uri="{FF2B5EF4-FFF2-40B4-BE49-F238E27FC236}">
                <a16:creationId xmlns:a16="http://schemas.microsoft.com/office/drawing/2014/main" id="{27864A34-43CD-323C-7C59-AD78E2BECD58}"/>
              </a:ext>
            </a:extLst>
          </p:cNvPr>
          <p:cNvSpPr txBox="1"/>
          <p:nvPr/>
        </p:nvSpPr>
        <p:spPr>
          <a:xfrm>
            <a:off x="1801942" y="5433414"/>
            <a:ext cx="8588117" cy="70788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tr-TR" sz="4000" b="0" i="0" u="none" strike="noStrike" kern="1200" cap="none" spc="0" normalizeH="0" baseline="0" noProof="0" dirty="0" err="1">
                <a:ln>
                  <a:noFill/>
                </a:ln>
                <a:solidFill>
                  <a:srgbClr val="0052A5"/>
                </a:solidFill>
                <a:effectLst/>
                <a:uLnTx/>
                <a:uFillTx/>
                <a:latin typeface="Century Gothic" panose="020B0502020202020204" pitchFamily="34" charset="0"/>
                <a:ea typeface="+mn-ea"/>
                <a:cs typeface="+mn-cs"/>
              </a:rPr>
              <a:t>Thing</a:t>
            </a:r>
            <a:r>
              <a:rPr kumimoji="0" lang="tr-TR"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 </a:t>
            </a:r>
            <a:r>
              <a:rPr kumimoji="0" lang="tr-TR" sz="4000" b="0" i="0" u="none" strike="noStrike" kern="1200" cap="none" spc="0" normalizeH="0" baseline="0" noProof="0" dirty="0" err="1">
                <a:ln>
                  <a:noFill/>
                </a:ln>
                <a:solidFill>
                  <a:srgbClr val="0052A5"/>
                </a:solidFill>
                <a:effectLst/>
                <a:uLnTx/>
                <a:uFillTx/>
                <a:latin typeface="Century Gothic" panose="020B0502020202020204" pitchFamily="34" charset="0"/>
                <a:ea typeface="+mn-ea"/>
                <a:cs typeface="+mn-cs"/>
              </a:rPr>
              <a:t>Description</a:t>
            </a:r>
            <a:r>
              <a:rPr kumimoji="0" lang="tr-TR"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rPr>
              <a:t> (TD)</a:t>
            </a:r>
            <a:endParaRPr kumimoji="0" lang="en-US" sz="4000" b="0" i="0" u="none" strike="noStrike" kern="1200" cap="none" spc="0" normalizeH="0" baseline="0" noProof="0" dirty="0">
              <a:ln>
                <a:noFill/>
              </a:ln>
              <a:solidFill>
                <a:srgbClr val="0052A5"/>
              </a:solidFill>
              <a:effectLst/>
              <a:uLnTx/>
              <a:uFillTx/>
              <a:latin typeface="Century Gothic" panose="020B0502020202020204" pitchFamily="34" charset="0"/>
              <a:ea typeface="+mn-ea"/>
              <a:cs typeface="+mn-cs"/>
            </a:endParaRPr>
          </a:p>
        </p:txBody>
      </p:sp>
      <p:grpSp>
        <p:nvGrpSpPr>
          <p:cNvPr id="31" name="Group 30">
            <a:extLst>
              <a:ext uri="{FF2B5EF4-FFF2-40B4-BE49-F238E27FC236}">
                <a16:creationId xmlns:a16="http://schemas.microsoft.com/office/drawing/2014/main" id="{A102467E-4CBA-3CF3-DAC6-CFB0E49D30A8}"/>
              </a:ext>
            </a:extLst>
          </p:cNvPr>
          <p:cNvGrpSpPr/>
          <p:nvPr/>
        </p:nvGrpSpPr>
        <p:grpSpPr>
          <a:xfrm>
            <a:off x="10650630" y="3854156"/>
            <a:ext cx="763623" cy="763623"/>
            <a:chOff x="9792033" y="3821823"/>
            <a:chExt cx="962125" cy="962125"/>
          </a:xfrm>
        </p:grpSpPr>
        <p:sp>
          <p:nvSpPr>
            <p:cNvPr id="32" name="Rectangle 31">
              <a:extLst>
                <a:ext uri="{FF2B5EF4-FFF2-40B4-BE49-F238E27FC236}">
                  <a16:creationId xmlns:a16="http://schemas.microsoft.com/office/drawing/2014/main" id="{9B0366C9-A239-6696-CC0D-4A7926777195}"/>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BF4B7A0D-0773-A2DC-51C9-5BBAF118CB1C}"/>
                </a:ext>
              </a:extLst>
            </p:cNvPr>
            <p:cNvGrpSpPr/>
            <p:nvPr/>
          </p:nvGrpSpPr>
          <p:grpSpPr>
            <a:xfrm>
              <a:off x="9792033" y="3821823"/>
              <a:ext cx="962125" cy="962125"/>
              <a:chOff x="4300668" y="-1299739"/>
              <a:chExt cx="2827861" cy="2827862"/>
            </a:xfrm>
          </p:grpSpPr>
          <p:pic>
            <p:nvPicPr>
              <p:cNvPr id="34" name="Graphic 33" descr="Paper outline">
                <a:extLst>
                  <a:ext uri="{FF2B5EF4-FFF2-40B4-BE49-F238E27FC236}">
                    <a16:creationId xmlns:a16="http://schemas.microsoft.com/office/drawing/2014/main" id="{D7635024-1A69-317D-F86C-69C92768C9C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00668" y="-1299739"/>
                <a:ext cx="2827861" cy="2827862"/>
              </a:xfrm>
              <a:prstGeom prst="rect">
                <a:avLst/>
              </a:prstGeom>
            </p:spPr>
          </p:pic>
          <p:pic>
            <p:nvPicPr>
              <p:cNvPr id="35" name="Picture 34" descr="Logo&#10;&#10;Description automatically generated">
                <a:extLst>
                  <a:ext uri="{FF2B5EF4-FFF2-40B4-BE49-F238E27FC236}">
                    <a16:creationId xmlns:a16="http://schemas.microsoft.com/office/drawing/2014/main" id="{B1DBA875-CE60-1E2A-6C5E-5C78B186F71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36" name="Group 35">
            <a:extLst>
              <a:ext uri="{FF2B5EF4-FFF2-40B4-BE49-F238E27FC236}">
                <a16:creationId xmlns:a16="http://schemas.microsoft.com/office/drawing/2014/main" id="{59185179-1036-6A39-AA0B-F92788EA28F2}"/>
              </a:ext>
            </a:extLst>
          </p:cNvPr>
          <p:cNvGrpSpPr/>
          <p:nvPr/>
        </p:nvGrpSpPr>
        <p:grpSpPr>
          <a:xfrm>
            <a:off x="8208587" y="3854156"/>
            <a:ext cx="763623" cy="763623"/>
            <a:chOff x="9792033" y="3821823"/>
            <a:chExt cx="962125" cy="962125"/>
          </a:xfrm>
        </p:grpSpPr>
        <p:sp>
          <p:nvSpPr>
            <p:cNvPr id="37" name="Rectangle 36">
              <a:extLst>
                <a:ext uri="{FF2B5EF4-FFF2-40B4-BE49-F238E27FC236}">
                  <a16:creationId xmlns:a16="http://schemas.microsoft.com/office/drawing/2014/main" id="{B4780C89-F01F-BE31-7C43-D9EB2FD2A627}"/>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38" name="Group 37">
              <a:extLst>
                <a:ext uri="{FF2B5EF4-FFF2-40B4-BE49-F238E27FC236}">
                  <a16:creationId xmlns:a16="http://schemas.microsoft.com/office/drawing/2014/main" id="{1EF18FF6-A077-5332-3816-3494DFC3C31D}"/>
                </a:ext>
              </a:extLst>
            </p:cNvPr>
            <p:cNvGrpSpPr/>
            <p:nvPr/>
          </p:nvGrpSpPr>
          <p:grpSpPr>
            <a:xfrm>
              <a:off x="9792033" y="3821823"/>
              <a:ext cx="962125" cy="962125"/>
              <a:chOff x="4300668" y="-1299739"/>
              <a:chExt cx="2827861" cy="2827862"/>
            </a:xfrm>
          </p:grpSpPr>
          <p:pic>
            <p:nvPicPr>
              <p:cNvPr id="39" name="Graphic 38" descr="Paper outline">
                <a:extLst>
                  <a:ext uri="{FF2B5EF4-FFF2-40B4-BE49-F238E27FC236}">
                    <a16:creationId xmlns:a16="http://schemas.microsoft.com/office/drawing/2014/main" id="{EE472369-B28A-924A-709E-C612428655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00668" y="-1299739"/>
                <a:ext cx="2827861" cy="2827862"/>
              </a:xfrm>
              <a:prstGeom prst="rect">
                <a:avLst/>
              </a:prstGeom>
            </p:spPr>
          </p:pic>
          <p:pic>
            <p:nvPicPr>
              <p:cNvPr id="40" name="Picture 39" descr="Logo&#10;&#10;Description automatically generated">
                <a:extLst>
                  <a:ext uri="{FF2B5EF4-FFF2-40B4-BE49-F238E27FC236}">
                    <a16:creationId xmlns:a16="http://schemas.microsoft.com/office/drawing/2014/main" id="{7684B7D7-50C1-55BD-A67C-80C542CA9E1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41" name="Group 40">
            <a:extLst>
              <a:ext uri="{FF2B5EF4-FFF2-40B4-BE49-F238E27FC236}">
                <a16:creationId xmlns:a16="http://schemas.microsoft.com/office/drawing/2014/main" id="{D82FD449-D765-A9C3-636D-C227E109D850}"/>
              </a:ext>
            </a:extLst>
          </p:cNvPr>
          <p:cNvGrpSpPr/>
          <p:nvPr/>
        </p:nvGrpSpPr>
        <p:grpSpPr>
          <a:xfrm>
            <a:off x="5122785" y="3854156"/>
            <a:ext cx="763623" cy="763623"/>
            <a:chOff x="9792033" y="3821823"/>
            <a:chExt cx="962125" cy="962125"/>
          </a:xfrm>
        </p:grpSpPr>
        <p:sp>
          <p:nvSpPr>
            <p:cNvPr id="42" name="Rectangle 41">
              <a:extLst>
                <a:ext uri="{FF2B5EF4-FFF2-40B4-BE49-F238E27FC236}">
                  <a16:creationId xmlns:a16="http://schemas.microsoft.com/office/drawing/2014/main" id="{3C6A2864-D286-229C-E0BC-C30F953A58A8}"/>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43" name="Group 42">
              <a:extLst>
                <a:ext uri="{FF2B5EF4-FFF2-40B4-BE49-F238E27FC236}">
                  <a16:creationId xmlns:a16="http://schemas.microsoft.com/office/drawing/2014/main" id="{612551A5-07E6-10E5-D8E6-739DBA57E077}"/>
                </a:ext>
              </a:extLst>
            </p:cNvPr>
            <p:cNvGrpSpPr/>
            <p:nvPr/>
          </p:nvGrpSpPr>
          <p:grpSpPr>
            <a:xfrm>
              <a:off x="9792033" y="3821823"/>
              <a:ext cx="962125" cy="962125"/>
              <a:chOff x="4300668" y="-1299739"/>
              <a:chExt cx="2827861" cy="2827862"/>
            </a:xfrm>
          </p:grpSpPr>
          <p:pic>
            <p:nvPicPr>
              <p:cNvPr id="44" name="Graphic 43" descr="Paper outline">
                <a:extLst>
                  <a:ext uri="{FF2B5EF4-FFF2-40B4-BE49-F238E27FC236}">
                    <a16:creationId xmlns:a16="http://schemas.microsoft.com/office/drawing/2014/main" id="{83F207DD-998B-DC97-FF03-0DECB5BEA2F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00668" y="-1299739"/>
                <a:ext cx="2827861" cy="2827862"/>
              </a:xfrm>
              <a:prstGeom prst="rect">
                <a:avLst/>
              </a:prstGeom>
            </p:spPr>
          </p:pic>
          <p:pic>
            <p:nvPicPr>
              <p:cNvPr id="45" name="Picture 44" descr="Logo&#10;&#10;Description automatically generated">
                <a:extLst>
                  <a:ext uri="{FF2B5EF4-FFF2-40B4-BE49-F238E27FC236}">
                    <a16:creationId xmlns:a16="http://schemas.microsoft.com/office/drawing/2014/main" id="{918A6F2B-E0B1-1970-2822-9BCD50EC1B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grpSp>
        <p:nvGrpSpPr>
          <p:cNvPr id="46" name="Group 45">
            <a:extLst>
              <a:ext uri="{FF2B5EF4-FFF2-40B4-BE49-F238E27FC236}">
                <a16:creationId xmlns:a16="http://schemas.microsoft.com/office/drawing/2014/main" id="{068FEA2B-0F3A-B403-AE0B-751851CD3ABA}"/>
              </a:ext>
            </a:extLst>
          </p:cNvPr>
          <p:cNvGrpSpPr/>
          <p:nvPr/>
        </p:nvGrpSpPr>
        <p:grpSpPr>
          <a:xfrm>
            <a:off x="2649964" y="3854156"/>
            <a:ext cx="763623" cy="763623"/>
            <a:chOff x="9792033" y="3821823"/>
            <a:chExt cx="962125" cy="962125"/>
          </a:xfrm>
        </p:grpSpPr>
        <p:sp>
          <p:nvSpPr>
            <p:cNvPr id="47" name="Rectangle 46">
              <a:extLst>
                <a:ext uri="{FF2B5EF4-FFF2-40B4-BE49-F238E27FC236}">
                  <a16:creationId xmlns:a16="http://schemas.microsoft.com/office/drawing/2014/main" id="{D8ED7474-AE7C-DC54-4D5A-C9E69877A519}"/>
                </a:ext>
              </a:extLst>
            </p:cNvPr>
            <p:cNvSpPr/>
            <p:nvPr/>
          </p:nvSpPr>
          <p:spPr>
            <a:xfrm>
              <a:off x="10000536" y="3906156"/>
              <a:ext cx="647757" cy="737303"/>
            </a:xfrm>
            <a:prstGeom prst="rect">
              <a:avLst/>
            </a:prstGeom>
            <a:solidFill>
              <a:schemeClr val="accent3">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grpSp>
          <p:nvGrpSpPr>
            <p:cNvPr id="48" name="Group 47">
              <a:extLst>
                <a:ext uri="{FF2B5EF4-FFF2-40B4-BE49-F238E27FC236}">
                  <a16:creationId xmlns:a16="http://schemas.microsoft.com/office/drawing/2014/main" id="{1D9E013D-13E6-0BA8-6F2D-03948F3D1614}"/>
                </a:ext>
              </a:extLst>
            </p:cNvPr>
            <p:cNvGrpSpPr/>
            <p:nvPr/>
          </p:nvGrpSpPr>
          <p:grpSpPr>
            <a:xfrm>
              <a:off x="9792033" y="3821823"/>
              <a:ext cx="962125" cy="962125"/>
              <a:chOff x="4300668" y="-1299739"/>
              <a:chExt cx="2827861" cy="2827862"/>
            </a:xfrm>
          </p:grpSpPr>
          <p:pic>
            <p:nvPicPr>
              <p:cNvPr id="49" name="Graphic 48" descr="Paper outline">
                <a:extLst>
                  <a:ext uri="{FF2B5EF4-FFF2-40B4-BE49-F238E27FC236}">
                    <a16:creationId xmlns:a16="http://schemas.microsoft.com/office/drawing/2014/main" id="{5F42AD1F-EA99-1A4C-D1D7-7DD4498BC3C1}"/>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300668" y="-1299739"/>
                <a:ext cx="2827861" cy="2827862"/>
              </a:xfrm>
              <a:prstGeom prst="rect">
                <a:avLst/>
              </a:prstGeom>
            </p:spPr>
          </p:pic>
          <p:pic>
            <p:nvPicPr>
              <p:cNvPr id="50" name="Picture 49" descr="Logo&#10;&#10;Description automatically generated">
                <a:extLst>
                  <a:ext uri="{FF2B5EF4-FFF2-40B4-BE49-F238E27FC236}">
                    <a16:creationId xmlns:a16="http://schemas.microsoft.com/office/drawing/2014/main" id="{2D2CE60C-0639-13C7-EB26-409A8A4AE85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48340" y="-951731"/>
                <a:ext cx="921590" cy="555788"/>
              </a:xfrm>
              <a:prstGeom prst="rect">
                <a:avLst/>
              </a:prstGeom>
            </p:spPr>
          </p:pic>
        </p:grpSp>
      </p:grpSp>
    </p:spTree>
    <p:extLst>
      <p:ext uri="{BB962C8B-B14F-4D97-AF65-F5344CB8AC3E}">
        <p14:creationId xmlns:p14="http://schemas.microsoft.com/office/powerpoint/2010/main" val="834507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2000">
        <p159:morph option="byObject"/>
      </p:transition>
    </mc:Choice>
    <mc:Fallback xmlns="">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fade">
                                      <p:cBhvr>
                                        <p:cTn id="11" dur="500"/>
                                        <p:tgtEl>
                                          <p:spTgt spid="4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par>
                                <p:cTn id="16" presetID="10" presetClass="entr" presetSubtype="0" fill="hold" nodeType="withEffect">
                                  <p:stCondLst>
                                    <p:cond delay="50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Programmer male with solid fill">
            <a:extLst>
              <a:ext uri="{FF2B5EF4-FFF2-40B4-BE49-F238E27FC236}">
                <a16:creationId xmlns:a16="http://schemas.microsoft.com/office/drawing/2014/main" id="{2CCFDED9-F5D8-9C94-24B9-A25C4C8377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88936" y="3515810"/>
            <a:ext cx="914400" cy="914400"/>
          </a:xfrm>
          <a:prstGeom prst="rect">
            <a:avLst/>
          </a:prstGeom>
        </p:spPr>
      </p:pic>
      <p:sp>
        <p:nvSpPr>
          <p:cNvPr id="11" name="Rectangle 10">
            <a:extLst>
              <a:ext uri="{FF2B5EF4-FFF2-40B4-BE49-F238E27FC236}">
                <a16:creationId xmlns:a16="http://schemas.microsoft.com/office/drawing/2014/main" id="{EAFA28E9-3640-7CE0-500E-01351853E366}"/>
              </a:ext>
            </a:extLst>
          </p:cNvPr>
          <p:cNvSpPr/>
          <p:nvPr/>
        </p:nvSpPr>
        <p:spPr>
          <a:xfrm>
            <a:off x="7104529" y="3521938"/>
            <a:ext cx="3294529" cy="102362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aptop with solid fill">
            <a:extLst>
              <a:ext uri="{FF2B5EF4-FFF2-40B4-BE49-F238E27FC236}">
                <a16:creationId xmlns:a16="http://schemas.microsoft.com/office/drawing/2014/main" id="{5B387704-4377-2614-0D7C-49E5A51B029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8936" y="2601410"/>
            <a:ext cx="914400" cy="914400"/>
          </a:xfrm>
          <a:prstGeom prst="rect">
            <a:avLst/>
          </a:prstGeom>
        </p:spPr>
      </p:pic>
      <p:sp>
        <p:nvSpPr>
          <p:cNvPr id="8" name="Rectangle 7">
            <a:extLst>
              <a:ext uri="{FF2B5EF4-FFF2-40B4-BE49-F238E27FC236}">
                <a16:creationId xmlns:a16="http://schemas.microsoft.com/office/drawing/2014/main" id="{A3956D15-8929-BABA-578E-6AA6B9639FE3}"/>
              </a:ext>
            </a:extLst>
          </p:cNvPr>
          <p:cNvSpPr/>
          <p:nvPr/>
        </p:nvSpPr>
        <p:spPr>
          <a:xfrm>
            <a:off x="6952129" y="2339789"/>
            <a:ext cx="3294529" cy="108921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22EA0FEF-4449-2A13-937C-73CCD0CC691D}"/>
              </a:ext>
            </a:extLst>
          </p:cNvPr>
          <p:cNvSpPr txBox="1">
            <a:spLocks/>
          </p:cNvSpPr>
          <p:nvPr/>
        </p:nvSpPr>
        <p:spPr>
          <a:xfrm>
            <a:off x="1706076" y="1924334"/>
            <a:ext cx="8779848" cy="34872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6600" b="1" spc="-300" dirty="0">
                <a:solidFill>
                  <a:schemeClr val="accent5">
                    <a:lumMod val="75000"/>
                  </a:schemeClr>
                </a:solidFill>
                <a:latin typeface="Century Gothic" panose="020B0502020202020204" pitchFamily="34" charset="0"/>
              </a:rPr>
              <a:t>JSON-LD</a:t>
            </a:r>
          </a:p>
        </p:txBody>
      </p:sp>
    </p:spTree>
    <p:extLst>
      <p:ext uri="{BB962C8B-B14F-4D97-AF65-F5344CB8AC3E}">
        <p14:creationId xmlns:p14="http://schemas.microsoft.com/office/powerpoint/2010/main" val="1191163129"/>
      </p:ext>
    </p:extLst>
  </p:cSld>
  <p:clrMapOvr>
    <a:masterClrMapping/>
  </p:clrMapOvr>
  <mc:AlternateContent xmlns:mc="http://schemas.openxmlformats.org/markup-compatibility/2006" xmlns:p14="http://schemas.microsoft.com/office/powerpoint/2010/main">
    <mc:Choice Requires="p14">
      <p:transition spd="med" p14:dur="700" advTm="18000">
        <p:fade/>
      </p:transition>
    </mc:Choice>
    <mc:Fallback xmlns="">
      <p:transition spd="med" advTm="1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childTnLst>
                          </p:cTn>
                        </p:par>
                        <p:par>
                          <p:cTn id="8" fill="hold">
                            <p:stCondLst>
                              <p:cond delay="750"/>
                            </p:stCondLst>
                            <p:childTnLst>
                              <p:par>
                                <p:cTn id="9" presetID="35" presetClass="path" presetSubtype="0" accel="50000" decel="50000" fill="hold" grpId="1" nodeType="afterEffect">
                                  <p:stCondLst>
                                    <p:cond delay="0"/>
                                  </p:stCondLst>
                                  <p:childTnLst>
                                    <p:animMotion origin="layout" path="M 0 -2.22222E-6 L -0.08529 -2.22222E-6 " pathEditMode="relative" rAng="0" ptsTypes="AA">
                                      <p:cBhvr>
                                        <p:cTn id="10" dur="2000" fill="hold"/>
                                        <p:tgtEl>
                                          <p:spTgt spid="6"/>
                                        </p:tgtEl>
                                        <p:attrNameLst>
                                          <p:attrName>ppt_x</p:attrName>
                                          <p:attrName>ppt_y</p:attrName>
                                        </p:attrNameLst>
                                      </p:cBhvr>
                                      <p:rCtr x="-4271" y="0"/>
                                    </p:animMotion>
                                  </p:childTnLst>
                                </p:cTn>
                              </p:par>
                            </p:childTnLst>
                          </p:cTn>
                        </p:par>
                        <p:par>
                          <p:cTn id="11" fill="hold">
                            <p:stCondLst>
                              <p:cond delay="2750"/>
                            </p:stCondLst>
                            <p:childTnLst>
                              <p:par>
                                <p:cTn id="12" presetID="63" presetClass="path" presetSubtype="0" accel="50000" decel="50000" fill="hold" nodeType="afterEffect">
                                  <p:stCondLst>
                                    <p:cond delay="0"/>
                                  </p:stCondLst>
                                  <p:childTnLst>
                                    <p:animMotion origin="layout" path="M 1.04167E-6 1.85185E-6 L 0.13047 1.85185E-6 " pathEditMode="relative" rAng="0" ptsTypes="AA">
                                      <p:cBhvr>
                                        <p:cTn id="13" dur="1000" fill="hold"/>
                                        <p:tgtEl>
                                          <p:spTgt spid="4"/>
                                        </p:tgtEl>
                                        <p:attrNameLst>
                                          <p:attrName>ppt_x</p:attrName>
                                          <p:attrName>ppt_y</p:attrName>
                                        </p:attrNameLst>
                                      </p:cBhvr>
                                      <p:rCtr x="6523" y="0"/>
                                    </p:animMotion>
                                  </p:childTnLst>
                                </p:cTn>
                              </p:par>
                              <p:par>
                                <p:cTn id="14" presetID="63" presetClass="path" presetSubtype="0" accel="50000" decel="50000" fill="hold" nodeType="withEffect">
                                  <p:stCondLst>
                                    <p:cond delay="0"/>
                                  </p:stCondLst>
                                  <p:childTnLst>
                                    <p:animMotion origin="layout" path="M 1.04167E-6 -4.81481E-6 L 0.13268 -4.81481E-6 " pathEditMode="relative" rAng="0" ptsTypes="AA">
                                      <p:cBhvr>
                                        <p:cTn id="15" dur="1000" fill="hold"/>
                                        <p:tgtEl>
                                          <p:spTgt spid="7"/>
                                        </p:tgtEl>
                                        <p:attrNameLst>
                                          <p:attrName>ppt_x</p:attrName>
                                          <p:attrName>ppt_y</p:attrName>
                                        </p:attrNameLst>
                                      </p:cBhvr>
                                      <p:rCtr x="6628" y="0"/>
                                    </p:animMotion>
                                  </p:childTnLst>
                                </p:cTn>
                              </p:par>
                            </p:childTnLst>
                          </p:cTn>
                        </p:par>
                        <p:par>
                          <p:cTn id="16" fill="hold">
                            <p:stCondLst>
                              <p:cond delay="3750"/>
                            </p:stCondLst>
                            <p:childTnLst>
                              <p:par>
                                <p:cTn id="17" presetID="35" presetClass="path" presetSubtype="0" accel="50000" decel="50000" fill="hold" grpId="0" nodeType="afterEffect">
                                  <p:stCondLst>
                                    <p:cond delay="0"/>
                                  </p:stCondLst>
                                  <p:childTnLst>
                                    <p:animMotion origin="layout" path="M 1.45833E-6 -1.85185E-6 L -0.25 -1.85185E-6 " pathEditMode="relative" rAng="0" ptsTypes="AA">
                                      <p:cBhvr>
                                        <p:cTn id="18" dur="2000" fill="hold"/>
                                        <p:tgtEl>
                                          <p:spTgt spid="8"/>
                                        </p:tgtEl>
                                        <p:attrNameLst>
                                          <p:attrName>ppt_x</p:attrName>
                                          <p:attrName>ppt_y</p:attrName>
                                        </p:attrNameLst>
                                      </p:cBhvr>
                                      <p:rCtr x="-12500" y="0"/>
                                    </p:animMotion>
                                  </p:childTnLst>
                                </p:cTn>
                              </p:par>
                            </p:childTnLst>
                          </p:cTn>
                        </p:par>
                        <p:par>
                          <p:cTn id="19" fill="hold">
                            <p:stCondLst>
                              <p:cond delay="5750"/>
                            </p:stCondLst>
                            <p:childTnLst>
                              <p:par>
                                <p:cTn id="20" presetID="35" presetClass="path" presetSubtype="0" accel="50000" decel="50000" fill="hold" grpId="0" nodeType="afterEffect">
                                  <p:stCondLst>
                                    <p:cond delay="0"/>
                                  </p:stCondLst>
                                  <p:childTnLst>
                                    <p:animMotion origin="layout" path="M 1.45833E-6 -4.44444E-6 L -0.25 -4.44444E-6 " pathEditMode="relative" rAng="0" ptsTypes="AA">
                                      <p:cBhvr>
                                        <p:cTn id="21" dur="2000" fill="hold"/>
                                        <p:tgtEl>
                                          <p:spTgt spid="11"/>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8" grpId="0" animBg="1"/>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8E66290-C3DD-723E-D26E-515C9DF7C826}"/>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279C0974-2A9A-230B-68F5-3C8CD261AE8F}"/>
              </a:ext>
            </a:extLst>
          </p:cNvPr>
          <p:cNvPicPr>
            <a:picLocks noChangeAspect="1"/>
          </p:cNvPicPr>
          <p:nvPr/>
        </p:nvPicPr>
        <p:blipFill>
          <a:blip r:embed="rId3"/>
          <a:stretch>
            <a:fillRect/>
          </a:stretch>
        </p:blipFill>
        <p:spPr>
          <a:xfrm>
            <a:off x="798332" y="419894"/>
            <a:ext cx="7082250" cy="6018211"/>
          </a:xfrm>
          <a:prstGeom prst="rect">
            <a:avLst/>
          </a:prstGeom>
        </p:spPr>
      </p:pic>
      <p:sp>
        <p:nvSpPr>
          <p:cNvPr id="13" name="Rectangle 12">
            <a:extLst>
              <a:ext uri="{FF2B5EF4-FFF2-40B4-BE49-F238E27FC236}">
                <a16:creationId xmlns:a16="http://schemas.microsoft.com/office/drawing/2014/main" id="{66C54735-55A5-CC84-ACE6-4708B1B34A8C}"/>
              </a:ext>
            </a:extLst>
          </p:cNvPr>
          <p:cNvSpPr/>
          <p:nvPr/>
        </p:nvSpPr>
        <p:spPr>
          <a:xfrm>
            <a:off x="863734" y="820515"/>
            <a:ext cx="6558145"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7F0D43-6444-2981-02D3-524947004DF0}"/>
              </a:ext>
            </a:extLst>
          </p:cNvPr>
          <p:cNvSpPr/>
          <p:nvPr/>
        </p:nvSpPr>
        <p:spPr>
          <a:xfrm>
            <a:off x="863735" y="555332"/>
            <a:ext cx="613810"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3841B57-9501-B006-7843-57DA277645A8}"/>
              </a:ext>
            </a:extLst>
          </p:cNvPr>
          <p:cNvSpPr/>
          <p:nvPr/>
        </p:nvSpPr>
        <p:spPr>
          <a:xfrm>
            <a:off x="863734" y="1118924"/>
            <a:ext cx="6139045"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B01D0FC-4479-BDFE-F2FC-B242B8E29FEB}"/>
              </a:ext>
            </a:extLst>
          </p:cNvPr>
          <p:cNvSpPr/>
          <p:nvPr/>
        </p:nvSpPr>
        <p:spPr>
          <a:xfrm>
            <a:off x="863734" y="1439649"/>
            <a:ext cx="701684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3026BE8-8DB9-0651-8112-7BC6E868C77A}"/>
              </a:ext>
            </a:extLst>
          </p:cNvPr>
          <p:cNvSpPr/>
          <p:nvPr/>
        </p:nvSpPr>
        <p:spPr>
          <a:xfrm>
            <a:off x="863734" y="1731924"/>
            <a:ext cx="4561705"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7DD46D5-246A-4D8A-548C-FCF5EB2D5C29}"/>
              </a:ext>
            </a:extLst>
          </p:cNvPr>
          <p:cNvSpPr/>
          <p:nvPr/>
        </p:nvSpPr>
        <p:spPr>
          <a:xfrm>
            <a:off x="863732" y="2024199"/>
            <a:ext cx="6770771"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905C0D2B-E641-2166-64A5-B9DC2A388D17}"/>
              </a:ext>
            </a:extLst>
          </p:cNvPr>
          <p:cNvSpPr/>
          <p:nvPr/>
        </p:nvSpPr>
        <p:spPr>
          <a:xfrm>
            <a:off x="863733" y="2336700"/>
            <a:ext cx="546848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F5CF512-85C1-CC34-BFF3-7C7AFA2C46B2}"/>
              </a:ext>
            </a:extLst>
          </p:cNvPr>
          <p:cNvSpPr/>
          <p:nvPr/>
        </p:nvSpPr>
        <p:spPr>
          <a:xfrm>
            <a:off x="863733" y="2620751"/>
            <a:ext cx="437120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6042764-CC66-D08D-9AB2-3C2280ADC31B}"/>
              </a:ext>
            </a:extLst>
          </p:cNvPr>
          <p:cNvSpPr/>
          <p:nvPr/>
        </p:nvSpPr>
        <p:spPr>
          <a:xfrm>
            <a:off x="863733" y="2902517"/>
            <a:ext cx="317486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CE88DD9-03FC-A49D-9699-0B7F121449AF}"/>
              </a:ext>
            </a:extLst>
          </p:cNvPr>
          <p:cNvSpPr/>
          <p:nvPr/>
        </p:nvSpPr>
        <p:spPr>
          <a:xfrm>
            <a:off x="863732" y="3215552"/>
            <a:ext cx="260336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A568451-BC39-68E4-5BDB-22736A87B1CE}"/>
              </a:ext>
            </a:extLst>
          </p:cNvPr>
          <p:cNvSpPr/>
          <p:nvPr/>
        </p:nvSpPr>
        <p:spPr>
          <a:xfrm>
            <a:off x="863732" y="3513961"/>
            <a:ext cx="422642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653E6237-7F21-0FF4-5912-A632416A8A91}"/>
              </a:ext>
            </a:extLst>
          </p:cNvPr>
          <p:cNvSpPr/>
          <p:nvPr/>
        </p:nvSpPr>
        <p:spPr>
          <a:xfrm>
            <a:off x="863732" y="3812370"/>
            <a:ext cx="110984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3A85D6B-B0F6-D261-8CC7-E282DD3C6C09}"/>
              </a:ext>
            </a:extLst>
          </p:cNvPr>
          <p:cNvSpPr/>
          <p:nvPr/>
        </p:nvSpPr>
        <p:spPr>
          <a:xfrm>
            <a:off x="863732" y="4092120"/>
            <a:ext cx="2318379"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46C59AF-A809-9979-6B6B-2D234715A11E}"/>
              </a:ext>
            </a:extLst>
          </p:cNvPr>
          <p:cNvSpPr/>
          <p:nvPr/>
        </p:nvSpPr>
        <p:spPr>
          <a:xfrm>
            <a:off x="862998" y="4406905"/>
            <a:ext cx="546848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74BC212-4EB6-15DE-72ED-7ACFF380AF28}"/>
              </a:ext>
            </a:extLst>
          </p:cNvPr>
          <p:cNvSpPr/>
          <p:nvPr/>
        </p:nvSpPr>
        <p:spPr>
          <a:xfrm>
            <a:off x="862999" y="4690956"/>
            <a:ext cx="1109846"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5827033-E18C-3F2D-6B83-B9DCA0D47F8F}"/>
              </a:ext>
            </a:extLst>
          </p:cNvPr>
          <p:cNvSpPr/>
          <p:nvPr/>
        </p:nvSpPr>
        <p:spPr>
          <a:xfrm>
            <a:off x="862999" y="4972722"/>
            <a:ext cx="2169762"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2F0FF93-3E9B-67C7-2F68-A030C392DCCD}"/>
              </a:ext>
            </a:extLst>
          </p:cNvPr>
          <p:cNvSpPr/>
          <p:nvPr/>
        </p:nvSpPr>
        <p:spPr>
          <a:xfrm>
            <a:off x="862997" y="5285757"/>
            <a:ext cx="3663283"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BE99DD-2DB8-FF7C-B94C-33AD8B28F1C1}"/>
              </a:ext>
            </a:extLst>
          </p:cNvPr>
          <p:cNvSpPr/>
          <p:nvPr/>
        </p:nvSpPr>
        <p:spPr>
          <a:xfrm>
            <a:off x="862997" y="5584166"/>
            <a:ext cx="1109847"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220ECA4-395B-6EDA-8F46-C25B8874B00C}"/>
              </a:ext>
            </a:extLst>
          </p:cNvPr>
          <p:cNvSpPr/>
          <p:nvPr/>
        </p:nvSpPr>
        <p:spPr>
          <a:xfrm>
            <a:off x="862997" y="5882575"/>
            <a:ext cx="2665063"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73278C13-8923-9247-403A-A7F39AB05339}"/>
              </a:ext>
            </a:extLst>
          </p:cNvPr>
          <p:cNvSpPr/>
          <p:nvPr/>
        </p:nvSpPr>
        <p:spPr>
          <a:xfrm>
            <a:off x="862998" y="6162325"/>
            <a:ext cx="614548" cy="298409"/>
          </a:xfrm>
          <a:prstGeom prst="rect">
            <a:avLst/>
          </a:prstGeom>
          <a:solidFill>
            <a:srgbClr val="F2F2F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386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3.54167E-6 2.22222E-6 L 0.06172 2.22222E-6 " pathEditMode="relative" rAng="0" ptsTypes="AA">
                                      <p:cBhvr>
                                        <p:cTn id="6" dur="350" fill="hold"/>
                                        <p:tgtEl>
                                          <p:spTgt spid="14"/>
                                        </p:tgtEl>
                                        <p:attrNameLst>
                                          <p:attrName>ppt_x</p:attrName>
                                          <p:attrName>ppt_y</p:attrName>
                                        </p:attrNameLst>
                                      </p:cBhvr>
                                      <p:rCtr x="3086" y="0"/>
                                    </p:animMotion>
                                  </p:childTnLst>
                                </p:cTn>
                              </p:par>
                            </p:childTnLst>
                          </p:cTn>
                        </p:par>
                        <p:par>
                          <p:cTn id="7" fill="hold">
                            <p:stCondLst>
                              <p:cond delay="350"/>
                            </p:stCondLst>
                            <p:childTnLst>
                              <p:par>
                                <p:cTn id="8" presetID="42" presetClass="path" presetSubtype="0" accel="50000" decel="50000" fill="hold" grpId="0" nodeType="afterEffect">
                                  <p:stCondLst>
                                    <p:cond delay="0"/>
                                  </p:stCondLst>
                                  <p:childTnLst>
                                    <p:animMotion origin="layout" path="M -3.54167E-6 4.81481E-6 L 0.65274 4.81481E-6 " pathEditMode="relative" rAng="0" ptsTypes="AA">
                                      <p:cBhvr>
                                        <p:cTn id="9" dur="350" fill="hold"/>
                                        <p:tgtEl>
                                          <p:spTgt spid="13"/>
                                        </p:tgtEl>
                                        <p:attrNameLst>
                                          <p:attrName>ppt_x</p:attrName>
                                          <p:attrName>ppt_y</p:attrName>
                                        </p:attrNameLst>
                                      </p:cBhvr>
                                      <p:rCtr x="32630" y="0"/>
                                    </p:animMotion>
                                  </p:childTnLst>
                                </p:cTn>
                              </p:par>
                            </p:childTnLst>
                          </p:cTn>
                        </p:par>
                        <p:par>
                          <p:cTn id="10" fill="hold">
                            <p:stCondLst>
                              <p:cond delay="700"/>
                            </p:stCondLst>
                            <p:childTnLst>
                              <p:par>
                                <p:cTn id="11" presetID="63" presetClass="path" presetSubtype="0" accel="50000" decel="50000" fill="hold" grpId="0" nodeType="afterEffect">
                                  <p:stCondLst>
                                    <p:cond delay="0"/>
                                  </p:stCondLst>
                                  <p:childTnLst>
                                    <p:animMotion origin="layout" path="M 3.95833E-6 -3.7037E-6 L 0.51666 -3.7037E-6 " pathEditMode="relative" rAng="0" ptsTypes="AA">
                                      <p:cBhvr>
                                        <p:cTn id="12" dur="350" fill="hold"/>
                                        <p:tgtEl>
                                          <p:spTgt spid="15"/>
                                        </p:tgtEl>
                                        <p:attrNameLst>
                                          <p:attrName>ppt_x</p:attrName>
                                          <p:attrName>ppt_y</p:attrName>
                                        </p:attrNameLst>
                                      </p:cBhvr>
                                      <p:rCtr x="25833" y="0"/>
                                    </p:animMotion>
                                  </p:childTnLst>
                                </p:cTn>
                              </p:par>
                            </p:childTnLst>
                          </p:cTn>
                        </p:par>
                        <p:par>
                          <p:cTn id="13" fill="hold">
                            <p:stCondLst>
                              <p:cond delay="1050"/>
                            </p:stCondLst>
                            <p:childTnLst>
                              <p:par>
                                <p:cTn id="14" presetID="63" presetClass="path" presetSubtype="0" accel="50000" decel="50000" fill="hold" grpId="0" nodeType="afterEffect">
                                  <p:stCondLst>
                                    <p:cond delay="0"/>
                                  </p:stCondLst>
                                  <p:childTnLst>
                                    <p:animMotion origin="layout" path="M -3.75E-6 -2.96296E-6 L 0.72644 -2.96296E-6 " pathEditMode="relative" rAng="0" ptsTypes="AA">
                                      <p:cBhvr>
                                        <p:cTn id="15" dur="350" fill="hold"/>
                                        <p:tgtEl>
                                          <p:spTgt spid="16"/>
                                        </p:tgtEl>
                                        <p:attrNameLst>
                                          <p:attrName>ppt_x</p:attrName>
                                          <p:attrName>ppt_y</p:attrName>
                                        </p:attrNameLst>
                                      </p:cBhvr>
                                      <p:rCtr x="36315" y="0"/>
                                    </p:animMotion>
                                  </p:childTnLst>
                                </p:cTn>
                              </p:par>
                            </p:childTnLst>
                          </p:cTn>
                        </p:par>
                        <p:par>
                          <p:cTn id="16" fill="hold">
                            <p:stCondLst>
                              <p:cond delay="1400"/>
                            </p:stCondLst>
                            <p:childTnLst>
                              <p:par>
                                <p:cTn id="17" presetID="63" presetClass="path" presetSubtype="0" accel="50000" decel="50000" fill="hold" grpId="0" nodeType="afterEffect">
                                  <p:stCondLst>
                                    <p:cond delay="0"/>
                                  </p:stCondLst>
                                  <p:childTnLst>
                                    <p:animMotion origin="layout" path="M -2.70833E-6 4.44444E-6 L 0.63711 4.44444E-6 " pathEditMode="relative" rAng="0" ptsTypes="AA">
                                      <p:cBhvr>
                                        <p:cTn id="18" dur="350" fill="hold"/>
                                        <p:tgtEl>
                                          <p:spTgt spid="17"/>
                                        </p:tgtEl>
                                        <p:attrNameLst>
                                          <p:attrName>ppt_x</p:attrName>
                                          <p:attrName>ppt_y</p:attrName>
                                        </p:attrNameLst>
                                      </p:cBhvr>
                                      <p:rCtr x="31849" y="0"/>
                                    </p:animMotion>
                                  </p:childTnLst>
                                </p:cTn>
                              </p:par>
                            </p:childTnLst>
                          </p:cTn>
                        </p:par>
                        <p:par>
                          <p:cTn id="19" fill="hold">
                            <p:stCondLst>
                              <p:cond delay="1750"/>
                            </p:stCondLst>
                            <p:childTnLst>
                              <p:par>
                                <p:cTn id="20" presetID="63" presetClass="path" presetSubtype="0" accel="50000" decel="50000" fill="hold" grpId="0" nodeType="afterEffect">
                                  <p:stCondLst>
                                    <p:cond delay="0"/>
                                  </p:stCondLst>
                                  <p:childTnLst>
                                    <p:animMotion origin="layout" path="M 2.5E-6 1.85185E-6 L 0.66745 1.85185E-6 " pathEditMode="relative" rAng="0" ptsTypes="AA">
                                      <p:cBhvr>
                                        <p:cTn id="21" dur="350" fill="hold"/>
                                        <p:tgtEl>
                                          <p:spTgt spid="18"/>
                                        </p:tgtEl>
                                        <p:attrNameLst>
                                          <p:attrName>ppt_x</p:attrName>
                                          <p:attrName>ppt_y</p:attrName>
                                        </p:attrNameLst>
                                      </p:cBhvr>
                                      <p:rCtr x="33372" y="0"/>
                                    </p:animMotion>
                                  </p:childTnLst>
                                </p:cTn>
                              </p:par>
                            </p:childTnLst>
                          </p:cTn>
                        </p:par>
                        <p:par>
                          <p:cTn id="22" fill="hold">
                            <p:stCondLst>
                              <p:cond delay="2100"/>
                            </p:stCondLst>
                            <p:childTnLst>
                              <p:par>
                                <p:cTn id="23" presetID="63" presetClass="path" presetSubtype="0" accel="50000" decel="50000" fill="hold" grpId="0" nodeType="afterEffect">
                                  <p:stCondLst>
                                    <p:cond delay="0"/>
                                  </p:stCondLst>
                                  <p:childTnLst>
                                    <p:animMotion origin="layout" path="M -2.08333E-6 5.55112E-17 L 0.63946 5.55112E-17 " pathEditMode="relative" rAng="0" ptsTypes="AA">
                                      <p:cBhvr>
                                        <p:cTn id="24" dur="350" fill="hold"/>
                                        <p:tgtEl>
                                          <p:spTgt spid="19"/>
                                        </p:tgtEl>
                                        <p:attrNameLst>
                                          <p:attrName>ppt_x</p:attrName>
                                          <p:attrName>ppt_y</p:attrName>
                                        </p:attrNameLst>
                                      </p:cBhvr>
                                      <p:rCtr x="31966" y="0"/>
                                    </p:animMotion>
                                  </p:childTnLst>
                                </p:cTn>
                              </p:par>
                            </p:childTnLst>
                          </p:cTn>
                        </p:par>
                        <p:par>
                          <p:cTn id="25" fill="hold">
                            <p:stCondLst>
                              <p:cond delay="2450"/>
                            </p:stCondLst>
                            <p:childTnLst>
                              <p:par>
                                <p:cTn id="26" presetID="63" presetClass="path" presetSubtype="0" accel="50000" decel="50000" fill="hold" grpId="0" nodeType="afterEffect">
                                  <p:stCondLst>
                                    <p:cond delay="0"/>
                                  </p:stCondLst>
                                  <p:childTnLst>
                                    <p:animMotion origin="layout" path="M -2.08333E-7 4.81481E-6 L 0.55677 4.81481E-6 " pathEditMode="relative" rAng="0" ptsTypes="AA">
                                      <p:cBhvr>
                                        <p:cTn id="27" dur="350" fill="hold"/>
                                        <p:tgtEl>
                                          <p:spTgt spid="20"/>
                                        </p:tgtEl>
                                        <p:attrNameLst>
                                          <p:attrName>ppt_x</p:attrName>
                                          <p:attrName>ppt_y</p:attrName>
                                        </p:attrNameLst>
                                      </p:cBhvr>
                                      <p:rCtr x="27839" y="0"/>
                                    </p:animMotion>
                                  </p:childTnLst>
                                </p:cTn>
                              </p:par>
                            </p:childTnLst>
                          </p:cTn>
                        </p:par>
                        <p:par>
                          <p:cTn id="28" fill="hold">
                            <p:stCondLst>
                              <p:cond delay="2800"/>
                            </p:stCondLst>
                            <p:childTnLst>
                              <p:par>
                                <p:cTn id="29" presetID="63" presetClass="path" presetSubtype="0" accel="50000" decel="50000" fill="hold" grpId="0" nodeType="afterEffect">
                                  <p:stCondLst>
                                    <p:cond delay="0"/>
                                  </p:stCondLst>
                                  <p:childTnLst>
                                    <p:animMotion origin="layout" path="M -1.66667E-6 2.59259E-6 L 0.55742 2.59259E-6 " pathEditMode="relative" rAng="0" ptsTypes="AA">
                                      <p:cBhvr>
                                        <p:cTn id="30" dur="350" fill="hold"/>
                                        <p:tgtEl>
                                          <p:spTgt spid="21"/>
                                        </p:tgtEl>
                                        <p:attrNameLst>
                                          <p:attrName>ppt_x</p:attrName>
                                          <p:attrName>ppt_y</p:attrName>
                                        </p:attrNameLst>
                                      </p:cBhvr>
                                      <p:rCtr x="27865" y="0"/>
                                    </p:animMotion>
                                  </p:childTnLst>
                                </p:cTn>
                              </p:par>
                            </p:childTnLst>
                          </p:cTn>
                        </p:par>
                        <p:par>
                          <p:cTn id="31" fill="hold">
                            <p:stCondLst>
                              <p:cond delay="3150"/>
                            </p:stCondLst>
                            <p:childTnLst>
                              <p:par>
                                <p:cTn id="32" presetID="63" presetClass="path" presetSubtype="0" accel="50000" decel="50000" fill="hold" grpId="0" nodeType="afterEffect">
                                  <p:stCondLst>
                                    <p:cond delay="0"/>
                                  </p:stCondLst>
                                  <p:childTnLst>
                                    <p:animMotion origin="layout" path="M -4.16667E-6 -7.40741E-7 L 0.69662 -7.40741E-7 " pathEditMode="relative" rAng="0" ptsTypes="AA">
                                      <p:cBhvr>
                                        <p:cTn id="33" dur="350" fill="hold"/>
                                        <p:tgtEl>
                                          <p:spTgt spid="22"/>
                                        </p:tgtEl>
                                        <p:attrNameLst>
                                          <p:attrName>ppt_x</p:attrName>
                                          <p:attrName>ppt_y</p:attrName>
                                        </p:attrNameLst>
                                      </p:cBhvr>
                                      <p:rCtr x="34831" y="0"/>
                                    </p:animMotion>
                                  </p:childTnLst>
                                </p:cTn>
                              </p:par>
                            </p:childTnLst>
                          </p:cTn>
                        </p:par>
                        <p:par>
                          <p:cTn id="34" fill="hold">
                            <p:stCondLst>
                              <p:cond delay="3500"/>
                            </p:stCondLst>
                            <p:childTnLst>
                              <p:par>
                                <p:cTn id="35" presetID="63" presetClass="path" presetSubtype="0" accel="50000" decel="50000" fill="hold" grpId="0" nodeType="afterEffect">
                                  <p:stCondLst>
                                    <p:cond delay="0"/>
                                  </p:stCondLst>
                                  <p:childTnLst>
                                    <p:animMotion origin="layout" path="M -6.25E-7 2.22222E-6 L 0.65755 2.22222E-6 " pathEditMode="relative" rAng="0" ptsTypes="AA">
                                      <p:cBhvr>
                                        <p:cTn id="36" dur="350" fill="hold"/>
                                        <p:tgtEl>
                                          <p:spTgt spid="23"/>
                                        </p:tgtEl>
                                        <p:attrNameLst>
                                          <p:attrName>ppt_x</p:attrName>
                                          <p:attrName>ppt_y</p:attrName>
                                        </p:attrNameLst>
                                      </p:cBhvr>
                                      <p:rCtr x="32878" y="0"/>
                                    </p:animMotion>
                                  </p:childTnLst>
                                </p:cTn>
                              </p:par>
                            </p:childTnLst>
                          </p:cTn>
                        </p:par>
                        <p:par>
                          <p:cTn id="37" fill="hold">
                            <p:stCondLst>
                              <p:cond delay="3850"/>
                            </p:stCondLst>
                            <p:childTnLst>
                              <p:par>
                                <p:cTn id="38" presetID="63" presetClass="path" presetSubtype="0" accel="50000" decel="50000" fill="hold" grpId="0" nodeType="afterEffect">
                                  <p:stCondLst>
                                    <p:cond delay="0"/>
                                  </p:stCondLst>
                                  <p:childTnLst>
                                    <p:animMotion origin="layout" path="M 3.95833E-6 3.7037E-6 L 0.66627 3.7037E-6 " pathEditMode="relative" rAng="0" ptsTypes="AA">
                                      <p:cBhvr>
                                        <p:cTn id="39" dur="350" fill="hold"/>
                                        <p:tgtEl>
                                          <p:spTgt spid="24"/>
                                        </p:tgtEl>
                                        <p:attrNameLst>
                                          <p:attrName>ppt_x</p:attrName>
                                          <p:attrName>ppt_y</p:attrName>
                                        </p:attrNameLst>
                                      </p:cBhvr>
                                      <p:rCtr x="33307" y="0"/>
                                    </p:animMotion>
                                  </p:childTnLst>
                                </p:cTn>
                              </p:par>
                            </p:childTnLst>
                          </p:cTn>
                        </p:par>
                        <p:par>
                          <p:cTn id="40" fill="hold">
                            <p:stCondLst>
                              <p:cond delay="4200"/>
                            </p:stCondLst>
                            <p:childTnLst>
                              <p:par>
                                <p:cTn id="41" presetID="63" presetClass="path" presetSubtype="0" accel="50000" decel="50000" fill="hold" grpId="0" nodeType="afterEffect">
                                  <p:stCondLst>
                                    <p:cond delay="0"/>
                                  </p:stCondLst>
                                  <p:childTnLst>
                                    <p:animMotion origin="layout" path="M 4.58333E-6 1.48148E-6 L 0.67161 1.48148E-6 " pathEditMode="relative" rAng="0" ptsTypes="AA">
                                      <p:cBhvr>
                                        <p:cTn id="42" dur="350" fill="hold"/>
                                        <p:tgtEl>
                                          <p:spTgt spid="25"/>
                                        </p:tgtEl>
                                        <p:attrNameLst>
                                          <p:attrName>ppt_x</p:attrName>
                                          <p:attrName>ppt_y</p:attrName>
                                        </p:attrNameLst>
                                      </p:cBhvr>
                                      <p:rCtr x="33581" y="0"/>
                                    </p:animMotion>
                                  </p:childTnLst>
                                </p:cTn>
                              </p:par>
                            </p:childTnLst>
                          </p:cTn>
                        </p:par>
                        <p:par>
                          <p:cTn id="43" fill="hold">
                            <p:stCondLst>
                              <p:cond delay="4550"/>
                            </p:stCondLst>
                            <p:childTnLst>
                              <p:par>
                                <p:cTn id="44" presetID="63" presetClass="path" presetSubtype="0" accel="50000" decel="50000" fill="hold" grpId="0" nodeType="afterEffect">
                                  <p:stCondLst>
                                    <p:cond delay="0"/>
                                  </p:stCondLst>
                                  <p:childTnLst>
                                    <p:animMotion origin="layout" path="M -2.08333E-6 -1.85185E-6 L 0.55808 -1.85185E-6 " pathEditMode="relative" rAng="0" ptsTypes="AA">
                                      <p:cBhvr>
                                        <p:cTn id="45" dur="350" fill="hold"/>
                                        <p:tgtEl>
                                          <p:spTgt spid="27"/>
                                        </p:tgtEl>
                                        <p:attrNameLst>
                                          <p:attrName>ppt_x</p:attrName>
                                          <p:attrName>ppt_y</p:attrName>
                                        </p:attrNameLst>
                                      </p:cBhvr>
                                      <p:rCtr x="27904" y="0"/>
                                    </p:animMotion>
                                  </p:childTnLst>
                                </p:cTn>
                              </p:par>
                            </p:childTnLst>
                          </p:cTn>
                        </p:par>
                        <p:par>
                          <p:cTn id="46" fill="hold">
                            <p:stCondLst>
                              <p:cond delay="4900"/>
                            </p:stCondLst>
                            <p:childTnLst>
                              <p:par>
                                <p:cTn id="47" presetID="63" presetClass="path" presetSubtype="0" accel="50000" decel="50000" fill="hold" grpId="0" nodeType="afterEffect">
                                  <p:stCondLst>
                                    <p:cond delay="0"/>
                                  </p:stCondLst>
                                  <p:childTnLst>
                                    <p:animMotion origin="layout" path="M 3.95833E-6 2.96296E-6 L 0.55677 2.96296E-6 " pathEditMode="relative" rAng="0" ptsTypes="AA">
                                      <p:cBhvr>
                                        <p:cTn id="48" dur="350" fill="hold"/>
                                        <p:tgtEl>
                                          <p:spTgt spid="28"/>
                                        </p:tgtEl>
                                        <p:attrNameLst>
                                          <p:attrName>ppt_x</p:attrName>
                                          <p:attrName>ppt_y</p:attrName>
                                        </p:attrNameLst>
                                      </p:cBhvr>
                                      <p:rCtr x="27839" y="0"/>
                                    </p:animMotion>
                                  </p:childTnLst>
                                </p:cTn>
                              </p:par>
                            </p:childTnLst>
                          </p:cTn>
                        </p:par>
                        <p:par>
                          <p:cTn id="49" fill="hold">
                            <p:stCondLst>
                              <p:cond delay="5250"/>
                            </p:stCondLst>
                            <p:childTnLst>
                              <p:par>
                                <p:cTn id="50" presetID="63" presetClass="path" presetSubtype="0" accel="50000" decel="50000" fill="hold" grpId="0" nodeType="afterEffect">
                                  <p:stCondLst>
                                    <p:cond delay="0"/>
                                  </p:stCondLst>
                                  <p:childTnLst>
                                    <p:animMotion origin="layout" path="M 4.375E-6 7.40741E-7 L 0.55742 7.40741E-7 " pathEditMode="relative" rAng="0" ptsTypes="AA">
                                      <p:cBhvr>
                                        <p:cTn id="51" dur="350" fill="hold"/>
                                        <p:tgtEl>
                                          <p:spTgt spid="29"/>
                                        </p:tgtEl>
                                        <p:attrNameLst>
                                          <p:attrName>ppt_x</p:attrName>
                                          <p:attrName>ppt_y</p:attrName>
                                        </p:attrNameLst>
                                      </p:cBhvr>
                                      <p:rCtr x="27865" y="0"/>
                                    </p:animMotion>
                                  </p:childTnLst>
                                </p:cTn>
                              </p:par>
                            </p:childTnLst>
                          </p:cTn>
                        </p:par>
                        <p:par>
                          <p:cTn id="52" fill="hold">
                            <p:stCondLst>
                              <p:cond delay="5600"/>
                            </p:stCondLst>
                            <p:childTnLst>
                              <p:par>
                                <p:cTn id="53" presetID="63" presetClass="path" presetSubtype="0" accel="50000" decel="50000" fill="hold" grpId="0" nodeType="afterEffect">
                                  <p:stCondLst>
                                    <p:cond delay="0"/>
                                  </p:stCondLst>
                                  <p:childTnLst>
                                    <p:animMotion origin="layout" path="M -3.54167E-6 -2.59259E-6 L 0.64323 -2.59259E-6 " pathEditMode="relative" rAng="0" ptsTypes="AA">
                                      <p:cBhvr>
                                        <p:cTn id="54" dur="350" fill="hold"/>
                                        <p:tgtEl>
                                          <p:spTgt spid="30"/>
                                        </p:tgtEl>
                                        <p:attrNameLst>
                                          <p:attrName>ppt_x</p:attrName>
                                          <p:attrName>ppt_y</p:attrName>
                                        </p:attrNameLst>
                                      </p:cBhvr>
                                      <p:rCtr x="32161" y="0"/>
                                    </p:animMotion>
                                  </p:childTnLst>
                                </p:cTn>
                              </p:par>
                            </p:childTnLst>
                          </p:cTn>
                        </p:par>
                        <p:par>
                          <p:cTn id="55" fill="hold">
                            <p:stCondLst>
                              <p:cond delay="5950"/>
                            </p:stCondLst>
                            <p:childTnLst>
                              <p:par>
                                <p:cTn id="56" presetID="63" presetClass="path" presetSubtype="0" accel="50000" decel="50000" fill="hold" grpId="0" nodeType="afterEffect">
                                  <p:stCondLst>
                                    <p:cond delay="0"/>
                                  </p:stCondLst>
                                  <p:childTnLst>
                                    <p:animMotion origin="layout" path="M 3.95833E-6 -1.11111E-6 L 0.76289 -1.11111E-6 " pathEditMode="relative" rAng="0" ptsTypes="AA">
                                      <p:cBhvr>
                                        <p:cTn id="57" dur="350" fill="hold"/>
                                        <p:tgtEl>
                                          <p:spTgt spid="31"/>
                                        </p:tgtEl>
                                        <p:attrNameLst>
                                          <p:attrName>ppt_x</p:attrName>
                                          <p:attrName>ppt_y</p:attrName>
                                        </p:attrNameLst>
                                      </p:cBhvr>
                                      <p:rCtr x="38138" y="0"/>
                                    </p:animMotion>
                                  </p:childTnLst>
                                </p:cTn>
                              </p:par>
                            </p:childTnLst>
                          </p:cTn>
                        </p:par>
                        <p:par>
                          <p:cTn id="58" fill="hold">
                            <p:stCondLst>
                              <p:cond delay="6300"/>
                            </p:stCondLst>
                            <p:childTnLst>
                              <p:par>
                                <p:cTn id="59" presetID="63" presetClass="path" presetSubtype="0" accel="50000" decel="50000" fill="hold" grpId="0" nodeType="afterEffect">
                                  <p:stCondLst>
                                    <p:cond delay="0"/>
                                  </p:stCondLst>
                                  <p:childTnLst>
                                    <p:animMotion origin="layout" path="M 1.875E-6 3.7037E-7 L 0.67331 3.7037E-7 " pathEditMode="relative" rAng="0" ptsTypes="AA">
                                      <p:cBhvr>
                                        <p:cTn id="60" dur="350" fill="hold"/>
                                        <p:tgtEl>
                                          <p:spTgt spid="32"/>
                                        </p:tgtEl>
                                        <p:attrNameLst>
                                          <p:attrName>ppt_x</p:attrName>
                                          <p:attrName>ppt_y</p:attrName>
                                        </p:attrNameLst>
                                      </p:cBhvr>
                                      <p:rCtr x="33659" y="0"/>
                                    </p:animMotion>
                                  </p:childTnLst>
                                </p:cTn>
                              </p:par>
                            </p:childTnLst>
                          </p:cTn>
                        </p:par>
                        <p:par>
                          <p:cTn id="61" fill="hold">
                            <p:stCondLst>
                              <p:cond delay="6650"/>
                            </p:stCondLst>
                            <p:childTnLst>
                              <p:par>
                                <p:cTn id="62" presetID="63" presetClass="path" presetSubtype="0" accel="50000" decel="50000" fill="hold" grpId="0" nodeType="afterEffect">
                                  <p:stCondLst>
                                    <p:cond delay="0"/>
                                  </p:stCondLst>
                                  <p:childTnLst>
                                    <p:animMotion origin="layout" path="M -3.54167E-6 -3.7037E-7 L 0.76823 -3.7037E-7 " pathEditMode="relative" rAng="0" ptsTypes="AA">
                                      <p:cBhvr>
                                        <p:cTn id="63" dur="350" fill="hold"/>
                                        <p:tgtEl>
                                          <p:spTgt spid="33"/>
                                        </p:tgtEl>
                                        <p:attrNameLst>
                                          <p:attrName>ppt_x</p:attrName>
                                          <p:attrName>ppt_y</p:attrName>
                                        </p:attrNameLst>
                                      </p:cBhvr>
                                      <p:rCtr x="38411"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7" grpId="0" animBg="1"/>
      <p:bldP spid="28" grpId="0" animBg="1"/>
      <p:bldP spid="29" grpId="0" animBg="1"/>
      <p:bldP spid="30" grpId="0" animBg="1"/>
      <p:bldP spid="31" grpId="0" animBg="1"/>
      <p:bldP spid="32" grpId="0" animBg="1"/>
      <p:bldP spid="33"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A026289-7973-C344-7B7A-9B36AB44D295}"/>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6A1EA527-BAD7-ABC3-BE5F-33C6572D361C}"/>
              </a:ext>
            </a:extLst>
          </p:cNvPr>
          <p:cNvPicPr>
            <a:picLocks noChangeAspect="1"/>
          </p:cNvPicPr>
          <p:nvPr/>
        </p:nvPicPr>
        <p:blipFill>
          <a:blip r:embed="rId3"/>
          <a:stretch>
            <a:fillRect/>
          </a:stretch>
        </p:blipFill>
        <p:spPr>
          <a:xfrm>
            <a:off x="798332" y="419894"/>
            <a:ext cx="7082250" cy="6018211"/>
          </a:xfrm>
          <a:prstGeom prst="rect">
            <a:avLst/>
          </a:prstGeom>
        </p:spPr>
      </p:pic>
    </p:spTree>
    <p:extLst>
      <p:ext uri="{BB962C8B-B14F-4D97-AF65-F5344CB8AC3E}">
        <p14:creationId xmlns:p14="http://schemas.microsoft.com/office/powerpoint/2010/main" val="2261272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{640321A2-7C26-874A-BACB-BE2A97C410C5}tf10001119</Template>
  <TotalTime>19687</TotalTime>
  <Words>2476</Words>
  <Application>Microsoft Office PowerPoint</Application>
  <PresentationFormat>Widescreen</PresentationFormat>
  <Paragraphs>313</Paragraphs>
  <Slides>24</Slides>
  <Notes>24</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Century Gothic</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Penchev, Teodor</cp:lastModifiedBy>
  <cp:revision>397</cp:revision>
  <dcterms:created xsi:type="dcterms:W3CDTF">2023-01-06T10:41:30Z</dcterms:created>
  <dcterms:modified xsi:type="dcterms:W3CDTF">2025-05-12T15:55:15Z</dcterms:modified>
</cp:coreProperties>
</file>