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355" r:id="rId2"/>
    <p:sldId id="521" r:id="rId3"/>
    <p:sldId id="489" r:id="rId4"/>
    <p:sldId id="490" r:id="rId5"/>
    <p:sldId id="535" r:id="rId6"/>
    <p:sldId id="536" r:id="rId7"/>
    <p:sldId id="493" r:id="rId8"/>
    <p:sldId id="492" r:id="rId9"/>
    <p:sldId id="494" r:id="rId10"/>
    <p:sldId id="496" r:id="rId11"/>
    <p:sldId id="399" r:id="rId12"/>
    <p:sldId id="497" r:id="rId13"/>
    <p:sldId id="499" r:id="rId14"/>
    <p:sldId id="500" r:id="rId15"/>
    <p:sldId id="501" r:id="rId16"/>
    <p:sldId id="502" r:id="rId17"/>
    <p:sldId id="503" r:id="rId18"/>
    <p:sldId id="504" r:id="rId19"/>
    <p:sldId id="506" r:id="rId20"/>
    <p:sldId id="505" r:id="rId21"/>
    <p:sldId id="507" r:id="rId22"/>
    <p:sldId id="400" r:id="rId23"/>
    <p:sldId id="508" r:id="rId24"/>
    <p:sldId id="534" r:id="rId25"/>
    <p:sldId id="510" r:id="rId26"/>
    <p:sldId id="512" r:id="rId27"/>
    <p:sldId id="514" r:id="rId28"/>
    <p:sldId id="513" r:id="rId29"/>
    <p:sldId id="515" r:id="rId30"/>
    <p:sldId id="516" r:id="rId31"/>
    <p:sldId id="517" r:id="rId32"/>
    <p:sldId id="518" r:id="rId33"/>
    <p:sldId id="401" r:id="rId34"/>
    <p:sldId id="522" r:id="rId35"/>
    <p:sldId id="523" r:id="rId36"/>
    <p:sldId id="527" r:id="rId37"/>
    <p:sldId id="537" r:id="rId38"/>
    <p:sldId id="538" r:id="rId39"/>
    <p:sldId id="539" r:id="rId40"/>
    <p:sldId id="541" r:id="rId41"/>
    <p:sldId id="542" r:id="rId42"/>
    <p:sldId id="543" r:id="rId43"/>
    <p:sldId id="531" r:id="rId44"/>
    <p:sldId id="544" r:id="rId45"/>
    <p:sldId id="276" r:id="rId46"/>
    <p:sldId id="532" r:id="rId47"/>
    <p:sldId id="533" r:id="rId48"/>
    <p:sldId id="524" r:id="rId49"/>
    <p:sldId id="519" r:id="rId50"/>
    <p:sldId id="498" r:id="rId51"/>
    <p:sldId id="509" r:id="rId52"/>
    <p:sldId id="381" r:id="rId53"/>
    <p:sldId id="488" r:id="rId54"/>
    <p:sldId id="382"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992C"/>
    <a:srgbClr val="FF3333"/>
    <a:srgbClr val="E8FA3C"/>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7" autoAdjust="0"/>
    <p:restoredTop sz="71901" autoAdjust="0"/>
  </p:normalViewPr>
  <p:slideViewPr>
    <p:cSldViewPr snapToGrid="0">
      <p:cViewPr varScale="1">
        <p:scale>
          <a:sx n="87" d="100"/>
          <a:sy n="87" d="100"/>
        </p:scale>
        <p:origin x="1824" y="184"/>
      </p:cViewPr>
      <p:guideLst>
        <p:guide orient="horz" pos="2160"/>
        <p:guide pos="3840"/>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11/30/23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We introduced some of the components of the TD specification with some code examples in the previous video. Now we will explain Interaction Affordances in detail and support them with further code examples.</a:t>
            </a:r>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property affordances.</a:t>
            </a:r>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1914480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4000" b="0" i="0" u="none" strike="noStrike" dirty="0">
                <a:solidFill>
                  <a:srgbClr val="E6EDF3"/>
                </a:solidFill>
                <a:effectLst/>
                <a:latin typeface="-apple-system"/>
              </a:rPr>
              <a:t>Previously we mentioned that we use properties to get or observe a value or set a value.</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48066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4000" b="0" i="0" u="none" strike="noStrike" dirty="0">
                <a:solidFill>
                  <a:srgbClr val="E6EDF3"/>
                </a:solidFill>
                <a:effectLst/>
                <a:latin typeface="-apple-system"/>
              </a:rPr>
              <a:t>Now let’s look at these properties in the TD of a coffee machine . As you can see, after defining a property, we can use keywords such as "type", "description", "</a:t>
            </a:r>
            <a:r>
              <a:rPr lang="en-GB" sz="4000" b="0" i="0" u="none" strike="noStrike" dirty="0" err="1">
                <a:solidFill>
                  <a:srgbClr val="E6EDF3"/>
                </a:solidFill>
                <a:effectLst/>
                <a:latin typeface="-apple-system"/>
              </a:rPr>
              <a:t>enum</a:t>
            </a:r>
            <a:r>
              <a:rPr lang="en-GB" sz="4000" b="0" i="0" u="none" strike="noStrike" dirty="0">
                <a:solidFill>
                  <a:srgbClr val="E6EDF3"/>
                </a:solidFill>
                <a:effectLst/>
                <a:latin typeface="-apple-system"/>
              </a:rPr>
              <a:t>", "</a:t>
            </a:r>
            <a:r>
              <a:rPr lang="en-GB" sz="4000" b="0" i="0" u="none" strike="noStrike" dirty="0" err="1">
                <a:solidFill>
                  <a:srgbClr val="E6EDF3"/>
                </a:solidFill>
                <a:effectLst/>
                <a:latin typeface="-apple-system"/>
              </a:rPr>
              <a:t>readOnly</a:t>
            </a:r>
            <a:r>
              <a:rPr lang="en-GB" sz="4000" b="0" i="0" u="none" strike="noStrike" dirty="0">
                <a:solidFill>
                  <a:srgbClr val="E6EDF3"/>
                </a:solidFill>
                <a:effectLst/>
                <a:latin typeface="-apple-system"/>
              </a:rPr>
              <a:t>”. ”forms” are then used to describe endpoints for each interaction affordance.</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1867896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And here you see the details of the forms of “state” affordance.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1197207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3687169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1520572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2271000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1686710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2100606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2458421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remember the basic outlook of a TD. We have textual metadata, security definitions and interaction affordances.</a:t>
            </a:r>
          </a:p>
        </p:txBody>
      </p:sp>
      <p:sp>
        <p:nvSpPr>
          <p:cNvPr id="4" name="Slide Number Placeholder 3"/>
          <p:cNvSpPr>
            <a:spLocks noGrp="1"/>
          </p:cNvSpPr>
          <p:nvPr>
            <p:ph type="sldNum" sz="quarter" idx="5"/>
          </p:nvPr>
        </p:nvSpPr>
        <p:spPr/>
        <p:txBody>
          <a:bodyPr/>
          <a:lstStyle/>
          <a:p>
            <a:fld id="{F02165D8-144D-4958-A83E-0D86045592C5}" type="slidenum">
              <a:rPr lang="en-US" smtClean="0"/>
              <a:t>2</a:t>
            </a:fld>
            <a:endParaRPr lang="en-US"/>
          </a:p>
        </p:txBody>
      </p:sp>
    </p:spTree>
    <p:extLst>
      <p:ext uri="{BB962C8B-B14F-4D97-AF65-F5344CB8AC3E}">
        <p14:creationId xmlns:p14="http://schemas.microsoft.com/office/powerpoint/2010/main" val="1636936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read the properties we can use the HTTP GET method at the </a:t>
            </a:r>
            <a:r>
              <a:rPr lang="en-GB" b="0" i="0" u="none" strike="noStrike" dirty="0" err="1">
                <a:solidFill>
                  <a:srgbClr val="E6EDF3"/>
                </a:solidFill>
                <a:effectLst/>
                <a:latin typeface="-apple-system"/>
              </a:rPr>
              <a:t>href</a:t>
            </a:r>
            <a:r>
              <a:rPr lang="en-GB" b="0" i="0" u="none" strike="noStrike" dirty="0">
                <a:solidFill>
                  <a:srgbClr val="E6EDF3"/>
                </a:solidFill>
                <a:effectLst/>
                <a:latin typeface="-apple-system"/>
              </a:rPr>
              <a:t> value given within the “forms”. This request will return the value for the related property “state”. We will explain forms with other protocols, relevant keywords, and usage in the upcoming videos.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2771140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actions.</a:t>
            </a:r>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106130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Action Affordances are used to trigger processes within a Thing. In our coffee machine example, we have three action affordances. Let's see what they look like in a TD.</a:t>
            </a:r>
            <a:endParaRPr lang="en-US" b="0" dirty="0"/>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1717486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you can see, actions can have values like input and output. Both must serialized as JSON objects. </a:t>
            </a:r>
            <a:r>
              <a:rPr lang="en-GB" b="0" i="0" u="none" strike="noStrike" dirty="0">
                <a:solidFill>
                  <a:srgbClr val="E6EDF3"/>
                </a:solidFill>
                <a:effectLst/>
                <a:latin typeface="-apple-system"/>
              </a:rPr>
              <a:t>In our example, ”</a:t>
            </a:r>
            <a:r>
              <a:rPr lang="en-GB" b="0" i="0" u="none" strike="noStrike" dirty="0" err="1">
                <a:solidFill>
                  <a:srgbClr val="E6EDF3"/>
                </a:solidFill>
                <a:effectLst/>
                <a:latin typeface="-apple-system"/>
              </a:rPr>
              <a:t>brewCoffee</a:t>
            </a:r>
            <a:r>
              <a:rPr lang="en-GB" b="0" i="0" u="none" strike="noStrike" dirty="0">
                <a:solidFill>
                  <a:srgbClr val="E6EDF3"/>
                </a:solidFill>
                <a:effectLst/>
                <a:latin typeface="-apple-system"/>
              </a:rPr>
              <a:t>” expects an object where “</a:t>
            </a:r>
            <a:r>
              <a:rPr lang="en-GB" b="0" i="0" u="none" strike="noStrike" dirty="0" err="1">
                <a:solidFill>
                  <a:srgbClr val="E6EDF3"/>
                </a:solidFill>
                <a:effectLst/>
                <a:latin typeface="-apple-system"/>
              </a:rPr>
              <a:t>coffeeType</a:t>
            </a:r>
            <a:r>
              <a:rPr lang="en-GB" b="0" i="0" u="none" strike="noStrike" dirty="0">
                <a:solidFill>
                  <a:srgbClr val="E6EDF3"/>
                </a:solidFill>
                <a:effectLst/>
                <a:latin typeface="-apple-system"/>
              </a:rPr>
              <a:t>” and “</a:t>
            </a:r>
            <a:r>
              <a:rPr lang="en-GB" b="0" i="0" u="none" strike="noStrike" dirty="0" err="1">
                <a:solidFill>
                  <a:srgbClr val="E6EDF3"/>
                </a:solidFill>
                <a:effectLst/>
                <a:latin typeface="-apple-system"/>
              </a:rPr>
              <a:t>sugarAmount</a:t>
            </a:r>
            <a:r>
              <a:rPr lang="en-GB" b="0" i="0" u="none" strike="noStrike" dirty="0">
                <a:solidFill>
                  <a:srgbClr val="E6EDF3"/>
                </a:solidFill>
                <a:effectLst/>
                <a:latin typeface="-apple-system"/>
              </a:rPr>
              <a:t>” are used as input parameters for brewing process.</a:t>
            </a:r>
            <a:endParaRPr lang="en-US" b="0" dirty="0"/>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2527260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And here you see the details of the forms of “</a:t>
            </a:r>
            <a:r>
              <a:rPr lang="en-GB" b="0" i="0" u="none" strike="noStrike" dirty="0" err="1">
                <a:solidFill>
                  <a:srgbClr val="E6EDF3"/>
                </a:solidFill>
                <a:effectLst/>
                <a:latin typeface="-apple-system"/>
              </a:rPr>
              <a:t>brewCoffee</a:t>
            </a:r>
            <a:r>
              <a:rPr lang="en-GB" b="0" i="0" u="none" strike="noStrike" dirty="0">
                <a:solidFill>
                  <a:srgbClr val="E6EDF3"/>
                </a:solidFill>
                <a:effectLst/>
                <a:latin typeface="-apple-system"/>
              </a:rPr>
              <a:t>” affordance.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121360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To invoke this action, we need to use the HTTP POST method for the resource. Let’s invoke “</a:t>
            </a:r>
            <a:r>
              <a:rPr lang="en-GB" b="0" i="0" u="none" strike="noStrike" dirty="0" err="1">
                <a:solidFill>
                  <a:srgbClr val="E6EDF3"/>
                </a:solidFill>
                <a:effectLst/>
                <a:latin typeface="-apple-system"/>
              </a:rPr>
              <a:t>brewCoffee</a:t>
            </a:r>
            <a:r>
              <a:rPr lang="en-GB" b="0" i="0" u="none" strike="noStrike" dirty="0">
                <a:solidFill>
                  <a:srgbClr val="E6EDF3"/>
                </a:solidFill>
                <a:effectLst/>
                <a:latin typeface="-apple-system"/>
              </a:rPr>
              <a:t>” action.</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1354900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that we will send a HTTP post request with our inputs.</a:t>
            </a:r>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33713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3782842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28</a:t>
            </a:fld>
            <a:endParaRPr lang="en-US"/>
          </a:p>
        </p:txBody>
      </p:sp>
    </p:spTree>
    <p:extLst>
      <p:ext uri="{BB962C8B-B14F-4D97-AF65-F5344CB8AC3E}">
        <p14:creationId xmlns:p14="http://schemas.microsoft.com/office/powerpoint/2010/main" val="2800846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29</a:t>
            </a:fld>
            <a:endParaRPr lang="en-US"/>
          </a:p>
        </p:txBody>
      </p:sp>
    </p:spTree>
    <p:extLst>
      <p:ext uri="{BB962C8B-B14F-4D97-AF65-F5344CB8AC3E}">
        <p14:creationId xmlns:p14="http://schemas.microsoft.com/office/powerpoint/2010/main" val="316755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do a quick recap on affordances. Interaction affordances consist of a set of capabilities and functionality exposed by a Thing that can be controlled and interacted with by a Consumer.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a:t>
            </a:fld>
            <a:endParaRPr lang="en-US"/>
          </a:p>
        </p:txBody>
      </p:sp>
    </p:spTree>
    <p:extLst>
      <p:ext uri="{BB962C8B-B14F-4D97-AF65-F5344CB8AC3E}">
        <p14:creationId xmlns:p14="http://schemas.microsoft.com/office/powerpoint/2010/main" val="2333420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30</a:t>
            </a:fld>
            <a:endParaRPr lang="en-US"/>
          </a:p>
        </p:txBody>
      </p:sp>
    </p:spTree>
    <p:extLst>
      <p:ext uri="{BB962C8B-B14F-4D97-AF65-F5344CB8AC3E}">
        <p14:creationId xmlns:p14="http://schemas.microsoft.com/office/powerpoint/2010/main" val="3840972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will receive the output message.</a:t>
            </a:r>
          </a:p>
        </p:txBody>
      </p:sp>
      <p:sp>
        <p:nvSpPr>
          <p:cNvPr id="4" name="Slide Number Placeholder 3"/>
          <p:cNvSpPr>
            <a:spLocks noGrp="1"/>
          </p:cNvSpPr>
          <p:nvPr>
            <p:ph type="sldNum" sz="quarter" idx="5"/>
          </p:nvPr>
        </p:nvSpPr>
        <p:spPr/>
        <p:txBody>
          <a:bodyPr/>
          <a:lstStyle/>
          <a:p>
            <a:fld id="{F02165D8-144D-4958-A83E-0D86045592C5}" type="slidenum">
              <a:rPr lang="en-US" smtClean="0"/>
              <a:t>31</a:t>
            </a:fld>
            <a:endParaRPr lang="en-US"/>
          </a:p>
        </p:txBody>
      </p:sp>
    </p:spTree>
    <p:extLst>
      <p:ext uri="{BB962C8B-B14F-4D97-AF65-F5344CB8AC3E}">
        <p14:creationId xmlns:p14="http://schemas.microsoft.com/office/powerpoint/2010/main" val="2178135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look at the events. </a:t>
            </a:r>
            <a:r>
              <a:rPr lang="en-GB" b="0" dirty="0">
                <a:effectLst/>
              </a:rPr>
              <a:t>Event Affordances</a:t>
            </a:r>
            <a:r>
              <a:rPr lang="en-GB" b="0" dirty="0"/>
              <a:t> </a:t>
            </a:r>
            <a:r>
              <a:rPr lang="en-GB" dirty="0"/>
              <a:t>describes an event source that pushes data asynchronously from the Thing to the Consumer.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32</a:t>
            </a:fld>
            <a:endParaRPr lang="en-US"/>
          </a:p>
        </p:txBody>
      </p:sp>
    </p:spTree>
    <p:extLst>
      <p:ext uri="{BB962C8B-B14F-4D97-AF65-F5344CB8AC3E}">
        <p14:creationId xmlns:p14="http://schemas.microsoft.com/office/powerpoint/2010/main" val="29231616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subscribe to them to be notified about specific events. In our example, we have events called ”</a:t>
            </a:r>
            <a:r>
              <a:rPr lang="en-GB" dirty="0" err="1"/>
              <a:t>waterWarning</a:t>
            </a:r>
            <a:r>
              <a:rPr lang="en-GB" dirty="0"/>
              <a:t>” which notifies the consumer when “</a:t>
            </a:r>
            <a:r>
              <a:rPr lang="en-GB" dirty="0" err="1"/>
              <a:t>waterLevel</a:t>
            </a:r>
            <a:r>
              <a:rPr lang="en-GB" dirty="0"/>
              <a:t>” is lower than 50, and ”</a:t>
            </a:r>
            <a:r>
              <a:rPr lang="en-GB" dirty="0" err="1"/>
              <a:t>ErrorNotification</a:t>
            </a:r>
            <a:r>
              <a:rPr lang="en-GB" dirty="0"/>
              <a:t>” that notifies us when the “state” of the coffee machine is an error.</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33</a:t>
            </a:fld>
            <a:endParaRPr lang="en-US"/>
          </a:p>
        </p:txBody>
      </p:sp>
    </p:spTree>
    <p:extLst>
      <p:ext uri="{BB962C8B-B14F-4D97-AF65-F5344CB8AC3E}">
        <p14:creationId xmlns:p14="http://schemas.microsoft.com/office/powerpoint/2010/main" val="1975181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Now, let’s look at how events are used in a TD.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34</a:t>
            </a:fld>
            <a:endParaRPr lang="en-US"/>
          </a:p>
        </p:txBody>
      </p:sp>
    </p:spTree>
    <p:extLst>
      <p:ext uri="{BB962C8B-B14F-4D97-AF65-F5344CB8AC3E}">
        <p14:creationId xmlns:p14="http://schemas.microsoft.com/office/powerpoint/2010/main" val="8863004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event can be obtained at a given URI by using the HTTP method “GET”.  Let’s consider the  “</a:t>
            </a:r>
            <a:r>
              <a:rPr lang="en-GB" dirty="0" err="1"/>
              <a:t>waterWarning</a:t>
            </a:r>
            <a:r>
              <a:rPr lang="en-GB" dirty="0"/>
              <a:t>” case.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35</a:t>
            </a:fld>
            <a:endParaRPr lang="en-US"/>
          </a:p>
        </p:txBody>
      </p:sp>
    </p:spTree>
    <p:extLst>
      <p:ext uri="{BB962C8B-B14F-4D97-AF65-F5344CB8AC3E}">
        <p14:creationId xmlns:p14="http://schemas.microsoft.com/office/powerpoint/2010/main" val="1907973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t>
            </a:r>
            <a:r>
              <a:rPr lang="en-US" dirty="0" err="1"/>
              <a:t>waterLevel</a:t>
            </a:r>
            <a:r>
              <a:rPr lang="en-US" dirty="0"/>
              <a:t>” is lower than the threshold at any given time, the Consumer is notified.</a:t>
            </a:r>
          </a:p>
        </p:txBody>
      </p:sp>
      <p:sp>
        <p:nvSpPr>
          <p:cNvPr id="4" name="Slide Number Placeholder 3"/>
          <p:cNvSpPr>
            <a:spLocks noGrp="1"/>
          </p:cNvSpPr>
          <p:nvPr>
            <p:ph type="sldNum" sz="quarter" idx="5"/>
          </p:nvPr>
        </p:nvSpPr>
        <p:spPr/>
        <p:txBody>
          <a:bodyPr/>
          <a:lstStyle/>
          <a:p>
            <a:fld id="{F02165D8-144D-4958-A83E-0D86045592C5}" type="slidenum">
              <a:rPr lang="en-US" smtClean="0"/>
              <a:t>36</a:t>
            </a:fld>
            <a:endParaRPr lang="en-US"/>
          </a:p>
        </p:txBody>
      </p:sp>
    </p:spTree>
    <p:extLst>
      <p:ext uri="{BB962C8B-B14F-4D97-AF65-F5344CB8AC3E}">
        <p14:creationId xmlns:p14="http://schemas.microsoft.com/office/powerpoint/2010/main" val="1665706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Thing.</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37</a:t>
            </a:fld>
            <a:endParaRPr lang="en-US"/>
          </a:p>
        </p:txBody>
      </p:sp>
    </p:spTree>
    <p:extLst>
      <p:ext uri="{BB962C8B-B14F-4D97-AF65-F5344CB8AC3E}">
        <p14:creationId xmlns:p14="http://schemas.microsoft.com/office/powerpoint/2010/main" val="18808307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Thing.</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38</a:t>
            </a:fld>
            <a:endParaRPr lang="en-US"/>
          </a:p>
        </p:txBody>
      </p:sp>
    </p:spTree>
    <p:extLst>
      <p:ext uri="{BB962C8B-B14F-4D97-AF65-F5344CB8AC3E}">
        <p14:creationId xmlns:p14="http://schemas.microsoft.com/office/powerpoint/2010/main" val="3315130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Thing.</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39</a:t>
            </a:fld>
            <a:endParaRPr lang="en-US"/>
          </a:p>
        </p:txBody>
      </p:sp>
    </p:spTree>
    <p:extLst>
      <p:ext uri="{BB962C8B-B14F-4D97-AF65-F5344CB8AC3E}">
        <p14:creationId xmlns:p14="http://schemas.microsoft.com/office/powerpoint/2010/main" val="71672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Interaction affordances consist of a set of capabilities and functionality exposed by a Thing that can be controlled and interacted with by a Consumer.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a:t>
            </a:fld>
            <a:endParaRPr lang="en-US"/>
          </a:p>
        </p:txBody>
      </p:sp>
    </p:spTree>
    <p:extLst>
      <p:ext uri="{BB962C8B-B14F-4D97-AF65-F5344CB8AC3E}">
        <p14:creationId xmlns:p14="http://schemas.microsoft.com/office/powerpoint/2010/main" val="1415446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Thing.</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40</a:t>
            </a:fld>
            <a:endParaRPr lang="en-US"/>
          </a:p>
        </p:txBody>
      </p:sp>
    </p:spTree>
    <p:extLst>
      <p:ext uri="{BB962C8B-B14F-4D97-AF65-F5344CB8AC3E}">
        <p14:creationId xmlns:p14="http://schemas.microsoft.com/office/powerpoint/2010/main" val="38894675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Thing.</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41</a:t>
            </a:fld>
            <a:endParaRPr lang="en-US"/>
          </a:p>
        </p:txBody>
      </p:sp>
    </p:spTree>
    <p:extLst>
      <p:ext uri="{BB962C8B-B14F-4D97-AF65-F5344CB8AC3E}">
        <p14:creationId xmlns:p14="http://schemas.microsoft.com/office/powerpoint/2010/main" val="11490033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 event is emitted by the Thing.</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42</a:t>
            </a:fld>
            <a:endParaRPr lang="en-US"/>
          </a:p>
        </p:txBody>
      </p:sp>
    </p:spTree>
    <p:extLst>
      <p:ext uri="{BB962C8B-B14F-4D97-AF65-F5344CB8AC3E}">
        <p14:creationId xmlns:p14="http://schemas.microsoft.com/office/powerpoint/2010/main" val="20215182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43</a:t>
            </a:fld>
            <a:endParaRPr lang="en-US"/>
          </a:p>
        </p:txBody>
      </p:sp>
    </p:spTree>
    <p:extLst>
      <p:ext uri="{BB962C8B-B14F-4D97-AF65-F5344CB8AC3E}">
        <p14:creationId xmlns:p14="http://schemas.microsoft.com/office/powerpoint/2010/main" val="17114014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a:solidFill>
                  <a:srgbClr val="E6EDF3"/>
                </a:solidFill>
                <a:effectLst/>
                <a:latin typeface="-apple-system"/>
              </a:rPr>
              <a:t>We have shown interaction affordances in this video, we will go into more details in the next ones.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44</a:t>
            </a:fld>
            <a:endParaRPr lang="en-US"/>
          </a:p>
        </p:txBody>
      </p:sp>
    </p:spTree>
    <p:extLst>
      <p:ext uri="{BB962C8B-B14F-4D97-AF65-F5344CB8AC3E}">
        <p14:creationId xmlns:p14="http://schemas.microsoft.com/office/powerpoint/2010/main" val="8695854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45</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haven’t mentioned </a:t>
            </a:r>
            <a:r>
              <a:rPr lang="en-US" dirty="0" err="1"/>
              <a:t>WoT</a:t>
            </a:r>
            <a:r>
              <a:rPr lang="en-US" dirty="0"/>
              <a:t> client and server and their implementations. We will explain them later, however, let’s look at their abstractions. On the server side first, we initialize the Servient and the HTTP Server. With them, we open the port that the server and client will communicate. Later, we will produce our Thing Description and handle the interaction affordances with the help of the built-in functions in </a:t>
            </a:r>
            <a:r>
              <a:rPr lang="en-US" dirty="0" err="1"/>
              <a:t>WoT</a:t>
            </a:r>
            <a:r>
              <a:rPr lang="en-US" dirty="0"/>
              <a:t> and we will expose the thing.</a:t>
            </a:r>
          </a:p>
        </p:txBody>
      </p:sp>
      <p:sp>
        <p:nvSpPr>
          <p:cNvPr id="4" name="Slide Number Placeholder 3"/>
          <p:cNvSpPr>
            <a:spLocks noGrp="1"/>
          </p:cNvSpPr>
          <p:nvPr>
            <p:ph type="sldNum" sz="quarter" idx="5"/>
          </p:nvPr>
        </p:nvSpPr>
        <p:spPr/>
        <p:txBody>
          <a:bodyPr/>
          <a:lstStyle/>
          <a:p>
            <a:fld id="{F02165D8-144D-4958-A83E-0D86045592C5}" type="slidenum">
              <a:rPr lang="en-US" smtClean="0"/>
              <a:t>46</a:t>
            </a:fld>
            <a:endParaRPr lang="en-US"/>
          </a:p>
        </p:txBody>
      </p:sp>
    </p:spTree>
    <p:extLst>
      <p:ext uri="{BB962C8B-B14F-4D97-AF65-F5344CB8AC3E}">
        <p14:creationId xmlns:p14="http://schemas.microsoft.com/office/powerpoint/2010/main" val="2158216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Now let’s look at the client-side code abstraction.  Similar to the server side we will first define and initialize the servient, HTTP Client Factory, and Helpers. We will fetch “</a:t>
            </a:r>
            <a:r>
              <a:rPr lang="en-US" dirty="0" err="1"/>
              <a:t>wotHelper</a:t>
            </a:r>
            <a:r>
              <a:rPr lang="en-US" dirty="0"/>
              <a:t>” with our local host URL, port, and together with the TD.  Then we will consume the TD.  Now we can read property, invoke an action, or subscribe to an event.</a:t>
            </a:r>
          </a:p>
        </p:txBody>
      </p:sp>
      <p:sp>
        <p:nvSpPr>
          <p:cNvPr id="4" name="Slide Number Placeholder 3"/>
          <p:cNvSpPr>
            <a:spLocks noGrp="1"/>
          </p:cNvSpPr>
          <p:nvPr>
            <p:ph type="sldNum" sz="quarter" idx="5"/>
          </p:nvPr>
        </p:nvSpPr>
        <p:spPr/>
        <p:txBody>
          <a:bodyPr/>
          <a:lstStyle/>
          <a:p>
            <a:fld id="{F02165D8-144D-4958-A83E-0D86045592C5}" type="slidenum">
              <a:rPr lang="en-US" smtClean="0"/>
              <a:t>47</a:t>
            </a:fld>
            <a:endParaRPr lang="en-US"/>
          </a:p>
        </p:txBody>
      </p:sp>
    </p:spTree>
    <p:extLst>
      <p:ext uri="{BB962C8B-B14F-4D97-AF65-F5344CB8AC3E}">
        <p14:creationId xmlns:p14="http://schemas.microsoft.com/office/powerpoint/2010/main" val="42031244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the actual code of the events</a:t>
            </a:r>
          </a:p>
        </p:txBody>
      </p:sp>
      <p:sp>
        <p:nvSpPr>
          <p:cNvPr id="4" name="Slide Number Placeholder 3"/>
          <p:cNvSpPr>
            <a:spLocks noGrp="1"/>
          </p:cNvSpPr>
          <p:nvPr>
            <p:ph type="sldNum" sz="quarter" idx="5"/>
          </p:nvPr>
        </p:nvSpPr>
        <p:spPr/>
        <p:txBody>
          <a:bodyPr/>
          <a:lstStyle/>
          <a:p>
            <a:fld id="{F02165D8-144D-4958-A83E-0D86045592C5}" type="slidenum">
              <a:rPr lang="en-US" smtClean="0"/>
              <a:t>49</a:t>
            </a:fld>
            <a:endParaRPr lang="en-US"/>
          </a:p>
        </p:txBody>
      </p:sp>
    </p:spTree>
    <p:extLst>
      <p:ext uri="{BB962C8B-B14F-4D97-AF65-F5344CB8AC3E}">
        <p14:creationId xmlns:p14="http://schemas.microsoft.com/office/powerpoint/2010/main" val="3016949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2800" dirty="0" err="1"/>
              <a:t>Now</a:t>
            </a:r>
            <a:r>
              <a:rPr lang="tr-TR" sz="2800" dirty="0"/>
              <a:t> </a:t>
            </a:r>
            <a:r>
              <a:rPr lang="tr-TR" sz="2800" dirty="0" err="1"/>
              <a:t>let’s</a:t>
            </a:r>
            <a:r>
              <a:rPr lang="tr-TR" sz="2800" dirty="0"/>
              <a:t> </a:t>
            </a:r>
            <a:r>
              <a:rPr lang="tr-TR" sz="2800" dirty="0" err="1"/>
              <a:t>look</a:t>
            </a:r>
            <a:r>
              <a:rPr lang="tr-TR" sz="2800" dirty="0"/>
              <a:t> at </a:t>
            </a:r>
            <a:r>
              <a:rPr lang="tr-TR" sz="2800" dirty="0" err="1"/>
              <a:t>these</a:t>
            </a:r>
            <a:r>
              <a:rPr lang="tr-TR" sz="2800" dirty="0"/>
              <a:t> </a:t>
            </a:r>
            <a:r>
              <a:rPr lang="tr-TR" sz="2800" dirty="0" err="1"/>
              <a:t>properties</a:t>
            </a:r>
            <a:r>
              <a:rPr lang="tr-TR" sz="2800" dirty="0"/>
              <a:t> in </a:t>
            </a:r>
            <a:r>
              <a:rPr lang="tr-TR" sz="2800" dirty="0" err="1"/>
              <a:t>code</a:t>
            </a:r>
            <a:r>
              <a:rPr lang="tr-TR" sz="2800" dirty="0"/>
              <a:t> of </a:t>
            </a:r>
            <a:r>
              <a:rPr lang="tr-TR" sz="2800" dirty="0" err="1"/>
              <a:t>the</a:t>
            </a:r>
            <a:r>
              <a:rPr lang="tr-TR" sz="2800" dirty="0"/>
              <a:t> </a:t>
            </a:r>
            <a:r>
              <a:rPr lang="tr-TR" sz="2800" dirty="0" err="1"/>
              <a:t>coffee</a:t>
            </a:r>
            <a:r>
              <a:rPr lang="tr-TR" sz="2800" dirty="0"/>
              <a:t> </a:t>
            </a:r>
            <a:r>
              <a:rPr lang="tr-TR" sz="2800" dirty="0" err="1"/>
              <a:t>machine</a:t>
            </a:r>
            <a:r>
              <a:rPr lang="tr-TR" sz="2800" dirty="0"/>
              <a:t> TD.</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50</a:t>
            </a:fld>
            <a:endParaRPr lang="en-US"/>
          </a:p>
        </p:txBody>
      </p:sp>
    </p:spTree>
    <p:extLst>
      <p:ext uri="{BB962C8B-B14F-4D97-AF65-F5344CB8AC3E}">
        <p14:creationId xmlns:p14="http://schemas.microsoft.com/office/powerpoint/2010/main" val="3120749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Interaction affordances consist of a set of capabilities and functionality exposed by a Thing that can be controlled and interacted with by a Consumer.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a:t>
            </a:fld>
            <a:endParaRPr lang="en-US"/>
          </a:p>
        </p:txBody>
      </p:sp>
    </p:spTree>
    <p:extLst>
      <p:ext uri="{BB962C8B-B14F-4D97-AF65-F5344CB8AC3E}">
        <p14:creationId xmlns:p14="http://schemas.microsoft.com/office/powerpoint/2010/main" val="3832358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sz="2800" dirty="0" err="1"/>
              <a:t>Now</a:t>
            </a:r>
            <a:r>
              <a:rPr lang="tr-TR" sz="2800" dirty="0"/>
              <a:t> </a:t>
            </a:r>
            <a:r>
              <a:rPr lang="tr-TR" sz="2800" dirty="0" err="1"/>
              <a:t>let’s</a:t>
            </a:r>
            <a:r>
              <a:rPr lang="tr-TR" sz="2800" dirty="0"/>
              <a:t> </a:t>
            </a:r>
            <a:r>
              <a:rPr lang="tr-TR" sz="2800" dirty="0" err="1"/>
              <a:t>look</a:t>
            </a:r>
            <a:r>
              <a:rPr lang="tr-TR" sz="2800" dirty="0"/>
              <a:t> at </a:t>
            </a:r>
            <a:r>
              <a:rPr lang="tr-TR" sz="2800" dirty="0" err="1"/>
              <a:t>these</a:t>
            </a:r>
            <a:r>
              <a:rPr lang="tr-TR" sz="2800" dirty="0"/>
              <a:t> </a:t>
            </a:r>
            <a:r>
              <a:rPr lang="tr-TR" sz="2800" dirty="0" err="1"/>
              <a:t>properties</a:t>
            </a:r>
            <a:r>
              <a:rPr lang="tr-TR" sz="2800" dirty="0"/>
              <a:t> in </a:t>
            </a:r>
            <a:r>
              <a:rPr lang="tr-TR" sz="2800" dirty="0" err="1"/>
              <a:t>code</a:t>
            </a:r>
            <a:r>
              <a:rPr lang="tr-TR" sz="2800" dirty="0"/>
              <a:t> of </a:t>
            </a:r>
            <a:r>
              <a:rPr lang="tr-TR" sz="2800" dirty="0" err="1"/>
              <a:t>the</a:t>
            </a:r>
            <a:r>
              <a:rPr lang="tr-TR" sz="2800" dirty="0"/>
              <a:t> </a:t>
            </a:r>
            <a:r>
              <a:rPr lang="tr-TR" sz="2800" dirty="0" err="1"/>
              <a:t>coffee</a:t>
            </a:r>
            <a:r>
              <a:rPr lang="tr-TR" sz="2800" dirty="0"/>
              <a:t> </a:t>
            </a:r>
            <a:r>
              <a:rPr lang="tr-TR" sz="2800" dirty="0" err="1"/>
              <a:t>machine</a:t>
            </a:r>
            <a:r>
              <a:rPr lang="tr-TR" sz="2800" dirty="0"/>
              <a:t> TD.</a:t>
            </a:r>
            <a:endParaRPr lang="en-US" sz="2800" dirty="0"/>
          </a:p>
        </p:txBody>
      </p:sp>
      <p:sp>
        <p:nvSpPr>
          <p:cNvPr id="4" name="Slide Number Placeholder 3"/>
          <p:cNvSpPr>
            <a:spLocks noGrp="1"/>
          </p:cNvSpPr>
          <p:nvPr>
            <p:ph type="sldNum" sz="quarter" idx="5"/>
          </p:nvPr>
        </p:nvSpPr>
        <p:spPr/>
        <p:txBody>
          <a:bodyPr/>
          <a:lstStyle/>
          <a:p>
            <a:fld id="{F02165D8-144D-4958-A83E-0D86045592C5}" type="slidenum">
              <a:rPr lang="en-US" smtClean="0"/>
              <a:t>51</a:t>
            </a:fld>
            <a:endParaRPr lang="en-US"/>
          </a:p>
        </p:txBody>
      </p:sp>
    </p:spTree>
    <p:extLst>
      <p:ext uri="{BB962C8B-B14F-4D97-AF65-F5344CB8AC3E}">
        <p14:creationId xmlns:p14="http://schemas.microsoft.com/office/powerpoint/2010/main" val="17748667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52</a:t>
            </a:fld>
            <a:endParaRPr lang="en-US"/>
          </a:p>
        </p:txBody>
      </p:sp>
    </p:spTree>
    <p:extLst>
      <p:ext uri="{BB962C8B-B14F-4D97-AF65-F5344CB8AC3E}">
        <p14:creationId xmlns:p14="http://schemas.microsoft.com/office/powerpoint/2010/main" val="33597297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53</a:t>
            </a:fld>
            <a:endParaRPr lang="en-US"/>
          </a:p>
        </p:txBody>
      </p:sp>
    </p:spTree>
    <p:extLst>
      <p:ext uri="{BB962C8B-B14F-4D97-AF65-F5344CB8AC3E}">
        <p14:creationId xmlns:p14="http://schemas.microsoft.com/office/powerpoint/2010/main" val="30268482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54</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Interaction affordances consist of a set of capabilities and functionality exposed by a Thing that can be controlled and interacted with by a Consumer.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a:t>
            </a:fld>
            <a:endParaRPr lang="en-US"/>
          </a:p>
        </p:txBody>
      </p:sp>
    </p:spTree>
    <p:extLst>
      <p:ext uri="{BB962C8B-B14F-4D97-AF65-F5344CB8AC3E}">
        <p14:creationId xmlns:p14="http://schemas.microsoft.com/office/powerpoint/2010/main" val="1824705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We categorise them as properties, actions, and events.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17031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list them as properties, actions, and events.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93739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previous video, we gave the example of the coffee machine. We will use the same example throughout this video too.</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1653510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11/30/23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11/30/23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11/30/23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11/30/23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11/30/23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11/30/23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5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44420"/>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Interaction</a:t>
            </a:r>
            <a:r>
              <a:rPr lang="tr-TR" sz="2800" dirty="0">
                <a:solidFill>
                  <a:schemeClr val="accent1">
                    <a:lumMod val="20000"/>
                    <a:lumOff val="80000"/>
                  </a:schemeClr>
                </a:solidFill>
                <a:latin typeface="Consolas" panose="020B0609020204030204" pitchFamily="49" charset="0"/>
              </a:rPr>
              <a:t> </a:t>
            </a:r>
            <a:r>
              <a:rPr lang="tr-TR" sz="2800" dirty="0" err="1">
                <a:solidFill>
                  <a:schemeClr val="accent1">
                    <a:lumMod val="20000"/>
                    <a:lumOff val="80000"/>
                  </a:schemeClr>
                </a:solidFill>
                <a:latin typeface="Consolas" panose="020B0609020204030204" pitchFamily="49" charset="0"/>
              </a:rPr>
              <a:t>Affordances</a:t>
            </a:r>
            <a:endParaRPr lang="tr-TR" sz="2800" dirty="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2" name="Rounded Rectangle 1">
            <a:extLst>
              <a:ext uri="{FF2B5EF4-FFF2-40B4-BE49-F238E27FC236}">
                <a16:creationId xmlns:a16="http://schemas.microsoft.com/office/drawing/2014/main" id="{9777C836-1DE6-96D9-B72E-D4168E4D3C35}"/>
              </a:ext>
            </a:extLst>
          </p:cNvPr>
          <p:cNvSpPr/>
          <p:nvPr/>
        </p:nvSpPr>
        <p:spPr>
          <a:xfrm>
            <a:off x="5198865" y="230005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99669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69332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739078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10"/>
                                        </p:tgtEl>
                                      </p:cBhvr>
                                    </p:animEffect>
                                    <p:animScale>
                                      <p:cBhvr>
                                        <p:cTn id="7" dur="375"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3013795" y="2247533"/>
            <a:ext cx="1052984" cy="461665"/>
          </a:xfrm>
          <a:prstGeom prst="rect">
            <a:avLst/>
          </a:prstGeom>
          <a:noFill/>
        </p:spPr>
        <p:txBody>
          <a:bodyPr wrap="square">
            <a:spAutoFit/>
          </a:bodyPr>
          <a:lstStyle/>
          <a:p>
            <a:r>
              <a:rPr lang="en-US" sz="2400" dirty="0">
                <a:solidFill>
                  <a:schemeClr val="accent2"/>
                </a:solidFill>
                <a:latin typeface="Consolas" panose="020B0609020204030204" pitchFamily="49" charset="0"/>
                <a:cs typeface="Consolas" panose="020B0609020204030204" pitchFamily="49" charset="0"/>
              </a:rPr>
              <a:t>State</a:t>
            </a:r>
            <a:endParaRPr lang="en-GB" sz="2400" b="0" dirty="0">
              <a:solidFill>
                <a:schemeClr val="accent2"/>
              </a:solidFill>
              <a:effectLst/>
              <a:latin typeface="Menlo" panose="020B0609030804020204" pitchFamily="49" charset="0"/>
            </a:endParaRPr>
          </a:p>
        </p:txBody>
      </p:sp>
      <p:sp>
        <p:nvSpPr>
          <p:cNvPr id="55" name="TextBox 54">
            <a:extLst>
              <a:ext uri="{FF2B5EF4-FFF2-40B4-BE49-F238E27FC236}">
                <a16:creationId xmlns:a16="http://schemas.microsoft.com/office/drawing/2014/main" id="{D6C930C3-9FA0-53B0-A892-A0CA21251067}"/>
              </a:ext>
            </a:extLst>
          </p:cNvPr>
          <p:cNvSpPr txBox="1"/>
          <p:nvPr/>
        </p:nvSpPr>
        <p:spPr>
          <a:xfrm>
            <a:off x="5024544" y="2235960"/>
            <a:ext cx="2416935"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WaterLevel</a:t>
            </a:r>
            <a:endParaRPr lang="en-GB" sz="2400" b="0" dirty="0">
              <a:solidFill>
                <a:schemeClr val="accent2"/>
              </a:solidFill>
              <a:effectLst/>
              <a:latin typeface="Menlo" panose="020B0609030804020204" pitchFamily="49" charset="0"/>
            </a:endParaRPr>
          </a:p>
        </p:txBody>
      </p:sp>
      <p:sp>
        <p:nvSpPr>
          <p:cNvPr id="56" name="TextBox 55">
            <a:extLst>
              <a:ext uri="{FF2B5EF4-FFF2-40B4-BE49-F238E27FC236}">
                <a16:creationId xmlns:a16="http://schemas.microsoft.com/office/drawing/2014/main" id="{E9C35F8D-1074-D2B7-B1AA-4D95DE9DE0FA}"/>
              </a:ext>
            </a:extLst>
          </p:cNvPr>
          <p:cNvSpPr txBox="1"/>
          <p:nvPr/>
        </p:nvSpPr>
        <p:spPr>
          <a:xfrm>
            <a:off x="8092265" y="2250811"/>
            <a:ext cx="1759539" cy="461665"/>
          </a:xfrm>
          <a:prstGeom prst="rect">
            <a:avLst/>
          </a:prstGeom>
          <a:noFill/>
        </p:spPr>
        <p:txBody>
          <a:bodyPr wrap="square">
            <a:spAutoFit/>
          </a:bodyPr>
          <a:lstStyle/>
          <a:p>
            <a:r>
              <a:rPr lang="en-GB" sz="2400" dirty="0" err="1">
                <a:solidFill>
                  <a:schemeClr val="accent2"/>
                </a:solidFill>
                <a:latin typeface="Consolas" panose="020B0609020204030204" pitchFamily="49" charset="0"/>
                <a:cs typeface="Consolas" panose="020B0609020204030204" pitchFamily="49" charset="0"/>
              </a:rPr>
              <a:t>B</a:t>
            </a:r>
            <a:r>
              <a:rPr lang="en-GB" sz="2400" b="0" dirty="0" err="1">
                <a:solidFill>
                  <a:schemeClr val="accent2"/>
                </a:solidFill>
                <a:effectLst/>
                <a:latin typeface="Consolas" panose="020B0609020204030204" pitchFamily="49" charset="0"/>
                <a:cs typeface="Consolas" panose="020B0609020204030204" pitchFamily="49" charset="0"/>
              </a:rPr>
              <a:t>eanLevel</a:t>
            </a:r>
            <a:endParaRPr lang="en-GB" sz="2400" b="0" dirty="0">
              <a:solidFill>
                <a:schemeClr val="accent2"/>
              </a:solidFill>
              <a:effectLst/>
              <a:latin typeface="Menlo" panose="020B0609030804020204" pitchFamily="49" charset="0"/>
            </a:endParaRPr>
          </a:p>
        </p:txBody>
      </p:sp>
      <p:sp>
        <p:nvSpPr>
          <p:cNvPr id="61" name="Rounded Rectangle 60">
            <a:extLst>
              <a:ext uri="{FF2B5EF4-FFF2-40B4-BE49-F238E27FC236}">
                <a16:creationId xmlns:a16="http://schemas.microsoft.com/office/drawing/2014/main" id="{1724C611-92AD-A566-3948-D8AEE61FD0E4}"/>
              </a:ext>
            </a:extLst>
          </p:cNvPr>
          <p:cNvSpPr/>
          <p:nvPr/>
        </p:nvSpPr>
        <p:spPr>
          <a:xfrm>
            <a:off x="2797916" y="3343972"/>
            <a:ext cx="1484742" cy="1090876"/>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2300AC10-2E53-CE7E-7D39-FA3C6CCC4E6A}"/>
              </a:ext>
            </a:extLst>
          </p:cNvPr>
          <p:cNvSpPr txBox="1"/>
          <p:nvPr/>
        </p:nvSpPr>
        <p:spPr>
          <a:xfrm>
            <a:off x="3103317" y="3704744"/>
            <a:ext cx="873940" cy="369332"/>
          </a:xfrm>
          <a:prstGeom prst="rect">
            <a:avLst/>
          </a:prstGeom>
          <a:noFill/>
        </p:spPr>
        <p:txBody>
          <a:bodyPr wrap="square">
            <a:spAutoFit/>
          </a:bodyPr>
          <a:lstStyle/>
          <a:p>
            <a:r>
              <a:rPr lang="en-GB" b="0" dirty="0">
                <a:solidFill>
                  <a:schemeClr val="accent1"/>
                </a:solidFill>
                <a:effectLst/>
                <a:latin typeface="Menlo" panose="020B0609030804020204" pitchFamily="49" charset="0"/>
              </a:rPr>
              <a:t>error</a:t>
            </a:r>
          </a:p>
        </p:txBody>
      </p:sp>
      <p:grpSp>
        <p:nvGrpSpPr>
          <p:cNvPr id="101" name="Group 100">
            <a:extLst>
              <a:ext uri="{FF2B5EF4-FFF2-40B4-BE49-F238E27FC236}">
                <a16:creationId xmlns:a16="http://schemas.microsoft.com/office/drawing/2014/main" id="{8A2498F3-205E-310C-6F6C-A2FAF50429EA}"/>
              </a:ext>
            </a:extLst>
          </p:cNvPr>
          <p:cNvGrpSpPr/>
          <p:nvPr/>
        </p:nvGrpSpPr>
        <p:grpSpPr>
          <a:xfrm>
            <a:off x="5577307" y="3086341"/>
            <a:ext cx="1311412" cy="1311412"/>
            <a:chOff x="7230706" y="2712364"/>
            <a:chExt cx="1311412" cy="1311412"/>
          </a:xfrm>
        </p:grpSpPr>
        <p:sp>
          <p:nvSpPr>
            <p:cNvPr id="80" name="Oval 79">
              <a:extLst>
                <a:ext uri="{FF2B5EF4-FFF2-40B4-BE49-F238E27FC236}">
                  <a16:creationId xmlns:a16="http://schemas.microsoft.com/office/drawing/2014/main" id="{A17CE6CF-3993-8333-4A21-2F97E094229E}"/>
                </a:ext>
              </a:extLst>
            </p:cNvPr>
            <p:cNvSpPr/>
            <p:nvPr/>
          </p:nvSpPr>
          <p:spPr>
            <a:xfrm>
              <a:off x="7548046" y="3330304"/>
              <a:ext cx="676732" cy="542151"/>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4" name="Oval 83">
              <a:extLst>
                <a:ext uri="{FF2B5EF4-FFF2-40B4-BE49-F238E27FC236}">
                  <a16:creationId xmlns:a16="http://schemas.microsoft.com/office/drawing/2014/main" id="{1B5D0267-2832-65CF-437E-9388E71E82A0}"/>
                </a:ext>
              </a:extLst>
            </p:cNvPr>
            <p:cNvSpPr/>
            <p:nvPr/>
          </p:nvSpPr>
          <p:spPr>
            <a:xfrm>
              <a:off x="7834103" y="3311801"/>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85" name="Oval 84">
              <a:extLst>
                <a:ext uri="{FF2B5EF4-FFF2-40B4-BE49-F238E27FC236}">
                  <a16:creationId xmlns:a16="http://schemas.microsoft.com/office/drawing/2014/main" id="{8BED8137-071A-560A-4B89-6F5E1BD45AAF}"/>
                </a:ext>
              </a:extLst>
            </p:cNvPr>
            <p:cNvSpPr/>
            <p:nvPr/>
          </p:nvSpPr>
          <p:spPr>
            <a:xfrm>
              <a:off x="7572323" y="3308249"/>
              <a:ext cx="357077" cy="28602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sp>
          <p:nvSpPr>
            <p:cNvPr id="100" name="Freeform 99">
              <a:extLst>
                <a:ext uri="{FF2B5EF4-FFF2-40B4-BE49-F238E27FC236}">
                  <a16:creationId xmlns:a16="http://schemas.microsoft.com/office/drawing/2014/main" id="{FADCB0E1-AB7D-05C7-6CA5-B0F0382E8C68}"/>
                </a:ext>
              </a:extLst>
            </p:cNvPr>
            <p:cNvSpPr/>
            <p:nvPr/>
          </p:nvSpPr>
          <p:spPr>
            <a:xfrm>
              <a:off x="7624056" y="3289993"/>
              <a:ext cx="524711" cy="78200"/>
            </a:xfrm>
            <a:custGeom>
              <a:avLst/>
              <a:gdLst>
                <a:gd name="connsiteX0" fmla="*/ 95250 w 524711"/>
                <a:gd name="connsiteY0" fmla="*/ 0 h 78200"/>
                <a:gd name="connsiteX1" fmla="*/ 152400 w 524711"/>
                <a:gd name="connsiteY1" fmla="*/ 12097 h 78200"/>
                <a:gd name="connsiteX2" fmla="*/ 190500 w 524711"/>
                <a:gd name="connsiteY2" fmla="*/ 21050 h 78200"/>
                <a:gd name="connsiteX3" fmla="*/ 228600 w 524711"/>
                <a:gd name="connsiteY3" fmla="*/ 12097 h 78200"/>
                <a:gd name="connsiteX4" fmla="*/ 285750 w 524711"/>
                <a:gd name="connsiteY4" fmla="*/ 0 h 78200"/>
                <a:gd name="connsiteX5" fmla="*/ 342900 w 524711"/>
                <a:gd name="connsiteY5" fmla="*/ 12097 h 78200"/>
                <a:gd name="connsiteX6" fmla="*/ 381000 w 524711"/>
                <a:gd name="connsiteY6" fmla="*/ 21050 h 78200"/>
                <a:gd name="connsiteX7" fmla="*/ 419100 w 524711"/>
                <a:gd name="connsiteY7" fmla="*/ 12097 h 78200"/>
                <a:gd name="connsiteX8" fmla="*/ 476250 w 524711"/>
                <a:gd name="connsiteY8" fmla="*/ 0 h 78200"/>
                <a:gd name="connsiteX9" fmla="*/ 524711 w 524711"/>
                <a:gd name="connsiteY9" fmla="*/ 10258 h 78200"/>
                <a:gd name="connsiteX10" fmla="*/ 524711 w 524711"/>
                <a:gd name="connsiteY10" fmla="*/ 68297 h 78200"/>
                <a:gd name="connsiteX11" fmla="*/ 514350 w 524711"/>
                <a:gd name="connsiteY11" fmla="*/ 66104 h 78200"/>
                <a:gd name="connsiteX12" fmla="*/ 476250 w 524711"/>
                <a:gd name="connsiteY12" fmla="*/ 56579 h 78200"/>
                <a:gd name="connsiteX13" fmla="*/ 438150 w 524711"/>
                <a:gd name="connsiteY13" fmla="*/ 66104 h 78200"/>
                <a:gd name="connsiteX14" fmla="*/ 381000 w 524711"/>
                <a:gd name="connsiteY14" fmla="*/ 78200 h 78200"/>
                <a:gd name="connsiteX15" fmla="*/ 323850 w 524711"/>
                <a:gd name="connsiteY15" fmla="*/ 65532 h 78200"/>
                <a:gd name="connsiteX16" fmla="*/ 285750 w 524711"/>
                <a:gd name="connsiteY16" fmla="*/ 56579 h 78200"/>
                <a:gd name="connsiteX17" fmla="*/ 247650 w 524711"/>
                <a:gd name="connsiteY17" fmla="*/ 66104 h 78200"/>
                <a:gd name="connsiteX18" fmla="*/ 190500 w 524711"/>
                <a:gd name="connsiteY18" fmla="*/ 78200 h 78200"/>
                <a:gd name="connsiteX19" fmla="*/ 133350 w 524711"/>
                <a:gd name="connsiteY19" fmla="*/ 66104 h 78200"/>
                <a:gd name="connsiteX20" fmla="*/ 95250 w 524711"/>
                <a:gd name="connsiteY20" fmla="*/ 56579 h 78200"/>
                <a:gd name="connsiteX21" fmla="*/ 57150 w 524711"/>
                <a:gd name="connsiteY21" fmla="*/ 66104 h 78200"/>
                <a:gd name="connsiteX22" fmla="*/ 0 w 524711"/>
                <a:gd name="connsiteY22" fmla="*/ 78200 h 78200"/>
                <a:gd name="connsiteX23" fmla="*/ 0 w 524711"/>
                <a:gd name="connsiteY23" fmla="*/ 21050 h 78200"/>
                <a:gd name="connsiteX24" fmla="*/ 38100 w 524711"/>
                <a:gd name="connsiteY24" fmla="*/ 12097 h 78200"/>
                <a:gd name="connsiteX25" fmla="*/ 95250 w 524711"/>
                <a:gd name="connsiteY25" fmla="*/ 0 h 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24711" h="78200">
                  <a:moveTo>
                    <a:pt x="95250" y="0"/>
                  </a:moveTo>
                  <a:cubicBezTo>
                    <a:pt x="114849" y="759"/>
                    <a:pt x="134175" y="4850"/>
                    <a:pt x="152400" y="12097"/>
                  </a:cubicBezTo>
                  <a:cubicBezTo>
                    <a:pt x="164534" y="17118"/>
                    <a:pt x="177400" y="20142"/>
                    <a:pt x="190500" y="21050"/>
                  </a:cubicBezTo>
                  <a:cubicBezTo>
                    <a:pt x="203600" y="20142"/>
                    <a:pt x="216466" y="17118"/>
                    <a:pt x="228600" y="12097"/>
                  </a:cubicBezTo>
                  <a:cubicBezTo>
                    <a:pt x="246825" y="4850"/>
                    <a:pt x="266151" y="759"/>
                    <a:pt x="285750" y="0"/>
                  </a:cubicBezTo>
                  <a:cubicBezTo>
                    <a:pt x="305349" y="759"/>
                    <a:pt x="324675" y="4850"/>
                    <a:pt x="342900" y="12097"/>
                  </a:cubicBezTo>
                  <a:cubicBezTo>
                    <a:pt x="355033" y="17118"/>
                    <a:pt x="367900" y="20142"/>
                    <a:pt x="381000" y="21050"/>
                  </a:cubicBezTo>
                  <a:cubicBezTo>
                    <a:pt x="394100" y="20142"/>
                    <a:pt x="406967" y="17118"/>
                    <a:pt x="419100" y="12097"/>
                  </a:cubicBezTo>
                  <a:cubicBezTo>
                    <a:pt x="437325" y="4850"/>
                    <a:pt x="456651" y="759"/>
                    <a:pt x="476250" y="0"/>
                  </a:cubicBezTo>
                  <a:lnTo>
                    <a:pt x="524711" y="10258"/>
                  </a:lnTo>
                  <a:lnTo>
                    <a:pt x="524711" y="68297"/>
                  </a:lnTo>
                  <a:lnTo>
                    <a:pt x="514350" y="66104"/>
                  </a:lnTo>
                  <a:cubicBezTo>
                    <a:pt x="502249" y="60888"/>
                    <a:pt x="489382" y="57671"/>
                    <a:pt x="476250" y="56579"/>
                  </a:cubicBezTo>
                  <a:cubicBezTo>
                    <a:pt x="463118" y="57671"/>
                    <a:pt x="450251" y="60888"/>
                    <a:pt x="438150" y="66104"/>
                  </a:cubicBezTo>
                  <a:cubicBezTo>
                    <a:pt x="419925" y="73350"/>
                    <a:pt x="400599" y="77441"/>
                    <a:pt x="381000" y="78200"/>
                  </a:cubicBezTo>
                  <a:cubicBezTo>
                    <a:pt x="361362" y="77304"/>
                    <a:pt x="342028" y="73018"/>
                    <a:pt x="323850" y="65532"/>
                  </a:cubicBezTo>
                  <a:cubicBezTo>
                    <a:pt x="311717" y="60510"/>
                    <a:pt x="298850" y="57487"/>
                    <a:pt x="285750" y="56579"/>
                  </a:cubicBezTo>
                  <a:cubicBezTo>
                    <a:pt x="272618" y="57670"/>
                    <a:pt x="259751" y="60888"/>
                    <a:pt x="247650" y="66104"/>
                  </a:cubicBezTo>
                  <a:cubicBezTo>
                    <a:pt x="229425" y="73350"/>
                    <a:pt x="210099" y="77441"/>
                    <a:pt x="190500" y="78200"/>
                  </a:cubicBezTo>
                  <a:cubicBezTo>
                    <a:pt x="170901" y="77441"/>
                    <a:pt x="151575" y="73350"/>
                    <a:pt x="133350" y="66104"/>
                  </a:cubicBezTo>
                  <a:cubicBezTo>
                    <a:pt x="121249" y="60888"/>
                    <a:pt x="108382" y="57670"/>
                    <a:pt x="95250" y="56579"/>
                  </a:cubicBezTo>
                  <a:cubicBezTo>
                    <a:pt x="82118" y="57670"/>
                    <a:pt x="69251" y="60888"/>
                    <a:pt x="57150" y="66104"/>
                  </a:cubicBezTo>
                  <a:cubicBezTo>
                    <a:pt x="38925" y="73350"/>
                    <a:pt x="19599" y="77441"/>
                    <a:pt x="0" y="78200"/>
                  </a:cubicBezTo>
                  <a:lnTo>
                    <a:pt x="0" y="21050"/>
                  </a:lnTo>
                  <a:cubicBezTo>
                    <a:pt x="13100" y="20142"/>
                    <a:pt x="25966" y="17118"/>
                    <a:pt x="38100" y="12097"/>
                  </a:cubicBezTo>
                  <a:cubicBezTo>
                    <a:pt x="56325" y="4850"/>
                    <a:pt x="75651" y="759"/>
                    <a:pt x="95250" y="0"/>
                  </a:cubicBezTo>
                  <a:close/>
                </a:path>
              </a:pathLst>
            </a:custGeom>
            <a:solidFill>
              <a:schemeClr val="accent5"/>
            </a:solidFill>
            <a:ln w="9525" cap="flat">
              <a:noFill/>
              <a:prstDash val="solid"/>
              <a:miter/>
            </a:ln>
          </p:spPr>
          <p:txBody>
            <a:bodyPr rtlCol="0" anchor="ctr"/>
            <a:lstStyle/>
            <a:p>
              <a:endParaRPr lang="en-US"/>
            </a:p>
          </p:txBody>
        </p:sp>
        <p:pic>
          <p:nvPicPr>
            <p:cNvPr id="77" name="Graphic 76" descr="Water outline">
              <a:extLst>
                <a:ext uri="{FF2B5EF4-FFF2-40B4-BE49-F238E27FC236}">
                  <a16:creationId xmlns:a16="http://schemas.microsoft.com/office/drawing/2014/main" id="{15F1B5C0-50CA-36BF-DA2D-C748D08568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0706" y="2712364"/>
              <a:ext cx="1311412" cy="1311412"/>
            </a:xfrm>
            <a:prstGeom prst="rect">
              <a:avLst/>
            </a:prstGeom>
          </p:spPr>
        </p:pic>
      </p:grpSp>
      <p:sp>
        <p:nvSpPr>
          <p:cNvPr id="102" name="TextBox 101">
            <a:extLst>
              <a:ext uri="{FF2B5EF4-FFF2-40B4-BE49-F238E27FC236}">
                <a16:creationId xmlns:a16="http://schemas.microsoft.com/office/drawing/2014/main" id="{0F8D1965-ABA9-394A-20BB-BD2719CACD9D}"/>
              </a:ext>
            </a:extLst>
          </p:cNvPr>
          <p:cNvSpPr txBox="1"/>
          <p:nvPr/>
        </p:nvSpPr>
        <p:spPr>
          <a:xfrm>
            <a:off x="5871070" y="456092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60%</a:t>
            </a:r>
          </a:p>
        </p:txBody>
      </p:sp>
      <p:pic>
        <p:nvPicPr>
          <p:cNvPr id="104" name="Graphic 103" descr="Coffee beans with solid fill">
            <a:extLst>
              <a:ext uri="{FF2B5EF4-FFF2-40B4-BE49-F238E27FC236}">
                <a16:creationId xmlns:a16="http://schemas.microsoft.com/office/drawing/2014/main" id="{8527BBE6-C1D1-EF49-181D-E1047A080A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48072" y="3225723"/>
            <a:ext cx="914400" cy="914400"/>
          </a:xfrm>
          <a:prstGeom prst="rect">
            <a:avLst/>
          </a:prstGeom>
        </p:spPr>
      </p:pic>
      <p:sp>
        <p:nvSpPr>
          <p:cNvPr id="105" name="TextBox 104">
            <a:extLst>
              <a:ext uri="{FF2B5EF4-FFF2-40B4-BE49-F238E27FC236}">
                <a16:creationId xmlns:a16="http://schemas.microsoft.com/office/drawing/2014/main" id="{68616466-2587-CDBD-66F8-664B1BF0BA37}"/>
              </a:ext>
            </a:extLst>
          </p:cNvPr>
          <p:cNvSpPr txBox="1"/>
          <p:nvPr/>
        </p:nvSpPr>
        <p:spPr>
          <a:xfrm>
            <a:off x="8575080" y="4560924"/>
            <a:ext cx="801903" cy="461665"/>
          </a:xfrm>
          <a:prstGeom prst="rect">
            <a:avLst/>
          </a:prstGeom>
          <a:noFill/>
        </p:spPr>
        <p:txBody>
          <a:bodyPr wrap="square">
            <a:spAutoFit/>
          </a:bodyPr>
          <a:lstStyle/>
          <a:p>
            <a:pPr marL="0" indent="0" algn="ctr">
              <a:buNone/>
            </a:pPr>
            <a:r>
              <a:rPr lang="en-US" sz="2400" dirty="0">
                <a:solidFill>
                  <a:schemeClr val="accent1"/>
                </a:solidFill>
                <a:latin typeface="Century Gothic" panose="020B0502020202020204" pitchFamily="34" charset="0"/>
              </a:rPr>
              <a:t>40%</a:t>
            </a:r>
          </a:p>
        </p:txBody>
      </p:sp>
      <p:sp>
        <p:nvSpPr>
          <p:cNvPr id="2" name="Rounded Rectangle 1">
            <a:extLst>
              <a:ext uri="{FF2B5EF4-FFF2-40B4-BE49-F238E27FC236}">
                <a16:creationId xmlns:a16="http://schemas.microsoft.com/office/drawing/2014/main" id="{829B7A04-A3AA-AD71-6286-0BEF95593CA1}"/>
              </a:ext>
            </a:extLst>
          </p:cNvPr>
          <p:cNvSpPr/>
          <p:nvPr/>
        </p:nvSpPr>
        <p:spPr>
          <a:xfrm>
            <a:off x="4514318" y="451352"/>
            <a:ext cx="3300489" cy="849213"/>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5D9F40A-676F-BC21-3E82-BCFB68512B2B}"/>
              </a:ext>
            </a:extLst>
          </p:cNvPr>
          <p:cNvSpPr txBox="1"/>
          <p:nvPr/>
        </p:nvSpPr>
        <p:spPr>
          <a:xfrm>
            <a:off x="4679305" y="583570"/>
            <a:ext cx="3037711" cy="584775"/>
          </a:xfrm>
          <a:prstGeom prst="rect">
            <a:avLst/>
          </a:prstGeom>
          <a:noFill/>
        </p:spPr>
        <p:txBody>
          <a:bodyPr wrap="square" rtlCol="0">
            <a:spAutoFit/>
          </a:bodyPr>
          <a:lstStyle/>
          <a:p>
            <a:pPr algn="ctr"/>
            <a:r>
              <a:rPr lang="en-US" sz="3200" dirty="0">
                <a:solidFill>
                  <a:schemeClr val="bg2"/>
                </a:solidFill>
                <a:latin typeface="Century Gothic" panose="020B0502020202020204" pitchFamily="34" charset="0"/>
              </a:rPr>
              <a:t>Properties</a:t>
            </a:r>
          </a:p>
        </p:txBody>
      </p:sp>
    </p:spTree>
    <p:extLst>
      <p:ext uri="{BB962C8B-B14F-4D97-AF65-F5344CB8AC3E}">
        <p14:creationId xmlns:p14="http://schemas.microsoft.com/office/powerpoint/2010/main" val="4159417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1626831" y="1474015"/>
            <a:ext cx="10265605" cy="4247317"/>
          </a:xfrm>
          <a:prstGeom prst="rect">
            <a:avLst/>
          </a:prstGeom>
          <a:noFill/>
        </p:spPr>
        <p:txBody>
          <a:bodyPr wrap="square">
            <a:spAutoFit/>
          </a:bodyPr>
          <a:lstStyle/>
          <a:p>
            <a:r>
              <a:rPr lang="en-US" dirty="0">
                <a:solidFill>
                  <a:schemeClr val="accent5"/>
                </a:solidFill>
                <a:latin typeface="Consolas" panose="020B0609020204030204" pitchFamily="49" charset="0"/>
                <a:cs typeface="Consolas" panose="020B0609020204030204" pitchFamily="49" charset="0"/>
              </a:rPr>
              <a:t>"properties"</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"state"</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"type"</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"string"</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"description"</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"the state of the coffee machine"</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enum</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"brewing"</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"grinding"</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"error” </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readOnly</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true</a:t>
            </a:r>
            <a:r>
              <a:rPr lang="en-US" dirty="0">
                <a:solidFill>
                  <a:schemeClr val="accent1"/>
                </a:solidFill>
                <a:latin typeface="Consolas" panose="020B0609020204030204" pitchFamily="49" charset="0"/>
                <a:cs typeface="Consolas" panose="020B0609020204030204" pitchFamily="49" charset="0"/>
              </a:rPr>
              <a:t>,</a:t>
            </a:r>
          </a:p>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 	"forms"</a:t>
            </a:r>
            <a:r>
              <a:rPr lang="en-US" dirty="0">
                <a:solidFill>
                  <a:schemeClr val="accent1"/>
                </a:solidFill>
                <a:latin typeface="Consolas" panose="020B0609020204030204" pitchFamily="49" charset="0"/>
                <a:cs typeface="Consolas" panose="020B0609020204030204" pitchFamily="49" charset="0"/>
              </a:rPr>
              <a:t>: […]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waterLevel</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"type"</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"number"</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"description"</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2"/>
                </a:solidFill>
                <a:latin typeface="Consolas" panose="020B0609020204030204" pitchFamily="49" charset="0"/>
                <a:cs typeface="Consolas" panose="020B0609020204030204" pitchFamily="49" charset="0"/>
              </a:rPr>
              <a:t>"the level of water left in the coffee machine"</a:t>
            </a:r>
            <a:r>
              <a:rPr lang="en-US" dirty="0">
                <a:solidFill>
                  <a:schemeClr val="accent1"/>
                </a:solidFill>
                <a:latin typeface="Consolas" panose="020B0609020204030204" pitchFamily="49" charset="0"/>
                <a:cs typeface="Consolas" panose="020B0609020204030204" pitchFamily="49" charset="0"/>
              </a:rPr>
              <a:t>,</a:t>
            </a:r>
            <a:endParaRPr lang="en-US" dirty="0">
              <a:solidFill>
                <a:srgbClr val="CACACA"/>
              </a:solidFill>
              <a:latin typeface="Consolas" panose="020B0609020204030204" pitchFamily="49" charset="0"/>
              <a:cs typeface="Consolas" panose="020B0609020204030204" pitchFamily="49" charset="0"/>
            </a:endParaRP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t>
            </a:r>
            <a:r>
              <a:rPr lang="en-US" dirty="0" err="1">
                <a:solidFill>
                  <a:schemeClr val="accent5"/>
                </a:solidFill>
                <a:latin typeface="Consolas" panose="020B0609020204030204" pitchFamily="49" charset="0"/>
                <a:cs typeface="Consolas" panose="020B0609020204030204" pitchFamily="49" charset="0"/>
              </a:rPr>
              <a:t>readOnly</a:t>
            </a:r>
            <a:r>
              <a:rPr lang="en-US" dirty="0">
                <a:solidFill>
                  <a:schemeClr val="accent5"/>
                </a:solidFill>
                <a:latin typeface="Consolas" panose="020B0609020204030204" pitchFamily="49" charset="0"/>
                <a:cs typeface="Consolas" panose="020B0609020204030204" pitchFamily="49" charset="0"/>
              </a:rPr>
              <a:t>"</a:t>
            </a:r>
            <a:r>
              <a:rPr lang="en-US" dirty="0">
                <a:solidFill>
                  <a:schemeClr val="accent1"/>
                </a:solidFill>
                <a:latin typeface="Consolas" panose="020B0609020204030204" pitchFamily="49" charset="0"/>
                <a:cs typeface="Consolas" panose="020B0609020204030204" pitchFamily="49" charset="0"/>
              </a:rPr>
              <a:t>:</a:t>
            </a:r>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5">
                    <a:lumMod val="60000"/>
                    <a:lumOff val="40000"/>
                  </a:schemeClr>
                </a:solidFill>
                <a:latin typeface="Consolas" panose="020B0609020204030204" pitchFamily="49" charset="0"/>
                <a:cs typeface="Consolas" panose="020B0609020204030204" pitchFamily="49" charset="0"/>
              </a:rPr>
              <a:t>true</a:t>
            </a:r>
            <a:r>
              <a:rPr lang="en-US" dirty="0">
                <a:solidFill>
                  <a:schemeClr val="accent1"/>
                </a:solidFill>
                <a:latin typeface="Consolas" panose="020B0609020204030204" pitchFamily="49" charset="0"/>
                <a:cs typeface="Consolas" panose="020B0609020204030204" pitchFamily="49" charset="0"/>
              </a:rPr>
              <a:t>,</a:t>
            </a:r>
          </a:p>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 "forms"</a:t>
            </a:r>
            <a:r>
              <a:rPr lang="en-US" dirty="0">
                <a:solidFill>
                  <a:schemeClr val="accent1"/>
                </a:solidFill>
                <a:latin typeface="Consolas" panose="020B0609020204030204" pitchFamily="49" charset="0"/>
                <a:cs typeface="Consolas" panose="020B0609020204030204" pitchFamily="49" charset="0"/>
              </a:rPr>
              <a:t>: […] },</a:t>
            </a:r>
            <a:r>
              <a:rPr lang="en-US" dirty="0">
                <a:solidFill>
                  <a:srgbClr val="CACACA"/>
                </a:solidFill>
                <a:latin typeface="Consolas" panose="020B0609020204030204" pitchFamily="49" charset="0"/>
                <a:cs typeface="Consolas" panose="020B0609020204030204" pitchFamily="49" charset="0"/>
              </a:rPr>
              <a:t>            </a:t>
            </a:r>
          </a:p>
          <a:p>
            <a:r>
              <a:rPr lang="en-US" dirty="0">
                <a:solidFill>
                  <a:srgbClr val="8CD3FE"/>
                </a:solidFill>
                <a:latin typeface="Consolas" panose="020B0609020204030204" pitchFamily="49" charset="0"/>
                <a:cs typeface="Consolas" panose="020B0609020204030204" pitchFamily="49" charset="0"/>
              </a:rPr>
              <a:t>	  …</a:t>
            </a:r>
            <a:endParaRPr lang="en-US" dirty="0">
              <a:solidFill>
                <a:srgbClr val="CACACA"/>
              </a:solidFill>
              <a:latin typeface="Consolas" panose="020B0609020204030204" pitchFamily="49" charset="0"/>
              <a:cs typeface="Consolas" panose="020B0609020204030204" pitchFamily="49" charset="0"/>
            </a:endParaRPr>
          </a:p>
          <a:p>
            <a:r>
              <a:rPr lang="en-US" dirty="0">
                <a:solidFill>
                  <a:srgbClr val="CACACA"/>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	},        </a:t>
            </a:r>
            <a:endParaRPr lang="en-US" dirty="0">
              <a:solidFill>
                <a:srgbClr val="CACACA"/>
              </a:solidFill>
              <a:latin typeface="Consolas" panose="020B0609020204030204" pitchFamily="49" charset="0"/>
              <a:cs typeface="Consolas" panose="020B0609020204030204" pitchFamily="49" charset="0"/>
            </a:endParaRPr>
          </a:p>
          <a:p>
            <a:endParaRPr lang="en-GB" b="0" dirty="0">
              <a:solidFill>
                <a:schemeClr val="accent2"/>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8926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7E348-34B2-3EDB-96E3-8EDCB93BF9E2}"/>
              </a:ext>
            </a:extLst>
          </p:cNvPr>
          <p:cNvSpPr>
            <a:spLocks noGrp="1"/>
          </p:cNvSpPr>
          <p:nvPr>
            <p:ph idx="1"/>
          </p:nvPr>
        </p:nvSpPr>
        <p:spPr>
          <a:xfrm>
            <a:off x="2392417" y="2230820"/>
            <a:ext cx="7407167" cy="2396360"/>
          </a:xfrm>
        </p:spPr>
        <p:txBody>
          <a:bodyPr>
            <a:normAutofit/>
          </a:bodyPr>
          <a:lstStyle/>
          <a:p>
            <a:pPr marL="0" indent="0">
              <a:buNone/>
            </a:pPr>
            <a:r>
              <a:rPr lang="en-US" sz="1800" dirty="0">
                <a:solidFill>
                  <a:schemeClr val="accent5"/>
                </a:solidFill>
                <a:latin typeface="Consolas" panose="020B0609020204030204" pitchFamily="49" charset="0"/>
                <a:cs typeface="Consolas" panose="020B0609020204030204" pitchFamily="49" charset="0"/>
              </a:rPr>
              <a:t>"forms"</a:t>
            </a:r>
            <a:r>
              <a:rPr lang="en-US" sz="1800" dirty="0">
                <a:solidFill>
                  <a:schemeClr val="accent1"/>
                </a:solidFill>
                <a:latin typeface="Consolas" panose="020B0609020204030204" pitchFamily="49" charset="0"/>
                <a:cs typeface="Consolas" panose="020B0609020204030204" pitchFamily="49" charset="0"/>
              </a:rPr>
              <a:t>: [ </a:t>
            </a:r>
          </a:p>
          <a:p>
            <a:pPr marL="0" indent="0">
              <a:buNone/>
            </a:pPr>
            <a:r>
              <a:rPr lang="en-US" sz="1800" dirty="0">
                <a:solidFill>
                  <a:schemeClr val="accent1"/>
                </a:solidFill>
                <a:latin typeface="Consolas" panose="020B0609020204030204" pitchFamily="49" charset="0"/>
                <a:cs typeface="Consolas" panose="020B0609020204030204" pitchFamily="49" charset="0"/>
              </a:rPr>
              <a:t>    {</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a:t>
            </a:r>
            <a:r>
              <a:rPr lang="en-US" sz="1800" dirty="0" err="1">
                <a:solidFill>
                  <a:schemeClr val="accent5"/>
                </a:solidFill>
                <a:latin typeface="Consolas" panose="020B0609020204030204" pitchFamily="49" charset="0"/>
                <a:cs typeface="Consolas" panose="020B0609020204030204" pitchFamily="49" charset="0"/>
              </a:rPr>
              <a:t>href</a:t>
            </a:r>
            <a:r>
              <a:rPr lang="en-US" sz="1800" dirty="0">
                <a:solidFill>
                  <a:schemeClr val="accent5"/>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"https://</a:t>
            </a:r>
            <a:r>
              <a:rPr lang="en-US" sz="1800" dirty="0" err="1">
                <a:solidFill>
                  <a:schemeClr val="accent2"/>
                </a:solidFill>
                <a:latin typeface="Consolas" panose="020B0609020204030204" pitchFamily="49" charset="0"/>
                <a:cs typeface="Consolas" panose="020B0609020204030204" pitchFamily="49" charset="0"/>
              </a:rPr>
              <a:t>myMachine.example.com</a:t>
            </a:r>
            <a:r>
              <a:rPr lang="en-US" sz="1800" dirty="0">
                <a:solidFill>
                  <a:schemeClr val="accent2"/>
                </a:solidFill>
                <a:latin typeface="Consolas" panose="020B0609020204030204" pitchFamily="49" charset="0"/>
                <a:cs typeface="Consolas" panose="020B0609020204030204" pitchFamily="49" charset="0"/>
              </a:rPr>
              <a:t>/state"</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"op"</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a:t>
            </a:r>
            <a:r>
              <a:rPr lang="en-US" sz="1800" dirty="0" err="1">
                <a:solidFill>
                  <a:schemeClr val="accent2"/>
                </a:solidFill>
                <a:latin typeface="Consolas" panose="020B0609020204030204" pitchFamily="49" charset="0"/>
                <a:cs typeface="Consolas" panose="020B0609020204030204" pitchFamily="49" charset="0"/>
              </a:rPr>
              <a:t>readproperty</a:t>
            </a:r>
            <a:r>
              <a:rPr lang="en-US" sz="1800" dirty="0">
                <a:solidFill>
                  <a:schemeClr val="accent2"/>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a:t>
            </a:r>
            <a:r>
              <a:rPr lang="en-US" sz="1800" dirty="0" err="1">
                <a:solidFill>
                  <a:schemeClr val="accent5"/>
                </a:solidFill>
                <a:latin typeface="Consolas" panose="020B0609020204030204" pitchFamily="49" charset="0"/>
                <a:cs typeface="Consolas" panose="020B0609020204030204" pitchFamily="49" charset="0"/>
              </a:rPr>
              <a:t>htv:methodName</a:t>
            </a:r>
            <a:r>
              <a:rPr lang="en-US" sz="1800" dirty="0">
                <a:solidFill>
                  <a:schemeClr val="accent5"/>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"GET"            </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1"/>
                </a:solidFill>
                <a:latin typeface="Consolas" panose="020B0609020204030204" pitchFamily="49" charset="0"/>
                <a:cs typeface="Consolas" panose="020B0609020204030204" pitchFamily="49" charset="0"/>
              </a:rPr>
              <a:t>} ] },</a:t>
            </a:r>
            <a:endParaRPr lang="en-US" sz="1800" dirty="0"/>
          </a:p>
        </p:txBody>
      </p:sp>
    </p:spTree>
    <p:extLst>
      <p:ext uri="{BB962C8B-B14F-4D97-AF65-F5344CB8AC3E}">
        <p14:creationId xmlns:p14="http://schemas.microsoft.com/office/powerpoint/2010/main" val="3660805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4730935" y="2617077"/>
            <a:ext cx="1172324" cy="368161"/>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20000"/>
                  <a:lumOff val="80000"/>
                </a:schemeClr>
              </a:solidFill>
              <a:latin typeface="Century Gothic" panose="020B0502020202020204" pitchFamily="34" charset="0"/>
            </a:endParaRPr>
          </a:p>
        </p:txBody>
      </p:sp>
      <p:grpSp>
        <p:nvGrpSpPr>
          <p:cNvPr id="2" name="Group 1">
            <a:extLst>
              <a:ext uri="{FF2B5EF4-FFF2-40B4-BE49-F238E27FC236}">
                <a16:creationId xmlns:a16="http://schemas.microsoft.com/office/drawing/2014/main" id="{176A9DFB-B1F1-EEC5-32F1-7E523BF29938}"/>
              </a:ext>
            </a:extLst>
          </p:cNvPr>
          <p:cNvGrpSpPr/>
          <p:nvPr/>
        </p:nvGrpSpPr>
        <p:grpSpPr>
          <a:xfrm>
            <a:off x="7876726" y="2079393"/>
            <a:ext cx="1616897" cy="2257806"/>
            <a:chOff x="4818745" y="1645464"/>
            <a:chExt cx="2554511" cy="3567073"/>
          </a:xfrm>
        </p:grpSpPr>
        <p:grpSp>
          <p:nvGrpSpPr>
            <p:cNvPr id="3" name="Group 2">
              <a:extLst>
                <a:ext uri="{FF2B5EF4-FFF2-40B4-BE49-F238E27FC236}">
                  <a16:creationId xmlns:a16="http://schemas.microsoft.com/office/drawing/2014/main" id="{616B6725-25CE-2E2D-1D7F-9B2901F20C71}"/>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FFE16327-8338-D2C1-60FE-1662F77DE74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3DB3DCD9-DAE2-4DF8-DF5C-077C4B13151D}"/>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AB795BBD-8FA6-AC00-31E5-51F111C71CCF}"/>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7B5F2D-9225-3CA7-16E4-8D63225A9426}"/>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1C3A5D6-3FBB-4E8D-53A1-1F597E822ECC}"/>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B7D1DBA-FE03-E436-7576-A4946A2BECFA}"/>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22147AF-A2B6-9339-D631-2CF9590DB657}"/>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F928557-7786-9EA1-52C2-97222EF3E95A}"/>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DB538E4-4788-60B2-10FA-042F86932C4C}"/>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F71E6B6B-F6CE-A483-3CC7-831FC272B7AE}"/>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05310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7D6C0F2A-8BEF-830A-DE04-77A600856AF3}"/>
              </a:ext>
            </a:extLst>
          </p:cNvPr>
          <p:cNvSpPr/>
          <p:nvPr/>
        </p:nvSpPr>
        <p:spPr>
          <a:xfrm>
            <a:off x="2231141" y="2580296"/>
            <a:ext cx="7729718" cy="1697407"/>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C82D4991-3A0D-39F9-D231-3E41CCA8A1CD}"/>
              </a:ext>
            </a:extLst>
          </p:cNvPr>
          <p:cNvSpPr>
            <a:spLocks noGrp="1"/>
          </p:cNvSpPr>
          <p:nvPr>
            <p:ph idx="1"/>
          </p:nvPr>
        </p:nvSpPr>
        <p:spPr>
          <a:xfrm>
            <a:off x="2422464" y="3227988"/>
            <a:ext cx="7901001" cy="402022"/>
          </a:xfrm>
        </p:spPr>
        <p:txBody>
          <a:bodyPr>
            <a:noAutofit/>
          </a:bodyPr>
          <a:lstStyle/>
          <a:p>
            <a:pPr marL="0" indent="0">
              <a:buNone/>
            </a:pPr>
            <a:r>
              <a:rPr lang="en-US" sz="2400" dirty="0">
                <a:solidFill>
                  <a:schemeClr val="accent4"/>
                </a:solidFill>
                <a:latin typeface="Consolas" panose="020B0609020204030204" pitchFamily="49" charset="0"/>
                <a:cs typeface="Consolas" panose="020B0609020204030204" pitchFamily="49" charset="0"/>
              </a:rPr>
              <a:t>GET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2">
                    <a:lumMod val="20000"/>
                    <a:lumOff val="80000"/>
                  </a:schemeClr>
                </a:solidFill>
                <a:latin typeface="Consolas" panose="020B0609020204030204" pitchFamily="49" charset="0"/>
                <a:cs typeface="Consolas" panose="020B0609020204030204" pitchFamily="49" charset="0"/>
              </a:rPr>
              <a:t>https://</a:t>
            </a:r>
            <a:r>
              <a:rPr lang="en-US" sz="2400" dirty="0" err="1">
                <a:solidFill>
                  <a:schemeClr val="accent2">
                    <a:lumMod val="20000"/>
                    <a:lumOff val="80000"/>
                  </a:schemeClr>
                </a:solidFill>
                <a:latin typeface="Consolas" panose="020B0609020204030204" pitchFamily="49" charset="0"/>
                <a:cs typeface="Consolas" panose="020B0609020204030204" pitchFamily="49" charset="0"/>
              </a:rPr>
              <a:t>myMachine.example.com</a:t>
            </a:r>
            <a:r>
              <a:rPr lang="en-US" sz="2400" dirty="0">
                <a:solidFill>
                  <a:schemeClr val="accent2">
                    <a:lumMod val="20000"/>
                    <a:lumOff val="80000"/>
                  </a:schemeClr>
                </a:solidFill>
                <a:latin typeface="Consolas" panose="020B0609020204030204" pitchFamily="49" charset="0"/>
                <a:cs typeface="Consolas" panose="020B0609020204030204" pitchFamily="49" charset="0"/>
              </a:rPr>
              <a:t>/state</a:t>
            </a:r>
          </a:p>
          <a:p>
            <a:pPr marL="0" indent="0">
              <a:buNone/>
            </a:pPr>
            <a:endParaRPr lang="en-US" sz="2400" dirty="0">
              <a:solidFill>
                <a:srgbClr val="CACACA"/>
              </a:solidFill>
              <a:latin typeface="Consolas" panose="020B0609020204030204" pitchFamily="49" charset="0"/>
              <a:cs typeface="Consolas" panose="020B0609020204030204" pitchFamily="49" charset="0"/>
            </a:endParaRPr>
          </a:p>
          <a:p>
            <a:pPr marL="0" indent="0">
              <a:buNone/>
            </a:pPr>
            <a:r>
              <a:rPr lang="en-US" sz="2400" dirty="0">
                <a:solidFill>
                  <a:srgbClr val="CACACA"/>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23335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0EA8336-EACB-FF2A-39C7-807A7547E741}"/>
              </a:ext>
            </a:extLst>
          </p:cNvPr>
          <p:cNvGrpSpPr/>
          <p:nvPr/>
        </p:nvGrpSpPr>
        <p:grpSpPr>
          <a:xfrm>
            <a:off x="7876726" y="2079393"/>
            <a:ext cx="1616897" cy="2257806"/>
            <a:chOff x="4818745" y="1645464"/>
            <a:chExt cx="2554511" cy="3567073"/>
          </a:xfrm>
        </p:grpSpPr>
        <p:grpSp>
          <p:nvGrpSpPr>
            <p:cNvPr id="4" name="Group 3">
              <a:extLst>
                <a:ext uri="{FF2B5EF4-FFF2-40B4-BE49-F238E27FC236}">
                  <a16:creationId xmlns:a16="http://schemas.microsoft.com/office/drawing/2014/main" id="{F0F1CE02-7C27-3FBB-48C7-DFECF69B061A}"/>
                </a:ext>
              </a:extLst>
            </p:cNvPr>
            <p:cNvGrpSpPr/>
            <p:nvPr/>
          </p:nvGrpSpPr>
          <p:grpSpPr>
            <a:xfrm>
              <a:off x="4818745" y="1645464"/>
              <a:ext cx="2554511" cy="3567073"/>
              <a:chOff x="965994" y="2611041"/>
              <a:chExt cx="520902" cy="727378"/>
            </a:xfrm>
          </p:grpSpPr>
          <p:sp>
            <p:nvSpPr>
              <p:cNvPr id="13" name="Freeform: Shape 12">
                <a:extLst>
                  <a:ext uri="{FF2B5EF4-FFF2-40B4-BE49-F238E27FC236}">
                    <a16:creationId xmlns:a16="http://schemas.microsoft.com/office/drawing/2014/main" id="{7A634E43-138F-8EB9-182D-0D660533BCD5}"/>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C3D25A25-715A-8143-4261-FAEAD18147C8}"/>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5" name="Rounded Rectangle 4">
              <a:extLst>
                <a:ext uri="{FF2B5EF4-FFF2-40B4-BE49-F238E27FC236}">
                  <a16:creationId xmlns:a16="http://schemas.microsoft.com/office/drawing/2014/main" id="{64F4B01C-E4AB-6995-1CDC-ABB708E6F49C}"/>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5607B8-6D10-6356-3E3F-0F43F3A5F75C}"/>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CB85890-86DB-BDCC-E4BC-616ADA1D5F78}"/>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D35560-C1E2-952A-148A-5B248ADB0211}"/>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B7EE128C-8E56-38ED-DC8B-06264CF3A479}"/>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FB8402B-A86E-4A59-1A78-3003244F9946}"/>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E3DA33F-0302-098B-BCD8-D881A0E85DBB}"/>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a:extLst>
                <a:ext uri="{FF2B5EF4-FFF2-40B4-BE49-F238E27FC236}">
                  <a16:creationId xmlns:a16="http://schemas.microsoft.com/office/drawing/2014/main" id="{6B07838B-D0DE-319B-A611-DEC7F28CC983}"/>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ounded Rectangle 14">
            <a:extLst>
              <a:ext uri="{FF2B5EF4-FFF2-40B4-BE49-F238E27FC236}">
                <a16:creationId xmlns:a16="http://schemas.microsoft.com/office/drawing/2014/main" id="{ABF14323-E2F7-97F1-C11A-1CA31721A4FE}"/>
              </a:ext>
            </a:extLst>
          </p:cNvPr>
          <p:cNvSpPr/>
          <p:nvPr/>
        </p:nvSpPr>
        <p:spPr>
          <a:xfrm>
            <a:off x="4730935" y="2617077"/>
            <a:ext cx="1172324" cy="368161"/>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20000"/>
                  <a:lumOff val="80000"/>
                </a:schemeClr>
              </a:solidFill>
              <a:latin typeface="Century Gothic" panose="020B0502020202020204" pitchFamily="34" charset="0"/>
            </a:endParaRPr>
          </a:p>
        </p:txBody>
      </p:sp>
    </p:spTree>
    <p:extLst>
      <p:ext uri="{BB962C8B-B14F-4D97-AF65-F5344CB8AC3E}">
        <p14:creationId xmlns:p14="http://schemas.microsoft.com/office/powerpoint/2010/main" val="500573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198843B2-6F60-701B-7F8E-674F6C8C08C5}"/>
              </a:ext>
            </a:extLst>
          </p:cNvPr>
          <p:cNvGrpSpPr/>
          <p:nvPr/>
        </p:nvGrpSpPr>
        <p:grpSpPr>
          <a:xfrm>
            <a:off x="7876726" y="2079393"/>
            <a:ext cx="1616897" cy="2257806"/>
            <a:chOff x="4818745" y="1645464"/>
            <a:chExt cx="2554511" cy="3567073"/>
          </a:xfrm>
        </p:grpSpPr>
        <p:grpSp>
          <p:nvGrpSpPr>
            <p:cNvPr id="3" name="Group 2">
              <a:extLst>
                <a:ext uri="{FF2B5EF4-FFF2-40B4-BE49-F238E27FC236}">
                  <a16:creationId xmlns:a16="http://schemas.microsoft.com/office/drawing/2014/main" id="{75825457-832E-A5BF-CF05-145A30C83685}"/>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2212B1E-DF49-B6B9-F89B-62CB71C6A599}"/>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E85CECF5-2F43-499D-4BD4-045F7002AD25}"/>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5C278C00-EA15-42FD-8F4E-B22CE9B00F22}"/>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2261436-3009-61AF-A3DE-CDD0B93CBEAC}"/>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7947212-0BE5-7225-963B-50E81C4A49B7}"/>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28DAD50-EBBC-5EEE-737F-9AFF695AC75C}"/>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7B3B18B8-76F3-E39F-7F3B-8BDFB72919E1}"/>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E6CE7D2-0FB4-455E-C505-92C8B5EEB770}"/>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1F300B3-10B3-4A6A-6C3C-C7A8BE5832C9}"/>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181F22FE-094E-ABDF-1B1F-C672287E7050}"/>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ounded Rectangle 13">
            <a:extLst>
              <a:ext uri="{FF2B5EF4-FFF2-40B4-BE49-F238E27FC236}">
                <a16:creationId xmlns:a16="http://schemas.microsoft.com/office/drawing/2014/main" id="{845B584F-E223-6CA7-87A1-5C9CB9696894}"/>
              </a:ext>
            </a:extLst>
          </p:cNvPr>
          <p:cNvSpPr/>
          <p:nvPr/>
        </p:nvSpPr>
        <p:spPr>
          <a:xfrm>
            <a:off x="6089082" y="2617077"/>
            <a:ext cx="1172324" cy="368161"/>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20000"/>
                  <a:lumOff val="80000"/>
                </a:schemeClr>
              </a:solidFill>
              <a:latin typeface="Century Gothic" panose="020B0502020202020204" pitchFamily="34" charset="0"/>
            </a:endParaRPr>
          </a:p>
        </p:txBody>
      </p:sp>
    </p:spTree>
    <p:extLst>
      <p:ext uri="{BB962C8B-B14F-4D97-AF65-F5344CB8AC3E}">
        <p14:creationId xmlns:p14="http://schemas.microsoft.com/office/powerpoint/2010/main" val="10179802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6194035" y="3472367"/>
            <a:ext cx="1247794" cy="512355"/>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latin typeface="Century Gothic" panose="020B0502020202020204" pitchFamily="34" charset="0"/>
            </a:endParaRPr>
          </a:p>
        </p:txBody>
      </p:sp>
      <p:grpSp>
        <p:nvGrpSpPr>
          <p:cNvPr id="2" name="Group 1">
            <a:extLst>
              <a:ext uri="{FF2B5EF4-FFF2-40B4-BE49-F238E27FC236}">
                <a16:creationId xmlns:a16="http://schemas.microsoft.com/office/drawing/2014/main" id="{B920922D-3652-9830-9710-8E6EE2D099FF}"/>
              </a:ext>
            </a:extLst>
          </p:cNvPr>
          <p:cNvGrpSpPr/>
          <p:nvPr/>
        </p:nvGrpSpPr>
        <p:grpSpPr>
          <a:xfrm>
            <a:off x="7876726" y="2079393"/>
            <a:ext cx="1616897" cy="2257806"/>
            <a:chOff x="4818745" y="1645464"/>
            <a:chExt cx="2554511" cy="3567073"/>
          </a:xfrm>
        </p:grpSpPr>
        <p:grpSp>
          <p:nvGrpSpPr>
            <p:cNvPr id="3" name="Group 2">
              <a:extLst>
                <a:ext uri="{FF2B5EF4-FFF2-40B4-BE49-F238E27FC236}">
                  <a16:creationId xmlns:a16="http://schemas.microsoft.com/office/drawing/2014/main" id="{2985AFAE-5802-F15D-CD53-C79D8F344C5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E914574B-884D-2825-3204-73006E4109E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22AEFFBE-14F4-46DD-CB47-FAEA88C143A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67767FBD-79D1-BF43-4B38-28258BD7E361}"/>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C5A5F2-FD93-2688-0E05-B0262C0FFCC1}"/>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0C07C31-6544-6019-7A71-08CD2380962B}"/>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FA11ED0-6D0E-1593-7B37-5B919C5687BD}"/>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F94B623-5BAC-AA35-A3EB-4BC0E31095C5}"/>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6FEF38E-6F7F-E630-70D1-31CAD5186C6E}"/>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52E1415C-89BA-70F8-C8CF-69A55BBBA5F8}"/>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8DD1F702-950B-FFBA-9217-9F5B904AEF83}"/>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0040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4C46206-7A0B-9D33-799D-558D46025A6E}"/>
              </a:ext>
            </a:extLst>
          </p:cNvPr>
          <p:cNvGrpSpPr/>
          <p:nvPr/>
        </p:nvGrpSpPr>
        <p:grpSpPr>
          <a:xfrm>
            <a:off x="7876726" y="2079393"/>
            <a:ext cx="1616897" cy="2257806"/>
            <a:chOff x="4818745" y="1645464"/>
            <a:chExt cx="2554511" cy="3567073"/>
          </a:xfrm>
        </p:grpSpPr>
        <p:grpSp>
          <p:nvGrpSpPr>
            <p:cNvPr id="3" name="Group 2">
              <a:extLst>
                <a:ext uri="{FF2B5EF4-FFF2-40B4-BE49-F238E27FC236}">
                  <a16:creationId xmlns:a16="http://schemas.microsoft.com/office/drawing/2014/main" id="{DDD98729-C970-30C9-AF42-DA3E780709CA}"/>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0B1ECBAB-D959-B48B-DEBF-59B3B72D843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73EABCB9-BFF3-EEB5-69AA-E5C567D3C34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9784EA30-61DD-4304-2E80-F5942F3C777C}"/>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F0F7632-BC4F-D245-62EC-ED94EF73FC46}"/>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7414BB-48B4-8BEB-B0DC-B62DBC440EB1}"/>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1DB022B-E1E1-B967-7EA9-BA010DD39214}"/>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15A8593-8DAE-048F-B158-291C739136CC}"/>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2C6360C-8F42-72BA-ADC5-2EC3ABFDD823}"/>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AD4DCD-6EB3-F2AE-F56C-BD6EB677DC1E}"/>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E7674B12-1089-6B0B-199C-74295BF6D7C7}"/>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ounded Rectangle 13">
            <a:extLst>
              <a:ext uri="{FF2B5EF4-FFF2-40B4-BE49-F238E27FC236}">
                <a16:creationId xmlns:a16="http://schemas.microsoft.com/office/drawing/2014/main" id="{12D85990-827C-0C22-383B-8C770D610BE5}"/>
              </a:ext>
            </a:extLst>
          </p:cNvPr>
          <p:cNvSpPr/>
          <p:nvPr/>
        </p:nvSpPr>
        <p:spPr>
          <a:xfrm>
            <a:off x="4983805" y="3472367"/>
            <a:ext cx="1247794" cy="512355"/>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075302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297D6FFA-DA1F-043D-5921-8197C02E6913}"/>
              </a:ext>
            </a:extLst>
          </p:cNvPr>
          <p:cNvSpPr/>
          <p:nvPr/>
        </p:nvSpPr>
        <p:spPr>
          <a:xfrm>
            <a:off x="3575327" y="174813"/>
            <a:ext cx="5014452" cy="6488420"/>
          </a:xfrm>
          <a:prstGeom prst="roundRect">
            <a:avLst>
              <a:gd name="adj" fmla="val 6667"/>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B4A8381-7B56-C98F-E6C3-D15D103EDEE7}"/>
              </a:ext>
            </a:extLst>
          </p:cNvPr>
          <p:cNvSpPr txBox="1"/>
          <p:nvPr/>
        </p:nvSpPr>
        <p:spPr>
          <a:xfrm>
            <a:off x="3758501" y="383025"/>
            <a:ext cx="2337499" cy="369332"/>
          </a:xfrm>
          <a:prstGeom prst="rect">
            <a:avLst/>
          </a:prstGeom>
          <a:noFill/>
        </p:spPr>
        <p:txBody>
          <a:bodyPr wrap="none" rtlCol="0">
            <a:spAutoFit/>
          </a:bodyPr>
          <a:lstStyle/>
          <a:p>
            <a:r>
              <a:rPr lang="en-US" dirty="0">
                <a:solidFill>
                  <a:schemeClr val="accent6">
                    <a:lumMod val="50000"/>
                  </a:schemeClr>
                </a:solidFill>
                <a:latin typeface="Consolas" panose="020B0609020204030204" pitchFamily="49" charset="0"/>
                <a:cs typeface="Consolas" panose="020B0609020204030204" pitchFamily="49" charset="0"/>
              </a:rPr>
              <a:t>Thing Description</a:t>
            </a:r>
          </a:p>
        </p:txBody>
      </p:sp>
      <p:sp>
        <p:nvSpPr>
          <p:cNvPr id="7" name="Rounded Rectangle 6">
            <a:extLst>
              <a:ext uri="{FF2B5EF4-FFF2-40B4-BE49-F238E27FC236}">
                <a16:creationId xmlns:a16="http://schemas.microsoft.com/office/drawing/2014/main" id="{AF245209-24CD-AC7E-4973-6B62D0E72FBB}"/>
              </a:ext>
            </a:extLst>
          </p:cNvPr>
          <p:cNvSpPr/>
          <p:nvPr/>
        </p:nvSpPr>
        <p:spPr>
          <a:xfrm>
            <a:off x="4082845" y="885093"/>
            <a:ext cx="4026310" cy="972771"/>
          </a:xfrm>
          <a:prstGeom prst="roundRect">
            <a:avLst>
              <a:gd name="adj" fmla="val 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1C49CC0-E3C0-EC04-7F2C-75709398B780}"/>
              </a:ext>
            </a:extLst>
          </p:cNvPr>
          <p:cNvSpPr txBox="1"/>
          <p:nvPr/>
        </p:nvSpPr>
        <p:spPr>
          <a:xfrm>
            <a:off x="4100774" y="948358"/>
            <a:ext cx="2108269" cy="353943"/>
          </a:xfrm>
          <a:prstGeom prst="rect">
            <a:avLst/>
          </a:prstGeom>
          <a:noFill/>
        </p:spPr>
        <p:txBody>
          <a:bodyPr wrap="none" rtlCol="0">
            <a:spAutoFit/>
          </a:bodyPr>
          <a:lstStyle/>
          <a:p>
            <a:r>
              <a:rPr lang="en-US" sz="1700" dirty="0">
                <a:solidFill>
                  <a:schemeClr val="accent2"/>
                </a:solidFill>
                <a:latin typeface="Consolas" panose="020B0609020204030204" pitchFamily="49" charset="0"/>
                <a:cs typeface="Consolas" panose="020B0609020204030204" pitchFamily="49" charset="0"/>
              </a:rPr>
              <a:t>Textual metadata</a:t>
            </a:r>
          </a:p>
        </p:txBody>
      </p:sp>
      <p:sp>
        <p:nvSpPr>
          <p:cNvPr id="9" name="Rounded Rectangle 8">
            <a:extLst>
              <a:ext uri="{FF2B5EF4-FFF2-40B4-BE49-F238E27FC236}">
                <a16:creationId xmlns:a16="http://schemas.microsoft.com/office/drawing/2014/main" id="{5614C3EE-7880-2CE6-0A25-E817AFFF1B1A}"/>
              </a:ext>
            </a:extLst>
          </p:cNvPr>
          <p:cNvSpPr/>
          <p:nvPr/>
        </p:nvSpPr>
        <p:spPr>
          <a:xfrm>
            <a:off x="4082845" y="3143577"/>
            <a:ext cx="4026310" cy="2961388"/>
          </a:xfrm>
          <a:prstGeom prst="roundRect">
            <a:avLst>
              <a:gd name="adj" fmla="val 6667"/>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40A5450-8B35-0406-0F7B-BEC3E6553AC3}"/>
              </a:ext>
            </a:extLst>
          </p:cNvPr>
          <p:cNvSpPr txBox="1"/>
          <p:nvPr/>
        </p:nvSpPr>
        <p:spPr>
          <a:xfrm>
            <a:off x="4100774" y="3188813"/>
            <a:ext cx="2949846" cy="353943"/>
          </a:xfrm>
          <a:prstGeom prst="rect">
            <a:avLst/>
          </a:prstGeom>
          <a:noFill/>
        </p:spPr>
        <p:txBody>
          <a:bodyPr wrap="none" rtlCol="0">
            <a:spAutoFit/>
          </a:bodyPr>
          <a:lstStyle/>
          <a:p>
            <a:r>
              <a:rPr lang="en-US" sz="1700" dirty="0">
                <a:solidFill>
                  <a:schemeClr val="accent1"/>
                </a:solidFill>
                <a:latin typeface="Consolas" panose="020B0609020204030204" pitchFamily="49" charset="0"/>
                <a:cs typeface="Consolas" panose="020B0609020204030204" pitchFamily="49" charset="0"/>
              </a:rPr>
              <a:t>Interaction Affordances</a:t>
            </a:r>
          </a:p>
        </p:txBody>
      </p:sp>
      <p:sp>
        <p:nvSpPr>
          <p:cNvPr id="11" name="Rounded Rectangle 10">
            <a:extLst>
              <a:ext uri="{FF2B5EF4-FFF2-40B4-BE49-F238E27FC236}">
                <a16:creationId xmlns:a16="http://schemas.microsoft.com/office/drawing/2014/main" id="{6187E14B-5828-D85E-34FA-F2136EBB02A6}"/>
              </a:ext>
            </a:extLst>
          </p:cNvPr>
          <p:cNvSpPr/>
          <p:nvPr/>
        </p:nvSpPr>
        <p:spPr>
          <a:xfrm>
            <a:off x="4082845" y="2014335"/>
            <a:ext cx="4026310" cy="972771"/>
          </a:xfrm>
          <a:prstGeom prst="roundRect">
            <a:avLst>
              <a:gd name="adj" fmla="val 6667"/>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897E43-3767-36D1-DF99-D907337F45A7}"/>
              </a:ext>
            </a:extLst>
          </p:cNvPr>
          <p:cNvSpPr txBox="1"/>
          <p:nvPr/>
        </p:nvSpPr>
        <p:spPr>
          <a:xfrm>
            <a:off x="4100774" y="2077600"/>
            <a:ext cx="2589170" cy="353943"/>
          </a:xfrm>
          <a:prstGeom prst="rect">
            <a:avLst/>
          </a:prstGeom>
          <a:noFill/>
        </p:spPr>
        <p:txBody>
          <a:bodyPr wrap="none" rtlCol="0">
            <a:spAutoFit/>
          </a:bodyPr>
          <a:lstStyle/>
          <a:p>
            <a:r>
              <a:rPr lang="en-US" sz="1700" dirty="0">
                <a:solidFill>
                  <a:schemeClr val="tx2"/>
                </a:solidFill>
                <a:latin typeface="Consolas" panose="020B0609020204030204" pitchFamily="49" charset="0"/>
                <a:cs typeface="Consolas" panose="020B0609020204030204" pitchFamily="49" charset="0"/>
              </a:rPr>
              <a:t>Security Definitions</a:t>
            </a:r>
          </a:p>
        </p:txBody>
      </p:sp>
      <p:sp>
        <p:nvSpPr>
          <p:cNvPr id="15" name="Rounded Rectangle 14">
            <a:extLst>
              <a:ext uri="{FF2B5EF4-FFF2-40B4-BE49-F238E27FC236}">
                <a16:creationId xmlns:a16="http://schemas.microsoft.com/office/drawing/2014/main" id="{685613D0-D6B5-2618-958A-3FC8F86FE7ED}"/>
              </a:ext>
            </a:extLst>
          </p:cNvPr>
          <p:cNvSpPr/>
          <p:nvPr/>
        </p:nvSpPr>
        <p:spPr>
          <a:xfrm>
            <a:off x="4254849" y="3830992"/>
            <a:ext cx="1110527" cy="1958906"/>
          </a:xfrm>
          <a:prstGeom prst="roundRect">
            <a:avLst>
              <a:gd name="adj" fmla="val 666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32EA4560-7033-8DC3-0F78-CA8936EAD71A}"/>
              </a:ext>
            </a:extLst>
          </p:cNvPr>
          <p:cNvSpPr/>
          <p:nvPr/>
        </p:nvSpPr>
        <p:spPr>
          <a:xfrm>
            <a:off x="5523051" y="3830992"/>
            <a:ext cx="1110527" cy="1958906"/>
          </a:xfrm>
          <a:prstGeom prst="roundRect">
            <a:avLst>
              <a:gd name="adj" fmla="val 6667"/>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E8E0297E-3ECA-158D-B7F5-6E0E401D1461}"/>
              </a:ext>
            </a:extLst>
          </p:cNvPr>
          <p:cNvSpPr/>
          <p:nvPr/>
        </p:nvSpPr>
        <p:spPr>
          <a:xfrm>
            <a:off x="6791253" y="3830992"/>
            <a:ext cx="1110527" cy="1958906"/>
          </a:xfrm>
          <a:prstGeom prst="roundRect">
            <a:avLst>
              <a:gd name="adj" fmla="val 6667"/>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AE1F302-B4B4-53AE-4070-0610D4AB202E}"/>
              </a:ext>
            </a:extLst>
          </p:cNvPr>
          <p:cNvSpPr/>
          <p:nvPr/>
        </p:nvSpPr>
        <p:spPr>
          <a:xfrm>
            <a:off x="4419522" y="1382645"/>
            <a:ext cx="1161813" cy="369276"/>
          </a:xfrm>
          <a:prstGeom prst="roundRect">
            <a:avLst>
              <a:gd name="adj" fmla="val 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20000"/>
                    <a:lumOff val="80000"/>
                  </a:schemeClr>
                </a:solidFill>
              </a:rPr>
              <a:t>@context</a:t>
            </a:r>
          </a:p>
        </p:txBody>
      </p:sp>
      <p:sp>
        <p:nvSpPr>
          <p:cNvPr id="19" name="Rounded Rectangle 18">
            <a:extLst>
              <a:ext uri="{FF2B5EF4-FFF2-40B4-BE49-F238E27FC236}">
                <a16:creationId xmlns:a16="http://schemas.microsoft.com/office/drawing/2014/main" id="{04E8A401-7109-40E4-010D-A29F5DF1F995}"/>
              </a:ext>
            </a:extLst>
          </p:cNvPr>
          <p:cNvSpPr/>
          <p:nvPr/>
        </p:nvSpPr>
        <p:spPr>
          <a:xfrm>
            <a:off x="5724019" y="1382645"/>
            <a:ext cx="1004138" cy="369276"/>
          </a:xfrm>
          <a:prstGeom prst="roundRect">
            <a:avLst>
              <a:gd name="adj" fmla="val 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20000"/>
                    <a:lumOff val="80000"/>
                  </a:schemeClr>
                </a:solidFill>
              </a:rPr>
              <a:t>title</a:t>
            </a:r>
          </a:p>
        </p:txBody>
      </p:sp>
      <p:sp>
        <p:nvSpPr>
          <p:cNvPr id="20" name="Rounded Rectangle 19">
            <a:extLst>
              <a:ext uri="{FF2B5EF4-FFF2-40B4-BE49-F238E27FC236}">
                <a16:creationId xmlns:a16="http://schemas.microsoft.com/office/drawing/2014/main" id="{4FB33C27-C446-F497-345C-DC61C08B8103}"/>
              </a:ext>
            </a:extLst>
          </p:cNvPr>
          <p:cNvSpPr/>
          <p:nvPr/>
        </p:nvSpPr>
        <p:spPr>
          <a:xfrm>
            <a:off x="6870840" y="1382645"/>
            <a:ext cx="1004138" cy="369276"/>
          </a:xfrm>
          <a:prstGeom prst="roundRect">
            <a:avLst>
              <a:gd name="adj" fmla="val 66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20000"/>
                    <a:lumOff val="80000"/>
                  </a:schemeClr>
                </a:solidFill>
              </a:rPr>
              <a:t>id</a:t>
            </a:r>
          </a:p>
        </p:txBody>
      </p:sp>
      <p:sp>
        <p:nvSpPr>
          <p:cNvPr id="21" name="TextBox 20">
            <a:extLst>
              <a:ext uri="{FF2B5EF4-FFF2-40B4-BE49-F238E27FC236}">
                <a16:creationId xmlns:a16="http://schemas.microsoft.com/office/drawing/2014/main" id="{F5D8CF24-34E9-B5E5-4963-D8B568CD6A18}"/>
              </a:ext>
            </a:extLst>
          </p:cNvPr>
          <p:cNvSpPr txBox="1"/>
          <p:nvPr/>
        </p:nvSpPr>
        <p:spPr>
          <a:xfrm>
            <a:off x="4242072" y="3891184"/>
            <a:ext cx="1178528" cy="307777"/>
          </a:xfrm>
          <a:prstGeom prst="rect">
            <a:avLst/>
          </a:prstGeom>
          <a:noFill/>
        </p:spPr>
        <p:txBody>
          <a:bodyPr wrap="none" rtlCol="0">
            <a:spAutoFit/>
          </a:bodyPr>
          <a:lstStyle/>
          <a:p>
            <a:r>
              <a:rPr lang="en-US" sz="1400" dirty="0">
                <a:solidFill>
                  <a:schemeClr val="accent6">
                    <a:lumMod val="20000"/>
                    <a:lumOff val="80000"/>
                  </a:schemeClr>
                </a:solidFill>
                <a:latin typeface="Consolas" panose="020B0609020204030204" pitchFamily="49" charset="0"/>
                <a:cs typeface="Consolas" panose="020B0609020204030204" pitchFamily="49" charset="0"/>
              </a:rPr>
              <a:t>Properties</a:t>
            </a:r>
          </a:p>
        </p:txBody>
      </p:sp>
      <p:sp>
        <p:nvSpPr>
          <p:cNvPr id="22" name="TextBox 21">
            <a:extLst>
              <a:ext uri="{FF2B5EF4-FFF2-40B4-BE49-F238E27FC236}">
                <a16:creationId xmlns:a16="http://schemas.microsoft.com/office/drawing/2014/main" id="{CEA6F429-71E5-29E6-A82E-500617498A9B}"/>
              </a:ext>
            </a:extLst>
          </p:cNvPr>
          <p:cNvSpPr txBox="1"/>
          <p:nvPr/>
        </p:nvSpPr>
        <p:spPr>
          <a:xfrm>
            <a:off x="5638130" y="3891184"/>
            <a:ext cx="880369" cy="30777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Actions</a:t>
            </a:r>
          </a:p>
        </p:txBody>
      </p:sp>
      <p:sp>
        <p:nvSpPr>
          <p:cNvPr id="23" name="TextBox 22">
            <a:extLst>
              <a:ext uri="{FF2B5EF4-FFF2-40B4-BE49-F238E27FC236}">
                <a16:creationId xmlns:a16="http://schemas.microsoft.com/office/drawing/2014/main" id="{B01E4768-5946-E3CD-3B6A-A80131964A43}"/>
              </a:ext>
            </a:extLst>
          </p:cNvPr>
          <p:cNvSpPr txBox="1"/>
          <p:nvPr/>
        </p:nvSpPr>
        <p:spPr>
          <a:xfrm>
            <a:off x="6956025" y="3891184"/>
            <a:ext cx="780983" cy="307777"/>
          </a:xfrm>
          <a:prstGeom prst="rect">
            <a:avLst/>
          </a:prstGeom>
          <a:noFill/>
        </p:spPr>
        <p:txBody>
          <a:bodyPr wrap="none" rtlCol="0">
            <a:spAutoFit/>
          </a:bodyPr>
          <a:lstStyle/>
          <a:p>
            <a:r>
              <a:rPr lang="en-US" sz="1400" dirty="0">
                <a:solidFill>
                  <a:schemeClr val="accent2">
                    <a:lumMod val="20000"/>
                    <a:lumOff val="80000"/>
                  </a:schemeClr>
                </a:solidFill>
                <a:latin typeface="Consolas" panose="020B0609020204030204" pitchFamily="49" charset="0"/>
                <a:cs typeface="Consolas" panose="020B0609020204030204" pitchFamily="49" charset="0"/>
              </a:rPr>
              <a:t>Events</a:t>
            </a:r>
          </a:p>
        </p:txBody>
      </p:sp>
      <p:sp>
        <p:nvSpPr>
          <p:cNvPr id="24" name="Rounded Rectangle 23">
            <a:extLst>
              <a:ext uri="{FF2B5EF4-FFF2-40B4-BE49-F238E27FC236}">
                <a16:creationId xmlns:a16="http://schemas.microsoft.com/office/drawing/2014/main" id="{14F936F6-2505-10D1-80D1-AFED579DB489}"/>
              </a:ext>
            </a:extLst>
          </p:cNvPr>
          <p:cNvSpPr/>
          <p:nvPr/>
        </p:nvSpPr>
        <p:spPr>
          <a:xfrm>
            <a:off x="4384595" y="2446584"/>
            <a:ext cx="1961562" cy="408880"/>
          </a:xfrm>
          <a:prstGeom prst="roundRect">
            <a:avLst>
              <a:gd name="adj" fmla="val 6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4">
                    <a:lumMod val="20000"/>
                    <a:lumOff val="80000"/>
                  </a:schemeClr>
                </a:solidFill>
              </a:rPr>
              <a:t>Security Schemas</a:t>
            </a:r>
          </a:p>
        </p:txBody>
      </p:sp>
      <p:grpSp>
        <p:nvGrpSpPr>
          <p:cNvPr id="29" name="Group 28">
            <a:extLst>
              <a:ext uri="{FF2B5EF4-FFF2-40B4-BE49-F238E27FC236}">
                <a16:creationId xmlns:a16="http://schemas.microsoft.com/office/drawing/2014/main" id="{078B9B26-E0CA-1711-A5BA-0EEFE07D43ED}"/>
              </a:ext>
            </a:extLst>
          </p:cNvPr>
          <p:cNvGrpSpPr/>
          <p:nvPr/>
        </p:nvGrpSpPr>
        <p:grpSpPr>
          <a:xfrm>
            <a:off x="4289402" y="4402317"/>
            <a:ext cx="991320" cy="900570"/>
            <a:chOff x="4289402" y="4414380"/>
            <a:chExt cx="991320" cy="900570"/>
          </a:xfrm>
        </p:grpSpPr>
        <p:sp>
          <p:nvSpPr>
            <p:cNvPr id="2" name="Rounded Rectangle 1">
              <a:extLst>
                <a:ext uri="{FF2B5EF4-FFF2-40B4-BE49-F238E27FC236}">
                  <a16:creationId xmlns:a16="http://schemas.microsoft.com/office/drawing/2014/main" id="{7F4FBE4C-D7C9-597E-D3A9-4774ACD12002}"/>
                </a:ext>
              </a:extLst>
            </p:cNvPr>
            <p:cNvSpPr/>
            <p:nvPr/>
          </p:nvSpPr>
          <p:spPr>
            <a:xfrm>
              <a:off x="4344626" y="4430603"/>
              <a:ext cx="936096" cy="884347"/>
            </a:xfrm>
            <a:prstGeom prst="roundRect">
              <a:avLst>
                <a:gd name="adj" fmla="val 6667"/>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8FB56AAA-65BB-B838-9F13-B6591D8FBB5A}"/>
                </a:ext>
              </a:extLst>
            </p:cNvPr>
            <p:cNvSpPr/>
            <p:nvPr/>
          </p:nvSpPr>
          <p:spPr>
            <a:xfrm>
              <a:off x="4499888" y="4718839"/>
              <a:ext cx="680764" cy="433073"/>
            </a:xfrm>
            <a:prstGeom prst="roundRect">
              <a:avLst>
                <a:gd name="adj" fmla="val 6667"/>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4" name="TextBox 3">
              <a:extLst>
                <a:ext uri="{FF2B5EF4-FFF2-40B4-BE49-F238E27FC236}">
                  <a16:creationId xmlns:a16="http://schemas.microsoft.com/office/drawing/2014/main" id="{B95BD90A-9E37-85C8-8583-46BC2EF46017}"/>
                </a:ext>
              </a:extLst>
            </p:cNvPr>
            <p:cNvSpPr txBox="1"/>
            <p:nvPr/>
          </p:nvSpPr>
          <p:spPr>
            <a:xfrm>
              <a:off x="4289402" y="4414380"/>
              <a:ext cx="979755" cy="307777"/>
            </a:xfrm>
            <a:prstGeom prst="rect">
              <a:avLst/>
            </a:prstGeom>
            <a:noFill/>
          </p:spPr>
          <p:txBody>
            <a:bodyPr wrap="none" rtlCol="0">
              <a:spAutoFit/>
            </a:bodyPr>
            <a:lstStyle/>
            <a:p>
              <a:r>
                <a:rPr lang="en-US" sz="1400" dirty="0">
                  <a:solidFill>
                    <a:schemeClr val="accent6">
                      <a:lumMod val="75000"/>
                    </a:schemeClr>
                  </a:solidFill>
                  <a:latin typeface="Consolas" panose="020B0609020204030204" pitchFamily="49" charset="0"/>
                  <a:cs typeface="Consolas" panose="020B0609020204030204" pitchFamily="49" charset="0"/>
                </a:rPr>
                <a:t>Property</a:t>
              </a:r>
            </a:p>
          </p:txBody>
        </p:sp>
        <p:sp>
          <p:nvSpPr>
            <p:cNvPr id="13" name="TextBox 12">
              <a:extLst>
                <a:ext uri="{FF2B5EF4-FFF2-40B4-BE49-F238E27FC236}">
                  <a16:creationId xmlns:a16="http://schemas.microsoft.com/office/drawing/2014/main" id="{28B455C2-445E-00E9-D893-ECBA28AA9964}"/>
                </a:ext>
              </a:extLst>
            </p:cNvPr>
            <p:cNvSpPr txBox="1"/>
            <p:nvPr/>
          </p:nvSpPr>
          <p:spPr>
            <a:xfrm>
              <a:off x="4460216" y="4693513"/>
              <a:ext cx="582211" cy="307777"/>
            </a:xfrm>
            <a:prstGeom prst="rect">
              <a:avLst/>
            </a:prstGeom>
            <a:noFill/>
          </p:spPr>
          <p:txBody>
            <a:bodyPr wrap="none" rtlCol="0">
              <a:spAutoFit/>
            </a:bodyPr>
            <a:lstStyle/>
            <a:p>
              <a:r>
                <a:rPr lang="en-US" sz="1400" dirty="0">
                  <a:solidFill>
                    <a:schemeClr val="accent6">
                      <a:lumMod val="20000"/>
                      <a:lumOff val="80000"/>
                    </a:schemeClr>
                  </a:solidFill>
                  <a:latin typeface="Consolas" panose="020B0609020204030204" pitchFamily="49" charset="0"/>
                  <a:cs typeface="Consolas" panose="020B0609020204030204" pitchFamily="49" charset="0"/>
                </a:rPr>
                <a:t>Form</a:t>
              </a:r>
            </a:p>
          </p:txBody>
        </p:sp>
      </p:grpSp>
      <p:grpSp>
        <p:nvGrpSpPr>
          <p:cNvPr id="28" name="Group 27">
            <a:extLst>
              <a:ext uri="{FF2B5EF4-FFF2-40B4-BE49-F238E27FC236}">
                <a16:creationId xmlns:a16="http://schemas.microsoft.com/office/drawing/2014/main" id="{0E015AE5-A81F-867B-ADCD-EEAE3CD51DDB}"/>
              </a:ext>
            </a:extLst>
          </p:cNvPr>
          <p:cNvGrpSpPr/>
          <p:nvPr/>
        </p:nvGrpSpPr>
        <p:grpSpPr>
          <a:xfrm>
            <a:off x="5586391" y="4402317"/>
            <a:ext cx="959788" cy="900570"/>
            <a:chOff x="5586391" y="4390255"/>
            <a:chExt cx="959788" cy="900570"/>
          </a:xfrm>
        </p:grpSpPr>
        <p:sp>
          <p:nvSpPr>
            <p:cNvPr id="14" name="Rounded Rectangle 13">
              <a:extLst>
                <a:ext uri="{FF2B5EF4-FFF2-40B4-BE49-F238E27FC236}">
                  <a16:creationId xmlns:a16="http://schemas.microsoft.com/office/drawing/2014/main" id="{7D2797E8-8921-C919-1FF8-3BDE4DA55809}"/>
                </a:ext>
              </a:extLst>
            </p:cNvPr>
            <p:cNvSpPr/>
            <p:nvPr/>
          </p:nvSpPr>
          <p:spPr>
            <a:xfrm>
              <a:off x="5610083" y="4406478"/>
              <a:ext cx="936096" cy="884347"/>
            </a:xfrm>
            <a:prstGeom prst="roundRect">
              <a:avLst>
                <a:gd name="adj" fmla="val 666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76C9C432-AD23-376A-0E24-8D5E7684D6E1}"/>
                </a:ext>
              </a:extLst>
            </p:cNvPr>
            <p:cNvSpPr/>
            <p:nvPr/>
          </p:nvSpPr>
          <p:spPr>
            <a:xfrm>
              <a:off x="5765345" y="4694714"/>
              <a:ext cx="680764" cy="433073"/>
            </a:xfrm>
            <a:prstGeom prst="roundRect">
              <a:avLst>
                <a:gd name="adj" fmla="val 6667"/>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75000"/>
                  </a:schemeClr>
                </a:solidFill>
              </a:endParaRPr>
            </a:p>
          </p:txBody>
        </p:sp>
        <p:sp>
          <p:nvSpPr>
            <p:cNvPr id="26" name="TextBox 25">
              <a:extLst>
                <a:ext uri="{FF2B5EF4-FFF2-40B4-BE49-F238E27FC236}">
                  <a16:creationId xmlns:a16="http://schemas.microsoft.com/office/drawing/2014/main" id="{34D8A219-3C2B-F6A7-AED2-C1F9A6265608}"/>
                </a:ext>
              </a:extLst>
            </p:cNvPr>
            <p:cNvSpPr txBox="1"/>
            <p:nvPr/>
          </p:nvSpPr>
          <p:spPr>
            <a:xfrm>
              <a:off x="5586391" y="4390255"/>
              <a:ext cx="780983" cy="307777"/>
            </a:xfrm>
            <a:prstGeom prst="rect">
              <a:avLst/>
            </a:prstGeom>
            <a:noFill/>
          </p:spPr>
          <p:txBody>
            <a:bodyPr wrap="none" rtlCol="0">
              <a:spAutoFit/>
            </a:bodyPr>
            <a:lstStyle/>
            <a:p>
              <a:r>
                <a:rPr lang="en-US" sz="1400" dirty="0">
                  <a:solidFill>
                    <a:schemeClr val="accent5">
                      <a:lumMod val="20000"/>
                      <a:lumOff val="80000"/>
                    </a:schemeClr>
                  </a:solidFill>
                  <a:latin typeface="Consolas" panose="020B0609020204030204" pitchFamily="49" charset="0"/>
                  <a:cs typeface="Consolas" panose="020B0609020204030204" pitchFamily="49" charset="0"/>
                </a:rPr>
                <a:t>Action</a:t>
              </a:r>
            </a:p>
          </p:txBody>
        </p:sp>
        <p:sp>
          <p:nvSpPr>
            <p:cNvPr id="27" name="TextBox 26">
              <a:extLst>
                <a:ext uri="{FF2B5EF4-FFF2-40B4-BE49-F238E27FC236}">
                  <a16:creationId xmlns:a16="http://schemas.microsoft.com/office/drawing/2014/main" id="{92B58CC3-7F13-C255-51BA-D7A83B271E03}"/>
                </a:ext>
              </a:extLst>
            </p:cNvPr>
            <p:cNvSpPr txBox="1"/>
            <p:nvPr/>
          </p:nvSpPr>
          <p:spPr>
            <a:xfrm>
              <a:off x="5725673" y="4669388"/>
              <a:ext cx="582211" cy="307777"/>
            </a:xfrm>
            <a:prstGeom prst="rect">
              <a:avLst/>
            </a:prstGeom>
            <a:noFill/>
          </p:spPr>
          <p:txBody>
            <a:bodyPr wrap="none" rtlCol="0">
              <a:spAutoFit/>
            </a:bodyPr>
            <a:lstStyle/>
            <a:p>
              <a:r>
                <a:rPr lang="en-US" sz="1400" dirty="0">
                  <a:solidFill>
                    <a:schemeClr val="accent1"/>
                  </a:solidFill>
                  <a:latin typeface="Consolas" panose="020B0609020204030204" pitchFamily="49" charset="0"/>
                  <a:cs typeface="Consolas" panose="020B0609020204030204" pitchFamily="49" charset="0"/>
                </a:rPr>
                <a:t>Form</a:t>
              </a:r>
            </a:p>
          </p:txBody>
        </p:sp>
      </p:grpSp>
      <p:grpSp>
        <p:nvGrpSpPr>
          <p:cNvPr id="30" name="Group 29">
            <a:extLst>
              <a:ext uri="{FF2B5EF4-FFF2-40B4-BE49-F238E27FC236}">
                <a16:creationId xmlns:a16="http://schemas.microsoft.com/office/drawing/2014/main" id="{A14BBF4A-B318-85F8-22D5-70D300BB5A0D}"/>
              </a:ext>
            </a:extLst>
          </p:cNvPr>
          <p:cNvGrpSpPr/>
          <p:nvPr/>
        </p:nvGrpSpPr>
        <p:grpSpPr>
          <a:xfrm>
            <a:off x="6860503" y="4402317"/>
            <a:ext cx="975554" cy="900570"/>
            <a:chOff x="5570625" y="4390255"/>
            <a:chExt cx="975554" cy="900570"/>
          </a:xfrm>
        </p:grpSpPr>
        <p:sp>
          <p:nvSpPr>
            <p:cNvPr id="31" name="Rounded Rectangle 30">
              <a:extLst>
                <a:ext uri="{FF2B5EF4-FFF2-40B4-BE49-F238E27FC236}">
                  <a16:creationId xmlns:a16="http://schemas.microsoft.com/office/drawing/2014/main" id="{9B0193F4-1CDB-0403-5935-57B60471118F}"/>
                </a:ext>
              </a:extLst>
            </p:cNvPr>
            <p:cNvSpPr/>
            <p:nvPr/>
          </p:nvSpPr>
          <p:spPr>
            <a:xfrm>
              <a:off x="5610083" y="4406478"/>
              <a:ext cx="936096" cy="884347"/>
            </a:xfrm>
            <a:prstGeom prst="roundRect">
              <a:avLst>
                <a:gd name="adj" fmla="val 6667"/>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57926621-CD38-8348-5169-011565B0F45B}"/>
                </a:ext>
              </a:extLst>
            </p:cNvPr>
            <p:cNvSpPr/>
            <p:nvPr/>
          </p:nvSpPr>
          <p:spPr>
            <a:xfrm>
              <a:off x="5765345" y="4694714"/>
              <a:ext cx="680764" cy="433073"/>
            </a:xfrm>
            <a:prstGeom prst="roundRect">
              <a:avLst>
                <a:gd name="adj" fmla="val 6667"/>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33" name="TextBox 32">
              <a:extLst>
                <a:ext uri="{FF2B5EF4-FFF2-40B4-BE49-F238E27FC236}">
                  <a16:creationId xmlns:a16="http://schemas.microsoft.com/office/drawing/2014/main" id="{2A072DC2-AFF3-7B6A-52B5-6C06CA1B2E37}"/>
                </a:ext>
              </a:extLst>
            </p:cNvPr>
            <p:cNvSpPr txBox="1"/>
            <p:nvPr/>
          </p:nvSpPr>
          <p:spPr>
            <a:xfrm>
              <a:off x="5570625" y="4390255"/>
              <a:ext cx="681597" cy="307777"/>
            </a:xfrm>
            <a:prstGeom prst="rect">
              <a:avLst/>
            </a:prstGeom>
            <a:noFill/>
          </p:spPr>
          <p:txBody>
            <a:bodyPr wrap="none" rtlCol="0">
              <a:spAutoFit/>
            </a:bodyPr>
            <a:lstStyle/>
            <a:p>
              <a:r>
                <a:rPr lang="en-US" sz="1400" dirty="0">
                  <a:solidFill>
                    <a:schemeClr val="tx2">
                      <a:lumMod val="75000"/>
                    </a:schemeClr>
                  </a:solidFill>
                  <a:latin typeface="Consolas" panose="020B0609020204030204" pitchFamily="49" charset="0"/>
                  <a:cs typeface="Consolas" panose="020B0609020204030204" pitchFamily="49" charset="0"/>
                </a:rPr>
                <a:t>Event</a:t>
              </a:r>
            </a:p>
          </p:txBody>
        </p:sp>
        <p:sp>
          <p:nvSpPr>
            <p:cNvPr id="34" name="TextBox 33">
              <a:extLst>
                <a:ext uri="{FF2B5EF4-FFF2-40B4-BE49-F238E27FC236}">
                  <a16:creationId xmlns:a16="http://schemas.microsoft.com/office/drawing/2014/main" id="{55665E4C-C98D-A6E8-E48A-41A42370B076}"/>
                </a:ext>
              </a:extLst>
            </p:cNvPr>
            <p:cNvSpPr txBox="1"/>
            <p:nvPr/>
          </p:nvSpPr>
          <p:spPr>
            <a:xfrm>
              <a:off x="5725673" y="4669388"/>
              <a:ext cx="582211" cy="307777"/>
            </a:xfrm>
            <a:prstGeom prst="rect">
              <a:avLst/>
            </a:prstGeom>
            <a:noFill/>
          </p:spPr>
          <p:txBody>
            <a:bodyPr wrap="none" rtlCol="0">
              <a:spAutoFit/>
            </a:bodyPr>
            <a:lstStyle/>
            <a:p>
              <a:r>
                <a:rPr lang="en-US" sz="1400" dirty="0">
                  <a:solidFill>
                    <a:schemeClr val="accent2">
                      <a:lumMod val="20000"/>
                      <a:lumOff val="80000"/>
                    </a:schemeClr>
                  </a:solidFill>
                  <a:latin typeface="Consolas" panose="020B0609020204030204" pitchFamily="49" charset="0"/>
                  <a:cs typeface="Consolas" panose="020B0609020204030204" pitchFamily="49" charset="0"/>
                </a:rPr>
                <a:t>Form</a:t>
              </a:r>
            </a:p>
          </p:txBody>
        </p:sp>
      </p:grpSp>
    </p:spTree>
    <p:extLst>
      <p:ext uri="{BB962C8B-B14F-4D97-AF65-F5344CB8AC3E}">
        <p14:creationId xmlns:p14="http://schemas.microsoft.com/office/powerpoint/2010/main" val="442398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a:extLst>
              <a:ext uri="{FF2B5EF4-FFF2-40B4-BE49-F238E27FC236}">
                <a16:creationId xmlns:a16="http://schemas.microsoft.com/office/drawing/2014/main" id="{FB8246A1-C216-541B-EAE0-3F8B53B292E4}"/>
              </a:ext>
            </a:extLst>
          </p:cNvPr>
          <p:cNvSpPr/>
          <p:nvPr/>
        </p:nvSpPr>
        <p:spPr>
          <a:xfrm>
            <a:off x="4224733" y="2075143"/>
            <a:ext cx="3742535" cy="2707715"/>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3FFAEE8-7A40-A870-BD36-B2254FD44429}"/>
              </a:ext>
            </a:extLst>
          </p:cNvPr>
          <p:cNvSpPr txBox="1"/>
          <p:nvPr/>
        </p:nvSpPr>
        <p:spPr>
          <a:xfrm>
            <a:off x="4641764" y="3198168"/>
            <a:ext cx="2908473" cy="461665"/>
          </a:xfrm>
          <a:prstGeom prst="rect">
            <a:avLst/>
          </a:prstGeom>
          <a:noFill/>
        </p:spPr>
        <p:txBody>
          <a:bodyPr wrap="square">
            <a:spAutoFit/>
          </a:bodyPr>
          <a:lstStyle/>
          <a:p>
            <a:r>
              <a:rPr lang="en-US" sz="2400" b="0" dirty="0">
                <a:solidFill>
                  <a:schemeClr val="accent2"/>
                </a:solidFill>
                <a:effectLst/>
                <a:latin typeface="Consolas" panose="020B0609020204030204" pitchFamily="49" charset="0"/>
                <a:cs typeface="Consolas" panose="020B0609020204030204" pitchFamily="49" charset="0"/>
              </a:rPr>
              <a:t>state:</a:t>
            </a:r>
            <a:r>
              <a:rPr lang="en-US" sz="2400" dirty="0">
                <a:solidFill>
                  <a:schemeClr val="accent2"/>
                </a:solidFill>
                <a:latin typeface="Consolas" panose="020B0609020204030204" pitchFamily="49" charset="0"/>
                <a:cs typeface="Consolas" panose="020B0609020204030204" pitchFamily="49" charset="0"/>
              </a:rPr>
              <a:t> "brewing"</a:t>
            </a:r>
            <a:endParaRPr lang="en-GB" sz="24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3526469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2" name="Rounded Rectangle 1">
            <a:extLst>
              <a:ext uri="{FF2B5EF4-FFF2-40B4-BE49-F238E27FC236}">
                <a16:creationId xmlns:a16="http://schemas.microsoft.com/office/drawing/2014/main" id="{9777C836-1DE6-96D9-B72E-D4168E4D3C35}"/>
              </a:ext>
            </a:extLst>
          </p:cNvPr>
          <p:cNvSpPr/>
          <p:nvPr/>
        </p:nvSpPr>
        <p:spPr>
          <a:xfrm>
            <a:off x="5198865" y="230005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99669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69332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35607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8"/>
                                        </p:tgtEl>
                                      </p:cBhvr>
                                    </p:animEffect>
                                    <p:animScale>
                                      <p:cBhvr>
                                        <p:cTn id="7" dur="375"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9F572C9-9AE6-85EC-B525-B61E64A0C699}"/>
              </a:ext>
            </a:extLst>
          </p:cNvPr>
          <p:cNvSpPr txBox="1"/>
          <p:nvPr/>
        </p:nvSpPr>
        <p:spPr>
          <a:xfrm>
            <a:off x="8334876" y="1630696"/>
            <a:ext cx="1460690"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TurnOff</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6" name="TextBox 55">
            <a:extLst>
              <a:ext uri="{FF2B5EF4-FFF2-40B4-BE49-F238E27FC236}">
                <a16:creationId xmlns:a16="http://schemas.microsoft.com/office/drawing/2014/main" id="{9630A718-3019-93C3-5CC3-1AEEDE4DC396}"/>
              </a:ext>
            </a:extLst>
          </p:cNvPr>
          <p:cNvSpPr txBox="1"/>
          <p:nvPr/>
        </p:nvSpPr>
        <p:spPr>
          <a:xfrm>
            <a:off x="5754860" y="1630696"/>
            <a:ext cx="1708424" cy="461665"/>
          </a:xfrm>
          <a:prstGeom prst="rect">
            <a:avLst/>
          </a:prstGeom>
          <a:noFill/>
        </p:spPr>
        <p:txBody>
          <a:bodyPr wrap="square">
            <a:spAutoFit/>
          </a:bodyPr>
          <a:lstStyle/>
          <a:p>
            <a:pPr algn="ctr"/>
            <a:r>
              <a:rPr lang="en-US" sz="2400" dirty="0" err="1">
                <a:solidFill>
                  <a:schemeClr val="accent2"/>
                </a:solidFill>
                <a:latin typeface="Consolas" panose="020B0609020204030204" pitchFamily="49" charset="0"/>
                <a:cs typeface="Consolas" panose="020B0609020204030204" pitchFamily="49" charset="0"/>
              </a:rPr>
              <a:t>StopBrew</a:t>
            </a:r>
            <a:endParaRPr lang="en-US" sz="2400" dirty="0">
              <a:solidFill>
                <a:schemeClr val="accent2"/>
              </a:solidFill>
              <a:latin typeface="Consolas" panose="020B0609020204030204" pitchFamily="49" charset="0"/>
              <a:cs typeface="Consolas" panose="020B0609020204030204" pitchFamily="49" charset="0"/>
            </a:endParaRPr>
          </a:p>
        </p:txBody>
      </p:sp>
      <p:sp>
        <p:nvSpPr>
          <p:cNvPr id="57" name="TextBox 56">
            <a:extLst>
              <a:ext uri="{FF2B5EF4-FFF2-40B4-BE49-F238E27FC236}">
                <a16:creationId xmlns:a16="http://schemas.microsoft.com/office/drawing/2014/main" id="{6F33086E-07F1-EF1C-178A-9BD279BBBAFA}"/>
              </a:ext>
            </a:extLst>
          </p:cNvPr>
          <p:cNvSpPr txBox="1"/>
          <p:nvPr/>
        </p:nvSpPr>
        <p:spPr>
          <a:xfrm>
            <a:off x="2250851" y="1630696"/>
            <a:ext cx="2233221" cy="461665"/>
          </a:xfrm>
          <a:prstGeom prst="rect">
            <a:avLst/>
          </a:prstGeom>
          <a:noFill/>
        </p:spPr>
        <p:txBody>
          <a:bodyPr wrap="square">
            <a:spAutoFit/>
          </a:bodyPr>
          <a:lstStyle/>
          <a:p>
            <a:pPr algn="ctr"/>
            <a:r>
              <a:rPr lang="en-US" sz="2400" dirty="0" err="1">
                <a:solidFill>
                  <a:schemeClr val="accent2"/>
                </a:solidFill>
                <a:latin typeface="Consolas" panose="020B0609020204030204" pitchFamily="49" charset="0"/>
                <a:cs typeface="Consolas" panose="020B0609020204030204" pitchFamily="49" charset="0"/>
              </a:rPr>
              <a:t>BrewCoffee</a:t>
            </a:r>
            <a:endParaRPr lang="en-GB" sz="2400" b="0" dirty="0">
              <a:solidFill>
                <a:schemeClr val="accent2"/>
              </a:solidFill>
              <a:effectLst/>
              <a:latin typeface="Menlo" panose="020B0609030804020204" pitchFamily="49" charset="0"/>
            </a:endParaRPr>
          </a:p>
        </p:txBody>
      </p:sp>
      <p:sp>
        <p:nvSpPr>
          <p:cNvPr id="61" name="TextBox 60">
            <a:extLst>
              <a:ext uri="{FF2B5EF4-FFF2-40B4-BE49-F238E27FC236}">
                <a16:creationId xmlns:a16="http://schemas.microsoft.com/office/drawing/2014/main" id="{388449E0-8F32-5C75-B64F-7F817FF91FAB}"/>
              </a:ext>
            </a:extLst>
          </p:cNvPr>
          <p:cNvSpPr txBox="1"/>
          <p:nvPr/>
        </p:nvSpPr>
        <p:spPr>
          <a:xfrm>
            <a:off x="2236499" y="2323827"/>
            <a:ext cx="1903936"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CoffeeType</a:t>
            </a:r>
            <a:endParaRPr lang="en-US" sz="2400" dirty="0">
              <a:solidFill>
                <a:schemeClr val="tx2"/>
              </a:solidFill>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55C0E259-8537-17B2-CCD6-E1D4B4D1192E}"/>
              </a:ext>
            </a:extLst>
          </p:cNvPr>
          <p:cNvSpPr txBox="1"/>
          <p:nvPr/>
        </p:nvSpPr>
        <p:spPr>
          <a:xfrm>
            <a:off x="2302244" y="4088819"/>
            <a:ext cx="2040007" cy="461665"/>
          </a:xfrm>
          <a:prstGeom prst="rect">
            <a:avLst/>
          </a:prstGeom>
          <a:noFill/>
        </p:spPr>
        <p:txBody>
          <a:bodyPr wrap="square">
            <a:spAutoFit/>
          </a:bodyPr>
          <a:lstStyle/>
          <a:p>
            <a:pPr algn="ctr"/>
            <a:r>
              <a:rPr lang="en-US" sz="2400" dirty="0" err="1">
                <a:solidFill>
                  <a:schemeClr val="tx2"/>
                </a:solidFill>
                <a:latin typeface="Consolas" panose="020B0609020204030204" pitchFamily="49" charset="0"/>
                <a:cs typeface="Consolas" panose="020B0609020204030204" pitchFamily="49" charset="0"/>
              </a:rPr>
              <a:t>SugarAmount</a:t>
            </a:r>
            <a:endParaRPr lang="en-US" sz="2400" dirty="0">
              <a:solidFill>
                <a:schemeClr val="tx2"/>
              </a:solidFill>
              <a:latin typeface="Consolas" panose="020B0609020204030204" pitchFamily="49" charset="0"/>
              <a:cs typeface="Consolas" panose="020B0609020204030204" pitchFamily="49" charset="0"/>
            </a:endParaRPr>
          </a:p>
        </p:txBody>
      </p:sp>
      <p:pic>
        <p:nvPicPr>
          <p:cNvPr id="64" name="Graphic 63" descr="Latte Cup with solid fill">
            <a:extLst>
              <a:ext uri="{FF2B5EF4-FFF2-40B4-BE49-F238E27FC236}">
                <a16:creationId xmlns:a16="http://schemas.microsoft.com/office/drawing/2014/main" id="{5DBAA038-B4D9-0654-A721-4B1EDAB9F37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0476" y="3031735"/>
            <a:ext cx="715567" cy="715567"/>
          </a:xfrm>
          <a:prstGeom prst="rect">
            <a:avLst/>
          </a:prstGeom>
        </p:spPr>
      </p:pic>
      <p:sp>
        <p:nvSpPr>
          <p:cNvPr id="68" name="Freeform 67">
            <a:extLst>
              <a:ext uri="{FF2B5EF4-FFF2-40B4-BE49-F238E27FC236}">
                <a16:creationId xmlns:a16="http://schemas.microsoft.com/office/drawing/2014/main" id="{C5944BAB-00B0-F0E0-C055-A57DFF40B57C}"/>
              </a:ext>
            </a:extLst>
          </p:cNvPr>
          <p:cNvSpPr/>
          <p:nvPr/>
        </p:nvSpPr>
        <p:spPr>
          <a:xfrm>
            <a:off x="2497803" y="3403287"/>
            <a:ext cx="340386" cy="248049"/>
          </a:xfrm>
          <a:custGeom>
            <a:avLst/>
            <a:gdLst>
              <a:gd name="connsiteX0" fmla="*/ 1819128 w 1819127"/>
              <a:gd name="connsiteY0" fmla="*/ 617048 h 1455302"/>
              <a:gd name="connsiteX1" fmla="*/ 1397090 w 1819127"/>
              <a:gd name="connsiteY1" fmla="*/ 174636 h 1455302"/>
              <a:gd name="connsiteX2" fmla="*/ 1397090 w 1819127"/>
              <a:gd name="connsiteY2" fmla="*/ 0 h 1455302"/>
              <a:gd name="connsiteX3" fmla="*/ 0 w 1819127"/>
              <a:gd name="connsiteY3" fmla="*/ 0 h 1455302"/>
              <a:gd name="connsiteX4" fmla="*/ 0 w 1819127"/>
              <a:gd name="connsiteY4" fmla="*/ 1338878 h 1455302"/>
              <a:gd name="connsiteX5" fmla="*/ 116424 w 1819127"/>
              <a:gd name="connsiteY5" fmla="*/ 1455302 h 1455302"/>
              <a:gd name="connsiteX6" fmla="*/ 1280666 w 1819127"/>
              <a:gd name="connsiteY6" fmla="*/ 1455302 h 1455302"/>
              <a:gd name="connsiteX7" fmla="*/ 1397090 w 1819127"/>
              <a:gd name="connsiteY7" fmla="*/ 1338878 h 1455302"/>
              <a:gd name="connsiteX8" fmla="*/ 1397090 w 1819127"/>
              <a:gd name="connsiteY8" fmla="*/ 1062371 h 1455302"/>
              <a:gd name="connsiteX9" fmla="*/ 1819128 w 1819127"/>
              <a:gd name="connsiteY9" fmla="*/ 617048 h 1455302"/>
              <a:gd name="connsiteX10" fmla="*/ 1400001 w 1819127"/>
              <a:gd name="connsiteY10" fmla="*/ 887734 h 1455302"/>
              <a:gd name="connsiteX11" fmla="*/ 1400001 w 1819127"/>
              <a:gd name="connsiteY11" fmla="*/ 349273 h 1455302"/>
              <a:gd name="connsiteX12" fmla="*/ 1647402 w 1819127"/>
              <a:gd name="connsiteY12" fmla="*/ 617048 h 1455302"/>
              <a:gd name="connsiteX13" fmla="*/ 1400001 w 1819127"/>
              <a:gd name="connsiteY13" fmla="*/ 887734 h 145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9127" h="1455302">
                <a:moveTo>
                  <a:pt x="1819128" y="617048"/>
                </a:moveTo>
                <a:cubicBezTo>
                  <a:pt x="1819128" y="378379"/>
                  <a:pt x="1632849" y="186279"/>
                  <a:pt x="1397090" y="174636"/>
                </a:cubicBezTo>
                <a:lnTo>
                  <a:pt x="1397090" y="0"/>
                </a:lnTo>
                <a:lnTo>
                  <a:pt x="0" y="0"/>
                </a:lnTo>
                <a:lnTo>
                  <a:pt x="0" y="1338878"/>
                </a:lnTo>
                <a:cubicBezTo>
                  <a:pt x="0" y="1402911"/>
                  <a:pt x="52391" y="1455302"/>
                  <a:pt x="116424" y="1455302"/>
                </a:cubicBezTo>
                <a:lnTo>
                  <a:pt x="1280666" y="1455302"/>
                </a:lnTo>
                <a:cubicBezTo>
                  <a:pt x="1344699" y="1455302"/>
                  <a:pt x="1397090" y="1402911"/>
                  <a:pt x="1397090" y="1338878"/>
                </a:cubicBezTo>
                <a:lnTo>
                  <a:pt x="1397090" y="1062371"/>
                </a:lnTo>
                <a:cubicBezTo>
                  <a:pt x="1632849" y="1050728"/>
                  <a:pt x="1819128" y="855718"/>
                  <a:pt x="1819128" y="617048"/>
                </a:cubicBezTo>
                <a:close/>
                <a:moveTo>
                  <a:pt x="1400001" y="887734"/>
                </a:moveTo>
                <a:lnTo>
                  <a:pt x="1400001" y="349273"/>
                </a:lnTo>
                <a:cubicBezTo>
                  <a:pt x="1539710" y="360915"/>
                  <a:pt x="1647402" y="477339"/>
                  <a:pt x="1647402" y="617048"/>
                </a:cubicBezTo>
                <a:cubicBezTo>
                  <a:pt x="1647402" y="756757"/>
                  <a:pt x="1536799" y="876092"/>
                  <a:pt x="1400001" y="887734"/>
                </a:cubicBezTo>
                <a:close/>
              </a:path>
            </a:pathLst>
          </a:custGeom>
          <a:solidFill>
            <a:schemeClr val="accent2">
              <a:lumMod val="50000"/>
            </a:schemeClr>
          </a:solidFill>
          <a:ln w="29071" cap="flat">
            <a:noFill/>
            <a:prstDash val="solid"/>
            <a:miter/>
          </a:ln>
        </p:spPr>
        <p:txBody>
          <a:bodyPr rtlCol="0" anchor="ctr"/>
          <a:lstStyle/>
          <a:p>
            <a:endParaRPr lang="en-US"/>
          </a:p>
        </p:txBody>
      </p:sp>
      <p:grpSp>
        <p:nvGrpSpPr>
          <p:cNvPr id="97" name="Group 96">
            <a:extLst>
              <a:ext uri="{FF2B5EF4-FFF2-40B4-BE49-F238E27FC236}">
                <a16:creationId xmlns:a16="http://schemas.microsoft.com/office/drawing/2014/main" id="{9A89AEFD-D55C-1B5D-F33F-A1379DEBB830}"/>
              </a:ext>
            </a:extLst>
          </p:cNvPr>
          <p:cNvGrpSpPr/>
          <p:nvPr/>
        </p:nvGrpSpPr>
        <p:grpSpPr>
          <a:xfrm>
            <a:off x="2393103" y="4834933"/>
            <a:ext cx="352673" cy="859846"/>
            <a:chOff x="4212597" y="5024119"/>
            <a:chExt cx="352673" cy="859846"/>
          </a:xfrm>
        </p:grpSpPr>
        <p:sp>
          <p:nvSpPr>
            <p:cNvPr id="87" name="Rounded Rectangle 86">
              <a:extLst>
                <a:ext uri="{FF2B5EF4-FFF2-40B4-BE49-F238E27FC236}">
                  <a16:creationId xmlns:a16="http://schemas.microsoft.com/office/drawing/2014/main" id="{1A09E18F-4F77-4784-2317-F7616464DA6F}"/>
                </a:ext>
              </a:extLst>
            </p:cNvPr>
            <p:cNvSpPr/>
            <p:nvPr/>
          </p:nvSpPr>
          <p:spPr>
            <a:xfrm>
              <a:off x="4212597" y="5660904"/>
              <a:ext cx="352673" cy="223061"/>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a:extLst>
                <a:ext uri="{FF2B5EF4-FFF2-40B4-BE49-F238E27FC236}">
                  <a16:creationId xmlns:a16="http://schemas.microsoft.com/office/drawing/2014/main" id="{4417A459-0200-C1CD-A144-33131238FE1A}"/>
                </a:ext>
              </a:extLst>
            </p:cNvPr>
            <p:cNvSpPr/>
            <p:nvPr/>
          </p:nvSpPr>
          <p:spPr>
            <a:xfrm>
              <a:off x="4212597"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CF04E593-947D-9613-CE97-B248AA70B42F}"/>
              </a:ext>
            </a:extLst>
          </p:cNvPr>
          <p:cNvGrpSpPr/>
          <p:nvPr/>
        </p:nvGrpSpPr>
        <p:grpSpPr>
          <a:xfrm>
            <a:off x="3138864" y="4834933"/>
            <a:ext cx="366150" cy="859846"/>
            <a:chOff x="4958358" y="5024119"/>
            <a:chExt cx="366150" cy="859846"/>
          </a:xfrm>
        </p:grpSpPr>
        <p:sp>
          <p:nvSpPr>
            <p:cNvPr id="88" name="Rounded Rectangle 87">
              <a:extLst>
                <a:ext uri="{FF2B5EF4-FFF2-40B4-BE49-F238E27FC236}">
                  <a16:creationId xmlns:a16="http://schemas.microsoft.com/office/drawing/2014/main" id="{1F5C30C1-CF88-7033-39D8-413A4EE77D64}"/>
                </a:ext>
              </a:extLst>
            </p:cNvPr>
            <p:cNvSpPr/>
            <p:nvPr/>
          </p:nvSpPr>
          <p:spPr>
            <a:xfrm>
              <a:off x="4971835" y="5437843"/>
              <a:ext cx="352673" cy="44612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7BF7FAA4-0BA3-7E7A-589F-AD7F06C72205}"/>
                </a:ext>
              </a:extLst>
            </p:cNvPr>
            <p:cNvSpPr/>
            <p:nvPr/>
          </p:nvSpPr>
          <p:spPr>
            <a:xfrm>
              <a:off x="4958358"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30F7B034-0B4D-8BE0-C914-E5F87EB697D6}"/>
              </a:ext>
            </a:extLst>
          </p:cNvPr>
          <p:cNvGrpSpPr/>
          <p:nvPr/>
        </p:nvGrpSpPr>
        <p:grpSpPr>
          <a:xfrm>
            <a:off x="3870665" y="4834933"/>
            <a:ext cx="352673" cy="859846"/>
            <a:chOff x="5690159" y="5024119"/>
            <a:chExt cx="352673" cy="859846"/>
          </a:xfrm>
        </p:grpSpPr>
        <p:sp>
          <p:nvSpPr>
            <p:cNvPr id="89" name="Rounded Rectangle 88">
              <a:extLst>
                <a:ext uri="{FF2B5EF4-FFF2-40B4-BE49-F238E27FC236}">
                  <a16:creationId xmlns:a16="http://schemas.microsoft.com/office/drawing/2014/main" id="{80F946F0-D806-F4DD-8536-5D890388AF33}"/>
                </a:ext>
              </a:extLst>
            </p:cNvPr>
            <p:cNvSpPr/>
            <p:nvPr/>
          </p:nvSpPr>
          <p:spPr>
            <a:xfrm>
              <a:off x="5690159" y="5038619"/>
              <a:ext cx="352673" cy="8453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85F3DA28-19EA-40AF-327D-263E7F509835}"/>
                </a:ext>
              </a:extLst>
            </p:cNvPr>
            <p:cNvSpPr/>
            <p:nvPr/>
          </p:nvSpPr>
          <p:spPr>
            <a:xfrm>
              <a:off x="5690159" y="5024119"/>
              <a:ext cx="352673" cy="859846"/>
            </a:xfrm>
            <a:prstGeom prst="round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Freeform 92">
            <a:extLst>
              <a:ext uri="{FF2B5EF4-FFF2-40B4-BE49-F238E27FC236}">
                <a16:creationId xmlns:a16="http://schemas.microsoft.com/office/drawing/2014/main" id="{BFA68AF2-E25C-332B-673A-6A2EFB89F604}"/>
              </a:ext>
            </a:extLst>
          </p:cNvPr>
          <p:cNvSpPr/>
          <p:nvPr/>
        </p:nvSpPr>
        <p:spPr>
          <a:xfrm>
            <a:off x="8779110" y="2951681"/>
            <a:ext cx="754578" cy="314407"/>
          </a:xfrm>
          <a:custGeom>
            <a:avLst/>
            <a:gdLst>
              <a:gd name="connsiteX0" fmla="*/ 597374 w 754578"/>
              <a:gd name="connsiteY0" fmla="*/ 0 h 314407"/>
              <a:gd name="connsiteX1" fmla="*/ 157204 w 754578"/>
              <a:gd name="connsiteY1" fmla="*/ 0 h 314407"/>
              <a:gd name="connsiteX2" fmla="*/ 0 w 754578"/>
              <a:gd name="connsiteY2" fmla="*/ 157204 h 314407"/>
              <a:gd name="connsiteX3" fmla="*/ 157204 w 754578"/>
              <a:gd name="connsiteY3" fmla="*/ 314408 h 314407"/>
              <a:gd name="connsiteX4" fmla="*/ 597374 w 754578"/>
              <a:gd name="connsiteY4" fmla="*/ 314408 h 314407"/>
              <a:gd name="connsiteX5" fmla="*/ 754578 w 754578"/>
              <a:gd name="connsiteY5" fmla="*/ 157204 h 314407"/>
              <a:gd name="connsiteX6" fmla="*/ 597374 w 754578"/>
              <a:gd name="connsiteY6" fmla="*/ 0 h 314407"/>
              <a:gd name="connsiteX7" fmla="*/ 597374 w 754578"/>
              <a:gd name="connsiteY7" fmla="*/ 251526 h 314407"/>
              <a:gd name="connsiteX8" fmla="*/ 503052 w 754578"/>
              <a:gd name="connsiteY8" fmla="*/ 157204 h 314407"/>
              <a:gd name="connsiteX9" fmla="*/ 597374 w 754578"/>
              <a:gd name="connsiteY9" fmla="*/ 62882 h 314407"/>
              <a:gd name="connsiteX10" fmla="*/ 691697 w 754578"/>
              <a:gd name="connsiteY10" fmla="*/ 157204 h 314407"/>
              <a:gd name="connsiteX11" fmla="*/ 597374 w 754578"/>
              <a:gd name="connsiteY11" fmla="*/ 251526 h 314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4578" h="314407">
                <a:moveTo>
                  <a:pt x="597374" y="0"/>
                </a:moveTo>
                <a:lnTo>
                  <a:pt x="157204" y="0"/>
                </a:lnTo>
                <a:cubicBezTo>
                  <a:pt x="70382" y="0"/>
                  <a:pt x="0" y="70382"/>
                  <a:pt x="0" y="157204"/>
                </a:cubicBezTo>
                <a:cubicBezTo>
                  <a:pt x="0" y="244025"/>
                  <a:pt x="70382" y="314408"/>
                  <a:pt x="157204" y="314408"/>
                </a:cubicBezTo>
                <a:lnTo>
                  <a:pt x="597374" y="314408"/>
                </a:lnTo>
                <a:cubicBezTo>
                  <a:pt x="684196" y="314408"/>
                  <a:pt x="754578" y="244025"/>
                  <a:pt x="754578" y="157204"/>
                </a:cubicBezTo>
                <a:cubicBezTo>
                  <a:pt x="754578" y="70382"/>
                  <a:pt x="684196" y="0"/>
                  <a:pt x="597374" y="0"/>
                </a:cubicBezTo>
                <a:close/>
                <a:moveTo>
                  <a:pt x="597374" y="251526"/>
                </a:moveTo>
                <a:cubicBezTo>
                  <a:pt x="545281" y="251526"/>
                  <a:pt x="503052" y="209297"/>
                  <a:pt x="503052" y="157204"/>
                </a:cubicBezTo>
                <a:cubicBezTo>
                  <a:pt x="503052" y="105111"/>
                  <a:pt x="545281" y="62882"/>
                  <a:pt x="597374" y="62882"/>
                </a:cubicBezTo>
                <a:cubicBezTo>
                  <a:pt x="649467" y="62882"/>
                  <a:pt x="691697" y="105111"/>
                  <a:pt x="691697" y="157204"/>
                </a:cubicBezTo>
                <a:cubicBezTo>
                  <a:pt x="691639" y="209273"/>
                  <a:pt x="649443" y="251468"/>
                  <a:pt x="597374" y="251526"/>
                </a:cubicBezTo>
                <a:close/>
              </a:path>
            </a:pathLst>
          </a:custGeom>
          <a:solidFill>
            <a:schemeClr val="accent1"/>
          </a:solidFill>
          <a:ln w="10418" cap="flat">
            <a:noFill/>
            <a:prstDash val="solid"/>
            <a:miter/>
          </a:ln>
        </p:spPr>
        <p:txBody>
          <a:bodyPr rtlCol="0" anchor="ctr"/>
          <a:lstStyle/>
          <a:p>
            <a:endParaRPr lang="en-US"/>
          </a:p>
        </p:txBody>
      </p:sp>
      <p:grpSp>
        <p:nvGrpSpPr>
          <p:cNvPr id="113" name="Group 112">
            <a:extLst>
              <a:ext uri="{FF2B5EF4-FFF2-40B4-BE49-F238E27FC236}">
                <a16:creationId xmlns:a16="http://schemas.microsoft.com/office/drawing/2014/main" id="{02D0F749-1314-B91B-529A-D1F8AD1BF11E}"/>
              </a:ext>
            </a:extLst>
          </p:cNvPr>
          <p:cNvGrpSpPr/>
          <p:nvPr/>
        </p:nvGrpSpPr>
        <p:grpSpPr>
          <a:xfrm>
            <a:off x="3606754" y="3206261"/>
            <a:ext cx="372998" cy="475046"/>
            <a:chOff x="7618823" y="3165469"/>
            <a:chExt cx="372998" cy="475046"/>
          </a:xfrm>
        </p:grpSpPr>
        <p:sp>
          <p:nvSpPr>
            <p:cNvPr id="112" name="Freeform 111">
              <a:extLst>
                <a:ext uri="{FF2B5EF4-FFF2-40B4-BE49-F238E27FC236}">
                  <a16:creationId xmlns:a16="http://schemas.microsoft.com/office/drawing/2014/main" id="{5991A75D-9F1E-A09C-6B17-0BEFD6D61F99}"/>
                </a:ext>
              </a:extLst>
            </p:cNvPr>
            <p:cNvSpPr/>
            <p:nvPr/>
          </p:nvSpPr>
          <p:spPr>
            <a:xfrm>
              <a:off x="7864887" y="3298070"/>
              <a:ext cx="126934" cy="182493"/>
            </a:xfrm>
            <a:custGeom>
              <a:avLst/>
              <a:gdLst>
                <a:gd name="connsiteX0" fmla="*/ 27954 w 126934"/>
                <a:gd name="connsiteY0" fmla="*/ 0 h 182493"/>
                <a:gd name="connsiteX1" fmla="*/ 38051 w 126934"/>
                <a:gd name="connsiteY1" fmla="*/ 1338 h 182493"/>
                <a:gd name="connsiteX2" fmla="*/ 126934 w 126934"/>
                <a:gd name="connsiteY2" fmla="*/ 89393 h 182493"/>
                <a:gd name="connsiteX3" fmla="*/ 38051 w 126934"/>
                <a:gd name="connsiteY3" fmla="*/ 177448 h 182493"/>
                <a:gd name="connsiteX4" fmla="*/ 0 w 126934"/>
                <a:gd name="connsiteY4" fmla="*/ 182493 h 18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34" h="182493">
                  <a:moveTo>
                    <a:pt x="27954" y="0"/>
                  </a:moveTo>
                  <a:lnTo>
                    <a:pt x="38051" y="1338"/>
                  </a:lnTo>
                  <a:cubicBezTo>
                    <a:pt x="90284" y="15846"/>
                    <a:pt x="126934" y="49809"/>
                    <a:pt x="126934" y="89393"/>
                  </a:cubicBezTo>
                  <a:cubicBezTo>
                    <a:pt x="126934" y="128977"/>
                    <a:pt x="90284" y="162941"/>
                    <a:pt x="38051" y="177448"/>
                  </a:cubicBezTo>
                  <a:lnTo>
                    <a:pt x="0" y="182493"/>
                  </a:lnTo>
                  <a:close/>
                </a:path>
              </a:pathLst>
            </a:custGeom>
            <a:noFill/>
            <a:ln w="3810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Trapezium 109">
              <a:extLst>
                <a:ext uri="{FF2B5EF4-FFF2-40B4-BE49-F238E27FC236}">
                  <a16:creationId xmlns:a16="http://schemas.microsoft.com/office/drawing/2014/main" id="{390064DB-76ED-0064-AE70-435688534577}"/>
                </a:ext>
              </a:extLst>
            </p:cNvPr>
            <p:cNvSpPr/>
            <p:nvPr/>
          </p:nvSpPr>
          <p:spPr>
            <a:xfrm rot="10800000">
              <a:off x="7618823" y="3165469"/>
              <a:ext cx="291059" cy="475046"/>
            </a:xfrm>
            <a:prstGeom prst="trapezoid">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9" name="Group 118">
            <a:extLst>
              <a:ext uri="{FF2B5EF4-FFF2-40B4-BE49-F238E27FC236}">
                <a16:creationId xmlns:a16="http://schemas.microsoft.com/office/drawing/2014/main" id="{BF0590BB-63F0-D880-6365-88E47916A3E1}"/>
              </a:ext>
            </a:extLst>
          </p:cNvPr>
          <p:cNvGrpSpPr/>
          <p:nvPr/>
        </p:nvGrpSpPr>
        <p:grpSpPr>
          <a:xfrm>
            <a:off x="4148436" y="3465847"/>
            <a:ext cx="478116" cy="211758"/>
            <a:chOff x="5965542" y="3625184"/>
            <a:chExt cx="478116" cy="211758"/>
          </a:xfrm>
        </p:grpSpPr>
        <p:grpSp>
          <p:nvGrpSpPr>
            <p:cNvPr id="83" name="Group 82">
              <a:extLst>
                <a:ext uri="{FF2B5EF4-FFF2-40B4-BE49-F238E27FC236}">
                  <a16:creationId xmlns:a16="http://schemas.microsoft.com/office/drawing/2014/main" id="{682CFB95-885E-0C97-DCBC-B271E00BF353}"/>
                </a:ext>
              </a:extLst>
            </p:cNvPr>
            <p:cNvGrpSpPr/>
            <p:nvPr/>
          </p:nvGrpSpPr>
          <p:grpSpPr>
            <a:xfrm>
              <a:off x="5965542" y="3625184"/>
              <a:ext cx="423769" cy="211758"/>
              <a:chOff x="6563420" y="2872692"/>
              <a:chExt cx="423769" cy="211758"/>
            </a:xfrm>
          </p:grpSpPr>
          <p:sp>
            <p:nvSpPr>
              <p:cNvPr id="80" name="Freeform 79">
                <a:extLst>
                  <a:ext uri="{FF2B5EF4-FFF2-40B4-BE49-F238E27FC236}">
                    <a16:creationId xmlns:a16="http://schemas.microsoft.com/office/drawing/2014/main" id="{CBF9FBDC-4817-16C8-AECE-29E236B9179F}"/>
                  </a:ext>
                </a:extLst>
              </p:cNvPr>
              <p:cNvSpPr/>
              <p:nvPr/>
            </p:nvSpPr>
            <p:spPr>
              <a:xfrm>
                <a:off x="6563420" y="2872692"/>
                <a:ext cx="423769" cy="203971"/>
              </a:xfrm>
              <a:custGeom>
                <a:avLst/>
                <a:gdLst>
                  <a:gd name="connsiteX0" fmla="*/ 0 w 609600"/>
                  <a:gd name="connsiteY0" fmla="*/ 0 h 230692"/>
                  <a:gd name="connsiteX1" fmla="*/ 609600 w 609600"/>
                  <a:gd name="connsiteY1" fmla="*/ 0 h 230692"/>
                  <a:gd name="connsiteX2" fmla="*/ 304800 w 609600"/>
                  <a:gd name="connsiteY2" fmla="*/ 230692 h 230692"/>
                  <a:gd name="connsiteX3" fmla="*/ 0 w 609600"/>
                  <a:gd name="connsiteY3" fmla="*/ 0 h 230692"/>
                </a:gdLst>
                <a:ahLst/>
                <a:cxnLst>
                  <a:cxn ang="0">
                    <a:pos x="connsiteX0" y="connsiteY0"/>
                  </a:cxn>
                  <a:cxn ang="0">
                    <a:pos x="connsiteX1" y="connsiteY1"/>
                  </a:cxn>
                  <a:cxn ang="0">
                    <a:pos x="connsiteX2" y="connsiteY2"/>
                  </a:cxn>
                  <a:cxn ang="0">
                    <a:pos x="connsiteX3" y="connsiteY3"/>
                  </a:cxn>
                </a:cxnLst>
                <a:rect l="l" t="t" r="r" b="b"/>
                <a:pathLst>
                  <a:path w="609600" h="230692">
                    <a:moveTo>
                      <a:pt x="0" y="0"/>
                    </a:moveTo>
                    <a:lnTo>
                      <a:pt x="609600" y="0"/>
                    </a:lnTo>
                    <a:cubicBezTo>
                      <a:pt x="609600" y="127408"/>
                      <a:pt x="473136" y="230692"/>
                      <a:pt x="304800" y="230692"/>
                    </a:cubicBezTo>
                    <a:cubicBezTo>
                      <a:pt x="136464" y="230692"/>
                      <a:pt x="0" y="127408"/>
                      <a:pt x="0" y="0"/>
                    </a:cubicBezTo>
                    <a:close/>
                  </a:path>
                </a:pathLst>
              </a:cu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Rounded Rectangle 80">
                <a:extLst>
                  <a:ext uri="{FF2B5EF4-FFF2-40B4-BE49-F238E27FC236}">
                    <a16:creationId xmlns:a16="http://schemas.microsoft.com/office/drawing/2014/main" id="{35289E78-2328-702F-178F-56A27A23F2E1}"/>
                  </a:ext>
                </a:extLst>
              </p:cNvPr>
              <p:cNvSpPr/>
              <p:nvPr/>
            </p:nvSpPr>
            <p:spPr>
              <a:xfrm>
                <a:off x="6707477" y="3038731"/>
                <a:ext cx="135653" cy="45719"/>
              </a:xfrm>
              <a:prstGeom prst="roundRect">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8" name="Freeform 117">
              <a:extLst>
                <a:ext uri="{FF2B5EF4-FFF2-40B4-BE49-F238E27FC236}">
                  <a16:creationId xmlns:a16="http://schemas.microsoft.com/office/drawing/2014/main" id="{AD34BB9F-349A-28D7-A1C3-C41DD53EE43D}"/>
                </a:ext>
              </a:extLst>
            </p:cNvPr>
            <p:cNvSpPr/>
            <p:nvPr/>
          </p:nvSpPr>
          <p:spPr>
            <a:xfrm>
              <a:off x="6334964" y="3661854"/>
              <a:ext cx="108694" cy="97374"/>
            </a:xfrm>
            <a:custGeom>
              <a:avLst/>
              <a:gdLst>
                <a:gd name="connsiteX0" fmla="*/ 42091 w 108694"/>
                <a:gd name="connsiteY0" fmla="*/ 0 h 97374"/>
                <a:gd name="connsiteX1" fmla="*/ 56529 w 108694"/>
                <a:gd name="connsiteY1" fmla="*/ 1699 h 97374"/>
                <a:gd name="connsiteX2" fmla="*/ 108694 w 108694"/>
                <a:gd name="connsiteY2" fmla="*/ 47580 h 97374"/>
                <a:gd name="connsiteX3" fmla="*/ 23283 w 108694"/>
                <a:gd name="connsiteY3" fmla="*/ 97374 h 97374"/>
                <a:gd name="connsiteX4" fmla="*/ 0 w 108694"/>
                <a:gd name="connsiteY4" fmla="*/ 94634 h 97374"/>
                <a:gd name="connsiteX5" fmla="*/ 31752 w 108694"/>
                <a:gd name="connsiteY5" fmla="*/ 49298 h 9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94" h="97374">
                  <a:moveTo>
                    <a:pt x="42091" y="0"/>
                  </a:moveTo>
                  <a:lnTo>
                    <a:pt x="56529" y="1699"/>
                  </a:lnTo>
                  <a:cubicBezTo>
                    <a:pt x="87184" y="9259"/>
                    <a:pt x="108694" y="26955"/>
                    <a:pt x="108694" y="47580"/>
                  </a:cubicBezTo>
                  <a:cubicBezTo>
                    <a:pt x="108694" y="75080"/>
                    <a:pt x="70454" y="97374"/>
                    <a:pt x="23283" y="97374"/>
                  </a:cubicBezTo>
                  <a:lnTo>
                    <a:pt x="0" y="94634"/>
                  </a:lnTo>
                  <a:lnTo>
                    <a:pt x="31752" y="49298"/>
                  </a:lnTo>
                  <a:close/>
                </a:path>
              </a:pathLst>
            </a:custGeom>
            <a:noFill/>
            <a:ln w="190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Graphic 2" descr="Close with solid fill">
            <a:extLst>
              <a:ext uri="{FF2B5EF4-FFF2-40B4-BE49-F238E27FC236}">
                <a16:creationId xmlns:a16="http://schemas.microsoft.com/office/drawing/2014/main" id="{C9394965-A9B4-08C0-D216-7663124AAF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88004" y="2692698"/>
            <a:ext cx="814399" cy="814399"/>
          </a:xfrm>
          <a:prstGeom prst="rect">
            <a:avLst/>
          </a:prstGeom>
        </p:spPr>
      </p:pic>
    </p:spTree>
    <p:extLst>
      <p:ext uri="{BB962C8B-B14F-4D97-AF65-F5344CB8AC3E}">
        <p14:creationId xmlns:p14="http://schemas.microsoft.com/office/powerpoint/2010/main" val="210693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7E722-F6A5-1F65-FEC9-29B6EA36C645}"/>
              </a:ext>
            </a:extLst>
          </p:cNvPr>
          <p:cNvSpPr txBox="1"/>
          <p:nvPr/>
        </p:nvSpPr>
        <p:spPr>
          <a:xfrm>
            <a:off x="3310415" y="258901"/>
            <a:ext cx="5096016" cy="6340197"/>
          </a:xfrm>
          <a:prstGeom prst="rect">
            <a:avLst/>
          </a:prstGeom>
          <a:noFill/>
        </p:spPr>
        <p:txBody>
          <a:bodyPr wrap="square">
            <a:spAutoFit/>
          </a:bodyPr>
          <a:lstStyle/>
          <a:p>
            <a:r>
              <a:rPr lang="en-GB" sz="1400" b="0" dirty="0">
                <a:solidFill>
                  <a:schemeClr val="accent5"/>
                </a:solidFill>
                <a:effectLst/>
                <a:latin typeface="Menlo" panose="020B0609030804020204" pitchFamily="49" charset="0"/>
              </a:rPr>
              <a:t>"actions"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brewCoffee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"object"</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"properties"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coffeeType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enum</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"espresso"</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"americano"</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"latte"</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"cappuccino”</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sugarAmount</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enum</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"low"</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"medium"</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"high”</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"output"</a:t>
            </a:r>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"forms"</a:t>
            </a:r>
            <a:r>
              <a:rPr lang="en-GB" sz="1400" b="0" dirty="0">
                <a:solidFill>
                  <a:schemeClr val="accent1"/>
                </a:solidFill>
                <a:effectLst/>
                <a:latin typeface="Menlo" panose="020B0609030804020204" pitchFamily="49" charset="0"/>
              </a:rPr>
              <a:t>: […]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stopBrew</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"string"</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"forms"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turnOff</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a:t>
            </a:r>
            <a:r>
              <a:rPr lang="en-GB" sz="1400" b="0" dirty="0">
                <a:solidFill>
                  <a:schemeClr val="accent2"/>
                </a:solidFill>
                <a:effectLst/>
                <a:latin typeface="Menlo" panose="020B0609030804020204" pitchFamily="49" charset="0"/>
              </a:rPr>
              <a:t>"</a:t>
            </a:r>
            <a:r>
              <a:rPr lang="en-GB" sz="1400" b="0" dirty="0" err="1">
                <a:solidFill>
                  <a:schemeClr val="accent2"/>
                </a:solidFill>
                <a:effectLst/>
                <a:latin typeface="Menlo" panose="020B0609030804020204" pitchFamily="49" charset="0"/>
              </a:rPr>
              <a:t>boolean</a:t>
            </a:r>
            <a:r>
              <a:rPr lang="en-GB" sz="1400" b="0" dirty="0">
                <a:solidFill>
                  <a:schemeClr val="accent2"/>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"forms"</a:t>
            </a:r>
            <a:r>
              <a:rPr lang="en-GB" sz="1400" b="0" dirty="0">
                <a:solidFill>
                  <a:schemeClr val="accent1"/>
                </a:solidFill>
                <a:effectLst/>
                <a:latin typeface="Menlo" panose="020B0609030804020204" pitchFamily="49" charset="0"/>
              </a:rPr>
              <a:t>: […]}},</a:t>
            </a:r>
          </a:p>
        </p:txBody>
      </p:sp>
    </p:spTree>
    <p:extLst>
      <p:ext uri="{BB962C8B-B14F-4D97-AF65-F5344CB8AC3E}">
        <p14:creationId xmlns:p14="http://schemas.microsoft.com/office/powerpoint/2010/main" val="50449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7E348-34B2-3EDB-96E3-8EDCB93BF9E2}"/>
              </a:ext>
            </a:extLst>
          </p:cNvPr>
          <p:cNvSpPr>
            <a:spLocks noGrp="1"/>
          </p:cNvSpPr>
          <p:nvPr>
            <p:ph idx="1"/>
          </p:nvPr>
        </p:nvSpPr>
        <p:spPr>
          <a:xfrm>
            <a:off x="2392417" y="2230820"/>
            <a:ext cx="7733218" cy="2396360"/>
          </a:xfrm>
        </p:spPr>
        <p:txBody>
          <a:bodyPr>
            <a:normAutofit/>
          </a:bodyPr>
          <a:lstStyle/>
          <a:p>
            <a:pPr marL="0" indent="0">
              <a:buNone/>
            </a:pPr>
            <a:r>
              <a:rPr lang="en-US" sz="1800" dirty="0">
                <a:solidFill>
                  <a:schemeClr val="accent5"/>
                </a:solidFill>
                <a:latin typeface="Consolas" panose="020B0609020204030204" pitchFamily="49" charset="0"/>
                <a:cs typeface="Consolas" panose="020B0609020204030204" pitchFamily="49" charset="0"/>
              </a:rPr>
              <a:t>"forms"</a:t>
            </a:r>
            <a:r>
              <a:rPr lang="en-US" sz="1800" dirty="0">
                <a:solidFill>
                  <a:schemeClr val="accent1"/>
                </a:solidFill>
                <a:latin typeface="Consolas" panose="020B0609020204030204" pitchFamily="49" charset="0"/>
                <a:cs typeface="Consolas" panose="020B0609020204030204" pitchFamily="49" charset="0"/>
              </a:rPr>
              <a:t>: [ </a:t>
            </a:r>
          </a:p>
          <a:p>
            <a:pPr marL="0" indent="0">
              <a:buNone/>
            </a:pPr>
            <a:r>
              <a:rPr lang="en-US" sz="1800" dirty="0">
                <a:solidFill>
                  <a:schemeClr val="accent1"/>
                </a:solidFill>
                <a:latin typeface="Consolas" panose="020B0609020204030204" pitchFamily="49" charset="0"/>
                <a:cs typeface="Consolas" panose="020B0609020204030204" pitchFamily="49" charset="0"/>
              </a:rPr>
              <a:t>    {</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a:t>
            </a:r>
            <a:r>
              <a:rPr lang="en-US" sz="1800" dirty="0" err="1">
                <a:solidFill>
                  <a:schemeClr val="accent5"/>
                </a:solidFill>
                <a:latin typeface="Consolas" panose="020B0609020204030204" pitchFamily="49" charset="0"/>
                <a:cs typeface="Consolas" panose="020B0609020204030204" pitchFamily="49" charset="0"/>
              </a:rPr>
              <a:t>href</a:t>
            </a:r>
            <a:r>
              <a:rPr lang="en-US" sz="1800" dirty="0">
                <a:solidFill>
                  <a:schemeClr val="accent5"/>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"https://</a:t>
            </a:r>
            <a:r>
              <a:rPr lang="en-US" sz="1800" dirty="0" err="1">
                <a:solidFill>
                  <a:schemeClr val="accent2"/>
                </a:solidFill>
                <a:latin typeface="Consolas" panose="020B0609020204030204" pitchFamily="49" charset="0"/>
                <a:cs typeface="Consolas" panose="020B0609020204030204" pitchFamily="49" charset="0"/>
              </a:rPr>
              <a:t>myMachine.example.com</a:t>
            </a:r>
            <a:r>
              <a:rPr lang="en-US" sz="1800" dirty="0">
                <a:solidFill>
                  <a:schemeClr val="accent2"/>
                </a:solidFill>
                <a:latin typeface="Consolas" panose="020B0609020204030204" pitchFamily="49" charset="0"/>
                <a:cs typeface="Consolas" panose="020B0609020204030204" pitchFamily="49" charset="0"/>
              </a:rPr>
              <a:t>/</a:t>
            </a:r>
            <a:r>
              <a:rPr lang="en-US" sz="1800" dirty="0" err="1">
                <a:solidFill>
                  <a:schemeClr val="accent2"/>
                </a:solidFill>
                <a:latin typeface="Consolas" panose="020B0609020204030204" pitchFamily="49" charset="0"/>
                <a:cs typeface="Consolas" panose="020B0609020204030204" pitchFamily="49" charset="0"/>
              </a:rPr>
              <a:t>brewCoffee</a:t>
            </a:r>
            <a:r>
              <a:rPr lang="en-US" sz="1800" dirty="0">
                <a:solidFill>
                  <a:schemeClr val="accent2"/>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5"/>
                </a:solidFill>
                <a:latin typeface="Consolas" panose="020B0609020204030204" pitchFamily="49" charset="0"/>
                <a:cs typeface="Consolas" panose="020B0609020204030204" pitchFamily="49" charset="0"/>
              </a:rPr>
              <a:t>"</a:t>
            </a:r>
            <a:r>
              <a:rPr lang="en-US" sz="1800" dirty="0" err="1">
                <a:solidFill>
                  <a:schemeClr val="accent5"/>
                </a:solidFill>
                <a:latin typeface="Consolas" panose="020B0609020204030204" pitchFamily="49" charset="0"/>
                <a:cs typeface="Consolas" panose="020B0609020204030204" pitchFamily="49" charset="0"/>
              </a:rPr>
              <a:t>htv:methodName</a:t>
            </a:r>
            <a:r>
              <a:rPr lang="en-US" sz="1800" dirty="0">
                <a:solidFill>
                  <a:schemeClr val="accent5"/>
                </a:solidFill>
                <a:latin typeface="Consolas" panose="020B0609020204030204" pitchFamily="49" charset="0"/>
                <a:cs typeface="Consolas" panose="020B0609020204030204" pitchFamily="49" charset="0"/>
              </a:rPr>
              <a:t>"</a:t>
            </a:r>
            <a:r>
              <a:rPr lang="en-US" sz="1800" dirty="0">
                <a:solidFill>
                  <a:schemeClr val="accent1"/>
                </a:solidFill>
                <a:latin typeface="Consolas" panose="020B0609020204030204" pitchFamily="49" charset="0"/>
                <a:cs typeface="Consolas" panose="020B0609020204030204" pitchFamily="49" charset="0"/>
              </a:rPr>
              <a:t>:</a:t>
            </a: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2"/>
                </a:solidFill>
                <a:latin typeface="Consolas" panose="020B0609020204030204" pitchFamily="49" charset="0"/>
                <a:cs typeface="Consolas" panose="020B0609020204030204" pitchFamily="49" charset="0"/>
              </a:rPr>
              <a:t>"POST"            </a:t>
            </a:r>
            <a:r>
              <a:rPr lang="en-US" sz="1800" dirty="0">
                <a:solidFill>
                  <a:srgbClr val="CACACA"/>
                </a:solidFill>
                <a:latin typeface="Consolas" panose="020B0609020204030204" pitchFamily="49" charset="0"/>
                <a:cs typeface="Consolas" panose="020B0609020204030204" pitchFamily="49" charset="0"/>
              </a:rPr>
              <a:t>	</a:t>
            </a:r>
          </a:p>
          <a:p>
            <a:pPr marL="0" indent="0">
              <a:buNone/>
            </a:pPr>
            <a:r>
              <a:rPr lang="en-US" sz="1800" dirty="0">
                <a:solidFill>
                  <a:srgbClr val="CACACA"/>
                </a:solidFill>
                <a:latin typeface="Consolas" panose="020B0609020204030204" pitchFamily="49" charset="0"/>
                <a:cs typeface="Consolas" panose="020B0609020204030204" pitchFamily="49" charset="0"/>
              </a:rPr>
              <a:t>    </a:t>
            </a:r>
            <a:r>
              <a:rPr lang="en-US" sz="1800" dirty="0">
                <a:solidFill>
                  <a:schemeClr val="accent1"/>
                </a:solidFill>
                <a:latin typeface="Consolas" panose="020B0609020204030204" pitchFamily="49" charset="0"/>
                <a:cs typeface="Consolas" panose="020B0609020204030204" pitchFamily="49" charset="0"/>
              </a:rPr>
              <a:t>} ] },</a:t>
            </a:r>
            <a:endParaRPr lang="en-US" sz="1800" dirty="0"/>
          </a:p>
        </p:txBody>
      </p:sp>
    </p:spTree>
    <p:extLst>
      <p:ext uri="{BB962C8B-B14F-4D97-AF65-F5344CB8AC3E}">
        <p14:creationId xmlns:p14="http://schemas.microsoft.com/office/powerpoint/2010/main" val="1754744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4730935" y="2617078"/>
            <a:ext cx="1024759" cy="31530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3763D81-6353-3493-84BF-F7C45AF8CC43}"/>
              </a:ext>
            </a:extLst>
          </p:cNvPr>
          <p:cNvGrpSpPr/>
          <p:nvPr/>
        </p:nvGrpSpPr>
        <p:grpSpPr>
          <a:xfrm>
            <a:off x="7984303" y="1919786"/>
            <a:ext cx="1845497" cy="2577019"/>
            <a:chOff x="4818745" y="1645464"/>
            <a:chExt cx="2554511" cy="3567073"/>
          </a:xfrm>
        </p:grpSpPr>
        <p:grpSp>
          <p:nvGrpSpPr>
            <p:cNvPr id="3" name="Group 2">
              <a:extLst>
                <a:ext uri="{FF2B5EF4-FFF2-40B4-BE49-F238E27FC236}">
                  <a16:creationId xmlns:a16="http://schemas.microsoft.com/office/drawing/2014/main" id="{8A29998D-7416-1AB0-C6F4-525415E3BEBA}"/>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87691880-1451-65CE-9C8B-D5D1B76AF5FB}"/>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1BB44D0B-728F-BE87-DB59-3436AB4CD600}"/>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20E4F05C-5A47-DF38-F9FC-CD3D20CC207B}"/>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4A8800-07BF-7A06-1428-7275ECD5DE55}"/>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BFF1BFA-2BDD-1A02-02D3-A8A5CF9FAE34}"/>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F8BD29B-565A-294E-A26E-CD0D8572EF32}"/>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AB6A60A-F29A-079C-4480-EE51A2751F8D}"/>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480C1FE-D377-C1FD-7DD3-96F05FF0DD8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2327047-DCC2-1A9B-5947-2BC72763B057}"/>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02C5D6D9-C42A-0229-F95D-42412103F2C4}"/>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7413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7D6C0F2A-8BEF-830A-DE04-77A600856AF3}"/>
              </a:ext>
            </a:extLst>
          </p:cNvPr>
          <p:cNvSpPr/>
          <p:nvPr/>
        </p:nvSpPr>
        <p:spPr>
          <a:xfrm>
            <a:off x="1999734" y="2580297"/>
            <a:ext cx="8192532" cy="2409146"/>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 name="Content Placeholder 2">
            <a:extLst>
              <a:ext uri="{FF2B5EF4-FFF2-40B4-BE49-F238E27FC236}">
                <a16:creationId xmlns:a16="http://schemas.microsoft.com/office/drawing/2014/main" id="{C82D4991-3A0D-39F9-D231-3E41CCA8A1CD}"/>
              </a:ext>
            </a:extLst>
          </p:cNvPr>
          <p:cNvSpPr>
            <a:spLocks noGrp="1"/>
          </p:cNvSpPr>
          <p:nvPr>
            <p:ph idx="1"/>
          </p:nvPr>
        </p:nvSpPr>
        <p:spPr>
          <a:xfrm>
            <a:off x="1999734" y="3122803"/>
            <a:ext cx="8192532" cy="1324133"/>
          </a:xfrm>
        </p:spPr>
        <p:txBody>
          <a:bodyPr>
            <a:noAutofit/>
          </a:bodyPr>
          <a:lstStyle/>
          <a:p>
            <a:pPr marL="0" indent="0">
              <a:buNone/>
            </a:pPr>
            <a:r>
              <a:rPr lang="en-US" sz="2400" dirty="0">
                <a:solidFill>
                  <a:schemeClr val="accent4"/>
                </a:solidFill>
                <a:latin typeface="Consolas" panose="020B0609020204030204" pitchFamily="49" charset="0"/>
                <a:cs typeface="Consolas" panose="020B0609020204030204" pitchFamily="49" charset="0"/>
              </a:rPr>
              <a:t>POST</a:t>
            </a:r>
            <a:r>
              <a:rPr lang="en-US" sz="2400" dirty="0">
                <a:solidFill>
                  <a:srgbClr val="CACACA"/>
                </a:solidFill>
                <a:latin typeface="Consolas" panose="020B0609020204030204" pitchFamily="49" charset="0"/>
                <a:cs typeface="Consolas" panose="020B0609020204030204" pitchFamily="49" charset="0"/>
              </a:rPr>
              <a:t> </a:t>
            </a:r>
            <a:r>
              <a:rPr lang="en-US" sz="2400" dirty="0">
                <a:solidFill>
                  <a:schemeClr val="accent6"/>
                </a:solidFill>
                <a:latin typeface="Consolas" panose="020B0609020204030204" pitchFamily="49" charset="0"/>
                <a:cs typeface="Consolas" panose="020B0609020204030204" pitchFamily="49" charset="0"/>
              </a:rPr>
              <a:t>https://</a:t>
            </a:r>
            <a:r>
              <a:rPr lang="en-US" sz="2400" dirty="0" err="1">
                <a:solidFill>
                  <a:schemeClr val="accent6"/>
                </a:solidFill>
                <a:latin typeface="Consolas" panose="020B0609020204030204" pitchFamily="49" charset="0"/>
                <a:cs typeface="Consolas" panose="020B0609020204030204" pitchFamily="49" charset="0"/>
              </a:rPr>
              <a:t>myMachine.example.com</a:t>
            </a:r>
            <a:r>
              <a:rPr lang="en-US" sz="2400" dirty="0">
                <a:solidFill>
                  <a:schemeClr val="accent6"/>
                </a:solidFill>
                <a:latin typeface="Consolas" panose="020B0609020204030204" pitchFamily="49" charset="0"/>
                <a:cs typeface="Consolas" panose="020B0609020204030204" pitchFamily="49" charset="0"/>
              </a:rPr>
              <a:t>/</a:t>
            </a:r>
            <a:r>
              <a:rPr lang="en-US" sz="2400" dirty="0" err="1">
                <a:solidFill>
                  <a:schemeClr val="accent6"/>
                </a:solidFill>
                <a:latin typeface="Consolas" panose="020B0609020204030204" pitchFamily="49" charset="0"/>
                <a:cs typeface="Consolas" panose="020B0609020204030204" pitchFamily="49" charset="0"/>
              </a:rPr>
              <a:t>brewMyCoffee</a:t>
            </a:r>
            <a:endParaRPr lang="en-US" sz="2400" dirty="0">
              <a:solidFill>
                <a:schemeClr val="accent6"/>
              </a:solidFill>
              <a:latin typeface="Consolas" panose="020B0609020204030204" pitchFamily="49" charset="0"/>
              <a:cs typeface="Consolas" panose="020B0609020204030204" pitchFamily="49" charset="0"/>
            </a:endParaRPr>
          </a:p>
          <a:p>
            <a:pPr marL="0" indent="0">
              <a:buNone/>
            </a:pPr>
            <a:endParaRPr lang="en-US" sz="2400" dirty="0">
              <a:solidFill>
                <a:schemeClr val="accent4"/>
              </a:solidFill>
              <a:latin typeface="Consolas" panose="020B0609020204030204" pitchFamily="49" charset="0"/>
              <a:cs typeface="Consolas" panose="020B0609020204030204" pitchFamily="49" charset="0"/>
            </a:endParaRPr>
          </a:p>
          <a:p>
            <a:pPr marL="0" indent="0">
              <a:buNone/>
            </a:pPr>
            <a:r>
              <a:rPr lang="en-US" sz="2400" dirty="0">
                <a:solidFill>
                  <a:schemeClr val="accent4"/>
                </a:solidFill>
                <a:latin typeface="Consolas" panose="020B0609020204030204" pitchFamily="49" charset="0"/>
                <a:cs typeface="Consolas" panose="020B0609020204030204" pitchFamily="49" charset="0"/>
              </a:rPr>
              <a:t>{ </a:t>
            </a:r>
            <a:r>
              <a:rPr lang="en-GB" sz="2400" b="0" dirty="0">
                <a:solidFill>
                  <a:schemeClr val="accent2"/>
                </a:solidFill>
                <a:effectLst/>
                <a:latin typeface="Menlo" panose="020B0609030804020204" pitchFamily="49" charset="0"/>
              </a:rPr>
              <a:t>"latte"</a:t>
            </a:r>
            <a:r>
              <a:rPr lang="en-GB" sz="2400" b="0" dirty="0">
                <a:solidFill>
                  <a:schemeClr val="accent4"/>
                </a:solidFill>
                <a:effectLst/>
                <a:latin typeface="Menlo" panose="020B0609030804020204" pitchFamily="49" charset="0"/>
              </a:rPr>
              <a:t>,</a:t>
            </a:r>
            <a:r>
              <a:rPr lang="en-GB" sz="2400" b="0" dirty="0">
                <a:solidFill>
                  <a:schemeClr val="accent2"/>
                </a:solidFill>
                <a:effectLst/>
                <a:latin typeface="Menlo" panose="020B0609030804020204" pitchFamily="49" charset="0"/>
              </a:rPr>
              <a:t> "low" </a:t>
            </a:r>
            <a:r>
              <a:rPr lang="en-US" sz="2400" dirty="0">
                <a:solidFill>
                  <a:schemeClr val="accent4"/>
                </a:solidFill>
                <a:latin typeface="Consolas" panose="020B0609020204030204" pitchFamily="49" charset="0"/>
                <a:cs typeface="Consolas" panose="020B0609020204030204" pitchFamily="49" charset="0"/>
              </a:rPr>
              <a:t>}</a:t>
            </a:r>
          </a:p>
          <a:p>
            <a:pPr marL="0" indent="0">
              <a:buNone/>
            </a:pPr>
            <a:r>
              <a:rPr lang="en-US" sz="2400" dirty="0">
                <a:solidFill>
                  <a:srgbClr val="CACACA"/>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1956200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4730935" y="2617078"/>
            <a:ext cx="1024759" cy="31530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71E11656-90A9-F6B7-9764-7FB27591D281}"/>
              </a:ext>
            </a:extLst>
          </p:cNvPr>
          <p:cNvGrpSpPr/>
          <p:nvPr/>
        </p:nvGrpSpPr>
        <p:grpSpPr>
          <a:xfrm>
            <a:off x="7984303" y="1919786"/>
            <a:ext cx="1845497" cy="2577019"/>
            <a:chOff x="4818745" y="1645464"/>
            <a:chExt cx="2554511" cy="3567073"/>
          </a:xfrm>
        </p:grpSpPr>
        <p:grpSp>
          <p:nvGrpSpPr>
            <p:cNvPr id="3" name="Group 2">
              <a:extLst>
                <a:ext uri="{FF2B5EF4-FFF2-40B4-BE49-F238E27FC236}">
                  <a16:creationId xmlns:a16="http://schemas.microsoft.com/office/drawing/2014/main" id="{387CE0B4-16E4-0BF7-3529-E4B3A6C9CC0C}"/>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1CB19B9E-826D-7C1F-D51A-B6CC0BC270F5}"/>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AB59DE9A-FA75-5C7F-78C3-68733BC81827}"/>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39AB9717-32AC-A46C-F1C7-DD37F83DB0E2}"/>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99D1A72-22F0-096A-22FE-0E10CBA1EB55}"/>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961CDD0-9DEC-FF4A-9776-7B37B023C80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8EDAE36-286B-AED2-7269-9E82A3D868D1}"/>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F0FD04-E8B9-99F8-FEB9-8FBC53FC0318}"/>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23A7D74-E851-DF81-7CA3-BEB75A9E5FF7}"/>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970C2DD-3BD1-C756-967D-C2147877E52E}"/>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16106E98-B71E-EBE0-9AA4-D7585D5CE22E}"/>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946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6182049" y="2617078"/>
            <a:ext cx="1024759" cy="315306"/>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6CFE391A-B38B-BBCF-6E0F-DA242183F12D}"/>
              </a:ext>
            </a:extLst>
          </p:cNvPr>
          <p:cNvGrpSpPr/>
          <p:nvPr/>
        </p:nvGrpSpPr>
        <p:grpSpPr>
          <a:xfrm>
            <a:off x="7984303" y="1919786"/>
            <a:ext cx="1845497" cy="2577019"/>
            <a:chOff x="4818745" y="1645464"/>
            <a:chExt cx="2554511" cy="3567073"/>
          </a:xfrm>
        </p:grpSpPr>
        <p:grpSp>
          <p:nvGrpSpPr>
            <p:cNvPr id="3" name="Group 2">
              <a:extLst>
                <a:ext uri="{FF2B5EF4-FFF2-40B4-BE49-F238E27FC236}">
                  <a16:creationId xmlns:a16="http://schemas.microsoft.com/office/drawing/2014/main" id="{2EAD80B6-F658-BDC0-5CAA-5255DE701394}"/>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59BF3682-7CB9-B9B4-5020-25FD43185772}"/>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0F5F756E-51EC-70EF-531D-F7E6B02FED01}"/>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36CA687B-7BC1-9694-3A6D-6A64026926E1}"/>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1A245C6-A652-0F27-4A6A-79D0B0873478}"/>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BECBE21-314D-E5F2-D653-E866DDDF326A}"/>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753534B-D604-B282-31AD-3314FFFA8EB7}"/>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509ABBAF-AD3D-D0AC-6142-4763AE4F1010}"/>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244297-8FA1-0518-E91E-B54F9939CF6F}"/>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6BF137D-F38C-2C8A-E169-20D942EE29AD}"/>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9A649560-D84C-D8E8-BAFD-8C62939CD638}"/>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60231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6814414" y="3497366"/>
            <a:ext cx="473201" cy="462358"/>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A72688D6-28AD-1F8D-8754-3504A6578590}"/>
              </a:ext>
            </a:extLst>
          </p:cNvPr>
          <p:cNvGrpSpPr/>
          <p:nvPr/>
        </p:nvGrpSpPr>
        <p:grpSpPr>
          <a:xfrm>
            <a:off x="7984303" y="1919786"/>
            <a:ext cx="1845497" cy="2577019"/>
            <a:chOff x="4818745" y="1645464"/>
            <a:chExt cx="2554511" cy="3567073"/>
          </a:xfrm>
        </p:grpSpPr>
        <p:grpSp>
          <p:nvGrpSpPr>
            <p:cNvPr id="3" name="Group 2">
              <a:extLst>
                <a:ext uri="{FF2B5EF4-FFF2-40B4-BE49-F238E27FC236}">
                  <a16:creationId xmlns:a16="http://schemas.microsoft.com/office/drawing/2014/main" id="{0F8D2414-5306-7197-81DA-959BA719491A}"/>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9CA83671-2EA2-E2E8-D368-A47D36102A8E}"/>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B975FF6A-0F35-043D-10A4-9C69330F488A}"/>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46DB27AD-1DCB-E509-DF2F-4853362DB977}"/>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549AD9E-82F1-78B3-742A-93F43A5A6E15}"/>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6600308-26B1-94BD-8575-7C8492BE08C0}"/>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9A611E4-5A23-D502-1C40-96814ECB57CA}"/>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AC08954D-A2CA-5176-A92F-5C96F012181D}"/>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984965-18CC-2643-973E-B921A242F6CE}"/>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94FC8F9-145D-7E81-3CE5-F74C97418B97}"/>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377F8312-34B7-AC94-73D8-25A7DBC75604}"/>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0568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5090756"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spTree>
    <p:extLst>
      <p:ext uri="{BB962C8B-B14F-4D97-AF65-F5344CB8AC3E}">
        <p14:creationId xmlns:p14="http://schemas.microsoft.com/office/powerpoint/2010/main" val="3761528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0098" y="1858652"/>
            <a:ext cx="2699288" cy="2699288"/>
          </a:xfrm>
          <a:prstGeom prst="rect">
            <a:avLst/>
          </a:prstGeom>
        </p:spPr>
      </p:pic>
      <p:cxnSp>
        <p:nvCxnSpPr>
          <p:cNvPr id="25" name="Straight Arrow Connector 24">
            <a:extLst>
              <a:ext uri="{FF2B5EF4-FFF2-40B4-BE49-F238E27FC236}">
                <a16:creationId xmlns:a16="http://schemas.microsoft.com/office/drawing/2014/main" id="{14867ABC-A669-E251-1A3A-06FE0F200690}"/>
              </a:ext>
            </a:extLst>
          </p:cNvPr>
          <p:cNvCxnSpPr/>
          <p:nvPr/>
        </p:nvCxnSpPr>
        <p:spPr>
          <a:xfrm>
            <a:off x="4997669" y="2774731"/>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E1381E2-AB1B-334F-E9F7-31BCB89E47D2}"/>
              </a:ext>
            </a:extLst>
          </p:cNvPr>
          <p:cNvCxnSpPr>
            <a:cxnSpLocks/>
          </p:cNvCxnSpPr>
          <p:nvPr/>
        </p:nvCxnSpPr>
        <p:spPr>
          <a:xfrm flipH="1">
            <a:off x="4997669" y="3728545"/>
            <a:ext cx="2207172"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FB8246A1-C216-541B-EAE0-3F8B53B292E4}"/>
              </a:ext>
            </a:extLst>
          </p:cNvPr>
          <p:cNvSpPr/>
          <p:nvPr/>
        </p:nvSpPr>
        <p:spPr>
          <a:xfrm>
            <a:off x="5053848" y="3497366"/>
            <a:ext cx="473201" cy="462358"/>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FE46CE82-A74A-26ED-6220-4C087A0CB4E6}"/>
              </a:ext>
            </a:extLst>
          </p:cNvPr>
          <p:cNvGrpSpPr/>
          <p:nvPr/>
        </p:nvGrpSpPr>
        <p:grpSpPr>
          <a:xfrm>
            <a:off x="7984303" y="1919786"/>
            <a:ext cx="1845497" cy="2577019"/>
            <a:chOff x="4818745" y="1645464"/>
            <a:chExt cx="2554511" cy="3567073"/>
          </a:xfrm>
        </p:grpSpPr>
        <p:grpSp>
          <p:nvGrpSpPr>
            <p:cNvPr id="3" name="Group 2">
              <a:extLst>
                <a:ext uri="{FF2B5EF4-FFF2-40B4-BE49-F238E27FC236}">
                  <a16:creationId xmlns:a16="http://schemas.microsoft.com/office/drawing/2014/main" id="{3170165E-EBFA-984E-12B9-1755FB8E11DD}"/>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8AA4BB29-BBD7-BD07-B073-1BECA1A35C13}"/>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D29AA436-06C7-B6C9-F431-078CA28F8BC3}"/>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BEA055A0-4AD5-3C45-E053-CCDBBE58F665}"/>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214DD08-5B2A-345F-596C-4DE611346962}"/>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D94BEA0-1504-13D4-B4BB-2775284E4EA2}"/>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F0A4A6-D2BE-4CBD-C817-70392AF7D486}"/>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DFF8268F-4C35-2414-A4E0-CFE3772F4CED}"/>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F7B8E5-6D37-FD42-3980-3D2C501A23E6}"/>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32A5B65-5227-074E-6275-0E3EA0DF9347}"/>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2540D818-6265-E5AD-B1B6-D203D995B993}"/>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37312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a:extLst>
              <a:ext uri="{FF2B5EF4-FFF2-40B4-BE49-F238E27FC236}">
                <a16:creationId xmlns:a16="http://schemas.microsoft.com/office/drawing/2014/main" id="{FB8246A1-C216-541B-EAE0-3F8B53B292E4}"/>
              </a:ext>
            </a:extLst>
          </p:cNvPr>
          <p:cNvSpPr/>
          <p:nvPr/>
        </p:nvSpPr>
        <p:spPr>
          <a:xfrm>
            <a:off x="4746960" y="2110872"/>
            <a:ext cx="2698081" cy="2636257"/>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65D83F9-00BE-FF4E-C72F-53B1CFE5DD9E}"/>
              </a:ext>
            </a:extLst>
          </p:cNvPr>
          <p:cNvSpPr txBox="1"/>
          <p:nvPr/>
        </p:nvSpPr>
        <p:spPr>
          <a:xfrm>
            <a:off x="4888935" y="2736503"/>
            <a:ext cx="2414130" cy="1384995"/>
          </a:xfrm>
          <a:prstGeom prst="rect">
            <a:avLst/>
          </a:prstGeom>
          <a:noFill/>
        </p:spPr>
        <p:txBody>
          <a:bodyPr wrap="square">
            <a:spAutoFit/>
          </a:bodyPr>
          <a:lstStyle/>
          <a:p>
            <a:pPr algn="ctr"/>
            <a:r>
              <a:rPr lang="en-US" sz="2800" dirty="0">
                <a:solidFill>
                  <a:schemeClr val="accent2"/>
                </a:solidFill>
                <a:latin typeface="Consolas" panose="020B0609020204030204" pitchFamily="49" charset="0"/>
                <a:cs typeface="Consolas" panose="020B0609020204030204" pitchFamily="49" charset="0"/>
              </a:rPr>
              <a:t>"</a:t>
            </a:r>
            <a:r>
              <a:rPr lang="en-GB" sz="2800" b="0" dirty="0">
                <a:solidFill>
                  <a:schemeClr val="accent2"/>
                </a:solidFill>
                <a:effectLst/>
                <a:latin typeface="Consolas" panose="020B0609020204030204" pitchFamily="49" charset="0"/>
                <a:cs typeface="Consolas" panose="020B0609020204030204" pitchFamily="49" charset="0"/>
              </a:rPr>
              <a:t>Your coffee is ready</a:t>
            </a:r>
            <a:r>
              <a:rPr lang="en-US" sz="2800" dirty="0">
                <a:solidFill>
                  <a:schemeClr val="accent2"/>
                </a:solidFill>
                <a:latin typeface="Consolas" panose="020B0609020204030204" pitchFamily="49" charset="0"/>
                <a:cs typeface="Consolas" panose="020B0609020204030204" pitchFamily="49" charset="0"/>
              </a:rPr>
              <a:t>"</a:t>
            </a:r>
            <a:endParaRPr lang="en-GB" sz="28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1668809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2" name="Rounded Rectangle 1">
            <a:extLst>
              <a:ext uri="{FF2B5EF4-FFF2-40B4-BE49-F238E27FC236}">
                <a16:creationId xmlns:a16="http://schemas.microsoft.com/office/drawing/2014/main" id="{9777C836-1DE6-96D9-B72E-D4168E4D3C35}"/>
              </a:ext>
            </a:extLst>
          </p:cNvPr>
          <p:cNvSpPr/>
          <p:nvPr/>
        </p:nvSpPr>
        <p:spPr>
          <a:xfrm>
            <a:off x="5198865" y="230005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99669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69332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1084676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750" tmFilter="0, 0; .2, .5; .8, .5; 1, 0"/>
                                        <p:tgtEl>
                                          <p:spTgt spid="14"/>
                                        </p:tgtEl>
                                      </p:cBhvr>
                                    </p:animEffect>
                                    <p:animScale>
                                      <p:cBhvr>
                                        <p:cTn id="7" dur="375"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F19744ED-A27F-E12E-D182-732D07DAE4C6}"/>
              </a:ext>
            </a:extLst>
          </p:cNvPr>
          <p:cNvSpPr txBox="1"/>
          <p:nvPr/>
        </p:nvSpPr>
        <p:spPr>
          <a:xfrm>
            <a:off x="6120207" y="3709365"/>
            <a:ext cx="3262859" cy="461665"/>
          </a:xfrm>
          <a:prstGeom prst="rect">
            <a:avLst/>
          </a:prstGeom>
          <a:noFill/>
        </p:spPr>
        <p:txBody>
          <a:bodyPr wrap="square">
            <a:spAutoFit/>
          </a:bodyPr>
          <a:lstStyle/>
          <a:p>
            <a:pPr algn="ctr"/>
            <a:r>
              <a:rPr lang="en-GB" sz="2400" dirty="0" err="1">
                <a:solidFill>
                  <a:schemeClr val="accent2"/>
                </a:solidFill>
                <a:latin typeface="Consolas" panose="020B0609020204030204" pitchFamily="49" charset="0"/>
                <a:cs typeface="Consolas" panose="020B0609020204030204" pitchFamily="49" charset="0"/>
              </a:rPr>
              <a:t>ErrorNotification</a:t>
            </a:r>
            <a:endParaRPr lang="en-GB" sz="2400" b="0" dirty="0">
              <a:solidFill>
                <a:schemeClr val="accent2"/>
              </a:solidFill>
              <a:effectLst/>
              <a:latin typeface="Consolas" panose="020B0609020204030204" pitchFamily="49" charset="0"/>
              <a:cs typeface="Consolas" panose="020B0609020204030204" pitchFamily="49" charset="0"/>
            </a:endParaRPr>
          </a:p>
        </p:txBody>
      </p:sp>
      <p:sp>
        <p:nvSpPr>
          <p:cNvPr id="59" name="TextBox 58">
            <a:extLst>
              <a:ext uri="{FF2B5EF4-FFF2-40B4-BE49-F238E27FC236}">
                <a16:creationId xmlns:a16="http://schemas.microsoft.com/office/drawing/2014/main" id="{0DCE505A-8EC6-F652-6DAC-D3E745B7E94E}"/>
              </a:ext>
            </a:extLst>
          </p:cNvPr>
          <p:cNvSpPr txBox="1"/>
          <p:nvPr/>
        </p:nvSpPr>
        <p:spPr>
          <a:xfrm>
            <a:off x="2898435" y="3680115"/>
            <a:ext cx="2267381" cy="461665"/>
          </a:xfrm>
          <a:prstGeom prst="rect">
            <a:avLst/>
          </a:prstGeom>
          <a:noFill/>
        </p:spPr>
        <p:txBody>
          <a:bodyPr wrap="square">
            <a:spAutoFit/>
          </a:bodyPr>
          <a:lstStyle/>
          <a:p>
            <a:r>
              <a:rPr lang="en-US" sz="2400" dirty="0" err="1">
                <a:solidFill>
                  <a:schemeClr val="accent2"/>
                </a:solidFill>
                <a:latin typeface="Consolas" panose="020B0609020204030204" pitchFamily="49" charset="0"/>
                <a:cs typeface="Consolas" panose="020B0609020204030204" pitchFamily="49" charset="0"/>
              </a:rPr>
              <a:t>WaterWarning</a:t>
            </a:r>
            <a:endParaRPr lang="en-GB" sz="2400" b="0" dirty="0">
              <a:solidFill>
                <a:schemeClr val="accent2"/>
              </a:solidFill>
              <a:effectLst/>
              <a:latin typeface="Menlo" panose="020B0609030804020204" pitchFamily="49" charset="0"/>
            </a:endParaRPr>
          </a:p>
        </p:txBody>
      </p:sp>
      <p:pic>
        <p:nvPicPr>
          <p:cNvPr id="63" name="Graphic 62" descr="Warning with solid fill">
            <a:extLst>
              <a:ext uri="{FF2B5EF4-FFF2-40B4-BE49-F238E27FC236}">
                <a16:creationId xmlns:a16="http://schemas.microsoft.com/office/drawing/2014/main" id="{179A8303-356A-5A72-958E-689DCD375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4105" y="2376497"/>
            <a:ext cx="1314274" cy="1314274"/>
          </a:xfrm>
          <a:prstGeom prst="rect">
            <a:avLst/>
          </a:prstGeom>
        </p:spPr>
      </p:pic>
      <p:pic>
        <p:nvPicPr>
          <p:cNvPr id="65" name="Graphic 64" descr="Warning with solid fill">
            <a:extLst>
              <a:ext uri="{FF2B5EF4-FFF2-40B4-BE49-F238E27FC236}">
                <a16:creationId xmlns:a16="http://schemas.microsoft.com/office/drawing/2014/main" id="{8542C9D7-40F7-E4A4-90C4-9F004DFF22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2202" y="2405747"/>
            <a:ext cx="1314274" cy="1314274"/>
          </a:xfrm>
          <a:prstGeom prst="rect">
            <a:avLst/>
          </a:prstGeom>
        </p:spPr>
      </p:pic>
      <p:sp>
        <p:nvSpPr>
          <p:cNvPr id="78" name="TextBox 77">
            <a:extLst>
              <a:ext uri="{FF2B5EF4-FFF2-40B4-BE49-F238E27FC236}">
                <a16:creationId xmlns:a16="http://schemas.microsoft.com/office/drawing/2014/main" id="{ED0F0ED9-E7D0-980B-BEC4-78A9DBD83FA1}"/>
              </a:ext>
            </a:extLst>
          </p:cNvPr>
          <p:cNvSpPr txBox="1"/>
          <p:nvPr/>
        </p:nvSpPr>
        <p:spPr>
          <a:xfrm>
            <a:off x="2339812" y="424509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WaterLevel</a:t>
            </a:r>
            <a:r>
              <a:rPr lang="en-US" sz="2000" dirty="0">
                <a:solidFill>
                  <a:schemeClr val="tx2"/>
                </a:solidFill>
                <a:latin typeface="Consolas" panose="020B0609020204030204" pitchFamily="49" charset="0"/>
                <a:cs typeface="Consolas" panose="020B0609020204030204" pitchFamily="49" charset="0"/>
              </a:rPr>
              <a:t> &lt; </a:t>
            </a:r>
            <a:r>
              <a:rPr lang="en-US" sz="2000" dirty="0">
                <a:solidFill>
                  <a:schemeClr val="accent6"/>
                </a:solidFill>
                <a:latin typeface="Consolas" panose="020B0609020204030204" pitchFamily="49" charset="0"/>
                <a:cs typeface="Consolas" panose="020B0609020204030204" pitchFamily="49" charset="0"/>
              </a:rPr>
              <a:t>50</a:t>
            </a:r>
            <a:endParaRPr lang="en-GB" sz="2000" b="0" dirty="0">
              <a:solidFill>
                <a:schemeClr val="accent6"/>
              </a:solidFill>
              <a:effectLst/>
              <a:latin typeface="Menlo" panose="020B0609030804020204" pitchFamily="49" charset="0"/>
            </a:endParaRPr>
          </a:p>
        </p:txBody>
      </p:sp>
      <p:sp>
        <p:nvSpPr>
          <p:cNvPr id="80" name="TextBox 79">
            <a:extLst>
              <a:ext uri="{FF2B5EF4-FFF2-40B4-BE49-F238E27FC236}">
                <a16:creationId xmlns:a16="http://schemas.microsoft.com/office/drawing/2014/main" id="{F9B42F84-0A59-607D-4DC7-BE9CA9E54934}"/>
              </a:ext>
            </a:extLst>
          </p:cNvPr>
          <p:cNvSpPr txBox="1"/>
          <p:nvPr/>
        </p:nvSpPr>
        <p:spPr>
          <a:xfrm>
            <a:off x="6120207" y="4245091"/>
            <a:ext cx="3262859" cy="400110"/>
          </a:xfrm>
          <a:prstGeom prst="rect">
            <a:avLst/>
          </a:prstGeom>
          <a:noFill/>
        </p:spPr>
        <p:txBody>
          <a:bodyPr wrap="square">
            <a:spAutoFit/>
          </a:bodyPr>
          <a:lstStyle/>
          <a:p>
            <a:pPr algn="ctr"/>
            <a:r>
              <a:rPr lang="en-US" sz="2000" dirty="0">
                <a:solidFill>
                  <a:schemeClr val="accent6"/>
                </a:solidFill>
                <a:latin typeface="Consolas" panose="020B0609020204030204" pitchFamily="49" charset="0"/>
                <a:cs typeface="Consolas" panose="020B0609020204030204" pitchFamily="49" charset="0"/>
              </a:rPr>
              <a:t>if</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state</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chemeClr val="accent2"/>
                </a:solidFill>
                <a:latin typeface="Consolas" panose="020B0609020204030204" pitchFamily="49" charset="0"/>
                <a:cs typeface="Consolas" panose="020B0609020204030204" pitchFamily="49" charset="0"/>
              </a:rPr>
              <a:t>“error”</a:t>
            </a:r>
            <a:endParaRPr lang="en-GB" sz="2000" b="0" dirty="0">
              <a:solidFill>
                <a:schemeClr val="accent2"/>
              </a:solidFill>
              <a:effectLst/>
              <a:latin typeface="Menlo" panose="020B0609030804020204" pitchFamily="49" charset="0"/>
            </a:endParaRPr>
          </a:p>
        </p:txBody>
      </p:sp>
    </p:spTree>
    <p:extLst>
      <p:ext uri="{BB962C8B-B14F-4D97-AF65-F5344CB8AC3E}">
        <p14:creationId xmlns:p14="http://schemas.microsoft.com/office/powerpoint/2010/main" val="292953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8977F-2D29-7516-133E-BC15AAC70BB2}"/>
              </a:ext>
            </a:extLst>
          </p:cNvPr>
          <p:cNvSpPr>
            <a:spLocks noGrp="1"/>
          </p:cNvSpPr>
          <p:nvPr>
            <p:ph idx="1"/>
          </p:nvPr>
        </p:nvSpPr>
        <p:spPr>
          <a:xfrm>
            <a:off x="1236480" y="1469292"/>
            <a:ext cx="9719040" cy="3919416"/>
          </a:xfrm>
        </p:spPr>
        <p:txBody>
          <a:bodyPr>
            <a:normAutofit/>
          </a:bodyPr>
          <a:lstStyle/>
          <a:p>
            <a:pPr marL="0" indent="0">
              <a:lnSpc>
                <a:spcPct val="50000"/>
              </a:lnSpc>
              <a:buNone/>
            </a:pPr>
            <a:r>
              <a:rPr lang="en-US" sz="1600" dirty="0">
                <a:solidFill>
                  <a:schemeClr val="accent5"/>
                </a:solidFill>
                <a:latin typeface="Consolas" panose="020B0609020204030204" pitchFamily="49" charset="0"/>
                <a:cs typeface="Consolas" panose="020B0609020204030204" pitchFamily="49" charset="0"/>
              </a:rPr>
              <a:t>"events"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waterWarning</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"forms"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href</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"https://</a:t>
            </a:r>
            <a:r>
              <a:rPr lang="en-US" sz="1600" dirty="0" err="1">
                <a:solidFill>
                  <a:schemeClr val="accent2"/>
                </a:solidFill>
                <a:latin typeface="Consolas" panose="020B0609020204030204" pitchFamily="49" charset="0"/>
                <a:cs typeface="Consolas" panose="020B0609020204030204" pitchFamily="49" charset="0"/>
              </a:rPr>
              <a:t>myMachine.example.com</a:t>
            </a:r>
            <a:r>
              <a:rPr lang="en-US" sz="1600" dirty="0">
                <a:solidFill>
                  <a:schemeClr val="accent2"/>
                </a:solidFill>
                <a:latin typeface="Consolas" panose="020B0609020204030204" pitchFamily="49" charset="0"/>
                <a:cs typeface="Consolas" panose="020B0609020204030204" pitchFamily="49" charset="0"/>
              </a:rPr>
              <a:t>/</a:t>
            </a:r>
            <a:r>
              <a:rPr lang="en-US" sz="1600" dirty="0" err="1">
                <a:solidFill>
                  <a:schemeClr val="accent2"/>
                </a:solidFill>
                <a:latin typeface="Consolas" panose="020B0609020204030204" pitchFamily="49" charset="0"/>
                <a:cs typeface="Consolas" panose="020B0609020204030204" pitchFamily="49" charset="0"/>
              </a:rPr>
              <a:t>waterWarning</a:t>
            </a:r>
            <a:r>
              <a:rPr lang="en-US" sz="1600" dirty="0">
                <a:solidFill>
                  <a:schemeClr val="accent2"/>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”subprotocol</a:t>
            </a:r>
            <a:r>
              <a:rPr lang="en-US" sz="1600">
                <a:solidFill>
                  <a:schemeClr val="accent5"/>
                </a:solidFill>
                <a:latin typeface="Consolas" panose="020B0609020204030204" pitchFamily="49" charset="0"/>
                <a:cs typeface="Consolas" panose="020B0609020204030204" pitchFamily="49" charset="0"/>
              </a:rPr>
              <a:t>”: “longpoll</a:t>
            </a:r>
            <a:r>
              <a:rPr lang="en-US" sz="1600" dirty="0">
                <a:solidFill>
                  <a:schemeClr val="accent5"/>
                </a:solidFill>
                <a:latin typeface="Consolas" panose="020B0609020204030204" pitchFamily="49" charset="0"/>
                <a:cs typeface="Consolas" panose="020B0609020204030204" pitchFamily="49" charset="0"/>
              </a:rPr>
              <a:t>”</a:t>
            </a:r>
            <a:endParaRPr lang="en-US" sz="1600" dirty="0">
              <a:solidFill>
                <a:schemeClr val="accent2"/>
              </a:solidFill>
              <a:latin typeface="Consolas" panose="020B0609020204030204" pitchFamily="49" charset="0"/>
              <a:cs typeface="Consolas" panose="020B0609020204030204" pitchFamily="49" charset="0"/>
            </a:endParaRP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5"/>
                </a:solidFill>
                <a:latin typeface="Consolas" panose="020B0609020204030204" pitchFamily="49" charset="0"/>
                <a:cs typeface="Consolas" panose="020B0609020204030204" pitchFamily="49" charset="0"/>
              </a:rPr>
              <a:t>	"</a:t>
            </a:r>
            <a:r>
              <a:rPr lang="en-US" sz="1600" dirty="0" err="1">
                <a:solidFill>
                  <a:schemeClr val="accent5"/>
                </a:solidFill>
                <a:latin typeface="Consolas" panose="020B0609020204030204" pitchFamily="49" charset="0"/>
                <a:cs typeface="Consolas" panose="020B0609020204030204" pitchFamily="49" charset="0"/>
              </a:rPr>
              <a:t>errorNotification</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"data"</a:t>
            </a:r>
            <a:r>
              <a:rPr lang="en-US" sz="1600" dirty="0">
                <a:solidFill>
                  <a:schemeClr val="accent1"/>
                </a:solidFill>
                <a:latin typeface="Consolas" panose="020B0609020204030204" pitchFamily="49" charset="0"/>
                <a:cs typeface="Consolas" panose="020B0609020204030204" pitchFamily="49" charset="0"/>
              </a:rPr>
              <a:t>: { </a:t>
            </a:r>
            <a:r>
              <a:rPr lang="en-US" sz="1600" dirty="0">
                <a:solidFill>
                  <a:schemeClr val="accent5"/>
                </a:solidFill>
                <a:latin typeface="Consolas" panose="020B0609020204030204" pitchFamily="49" charset="0"/>
                <a:cs typeface="Consolas" panose="020B0609020204030204" pitchFamily="49" charset="0"/>
              </a:rPr>
              <a:t>"type"</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"number" </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"forms"</a:t>
            </a: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href</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"https://</a:t>
            </a:r>
            <a:r>
              <a:rPr lang="en-US" sz="1600" dirty="0" err="1">
                <a:solidFill>
                  <a:schemeClr val="accent2"/>
                </a:solidFill>
                <a:latin typeface="Consolas" panose="020B0609020204030204" pitchFamily="49" charset="0"/>
                <a:cs typeface="Consolas" panose="020B0609020204030204" pitchFamily="49" charset="0"/>
              </a:rPr>
              <a:t>myMachine.example.com</a:t>
            </a:r>
            <a:r>
              <a:rPr lang="en-US" sz="1600" dirty="0">
                <a:solidFill>
                  <a:schemeClr val="accent2"/>
                </a:solidFill>
                <a:latin typeface="Consolas" panose="020B0609020204030204" pitchFamily="49" charset="0"/>
                <a:cs typeface="Consolas" panose="020B0609020204030204" pitchFamily="49" charset="0"/>
              </a:rPr>
              <a:t>/</a:t>
            </a:r>
            <a:r>
              <a:rPr lang="en-US" sz="1600" dirty="0" err="1">
                <a:solidFill>
                  <a:schemeClr val="accent2"/>
                </a:solidFill>
                <a:latin typeface="Consolas" panose="020B0609020204030204" pitchFamily="49" charset="0"/>
                <a:cs typeface="Consolas" panose="020B0609020204030204" pitchFamily="49" charset="0"/>
              </a:rPr>
              <a:t>errorNotification</a:t>
            </a:r>
            <a:r>
              <a:rPr lang="en-US" sz="1600" dirty="0">
                <a:solidFill>
                  <a:schemeClr val="accent2"/>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5"/>
                </a:solidFill>
                <a:latin typeface="Consolas" panose="020B0609020204030204" pitchFamily="49" charset="0"/>
                <a:cs typeface="Consolas" panose="020B0609020204030204" pitchFamily="49" charset="0"/>
              </a:rPr>
              <a:t>"</a:t>
            </a:r>
            <a:r>
              <a:rPr lang="en-US" sz="1600" dirty="0" err="1">
                <a:solidFill>
                  <a:schemeClr val="accent5"/>
                </a:solidFill>
                <a:latin typeface="Consolas" panose="020B0609020204030204" pitchFamily="49" charset="0"/>
                <a:cs typeface="Consolas" panose="020B0609020204030204" pitchFamily="49" charset="0"/>
              </a:rPr>
              <a:t>htv:methodName</a:t>
            </a:r>
            <a:r>
              <a:rPr lang="en-US" sz="1600" dirty="0">
                <a:solidFill>
                  <a:schemeClr val="accent5"/>
                </a:solidFill>
                <a:latin typeface="Consolas" panose="020B0609020204030204" pitchFamily="49" charset="0"/>
                <a:cs typeface="Consolas" panose="020B0609020204030204" pitchFamily="49" charset="0"/>
              </a:rPr>
              <a:t>"</a:t>
            </a:r>
            <a:r>
              <a:rPr lang="en-US" sz="1600" dirty="0">
                <a:solidFill>
                  <a:schemeClr val="accent1"/>
                </a:solidFill>
                <a:latin typeface="Consolas" panose="020B0609020204030204" pitchFamily="49" charset="0"/>
                <a:cs typeface="Consolas" panose="020B0609020204030204" pitchFamily="49" charset="0"/>
              </a:rPr>
              <a:t>: </a:t>
            </a:r>
            <a:r>
              <a:rPr lang="en-US" sz="16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6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4283044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2199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ounded Rectangle 18">
            <a:extLst>
              <a:ext uri="{FF2B5EF4-FFF2-40B4-BE49-F238E27FC236}">
                <a16:creationId xmlns:a16="http://schemas.microsoft.com/office/drawing/2014/main" id="{C2B6A533-0680-77B0-4ACE-877D04D4BFE4}"/>
              </a:ext>
            </a:extLst>
          </p:cNvPr>
          <p:cNvSpPr/>
          <p:nvPr/>
        </p:nvSpPr>
        <p:spPr>
          <a:xfrm>
            <a:off x="3877599" y="2402174"/>
            <a:ext cx="4436802" cy="2053653"/>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9390A637-8E23-9CCD-5FD1-D64B72E7D518}"/>
              </a:ext>
            </a:extLst>
          </p:cNvPr>
          <p:cNvSpPr txBox="1"/>
          <p:nvPr/>
        </p:nvSpPr>
        <p:spPr>
          <a:xfrm>
            <a:off x="3977678" y="3105834"/>
            <a:ext cx="4236645" cy="646331"/>
          </a:xfrm>
          <a:prstGeom prst="rect">
            <a:avLst/>
          </a:prstGeom>
          <a:noFill/>
        </p:spPr>
        <p:txBody>
          <a:bodyPr wrap="square">
            <a:spAutoFit/>
          </a:bodyPr>
          <a:lstStyle/>
          <a:p>
            <a:r>
              <a:rPr lang="en-GB" b="0" dirty="0">
                <a:solidFill>
                  <a:schemeClr val="bg2"/>
                </a:solidFill>
                <a:effectLst/>
                <a:latin typeface="Consolas" panose="020B0609020204030204" pitchFamily="49" charset="0"/>
                <a:cs typeface="Consolas" panose="020B0609020204030204" pitchFamily="49" charset="0"/>
              </a:rPr>
              <a:t>if(</a:t>
            </a:r>
            <a:r>
              <a:rPr lang="en-GB" b="0" dirty="0" err="1">
                <a:solidFill>
                  <a:schemeClr val="accent2">
                    <a:lumMod val="20000"/>
                    <a:lumOff val="80000"/>
                  </a:schemeClr>
                </a:solidFill>
                <a:effectLst/>
                <a:latin typeface="Consolas" panose="020B0609020204030204" pitchFamily="49" charset="0"/>
                <a:cs typeface="Consolas" panose="020B0609020204030204" pitchFamily="49" charset="0"/>
              </a:rPr>
              <a:t>waterLeft</a:t>
            </a:r>
            <a:r>
              <a:rPr lang="en-GB" b="0" dirty="0">
                <a:solidFill>
                  <a:schemeClr val="bg2"/>
                </a:solidFill>
                <a:effectLst/>
                <a:latin typeface="Consolas" panose="020B0609020204030204" pitchFamily="49" charset="0"/>
                <a:cs typeface="Consolas" panose="020B0609020204030204" pitchFamily="49" charset="0"/>
              </a:rPr>
              <a:t> &lt; </a:t>
            </a:r>
            <a:r>
              <a:rPr lang="en-GB" dirty="0">
                <a:solidFill>
                  <a:schemeClr val="accent6">
                    <a:lumMod val="20000"/>
                    <a:lumOff val="80000"/>
                  </a:schemeClr>
                </a:solidFill>
                <a:latin typeface="Consolas" panose="020B0609020204030204" pitchFamily="49" charset="0"/>
                <a:cs typeface="Consolas" panose="020B0609020204030204" pitchFamily="49" charset="0"/>
              </a:rPr>
              <a:t>50</a:t>
            </a:r>
            <a:r>
              <a:rPr lang="en-GB" b="0" dirty="0">
                <a:solidFill>
                  <a:schemeClr val="bg2"/>
                </a:solidFill>
                <a:effectLst/>
                <a:latin typeface="Consolas" panose="020B0609020204030204" pitchFamily="49" charset="0"/>
                <a:cs typeface="Consolas" panose="020B0609020204030204" pitchFamily="49" charset="0"/>
              </a:rPr>
              <a:t>){</a:t>
            </a:r>
          </a:p>
          <a:p>
            <a:r>
              <a:rPr lang="en-GB" dirty="0">
                <a:solidFill>
                  <a:schemeClr val="bg2"/>
                </a:solidFill>
                <a:latin typeface="Consolas" panose="020B0609020204030204" pitchFamily="49" charset="0"/>
                <a:cs typeface="Consolas" panose="020B0609020204030204" pitchFamily="49" charset="0"/>
              </a:rPr>
              <a:t>	</a:t>
            </a:r>
            <a:r>
              <a:rPr lang="en-GB" dirty="0" err="1">
                <a:solidFill>
                  <a:schemeClr val="accent1">
                    <a:lumMod val="20000"/>
                    <a:lumOff val="80000"/>
                  </a:schemeClr>
                </a:solidFill>
                <a:latin typeface="Consolas" panose="020B0609020204030204" pitchFamily="49" charset="0"/>
                <a:cs typeface="Consolas" panose="020B0609020204030204" pitchFamily="49" charset="0"/>
              </a:rPr>
              <a:t>waterWarning</a:t>
            </a:r>
            <a:r>
              <a:rPr lang="en-GB" dirty="0">
                <a:solidFill>
                  <a:schemeClr val="bg2"/>
                </a:solidFill>
                <a:latin typeface="Consolas" panose="020B0609020204030204" pitchFamily="49" charset="0"/>
                <a:cs typeface="Consolas" panose="020B0609020204030204" pitchFamily="49" charset="0"/>
              </a:rPr>
              <a:t> -&gt; Notification</a:t>
            </a:r>
            <a:endParaRPr lang="en-GB" b="0" dirty="0">
              <a:solidFill>
                <a:schemeClr val="bg2"/>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25033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4586551" y="3138616"/>
            <a:ext cx="550711" cy="330459"/>
          </a:xfrm>
          <a:prstGeom prst="roundRect">
            <a:avLst/>
          </a:prstGeom>
          <a:solidFill>
            <a:srgbClr val="E199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4915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6845653" y="3138616"/>
            <a:ext cx="550711" cy="330459"/>
          </a:xfrm>
          <a:prstGeom prst="round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18659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4586551" y="3138616"/>
            <a:ext cx="550711" cy="330459"/>
          </a:xfrm>
          <a:prstGeom prst="roundRect">
            <a:avLst/>
          </a:prstGeom>
          <a:solidFill>
            <a:srgbClr val="E199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5033564"/>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2255083"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1518541"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2378551"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cxnSp>
        <p:nvCxnSpPr>
          <p:cNvPr id="3" name="Straight Connector 2">
            <a:extLst>
              <a:ext uri="{FF2B5EF4-FFF2-40B4-BE49-F238E27FC236}">
                <a16:creationId xmlns:a16="http://schemas.microsoft.com/office/drawing/2014/main" id="{CE5D7741-F884-0E99-D747-7F9A7E146192}"/>
              </a:ext>
            </a:extLst>
          </p:cNvPr>
          <p:cNvCxnSpPr>
            <a:cxnSpLocks/>
          </p:cNvCxnSpPr>
          <p:nvPr/>
        </p:nvCxnSpPr>
        <p:spPr>
          <a:xfrm>
            <a:off x="5186909" y="3192648"/>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914AAF-A906-D2E3-9970-7810283550E2}"/>
              </a:ext>
            </a:extLst>
          </p:cNvPr>
          <p:cNvCxnSpPr>
            <a:cxnSpLocks/>
          </p:cNvCxnSpPr>
          <p:nvPr/>
        </p:nvCxnSpPr>
        <p:spPr>
          <a:xfrm flipH="1" flipV="1">
            <a:off x="5186909" y="3767377"/>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2" name="Graphic 11" descr="Female Profile with solid fill">
            <a:extLst>
              <a:ext uri="{FF2B5EF4-FFF2-40B4-BE49-F238E27FC236}">
                <a16:creationId xmlns:a16="http://schemas.microsoft.com/office/drawing/2014/main" id="{D2837EF0-888E-D36D-7802-73002E9DB4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86498" y="1942697"/>
            <a:ext cx="2699288" cy="2699288"/>
          </a:xfrm>
          <a:prstGeom prst="rect">
            <a:avLst/>
          </a:prstGeom>
        </p:spPr>
      </p:pic>
      <p:sp>
        <p:nvSpPr>
          <p:cNvPr id="13" name="TextBox 12">
            <a:extLst>
              <a:ext uri="{FF2B5EF4-FFF2-40B4-BE49-F238E27FC236}">
                <a16:creationId xmlns:a16="http://schemas.microsoft.com/office/drawing/2014/main" id="{00250784-2026-8422-6629-7CA61128604E}"/>
              </a:ext>
            </a:extLst>
          </p:cNvPr>
          <p:cNvSpPr txBox="1"/>
          <p:nvPr/>
        </p:nvSpPr>
        <p:spPr>
          <a:xfrm>
            <a:off x="8079176" y="4757978"/>
            <a:ext cx="1713931"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Consumer</a:t>
            </a:r>
          </a:p>
        </p:txBody>
      </p:sp>
      <p:sp>
        <p:nvSpPr>
          <p:cNvPr id="14" name="TextBox 13">
            <a:extLst>
              <a:ext uri="{FF2B5EF4-FFF2-40B4-BE49-F238E27FC236}">
                <a16:creationId xmlns:a16="http://schemas.microsoft.com/office/drawing/2014/main" id="{1982FB38-95A8-F5D2-C3D5-9E5F2C35F04C}"/>
              </a:ext>
            </a:extLst>
          </p:cNvPr>
          <p:cNvSpPr txBox="1"/>
          <p:nvPr/>
        </p:nvSpPr>
        <p:spPr>
          <a:xfrm>
            <a:off x="5314396" y="1813060"/>
            <a:ext cx="1842171" cy="1200329"/>
          </a:xfrm>
          <a:prstGeom prst="rect">
            <a:avLst/>
          </a:prstGeom>
          <a:noFill/>
        </p:spPr>
        <p:txBody>
          <a:bodyPr wrap="none" rtlCol="0">
            <a:spAutoFit/>
          </a:bodyPr>
          <a:lstStyle/>
          <a:p>
            <a:pPr algn="ctr"/>
            <a:r>
              <a:rPr lang="en-US" sz="2400" dirty="0">
                <a:solidFill>
                  <a:schemeClr val="accent2"/>
                </a:solidFill>
                <a:latin typeface="Century Gothic" panose="020B0502020202020204" pitchFamily="34" charset="0"/>
              </a:rPr>
              <a:t>Controlled </a:t>
            </a:r>
          </a:p>
          <a:p>
            <a:pPr algn="ctr"/>
            <a:r>
              <a:rPr lang="en-US" sz="2400" dirty="0">
                <a:solidFill>
                  <a:schemeClr val="accent2"/>
                </a:solidFill>
                <a:latin typeface="Century Gothic" panose="020B0502020202020204" pitchFamily="34" charset="0"/>
              </a:rPr>
              <a:t>and </a:t>
            </a:r>
          </a:p>
          <a:p>
            <a:pPr algn="ctr"/>
            <a:r>
              <a:rPr lang="en-US" sz="2400" dirty="0">
                <a:solidFill>
                  <a:schemeClr val="accent2"/>
                </a:solidFill>
                <a:latin typeface="Century Gothic" panose="020B0502020202020204" pitchFamily="34" charset="0"/>
              </a:rPr>
              <a:t>interacted</a:t>
            </a:r>
          </a:p>
        </p:txBody>
      </p:sp>
    </p:spTree>
    <p:extLst>
      <p:ext uri="{BB962C8B-B14F-4D97-AF65-F5344CB8AC3E}">
        <p14:creationId xmlns:p14="http://schemas.microsoft.com/office/powerpoint/2010/main" val="2680890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2" fill="hold" nodeType="withEffect">
                                  <p:stCondLst>
                                    <p:cond delay="500"/>
                                  </p:stCondLst>
                                  <p:childTnLst>
                                    <p:set>
                                      <p:cBhvr>
                                        <p:cTn id="9" dur="1" fill="hold">
                                          <p:stCondLst>
                                            <p:cond delay="0"/>
                                          </p:stCondLst>
                                        </p:cTn>
                                        <p:tgtEl>
                                          <p:spTgt spid="10"/>
                                        </p:tgtEl>
                                        <p:attrNameLst>
                                          <p:attrName>style.visibility</p:attrName>
                                        </p:attrNameLst>
                                      </p:cBhvr>
                                      <p:to>
                                        <p:strVal val="visible"/>
                                      </p:to>
                                    </p:set>
                                    <p:animEffect transition="in" filter="wipe(right)">
                                      <p:cBhvr>
                                        <p:cTn id="10" dur="500"/>
                                        <p:tgtEl>
                                          <p:spTgt spid="10"/>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6845653" y="3138616"/>
            <a:ext cx="550711" cy="330459"/>
          </a:xfrm>
          <a:prstGeom prst="round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6741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4586551" y="3138616"/>
            <a:ext cx="550711" cy="330459"/>
          </a:xfrm>
          <a:prstGeom prst="roundRect">
            <a:avLst/>
          </a:prstGeom>
          <a:solidFill>
            <a:srgbClr val="E199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024994"/>
      </p:ext>
    </p:extLst>
  </p:cSld>
  <p:clrMapOvr>
    <a:masterClrMapping/>
  </p:clrMapOvr>
  <mc:AlternateContent xmlns:mc="http://schemas.openxmlformats.org/markup-compatibility/2006" xmlns:p14="http://schemas.microsoft.com/office/powerpoint/2010/main">
    <mc:Choice Requires="p14">
      <p:transition p14:dur="0" advTm="1000"/>
    </mc:Choice>
    <mc:Fallback xmlns="">
      <p:transition advTm="1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Female Profile with solid fill">
            <a:extLst>
              <a:ext uri="{FF2B5EF4-FFF2-40B4-BE49-F238E27FC236}">
                <a16:creationId xmlns:a16="http://schemas.microsoft.com/office/drawing/2014/main" id="{D0309070-A2BC-42BF-8F5F-9AAFCA11A0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2963" y="1908991"/>
            <a:ext cx="2699288" cy="2699288"/>
          </a:xfrm>
          <a:prstGeom prst="rect">
            <a:avLst/>
          </a:prstGeom>
        </p:spPr>
      </p:pic>
      <p:grpSp>
        <p:nvGrpSpPr>
          <p:cNvPr id="2" name="Group 1">
            <a:extLst>
              <a:ext uri="{FF2B5EF4-FFF2-40B4-BE49-F238E27FC236}">
                <a16:creationId xmlns:a16="http://schemas.microsoft.com/office/drawing/2014/main" id="{04945941-D0CE-2900-83EB-67230C2FB8B7}"/>
              </a:ext>
            </a:extLst>
          </p:cNvPr>
          <p:cNvGrpSpPr/>
          <p:nvPr/>
        </p:nvGrpSpPr>
        <p:grpSpPr>
          <a:xfrm>
            <a:off x="2328082" y="2146964"/>
            <a:ext cx="1592215" cy="2223341"/>
            <a:chOff x="4818745" y="1645464"/>
            <a:chExt cx="2554511" cy="3567073"/>
          </a:xfrm>
        </p:grpSpPr>
        <p:grpSp>
          <p:nvGrpSpPr>
            <p:cNvPr id="3" name="Group 2">
              <a:extLst>
                <a:ext uri="{FF2B5EF4-FFF2-40B4-BE49-F238E27FC236}">
                  <a16:creationId xmlns:a16="http://schemas.microsoft.com/office/drawing/2014/main" id="{706543BB-1348-B067-4750-5BDEC13F67E2}"/>
                </a:ext>
              </a:extLst>
            </p:cNvPr>
            <p:cNvGrpSpPr/>
            <p:nvPr/>
          </p:nvGrpSpPr>
          <p:grpSpPr>
            <a:xfrm>
              <a:off x="4818745" y="1645464"/>
              <a:ext cx="2554511" cy="3567073"/>
              <a:chOff x="965994" y="2611041"/>
              <a:chExt cx="520902" cy="727378"/>
            </a:xfrm>
          </p:grpSpPr>
          <p:sp>
            <p:nvSpPr>
              <p:cNvPr id="12" name="Freeform: Shape 12">
                <a:extLst>
                  <a:ext uri="{FF2B5EF4-FFF2-40B4-BE49-F238E27FC236}">
                    <a16:creationId xmlns:a16="http://schemas.microsoft.com/office/drawing/2014/main" id="{6CCC6984-48D8-0E69-0E8A-9A7A230EBEBC}"/>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3">
                <a:extLst>
                  <a:ext uri="{FF2B5EF4-FFF2-40B4-BE49-F238E27FC236}">
                    <a16:creationId xmlns:a16="http://schemas.microsoft.com/office/drawing/2014/main" id="{42146004-7D99-4C85-B4FB-FD7595BFE8F2}"/>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4" name="Rounded Rectangle 3">
              <a:extLst>
                <a:ext uri="{FF2B5EF4-FFF2-40B4-BE49-F238E27FC236}">
                  <a16:creationId xmlns:a16="http://schemas.microsoft.com/office/drawing/2014/main" id="{0057E3C6-38F4-2C4B-ED90-5930E0B27D14}"/>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324AAA-33B5-7DC8-EDB8-66EA2F209793}"/>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9894C-7A90-4246-2224-E8B2E3F52EB6}"/>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D51724-C934-8C20-D2C2-BFF164BD3E7B}"/>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F7F97A-2443-E852-DD82-0DAC119209E2}"/>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B793D-F2DD-2ED1-31D6-1107B88B2044}"/>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3245B34-5125-857E-C668-C4EC56DB0B11}"/>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a:extLst>
                <a:ext uri="{FF2B5EF4-FFF2-40B4-BE49-F238E27FC236}">
                  <a16:creationId xmlns:a16="http://schemas.microsoft.com/office/drawing/2014/main" id="{C8AF8F1A-6708-B141-D3FE-AED64BAE211A}"/>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3747DB9-16C8-5147-9C43-1D47DF09338B}"/>
              </a:ext>
            </a:extLst>
          </p:cNvPr>
          <p:cNvCxnSpPr>
            <a:cxnSpLocks/>
          </p:cNvCxnSpPr>
          <p:nvPr/>
        </p:nvCxnSpPr>
        <p:spPr>
          <a:xfrm>
            <a:off x="4831261" y="3318909"/>
            <a:ext cx="2537727" cy="0"/>
          </a:xfrm>
          <a:prstGeom prst="straightConnector1">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5E3235DE-C8C9-B125-C117-9AC8C3C321BE}"/>
              </a:ext>
            </a:extLst>
          </p:cNvPr>
          <p:cNvSpPr/>
          <p:nvPr/>
        </p:nvSpPr>
        <p:spPr>
          <a:xfrm>
            <a:off x="6845653" y="3138616"/>
            <a:ext cx="550711" cy="330459"/>
          </a:xfrm>
          <a:prstGeom prst="round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880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BE31580-A385-6297-5B71-693CFBE53215}"/>
              </a:ext>
            </a:extLst>
          </p:cNvPr>
          <p:cNvSpPr/>
          <p:nvPr/>
        </p:nvSpPr>
        <p:spPr>
          <a:xfrm>
            <a:off x="4244482" y="2325626"/>
            <a:ext cx="3703035" cy="2206748"/>
          </a:xfrm>
          <a:prstGeom prst="round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20000"/>
                  <a:lumOff val="80000"/>
                </a:schemeClr>
              </a:solidFill>
            </a:endParaRPr>
          </a:p>
        </p:txBody>
      </p:sp>
      <p:sp>
        <p:nvSpPr>
          <p:cNvPr id="2" name="TextBox 1">
            <a:extLst>
              <a:ext uri="{FF2B5EF4-FFF2-40B4-BE49-F238E27FC236}">
                <a16:creationId xmlns:a16="http://schemas.microsoft.com/office/drawing/2014/main" id="{3C27080F-F34B-8E3F-1365-8F4C649985B3}"/>
              </a:ext>
            </a:extLst>
          </p:cNvPr>
          <p:cNvSpPr txBox="1"/>
          <p:nvPr/>
        </p:nvSpPr>
        <p:spPr>
          <a:xfrm>
            <a:off x="4358985" y="3173069"/>
            <a:ext cx="3474028" cy="892552"/>
          </a:xfrm>
          <a:prstGeom prst="rect">
            <a:avLst/>
          </a:prstGeom>
          <a:noFill/>
        </p:spPr>
        <p:txBody>
          <a:bodyPr wrap="none" rtlCol="0">
            <a:spAutoFit/>
          </a:bodyPr>
          <a:lstStyle/>
          <a:p>
            <a:r>
              <a:rPr lang="en-US" sz="2600" dirty="0" err="1">
                <a:solidFill>
                  <a:schemeClr val="accent2">
                    <a:lumMod val="20000"/>
                    <a:lumOff val="80000"/>
                  </a:schemeClr>
                </a:solidFill>
                <a:latin typeface="Consolas" panose="020B0609020204030204" pitchFamily="49" charset="0"/>
                <a:cs typeface="Consolas" panose="020B0609020204030204" pitchFamily="49" charset="0"/>
              </a:rPr>
              <a:t>WaterWarning</a:t>
            </a:r>
            <a:r>
              <a:rPr lang="en-US" sz="2600" dirty="0">
                <a:solidFill>
                  <a:schemeClr val="accent2">
                    <a:lumMod val="20000"/>
                    <a:lumOff val="80000"/>
                  </a:schemeClr>
                </a:solidFill>
                <a:latin typeface="Consolas" panose="020B0609020204030204" pitchFamily="49" charset="0"/>
                <a:cs typeface="Consolas" panose="020B0609020204030204" pitchFamily="49" charset="0"/>
              </a:rPr>
              <a:t> Event</a:t>
            </a:r>
          </a:p>
          <a:p>
            <a:endParaRPr lang="en-US" sz="2600" dirty="0">
              <a:solidFill>
                <a:schemeClr val="accent2">
                  <a:lumMod val="20000"/>
                  <a:lumOff val="8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44798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grpSp>
        <p:nvGrpSpPr>
          <p:cNvPr id="13" name="Group 12">
            <a:extLst>
              <a:ext uri="{FF2B5EF4-FFF2-40B4-BE49-F238E27FC236}">
                <a16:creationId xmlns:a16="http://schemas.microsoft.com/office/drawing/2014/main" id="{18645EB3-B958-73C8-3578-D6A0752325A2}"/>
              </a:ext>
            </a:extLst>
          </p:cNvPr>
          <p:cNvGrpSpPr/>
          <p:nvPr/>
        </p:nvGrpSpPr>
        <p:grpSpPr>
          <a:xfrm>
            <a:off x="5198865" y="2300059"/>
            <a:ext cx="1794269" cy="1854926"/>
            <a:chOff x="5198865" y="2179549"/>
            <a:chExt cx="1794269" cy="1854926"/>
          </a:xfrm>
        </p:grpSpPr>
        <p:sp>
          <p:nvSpPr>
            <p:cNvPr id="2" name="Rounded Rectangle 1">
              <a:extLst>
                <a:ext uri="{FF2B5EF4-FFF2-40B4-BE49-F238E27FC236}">
                  <a16:creationId xmlns:a16="http://schemas.microsoft.com/office/drawing/2014/main" id="{9777C836-1DE6-96D9-B72E-D4168E4D3C35}"/>
                </a:ext>
              </a:extLst>
            </p:cNvPr>
            <p:cNvSpPr/>
            <p:nvPr/>
          </p:nvSpPr>
          <p:spPr>
            <a:xfrm>
              <a:off x="5198865" y="217954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87618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57281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107385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5000">
        <p159:morph option="byObject"/>
      </p:transition>
    </mc:Choice>
    <mc:Fallback xmlns="">
      <p:transition spd="slow" advTm="65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5D2C7A8-1927-3B3F-11B6-416B9638E35A}"/>
              </a:ext>
            </a:extLst>
          </p:cNvPr>
          <p:cNvSpPr/>
          <p:nvPr/>
        </p:nvSpPr>
        <p:spPr>
          <a:xfrm>
            <a:off x="3876207" y="406608"/>
            <a:ext cx="4893039" cy="6044784"/>
          </a:xfrm>
          <a:prstGeom prst="roundRect">
            <a:avLst>
              <a:gd name="adj" fmla="val 8608"/>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b="0" dirty="0">
              <a:solidFill>
                <a:srgbClr val="D4D4D4"/>
              </a:solidFill>
              <a:effectLs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A0F7D51A-77DA-8875-DC61-823A6F2B9BBB}"/>
              </a:ext>
            </a:extLst>
          </p:cNvPr>
          <p:cNvSpPr txBox="1"/>
          <p:nvPr/>
        </p:nvSpPr>
        <p:spPr>
          <a:xfrm>
            <a:off x="4073295" y="607877"/>
            <a:ext cx="2084225" cy="369332"/>
          </a:xfrm>
          <a:prstGeom prst="rect">
            <a:avLst/>
          </a:prstGeom>
          <a:noFill/>
        </p:spPr>
        <p:txBody>
          <a:bodyPr wrap="none" rtlCol="0">
            <a:spAutoFit/>
          </a:bodyPr>
          <a:lstStyle/>
          <a:p>
            <a:r>
              <a:rPr lang="en-US" dirty="0">
                <a:solidFill>
                  <a:schemeClr val="accent6">
                    <a:lumMod val="50000"/>
                  </a:schemeClr>
                </a:solidFill>
                <a:latin typeface="Consolas" panose="020B0609020204030204" pitchFamily="49" charset="0"/>
                <a:cs typeface="Consolas" panose="020B0609020204030204" pitchFamily="49" charset="0"/>
              </a:rPr>
              <a:t>HTTP </a:t>
            </a:r>
            <a:r>
              <a:rPr lang="en-US" dirty="0" err="1">
                <a:solidFill>
                  <a:schemeClr val="accent6">
                    <a:lumMod val="50000"/>
                  </a:schemeClr>
                </a:solidFill>
                <a:latin typeface="Consolas" panose="020B0609020204030204" pitchFamily="49" charset="0"/>
                <a:cs typeface="Consolas" panose="020B0609020204030204" pitchFamily="49" charset="0"/>
              </a:rPr>
              <a:t>WoT</a:t>
            </a:r>
            <a:r>
              <a:rPr lang="en-US" dirty="0">
                <a:solidFill>
                  <a:schemeClr val="accent6">
                    <a:lumMod val="50000"/>
                  </a:schemeClr>
                </a:solidFill>
                <a:latin typeface="Consolas" panose="020B0609020204030204" pitchFamily="49" charset="0"/>
                <a:cs typeface="Consolas" panose="020B0609020204030204" pitchFamily="49" charset="0"/>
              </a:rPr>
              <a:t> Server</a:t>
            </a:r>
          </a:p>
        </p:txBody>
      </p:sp>
      <p:sp>
        <p:nvSpPr>
          <p:cNvPr id="39" name="Rounded Rectangle 38">
            <a:extLst>
              <a:ext uri="{FF2B5EF4-FFF2-40B4-BE49-F238E27FC236}">
                <a16:creationId xmlns:a16="http://schemas.microsoft.com/office/drawing/2014/main" id="{B3170173-A45A-AAB6-8C1D-12BDED70C9C3}"/>
              </a:ext>
            </a:extLst>
          </p:cNvPr>
          <p:cNvSpPr/>
          <p:nvPr/>
        </p:nvSpPr>
        <p:spPr>
          <a:xfrm>
            <a:off x="4144537" y="1178478"/>
            <a:ext cx="3672591" cy="914401"/>
          </a:xfrm>
          <a:prstGeom prst="roundRect">
            <a:avLst>
              <a:gd name="adj" fmla="val 8608"/>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latin typeface="Consolas" panose="020B0609020204030204" pitchFamily="49" charset="0"/>
                <a:cs typeface="Consolas" panose="020B0609020204030204" pitchFamily="49" charset="0"/>
              </a:rPr>
              <a:t>Initialization of Servient and HTTP Server</a:t>
            </a:r>
          </a:p>
        </p:txBody>
      </p:sp>
      <p:sp>
        <p:nvSpPr>
          <p:cNvPr id="41" name="Rounded Rectangle 40">
            <a:extLst>
              <a:ext uri="{FF2B5EF4-FFF2-40B4-BE49-F238E27FC236}">
                <a16:creationId xmlns:a16="http://schemas.microsoft.com/office/drawing/2014/main" id="{CDAF609A-CD43-4C9B-CDD7-22B62C3A0C4C}"/>
              </a:ext>
            </a:extLst>
          </p:cNvPr>
          <p:cNvSpPr/>
          <p:nvPr/>
        </p:nvSpPr>
        <p:spPr>
          <a:xfrm>
            <a:off x="4149495" y="2294147"/>
            <a:ext cx="4244997" cy="3970318"/>
          </a:xfrm>
          <a:prstGeom prst="roundRect">
            <a:avLst>
              <a:gd name="adj" fmla="val 5482"/>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40" name="TextBox 39">
            <a:extLst>
              <a:ext uri="{FF2B5EF4-FFF2-40B4-BE49-F238E27FC236}">
                <a16:creationId xmlns:a16="http://schemas.microsoft.com/office/drawing/2014/main" id="{774D23A4-E865-43E1-DE07-7A2D723C3D8A}"/>
              </a:ext>
            </a:extLst>
          </p:cNvPr>
          <p:cNvSpPr txBox="1"/>
          <p:nvPr/>
        </p:nvSpPr>
        <p:spPr>
          <a:xfrm>
            <a:off x="4159526" y="2495231"/>
            <a:ext cx="4244997" cy="3970318"/>
          </a:xfrm>
          <a:prstGeom prst="rect">
            <a:avLst/>
          </a:prstGeom>
          <a:noFill/>
        </p:spPr>
        <p:txBody>
          <a:bodyPr wrap="square" rtlCol="0">
            <a:spAutoFit/>
          </a:bodyPr>
          <a:lstStyle/>
          <a:p>
            <a:r>
              <a:rPr lang="en-GB" dirty="0" err="1">
                <a:solidFill>
                  <a:schemeClr val="accent2"/>
                </a:solidFill>
                <a:effectLst/>
                <a:latin typeface="Consolas" panose="020B0609020204030204" pitchFamily="49" charset="0"/>
                <a:cs typeface="Consolas" panose="020B0609020204030204" pitchFamily="49" charset="0"/>
              </a:rPr>
              <a:t>servient</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start</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r>
              <a:rPr lang="en-GB" dirty="0" err="1">
                <a:solidFill>
                  <a:schemeClr val="accent2"/>
                </a:solidFill>
                <a:effectLst/>
                <a:latin typeface="Consolas" panose="020B0609020204030204" pitchFamily="49" charset="0"/>
                <a:cs typeface="Consolas" panose="020B0609020204030204" pitchFamily="49" charset="0"/>
              </a:rPr>
              <a:t>WoT</a:t>
            </a:r>
            <a:r>
              <a:rPr lang="en-GB" dirty="0">
                <a:solidFill>
                  <a:schemeClr val="accent1"/>
                </a:solidFill>
                <a:effectLst/>
                <a:latin typeface="Consolas" panose="020B0609020204030204" pitchFamily="49" charset="0"/>
                <a:cs typeface="Consolas" panose="020B0609020204030204" pitchFamily="49" charset="0"/>
              </a:rPr>
              <a:t>) =&gt; {</a:t>
            </a:r>
          </a:p>
          <a:p>
            <a:r>
              <a:rPr lang="en-GB" dirty="0" err="1">
                <a:solidFill>
                  <a:schemeClr val="accent2"/>
                </a:solidFill>
                <a:effectLst/>
                <a:latin typeface="Consolas" panose="020B0609020204030204" pitchFamily="49" charset="0"/>
                <a:cs typeface="Consolas" panose="020B0609020204030204" pitchFamily="49" charset="0"/>
              </a:rPr>
              <a:t>WoT</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produce</a:t>
            </a:r>
            <a:r>
              <a:rPr lang="en-GB" dirty="0">
                <a:solidFill>
                  <a:schemeClr val="accent1"/>
                </a:solidFill>
                <a:effectLst/>
                <a:latin typeface="Consolas" panose="020B0609020204030204" pitchFamily="49" charset="0"/>
                <a:cs typeface="Consolas" panose="020B0609020204030204" pitchFamily="49" charset="0"/>
              </a:rPr>
              <a:t>({ </a:t>
            </a: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r>
              <a:rPr lang="en-GB" dirty="0">
                <a:solidFill>
                  <a:schemeClr val="accent1"/>
                </a:solidFill>
                <a:effectLst/>
                <a:latin typeface="Consolas" panose="020B0609020204030204" pitchFamily="49" charset="0"/>
                <a:cs typeface="Consolas" panose="020B0609020204030204" pitchFamily="49" charset="0"/>
              </a:rPr>
              <a:t>}) </a:t>
            </a:r>
          </a:p>
          <a:p>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2"/>
                </a:solidFill>
                <a:effectLst/>
                <a:latin typeface="Consolas" panose="020B0609020204030204" pitchFamily="49" charset="0"/>
                <a:cs typeface="Consolas" panose="020B0609020204030204" pitchFamily="49" charset="0"/>
              </a:rPr>
              <a:t>thing</a:t>
            </a:r>
            <a:r>
              <a:rPr lang="en-GB" dirty="0">
                <a:solidFill>
                  <a:schemeClr val="accent1"/>
                </a:solidFill>
                <a:effectLst/>
                <a:latin typeface="Consolas" panose="020B0609020204030204" pitchFamily="49" charset="0"/>
                <a:cs typeface="Consolas" panose="020B0609020204030204" pitchFamily="49" charset="0"/>
              </a:rPr>
              <a:t>) </a:t>
            </a:r>
            <a:r>
              <a:rPr lang="en-GB" dirty="0">
                <a:solidFill>
                  <a:schemeClr val="accent5"/>
                </a:solidFill>
                <a:effectLst/>
                <a:latin typeface="Consolas" panose="020B0609020204030204" pitchFamily="49" charset="0"/>
                <a:cs typeface="Consolas" panose="020B0609020204030204" pitchFamily="49" charset="0"/>
              </a:rPr>
              <a:t>=&gt;</a:t>
            </a:r>
            <a:r>
              <a:rPr lang="en-GB" dirty="0">
                <a:solidFill>
                  <a:schemeClr val="accent1"/>
                </a:solidFill>
                <a:effectLst/>
                <a:latin typeface="Consolas" panose="020B0609020204030204" pitchFamily="49" charset="0"/>
                <a:cs typeface="Consolas" panose="020B0609020204030204" pitchFamily="49" charset="0"/>
              </a:rPr>
              <a:t> {</a:t>
            </a: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r>
              <a:rPr lang="en-GB" dirty="0">
                <a:solidFill>
                  <a:schemeClr val="accent1"/>
                </a:solidFill>
                <a:latin typeface="Consolas" panose="020B0609020204030204" pitchFamily="49" charset="0"/>
                <a:cs typeface="Consolas" panose="020B0609020204030204" pitchFamily="49" charset="0"/>
              </a:rPr>
              <a:t>                    }, </a:t>
            </a:r>
            <a:r>
              <a:rPr lang="en-GB" dirty="0">
                <a:solidFill>
                  <a:schemeClr val="accent6"/>
                </a:solidFill>
                <a:latin typeface="Consolas" panose="020B0609020204030204" pitchFamily="49" charset="0"/>
                <a:cs typeface="Consolas" panose="020B0609020204030204" pitchFamily="49" charset="0"/>
              </a:rPr>
              <a:t>3000</a:t>
            </a:r>
            <a:r>
              <a:rPr lang="en-GB" dirty="0">
                <a:solidFill>
                  <a:schemeClr val="accent1"/>
                </a:solidFill>
                <a:latin typeface="Consolas" panose="020B0609020204030204" pitchFamily="49" charset="0"/>
                <a:cs typeface="Consolas" panose="020B0609020204030204" pitchFamily="49" charset="0"/>
              </a:rPr>
              <a:t>);</a:t>
            </a:r>
          </a:p>
          <a:p>
            <a:r>
              <a:rPr lang="en-GB" dirty="0" err="1">
                <a:solidFill>
                  <a:schemeClr val="accent2"/>
                </a:solidFill>
                <a:effectLst/>
                <a:latin typeface="Consolas" panose="020B0609020204030204" pitchFamily="49" charset="0"/>
                <a:cs typeface="Consolas" panose="020B0609020204030204" pitchFamily="49" charset="0"/>
              </a:rPr>
              <a:t>thing</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expose</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p>
          <a:p>
            <a:endParaRPr lang="en-GB" dirty="0">
              <a:solidFill>
                <a:schemeClr val="accent1"/>
              </a:solidFill>
              <a:effectLst/>
              <a:latin typeface="Consolas" panose="020B0609020204030204" pitchFamily="49" charset="0"/>
              <a:cs typeface="Consolas" panose="020B0609020204030204" pitchFamily="49" charset="0"/>
            </a:endParaRPr>
          </a:p>
        </p:txBody>
      </p:sp>
      <p:sp>
        <p:nvSpPr>
          <p:cNvPr id="42" name="Rounded Rectangle 41">
            <a:extLst>
              <a:ext uri="{FF2B5EF4-FFF2-40B4-BE49-F238E27FC236}">
                <a16:creationId xmlns:a16="http://schemas.microsoft.com/office/drawing/2014/main" id="{9E29F991-2A63-1A48-02D1-749AE278B724}"/>
              </a:ext>
            </a:extLst>
          </p:cNvPr>
          <p:cNvSpPr/>
          <p:nvPr/>
        </p:nvSpPr>
        <p:spPr>
          <a:xfrm>
            <a:off x="4547637" y="3219630"/>
            <a:ext cx="2107996" cy="598619"/>
          </a:xfrm>
          <a:prstGeom prst="roundRect">
            <a:avLst>
              <a:gd name="adj" fmla="val 860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solidFill>
                <a:latin typeface="Consolas" panose="020B0609020204030204" pitchFamily="49" charset="0"/>
                <a:cs typeface="Consolas" panose="020B0609020204030204" pitchFamily="49" charset="0"/>
              </a:rPr>
              <a:t>Our TD</a:t>
            </a:r>
          </a:p>
        </p:txBody>
      </p:sp>
      <p:sp>
        <p:nvSpPr>
          <p:cNvPr id="43" name="Rounded Rectangle 42">
            <a:extLst>
              <a:ext uri="{FF2B5EF4-FFF2-40B4-BE49-F238E27FC236}">
                <a16:creationId xmlns:a16="http://schemas.microsoft.com/office/drawing/2014/main" id="{BCE96C7A-06C8-A140-0F94-CCF3387A4275}"/>
              </a:ext>
            </a:extLst>
          </p:cNvPr>
          <p:cNvSpPr/>
          <p:nvPr/>
        </p:nvSpPr>
        <p:spPr>
          <a:xfrm>
            <a:off x="4547636" y="4547303"/>
            <a:ext cx="2107997" cy="1158485"/>
          </a:xfrm>
          <a:prstGeom prst="roundRect">
            <a:avLst>
              <a:gd name="adj" fmla="val 860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6">
                    <a:lumMod val="75000"/>
                  </a:schemeClr>
                </a:solidFill>
                <a:latin typeface="Consolas" panose="020B0609020204030204" pitchFamily="49" charset="0"/>
                <a:cs typeface="Consolas" panose="020B0609020204030204" pitchFamily="49" charset="0"/>
              </a:rPr>
              <a:t>Handling Interaction Affordances</a:t>
            </a:r>
          </a:p>
        </p:txBody>
      </p:sp>
    </p:spTree>
    <p:extLst>
      <p:ext uri="{BB962C8B-B14F-4D97-AF65-F5344CB8AC3E}">
        <p14:creationId xmlns:p14="http://schemas.microsoft.com/office/powerpoint/2010/main" val="3374301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5D2C7A8-1927-3B3F-11B6-416B9638E35A}"/>
              </a:ext>
            </a:extLst>
          </p:cNvPr>
          <p:cNvSpPr/>
          <p:nvPr/>
        </p:nvSpPr>
        <p:spPr>
          <a:xfrm>
            <a:off x="2552145" y="406607"/>
            <a:ext cx="7083893" cy="6077319"/>
          </a:xfrm>
          <a:prstGeom prst="roundRect">
            <a:avLst>
              <a:gd name="adj" fmla="val 8608"/>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b="0" dirty="0">
              <a:solidFill>
                <a:srgbClr val="D4D4D4"/>
              </a:solidFill>
              <a:effectLst/>
              <a:latin typeface="Consolas" panose="020B0609020204030204" pitchFamily="49" charset="0"/>
              <a:cs typeface="Consolas" panose="020B0609020204030204" pitchFamily="49" charset="0"/>
            </a:endParaRPr>
          </a:p>
        </p:txBody>
      </p:sp>
      <p:sp>
        <p:nvSpPr>
          <p:cNvPr id="38" name="TextBox 37">
            <a:extLst>
              <a:ext uri="{FF2B5EF4-FFF2-40B4-BE49-F238E27FC236}">
                <a16:creationId xmlns:a16="http://schemas.microsoft.com/office/drawing/2014/main" id="{A0F7D51A-77DA-8875-DC61-823A6F2B9BBB}"/>
              </a:ext>
            </a:extLst>
          </p:cNvPr>
          <p:cNvSpPr txBox="1"/>
          <p:nvPr/>
        </p:nvSpPr>
        <p:spPr>
          <a:xfrm>
            <a:off x="2749233" y="607877"/>
            <a:ext cx="2084225" cy="369332"/>
          </a:xfrm>
          <a:prstGeom prst="rect">
            <a:avLst/>
          </a:prstGeom>
          <a:noFill/>
        </p:spPr>
        <p:txBody>
          <a:bodyPr wrap="none" rtlCol="0">
            <a:spAutoFit/>
          </a:bodyPr>
          <a:lstStyle/>
          <a:p>
            <a:r>
              <a:rPr lang="en-US" dirty="0">
                <a:solidFill>
                  <a:schemeClr val="accent2"/>
                </a:solidFill>
                <a:latin typeface="Consolas" panose="020B0609020204030204" pitchFamily="49" charset="0"/>
                <a:cs typeface="Consolas" panose="020B0609020204030204" pitchFamily="49" charset="0"/>
              </a:rPr>
              <a:t>HTTP </a:t>
            </a:r>
            <a:r>
              <a:rPr lang="en-US" dirty="0" err="1">
                <a:solidFill>
                  <a:schemeClr val="accent2"/>
                </a:solidFill>
                <a:latin typeface="Consolas" panose="020B0609020204030204" pitchFamily="49" charset="0"/>
                <a:cs typeface="Consolas" panose="020B0609020204030204" pitchFamily="49" charset="0"/>
              </a:rPr>
              <a:t>WoT</a:t>
            </a:r>
            <a:r>
              <a:rPr lang="en-US" dirty="0">
                <a:solidFill>
                  <a:schemeClr val="accent2"/>
                </a:solidFill>
                <a:latin typeface="Consolas" panose="020B0609020204030204" pitchFamily="49" charset="0"/>
                <a:cs typeface="Consolas" panose="020B0609020204030204" pitchFamily="49" charset="0"/>
              </a:rPr>
              <a:t> Client</a:t>
            </a:r>
          </a:p>
        </p:txBody>
      </p:sp>
      <p:sp>
        <p:nvSpPr>
          <p:cNvPr id="39" name="Rounded Rectangle 38">
            <a:extLst>
              <a:ext uri="{FF2B5EF4-FFF2-40B4-BE49-F238E27FC236}">
                <a16:creationId xmlns:a16="http://schemas.microsoft.com/office/drawing/2014/main" id="{B3170173-A45A-AAB6-8C1D-12BDED70C9C3}"/>
              </a:ext>
            </a:extLst>
          </p:cNvPr>
          <p:cNvSpPr/>
          <p:nvPr/>
        </p:nvSpPr>
        <p:spPr>
          <a:xfrm>
            <a:off x="2820475" y="1178478"/>
            <a:ext cx="3672591" cy="914401"/>
          </a:xfrm>
          <a:prstGeom prst="roundRect">
            <a:avLst>
              <a:gd name="adj" fmla="val 8608"/>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2">
                    <a:lumMod val="60000"/>
                    <a:lumOff val="40000"/>
                  </a:schemeClr>
                </a:solidFill>
                <a:latin typeface="Consolas" panose="020B0609020204030204" pitchFamily="49" charset="0"/>
                <a:cs typeface="Consolas" panose="020B0609020204030204" pitchFamily="49" charset="0"/>
              </a:rPr>
              <a:t>Initialization of Servient HTTP Client Factory and Helpers </a:t>
            </a:r>
          </a:p>
        </p:txBody>
      </p:sp>
      <p:sp>
        <p:nvSpPr>
          <p:cNvPr id="41" name="Rounded Rectangle 40">
            <a:extLst>
              <a:ext uri="{FF2B5EF4-FFF2-40B4-BE49-F238E27FC236}">
                <a16:creationId xmlns:a16="http://schemas.microsoft.com/office/drawing/2014/main" id="{CDAF609A-CD43-4C9B-CDD7-22B62C3A0C4C}"/>
              </a:ext>
            </a:extLst>
          </p:cNvPr>
          <p:cNvSpPr/>
          <p:nvPr/>
        </p:nvSpPr>
        <p:spPr>
          <a:xfrm>
            <a:off x="2825433" y="2279213"/>
            <a:ext cx="6616777" cy="4026094"/>
          </a:xfrm>
          <a:prstGeom prst="roundRect">
            <a:avLst>
              <a:gd name="adj" fmla="val 5482"/>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accent2">
                  <a:lumMod val="20000"/>
                  <a:lumOff val="80000"/>
                </a:schemeClr>
              </a:solidFill>
              <a:latin typeface="Consolas" panose="020B0609020204030204" pitchFamily="49" charset="0"/>
              <a:cs typeface="Consolas" panose="020B0609020204030204" pitchFamily="49" charset="0"/>
            </a:endParaRPr>
          </a:p>
        </p:txBody>
      </p:sp>
      <p:sp>
        <p:nvSpPr>
          <p:cNvPr id="40" name="TextBox 39">
            <a:extLst>
              <a:ext uri="{FF2B5EF4-FFF2-40B4-BE49-F238E27FC236}">
                <a16:creationId xmlns:a16="http://schemas.microsoft.com/office/drawing/2014/main" id="{774D23A4-E865-43E1-DE07-7A2D723C3D8A}"/>
              </a:ext>
            </a:extLst>
          </p:cNvPr>
          <p:cNvSpPr txBox="1"/>
          <p:nvPr/>
        </p:nvSpPr>
        <p:spPr>
          <a:xfrm>
            <a:off x="2917388" y="2334989"/>
            <a:ext cx="6353405" cy="3970318"/>
          </a:xfrm>
          <a:prstGeom prst="rect">
            <a:avLst/>
          </a:prstGeom>
          <a:noFill/>
        </p:spPr>
        <p:txBody>
          <a:bodyPr wrap="square" rtlCol="0">
            <a:spAutoFit/>
          </a:bodyPr>
          <a:lstStyle/>
          <a:p>
            <a:r>
              <a:rPr lang="en-GB" dirty="0" err="1">
                <a:solidFill>
                  <a:schemeClr val="accent2"/>
                </a:solidFill>
                <a:effectLst/>
                <a:latin typeface="Consolas" panose="020B0609020204030204" pitchFamily="49" charset="0"/>
                <a:cs typeface="Consolas" panose="020B0609020204030204" pitchFamily="49" charset="0"/>
              </a:rPr>
              <a:t>wotHelper</a:t>
            </a:r>
            <a:r>
              <a:rPr lang="en-GB" dirty="0" err="1">
                <a:solidFill>
                  <a:schemeClr val="accent1"/>
                </a:solidFill>
                <a:effectLst/>
                <a:latin typeface="Consolas" panose="020B0609020204030204" pitchFamily="49" charset="0"/>
                <a:cs typeface="Consolas" panose="020B0609020204030204" pitchFamily="49" charset="0"/>
              </a:rPr>
              <a:t>.</a:t>
            </a:r>
            <a:r>
              <a:rPr lang="en-GB" dirty="0" err="1">
                <a:solidFill>
                  <a:schemeClr val="accent5"/>
                </a:solidFill>
                <a:effectLst/>
                <a:latin typeface="Consolas" panose="020B0609020204030204" pitchFamily="49" charset="0"/>
                <a:cs typeface="Consolas" panose="020B0609020204030204" pitchFamily="49" charset="0"/>
              </a:rPr>
              <a:t>fetch</a:t>
            </a:r>
            <a:r>
              <a:rPr lang="en-GB" dirty="0">
                <a:solidFill>
                  <a:schemeClr val="accent1"/>
                </a:solidFill>
                <a:effectLst/>
                <a:latin typeface="Consolas" panose="020B0609020204030204" pitchFamily="49" charset="0"/>
                <a:cs typeface="Consolas" panose="020B0609020204030204" pitchFamily="49" charset="0"/>
              </a:rPr>
              <a:t>(</a:t>
            </a:r>
            <a:r>
              <a:rPr lang="en-GB" sz="1600" b="0" dirty="0">
                <a:solidFill>
                  <a:srgbClr val="CE9178"/>
                </a:solidFill>
                <a:effectLst/>
                <a:latin typeface="Menlo" panose="020B0609030804020204" pitchFamily="49" charset="0"/>
              </a:rPr>
              <a:t>"http://localhost:8080/coffee-machine"</a:t>
            </a:r>
            <a:r>
              <a:rPr lang="en-GB" dirty="0">
                <a:solidFill>
                  <a:schemeClr val="accent1"/>
                </a:solidFill>
                <a:effectLst/>
                <a:latin typeface="Consolas" panose="020B0609020204030204" pitchFamily="49" charset="0"/>
                <a:cs typeface="Consolas" panose="020B0609020204030204" pitchFamily="49" charset="0"/>
              </a:rPr>
              <a:t>)</a:t>
            </a:r>
          </a:p>
          <a:p>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then</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5"/>
                </a:solidFill>
                <a:effectLst/>
                <a:latin typeface="Consolas" panose="020B0609020204030204" pitchFamily="49" charset="0"/>
                <a:cs typeface="Consolas" panose="020B0609020204030204" pitchFamily="49" charset="0"/>
              </a:rPr>
              <a:t>async</a:t>
            </a:r>
            <a:r>
              <a:rPr lang="en-GB" dirty="0">
                <a:solidFill>
                  <a:schemeClr val="accent1"/>
                </a:solidFill>
                <a:effectLst/>
                <a:latin typeface="Consolas" panose="020B0609020204030204" pitchFamily="49" charset="0"/>
                <a:cs typeface="Consolas" panose="020B0609020204030204" pitchFamily="49" charset="0"/>
              </a:rPr>
              <a:t>(</a:t>
            </a:r>
            <a:r>
              <a:rPr lang="en-GB" dirty="0">
                <a:solidFill>
                  <a:schemeClr val="accent2"/>
                </a:solidFill>
                <a:effectLst/>
                <a:latin typeface="Consolas" panose="020B0609020204030204" pitchFamily="49" charset="0"/>
                <a:cs typeface="Consolas" panose="020B0609020204030204" pitchFamily="49" charset="0"/>
              </a:rPr>
              <a:t>td</a:t>
            </a:r>
            <a:r>
              <a:rPr lang="en-GB" dirty="0">
                <a:solidFill>
                  <a:schemeClr val="accent1"/>
                </a:solidFill>
                <a:effectLst/>
                <a:latin typeface="Consolas" panose="020B0609020204030204" pitchFamily="49" charset="0"/>
                <a:cs typeface="Consolas" panose="020B0609020204030204" pitchFamily="49" charset="0"/>
              </a:rPr>
              <a:t>) =&gt; {</a:t>
            </a:r>
          </a:p>
          <a:p>
            <a:endParaRPr lang="en-GB" dirty="0">
              <a:solidFill>
                <a:schemeClr val="accent1"/>
              </a:solidFill>
              <a:effectLst/>
              <a:latin typeface="Consolas" panose="020B0609020204030204" pitchFamily="49" charset="0"/>
              <a:cs typeface="Consolas" panose="020B0609020204030204" pitchFamily="49" charset="0"/>
            </a:endParaRPr>
          </a:p>
          <a:p>
            <a:r>
              <a:rPr lang="en-GB" b="0" dirty="0" err="1">
                <a:solidFill>
                  <a:srgbClr val="569CD6"/>
                </a:solidFill>
                <a:effectLst/>
                <a:latin typeface="Consolas" panose="020B0609020204030204" pitchFamily="49" charset="0"/>
                <a:cs typeface="Consolas" panose="020B0609020204030204" pitchFamily="49" charset="0"/>
              </a:rPr>
              <a:t>const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WoT</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chemeClr val="accent1"/>
                </a:solidFill>
                <a:effectLst/>
                <a:latin typeface="Consolas" panose="020B0609020204030204" pitchFamily="49" charset="0"/>
                <a:cs typeface="Consolas" panose="020B0609020204030204" pitchFamily="49" charset="0"/>
              </a:rPr>
              <a:t>=</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rgbClr val="569CD6"/>
                </a:solidFill>
                <a:effectLst/>
                <a:latin typeface="Consolas" panose="020B0609020204030204" pitchFamily="49" charset="0"/>
                <a:cs typeface="Consolas" panose="020B0609020204030204" pitchFamily="49" charset="0"/>
              </a:rPr>
              <a:t>await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servient</a:t>
            </a:r>
            <a:r>
              <a:rPr lang="en-GB" b="0" dirty="0" err="1">
                <a:solidFill>
                  <a:schemeClr val="accent1"/>
                </a:solidFill>
                <a:effectLst/>
                <a:latin typeface="Consolas" panose="020B0609020204030204" pitchFamily="49" charset="0"/>
                <a:cs typeface="Consolas" panose="020B0609020204030204" pitchFamily="49" charset="0"/>
              </a:rPr>
              <a:t>.</a:t>
            </a:r>
            <a:r>
              <a:rPr lang="en-GB" b="0" dirty="0" err="1">
                <a:solidFill>
                  <a:schemeClr val="accent5"/>
                </a:solidFill>
                <a:effectLst/>
                <a:latin typeface="Consolas" panose="020B0609020204030204" pitchFamily="49" charset="0"/>
                <a:cs typeface="Consolas" panose="020B0609020204030204" pitchFamily="49" charset="0"/>
              </a:rPr>
              <a:t>start</a:t>
            </a:r>
            <a:r>
              <a:rPr lang="en-GB" b="0" dirty="0">
                <a:solidFill>
                  <a:schemeClr val="accent1"/>
                </a:solidFill>
                <a:effectLst/>
                <a:latin typeface="Consolas" panose="020B0609020204030204" pitchFamily="49" charset="0"/>
                <a:cs typeface="Consolas" panose="020B0609020204030204" pitchFamily="49" charset="0"/>
              </a:rPr>
              <a:t>();</a:t>
            </a:r>
          </a:p>
          <a:p>
            <a:r>
              <a:rPr lang="en-GB" b="0" dirty="0" err="1">
                <a:solidFill>
                  <a:srgbClr val="569CD6"/>
                </a:solidFill>
                <a:effectLst/>
                <a:latin typeface="Consolas" panose="020B0609020204030204" pitchFamily="49" charset="0"/>
                <a:cs typeface="Consolas" panose="020B0609020204030204" pitchFamily="49" charset="0"/>
              </a:rPr>
              <a:t>const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coffeeMachineThing</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chemeClr val="accent1"/>
                </a:solidFill>
                <a:effectLst/>
                <a:latin typeface="Consolas" panose="020B0609020204030204" pitchFamily="49" charset="0"/>
                <a:cs typeface="Consolas" panose="020B0609020204030204" pitchFamily="49" charset="0"/>
              </a:rPr>
              <a:t>=</a:t>
            </a:r>
            <a:r>
              <a:rPr lang="en-GB" b="0" dirty="0">
                <a:solidFill>
                  <a:srgbClr val="D4D4D4"/>
                </a:solidFill>
                <a:effectLst/>
                <a:latin typeface="Consolas" panose="020B0609020204030204" pitchFamily="49" charset="0"/>
                <a:cs typeface="Consolas" panose="020B0609020204030204" pitchFamily="49" charset="0"/>
              </a:rPr>
              <a:t> </a:t>
            </a:r>
            <a:r>
              <a:rPr lang="en-GB" b="0" dirty="0">
                <a:solidFill>
                  <a:srgbClr val="569CD6"/>
                </a:solidFill>
                <a:effectLst/>
                <a:latin typeface="Consolas" panose="020B0609020204030204" pitchFamily="49" charset="0"/>
                <a:cs typeface="Consolas" panose="020B0609020204030204" pitchFamily="49" charset="0"/>
              </a:rPr>
              <a:t>await</a:t>
            </a:r>
            <a:r>
              <a:rPr lang="en-GB" b="0" dirty="0">
                <a:solidFill>
                  <a:srgbClr val="D4D4D4"/>
                </a:solidFill>
                <a:effectLst/>
                <a:latin typeface="Consolas" panose="020B0609020204030204" pitchFamily="49" charset="0"/>
                <a:cs typeface="Consolas" panose="020B0609020204030204" pitchFamily="49" charset="0"/>
              </a:rPr>
              <a:t> </a:t>
            </a:r>
            <a:r>
              <a:rPr lang="en-GB" b="0" dirty="0" err="1">
                <a:solidFill>
                  <a:schemeClr val="accent2"/>
                </a:solidFill>
                <a:effectLst/>
                <a:latin typeface="Consolas" panose="020B0609020204030204" pitchFamily="49" charset="0"/>
                <a:cs typeface="Consolas" panose="020B0609020204030204" pitchFamily="49" charset="0"/>
              </a:rPr>
              <a:t>WoT</a:t>
            </a:r>
            <a:r>
              <a:rPr lang="en-GB" b="0" dirty="0" err="1">
                <a:solidFill>
                  <a:srgbClr val="D4D4D4"/>
                </a:solidFill>
                <a:effectLst/>
                <a:latin typeface="Consolas" panose="020B0609020204030204" pitchFamily="49" charset="0"/>
                <a:cs typeface="Consolas" panose="020B0609020204030204" pitchFamily="49" charset="0"/>
              </a:rPr>
              <a:t>.</a:t>
            </a:r>
            <a:r>
              <a:rPr lang="en-GB" b="0" dirty="0" err="1">
                <a:solidFill>
                  <a:schemeClr val="accent5"/>
                </a:solidFill>
                <a:effectLst/>
                <a:latin typeface="Consolas" panose="020B0609020204030204" pitchFamily="49" charset="0"/>
                <a:cs typeface="Consolas" panose="020B0609020204030204" pitchFamily="49" charset="0"/>
              </a:rPr>
              <a:t>consume</a:t>
            </a:r>
            <a:r>
              <a:rPr lang="en-GB" b="0" dirty="0">
                <a:solidFill>
                  <a:schemeClr val="accent1"/>
                </a:solidFill>
                <a:effectLst/>
                <a:latin typeface="Consolas" panose="020B0609020204030204" pitchFamily="49" charset="0"/>
                <a:cs typeface="Consolas" panose="020B0609020204030204" pitchFamily="49" charset="0"/>
              </a:rPr>
              <a:t>(</a:t>
            </a:r>
            <a:r>
              <a:rPr lang="en-GB" b="0" dirty="0">
                <a:solidFill>
                  <a:schemeClr val="accent2"/>
                </a:solidFill>
                <a:effectLst/>
                <a:latin typeface="Consolas" panose="020B0609020204030204" pitchFamily="49" charset="0"/>
                <a:cs typeface="Consolas" panose="020B0609020204030204" pitchFamily="49" charset="0"/>
              </a:rPr>
              <a:t>td</a:t>
            </a:r>
            <a:r>
              <a:rPr lang="en-GB" b="0" dirty="0">
                <a:solidFill>
                  <a:schemeClr val="accent1"/>
                </a:solidFill>
                <a:effectLst/>
                <a:latin typeface="Consolas" panose="020B0609020204030204" pitchFamily="49" charset="0"/>
                <a:cs typeface="Consolas" panose="020B0609020204030204" pitchFamily="49" charset="0"/>
              </a:rPr>
              <a:t>);</a:t>
            </a: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endParaRPr lang="en-GB" dirty="0">
              <a:solidFill>
                <a:schemeClr val="accent1"/>
              </a:solidFill>
              <a:effectLst/>
              <a:latin typeface="Consolas" panose="020B0609020204030204" pitchFamily="49" charset="0"/>
              <a:cs typeface="Consolas" panose="020B0609020204030204" pitchFamily="49" charset="0"/>
            </a:endParaRPr>
          </a:p>
          <a:p>
            <a:r>
              <a:rPr lang="en-GB" dirty="0">
                <a:solidFill>
                  <a:schemeClr val="accent1"/>
                </a:solidFill>
                <a:latin typeface="Consolas" panose="020B0609020204030204" pitchFamily="49" charset="0"/>
                <a:cs typeface="Consolas" panose="020B0609020204030204" pitchFamily="49" charset="0"/>
              </a:rPr>
              <a:t>                                  </a:t>
            </a:r>
            <a:r>
              <a:rPr lang="en-GB" dirty="0">
                <a:solidFill>
                  <a:schemeClr val="accent1"/>
                </a:solidFill>
                <a:effectLst/>
                <a:latin typeface="Consolas" panose="020B0609020204030204" pitchFamily="49" charset="0"/>
                <a:cs typeface="Consolas" panose="020B0609020204030204" pitchFamily="49" charset="0"/>
              </a:rPr>
              <a:t>)}</a:t>
            </a:r>
          </a:p>
        </p:txBody>
      </p:sp>
      <p:sp>
        <p:nvSpPr>
          <p:cNvPr id="2" name="Rounded Rectangle 1">
            <a:extLst>
              <a:ext uri="{FF2B5EF4-FFF2-40B4-BE49-F238E27FC236}">
                <a16:creationId xmlns:a16="http://schemas.microsoft.com/office/drawing/2014/main" id="{5B13F43C-837A-28CB-3E97-DE691E0259C8}"/>
              </a:ext>
            </a:extLst>
          </p:cNvPr>
          <p:cNvSpPr/>
          <p:nvPr/>
        </p:nvSpPr>
        <p:spPr>
          <a:xfrm>
            <a:off x="2971175" y="4320148"/>
            <a:ext cx="4131692" cy="1702305"/>
          </a:xfrm>
          <a:prstGeom prst="roundRect">
            <a:avLst>
              <a:gd name="adj" fmla="val 8608"/>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lumMod val="60000"/>
                    <a:lumOff val="40000"/>
                  </a:schemeClr>
                </a:solidFill>
                <a:latin typeface="Consolas" panose="020B0609020204030204" pitchFamily="49" charset="0"/>
                <a:cs typeface="Consolas" panose="020B0609020204030204" pitchFamily="49" charset="0"/>
              </a:rPr>
              <a:t>Read property, invoke an action, subscribe to an event</a:t>
            </a:r>
          </a:p>
        </p:txBody>
      </p:sp>
    </p:spTree>
    <p:extLst>
      <p:ext uri="{BB962C8B-B14F-4D97-AF65-F5344CB8AC3E}">
        <p14:creationId xmlns:p14="http://schemas.microsoft.com/office/powerpoint/2010/main" val="2372361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EEDC5-C868-BB15-2FCC-2844E4780D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55E421-DA39-44DB-818B-A42A88784F27}"/>
              </a:ext>
            </a:extLst>
          </p:cNvPr>
          <p:cNvSpPr>
            <a:spLocks noGrp="1"/>
          </p:cNvSpPr>
          <p:nvPr>
            <p:ph idx="1"/>
          </p:nvPr>
        </p:nvSpPr>
        <p:spPr/>
        <p:txBody>
          <a:bodyPr/>
          <a:lstStyle/>
          <a:p>
            <a:r>
              <a:rPr lang="en-GB" b="0" dirty="0">
                <a:solidFill>
                  <a:srgbClr val="569CD6"/>
                </a:solidFill>
                <a:effectLst/>
                <a:latin typeface="Menlo" panose="020B0609030804020204" pitchFamily="49" charset="0"/>
              </a:rPr>
              <a:t>let</a:t>
            </a:r>
            <a:r>
              <a:rPr lang="en-GB" b="0" dirty="0">
                <a:solidFill>
                  <a:srgbClr val="D4D4D4"/>
                </a:solidFill>
                <a:effectLst/>
                <a:latin typeface="Menlo" panose="020B0609030804020204" pitchFamily="49" charset="0"/>
              </a:rPr>
              <a:t> temp = </a:t>
            </a:r>
            <a:r>
              <a:rPr lang="en-GB" b="0" dirty="0" err="1">
                <a:solidFill>
                  <a:srgbClr val="D4D4D4"/>
                </a:solidFill>
                <a:effectLst/>
                <a:latin typeface="Menlo" panose="020B0609030804020204" pitchFamily="49" charset="0"/>
              </a:rPr>
              <a:t>getState</a:t>
            </a:r>
            <a:r>
              <a:rPr lang="en-GB" b="0" dirty="0">
                <a:solidFill>
                  <a:srgbClr val="D4D4D4"/>
                </a:solidFill>
                <a:effectLst/>
                <a:latin typeface="Menlo" panose="020B0609030804020204" pitchFamily="49" charset="0"/>
              </a:rPr>
              <a:t>();</a:t>
            </a:r>
          </a:p>
          <a:p>
            <a:r>
              <a:rPr lang="en-GB" b="0" dirty="0" err="1">
                <a:solidFill>
                  <a:srgbClr val="D4D4D4"/>
                </a:solidFill>
                <a:effectLst/>
                <a:latin typeface="Menlo" panose="020B0609030804020204" pitchFamily="49" charset="0"/>
              </a:rPr>
              <a:t>console.log</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"current state:"</a:t>
            </a:r>
            <a:r>
              <a:rPr lang="en-GB" b="0" dirty="0">
                <a:solidFill>
                  <a:srgbClr val="D4D4D4"/>
                </a:solidFill>
                <a:effectLst/>
                <a:latin typeface="Menlo" panose="020B0609030804020204" pitchFamily="49" charset="0"/>
              </a:rPr>
              <a:t>, temp)</a:t>
            </a:r>
          </a:p>
          <a:p>
            <a:br>
              <a:rPr lang="en-GB" b="0" dirty="0">
                <a:solidFill>
                  <a:srgbClr val="D4D4D4"/>
                </a:solidFill>
                <a:effectLst/>
                <a:latin typeface="Menlo" panose="020B0609030804020204" pitchFamily="49" charset="0"/>
              </a:rPr>
            </a:b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 = </a:t>
            </a:r>
            <a:r>
              <a:rPr lang="en-GB" b="0" dirty="0" err="1">
                <a:solidFill>
                  <a:srgbClr val="D4D4D4"/>
                </a:solidFill>
                <a:effectLst/>
                <a:latin typeface="Menlo" panose="020B0609030804020204" pitchFamily="49" charset="0"/>
              </a:rPr>
              <a:t>getWaterLeft</a:t>
            </a:r>
            <a:r>
              <a:rPr lang="en-GB" b="0" dirty="0">
                <a:solidFill>
                  <a:srgbClr val="D4D4D4"/>
                </a:solidFill>
                <a:effectLst/>
                <a:latin typeface="Menlo" panose="020B0609030804020204" pitchFamily="49" charset="0"/>
              </a:rPr>
              <a:t>();</a:t>
            </a:r>
          </a:p>
          <a:p>
            <a:r>
              <a:rPr lang="en-GB" b="0" dirty="0" err="1">
                <a:solidFill>
                  <a:srgbClr val="D4D4D4"/>
                </a:solidFill>
                <a:effectLst/>
                <a:latin typeface="Menlo" panose="020B0609030804020204" pitchFamily="49" charset="0"/>
              </a:rPr>
              <a:t>console.log</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"current water level is"</a:t>
            </a:r>
            <a:r>
              <a:rPr lang="en-GB" b="0" dirty="0">
                <a:solidFill>
                  <a:srgbClr val="D4D4D4"/>
                </a:solidFill>
                <a:effectLst/>
                <a:latin typeface="Menlo" panose="020B0609030804020204" pitchFamily="49" charset="0"/>
              </a:rPr>
              <a:t>, </a:t>
            </a: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 )</a:t>
            </a:r>
          </a:p>
          <a:p>
            <a:r>
              <a:rPr lang="en-GB" b="0" dirty="0">
                <a:solidFill>
                  <a:srgbClr val="569CD6"/>
                </a:solidFill>
                <a:effectLst/>
                <a:latin typeface="Menlo" panose="020B0609030804020204" pitchFamily="49" charset="0"/>
              </a:rPr>
              <a:t>if</a:t>
            </a:r>
            <a:r>
              <a:rPr lang="en-GB" b="0" dirty="0">
                <a:solidFill>
                  <a:srgbClr val="D4D4D4"/>
                </a:solidFill>
                <a:effectLst/>
                <a:latin typeface="Menlo" panose="020B0609030804020204" pitchFamily="49" charset="0"/>
              </a:rPr>
              <a:t>(</a:t>
            </a: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 &lt; </a:t>
            </a:r>
            <a:r>
              <a:rPr lang="en-GB" b="0" dirty="0">
                <a:solidFill>
                  <a:srgbClr val="B5CEA8"/>
                </a:solidFill>
                <a:effectLst/>
                <a:latin typeface="Menlo" panose="020B0609030804020204" pitchFamily="49" charset="0"/>
              </a:rPr>
              <a:t>25</a:t>
            </a:r>
            <a:r>
              <a:rPr lang="en-GB" b="0" dirty="0">
                <a:solidFill>
                  <a:srgbClr val="D4D4D4"/>
                </a:solidFill>
                <a:effectLst/>
                <a:latin typeface="Menlo" panose="020B0609030804020204" pitchFamily="49" charset="0"/>
              </a:rPr>
              <a:t>){</a:t>
            </a:r>
          </a:p>
          <a:p>
            <a:r>
              <a:rPr lang="en-GB" b="0" dirty="0" err="1">
                <a:solidFill>
                  <a:srgbClr val="D4D4D4"/>
                </a:solidFill>
                <a:effectLst/>
                <a:latin typeface="Menlo" panose="020B0609030804020204" pitchFamily="49" charset="0"/>
              </a:rPr>
              <a:t>thing.emitEvent</a:t>
            </a:r>
            <a:r>
              <a:rPr lang="en-GB" b="0" dirty="0">
                <a:solidFill>
                  <a:srgbClr val="D4D4D4"/>
                </a:solidFill>
                <a:effectLst/>
                <a:latin typeface="Menlo" panose="020B0609030804020204" pitchFamily="49" charset="0"/>
              </a:rPr>
              <a:t>(</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waterWarning</a:t>
            </a:r>
            <a:r>
              <a:rPr lang="en-GB" b="0" dirty="0">
                <a:solidFill>
                  <a:srgbClr val="CE9178"/>
                </a:solidFill>
                <a:effectLst/>
                <a:latin typeface="Menlo" panose="020B0609030804020204" pitchFamily="49" charset="0"/>
              </a:rPr>
              <a:t>"</a:t>
            </a:r>
            <a:r>
              <a:rPr lang="en-GB" b="0" dirty="0">
                <a:solidFill>
                  <a:srgbClr val="D4D4D4"/>
                </a:solidFill>
                <a:effectLst/>
                <a:latin typeface="Menlo" panose="020B0609030804020204" pitchFamily="49" charset="0"/>
              </a:rPr>
              <a:t> , </a:t>
            </a:r>
            <a:r>
              <a:rPr lang="en-GB" b="0" dirty="0" err="1">
                <a:solidFill>
                  <a:srgbClr val="D4D4D4"/>
                </a:solidFill>
                <a:effectLst/>
                <a:latin typeface="Menlo" panose="020B0609030804020204" pitchFamily="49" charset="0"/>
              </a:rPr>
              <a:t>waterLeft</a:t>
            </a:r>
            <a:r>
              <a:rPr lang="en-GB" b="0" dirty="0">
                <a:solidFill>
                  <a:srgbClr val="D4D4D4"/>
                </a:solidFill>
                <a:effectLst/>
                <a:latin typeface="Menlo" panose="020B0609030804020204" pitchFamily="49" charset="0"/>
              </a:rPr>
              <a:t>)</a:t>
            </a:r>
          </a:p>
          <a:p>
            <a:r>
              <a:rPr lang="en-GB" b="0" dirty="0">
                <a:solidFill>
                  <a:srgbClr val="D4D4D4"/>
                </a:solidFill>
                <a:effectLst/>
                <a:latin typeface="Menlo" panose="020B0609030804020204" pitchFamily="49" charset="0"/>
              </a:rPr>
              <a:t>};</a:t>
            </a:r>
          </a:p>
          <a:p>
            <a:endParaRPr lang="en-US" dirty="0"/>
          </a:p>
        </p:txBody>
      </p:sp>
    </p:spTree>
    <p:extLst>
      <p:ext uri="{BB962C8B-B14F-4D97-AF65-F5344CB8AC3E}">
        <p14:creationId xmlns:p14="http://schemas.microsoft.com/office/powerpoint/2010/main" val="2464264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8977F-2D29-7516-133E-BC15AAC70BB2}"/>
              </a:ext>
            </a:extLst>
          </p:cNvPr>
          <p:cNvSpPr>
            <a:spLocks noGrp="1"/>
          </p:cNvSpPr>
          <p:nvPr>
            <p:ph idx="1"/>
          </p:nvPr>
        </p:nvSpPr>
        <p:spPr>
          <a:xfrm>
            <a:off x="2001905" y="818839"/>
            <a:ext cx="8188190" cy="5220322"/>
          </a:xfrm>
        </p:spPr>
        <p:txBody>
          <a:bodyPr>
            <a:normAutofit/>
          </a:bodyPr>
          <a:lstStyle/>
          <a:p>
            <a:pPr marL="0" indent="0">
              <a:lnSpc>
                <a:spcPct val="50000"/>
              </a:lnSpc>
              <a:buNone/>
            </a:pPr>
            <a:r>
              <a:rPr lang="en-US" sz="1400" dirty="0">
                <a:solidFill>
                  <a:schemeClr val="accent5"/>
                </a:solidFill>
                <a:latin typeface="Consolas" panose="020B0609020204030204" pitchFamily="49" charset="0"/>
                <a:cs typeface="Consolas" panose="020B0609020204030204" pitchFamily="49" charset="0"/>
              </a:rPr>
              <a:t>"events"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waterWarning</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"data"</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waterWarning</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beanWarning</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"data"</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waterWarning</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errorNotification</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"data"</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 </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errorNotification</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a:t>
            </a:r>
          </a:p>
          <a:p>
            <a:pPr marL="0" indent="0">
              <a:lnSpc>
                <a:spcPct val="50000"/>
              </a:lnSpc>
              <a:buNone/>
            </a:pPr>
            <a:r>
              <a:rPr lang="en-US" sz="1400" dirty="0">
                <a:solidFill>
                  <a:schemeClr val="accent1"/>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67831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2255083"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1518541"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2378551"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cxnSp>
        <p:nvCxnSpPr>
          <p:cNvPr id="3" name="Straight Connector 2">
            <a:extLst>
              <a:ext uri="{FF2B5EF4-FFF2-40B4-BE49-F238E27FC236}">
                <a16:creationId xmlns:a16="http://schemas.microsoft.com/office/drawing/2014/main" id="{CE5D7741-F884-0E99-D747-7F9A7E146192}"/>
              </a:ext>
            </a:extLst>
          </p:cNvPr>
          <p:cNvCxnSpPr>
            <a:cxnSpLocks/>
          </p:cNvCxnSpPr>
          <p:nvPr/>
        </p:nvCxnSpPr>
        <p:spPr>
          <a:xfrm>
            <a:off x="5186909" y="3192648"/>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914AAF-A906-D2E3-9970-7810283550E2}"/>
              </a:ext>
            </a:extLst>
          </p:cNvPr>
          <p:cNvCxnSpPr>
            <a:cxnSpLocks/>
          </p:cNvCxnSpPr>
          <p:nvPr/>
        </p:nvCxnSpPr>
        <p:spPr>
          <a:xfrm flipH="1" flipV="1">
            <a:off x="5186909" y="3767377"/>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0250784-2026-8422-6629-7CA61128604E}"/>
              </a:ext>
            </a:extLst>
          </p:cNvPr>
          <p:cNvSpPr txBox="1"/>
          <p:nvPr/>
        </p:nvSpPr>
        <p:spPr>
          <a:xfrm>
            <a:off x="8079176" y="4757978"/>
            <a:ext cx="1713931"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Consumer</a:t>
            </a:r>
          </a:p>
        </p:txBody>
      </p:sp>
      <p:sp>
        <p:nvSpPr>
          <p:cNvPr id="14" name="TextBox 13">
            <a:extLst>
              <a:ext uri="{FF2B5EF4-FFF2-40B4-BE49-F238E27FC236}">
                <a16:creationId xmlns:a16="http://schemas.microsoft.com/office/drawing/2014/main" id="{1982FB38-95A8-F5D2-C3D5-9E5F2C35F04C}"/>
              </a:ext>
            </a:extLst>
          </p:cNvPr>
          <p:cNvSpPr txBox="1"/>
          <p:nvPr/>
        </p:nvSpPr>
        <p:spPr>
          <a:xfrm>
            <a:off x="5314396" y="1813060"/>
            <a:ext cx="1842171" cy="1200329"/>
          </a:xfrm>
          <a:prstGeom prst="rect">
            <a:avLst/>
          </a:prstGeom>
          <a:noFill/>
        </p:spPr>
        <p:txBody>
          <a:bodyPr wrap="none" rtlCol="0">
            <a:spAutoFit/>
          </a:bodyPr>
          <a:lstStyle/>
          <a:p>
            <a:pPr algn="ctr"/>
            <a:r>
              <a:rPr lang="en-US" sz="2400" dirty="0">
                <a:solidFill>
                  <a:schemeClr val="accent2"/>
                </a:solidFill>
                <a:latin typeface="Century Gothic" panose="020B0502020202020204" pitchFamily="34" charset="0"/>
              </a:rPr>
              <a:t>Controlled </a:t>
            </a:r>
          </a:p>
          <a:p>
            <a:pPr algn="ctr"/>
            <a:r>
              <a:rPr lang="en-US" sz="2400" dirty="0">
                <a:solidFill>
                  <a:schemeClr val="accent2"/>
                </a:solidFill>
                <a:latin typeface="Century Gothic" panose="020B0502020202020204" pitchFamily="34" charset="0"/>
              </a:rPr>
              <a:t>and </a:t>
            </a:r>
          </a:p>
          <a:p>
            <a:pPr algn="ctr"/>
            <a:r>
              <a:rPr lang="en-US" sz="2400" dirty="0">
                <a:solidFill>
                  <a:schemeClr val="accent2"/>
                </a:solidFill>
                <a:latin typeface="Century Gothic" panose="020B0502020202020204" pitchFamily="34" charset="0"/>
              </a:rPr>
              <a:t>interacted</a:t>
            </a:r>
          </a:p>
        </p:txBody>
      </p:sp>
      <p:pic>
        <p:nvPicPr>
          <p:cNvPr id="11" name="Graphic 10" descr="Browser window with solid fill">
            <a:extLst>
              <a:ext uri="{FF2B5EF4-FFF2-40B4-BE49-F238E27FC236}">
                <a16:creationId xmlns:a16="http://schemas.microsoft.com/office/drawing/2014/main" id="{3A5C0EDC-EF01-5EB0-EC57-588E0A3129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8758" y="2000694"/>
            <a:ext cx="2699287" cy="2699287"/>
          </a:xfrm>
          <a:prstGeom prst="rect">
            <a:avLst/>
          </a:prstGeom>
        </p:spPr>
      </p:pic>
    </p:spTree>
    <p:extLst>
      <p:ext uri="{BB962C8B-B14F-4D97-AF65-F5344CB8AC3E}">
        <p14:creationId xmlns:p14="http://schemas.microsoft.com/office/powerpoint/2010/main" val="298388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2166257" y="162722"/>
            <a:ext cx="10319657" cy="9787295"/>
          </a:xfrm>
          <a:prstGeom prst="rect">
            <a:avLst/>
          </a:prstGeom>
          <a:noFill/>
        </p:spPr>
        <p:txBody>
          <a:bodyPr wrap="square">
            <a:spAutoFit/>
          </a:bodyPr>
          <a:lstStyle/>
          <a:p>
            <a:r>
              <a:rPr lang="en-US" sz="1400" dirty="0">
                <a:solidFill>
                  <a:schemeClr val="accent5"/>
                </a:solidFill>
                <a:latin typeface="Consolas" panose="020B0609020204030204" pitchFamily="49" charset="0"/>
                <a:cs typeface="Consolas" panose="020B0609020204030204" pitchFamily="49" charset="0"/>
              </a:rPr>
              <a:t>"properties"</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"state"</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"string"</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state of the coffee machine"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enum</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"brewing"</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"grinding"</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"error” </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/state"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waterLeft</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amount of water left in the coffee machine"</a:t>
            </a:r>
            <a:r>
              <a:rPr lang="en-US" sz="1400" dirty="0">
                <a:solidFill>
                  <a:schemeClr val="accent1"/>
                </a:solidFill>
                <a:latin typeface="Consolas" panose="020B0609020204030204" pitchFamily="49" charset="0"/>
                <a:cs typeface="Consolas" panose="020B0609020204030204" pitchFamily="49" charset="0"/>
              </a:rPr>
              <a:t>,</a:t>
            </a:r>
            <a:endParaRPr lang="en-US" sz="1400" dirty="0">
              <a:solidFill>
                <a:srgbClr val="CACACA"/>
              </a:solidFill>
              <a:latin typeface="Consolas" panose="020B0609020204030204" pitchFamily="49" charset="0"/>
              <a:cs typeface="Consolas" panose="020B0609020204030204" pitchFamily="49" charset="0"/>
            </a:endParaRP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waterLeft</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a:t>
            </a:r>
            <a:endParaRPr lang="en-US" sz="1400" dirty="0">
              <a:solidFill>
                <a:srgbClr val="CACACA"/>
              </a:solidFill>
              <a:latin typeface="Consolas" panose="020B0609020204030204" pitchFamily="49" charset="0"/>
              <a:cs typeface="Consolas" panose="020B0609020204030204" pitchFamily="49" charset="0"/>
            </a:endParaRPr>
          </a:p>
          <a:p>
            <a:r>
              <a:rPr lang="en-US" sz="1400" dirty="0">
                <a:solidFill>
                  <a:srgbClr val="8CD3FE"/>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beanLeft</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amount of coffee beans left in the coffee machine"</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beanLeft</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a:t>
            </a:r>
            <a:endParaRPr lang="en-US" sz="1400" dirty="0">
              <a:solidFill>
                <a:srgbClr val="CACACA"/>
              </a:solidFill>
              <a:latin typeface="Consolas" panose="020B0609020204030204" pitchFamily="49" charset="0"/>
              <a:cs typeface="Consolas" panose="020B0609020204030204" pitchFamily="49" charset="0"/>
            </a:endParaRP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binFullness</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 {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"type"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"number"</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"description"</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"the amount of bin in the coffee machine"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readOnly</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lumMod val="60000"/>
                    <a:lumOff val="40000"/>
                  </a:schemeClr>
                </a:solidFill>
                <a:latin typeface="Consolas" panose="020B0609020204030204" pitchFamily="49" charset="0"/>
                <a:cs typeface="Consolas" panose="020B0609020204030204" pitchFamily="49" charset="0"/>
              </a:rPr>
              <a:t>true</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"forms"</a:t>
            </a:r>
            <a:r>
              <a:rPr lang="en-US" sz="1400" dirty="0">
                <a:solidFill>
                  <a:schemeClr val="accent1"/>
                </a:solidFill>
                <a:latin typeface="Consolas" panose="020B0609020204030204" pitchFamily="49" charset="0"/>
                <a:cs typeface="Consolas" panose="020B0609020204030204" pitchFamily="49" charset="0"/>
              </a:rPr>
              <a:t>: [ </a:t>
            </a:r>
          </a:p>
          <a:p>
            <a:r>
              <a:rPr lang="en-US" sz="1400" dirty="0">
                <a:solidFill>
                  <a:schemeClr val="accent1"/>
                </a:solidFill>
                <a:latin typeface="Consolas" panose="020B0609020204030204" pitchFamily="49" charset="0"/>
                <a:cs typeface="Consolas" panose="020B0609020204030204" pitchFamily="49" charset="0"/>
              </a:rPr>
              <a: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href</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"https://</a:t>
            </a:r>
            <a:r>
              <a:rPr lang="en-US" sz="1400" dirty="0" err="1">
                <a:solidFill>
                  <a:schemeClr val="accent2"/>
                </a:solidFill>
                <a:latin typeface="Consolas" panose="020B0609020204030204" pitchFamily="49" charset="0"/>
                <a:cs typeface="Consolas" panose="020B0609020204030204" pitchFamily="49" charset="0"/>
              </a:rPr>
              <a:t>myMachine.example.com</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binFullness</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"op"</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a:t>
            </a:r>
            <a:r>
              <a:rPr lang="en-US" sz="1400" dirty="0" err="1">
                <a:solidFill>
                  <a:schemeClr val="accent2"/>
                </a:solidFill>
                <a:latin typeface="Consolas" panose="020B0609020204030204" pitchFamily="49" charset="0"/>
                <a:cs typeface="Consolas" panose="020B0609020204030204" pitchFamily="49" charset="0"/>
              </a:rPr>
              <a:t>readproperty</a:t>
            </a:r>
            <a:r>
              <a:rPr lang="en-US" sz="1400" dirty="0">
                <a:solidFill>
                  <a:schemeClr val="accent2"/>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a:t>
            </a:r>
            <a:r>
              <a:rPr lang="en-US" sz="1400" dirty="0" err="1">
                <a:solidFill>
                  <a:schemeClr val="accent5"/>
                </a:solidFill>
                <a:latin typeface="Consolas" panose="020B0609020204030204" pitchFamily="49" charset="0"/>
                <a:cs typeface="Consolas" panose="020B0609020204030204" pitchFamily="49" charset="0"/>
              </a:rPr>
              <a:t>htv:methodName</a:t>
            </a:r>
            <a:r>
              <a:rPr lang="en-US" sz="1400" dirty="0">
                <a:solidFill>
                  <a:schemeClr val="accent5"/>
                </a:solidFill>
                <a:latin typeface="Consolas" panose="020B0609020204030204" pitchFamily="49" charset="0"/>
                <a:cs typeface="Consolas" panose="020B0609020204030204" pitchFamily="49" charset="0"/>
              </a:rPr>
              <a:t>"</a:t>
            </a:r>
            <a:r>
              <a:rPr lang="en-US" sz="1400" dirty="0">
                <a:solidFill>
                  <a:schemeClr val="accent1"/>
                </a:solidFill>
                <a:latin typeface="Consolas" panose="020B0609020204030204" pitchFamily="49" charset="0"/>
                <a:cs typeface="Consolas" panose="020B0609020204030204" pitchFamily="49" charset="0"/>
              </a:rPr>
              <a:t>:</a:t>
            </a:r>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2"/>
                </a:solidFill>
                <a:latin typeface="Consolas" panose="020B0609020204030204" pitchFamily="49" charset="0"/>
                <a:cs typeface="Consolas" panose="020B0609020204030204" pitchFamily="49" charset="0"/>
              </a:rPr>
              <a:t>"GET"            </a:t>
            </a:r>
            <a:r>
              <a:rPr lang="en-US" sz="1400" dirty="0">
                <a:solidFill>
                  <a:srgbClr val="CACACA"/>
                </a:solidFill>
                <a:latin typeface="Consolas" panose="020B0609020204030204" pitchFamily="49" charset="0"/>
                <a:cs typeface="Consolas" panose="020B0609020204030204" pitchFamily="49" charset="0"/>
              </a:rPr>
              <a:t>	</a:t>
            </a:r>
          </a:p>
          <a:p>
            <a:r>
              <a:rPr lang="en-US" sz="1400" dirty="0">
                <a:solidFill>
                  <a:srgbClr val="CACACA"/>
                </a:solidFill>
                <a:latin typeface="Consolas" panose="020B0609020204030204" pitchFamily="49" charset="0"/>
                <a:cs typeface="Consolas" panose="020B0609020204030204" pitchFamily="49" charset="0"/>
              </a:rPr>
              <a:t>		</a:t>
            </a:r>
            <a:r>
              <a:rPr lang="en-US" sz="1400" dirty="0">
                <a:solidFill>
                  <a:schemeClr val="accent1"/>
                </a:solidFill>
                <a:latin typeface="Consolas" panose="020B0609020204030204" pitchFamily="49" charset="0"/>
                <a:cs typeface="Consolas" panose="020B0609020204030204" pitchFamily="49" charset="0"/>
              </a:rPr>
              <a:t>} ] } },        </a:t>
            </a:r>
            <a:endParaRPr lang="en-US" sz="1400" dirty="0">
              <a:solidFill>
                <a:srgbClr val="CACACA"/>
              </a:solidFill>
              <a:latin typeface="Consolas" panose="020B0609020204030204" pitchFamily="49" charset="0"/>
              <a:cs typeface="Consolas" panose="020B0609020204030204" pitchFamily="49" charset="0"/>
            </a:endParaRPr>
          </a:p>
          <a:p>
            <a:endParaRPr lang="en-GB" sz="1400" b="0" dirty="0">
              <a:solidFill>
                <a:schemeClr val="accent2"/>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07348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323F6-3133-418B-440E-9490A39BBE6A}"/>
              </a:ext>
            </a:extLst>
          </p:cNvPr>
          <p:cNvSpPr txBox="1"/>
          <p:nvPr/>
        </p:nvSpPr>
        <p:spPr>
          <a:xfrm>
            <a:off x="1299154" y="713713"/>
            <a:ext cx="10319657" cy="11941731"/>
          </a:xfrm>
          <a:prstGeom prst="rect">
            <a:avLst/>
          </a:prstGeom>
          <a:noFill/>
        </p:spPr>
        <p:txBody>
          <a:bodyPr wrap="square">
            <a:spAutoFit/>
          </a:bodyPr>
          <a:lstStyle/>
          <a:p>
            <a:r>
              <a:rPr lang="en-GB" sz="1400" b="0" dirty="0">
                <a:solidFill>
                  <a:schemeClr val="accent5"/>
                </a:solidFill>
                <a:effectLst/>
                <a:latin typeface="Menlo" panose="020B0609030804020204" pitchFamily="49" charset="0"/>
              </a:rPr>
              <a:t>"actions"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coffeOfMyChoice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"input"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"type"</a:t>
            </a:r>
            <a:r>
              <a:rPr lang="en-GB" sz="1400" b="0" dirty="0">
                <a:solidFill>
                  <a:schemeClr val="accent1"/>
                </a:solidFill>
                <a:effectLst/>
                <a:latin typeface="Menlo" panose="020B0609030804020204" pitchFamily="49" charset="0"/>
              </a:rPr>
              <a:t>: "object",</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"properties"</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a:solidFill>
                  <a:schemeClr val="accent5"/>
                </a:solidFill>
                <a:effectLst/>
                <a:latin typeface="Menlo" panose="020B0609030804020204" pitchFamily="49" charset="0"/>
              </a:rPr>
              <a:t>"</a:t>
            </a:r>
            <a:r>
              <a:rPr lang="en-GB" sz="1400" b="0" dirty="0" err="1">
                <a:solidFill>
                  <a:schemeClr val="accent5"/>
                </a:solidFill>
                <a:effectLst/>
                <a:latin typeface="Menlo" panose="020B0609030804020204" pitchFamily="49" charset="0"/>
              </a:rPr>
              <a:t>coffeeType</a:t>
            </a:r>
            <a:r>
              <a:rPr lang="en-GB" sz="1400" b="0" dirty="0">
                <a:solidFill>
                  <a:schemeClr val="accent5"/>
                </a:solidFill>
                <a:effectLst/>
                <a:latin typeface="Menlo" panose="020B0609030804020204" pitchFamily="49" charset="0"/>
              </a:rPr>
              <a: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"type": "string",</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enum</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"espresso",</a:t>
            </a:r>
          </a:p>
          <a:p>
            <a:r>
              <a:rPr lang="en-GB" sz="1400" b="0" dirty="0">
                <a:solidFill>
                  <a:schemeClr val="accent1"/>
                </a:solidFill>
                <a:effectLst/>
                <a:latin typeface="Menlo" panose="020B0609030804020204" pitchFamily="49" charset="0"/>
              </a:rPr>
              <a:t>                            "americano",</a:t>
            </a:r>
          </a:p>
          <a:p>
            <a:r>
              <a:rPr lang="en-GB" sz="1400" b="0" dirty="0">
                <a:solidFill>
                  <a:schemeClr val="accent1"/>
                </a:solidFill>
                <a:effectLst/>
                <a:latin typeface="Menlo" panose="020B0609030804020204" pitchFamily="49" charset="0"/>
              </a:rPr>
              <a:t>                            "latte",</a:t>
            </a:r>
          </a:p>
          <a:p>
            <a:r>
              <a:rPr lang="en-GB" sz="1400" b="0" dirty="0">
                <a:solidFill>
                  <a:schemeClr val="accent1"/>
                </a:solidFill>
                <a:effectLst/>
                <a:latin typeface="Menlo" panose="020B0609030804020204" pitchFamily="49" charset="0"/>
              </a:rPr>
              <a:t>                            "cappuccino"</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sugarAmount</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"type": "string",</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enum</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"low",</a:t>
            </a:r>
          </a:p>
          <a:p>
            <a:r>
              <a:rPr lang="en-GB" sz="1400" b="0" dirty="0">
                <a:solidFill>
                  <a:schemeClr val="accent1"/>
                </a:solidFill>
                <a:effectLst/>
                <a:latin typeface="Menlo" panose="020B0609030804020204" pitchFamily="49" charset="0"/>
              </a:rPr>
              <a:t>                            "medium",</a:t>
            </a:r>
          </a:p>
          <a:p>
            <a:r>
              <a:rPr lang="en-GB" sz="1400" b="0" dirty="0">
                <a:solidFill>
                  <a:schemeClr val="accent1"/>
                </a:solidFill>
                <a:effectLst/>
                <a:latin typeface="Menlo" panose="020B0609030804020204" pitchFamily="49" charset="0"/>
              </a:rPr>
              <a:t>                            "high"</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"output": {"type": "string"},</a:t>
            </a:r>
          </a:p>
          <a:p>
            <a:r>
              <a:rPr lang="en-GB" sz="1400" b="0" dirty="0">
                <a:solidFill>
                  <a:schemeClr val="accent1"/>
                </a:solidFill>
                <a:effectLst/>
                <a:latin typeface="Menlo" panose="020B0609030804020204" pitchFamily="49" charset="0"/>
              </a:rPr>
              <a:t>            "forms":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href</a:t>
            </a:r>
            <a:r>
              <a:rPr lang="en-GB" sz="1400" b="0" dirty="0">
                <a:solidFill>
                  <a:schemeClr val="accent1"/>
                </a:solidFill>
                <a:effectLst/>
                <a:latin typeface="Menlo" panose="020B0609030804020204" pitchFamily="49" charset="0"/>
              </a:rPr>
              <a:t>": "https://</a:t>
            </a:r>
            <a:r>
              <a:rPr lang="en-GB" sz="1400" b="0" dirty="0" err="1">
                <a:solidFill>
                  <a:schemeClr val="accent1"/>
                </a:solidFill>
                <a:effectLst/>
                <a:latin typeface="Menlo" panose="020B0609030804020204" pitchFamily="49" charset="0"/>
              </a:rPr>
              <a:t>myMachine.example.com</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coffeOfMyChoice</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htv:methodName</a:t>
            </a:r>
            <a:r>
              <a:rPr lang="en-GB" sz="1400" b="0" dirty="0">
                <a:solidFill>
                  <a:schemeClr val="accent1"/>
                </a:solidFill>
                <a:effectLst/>
                <a:latin typeface="Menlo" panose="020B0609030804020204" pitchFamily="49" charset="0"/>
              </a:rPr>
              <a:t>": "POST"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stopBrew</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"input": {</a:t>
            </a:r>
          </a:p>
          <a:p>
            <a:r>
              <a:rPr lang="en-GB" sz="1400" b="0" dirty="0">
                <a:solidFill>
                  <a:schemeClr val="accent1"/>
                </a:solidFill>
                <a:effectLst/>
                <a:latin typeface="Menlo" panose="020B0609030804020204" pitchFamily="49" charset="0"/>
              </a:rPr>
              <a:t>                "type": "string"</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"forms":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href</a:t>
            </a:r>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coaps</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myMachine.example.com</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stopBrew</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htv:methodName</a:t>
            </a:r>
            <a:r>
              <a:rPr lang="en-GB" sz="1400" b="0" dirty="0">
                <a:solidFill>
                  <a:schemeClr val="accent1"/>
                </a:solidFill>
                <a:effectLst/>
                <a:latin typeface="Menlo" panose="020B0609030804020204" pitchFamily="49" charset="0"/>
              </a:rPr>
              <a:t>": "POST"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turnOff</a:t>
            </a:r>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"input": {</a:t>
            </a:r>
          </a:p>
          <a:p>
            <a:r>
              <a:rPr lang="en-GB" sz="1400" b="0" dirty="0">
                <a:solidFill>
                  <a:schemeClr val="accent1"/>
                </a:solidFill>
                <a:effectLst/>
                <a:latin typeface="Menlo" panose="020B0609030804020204" pitchFamily="49" charset="0"/>
              </a:rPr>
              <a:t>                "type": "</a:t>
            </a:r>
            <a:r>
              <a:rPr lang="en-GB" sz="1400" b="0" dirty="0" err="1">
                <a:solidFill>
                  <a:schemeClr val="accent1"/>
                </a:solidFill>
                <a:effectLst/>
                <a:latin typeface="Menlo" panose="020B0609030804020204" pitchFamily="49" charset="0"/>
              </a:rPr>
              <a:t>boolean</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"forms":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href</a:t>
            </a:r>
            <a:r>
              <a:rPr lang="en-GB" sz="1400" b="0" dirty="0">
                <a:solidFill>
                  <a:schemeClr val="accent1"/>
                </a:solidFill>
                <a:effectLst/>
                <a:latin typeface="Menlo" panose="020B0609030804020204" pitchFamily="49" charset="0"/>
              </a:rPr>
              <a:t>": "https://</a:t>
            </a:r>
            <a:r>
              <a:rPr lang="en-GB" sz="1400" b="0" dirty="0" err="1">
                <a:solidFill>
                  <a:schemeClr val="accent1"/>
                </a:solidFill>
                <a:effectLst/>
                <a:latin typeface="Menlo" panose="020B0609030804020204" pitchFamily="49" charset="0"/>
              </a:rPr>
              <a:t>myMachine.example.com</a:t>
            </a:r>
            <a:r>
              <a:rPr lang="en-GB" sz="1400" b="0" dirty="0">
                <a:solidFill>
                  <a:schemeClr val="accent1"/>
                </a:solidFill>
                <a:effectLst/>
                <a:latin typeface="Menlo" panose="020B0609030804020204" pitchFamily="49" charset="0"/>
              </a:rPr>
              <a:t>/</a:t>
            </a:r>
            <a:r>
              <a:rPr lang="en-GB" sz="1400" b="0" dirty="0" err="1">
                <a:solidFill>
                  <a:schemeClr val="accent1"/>
                </a:solidFill>
                <a:effectLst/>
                <a:latin typeface="Menlo" panose="020B0609030804020204" pitchFamily="49" charset="0"/>
              </a:rPr>
              <a:t>turnOff</a:t>
            </a:r>
            <a:r>
              <a:rPr lang="en-GB" sz="1400" b="0" dirty="0">
                <a:solidFill>
                  <a:schemeClr val="accent1"/>
                </a:solidFill>
                <a:effectLst/>
                <a:latin typeface="Menlo" panose="020B0609030804020204" pitchFamily="49" charset="0"/>
              </a:rPr>
              <a:t>",</a:t>
            </a:r>
          </a:p>
          <a:p>
            <a:r>
              <a:rPr lang="en-GB" sz="1400" b="0" dirty="0">
                <a:solidFill>
                  <a:schemeClr val="accent1"/>
                </a:solidFill>
                <a:effectLst/>
                <a:latin typeface="Menlo" panose="020B0609030804020204" pitchFamily="49" charset="0"/>
              </a:rPr>
              <a:t>                    "</a:t>
            </a:r>
            <a:r>
              <a:rPr lang="en-GB" sz="1400" b="0" dirty="0" err="1">
                <a:solidFill>
                  <a:schemeClr val="accent1"/>
                </a:solidFill>
                <a:effectLst/>
                <a:latin typeface="Menlo" panose="020B0609030804020204" pitchFamily="49" charset="0"/>
              </a:rPr>
              <a:t>htv:methodName</a:t>
            </a:r>
            <a:r>
              <a:rPr lang="en-GB" sz="1400" b="0" dirty="0">
                <a:solidFill>
                  <a:schemeClr val="accent1"/>
                </a:solidFill>
                <a:effectLst/>
                <a:latin typeface="Menlo" panose="020B0609030804020204" pitchFamily="49" charset="0"/>
              </a:rPr>
              <a:t>": "POST"</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a:p>
            <a:r>
              <a:rPr lang="en-GB" sz="1400" b="0" dirty="0">
                <a:solidFill>
                  <a:schemeClr val="accent1"/>
                </a:solidFill>
                <a:effectLst/>
                <a:latin typeface="Menlo" panose="020B0609030804020204" pitchFamily="49" charset="0"/>
              </a:rPr>
              <a:t>    },</a:t>
            </a:r>
          </a:p>
        </p:txBody>
      </p:sp>
    </p:spTree>
    <p:extLst>
      <p:ext uri="{BB962C8B-B14F-4D97-AF65-F5344CB8AC3E}">
        <p14:creationId xmlns:p14="http://schemas.microsoft.com/office/powerpoint/2010/main" val="710084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758087"/>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3172689"/>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802804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2255083"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1518541"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2378551"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cxnSp>
        <p:nvCxnSpPr>
          <p:cNvPr id="3" name="Straight Connector 2">
            <a:extLst>
              <a:ext uri="{FF2B5EF4-FFF2-40B4-BE49-F238E27FC236}">
                <a16:creationId xmlns:a16="http://schemas.microsoft.com/office/drawing/2014/main" id="{CE5D7741-F884-0E99-D747-7F9A7E146192}"/>
              </a:ext>
            </a:extLst>
          </p:cNvPr>
          <p:cNvCxnSpPr>
            <a:cxnSpLocks/>
          </p:cNvCxnSpPr>
          <p:nvPr/>
        </p:nvCxnSpPr>
        <p:spPr>
          <a:xfrm>
            <a:off x="5186909" y="3192648"/>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914AAF-A906-D2E3-9970-7810283550E2}"/>
              </a:ext>
            </a:extLst>
          </p:cNvPr>
          <p:cNvCxnSpPr>
            <a:cxnSpLocks/>
          </p:cNvCxnSpPr>
          <p:nvPr/>
        </p:nvCxnSpPr>
        <p:spPr>
          <a:xfrm flipH="1" flipV="1">
            <a:off x="5186909" y="3767377"/>
            <a:ext cx="2097146" cy="0"/>
          </a:xfrm>
          <a:prstGeom prst="line">
            <a:avLst/>
          </a:prstGeom>
          <a:ln w="38100">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0250784-2026-8422-6629-7CA61128604E}"/>
              </a:ext>
            </a:extLst>
          </p:cNvPr>
          <p:cNvSpPr txBox="1"/>
          <p:nvPr/>
        </p:nvSpPr>
        <p:spPr>
          <a:xfrm>
            <a:off x="8079176" y="4757978"/>
            <a:ext cx="1713931"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Consumer</a:t>
            </a:r>
          </a:p>
        </p:txBody>
      </p:sp>
      <p:sp>
        <p:nvSpPr>
          <p:cNvPr id="14" name="TextBox 13">
            <a:extLst>
              <a:ext uri="{FF2B5EF4-FFF2-40B4-BE49-F238E27FC236}">
                <a16:creationId xmlns:a16="http://schemas.microsoft.com/office/drawing/2014/main" id="{1982FB38-95A8-F5D2-C3D5-9E5F2C35F04C}"/>
              </a:ext>
            </a:extLst>
          </p:cNvPr>
          <p:cNvSpPr txBox="1"/>
          <p:nvPr/>
        </p:nvSpPr>
        <p:spPr>
          <a:xfrm>
            <a:off x="5314396" y="1813060"/>
            <a:ext cx="1842171" cy="1200329"/>
          </a:xfrm>
          <a:prstGeom prst="rect">
            <a:avLst/>
          </a:prstGeom>
          <a:noFill/>
        </p:spPr>
        <p:txBody>
          <a:bodyPr wrap="none" rtlCol="0">
            <a:spAutoFit/>
          </a:bodyPr>
          <a:lstStyle/>
          <a:p>
            <a:pPr algn="ctr"/>
            <a:r>
              <a:rPr lang="en-US" sz="2400" dirty="0">
                <a:solidFill>
                  <a:schemeClr val="accent2"/>
                </a:solidFill>
                <a:latin typeface="Century Gothic" panose="020B0502020202020204" pitchFamily="34" charset="0"/>
              </a:rPr>
              <a:t>Controlled </a:t>
            </a:r>
          </a:p>
          <a:p>
            <a:pPr algn="ctr"/>
            <a:r>
              <a:rPr lang="en-US" sz="2400" dirty="0">
                <a:solidFill>
                  <a:schemeClr val="accent2"/>
                </a:solidFill>
                <a:latin typeface="Century Gothic" panose="020B0502020202020204" pitchFamily="34" charset="0"/>
              </a:rPr>
              <a:t>and </a:t>
            </a:r>
          </a:p>
          <a:p>
            <a:pPr algn="ctr"/>
            <a:r>
              <a:rPr lang="en-US" sz="2400" dirty="0">
                <a:solidFill>
                  <a:schemeClr val="accent2"/>
                </a:solidFill>
                <a:latin typeface="Century Gothic" panose="020B0502020202020204" pitchFamily="34" charset="0"/>
              </a:rPr>
              <a:t>interacted</a:t>
            </a:r>
          </a:p>
        </p:txBody>
      </p:sp>
      <p:pic>
        <p:nvPicPr>
          <p:cNvPr id="8" name="Graphic 7" descr="Smart Phone with solid fill">
            <a:extLst>
              <a:ext uri="{FF2B5EF4-FFF2-40B4-BE49-F238E27FC236}">
                <a16:creationId xmlns:a16="http://schemas.microsoft.com/office/drawing/2014/main" id="{4C0FC336-82B8-57D2-31BE-22685DB2BB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7101" y="2223301"/>
            <a:ext cx="2138079" cy="2138079"/>
          </a:xfrm>
          <a:prstGeom prst="rect">
            <a:avLst/>
          </a:prstGeom>
        </p:spPr>
      </p:pic>
    </p:spTree>
    <p:extLst>
      <p:ext uri="{BB962C8B-B14F-4D97-AF65-F5344CB8AC3E}">
        <p14:creationId xmlns:p14="http://schemas.microsoft.com/office/powerpoint/2010/main" val="3837158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sp>
        <p:nvSpPr>
          <p:cNvPr id="6" name="TextBox 5">
            <a:extLst>
              <a:ext uri="{FF2B5EF4-FFF2-40B4-BE49-F238E27FC236}">
                <a16:creationId xmlns:a16="http://schemas.microsoft.com/office/drawing/2014/main" id="{97619F60-5374-5725-033B-BC4FCB215AA0}"/>
              </a:ext>
            </a:extLst>
          </p:cNvPr>
          <p:cNvSpPr txBox="1"/>
          <p:nvPr/>
        </p:nvSpPr>
        <p:spPr>
          <a:xfrm>
            <a:off x="5090756" y="2442692"/>
            <a:ext cx="2010487" cy="1569660"/>
          </a:xfrm>
          <a:prstGeom prst="rect">
            <a:avLst/>
          </a:prstGeom>
          <a:noFill/>
        </p:spPr>
        <p:txBody>
          <a:bodyPr wrap="none" rtlCol="0">
            <a:spAutoFit/>
          </a:bodyPr>
          <a:lstStyle/>
          <a:p>
            <a:pPr algn="ctr"/>
            <a:r>
              <a:rPr lang="en-US" sz="2400" dirty="0">
                <a:solidFill>
                  <a:schemeClr val="accent6">
                    <a:lumMod val="75000"/>
                  </a:schemeClr>
                </a:solidFill>
                <a:latin typeface="Century Gothic" panose="020B0502020202020204" pitchFamily="34" charset="0"/>
              </a:rPr>
              <a:t>Set of </a:t>
            </a:r>
          </a:p>
          <a:p>
            <a:pPr algn="ctr"/>
            <a:r>
              <a:rPr lang="en-US" sz="2400" dirty="0">
                <a:solidFill>
                  <a:schemeClr val="accent6">
                    <a:lumMod val="75000"/>
                  </a:schemeClr>
                </a:solidFill>
                <a:latin typeface="Century Gothic" panose="020B0502020202020204" pitchFamily="34" charset="0"/>
              </a:rPr>
              <a:t>capabilities </a:t>
            </a:r>
          </a:p>
          <a:p>
            <a:pPr algn="ctr"/>
            <a:r>
              <a:rPr lang="en-US" sz="2400" dirty="0">
                <a:solidFill>
                  <a:schemeClr val="accent6">
                    <a:lumMod val="75000"/>
                  </a:schemeClr>
                </a:solidFill>
                <a:latin typeface="Century Gothic" panose="020B0502020202020204" pitchFamily="34" charset="0"/>
              </a:rPr>
              <a:t>and </a:t>
            </a:r>
          </a:p>
          <a:p>
            <a:pPr algn="ctr"/>
            <a:r>
              <a:rPr lang="en-US" sz="2400" dirty="0">
                <a:solidFill>
                  <a:schemeClr val="accent6">
                    <a:lumMod val="75000"/>
                  </a:schemeClr>
                </a:solidFill>
                <a:latin typeface="Century Gothic" panose="020B0502020202020204" pitchFamily="34" charset="0"/>
              </a:rPr>
              <a:t>functionality</a:t>
            </a:r>
          </a:p>
        </p:txBody>
      </p:sp>
    </p:spTree>
    <p:extLst>
      <p:ext uri="{BB962C8B-B14F-4D97-AF65-F5344CB8AC3E}">
        <p14:creationId xmlns:p14="http://schemas.microsoft.com/office/powerpoint/2010/main" val="2000798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7B265C-FA62-309B-3084-24D51BE4A35F}"/>
              </a:ext>
            </a:extLst>
          </p:cNvPr>
          <p:cNvSpPr/>
          <p:nvPr/>
        </p:nvSpPr>
        <p:spPr>
          <a:xfrm>
            <a:off x="4967287" y="1813060"/>
            <a:ext cx="2257425" cy="2828925"/>
          </a:xfrm>
          <a:prstGeom prst="round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A2592-20F4-5522-D23B-53BD5DCB6BED}"/>
              </a:ext>
            </a:extLst>
          </p:cNvPr>
          <p:cNvSpPr txBox="1"/>
          <p:nvPr/>
        </p:nvSpPr>
        <p:spPr>
          <a:xfrm>
            <a:off x="4230745" y="4757979"/>
            <a:ext cx="3730508"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Interaction Affordances</a:t>
            </a:r>
          </a:p>
        </p:txBody>
      </p:sp>
      <p:grpSp>
        <p:nvGrpSpPr>
          <p:cNvPr id="13" name="Group 12">
            <a:extLst>
              <a:ext uri="{FF2B5EF4-FFF2-40B4-BE49-F238E27FC236}">
                <a16:creationId xmlns:a16="http://schemas.microsoft.com/office/drawing/2014/main" id="{18645EB3-B958-73C8-3578-D6A0752325A2}"/>
              </a:ext>
            </a:extLst>
          </p:cNvPr>
          <p:cNvGrpSpPr/>
          <p:nvPr/>
        </p:nvGrpSpPr>
        <p:grpSpPr>
          <a:xfrm>
            <a:off x="5198865" y="2300059"/>
            <a:ext cx="1794269" cy="1854926"/>
            <a:chOff x="5198865" y="2179549"/>
            <a:chExt cx="1794269" cy="1854926"/>
          </a:xfrm>
        </p:grpSpPr>
        <p:sp>
          <p:nvSpPr>
            <p:cNvPr id="2" name="Rounded Rectangle 1">
              <a:extLst>
                <a:ext uri="{FF2B5EF4-FFF2-40B4-BE49-F238E27FC236}">
                  <a16:creationId xmlns:a16="http://schemas.microsoft.com/office/drawing/2014/main" id="{9777C836-1DE6-96D9-B72E-D4168E4D3C35}"/>
                </a:ext>
              </a:extLst>
            </p:cNvPr>
            <p:cNvSpPr/>
            <p:nvPr/>
          </p:nvSpPr>
          <p:spPr>
            <a:xfrm>
              <a:off x="5198865" y="2179549"/>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7887374-D293-18BC-F6F4-F50CBC2C153C}"/>
                </a:ext>
              </a:extLst>
            </p:cNvPr>
            <p:cNvSpPr/>
            <p:nvPr/>
          </p:nvSpPr>
          <p:spPr>
            <a:xfrm>
              <a:off x="5198865" y="2876180"/>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977A3BD-61C4-69CD-E908-9EB7F0314C40}"/>
                </a:ext>
              </a:extLst>
            </p:cNvPr>
            <p:cNvSpPr/>
            <p:nvPr/>
          </p:nvSpPr>
          <p:spPr>
            <a:xfrm>
              <a:off x="5198865" y="3572811"/>
              <a:ext cx="1794269" cy="46166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4EA7735-DA1D-455C-755E-2A5F966D2E56}"/>
              </a:ext>
            </a:extLst>
          </p:cNvPr>
          <p:cNvSpPr txBox="1"/>
          <p:nvPr/>
        </p:nvSpPr>
        <p:spPr>
          <a:xfrm>
            <a:off x="5270292" y="2301894"/>
            <a:ext cx="1651413"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Properties</a:t>
            </a:r>
          </a:p>
        </p:txBody>
      </p:sp>
      <p:sp>
        <p:nvSpPr>
          <p:cNvPr id="8" name="TextBox 7">
            <a:extLst>
              <a:ext uri="{FF2B5EF4-FFF2-40B4-BE49-F238E27FC236}">
                <a16:creationId xmlns:a16="http://schemas.microsoft.com/office/drawing/2014/main" id="{4CF2B2AE-F13B-90F0-B2FA-0640A744824E}"/>
              </a:ext>
            </a:extLst>
          </p:cNvPr>
          <p:cNvSpPr txBox="1"/>
          <p:nvPr/>
        </p:nvSpPr>
        <p:spPr>
          <a:xfrm>
            <a:off x="5411608" y="2996689"/>
            <a:ext cx="1285929"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Actions</a:t>
            </a:r>
          </a:p>
        </p:txBody>
      </p:sp>
      <p:sp>
        <p:nvSpPr>
          <p:cNvPr id="14" name="TextBox 13">
            <a:extLst>
              <a:ext uri="{FF2B5EF4-FFF2-40B4-BE49-F238E27FC236}">
                <a16:creationId xmlns:a16="http://schemas.microsoft.com/office/drawing/2014/main" id="{DE9926A0-5AA9-2085-BCB2-FF1850C0F541}"/>
              </a:ext>
            </a:extLst>
          </p:cNvPr>
          <p:cNvSpPr txBox="1"/>
          <p:nvPr/>
        </p:nvSpPr>
        <p:spPr>
          <a:xfrm>
            <a:off x="5529978" y="3689641"/>
            <a:ext cx="1132041" cy="461665"/>
          </a:xfrm>
          <a:prstGeom prst="rect">
            <a:avLst/>
          </a:prstGeom>
          <a:noFill/>
        </p:spPr>
        <p:txBody>
          <a:bodyPr wrap="none" rtlCol="0">
            <a:spAutoFit/>
          </a:bodyPr>
          <a:lstStyle/>
          <a:p>
            <a:pPr algn="ctr"/>
            <a:r>
              <a:rPr lang="en-US" sz="2400" dirty="0">
                <a:solidFill>
                  <a:schemeClr val="bg2"/>
                </a:solidFill>
                <a:latin typeface="Century Gothic" panose="020B0502020202020204" pitchFamily="34" charset="0"/>
              </a:rPr>
              <a:t>Events</a:t>
            </a:r>
          </a:p>
        </p:txBody>
      </p:sp>
    </p:spTree>
    <p:extLst>
      <p:ext uri="{BB962C8B-B14F-4D97-AF65-F5344CB8AC3E}">
        <p14:creationId xmlns:p14="http://schemas.microsoft.com/office/powerpoint/2010/main" val="3092559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6A2592-20F4-5522-D23B-53BD5DCB6BED}"/>
              </a:ext>
            </a:extLst>
          </p:cNvPr>
          <p:cNvSpPr txBox="1"/>
          <p:nvPr/>
        </p:nvSpPr>
        <p:spPr>
          <a:xfrm>
            <a:off x="4805961" y="4871466"/>
            <a:ext cx="2642070" cy="461665"/>
          </a:xfrm>
          <a:prstGeom prst="rect">
            <a:avLst/>
          </a:prstGeom>
          <a:noFill/>
        </p:spPr>
        <p:txBody>
          <a:bodyPr wrap="none" rtlCol="0">
            <a:spAutoFit/>
          </a:bodyPr>
          <a:lstStyle/>
          <a:p>
            <a:r>
              <a:rPr lang="en-US" sz="2400" dirty="0">
                <a:solidFill>
                  <a:schemeClr val="accent6">
                    <a:lumMod val="50000"/>
                  </a:schemeClr>
                </a:solidFill>
                <a:latin typeface="Century Gothic" panose="020B0502020202020204" pitchFamily="34" charset="0"/>
              </a:rPr>
              <a:t>Coffee Machine</a:t>
            </a:r>
          </a:p>
        </p:txBody>
      </p:sp>
      <p:grpSp>
        <p:nvGrpSpPr>
          <p:cNvPr id="2" name="Group 1">
            <a:extLst>
              <a:ext uri="{FF2B5EF4-FFF2-40B4-BE49-F238E27FC236}">
                <a16:creationId xmlns:a16="http://schemas.microsoft.com/office/drawing/2014/main" id="{04A18D94-FD76-F1DE-C26F-DB3143167EDA}"/>
              </a:ext>
            </a:extLst>
          </p:cNvPr>
          <p:cNvGrpSpPr/>
          <p:nvPr/>
        </p:nvGrpSpPr>
        <p:grpSpPr>
          <a:xfrm>
            <a:off x="5012503" y="1635071"/>
            <a:ext cx="2228986" cy="3112516"/>
            <a:chOff x="4818745" y="1645464"/>
            <a:chExt cx="2554511" cy="3567073"/>
          </a:xfrm>
        </p:grpSpPr>
        <p:grpSp>
          <p:nvGrpSpPr>
            <p:cNvPr id="3" name="Group 2">
              <a:extLst>
                <a:ext uri="{FF2B5EF4-FFF2-40B4-BE49-F238E27FC236}">
                  <a16:creationId xmlns:a16="http://schemas.microsoft.com/office/drawing/2014/main" id="{E0FEABE8-9016-7B1B-6B29-B5958A71FAA8}"/>
                </a:ext>
              </a:extLst>
            </p:cNvPr>
            <p:cNvGrpSpPr/>
            <p:nvPr/>
          </p:nvGrpSpPr>
          <p:grpSpPr>
            <a:xfrm>
              <a:off x="4818745" y="1645464"/>
              <a:ext cx="2554511" cy="3567073"/>
              <a:chOff x="965994" y="2611041"/>
              <a:chExt cx="520902" cy="727378"/>
            </a:xfrm>
          </p:grpSpPr>
          <p:sp>
            <p:nvSpPr>
              <p:cNvPr id="15" name="Freeform: Shape 12">
                <a:extLst>
                  <a:ext uri="{FF2B5EF4-FFF2-40B4-BE49-F238E27FC236}">
                    <a16:creationId xmlns:a16="http://schemas.microsoft.com/office/drawing/2014/main" id="{8973DD30-467E-B90B-98CC-206E3EB98010}"/>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3">
                <a:extLst>
                  <a:ext uri="{FF2B5EF4-FFF2-40B4-BE49-F238E27FC236}">
                    <a16:creationId xmlns:a16="http://schemas.microsoft.com/office/drawing/2014/main" id="{A3533433-35D3-DC6D-1C89-C70CE48C429E}"/>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sp>
          <p:nvSpPr>
            <p:cNvPr id="7" name="Rounded Rectangle 6">
              <a:extLst>
                <a:ext uri="{FF2B5EF4-FFF2-40B4-BE49-F238E27FC236}">
                  <a16:creationId xmlns:a16="http://schemas.microsoft.com/office/drawing/2014/main" id="{DEB9F512-5FED-FDAD-E9F1-E12EE8352D36}"/>
                </a:ext>
              </a:extLst>
            </p:cNvPr>
            <p:cNvSpPr/>
            <p:nvPr/>
          </p:nvSpPr>
          <p:spPr>
            <a:xfrm>
              <a:off x="5167913" y="1902374"/>
              <a:ext cx="844004" cy="620110"/>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98500E-E25F-1331-80FA-4ED2402FB25D}"/>
                </a:ext>
              </a:extLst>
            </p:cNvPr>
            <p:cNvSpPr/>
            <p:nvPr/>
          </p:nvSpPr>
          <p:spPr>
            <a:xfrm>
              <a:off x="6169576"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2024AF9-2B55-2FD5-5E6C-8FE8EF851C2F}"/>
                </a:ext>
              </a:extLst>
            </p:cNvPr>
            <p:cNvSpPr/>
            <p:nvPr/>
          </p:nvSpPr>
          <p:spPr>
            <a:xfrm>
              <a:off x="6478858" y="1996964"/>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1BDDCE-FBF9-1399-930E-EFE8B012444F}"/>
                </a:ext>
              </a:extLst>
            </p:cNvPr>
            <p:cNvSpPr/>
            <p:nvPr/>
          </p:nvSpPr>
          <p:spPr>
            <a:xfrm>
              <a:off x="6771602" y="2002217"/>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DD68B01-FA9B-A4BD-B533-A3AEA848A328}"/>
                </a:ext>
              </a:extLst>
            </p:cNvPr>
            <p:cNvSpPr/>
            <p:nvPr/>
          </p:nvSpPr>
          <p:spPr>
            <a:xfrm>
              <a:off x="6174835"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DE9A1D9-4D43-03B9-311B-0A1F39187AE5}"/>
                </a:ext>
              </a:extLst>
            </p:cNvPr>
            <p:cNvSpPr/>
            <p:nvPr/>
          </p:nvSpPr>
          <p:spPr>
            <a:xfrm>
              <a:off x="6484117" y="2264978"/>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E5A176B-CEBE-1296-EB7A-199A51890ECB}"/>
                </a:ext>
              </a:extLst>
            </p:cNvPr>
            <p:cNvSpPr/>
            <p:nvPr/>
          </p:nvSpPr>
          <p:spPr>
            <a:xfrm>
              <a:off x="6776861" y="2270231"/>
              <a:ext cx="147144" cy="14714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4ECD51BA-D9C4-E402-8DAE-F892B39B2F8E}"/>
                </a:ext>
              </a:extLst>
            </p:cNvPr>
            <p:cNvSpPr/>
            <p:nvPr/>
          </p:nvSpPr>
          <p:spPr>
            <a:xfrm>
              <a:off x="6316720" y="3392214"/>
              <a:ext cx="357352" cy="73572"/>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7244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23617</TotalTime>
  <Words>2892</Words>
  <Application>Microsoft Macintosh PowerPoint</Application>
  <PresentationFormat>Widescreen</PresentationFormat>
  <Paragraphs>448</Paragraphs>
  <Slides>54</Slides>
  <Notes>53</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-apple-system</vt:lpstr>
      <vt:lpstr>Arial</vt:lpstr>
      <vt:lpstr>Calibri</vt:lpstr>
      <vt:lpstr>Calibri Light</vt:lpstr>
      <vt:lpstr>Century Gothic</vt:lpstr>
      <vt:lpstr>Consolas</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400</cp:revision>
  <dcterms:created xsi:type="dcterms:W3CDTF">2023-01-06T10:41:30Z</dcterms:created>
  <dcterms:modified xsi:type="dcterms:W3CDTF">2023-11-30T15:49:32Z</dcterms:modified>
</cp:coreProperties>
</file>