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55" r:id="rId2"/>
    <p:sldId id="383" r:id="rId3"/>
    <p:sldId id="498" r:id="rId4"/>
    <p:sldId id="384" r:id="rId5"/>
    <p:sldId id="510" r:id="rId6"/>
    <p:sldId id="393" r:id="rId7"/>
    <p:sldId id="387" r:id="rId8"/>
    <p:sldId id="496" r:id="rId9"/>
    <p:sldId id="418" r:id="rId10"/>
    <p:sldId id="425" r:id="rId11"/>
    <p:sldId id="420" r:id="rId12"/>
    <p:sldId id="507" r:id="rId13"/>
    <p:sldId id="508" r:id="rId14"/>
    <p:sldId id="434" r:id="rId15"/>
    <p:sldId id="464" r:id="rId16"/>
    <p:sldId id="435" r:id="rId17"/>
    <p:sldId id="436" r:id="rId18"/>
    <p:sldId id="438" r:id="rId19"/>
    <p:sldId id="505" r:id="rId20"/>
    <p:sldId id="509" r:id="rId21"/>
    <p:sldId id="504" r:id="rId22"/>
    <p:sldId id="503" r:id="rId23"/>
    <p:sldId id="491" r:id="rId24"/>
    <p:sldId id="492" r:id="rId25"/>
    <p:sldId id="423" r:id="rId26"/>
    <p:sldId id="494" r:id="rId27"/>
    <p:sldId id="402" r:id="rId28"/>
    <p:sldId id="403" r:id="rId29"/>
    <p:sldId id="405" r:id="rId30"/>
    <p:sldId id="409" r:id="rId31"/>
    <p:sldId id="406" r:id="rId32"/>
    <p:sldId id="501" r:id="rId33"/>
    <p:sldId id="410" r:id="rId34"/>
    <p:sldId id="408" r:id="rId35"/>
    <p:sldId id="413" r:id="rId36"/>
    <p:sldId id="414" r:id="rId37"/>
    <p:sldId id="463" r:id="rId38"/>
    <p:sldId id="465" r:id="rId39"/>
    <p:sldId id="466" r:id="rId40"/>
    <p:sldId id="467" r:id="rId41"/>
    <p:sldId id="468" r:id="rId42"/>
    <p:sldId id="461" r:id="rId43"/>
    <p:sldId id="459" r:id="rId44"/>
    <p:sldId id="445" r:id="rId45"/>
    <p:sldId id="449" r:id="rId46"/>
    <p:sldId id="450" r:id="rId47"/>
    <p:sldId id="500" r:id="rId48"/>
    <p:sldId id="495" r:id="rId49"/>
    <p:sldId id="444" r:id="rId50"/>
    <p:sldId id="470" r:id="rId51"/>
    <p:sldId id="471" r:id="rId52"/>
    <p:sldId id="474" r:id="rId53"/>
    <p:sldId id="475" r:id="rId54"/>
    <p:sldId id="476" r:id="rId55"/>
    <p:sldId id="481" r:id="rId56"/>
    <p:sldId id="480" r:id="rId57"/>
    <p:sldId id="483" r:id="rId58"/>
    <p:sldId id="478" r:id="rId59"/>
    <p:sldId id="446" r:id="rId60"/>
    <p:sldId id="451" r:id="rId61"/>
    <p:sldId id="452" r:id="rId62"/>
    <p:sldId id="453" r:id="rId63"/>
    <p:sldId id="454" r:id="rId64"/>
    <p:sldId id="482" r:id="rId65"/>
    <p:sldId id="493" r:id="rId66"/>
    <p:sldId id="485" r:id="rId67"/>
    <p:sldId id="486" r:id="rId68"/>
    <p:sldId id="487" r:id="rId69"/>
    <p:sldId id="479" r:id="rId70"/>
    <p:sldId id="477" r:id="rId71"/>
    <p:sldId id="448" r:id="rId72"/>
    <p:sldId id="458" r:id="rId73"/>
    <p:sldId id="381" r:id="rId74"/>
    <p:sldId id="488" r:id="rId75"/>
    <p:sldId id="382" r:id="rId76"/>
    <p:sldId id="276"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33B"/>
    <a:srgbClr val="FF3333"/>
    <a:srgbClr val="F2F2F2"/>
    <a:srgbClr val="E8FA3C"/>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5" autoAdjust="0"/>
    <p:restoredTop sz="71871" autoAdjust="0"/>
  </p:normalViewPr>
  <p:slideViewPr>
    <p:cSldViewPr snapToGrid="0">
      <p:cViewPr varScale="1">
        <p:scale>
          <a:sx n="56" d="100"/>
          <a:sy n="56" d="100"/>
        </p:scale>
        <p:origin x="1541" y="58"/>
      </p:cViewPr>
      <p:guideLst>
        <p:guide orient="horz" pos="2160"/>
        <p:guide pos="3840"/>
      </p:guideLst>
    </p:cSldViewPr>
  </p:slideViewPr>
  <p:notesTextViewPr>
    <p:cViewPr>
      <p:scale>
        <a:sx n="160" d="100"/>
        <a:sy n="160" d="100"/>
      </p:scale>
      <p:origin x="0" y="0"/>
    </p:cViewPr>
  </p:notesTextViewPr>
  <p:sorterViewPr>
    <p:cViewPr>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In this video, we give a short introduction to each building block of the Web of Things — Thing Description, Binding Templates, Discovery, Scripting API and Profiles. In separate later videos, we will explore each individual building block in more detail.</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sz="7200" b="0" dirty="0">
                <a:solidFill>
                  <a:srgbClr val="CCCCCC"/>
                </a:solidFill>
                <a:effectLst/>
                <a:latin typeface="Consolas" panose="020B0609020204030204" pitchFamily="49" charset="0"/>
              </a:rPr>
              <a:t>The IoT uses a wide variety of protocols to access devices because no single protocol can cover all use cases and requirements. One of the main challenges of the </a:t>
            </a:r>
            <a:r>
              <a:rPr lang="en-US" sz="7200" b="0" dirty="0" err="1">
                <a:solidFill>
                  <a:srgbClr val="CCCCCC"/>
                </a:solidFill>
                <a:effectLst/>
                <a:latin typeface="Consolas" panose="020B0609020204030204" pitchFamily="49" charset="0"/>
              </a:rPr>
              <a:t>WoT</a:t>
            </a:r>
            <a:r>
              <a:rPr lang="en-US" sz="7200" b="0" dirty="0">
                <a:solidFill>
                  <a:srgbClr val="CCCCCC"/>
                </a:solidFill>
                <a:effectLst/>
                <a:latin typeface="Consolas" panose="020B0609020204030204" pitchFamily="49" charset="0"/>
              </a:rPr>
              <a:t> is enabling interactions across this wide variety of platforms.</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848349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Binding Templates guide application clients on how to use a TD to extract protocol-specific metadata — for example, how to communicate using HTTP or Modbus. Essentially, they are blueprints for interacting with Things that use different transport protocols and content types.</a:t>
            </a:r>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2663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Here is an example of a TD. This is the JSON serialization of a temperature controller. It tells the consumer to send a Modbus request to read the temperature in the local network. The Thing can also be proxied by a gateway where an HTTP request will be sent instead of a Modbus request.</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68978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Here is an example of a TD. This is the JSON serialization of a temperature controller. It tells the consumer to send a Modbus request to read the temperature in the local network. The Thing can also be proxied by a gateway where an HTTP request will be sent instead of a Modbus request.</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910678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communication within the machines or controllers.</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2075987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communication within the machines or controllers.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405041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103850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a:t>
            </a:r>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2953138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1675213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Typically, a programmer can read the robot's TD and program the controller accordingly.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117215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Building blocks allow the implementation of systems that conform with the abstract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Architecture. Let's take a closer look at the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building blocks.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23323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57A73-23D4-DCBE-BA5C-B8489E21E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665B50-8F49-DD0E-781C-FF9489051F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0FBE2-AB3E-CA26-E9B0-A9D4A7D1A3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Typically, a programmer can read the robot's TD and program the controller accordingly.</a:t>
            </a:r>
          </a:p>
          <a:p>
            <a:endParaRPr lang="en-US" dirty="0"/>
          </a:p>
        </p:txBody>
      </p:sp>
      <p:sp>
        <p:nvSpPr>
          <p:cNvPr id="4" name="Slide Number Placeholder 3">
            <a:extLst>
              <a:ext uri="{FF2B5EF4-FFF2-40B4-BE49-F238E27FC236}">
                <a16:creationId xmlns:a16="http://schemas.microsoft.com/office/drawing/2014/main" id="{CA5787D5-0EF7-5DDD-ED5A-A13873FE6C73}"/>
              </a:ext>
            </a:extLst>
          </p:cNvPr>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3335748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slide</a:t>
            </a:r>
          </a:p>
          <a:p>
            <a:endParaRPr lang="en-US" dirty="0"/>
          </a:p>
          <a:p>
            <a:endParaRPr lang="en-US" dirty="0"/>
          </a:p>
          <a:p>
            <a:r>
              <a:rPr lang="en-US" dirty="0"/>
              <a:t>Code flows into the controller</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088605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Controller then sends a request to the device from our example to change the temperature.</a:t>
            </a:r>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692882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Controller then sends a request to the device from our example to change the temperature.</a:t>
            </a:r>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977519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Controller then sends a request to the device from our example to change the temperature.</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2986856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general, Binding Templates provides a collection of blueprints that give guidance on how to interact with different Things that use different transport protocols, and content types or that are different IoT platforms or standards that use certain combinations of transport protocols and content types.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601169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next building block is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Discovery.</a:t>
            </a:r>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4256293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The next building block is WoT Discovery.</a:t>
            </a:r>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924107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WoT</a:t>
            </a:r>
            <a:r>
              <a:rPr lang="en-GB" dirty="0"/>
              <a:t> Thing Descriptions must be known or accessible to other systems and devices.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812225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Thing Descriptions must be known or accessible to other systems and devices.</a:t>
            </a:r>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110497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Thing always has a TD, a Thing Description. It is a key building block that provides metadata describing a Thing and its network interface. This TD can be shared directly by the Thing or through the TD Directory — which is what we call Discovery. Things and consumers can be programmed with the Scripting API.</a:t>
            </a:r>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170540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Discovery accomplishes this by defining mechanisms for distributing and accessing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TD over the network.</a:t>
            </a:r>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1851757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These mechanisms simplify access to Things and services and support their integration. They are not limited to a local area network - they also support remote discovery.</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802001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These could be mechanisms in local networks.</a:t>
            </a:r>
          </a:p>
          <a:p>
            <a:pPr algn="l">
              <a:buFont typeface="Arial" panose="020B0604020202020204" pitchFamily="34" charset="0"/>
              <a:buChar char="•"/>
            </a:pPr>
            <a:endParaRPr lang="en-US" b="0" i="0" dirty="0">
              <a:solidFill>
                <a:srgbClr val="333333"/>
              </a:solidFill>
              <a:effectLst/>
              <a:latin typeface="Helvetica Neue" panose="02000503000000020004" pitchFamily="2" charset="0"/>
            </a:endParaRPr>
          </a:p>
          <a:p>
            <a:endParaRPr lang="en-US" dirty="0"/>
          </a:p>
          <a:p>
            <a:endParaRPr lang="en-US" dirty="0"/>
          </a:p>
          <a:p>
            <a:r>
              <a:rPr lang="en-US" dirty="0"/>
              <a:t>//put td in these devices</a:t>
            </a:r>
          </a:p>
          <a:p>
            <a:r>
              <a:rPr lang="en-US" dirty="0"/>
              <a:t>//then td from these devices is shown</a:t>
            </a:r>
            <a:br>
              <a:rPr lang="en-US" dirty="0"/>
            </a:b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3866362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mechanisms are used for simplifying access to Things and services and support their integration. They are not limited to a local area networks but they also support remote discovery.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3341669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In the first stage, an introduction is made with one of the several first-contact mechanisms such as QR codes, </a:t>
            </a:r>
            <a:r>
              <a:rPr lang="en-GB" dirty="0" err="1"/>
              <a:t>mDNS</a:t>
            </a:r>
            <a:r>
              <a:rPr lang="en-GB" dirty="0"/>
              <a:t>, and DIDs. The second stage is the exploration phase where TDs are made available in TD directories so that they can be managed and searched.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203564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2602900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stage, an introduction is made with one of the several first-contact mechanisms such as QR codes, </a:t>
            </a:r>
            <a:r>
              <a:rPr lang="en-GB" dirty="0" err="1"/>
              <a:t>mDNS</a:t>
            </a:r>
            <a:r>
              <a:rPr lang="en-GB" dirty="0"/>
              <a:t>, and DIDs. </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767635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a:t>
            </a:r>
            <a:r>
              <a:rPr lang="en-GB" b="0" i="0" u="none" strike="noStrike" dirty="0">
                <a:effectLst/>
                <a:latin typeface="Arial" panose="020B0604020202020204" pitchFamily="34" charset="0"/>
              </a:rPr>
              <a:t>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u="none" dirty="0"/>
          </a:p>
          <a:p>
            <a:r>
              <a:rPr lang="en-GB" u="none"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221496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139175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284561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Let’s begin with the Thing Description, or TD — a key component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819243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847949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It is a database with a REST API to access TDs.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262223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Thing Description Directory service provides mechanisms to register and retrieve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metadata and TDs after authentication and authorization.</a:t>
            </a:r>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2010839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can summarize the Discovery mechanism like this.</a:t>
            </a:r>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4190165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Scripting API is an optional building block that lets developers build applications using reusable scripts.</a:t>
            </a:r>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3712040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It provides a simple and consistent way to interact with Things described by TDs — such as reading properties, invoking actions, and subscribing to events.</a:t>
            </a:r>
          </a:p>
        </p:txBody>
      </p:sp>
      <p:sp>
        <p:nvSpPr>
          <p:cNvPr id="4" name="Slide Number Placeholder 3"/>
          <p:cNvSpPr>
            <a:spLocks noGrp="1"/>
          </p:cNvSpPr>
          <p:nvPr>
            <p:ph type="sldNum" sz="quarter" idx="5"/>
          </p:nvPr>
        </p:nvSpPr>
        <p:spPr/>
        <p:txBody>
          <a:bodyPr/>
          <a:lstStyle/>
          <a:p>
            <a:fld id="{F02165D8-144D-4958-A83E-0D86045592C5}" type="slidenum">
              <a:rPr lang="en-US" smtClean="0"/>
              <a:t>45</a:t>
            </a:fld>
            <a:endParaRPr lang="en-US"/>
          </a:p>
        </p:txBody>
      </p:sp>
    </p:spTree>
    <p:extLst>
      <p:ext uri="{BB962C8B-B14F-4D97-AF65-F5344CB8AC3E}">
        <p14:creationId xmlns:p14="http://schemas.microsoft.com/office/powerpoint/2010/main" val="2906035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makes it easier to develop IoT applications by providing an ECMA 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46</a:t>
            </a:fld>
            <a:endParaRPr lang="en-US"/>
          </a:p>
        </p:txBody>
      </p:sp>
    </p:spTree>
    <p:extLst>
      <p:ext uri="{BB962C8B-B14F-4D97-AF65-F5344CB8AC3E}">
        <p14:creationId xmlns:p14="http://schemas.microsoft.com/office/powerpoint/2010/main" val="4029218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Once you have a TD, you can use the API to build dashboards or automate device logic without worrying about the underlying protocols.</a:t>
            </a:r>
          </a:p>
        </p:txBody>
      </p:sp>
      <p:sp>
        <p:nvSpPr>
          <p:cNvPr id="4" name="Slide Number Placeholder 3"/>
          <p:cNvSpPr>
            <a:spLocks noGrp="1"/>
          </p:cNvSpPr>
          <p:nvPr>
            <p:ph type="sldNum" sz="quarter" idx="5"/>
          </p:nvPr>
        </p:nvSpPr>
        <p:spPr/>
        <p:txBody>
          <a:bodyPr/>
          <a:lstStyle/>
          <a:p>
            <a:fld id="{F02165D8-144D-4958-A83E-0D86045592C5}" type="slidenum">
              <a:rPr lang="en-US" smtClean="0"/>
              <a:t>47</a:t>
            </a:fld>
            <a:endParaRPr lang="en-US"/>
          </a:p>
        </p:txBody>
      </p:sp>
    </p:spTree>
    <p:extLst>
      <p:ext uri="{BB962C8B-B14F-4D97-AF65-F5344CB8AC3E}">
        <p14:creationId xmlns:p14="http://schemas.microsoft.com/office/powerpoint/2010/main" val="375384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By design, TDs are flexible and able to describe anything without any limitations.</a:t>
            </a:r>
          </a:p>
        </p:txBody>
      </p:sp>
      <p:sp>
        <p:nvSpPr>
          <p:cNvPr id="4" name="Slide Number Placeholder 3"/>
          <p:cNvSpPr>
            <a:spLocks noGrp="1"/>
          </p:cNvSpPr>
          <p:nvPr>
            <p:ph type="sldNum" sz="quarter" idx="5"/>
          </p:nvPr>
        </p:nvSpPr>
        <p:spPr/>
        <p:txBody>
          <a:bodyPr/>
          <a:lstStyle/>
          <a:p>
            <a:fld id="{F02165D8-144D-4958-A83E-0D86045592C5}" type="slidenum">
              <a:rPr lang="en-US" smtClean="0"/>
              <a:t>48</a:t>
            </a:fld>
            <a:endParaRPr lang="en-US"/>
          </a:p>
        </p:txBody>
      </p:sp>
    </p:spTree>
    <p:extLst>
      <p:ext uri="{BB962C8B-B14F-4D97-AF65-F5344CB8AC3E}">
        <p14:creationId xmlns:p14="http://schemas.microsoft.com/office/powerpoint/2010/main" val="516931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By nature, TD is flexible and able to describe anything without any limitations.</a:t>
            </a:r>
          </a:p>
        </p:txBody>
      </p:sp>
      <p:sp>
        <p:nvSpPr>
          <p:cNvPr id="4" name="Slide Number Placeholder 3"/>
          <p:cNvSpPr>
            <a:spLocks noGrp="1"/>
          </p:cNvSpPr>
          <p:nvPr>
            <p:ph type="sldNum" sz="quarter" idx="5"/>
          </p:nvPr>
        </p:nvSpPr>
        <p:spPr/>
        <p:txBody>
          <a:bodyPr/>
          <a:lstStyle/>
          <a:p>
            <a:fld id="{F02165D8-144D-4958-A83E-0D86045592C5}" type="slidenum">
              <a:rPr lang="en-US" smtClean="0"/>
              <a:t>49</a:t>
            </a:fld>
            <a:endParaRPr lang="en-US"/>
          </a:p>
        </p:txBody>
      </p:sp>
    </p:spTree>
    <p:extLst>
      <p:ext uri="{BB962C8B-B14F-4D97-AF65-F5344CB8AC3E}">
        <p14:creationId xmlns:p14="http://schemas.microsoft.com/office/powerpoint/2010/main" val="158417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C885B-D02C-F3EC-B230-2868F541D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7DD9F-5288-27E9-354F-3462D38E01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F5DE6-2EB7-AD77-D724-124D17CB2EE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Let’s begin with the Thing Description, or TD — a key component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a:t>
            </a:r>
          </a:p>
        </p:txBody>
      </p:sp>
      <p:sp>
        <p:nvSpPr>
          <p:cNvPr id="4" name="Slide Number Placeholder 3">
            <a:extLst>
              <a:ext uri="{FF2B5EF4-FFF2-40B4-BE49-F238E27FC236}">
                <a16:creationId xmlns:a16="http://schemas.microsoft.com/office/drawing/2014/main" id="{7384EF5B-1162-8ED9-C53D-A6359DE6221C}"/>
              </a:ext>
            </a:extLst>
          </p:cNvPr>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543416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However, in some cases, depending on the Thing’s purpose, it may be a good idea to limit the TD to prevent unnecessary implementation load.</a:t>
            </a:r>
          </a:p>
        </p:txBody>
      </p:sp>
      <p:sp>
        <p:nvSpPr>
          <p:cNvPr id="4" name="Slide Number Placeholder 3"/>
          <p:cNvSpPr>
            <a:spLocks noGrp="1"/>
          </p:cNvSpPr>
          <p:nvPr>
            <p:ph type="sldNum" sz="quarter" idx="5"/>
          </p:nvPr>
        </p:nvSpPr>
        <p:spPr/>
        <p:txBody>
          <a:bodyPr/>
          <a:lstStyle/>
          <a:p>
            <a:fld id="{F02165D8-144D-4958-A83E-0D86045592C5}" type="slidenum">
              <a:rPr lang="en-US" smtClean="0"/>
              <a:t>50</a:t>
            </a:fld>
            <a:endParaRPr lang="en-US"/>
          </a:p>
        </p:txBody>
      </p:sp>
    </p:spTree>
    <p:extLst>
      <p:ext uri="{BB962C8B-B14F-4D97-AF65-F5344CB8AC3E}">
        <p14:creationId xmlns:p14="http://schemas.microsoft.com/office/powerpoint/2010/main" val="28382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In some cases, depending on the Thing’s purpose, it may be a good idea to limit the TD to prevent unnecessary implementation load.</a:t>
            </a:r>
          </a:p>
          <a:p>
            <a:br>
              <a:rPr lang="en-US" dirty="0"/>
            </a:b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51</a:t>
            </a:fld>
            <a:endParaRPr lang="en-US"/>
          </a:p>
        </p:txBody>
      </p:sp>
    </p:spTree>
    <p:extLst>
      <p:ext uri="{BB962C8B-B14F-4D97-AF65-F5344CB8AC3E}">
        <p14:creationId xmlns:p14="http://schemas.microsoft.com/office/powerpoint/2010/main" val="1745280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52</a:t>
            </a:fld>
            <a:endParaRPr lang="en-US"/>
          </a:p>
        </p:txBody>
      </p:sp>
    </p:spTree>
    <p:extLst>
      <p:ext uri="{BB962C8B-B14F-4D97-AF65-F5344CB8AC3E}">
        <p14:creationId xmlns:p14="http://schemas.microsoft.com/office/powerpoint/2010/main" val="33141334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53</a:t>
            </a:fld>
            <a:endParaRPr lang="en-US"/>
          </a:p>
        </p:txBody>
      </p:sp>
    </p:spTree>
    <p:extLst>
      <p:ext uri="{BB962C8B-B14F-4D97-AF65-F5344CB8AC3E}">
        <p14:creationId xmlns:p14="http://schemas.microsoft.com/office/powerpoint/2010/main" val="2055030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54</a:t>
            </a:fld>
            <a:endParaRPr lang="en-US"/>
          </a:p>
        </p:txBody>
      </p:sp>
    </p:spTree>
    <p:extLst>
      <p:ext uri="{BB962C8B-B14F-4D97-AF65-F5344CB8AC3E}">
        <p14:creationId xmlns:p14="http://schemas.microsoft.com/office/powerpoint/2010/main" val="13471074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However, in some cases, depending on the Thing’s purpose, it may be a good idea to limit the TD to prevent unnecessary implementation load.</a:t>
            </a:r>
          </a:p>
        </p:txBody>
      </p:sp>
      <p:sp>
        <p:nvSpPr>
          <p:cNvPr id="4" name="Slide Number Placeholder 3"/>
          <p:cNvSpPr>
            <a:spLocks noGrp="1"/>
          </p:cNvSpPr>
          <p:nvPr>
            <p:ph type="sldNum" sz="quarter" idx="5"/>
          </p:nvPr>
        </p:nvSpPr>
        <p:spPr/>
        <p:txBody>
          <a:bodyPr/>
          <a:lstStyle/>
          <a:p>
            <a:fld id="{F02165D8-144D-4958-A83E-0D86045592C5}" type="slidenum">
              <a:rPr lang="en-US" smtClean="0"/>
              <a:t>55</a:t>
            </a:fld>
            <a:endParaRPr lang="en-US"/>
          </a:p>
        </p:txBody>
      </p:sp>
    </p:spTree>
    <p:extLst>
      <p:ext uri="{BB962C8B-B14F-4D97-AF65-F5344CB8AC3E}">
        <p14:creationId xmlns:p14="http://schemas.microsoft.com/office/powerpoint/2010/main" val="313016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56</a:t>
            </a:fld>
            <a:endParaRPr lang="en-US"/>
          </a:p>
        </p:txBody>
      </p:sp>
    </p:spTree>
    <p:extLst>
      <p:ext uri="{BB962C8B-B14F-4D97-AF65-F5344CB8AC3E}">
        <p14:creationId xmlns:p14="http://schemas.microsoft.com/office/powerpoint/2010/main" val="24191388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while implementing  a thing profile makes it way easier with providing guidance. For instance, developers don’t have to think about which protocols to choose.</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57</a:t>
            </a:fld>
            <a:endParaRPr lang="en-US"/>
          </a:p>
        </p:txBody>
      </p:sp>
    </p:spTree>
    <p:extLst>
      <p:ext uri="{BB962C8B-B14F-4D97-AF65-F5344CB8AC3E}">
        <p14:creationId xmlns:p14="http://schemas.microsoft.com/office/powerpoint/2010/main" val="41431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58</a:t>
            </a:fld>
            <a:endParaRPr lang="en-US"/>
          </a:p>
        </p:txBody>
      </p:sp>
    </p:spTree>
    <p:extLst>
      <p:ext uri="{BB962C8B-B14F-4D97-AF65-F5344CB8AC3E}">
        <p14:creationId xmlns:p14="http://schemas.microsoft.com/office/powerpoint/2010/main" val="1844003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59</a:t>
            </a:fld>
            <a:endParaRPr lang="en-US"/>
          </a:p>
        </p:txBody>
      </p:sp>
    </p:spTree>
    <p:extLst>
      <p:ext uri="{BB962C8B-B14F-4D97-AF65-F5344CB8AC3E}">
        <p14:creationId xmlns:p14="http://schemas.microsoft.com/office/powerpoint/2010/main" val="392648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All TDs can be processed just like normal JSON documents. Essentially, a TD defines an information model using a semantic vocabulary and a serialized JSON representation. It provides both human- and machine-readable metadata describing the capabilities of a Thing.</a:t>
            </a:r>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793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60</a:t>
            </a:fld>
            <a:endParaRPr lang="en-US"/>
          </a:p>
        </p:txBody>
      </p:sp>
    </p:spTree>
    <p:extLst>
      <p:ext uri="{BB962C8B-B14F-4D97-AF65-F5344CB8AC3E}">
        <p14:creationId xmlns:p14="http://schemas.microsoft.com/office/powerpoint/2010/main" val="34968864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61</a:t>
            </a:fld>
            <a:endParaRPr lang="en-US"/>
          </a:p>
        </p:txBody>
      </p:sp>
    </p:spTree>
    <p:extLst>
      <p:ext uri="{BB962C8B-B14F-4D97-AF65-F5344CB8AC3E}">
        <p14:creationId xmlns:p14="http://schemas.microsoft.com/office/powerpoint/2010/main" val="2743696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62</a:t>
            </a:fld>
            <a:endParaRPr lang="en-US"/>
          </a:p>
        </p:txBody>
      </p:sp>
    </p:spTree>
    <p:extLst>
      <p:ext uri="{BB962C8B-B14F-4D97-AF65-F5344CB8AC3E}">
        <p14:creationId xmlns:p14="http://schemas.microsoft.com/office/powerpoint/2010/main" val="41322941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63</a:t>
            </a:fld>
            <a:endParaRPr lang="en-US"/>
          </a:p>
        </p:txBody>
      </p:sp>
    </p:spTree>
    <p:extLst>
      <p:ext uri="{BB962C8B-B14F-4D97-AF65-F5344CB8AC3E}">
        <p14:creationId xmlns:p14="http://schemas.microsoft.com/office/powerpoint/2010/main" val="3345068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64</a:t>
            </a:fld>
            <a:endParaRPr lang="en-US"/>
          </a:p>
        </p:txBody>
      </p:sp>
    </p:spTree>
    <p:extLst>
      <p:ext uri="{BB962C8B-B14F-4D97-AF65-F5344CB8AC3E}">
        <p14:creationId xmlns:p14="http://schemas.microsoft.com/office/powerpoint/2010/main" val="556897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65</a:t>
            </a:fld>
            <a:endParaRPr lang="en-US"/>
          </a:p>
        </p:txBody>
      </p:sp>
    </p:spTree>
    <p:extLst>
      <p:ext uri="{BB962C8B-B14F-4D97-AF65-F5344CB8AC3E}">
        <p14:creationId xmlns:p14="http://schemas.microsoft.com/office/powerpoint/2010/main" val="3381972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66</a:t>
            </a:fld>
            <a:endParaRPr lang="en-US"/>
          </a:p>
        </p:txBody>
      </p:sp>
    </p:spTree>
    <p:extLst>
      <p:ext uri="{BB962C8B-B14F-4D97-AF65-F5344CB8AC3E}">
        <p14:creationId xmlns:p14="http://schemas.microsoft.com/office/powerpoint/2010/main" val="32787312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67</a:t>
            </a:fld>
            <a:endParaRPr lang="en-US"/>
          </a:p>
        </p:txBody>
      </p:sp>
    </p:spTree>
    <p:extLst>
      <p:ext uri="{BB962C8B-B14F-4D97-AF65-F5344CB8AC3E}">
        <p14:creationId xmlns:p14="http://schemas.microsoft.com/office/powerpoint/2010/main" val="31000196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68</a:t>
            </a:fld>
            <a:endParaRPr lang="en-US"/>
          </a:p>
        </p:txBody>
      </p:sp>
    </p:spTree>
    <p:extLst>
      <p:ext uri="{BB962C8B-B14F-4D97-AF65-F5344CB8AC3E}">
        <p14:creationId xmlns:p14="http://schemas.microsoft.com/office/powerpoint/2010/main" val="13505908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69</a:t>
            </a:fld>
            <a:endParaRPr lang="en-US"/>
          </a:p>
        </p:txBody>
      </p:sp>
    </p:spTree>
    <p:extLst>
      <p:ext uri="{BB962C8B-B14F-4D97-AF65-F5344CB8AC3E}">
        <p14:creationId xmlns:p14="http://schemas.microsoft.com/office/powerpoint/2010/main" val="79299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describes a Thing instance with general metadata such as name, ID, and description. It can also contain Interaction Affordance metadata and Protocol Bindings (such as Modbus and HTTP), as well as both public and local IP addresses.</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13316178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70</a:t>
            </a:fld>
            <a:endParaRPr lang="en-US"/>
          </a:p>
        </p:txBody>
      </p:sp>
    </p:spTree>
    <p:extLst>
      <p:ext uri="{BB962C8B-B14F-4D97-AF65-F5344CB8AC3E}">
        <p14:creationId xmlns:p14="http://schemas.microsoft.com/office/powerpoint/2010/main" val="39541482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71</a:t>
            </a:fld>
            <a:endParaRPr lang="en-US"/>
          </a:p>
        </p:txBody>
      </p:sp>
    </p:spTree>
    <p:extLst>
      <p:ext uri="{BB962C8B-B14F-4D97-AF65-F5344CB8AC3E}">
        <p14:creationId xmlns:p14="http://schemas.microsoft.com/office/powerpoint/2010/main" val="3867377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summarize,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enables implementing device logic by reusable scripts executed in a runtime system for IoT applications which aims to improve productivity and reduce integration costs.</a:t>
            </a:r>
          </a:p>
        </p:txBody>
      </p:sp>
      <p:sp>
        <p:nvSpPr>
          <p:cNvPr id="4" name="Slide Number Placeholder 3"/>
          <p:cNvSpPr>
            <a:spLocks noGrp="1"/>
          </p:cNvSpPr>
          <p:nvPr>
            <p:ph type="sldNum" sz="quarter" idx="5"/>
          </p:nvPr>
        </p:nvSpPr>
        <p:spPr/>
        <p:txBody>
          <a:bodyPr/>
          <a:lstStyle/>
          <a:p>
            <a:fld id="{F02165D8-144D-4958-A83E-0D86045592C5}" type="slidenum">
              <a:rPr lang="en-US" smtClean="0"/>
              <a:t>72</a:t>
            </a:fld>
            <a:endParaRPr lang="en-US"/>
          </a:p>
        </p:txBody>
      </p:sp>
    </p:spTree>
    <p:extLst>
      <p:ext uri="{BB962C8B-B14F-4D97-AF65-F5344CB8AC3E}">
        <p14:creationId xmlns:p14="http://schemas.microsoft.com/office/powerpoint/2010/main" val="20585228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explain the Thing 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73</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explain the Thing 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74</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75</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76</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describes a Thing instance with general metadata such as name, ID, and description. It can also contain Interaction Affordance metadata and Protocol Bindings (such as Modbus and HTTP), as well as both public and local IP addresses.</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364779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second building block is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Binding Templates.</a:t>
            </a:r>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116052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4/14/2025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9.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pn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png"/><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sv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sv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15.png"/><Relationship Id="rId5" Type="http://schemas.openxmlformats.org/officeDocument/2006/relationships/image" Target="../media/image18.png"/><Relationship Id="rId10" Type="http://schemas.openxmlformats.org/officeDocument/2006/relationships/image" Target="../media/image2.svg"/><Relationship Id="rId4" Type="http://schemas.openxmlformats.org/officeDocument/2006/relationships/image" Target="../media/image17.svg"/><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sv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sv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5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 Id="rId9" Type="http://schemas.openxmlformats.org/officeDocument/2006/relationships/image" Target="../media/image30.svg"/></Relationships>
</file>

<file path=ppt/slides/_rels/slide5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4.png"/><Relationship Id="rId7"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5.sv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75.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Building</a:t>
            </a:r>
            <a:r>
              <a:rPr lang="tr-TR" sz="2800">
                <a:solidFill>
                  <a:schemeClr val="accent1">
                    <a:lumMod val="20000"/>
                    <a:lumOff val="80000"/>
                  </a:schemeClr>
                </a:solidFill>
                <a:latin typeface="Consolas" panose="020B0609020204030204" pitchFamily="49" charset="0"/>
              </a:rPr>
              <a:t> </a:t>
            </a:r>
          </a:p>
          <a:p>
            <a:pPr algn="ctr">
              <a:lnSpc>
                <a:spcPct val="70000"/>
              </a:lnSpc>
            </a:pPr>
            <a:r>
              <a:rPr lang="tr-TR" sz="2800" err="1">
                <a:solidFill>
                  <a:schemeClr val="accent1">
                    <a:lumMod val="20000"/>
                    <a:lumOff val="80000"/>
                  </a:schemeClr>
                </a:solidFill>
                <a:latin typeface="Consolas" panose="020B0609020204030204" pitchFamily="49" charset="0"/>
              </a:rPr>
              <a:t>Blocks</a:t>
            </a:r>
            <a:endParaRPr lang="tr-TR" sz="280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BF4FC4-A333-462A-6D77-9BE29DF6B8AD}"/>
              </a:ext>
            </a:extLst>
          </p:cNvPr>
          <p:cNvSpPr/>
          <p:nvPr/>
        </p:nvSpPr>
        <p:spPr>
          <a:xfrm>
            <a:off x="830792" y="2264589"/>
            <a:ext cx="2047461" cy="20474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Century Gothic" panose="020B0502020202020204" pitchFamily="34" charset="0"/>
              </a:rPr>
              <a:t>IoT</a:t>
            </a:r>
            <a:endParaRPr lang="en-US" dirty="0">
              <a:solidFill>
                <a:schemeClr val="bg2"/>
              </a:solidFill>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56B1208F-D5DE-C03B-56E9-7ADCE7449732}"/>
              </a:ext>
            </a:extLst>
          </p:cNvPr>
          <p:cNvCxnSpPr>
            <a:cxnSpLocks/>
          </p:cNvCxnSpPr>
          <p:nvPr/>
        </p:nvCxnSpPr>
        <p:spPr>
          <a:xfrm flipH="1" flipV="1">
            <a:off x="4665096" y="1126753"/>
            <a:ext cx="794" cy="214398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D0D7B5-1252-B0DE-5CC4-AA0D5BBC4BA1}"/>
              </a:ext>
            </a:extLst>
          </p:cNvPr>
          <p:cNvCxnSpPr>
            <a:cxnSpLocks/>
          </p:cNvCxnSpPr>
          <p:nvPr/>
        </p:nvCxnSpPr>
        <p:spPr>
          <a:xfrm flipV="1">
            <a:off x="4665096" y="3278349"/>
            <a:ext cx="0" cy="254123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257B93F1-0D57-A5D4-5F3D-90CD48863246}"/>
              </a:ext>
            </a:extLst>
          </p:cNvPr>
          <p:cNvSpPr txBox="1">
            <a:spLocks/>
          </p:cNvSpPr>
          <p:nvPr/>
        </p:nvSpPr>
        <p:spPr>
          <a:xfrm>
            <a:off x="5808599" y="3948349"/>
            <a:ext cx="126829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MQTT</a:t>
            </a:r>
          </a:p>
        </p:txBody>
      </p:sp>
      <p:sp>
        <p:nvSpPr>
          <p:cNvPr id="26" name="Title 1">
            <a:extLst>
              <a:ext uri="{FF2B5EF4-FFF2-40B4-BE49-F238E27FC236}">
                <a16:creationId xmlns:a16="http://schemas.microsoft.com/office/drawing/2014/main" id="{01614BBF-BF64-D31E-8540-DD160054261A}"/>
              </a:ext>
            </a:extLst>
          </p:cNvPr>
          <p:cNvSpPr txBox="1">
            <a:spLocks/>
          </p:cNvSpPr>
          <p:nvPr/>
        </p:nvSpPr>
        <p:spPr>
          <a:xfrm>
            <a:off x="5911154" y="2359769"/>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HTTP</a:t>
            </a:r>
          </a:p>
        </p:txBody>
      </p:sp>
      <p:sp>
        <p:nvSpPr>
          <p:cNvPr id="27" name="Title 1">
            <a:extLst>
              <a:ext uri="{FF2B5EF4-FFF2-40B4-BE49-F238E27FC236}">
                <a16:creationId xmlns:a16="http://schemas.microsoft.com/office/drawing/2014/main" id="{92C1EAAD-3FDE-31A7-D958-DB594E9CF0AA}"/>
              </a:ext>
            </a:extLst>
          </p:cNvPr>
          <p:cNvSpPr txBox="1">
            <a:spLocks/>
          </p:cNvSpPr>
          <p:nvPr/>
        </p:nvSpPr>
        <p:spPr>
          <a:xfrm>
            <a:off x="5775737" y="5536928"/>
            <a:ext cx="1334020"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CoAP</a:t>
            </a:r>
          </a:p>
        </p:txBody>
      </p:sp>
      <p:cxnSp>
        <p:nvCxnSpPr>
          <p:cNvPr id="31" name="Straight Connector 30">
            <a:extLst>
              <a:ext uri="{FF2B5EF4-FFF2-40B4-BE49-F238E27FC236}">
                <a16:creationId xmlns:a16="http://schemas.microsoft.com/office/drawing/2014/main" id="{80A334C1-78D9-B1D4-379F-D60358688E24}"/>
              </a:ext>
            </a:extLst>
          </p:cNvPr>
          <p:cNvCxnSpPr>
            <a:cxnSpLocks/>
          </p:cNvCxnSpPr>
          <p:nvPr/>
        </p:nvCxnSpPr>
        <p:spPr>
          <a:xfrm flipV="1">
            <a:off x="8083043" y="1165923"/>
            <a:ext cx="0" cy="210481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59A33F-35D1-3B77-1B1D-9EAFC15BD2EB}"/>
              </a:ext>
            </a:extLst>
          </p:cNvPr>
          <p:cNvCxnSpPr>
            <a:cxnSpLocks/>
          </p:cNvCxnSpPr>
          <p:nvPr/>
        </p:nvCxnSpPr>
        <p:spPr>
          <a:xfrm flipV="1">
            <a:off x="8082249" y="3278347"/>
            <a:ext cx="0" cy="254123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7F50E2-08A3-1759-7B40-C717DC0E0966}"/>
              </a:ext>
            </a:extLst>
          </p:cNvPr>
          <p:cNvCxnSpPr>
            <a:cxnSpLocks/>
          </p:cNvCxnSpPr>
          <p:nvPr/>
        </p:nvCxnSpPr>
        <p:spPr>
          <a:xfrm flipH="1">
            <a:off x="8082249" y="340147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3BCD4E4F-8491-B7F7-7DCD-3BCBC92DFE34}"/>
              </a:ext>
            </a:extLst>
          </p:cNvPr>
          <p:cNvSpPr txBox="1">
            <a:spLocks/>
          </p:cNvSpPr>
          <p:nvPr/>
        </p:nvSpPr>
        <p:spPr>
          <a:xfrm>
            <a:off x="5911154" y="905072"/>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a:t>
            </a:r>
          </a:p>
        </p:txBody>
      </p:sp>
      <p:cxnSp>
        <p:nvCxnSpPr>
          <p:cNvPr id="14" name="Straight Connector 13">
            <a:extLst>
              <a:ext uri="{FF2B5EF4-FFF2-40B4-BE49-F238E27FC236}">
                <a16:creationId xmlns:a16="http://schemas.microsoft.com/office/drawing/2014/main" id="{8F79EF97-B4B1-1A2A-2B5D-D9B47B469BEB}"/>
              </a:ext>
            </a:extLst>
          </p:cNvPr>
          <p:cNvCxnSpPr>
            <a:cxnSpLocks/>
          </p:cNvCxnSpPr>
          <p:nvPr/>
        </p:nvCxnSpPr>
        <p:spPr>
          <a:xfrm flipH="1">
            <a:off x="6730845" y="1165923"/>
            <a:ext cx="1244810" cy="1"/>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AD4C6D-98D7-E0D6-12B2-58EDB49709C6}"/>
              </a:ext>
            </a:extLst>
          </p:cNvPr>
          <p:cNvCxnSpPr>
            <a:cxnSpLocks/>
          </p:cNvCxnSpPr>
          <p:nvPr/>
        </p:nvCxnSpPr>
        <p:spPr>
          <a:xfrm flipH="1">
            <a:off x="4718574" y="1165923"/>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D186F8-B715-3DFF-7C1B-1C56E6D6E8F7}"/>
              </a:ext>
            </a:extLst>
          </p:cNvPr>
          <p:cNvCxnSpPr>
            <a:cxnSpLocks/>
          </p:cNvCxnSpPr>
          <p:nvPr/>
        </p:nvCxnSpPr>
        <p:spPr>
          <a:xfrm flipH="1">
            <a:off x="4665096" y="262753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A97D1A-9888-91B0-1A5A-4358A39D303B}"/>
              </a:ext>
            </a:extLst>
          </p:cNvPr>
          <p:cNvCxnSpPr>
            <a:cxnSpLocks/>
          </p:cNvCxnSpPr>
          <p:nvPr/>
        </p:nvCxnSpPr>
        <p:spPr>
          <a:xfrm flipH="1">
            <a:off x="6925665" y="2627534"/>
            <a:ext cx="109274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BCD5F1-B447-60F5-2380-B73FC9EEC33F}"/>
              </a:ext>
            </a:extLst>
          </p:cNvPr>
          <p:cNvCxnSpPr>
            <a:cxnSpLocks/>
          </p:cNvCxnSpPr>
          <p:nvPr/>
        </p:nvCxnSpPr>
        <p:spPr>
          <a:xfrm flipH="1">
            <a:off x="4665096" y="421611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10AAB0-AE5C-4D05-4D8C-FF2C4EAA4523}"/>
              </a:ext>
            </a:extLst>
          </p:cNvPr>
          <p:cNvCxnSpPr>
            <a:cxnSpLocks/>
          </p:cNvCxnSpPr>
          <p:nvPr/>
        </p:nvCxnSpPr>
        <p:spPr>
          <a:xfrm flipH="1">
            <a:off x="6974341" y="4216114"/>
            <a:ext cx="1125053"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09F043-FCCE-02C0-8F10-127FA9EDE8EE}"/>
              </a:ext>
            </a:extLst>
          </p:cNvPr>
          <p:cNvCxnSpPr>
            <a:cxnSpLocks/>
          </p:cNvCxnSpPr>
          <p:nvPr/>
        </p:nvCxnSpPr>
        <p:spPr>
          <a:xfrm flipH="1">
            <a:off x="4647951" y="5819579"/>
            <a:ext cx="104831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6AE102-CE88-CF3A-BCCB-90CB697CD76D}"/>
              </a:ext>
            </a:extLst>
          </p:cNvPr>
          <p:cNvCxnSpPr>
            <a:cxnSpLocks/>
          </p:cNvCxnSpPr>
          <p:nvPr/>
        </p:nvCxnSpPr>
        <p:spPr>
          <a:xfrm flipH="1">
            <a:off x="7076895" y="5819579"/>
            <a:ext cx="100535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501746B-A0F1-7275-FA6A-4CA0B821C1CF}"/>
              </a:ext>
            </a:extLst>
          </p:cNvPr>
          <p:cNvCxnSpPr>
            <a:cxnSpLocks/>
          </p:cNvCxnSpPr>
          <p:nvPr/>
        </p:nvCxnSpPr>
        <p:spPr>
          <a:xfrm flipH="1">
            <a:off x="2862222" y="348939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3" name="Graphic 2" descr="Robot Hand with solid fill">
            <a:extLst>
              <a:ext uri="{FF2B5EF4-FFF2-40B4-BE49-F238E27FC236}">
                <a16:creationId xmlns:a16="http://schemas.microsoft.com/office/drawing/2014/main" id="{FEA8117D-2F9A-9269-411D-AB93EE868E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6450" y="2090503"/>
            <a:ext cx="2360459" cy="2360459"/>
          </a:xfrm>
          <a:prstGeom prst="rect">
            <a:avLst/>
          </a:prstGeom>
        </p:spPr>
      </p:pic>
    </p:spTree>
    <p:extLst>
      <p:ext uri="{BB962C8B-B14F-4D97-AF65-F5344CB8AC3E}">
        <p14:creationId xmlns:p14="http://schemas.microsoft.com/office/powerpoint/2010/main" val="271835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000">
        <p159:morph option="byObject"/>
      </p:transition>
    </mc:Choice>
    <mc:Fallback xmlns="">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par>
                          <p:cTn id="63" fill="hold">
                            <p:stCondLst>
                              <p:cond delay="7000"/>
                            </p:stCondLst>
                            <p:childTnLst>
                              <p:par>
                                <p:cTn id="64" presetID="22" presetClass="entr" presetSubtype="1"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par>
                                <p:cTn id="67" presetID="2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down)">
                                      <p:cBhvr>
                                        <p:cTn id="69" dur="500"/>
                                        <p:tgtEl>
                                          <p:spTgt spid="32"/>
                                        </p:tgtEl>
                                      </p:cBhvr>
                                    </p:animEffect>
                                  </p:childTnLst>
                                </p:cTn>
                              </p:par>
                            </p:childTnLst>
                          </p:cTn>
                        </p:par>
                        <p:par>
                          <p:cTn id="70" fill="hold">
                            <p:stCondLst>
                              <p:cond delay="7500"/>
                            </p:stCondLst>
                            <p:childTnLst>
                              <p:par>
                                <p:cTn id="71" presetID="22" presetClass="entr" presetSubtype="4"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A17D2C0-87FC-4543-B834-643EBFF55BAD}"/>
              </a:ext>
            </a:extLst>
          </p:cNvPr>
          <p:cNvGrpSpPr/>
          <p:nvPr/>
        </p:nvGrpSpPr>
        <p:grpSpPr>
          <a:xfrm>
            <a:off x="1331711" y="2537616"/>
            <a:ext cx="8571969" cy="1585815"/>
            <a:chOff x="454117" y="2324063"/>
            <a:chExt cx="3333137" cy="2209874"/>
          </a:xfrm>
        </p:grpSpPr>
        <p:sp>
          <p:nvSpPr>
            <p:cNvPr id="6" name="Rounded Rectangle 5">
              <a:extLst>
                <a:ext uri="{FF2B5EF4-FFF2-40B4-BE49-F238E27FC236}">
                  <a16:creationId xmlns:a16="http://schemas.microsoft.com/office/drawing/2014/main" id="{F5BC0A7C-2B62-ED8B-567D-D2D25976D598}"/>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 name="Title 1">
              <a:extLst>
                <a:ext uri="{FF2B5EF4-FFF2-40B4-BE49-F238E27FC236}">
                  <a16:creationId xmlns:a16="http://schemas.microsoft.com/office/drawing/2014/main" id="{D6545C83-C79E-48A6-72A2-DE61DEFBFEDC}"/>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B46960D5-70A1-8A31-8FED-1278E0C66F09}"/>
              </a:ext>
            </a:extLst>
          </p:cNvPr>
          <p:cNvCxnSpPr>
            <a:cxnSpLocks/>
          </p:cNvCxnSpPr>
          <p:nvPr/>
        </p:nvCxnSpPr>
        <p:spPr>
          <a:xfrm flipV="1">
            <a:off x="2185179"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CB7F64-F78B-529A-5685-112A94308FA0}"/>
              </a:ext>
            </a:extLst>
          </p:cNvPr>
          <p:cNvCxnSpPr>
            <a:cxnSpLocks/>
          </p:cNvCxnSpPr>
          <p:nvPr/>
        </p:nvCxnSpPr>
        <p:spPr>
          <a:xfrm flipV="1">
            <a:off x="3950825"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18C4B1-99F5-6800-1A6C-FC3BC7EFDDAB}"/>
              </a:ext>
            </a:extLst>
          </p:cNvPr>
          <p:cNvCxnSpPr>
            <a:cxnSpLocks/>
          </p:cNvCxnSpPr>
          <p:nvPr/>
        </p:nvCxnSpPr>
        <p:spPr>
          <a:xfrm flipV="1">
            <a:off x="5716471"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7B6FEF-790C-99D6-0C07-4E015C18CECD}"/>
              </a:ext>
            </a:extLst>
          </p:cNvPr>
          <p:cNvCxnSpPr>
            <a:cxnSpLocks/>
          </p:cNvCxnSpPr>
          <p:nvPr/>
        </p:nvCxnSpPr>
        <p:spPr>
          <a:xfrm flipV="1">
            <a:off x="7482117"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901539-2C4B-4F42-5A26-826A2D5703FE}"/>
              </a:ext>
            </a:extLst>
          </p:cNvPr>
          <p:cNvCxnSpPr>
            <a:cxnSpLocks/>
          </p:cNvCxnSpPr>
          <p:nvPr/>
        </p:nvCxnSpPr>
        <p:spPr>
          <a:xfrm flipV="1">
            <a:off x="9247764"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111121E-8A57-178B-68C3-5AE8A49A933B}"/>
              </a:ext>
            </a:extLst>
          </p:cNvPr>
          <p:cNvGrpSpPr/>
          <p:nvPr/>
        </p:nvGrpSpPr>
        <p:grpSpPr>
          <a:xfrm>
            <a:off x="3149304" y="512933"/>
            <a:ext cx="1669971" cy="1091846"/>
            <a:chOff x="470699" y="2324063"/>
            <a:chExt cx="3333137" cy="2209874"/>
          </a:xfrm>
          <a:solidFill>
            <a:schemeClr val="accent2">
              <a:lumMod val="40000"/>
              <a:lumOff val="60000"/>
            </a:schemeClr>
          </a:solidFill>
        </p:grpSpPr>
        <p:sp>
          <p:nvSpPr>
            <p:cNvPr id="19" name="Rounded Rectangle 18">
              <a:extLst>
                <a:ext uri="{FF2B5EF4-FFF2-40B4-BE49-F238E27FC236}">
                  <a16:creationId xmlns:a16="http://schemas.microsoft.com/office/drawing/2014/main" id="{F84EDF5D-B790-E602-4EAD-EBDED63ADAEC}"/>
                </a:ext>
              </a:extLst>
            </p:cNvPr>
            <p:cNvSpPr/>
            <p:nvPr/>
          </p:nvSpPr>
          <p:spPr>
            <a:xfrm>
              <a:off x="470699"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0" name="Title 1">
              <a:extLst>
                <a:ext uri="{FF2B5EF4-FFF2-40B4-BE49-F238E27FC236}">
                  <a16:creationId xmlns:a16="http://schemas.microsoft.com/office/drawing/2014/main" id="{E2ED4AA1-3DAE-28C7-9EA7-8529C7C01C57}"/>
                </a:ext>
              </a:extLst>
            </p:cNvPr>
            <p:cNvSpPr txBox="1">
              <a:spLocks/>
            </p:cNvSpPr>
            <p:nvPr/>
          </p:nvSpPr>
          <p:spPr>
            <a:xfrm>
              <a:off x="486445" y="2461010"/>
              <a:ext cx="3301643" cy="193598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Matter</a:t>
              </a:r>
            </a:p>
          </p:txBody>
        </p:sp>
      </p:grpSp>
      <p:grpSp>
        <p:nvGrpSpPr>
          <p:cNvPr id="21" name="Group 20">
            <a:extLst>
              <a:ext uri="{FF2B5EF4-FFF2-40B4-BE49-F238E27FC236}">
                <a16:creationId xmlns:a16="http://schemas.microsoft.com/office/drawing/2014/main" id="{235654ED-DB1D-F98C-C43A-C66D87E4486E}"/>
              </a:ext>
            </a:extLst>
          </p:cNvPr>
          <p:cNvGrpSpPr/>
          <p:nvPr/>
        </p:nvGrpSpPr>
        <p:grpSpPr>
          <a:xfrm>
            <a:off x="4897680" y="512933"/>
            <a:ext cx="1669942" cy="1091846"/>
            <a:chOff x="454117" y="2324063"/>
            <a:chExt cx="3333137" cy="2209874"/>
          </a:xfrm>
          <a:solidFill>
            <a:schemeClr val="accent2">
              <a:lumMod val="40000"/>
              <a:lumOff val="60000"/>
            </a:schemeClr>
          </a:solidFill>
        </p:grpSpPr>
        <p:sp>
          <p:nvSpPr>
            <p:cNvPr id="22" name="Rounded Rectangle 21">
              <a:extLst>
                <a:ext uri="{FF2B5EF4-FFF2-40B4-BE49-F238E27FC236}">
                  <a16:creationId xmlns:a16="http://schemas.microsoft.com/office/drawing/2014/main" id="{46633FA0-250B-8A64-D9E7-F70C2603663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3" name="Title 1">
              <a:extLst>
                <a:ext uri="{FF2B5EF4-FFF2-40B4-BE49-F238E27FC236}">
                  <a16:creationId xmlns:a16="http://schemas.microsoft.com/office/drawing/2014/main" id="{06A7455E-3CC8-4B9F-73B1-268CCF39AB19}"/>
                </a:ext>
              </a:extLst>
            </p:cNvPr>
            <p:cNvSpPr txBox="1">
              <a:spLocks/>
            </p:cNvSpPr>
            <p:nvPr/>
          </p:nvSpPr>
          <p:spPr>
            <a:xfrm>
              <a:off x="508710" y="2472311"/>
              <a:ext cx="3223952" cy="1913377"/>
            </a:xfrm>
            <a:prstGeom prst="rect">
              <a:avLst/>
            </a:prstGeom>
            <a:gr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OCF (CBOR, CoAP, DTLS)</a:t>
              </a:r>
            </a:p>
          </p:txBody>
        </p:sp>
      </p:grpSp>
      <p:grpSp>
        <p:nvGrpSpPr>
          <p:cNvPr id="24" name="Group 23">
            <a:extLst>
              <a:ext uri="{FF2B5EF4-FFF2-40B4-BE49-F238E27FC236}">
                <a16:creationId xmlns:a16="http://schemas.microsoft.com/office/drawing/2014/main" id="{76DDD7E6-CCA2-1BE7-3D4D-13DC8D1F49D1}"/>
              </a:ext>
            </a:extLst>
          </p:cNvPr>
          <p:cNvGrpSpPr/>
          <p:nvPr/>
        </p:nvGrpSpPr>
        <p:grpSpPr>
          <a:xfrm>
            <a:off x="6650181" y="512933"/>
            <a:ext cx="1669970" cy="1091846"/>
            <a:chOff x="445826" y="2324063"/>
            <a:chExt cx="3333137" cy="2209874"/>
          </a:xfrm>
          <a:solidFill>
            <a:schemeClr val="accent2">
              <a:lumMod val="40000"/>
              <a:lumOff val="60000"/>
            </a:schemeClr>
          </a:solidFill>
        </p:grpSpPr>
        <p:sp>
          <p:nvSpPr>
            <p:cNvPr id="25" name="Rounded Rectangle 24">
              <a:extLst>
                <a:ext uri="{FF2B5EF4-FFF2-40B4-BE49-F238E27FC236}">
                  <a16:creationId xmlns:a16="http://schemas.microsoft.com/office/drawing/2014/main" id="{5BA4000E-8188-E120-88B8-AEC9B53A1242}"/>
                </a:ext>
              </a:extLst>
            </p:cNvPr>
            <p:cNvSpPr/>
            <p:nvPr/>
          </p:nvSpPr>
          <p:spPr>
            <a:xfrm>
              <a:off x="445826"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6" name="Title 1">
              <a:extLst>
                <a:ext uri="{FF2B5EF4-FFF2-40B4-BE49-F238E27FC236}">
                  <a16:creationId xmlns:a16="http://schemas.microsoft.com/office/drawing/2014/main" id="{54FC130B-CA51-6246-C00C-A221B7116800}"/>
                </a:ext>
              </a:extLst>
            </p:cNvPr>
            <p:cNvSpPr txBox="1">
              <a:spLocks/>
            </p:cNvSpPr>
            <p:nvPr/>
          </p:nvSpPr>
          <p:spPr>
            <a:xfrm>
              <a:off x="445854" y="2519776"/>
              <a:ext cx="3333081" cy="181845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oneM2M (JSON, MQTT, TLS)</a:t>
              </a:r>
            </a:p>
          </p:txBody>
        </p:sp>
      </p:grpSp>
      <p:grpSp>
        <p:nvGrpSpPr>
          <p:cNvPr id="27" name="Group 26">
            <a:extLst>
              <a:ext uri="{FF2B5EF4-FFF2-40B4-BE49-F238E27FC236}">
                <a16:creationId xmlns:a16="http://schemas.microsoft.com/office/drawing/2014/main" id="{2AC5015F-96DC-9198-E933-8B6FCC55F61B}"/>
              </a:ext>
            </a:extLst>
          </p:cNvPr>
          <p:cNvGrpSpPr/>
          <p:nvPr/>
        </p:nvGrpSpPr>
        <p:grpSpPr>
          <a:xfrm>
            <a:off x="8402710" y="550096"/>
            <a:ext cx="1664107" cy="1091846"/>
            <a:chOff x="454117" y="2395269"/>
            <a:chExt cx="3333137" cy="2209874"/>
          </a:xfrm>
          <a:solidFill>
            <a:schemeClr val="accent2">
              <a:lumMod val="40000"/>
              <a:lumOff val="60000"/>
            </a:schemeClr>
          </a:solidFill>
        </p:grpSpPr>
        <p:sp>
          <p:nvSpPr>
            <p:cNvPr id="28" name="Rounded Rectangle 27">
              <a:extLst>
                <a:ext uri="{FF2B5EF4-FFF2-40B4-BE49-F238E27FC236}">
                  <a16:creationId xmlns:a16="http://schemas.microsoft.com/office/drawing/2014/main" id="{01E96DC3-E26D-6D52-5CD2-D921256D5672}"/>
                </a:ext>
              </a:extLst>
            </p:cNvPr>
            <p:cNvSpPr/>
            <p:nvPr/>
          </p:nvSpPr>
          <p:spPr>
            <a:xfrm>
              <a:off x="454117" y="2395269"/>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9" name="Title 1">
              <a:extLst>
                <a:ext uri="{FF2B5EF4-FFF2-40B4-BE49-F238E27FC236}">
                  <a16:creationId xmlns:a16="http://schemas.microsoft.com/office/drawing/2014/main" id="{6A560E75-CD02-9BC0-15BA-89223C53A7E1}"/>
                </a:ext>
              </a:extLst>
            </p:cNvPr>
            <p:cNvSpPr txBox="1">
              <a:spLocks/>
            </p:cNvSpPr>
            <p:nvPr/>
          </p:nvSpPr>
          <p:spPr>
            <a:xfrm>
              <a:off x="493101" y="2395271"/>
              <a:ext cx="3255168" cy="220987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Cloud Providers (AWS, Azure…)</a:t>
              </a:r>
            </a:p>
          </p:txBody>
        </p:sp>
      </p:grpSp>
      <p:grpSp>
        <p:nvGrpSpPr>
          <p:cNvPr id="30" name="Group 29">
            <a:extLst>
              <a:ext uri="{FF2B5EF4-FFF2-40B4-BE49-F238E27FC236}">
                <a16:creationId xmlns:a16="http://schemas.microsoft.com/office/drawing/2014/main" id="{DA6BC8C1-4EB8-ADDD-63AA-4C141C596786}"/>
              </a:ext>
            </a:extLst>
          </p:cNvPr>
          <p:cNvGrpSpPr/>
          <p:nvPr/>
        </p:nvGrpSpPr>
        <p:grpSpPr>
          <a:xfrm>
            <a:off x="1384306" y="512933"/>
            <a:ext cx="1704260" cy="1091846"/>
            <a:chOff x="454117" y="2324063"/>
            <a:chExt cx="3401563" cy="2209874"/>
          </a:xfrm>
          <a:solidFill>
            <a:schemeClr val="accent2">
              <a:lumMod val="40000"/>
              <a:lumOff val="60000"/>
            </a:schemeClr>
          </a:solidFill>
        </p:grpSpPr>
        <p:sp>
          <p:nvSpPr>
            <p:cNvPr id="31" name="Rounded Rectangle 30">
              <a:extLst>
                <a:ext uri="{FF2B5EF4-FFF2-40B4-BE49-F238E27FC236}">
                  <a16:creationId xmlns:a16="http://schemas.microsoft.com/office/drawing/2014/main" id="{6A41DA71-613A-E181-690D-7B2C8EA453EB}"/>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32" name="Title 1">
              <a:extLst>
                <a:ext uri="{FF2B5EF4-FFF2-40B4-BE49-F238E27FC236}">
                  <a16:creationId xmlns:a16="http://schemas.microsoft.com/office/drawing/2014/main" id="{2A077F82-B251-DC9C-3576-5CFFB0D7A06A}"/>
                </a:ext>
              </a:extLst>
            </p:cNvPr>
            <p:cNvSpPr txBox="1">
              <a:spLocks/>
            </p:cNvSpPr>
            <p:nvPr/>
          </p:nvSpPr>
          <p:spPr>
            <a:xfrm>
              <a:off x="466943" y="2509773"/>
              <a:ext cx="3388737" cy="174610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600" dirty="0">
                  <a:solidFill>
                    <a:schemeClr val="accent2"/>
                  </a:solidFill>
                  <a:latin typeface="Century Gothic" panose="020B0502020202020204" pitchFamily="34" charset="0"/>
                </a:rPr>
                <a:t>C</a:t>
              </a:r>
              <a:r>
                <a:rPr lang="en-GB" sz="1600" b="0" i="0" u="none" strike="noStrike" dirty="0">
                  <a:solidFill>
                    <a:schemeClr val="accent2"/>
                  </a:solidFill>
                  <a:effectLst/>
                  <a:latin typeface="Century Gothic" panose="020B0502020202020204" pitchFamily="34" charset="0"/>
                </a:rPr>
                <a:t>ommercial products</a:t>
              </a:r>
              <a:endParaRPr lang="en-US" sz="4000" dirty="0">
                <a:solidFill>
                  <a:schemeClr val="accent2"/>
                </a:solidFill>
                <a:latin typeface="Century Gothic" panose="020B0502020202020204" pitchFamily="34" charset="0"/>
              </a:endParaRPr>
            </a:p>
          </p:txBody>
        </p:sp>
      </p:grpSp>
      <p:grpSp>
        <p:nvGrpSpPr>
          <p:cNvPr id="57" name="Group 56">
            <a:extLst>
              <a:ext uri="{FF2B5EF4-FFF2-40B4-BE49-F238E27FC236}">
                <a16:creationId xmlns:a16="http://schemas.microsoft.com/office/drawing/2014/main" id="{530EBEB3-7816-D17B-3DCA-C1FF3DCCA0C1}"/>
              </a:ext>
            </a:extLst>
          </p:cNvPr>
          <p:cNvGrpSpPr/>
          <p:nvPr/>
        </p:nvGrpSpPr>
        <p:grpSpPr>
          <a:xfrm>
            <a:off x="6859798" y="4786067"/>
            <a:ext cx="1216502" cy="747860"/>
            <a:chOff x="454117" y="2324063"/>
            <a:chExt cx="3333137" cy="2209874"/>
          </a:xfrm>
          <a:solidFill>
            <a:schemeClr val="accent4">
              <a:lumMod val="60000"/>
              <a:lumOff val="40000"/>
            </a:schemeClr>
          </a:solidFill>
        </p:grpSpPr>
        <p:sp>
          <p:nvSpPr>
            <p:cNvPr id="58" name="Rounded Rectangle 57">
              <a:extLst>
                <a:ext uri="{FF2B5EF4-FFF2-40B4-BE49-F238E27FC236}">
                  <a16:creationId xmlns:a16="http://schemas.microsoft.com/office/drawing/2014/main" id="{06B56229-47DD-2424-80F1-BBC672041B18}"/>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59" name="Title 1">
              <a:extLst>
                <a:ext uri="{FF2B5EF4-FFF2-40B4-BE49-F238E27FC236}">
                  <a16:creationId xmlns:a16="http://schemas.microsoft.com/office/drawing/2014/main" id="{BF5FD5E6-3633-5170-9EE1-5C35D9A79FF6}"/>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JSON</a:t>
              </a:r>
            </a:p>
          </p:txBody>
        </p:sp>
      </p:grpSp>
      <p:grpSp>
        <p:nvGrpSpPr>
          <p:cNvPr id="69" name="Group 68">
            <a:extLst>
              <a:ext uri="{FF2B5EF4-FFF2-40B4-BE49-F238E27FC236}">
                <a16:creationId xmlns:a16="http://schemas.microsoft.com/office/drawing/2014/main" id="{9480A8BD-A388-33FB-9B2C-662FDAB56316}"/>
              </a:ext>
            </a:extLst>
          </p:cNvPr>
          <p:cNvGrpSpPr/>
          <p:nvPr/>
        </p:nvGrpSpPr>
        <p:grpSpPr>
          <a:xfrm>
            <a:off x="6859798" y="5763773"/>
            <a:ext cx="1216502" cy="747860"/>
            <a:chOff x="454117" y="2324063"/>
            <a:chExt cx="3333137" cy="2209874"/>
          </a:xfrm>
          <a:solidFill>
            <a:schemeClr val="accent4">
              <a:lumMod val="60000"/>
              <a:lumOff val="40000"/>
            </a:schemeClr>
          </a:solidFill>
        </p:grpSpPr>
        <p:sp>
          <p:nvSpPr>
            <p:cNvPr id="70" name="Rounded Rectangle 69">
              <a:extLst>
                <a:ext uri="{FF2B5EF4-FFF2-40B4-BE49-F238E27FC236}">
                  <a16:creationId xmlns:a16="http://schemas.microsoft.com/office/drawing/2014/main" id="{8D828D75-9369-186A-80DF-D8DEE75F52BF}"/>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1" name="Title 1">
              <a:extLst>
                <a:ext uri="{FF2B5EF4-FFF2-40B4-BE49-F238E27FC236}">
                  <a16:creationId xmlns:a16="http://schemas.microsoft.com/office/drawing/2014/main" id="{99DACC90-B224-46C3-000B-B0ABEAB184E4}"/>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CBOR</a:t>
              </a:r>
            </a:p>
          </p:txBody>
        </p:sp>
      </p:grpSp>
      <p:grpSp>
        <p:nvGrpSpPr>
          <p:cNvPr id="72" name="Group 71">
            <a:extLst>
              <a:ext uri="{FF2B5EF4-FFF2-40B4-BE49-F238E27FC236}">
                <a16:creationId xmlns:a16="http://schemas.microsoft.com/office/drawing/2014/main" id="{A6216B7D-20D0-0F63-4075-3D45044F166C}"/>
              </a:ext>
            </a:extLst>
          </p:cNvPr>
          <p:cNvGrpSpPr/>
          <p:nvPr/>
        </p:nvGrpSpPr>
        <p:grpSpPr>
          <a:xfrm>
            <a:off x="8435379" y="4786067"/>
            <a:ext cx="1216502" cy="747860"/>
            <a:chOff x="454117" y="2324063"/>
            <a:chExt cx="3333137" cy="2209874"/>
          </a:xfrm>
          <a:solidFill>
            <a:schemeClr val="accent4">
              <a:lumMod val="60000"/>
              <a:lumOff val="40000"/>
            </a:schemeClr>
          </a:solidFill>
        </p:grpSpPr>
        <p:sp>
          <p:nvSpPr>
            <p:cNvPr id="73" name="Rounded Rectangle 72">
              <a:extLst>
                <a:ext uri="{FF2B5EF4-FFF2-40B4-BE49-F238E27FC236}">
                  <a16:creationId xmlns:a16="http://schemas.microsoft.com/office/drawing/2014/main" id="{38FA798A-1CA5-1F36-6782-0BB6B2A1BC5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4" name="Title 1">
              <a:extLst>
                <a:ext uri="{FF2B5EF4-FFF2-40B4-BE49-F238E27FC236}">
                  <a16:creationId xmlns:a16="http://schemas.microsoft.com/office/drawing/2014/main" id="{EBB03D32-D9D3-6AA0-B815-371AE3B41702}"/>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XML</a:t>
              </a:r>
            </a:p>
          </p:txBody>
        </p:sp>
      </p:grpSp>
      <p:grpSp>
        <p:nvGrpSpPr>
          <p:cNvPr id="75" name="Group 74">
            <a:extLst>
              <a:ext uri="{FF2B5EF4-FFF2-40B4-BE49-F238E27FC236}">
                <a16:creationId xmlns:a16="http://schemas.microsoft.com/office/drawing/2014/main" id="{FE3D097F-FAE2-8297-566D-5D6440357F96}"/>
              </a:ext>
            </a:extLst>
          </p:cNvPr>
          <p:cNvGrpSpPr/>
          <p:nvPr/>
        </p:nvGrpSpPr>
        <p:grpSpPr>
          <a:xfrm>
            <a:off x="8435379" y="5763773"/>
            <a:ext cx="1216502" cy="747860"/>
            <a:chOff x="454117" y="2324063"/>
            <a:chExt cx="3333137" cy="2209874"/>
          </a:xfrm>
          <a:solidFill>
            <a:schemeClr val="accent4">
              <a:lumMod val="60000"/>
              <a:lumOff val="40000"/>
            </a:schemeClr>
          </a:solidFill>
        </p:grpSpPr>
        <p:sp>
          <p:nvSpPr>
            <p:cNvPr id="76" name="Rounded Rectangle 75">
              <a:extLst>
                <a:ext uri="{FF2B5EF4-FFF2-40B4-BE49-F238E27FC236}">
                  <a16:creationId xmlns:a16="http://schemas.microsoft.com/office/drawing/2014/main" id="{F6A76884-F94D-C086-9E5E-2925F6EB6CD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7" name="Title 1">
              <a:extLst>
                <a:ext uri="{FF2B5EF4-FFF2-40B4-BE49-F238E27FC236}">
                  <a16:creationId xmlns:a16="http://schemas.microsoft.com/office/drawing/2014/main" id="{49276548-FF94-800D-EAF5-8718C619934E}"/>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a:t>
              </a:r>
            </a:p>
          </p:txBody>
        </p:sp>
      </p:grpSp>
      <p:grpSp>
        <p:nvGrpSpPr>
          <p:cNvPr id="78" name="Group 77">
            <a:extLst>
              <a:ext uri="{FF2B5EF4-FFF2-40B4-BE49-F238E27FC236}">
                <a16:creationId xmlns:a16="http://schemas.microsoft.com/office/drawing/2014/main" id="{011A2079-16B0-A180-C9D6-51D5791452AF}"/>
              </a:ext>
            </a:extLst>
          </p:cNvPr>
          <p:cNvGrpSpPr/>
          <p:nvPr/>
        </p:nvGrpSpPr>
        <p:grpSpPr>
          <a:xfrm>
            <a:off x="1740875" y="4779034"/>
            <a:ext cx="1216502" cy="747860"/>
            <a:chOff x="454117" y="2324063"/>
            <a:chExt cx="3333137" cy="2209874"/>
          </a:xfrm>
          <a:solidFill>
            <a:schemeClr val="accent2">
              <a:lumMod val="40000"/>
              <a:lumOff val="60000"/>
            </a:schemeClr>
          </a:solidFill>
        </p:grpSpPr>
        <p:sp>
          <p:nvSpPr>
            <p:cNvPr id="79" name="Rounded Rectangle 78">
              <a:extLst>
                <a:ext uri="{FF2B5EF4-FFF2-40B4-BE49-F238E27FC236}">
                  <a16:creationId xmlns:a16="http://schemas.microsoft.com/office/drawing/2014/main" id="{03F7519E-9160-41AF-BB20-09B6D8DDDC70}"/>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0" name="Title 1">
              <a:extLst>
                <a:ext uri="{FF2B5EF4-FFF2-40B4-BE49-F238E27FC236}">
                  <a16:creationId xmlns:a16="http://schemas.microsoft.com/office/drawing/2014/main" id="{67C76E9E-EFD3-65F4-DF6E-2A830755099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81" name="Group 80">
            <a:extLst>
              <a:ext uri="{FF2B5EF4-FFF2-40B4-BE49-F238E27FC236}">
                <a16:creationId xmlns:a16="http://schemas.microsoft.com/office/drawing/2014/main" id="{18A8C5FA-6828-E0F1-902D-D128F9A8FEC3}"/>
              </a:ext>
            </a:extLst>
          </p:cNvPr>
          <p:cNvGrpSpPr/>
          <p:nvPr/>
        </p:nvGrpSpPr>
        <p:grpSpPr>
          <a:xfrm>
            <a:off x="1740875" y="5756740"/>
            <a:ext cx="1216502" cy="747860"/>
            <a:chOff x="454117" y="2324063"/>
            <a:chExt cx="3333137" cy="2209874"/>
          </a:xfrm>
          <a:solidFill>
            <a:schemeClr val="accent2">
              <a:lumMod val="40000"/>
              <a:lumOff val="60000"/>
            </a:schemeClr>
          </a:solidFill>
        </p:grpSpPr>
        <p:sp>
          <p:nvSpPr>
            <p:cNvPr id="82" name="Rounded Rectangle 81">
              <a:extLst>
                <a:ext uri="{FF2B5EF4-FFF2-40B4-BE49-F238E27FC236}">
                  <a16:creationId xmlns:a16="http://schemas.microsoft.com/office/drawing/2014/main" id="{9E2C5414-7172-7CC4-6D48-41FBBFF776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3" name="Title 1">
              <a:extLst>
                <a:ext uri="{FF2B5EF4-FFF2-40B4-BE49-F238E27FC236}">
                  <a16:creationId xmlns:a16="http://schemas.microsoft.com/office/drawing/2014/main" id="{696D090F-C974-BED5-D78F-AEDEC49B787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MQTT</a:t>
              </a:r>
            </a:p>
          </p:txBody>
        </p:sp>
      </p:grpSp>
      <p:grpSp>
        <p:nvGrpSpPr>
          <p:cNvPr id="84" name="Group 83">
            <a:extLst>
              <a:ext uri="{FF2B5EF4-FFF2-40B4-BE49-F238E27FC236}">
                <a16:creationId xmlns:a16="http://schemas.microsoft.com/office/drawing/2014/main" id="{AE79ADA3-2114-02FF-E2FA-B9A2610F40C1}"/>
              </a:ext>
            </a:extLst>
          </p:cNvPr>
          <p:cNvGrpSpPr/>
          <p:nvPr/>
        </p:nvGrpSpPr>
        <p:grpSpPr>
          <a:xfrm>
            <a:off x="3330524" y="4779034"/>
            <a:ext cx="1216502" cy="747860"/>
            <a:chOff x="454117" y="2324063"/>
            <a:chExt cx="3333137" cy="2209874"/>
          </a:xfrm>
          <a:solidFill>
            <a:schemeClr val="accent2">
              <a:lumMod val="40000"/>
              <a:lumOff val="60000"/>
            </a:schemeClr>
          </a:solidFill>
        </p:grpSpPr>
        <p:sp>
          <p:nvSpPr>
            <p:cNvPr id="85" name="Rounded Rectangle 84">
              <a:extLst>
                <a:ext uri="{FF2B5EF4-FFF2-40B4-BE49-F238E27FC236}">
                  <a16:creationId xmlns:a16="http://schemas.microsoft.com/office/drawing/2014/main" id="{D1BFBCDA-55DE-9A34-DC8E-A350DE468C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6" name="Title 1">
              <a:extLst>
                <a:ext uri="{FF2B5EF4-FFF2-40B4-BE49-F238E27FC236}">
                  <a16:creationId xmlns:a16="http://schemas.microsoft.com/office/drawing/2014/main" id="{981F6326-A8B3-B6FA-E6A7-EA22AA0156FD}"/>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CoAP</a:t>
              </a:r>
            </a:p>
          </p:txBody>
        </p:sp>
      </p:grpSp>
      <p:grpSp>
        <p:nvGrpSpPr>
          <p:cNvPr id="87" name="Group 86">
            <a:extLst>
              <a:ext uri="{FF2B5EF4-FFF2-40B4-BE49-F238E27FC236}">
                <a16:creationId xmlns:a16="http://schemas.microsoft.com/office/drawing/2014/main" id="{326E9B12-3D14-61C8-9BAA-215501809768}"/>
              </a:ext>
            </a:extLst>
          </p:cNvPr>
          <p:cNvGrpSpPr/>
          <p:nvPr/>
        </p:nvGrpSpPr>
        <p:grpSpPr>
          <a:xfrm>
            <a:off x="3330524" y="5756740"/>
            <a:ext cx="1216502" cy="747860"/>
            <a:chOff x="454117" y="2324063"/>
            <a:chExt cx="3333137" cy="2209874"/>
          </a:xfrm>
          <a:solidFill>
            <a:schemeClr val="accent2">
              <a:lumMod val="40000"/>
              <a:lumOff val="60000"/>
            </a:schemeClr>
          </a:solidFill>
        </p:grpSpPr>
        <p:sp>
          <p:nvSpPr>
            <p:cNvPr id="88" name="Rounded Rectangle 87">
              <a:extLst>
                <a:ext uri="{FF2B5EF4-FFF2-40B4-BE49-F238E27FC236}">
                  <a16:creationId xmlns:a16="http://schemas.microsoft.com/office/drawing/2014/main" id="{1F43CB40-F3C5-E79F-CDC3-ADACE91B250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9" name="Title 1">
              <a:extLst>
                <a:ext uri="{FF2B5EF4-FFF2-40B4-BE49-F238E27FC236}">
                  <a16:creationId xmlns:a16="http://schemas.microsoft.com/office/drawing/2014/main" id="{1C22D464-50B2-D349-2E49-ECB51B00B701}"/>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grpSp>
        <p:nvGrpSpPr>
          <p:cNvPr id="90" name="Group 89">
            <a:extLst>
              <a:ext uri="{FF2B5EF4-FFF2-40B4-BE49-F238E27FC236}">
                <a16:creationId xmlns:a16="http://schemas.microsoft.com/office/drawing/2014/main" id="{4E8DF2B0-955C-7327-B6EE-FAD2E601412D}"/>
              </a:ext>
            </a:extLst>
          </p:cNvPr>
          <p:cNvGrpSpPr/>
          <p:nvPr/>
        </p:nvGrpSpPr>
        <p:grpSpPr>
          <a:xfrm>
            <a:off x="4920173" y="4793101"/>
            <a:ext cx="1216502" cy="747860"/>
            <a:chOff x="454117" y="2324063"/>
            <a:chExt cx="3333137" cy="2209874"/>
          </a:xfrm>
          <a:solidFill>
            <a:schemeClr val="accent2">
              <a:lumMod val="40000"/>
              <a:lumOff val="60000"/>
            </a:schemeClr>
          </a:solidFill>
        </p:grpSpPr>
        <p:sp>
          <p:nvSpPr>
            <p:cNvPr id="91" name="Rounded Rectangle 90">
              <a:extLst>
                <a:ext uri="{FF2B5EF4-FFF2-40B4-BE49-F238E27FC236}">
                  <a16:creationId xmlns:a16="http://schemas.microsoft.com/office/drawing/2014/main" id="{CEDCE619-3005-E6F3-F577-BE9DEA5880B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2" name="Title 1">
              <a:extLst>
                <a:ext uri="{FF2B5EF4-FFF2-40B4-BE49-F238E27FC236}">
                  <a16:creationId xmlns:a16="http://schemas.microsoft.com/office/drawing/2014/main" id="{48378D6A-2162-BEC9-CDBC-C4592E39438F}"/>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BACnet</a:t>
              </a:r>
            </a:p>
          </p:txBody>
        </p:sp>
      </p:grpSp>
      <p:grpSp>
        <p:nvGrpSpPr>
          <p:cNvPr id="93" name="Group 92">
            <a:extLst>
              <a:ext uri="{FF2B5EF4-FFF2-40B4-BE49-F238E27FC236}">
                <a16:creationId xmlns:a16="http://schemas.microsoft.com/office/drawing/2014/main" id="{6A92C714-54DC-C4A4-CCEA-C7140730D118}"/>
              </a:ext>
            </a:extLst>
          </p:cNvPr>
          <p:cNvGrpSpPr/>
          <p:nvPr/>
        </p:nvGrpSpPr>
        <p:grpSpPr>
          <a:xfrm>
            <a:off x="4920173" y="5770807"/>
            <a:ext cx="1216502" cy="747860"/>
            <a:chOff x="454117" y="2324063"/>
            <a:chExt cx="3333137" cy="2209874"/>
          </a:xfrm>
          <a:solidFill>
            <a:schemeClr val="accent2">
              <a:lumMod val="40000"/>
              <a:lumOff val="60000"/>
            </a:schemeClr>
          </a:solidFill>
        </p:grpSpPr>
        <p:sp>
          <p:nvSpPr>
            <p:cNvPr id="94" name="Rounded Rectangle 93">
              <a:extLst>
                <a:ext uri="{FF2B5EF4-FFF2-40B4-BE49-F238E27FC236}">
                  <a16:creationId xmlns:a16="http://schemas.microsoft.com/office/drawing/2014/main" id="{BBD020D0-20CD-10E2-4D21-4D7F5408900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5" name="Title 1">
              <a:extLst>
                <a:ext uri="{FF2B5EF4-FFF2-40B4-BE49-F238E27FC236}">
                  <a16:creationId xmlns:a16="http://schemas.microsoft.com/office/drawing/2014/main" id="{5F576EAF-67CD-7144-D385-327041AA3B12}"/>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a:t>
              </a:r>
            </a:p>
          </p:txBody>
        </p:sp>
      </p:grpSp>
      <p:cxnSp>
        <p:nvCxnSpPr>
          <p:cNvPr id="96" name="Straight Connector 95">
            <a:extLst>
              <a:ext uri="{FF2B5EF4-FFF2-40B4-BE49-F238E27FC236}">
                <a16:creationId xmlns:a16="http://schemas.microsoft.com/office/drawing/2014/main" id="{4ED9DA83-00E3-A97A-6D5F-CBEC3CAE57C4}"/>
              </a:ext>
            </a:extLst>
          </p:cNvPr>
          <p:cNvCxnSpPr>
            <a:cxnSpLocks/>
          </p:cNvCxnSpPr>
          <p:nvPr/>
        </p:nvCxnSpPr>
        <p:spPr>
          <a:xfrm>
            <a:off x="2349126"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7F95923-7302-4A38-0F11-A24A0898C097}"/>
              </a:ext>
            </a:extLst>
          </p:cNvPr>
          <p:cNvCxnSpPr>
            <a:cxnSpLocks/>
          </p:cNvCxnSpPr>
          <p:nvPr/>
        </p:nvCxnSpPr>
        <p:spPr>
          <a:xfrm>
            <a:off x="3938775"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A3F7E-AD6D-A6BF-99E3-AAD4193F3355}"/>
              </a:ext>
            </a:extLst>
          </p:cNvPr>
          <p:cNvCxnSpPr>
            <a:cxnSpLocks/>
          </p:cNvCxnSpPr>
          <p:nvPr/>
        </p:nvCxnSpPr>
        <p:spPr>
          <a:xfrm>
            <a:off x="5528424" y="4137498"/>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7CB34B8-1FB5-5F67-7A95-4C75DDE2BD3A}"/>
              </a:ext>
            </a:extLst>
          </p:cNvPr>
          <p:cNvCxnSpPr>
            <a:cxnSpLocks/>
          </p:cNvCxnSpPr>
          <p:nvPr/>
        </p:nvCxnSpPr>
        <p:spPr>
          <a:xfrm>
            <a:off x="7468049"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5AA16E-005F-B23F-4C35-745FBDD398BC}"/>
              </a:ext>
            </a:extLst>
          </p:cNvPr>
          <p:cNvCxnSpPr>
            <a:cxnSpLocks/>
          </p:cNvCxnSpPr>
          <p:nvPr/>
        </p:nvCxnSpPr>
        <p:spPr>
          <a:xfrm>
            <a:off x="9043630"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ight Bracket 103">
            <a:extLst>
              <a:ext uri="{FF2B5EF4-FFF2-40B4-BE49-F238E27FC236}">
                <a16:creationId xmlns:a16="http://schemas.microsoft.com/office/drawing/2014/main" id="{4A76B193-04A4-443C-84AD-4972B6905BD5}"/>
              </a:ext>
            </a:extLst>
          </p:cNvPr>
          <p:cNvSpPr/>
          <p:nvPr/>
        </p:nvSpPr>
        <p:spPr>
          <a:xfrm>
            <a:off x="9769448" y="232836"/>
            <a:ext cx="555809" cy="1832777"/>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ight Bracket 104">
            <a:extLst>
              <a:ext uri="{FF2B5EF4-FFF2-40B4-BE49-F238E27FC236}">
                <a16:creationId xmlns:a16="http://schemas.microsoft.com/office/drawing/2014/main" id="{459A67FE-3C46-62E0-5784-CD0BA694BD9E}"/>
              </a:ext>
            </a:extLst>
          </p:cNvPr>
          <p:cNvSpPr/>
          <p:nvPr/>
        </p:nvSpPr>
        <p:spPr>
          <a:xfrm>
            <a:off x="9773570" y="4623799"/>
            <a:ext cx="555809" cy="2041479"/>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itle 1">
            <a:extLst>
              <a:ext uri="{FF2B5EF4-FFF2-40B4-BE49-F238E27FC236}">
                <a16:creationId xmlns:a16="http://schemas.microsoft.com/office/drawing/2014/main" id="{EF8A8FCE-9BCA-A3DD-E082-D661233806FD}"/>
              </a:ext>
            </a:extLst>
          </p:cNvPr>
          <p:cNvSpPr txBox="1">
            <a:spLocks/>
          </p:cNvSpPr>
          <p:nvPr/>
        </p:nvSpPr>
        <p:spPr>
          <a:xfrm>
            <a:off x="10314418" y="658472"/>
            <a:ext cx="1587487" cy="9233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IoT</a:t>
            </a:r>
          </a:p>
          <a:p>
            <a:pPr algn="ctr"/>
            <a:r>
              <a:rPr lang="en-US" sz="2000" dirty="0">
                <a:solidFill>
                  <a:schemeClr val="accent1"/>
                </a:solidFill>
                <a:latin typeface="Century Gothic" panose="020B0502020202020204" pitchFamily="34" charset="0"/>
              </a:rPr>
              <a:t>Platform/</a:t>
            </a:r>
          </a:p>
          <a:p>
            <a:pPr algn="ctr"/>
            <a:r>
              <a:rPr lang="en-US" sz="2000" dirty="0">
                <a:solidFill>
                  <a:schemeClr val="accent1"/>
                </a:solidFill>
                <a:latin typeface="Century Gothic" panose="020B0502020202020204" pitchFamily="34" charset="0"/>
              </a:rPr>
              <a:t>Framework</a:t>
            </a:r>
          </a:p>
        </p:txBody>
      </p:sp>
      <p:sp>
        <p:nvSpPr>
          <p:cNvPr id="107" name="Title 1">
            <a:extLst>
              <a:ext uri="{FF2B5EF4-FFF2-40B4-BE49-F238E27FC236}">
                <a16:creationId xmlns:a16="http://schemas.microsoft.com/office/drawing/2014/main" id="{A4497ECE-15F0-3BE7-1DB1-2398B4FD9B39}"/>
              </a:ext>
            </a:extLst>
          </p:cNvPr>
          <p:cNvSpPr txBox="1">
            <a:spLocks/>
          </p:cNvSpPr>
          <p:nvPr/>
        </p:nvSpPr>
        <p:spPr>
          <a:xfrm>
            <a:off x="10328562" y="5044373"/>
            <a:ext cx="1343970" cy="12003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Protocol</a:t>
            </a:r>
          </a:p>
          <a:p>
            <a:pPr algn="ctr"/>
            <a:r>
              <a:rPr lang="en-US" sz="2000" dirty="0">
                <a:solidFill>
                  <a:schemeClr val="accent1"/>
                </a:solidFill>
                <a:latin typeface="Century Gothic" panose="020B0502020202020204" pitchFamily="34" charset="0"/>
              </a:rPr>
              <a:t>and</a:t>
            </a:r>
          </a:p>
          <a:p>
            <a:pPr algn="ctr"/>
            <a:r>
              <a:rPr lang="en-US" sz="2000" dirty="0">
                <a:solidFill>
                  <a:schemeClr val="accent1"/>
                </a:solidFill>
                <a:latin typeface="Century Gothic" panose="020B0502020202020204" pitchFamily="34" charset="0"/>
              </a:rPr>
              <a:t>Media Type</a:t>
            </a:r>
          </a:p>
        </p:txBody>
      </p:sp>
    </p:spTree>
    <p:extLst>
      <p:ext uri="{BB962C8B-B14F-4D97-AF65-F5344CB8AC3E}">
        <p14:creationId xmlns:p14="http://schemas.microsoft.com/office/powerpoint/2010/main" val="119985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000">
        <p159:morph option="byObject"/>
      </p:transition>
    </mc:Choice>
    <mc:Fallback xmlns="">
      <p:transition spd="slow" advTm="1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par>
                                <p:cTn id="34" presetID="22" presetClass="entr" presetSubtype="1"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par>
                                <p:cTn id="37" presetID="22" presetClass="entr" presetSubtype="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1"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10" presetClass="entr" presetSubtype="0" fill="hold"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500"/>
                                        <p:tgtEl>
                                          <p:spTgt spid="90"/>
                                        </p:tgtEl>
                                      </p:cBhvr>
                                    </p:animEffect>
                                  </p:childTnLst>
                                </p:cTn>
                              </p:par>
                              <p:par>
                                <p:cTn id="71" presetID="10"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500"/>
                                        <p:tgtEl>
                                          <p:spTgt spid="93"/>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down)">
                                      <p:cBhvr>
                                        <p:cTn id="84" dur="500"/>
                                        <p:tgtEl>
                                          <p:spTgt spid="96"/>
                                        </p:tgtEl>
                                      </p:cBhvr>
                                    </p:animEffect>
                                  </p:childTnLst>
                                </p:cTn>
                              </p:par>
                              <p:par>
                                <p:cTn id="85" presetID="22" presetClass="entr" presetSubtype="4"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wipe(down)">
                                      <p:cBhvr>
                                        <p:cTn id="87" dur="500"/>
                                        <p:tgtEl>
                                          <p:spTgt spid="100"/>
                                        </p:tgtEl>
                                      </p:cBhvr>
                                    </p:animEffect>
                                  </p:childTnLst>
                                </p:cTn>
                              </p:par>
                              <p:par>
                                <p:cTn id="88" presetID="22" presetClass="entr" presetSubtype="4"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wipe(down)">
                                      <p:cBhvr>
                                        <p:cTn id="90" dur="500"/>
                                        <p:tgtEl>
                                          <p:spTgt spid="101"/>
                                        </p:tgtEl>
                                      </p:cBhvr>
                                    </p:animEffect>
                                  </p:childTnLst>
                                </p:cTn>
                              </p:par>
                            </p:childTnLst>
                          </p:cTn>
                        </p:par>
                        <p:par>
                          <p:cTn id="91" fill="hold">
                            <p:stCondLst>
                              <p:cond delay="3000"/>
                            </p:stCondLst>
                            <p:childTnLst>
                              <p:par>
                                <p:cTn id="92" presetID="22" presetClass="entr" presetSubtype="4" fill="hold"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down)">
                                      <p:cBhvr>
                                        <p:cTn id="94" dur="500"/>
                                        <p:tgtEl>
                                          <p:spTgt spid="102"/>
                                        </p:tgtEl>
                                      </p:cBhvr>
                                    </p:animEffect>
                                  </p:childTnLst>
                                </p:cTn>
                              </p:par>
                              <p:par>
                                <p:cTn id="95" presetID="22" presetClass="entr" presetSubtype="4" fill="hold" nodeType="with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down)">
                                      <p:cBhvr>
                                        <p:cTn id="97" dur="500"/>
                                        <p:tgtEl>
                                          <p:spTgt spid="10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fade">
                                      <p:cBhvr>
                                        <p:cTn id="10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p:bldP spid="106" grpId="1"/>
      <p:bldP spid="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ADA4-5A54-D13C-A114-6DCF0C4D63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9C1438-FC81-9C7F-D8F0-6C12C77C3E2D}"/>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F08D48C0-32A7-4845-2CFB-7B57D729725C}"/>
              </a:ext>
            </a:extLst>
          </p:cNvPr>
          <p:cNvSpPr txBox="1">
            <a:spLocks/>
          </p:cNvSpPr>
          <p:nvPr/>
        </p:nvSpPr>
        <p:spPr>
          <a:xfrm>
            <a:off x="1511121" y="2766219"/>
            <a:ext cx="916975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accent1"/>
                </a:solidFill>
                <a:latin typeface="Century Gothic" panose="020B0502020202020204" pitchFamily="34" charset="0"/>
              </a:rPr>
              <a:t>Example: Thing Description</a:t>
            </a:r>
            <a:endParaRPr lang="aa-ET"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95703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F140F7-5469-AE51-57FB-470D6675413D}"/>
              </a:ext>
            </a:extLst>
          </p:cNvPr>
          <p:cNvPicPr>
            <a:picLocks noChangeAspect="1"/>
          </p:cNvPicPr>
          <p:nvPr/>
        </p:nvPicPr>
        <p:blipFill>
          <a:blip r:embed="rId3"/>
          <a:stretch>
            <a:fillRect/>
          </a:stretch>
        </p:blipFill>
        <p:spPr>
          <a:xfrm>
            <a:off x="678542" y="1974739"/>
            <a:ext cx="10834912" cy="3932074"/>
          </a:xfrm>
          <a:prstGeom prst="rect">
            <a:avLst/>
          </a:prstGeom>
        </p:spPr>
      </p:pic>
      <p:sp>
        <p:nvSpPr>
          <p:cNvPr id="11" name="Title 10">
            <a:extLst>
              <a:ext uri="{FF2B5EF4-FFF2-40B4-BE49-F238E27FC236}">
                <a16:creationId xmlns:a16="http://schemas.microsoft.com/office/drawing/2014/main" id="{4A3F43A9-8DE4-6B9D-478E-EF71C9B947D8}"/>
              </a:ext>
            </a:extLst>
          </p:cNvPr>
          <p:cNvSpPr>
            <a:spLocks noGrp="1"/>
          </p:cNvSpPr>
          <p:nvPr>
            <p:ph type="title"/>
          </p:nvPr>
        </p:nvSpPr>
        <p:spPr/>
        <p:txBody>
          <a:bodyPr/>
          <a:lstStyle/>
          <a:p>
            <a:endParaRPr lang="en-US"/>
          </a:p>
        </p:txBody>
      </p:sp>
      <p:sp>
        <p:nvSpPr>
          <p:cNvPr id="12" name="Title 1">
            <a:extLst>
              <a:ext uri="{FF2B5EF4-FFF2-40B4-BE49-F238E27FC236}">
                <a16:creationId xmlns:a16="http://schemas.microsoft.com/office/drawing/2014/main" id="{570445AA-4999-3EAB-4E51-56034535A93B}"/>
              </a:ext>
            </a:extLst>
          </p:cNvPr>
          <p:cNvSpPr txBox="1">
            <a:spLocks/>
          </p:cNvSpPr>
          <p:nvPr/>
        </p:nvSpPr>
        <p:spPr>
          <a:xfrm>
            <a:off x="2012048" y="383993"/>
            <a:ext cx="816790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solidFill>
                <a:latin typeface="Century Gothic" panose="020B0502020202020204" pitchFamily="34" charset="0"/>
              </a:rPr>
              <a:t>Example: Thing Description</a:t>
            </a:r>
            <a:endParaRPr lang="aa-ET" dirty="0">
              <a:solidFill>
                <a:schemeClr val="accent1"/>
              </a:solidFill>
              <a:latin typeface="Century Gothic" panose="020B0502020202020204" pitchFamily="34" charset="0"/>
            </a:endParaRPr>
          </a:p>
        </p:txBody>
      </p:sp>
      <p:sp>
        <p:nvSpPr>
          <p:cNvPr id="3" name="Rectangle 2">
            <a:extLst>
              <a:ext uri="{FF2B5EF4-FFF2-40B4-BE49-F238E27FC236}">
                <a16:creationId xmlns:a16="http://schemas.microsoft.com/office/drawing/2014/main" id="{30C198C9-2D7A-3612-C158-8B2EC3C14781}"/>
              </a:ext>
            </a:extLst>
          </p:cNvPr>
          <p:cNvSpPr/>
          <p:nvPr/>
        </p:nvSpPr>
        <p:spPr>
          <a:xfrm>
            <a:off x="678542" y="2336799"/>
            <a:ext cx="4448194"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FA31C9-782F-7CAF-B2A4-85D861E37BA9}"/>
              </a:ext>
            </a:extLst>
          </p:cNvPr>
          <p:cNvSpPr/>
          <p:nvPr/>
        </p:nvSpPr>
        <p:spPr>
          <a:xfrm>
            <a:off x="678542" y="2071616"/>
            <a:ext cx="61381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2CC0E6-2FEA-38A8-6FBD-6A6209DA7FBB}"/>
              </a:ext>
            </a:extLst>
          </p:cNvPr>
          <p:cNvSpPr/>
          <p:nvPr/>
        </p:nvSpPr>
        <p:spPr>
          <a:xfrm>
            <a:off x="678542" y="2635208"/>
            <a:ext cx="230849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095BE8-7C38-5A66-3713-20B3BD9F25A7}"/>
              </a:ext>
            </a:extLst>
          </p:cNvPr>
          <p:cNvSpPr/>
          <p:nvPr/>
        </p:nvSpPr>
        <p:spPr>
          <a:xfrm>
            <a:off x="678542" y="2955933"/>
            <a:ext cx="2649874"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7A87C4-19A6-8976-1A21-AFAF75F4C5AD}"/>
              </a:ext>
            </a:extLst>
          </p:cNvPr>
          <p:cNvSpPr/>
          <p:nvPr/>
        </p:nvSpPr>
        <p:spPr>
          <a:xfrm>
            <a:off x="678542" y="3248208"/>
            <a:ext cx="3320434"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B3E510-06E6-A14C-D234-C03AD5F074F0}"/>
              </a:ext>
            </a:extLst>
          </p:cNvPr>
          <p:cNvSpPr/>
          <p:nvPr/>
        </p:nvSpPr>
        <p:spPr>
          <a:xfrm>
            <a:off x="678540" y="3540483"/>
            <a:ext cx="2527956"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5B6054-0412-28E2-3C56-B947897F7108}"/>
              </a:ext>
            </a:extLst>
          </p:cNvPr>
          <p:cNvSpPr/>
          <p:nvPr/>
        </p:nvSpPr>
        <p:spPr>
          <a:xfrm>
            <a:off x="678540" y="3852984"/>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3D7343-CFC7-EF42-BF0A-7914DD5AE5BE}"/>
              </a:ext>
            </a:extLst>
          </p:cNvPr>
          <p:cNvSpPr/>
          <p:nvPr/>
        </p:nvSpPr>
        <p:spPr>
          <a:xfrm>
            <a:off x="678540" y="4137035"/>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1CF664-71F7-F243-431F-0AD69B72E79B}"/>
              </a:ext>
            </a:extLst>
          </p:cNvPr>
          <p:cNvSpPr/>
          <p:nvPr/>
        </p:nvSpPr>
        <p:spPr>
          <a:xfrm>
            <a:off x="678540" y="4418801"/>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6A70CB-156A-ACC6-8035-6078870AF5AE}"/>
              </a:ext>
            </a:extLst>
          </p:cNvPr>
          <p:cNvSpPr/>
          <p:nvPr/>
        </p:nvSpPr>
        <p:spPr>
          <a:xfrm>
            <a:off x="678540" y="4731836"/>
            <a:ext cx="161965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790F87-74CE-3CAC-5047-E266EBF8D975}"/>
              </a:ext>
            </a:extLst>
          </p:cNvPr>
          <p:cNvSpPr/>
          <p:nvPr/>
        </p:nvSpPr>
        <p:spPr>
          <a:xfrm>
            <a:off x="678540" y="5030245"/>
            <a:ext cx="105882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060A0D-24A1-D80C-3E34-D81F99FEEB6E}"/>
              </a:ext>
            </a:extLst>
          </p:cNvPr>
          <p:cNvSpPr/>
          <p:nvPr/>
        </p:nvSpPr>
        <p:spPr>
          <a:xfrm>
            <a:off x="678540" y="5328654"/>
            <a:ext cx="83326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F0CDFC-BCAD-FFF1-A3F8-5B1EDC6BA7F3}"/>
              </a:ext>
            </a:extLst>
          </p:cNvPr>
          <p:cNvSpPr/>
          <p:nvPr/>
        </p:nvSpPr>
        <p:spPr>
          <a:xfrm>
            <a:off x="678540" y="5608404"/>
            <a:ext cx="61381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E3F5A5-8F68-6162-8B38-17EB30322659}"/>
              </a:ext>
            </a:extLst>
          </p:cNvPr>
          <p:cNvSpPr/>
          <p:nvPr/>
        </p:nvSpPr>
        <p:spPr>
          <a:xfrm>
            <a:off x="7449312" y="3852984"/>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39A7AD5-FCAC-C7C3-7A2B-F4A7C0089258}"/>
              </a:ext>
            </a:extLst>
          </p:cNvPr>
          <p:cNvSpPr/>
          <p:nvPr/>
        </p:nvSpPr>
        <p:spPr>
          <a:xfrm>
            <a:off x="7449312" y="4137035"/>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88885D0-FD4A-74C9-E0F4-F55D94308F24}"/>
              </a:ext>
            </a:extLst>
          </p:cNvPr>
          <p:cNvSpPr/>
          <p:nvPr/>
        </p:nvSpPr>
        <p:spPr>
          <a:xfrm>
            <a:off x="7410575" y="4418801"/>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E96C9FC-5F84-4D8D-6BB6-C838EE0A034E}"/>
              </a:ext>
            </a:extLst>
          </p:cNvPr>
          <p:cNvSpPr/>
          <p:nvPr/>
        </p:nvSpPr>
        <p:spPr>
          <a:xfrm>
            <a:off x="2345294" y="4731836"/>
            <a:ext cx="161965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7FF3F0A-7D60-7389-0CB7-814EEFC8AAA5}"/>
              </a:ext>
            </a:extLst>
          </p:cNvPr>
          <p:cNvSpPr/>
          <p:nvPr/>
        </p:nvSpPr>
        <p:spPr>
          <a:xfrm>
            <a:off x="1815884" y="5030245"/>
            <a:ext cx="105882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1497C78-535E-1545-B2AB-AEE96A9C36E6}"/>
              </a:ext>
            </a:extLst>
          </p:cNvPr>
          <p:cNvSpPr/>
          <p:nvPr/>
        </p:nvSpPr>
        <p:spPr>
          <a:xfrm>
            <a:off x="1533228" y="5328654"/>
            <a:ext cx="83326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4D5FA2D-D611-FC1B-9A8C-9843F9FC8C0A}"/>
              </a:ext>
            </a:extLst>
          </p:cNvPr>
          <p:cNvSpPr/>
          <p:nvPr/>
        </p:nvSpPr>
        <p:spPr>
          <a:xfrm>
            <a:off x="1336050" y="5608404"/>
            <a:ext cx="61381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a:extLst>
              <a:ext uri="{FF2B5EF4-FFF2-40B4-BE49-F238E27FC236}">
                <a16:creationId xmlns:a16="http://schemas.microsoft.com/office/drawing/2014/main" id="{569AD5FA-6B3F-3B6C-22C0-9D3F5523908A}"/>
              </a:ext>
            </a:extLst>
          </p:cNvPr>
          <p:cNvPicPr>
            <a:picLocks noChangeAspect="1"/>
          </p:cNvPicPr>
          <p:nvPr/>
        </p:nvPicPr>
        <p:blipFill>
          <a:blip r:embed="rId4"/>
          <a:stretch>
            <a:fillRect/>
          </a:stretch>
        </p:blipFill>
        <p:spPr>
          <a:xfrm>
            <a:off x="678540" y="3841545"/>
            <a:ext cx="10834912" cy="2065268"/>
          </a:xfrm>
          <a:prstGeom prst="rect">
            <a:avLst/>
          </a:prstGeom>
        </p:spPr>
      </p:pic>
      <p:sp>
        <p:nvSpPr>
          <p:cNvPr id="52" name="Rectangle 51">
            <a:extLst>
              <a:ext uri="{FF2B5EF4-FFF2-40B4-BE49-F238E27FC236}">
                <a16:creationId xmlns:a16="http://schemas.microsoft.com/office/drawing/2014/main" id="{7F77829E-73FB-EEED-FF18-6D1CB3EC73AD}"/>
              </a:ext>
            </a:extLst>
          </p:cNvPr>
          <p:cNvSpPr/>
          <p:nvPr/>
        </p:nvSpPr>
        <p:spPr>
          <a:xfrm>
            <a:off x="678540" y="3845364"/>
            <a:ext cx="1083491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7503FC0-4D31-8D23-259F-7694F3E6AFB9}"/>
              </a:ext>
            </a:extLst>
          </p:cNvPr>
          <p:cNvSpPr/>
          <p:nvPr/>
        </p:nvSpPr>
        <p:spPr>
          <a:xfrm>
            <a:off x="678540" y="4143773"/>
            <a:ext cx="445734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BEAC9C6F-341B-ACA4-FCF8-4C1875BCD5AF}"/>
              </a:ext>
            </a:extLst>
          </p:cNvPr>
          <p:cNvSpPr/>
          <p:nvPr/>
        </p:nvSpPr>
        <p:spPr>
          <a:xfrm>
            <a:off x="678540" y="4442182"/>
            <a:ext cx="547080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6DEA85F8-891A-38DE-883F-F6FA40C91135}"/>
              </a:ext>
            </a:extLst>
          </p:cNvPr>
          <p:cNvSpPr/>
          <p:nvPr/>
        </p:nvSpPr>
        <p:spPr>
          <a:xfrm>
            <a:off x="678540" y="4740591"/>
            <a:ext cx="162270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60A3CD79-1AC4-AF2A-ECD4-6A2A002A2848}"/>
              </a:ext>
            </a:extLst>
          </p:cNvPr>
          <p:cNvSpPr/>
          <p:nvPr/>
        </p:nvSpPr>
        <p:spPr>
          <a:xfrm>
            <a:off x="678540" y="5025292"/>
            <a:ext cx="108168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84AB96E-C6C7-69F5-6639-592FC2FD425A}"/>
              </a:ext>
            </a:extLst>
          </p:cNvPr>
          <p:cNvSpPr/>
          <p:nvPr/>
        </p:nvSpPr>
        <p:spPr>
          <a:xfrm>
            <a:off x="678540" y="5316847"/>
            <a:ext cx="83784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6B44C394-F4EF-0F36-412C-EED5E6992CAD}"/>
              </a:ext>
            </a:extLst>
          </p:cNvPr>
          <p:cNvSpPr/>
          <p:nvPr/>
        </p:nvSpPr>
        <p:spPr>
          <a:xfrm>
            <a:off x="678540" y="5594694"/>
            <a:ext cx="59400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20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000">
        <p159:morph option="byObject"/>
      </p:transition>
    </mc:Choice>
    <mc:Fallback xmlns="">
      <p:transition spd="slow" advTm="1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8.33333E-7 -2.59259E-6 L 0.06172 -2.59259E-6 " pathEditMode="relative" rAng="0" ptsTypes="AA">
                                      <p:cBhvr>
                                        <p:cTn id="10" dur="350" fill="hold"/>
                                        <p:tgtEl>
                                          <p:spTgt spid="4"/>
                                        </p:tgtEl>
                                        <p:attrNameLst>
                                          <p:attrName>ppt_x</p:attrName>
                                          <p:attrName>ppt_y</p:attrName>
                                        </p:attrNameLst>
                                      </p:cBhvr>
                                      <p:rCtr x="3086" y="0"/>
                                    </p:animMotion>
                                  </p:childTnLst>
                                </p:cTn>
                              </p:par>
                            </p:childTnLst>
                          </p:cTn>
                        </p:par>
                        <p:par>
                          <p:cTn id="11" fill="hold">
                            <p:stCondLst>
                              <p:cond delay="850"/>
                            </p:stCondLst>
                            <p:childTnLst>
                              <p:par>
                                <p:cTn id="12" presetID="42" presetClass="path" presetSubtype="0" accel="50000" decel="50000" fill="hold" grpId="0" nodeType="afterEffect">
                                  <p:stCondLst>
                                    <p:cond delay="0"/>
                                  </p:stCondLst>
                                  <p:childTnLst>
                                    <p:animMotion origin="layout" path="M -8.33333E-7 5.55112E-17 L 0.37292 -0.00023 " pathEditMode="relative" rAng="0" ptsTypes="AA">
                                      <p:cBhvr>
                                        <p:cTn id="13" dur="350" fill="hold"/>
                                        <p:tgtEl>
                                          <p:spTgt spid="3"/>
                                        </p:tgtEl>
                                        <p:attrNameLst>
                                          <p:attrName>ppt_x</p:attrName>
                                          <p:attrName>ppt_y</p:attrName>
                                        </p:attrNameLst>
                                      </p:cBhvr>
                                      <p:rCtr x="18646" y="-23"/>
                                    </p:animMotion>
                                  </p:childTnLst>
                                </p:cTn>
                              </p:par>
                            </p:childTnLst>
                          </p:cTn>
                        </p:par>
                        <p:par>
                          <p:cTn id="14" fill="hold">
                            <p:stCondLst>
                              <p:cond delay="1200"/>
                            </p:stCondLst>
                            <p:childTnLst>
                              <p:par>
                                <p:cTn id="15" presetID="63" presetClass="path" presetSubtype="0" accel="50000" decel="50000" fill="hold" grpId="0" nodeType="afterEffect">
                                  <p:stCondLst>
                                    <p:cond delay="0"/>
                                  </p:stCondLst>
                                  <p:childTnLst>
                                    <p:animMotion origin="layout" path="M -4.16667E-7 1.48148E-6 L 0.19531 1.48148E-6 " pathEditMode="relative" rAng="0" ptsTypes="AA">
                                      <p:cBhvr>
                                        <p:cTn id="16" dur="350" fill="hold"/>
                                        <p:tgtEl>
                                          <p:spTgt spid="6"/>
                                        </p:tgtEl>
                                        <p:attrNameLst>
                                          <p:attrName>ppt_x</p:attrName>
                                          <p:attrName>ppt_y</p:attrName>
                                        </p:attrNameLst>
                                      </p:cBhvr>
                                      <p:rCtr x="9766" y="0"/>
                                    </p:animMotion>
                                  </p:childTnLst>
                                </p:cTn>
                              </p:par>
                            </p:childTnLst>
                          </p:cTn>
                        </p:par>
                        <p:par>
                          <p:cTn id="17" fill="hold">
                            <p:stCondLst>
                              <p:cond delay="1550"/>
                            </p:stCondLst>
                            <p:childTnLst>
                              <p:par>
                                <p:cTn id="18" presetID="63" presetClass="path" presetSubtype="0" accel="50000" decel="50000" fill="hold" grpId="0" nodeType="afterEffect">
                                  <p:stCondLst>
                                    <p:cond delay="0"/>
                                  </p:stCondLst>
                                  <p:childTnLst>
                                    <p:animMotion origin="layout" path="M -2.91667E-6 2.22222E-6 L 0.22006 2.22222E-6 " pathEditMode="relative" rAng="0" ptsTypes="AA">
                                      <p:cBhvr>
                                        <p:cTn id="19" dur="350" fill="hold"/>
                                        <p:tgtEl>
                                          <p:spTgt spid="9"/>
                                        </p:tgtEl>
                                        <p:attrNameLst>
                                          <p:attrName>ppt_x</p:attrName>
                                          <p:attrName>ppt_y</p:attrName>
                                        </p:attrNameLst>
                                      </p:cBhvr>
                                      <p:rCtr x="11003" y="0"/>
                                    </p:animMotion>
                                  </p:childTnLst>
                                </p:cTn>
                              </p:par>
                            </p:childTnLst>
                          </p:cTn>
                        </p:par>
                        <p:par>
                          <p:cTn id="20" fill="hold">
                            <p:stCondLst>
                              <p:cond delay="1900"/>
                            </p:stCondLst>
                            <p:childTnLst>
                              <p:par>
                                <p:cTn id="21" presetID="63" presetClass="path" presetSubtype="0" accel="50000" decel="50000" fill="hold" grpId="0" nodeType="afterEffect">
                                  <p:stCondLst>
                                    <p:cond delay="0"/>
                                  </p:stCondLst>
                                  <p:childTnLst>
                                    <p:animMotion origin="layout" path="M 3.125E-6 -3.7037E-7 L 0.27383 -3.7037E-7 " pathEditMode="relative" rAng="0" ptsTypes="AA">
                                      <p:cBhvr>
                                        <p:cTn id="22" dur="350" fill="hold"/>
                                        <p:tgtEl>
                                          <p:spTgt spid="10"/>
                                        </p:tgtEl>
                                        <p:attrNameLst>
                                          <p:attrName>ppt_x</p:attrName>
                                          <p:attrName>ppt_y</p:attrName>
                                        </p:attrNameLst>
                                      </p:cBhvr>
                                      <p:rCtr x="13685" y="0"/>
                                    </p:animMotion>
                                  </p:childTnLst>
                                </p:cTn>
                              </p:par>
                            </p:childTnLst>
                          </p:cTn>
                        </p:par>
                        <p:par>
                          <p:cTn id="23" fill="hold">
                            <p:stCondLst>
                              <p:cond delay="2250"/>
                            </p:stCondLst>
                            <p:childTnLst>
                              <p:par>
                                <p:cTn id="24" presetID="63" presetClass="path" presetSubtype="0" accel="50000" decel="50000" fill="hold" grpId="0" nodeType="afterEffect">
                                  <p:stCondLst>
                                    <p:cond delay="0"/>
                                  </p:stCondLst>
                                  <p:childTnLst>
                                    <p:animMotion origin="layout" path="M -4.79167E-6 -2.96296E-6 L 0.21133 -2.96296E-6 " pathEditMode="relative" rAng="0" ptsTypes="AA">
                                      <p:cBhvr>
                                        <p:cTn id="25" dur="350" fill="hold"/>
                                        <p:tgtEl>
                                          <p:spTgt spid="13"/>
                                        </p:tgtEl>
                                        <p:attrNameLst>
                                          <p:attrName>ppt_x</p:attrName>
                                          <p:attrName>ppt_y</p:attrName>
                                        </p:attrNameLst>
                                      </p:cBhvr>
                                      <p:rCtr x="10560" y="0"/>
                                    </p:animMotion>
                                  </p:childTnLst>
                                </p:cTn>
                              </p:par>
                            </p:childTnLst>
                          </p:cTn>
                        </p:par>
                        <p:par>
                          <p:cTn id="26" fill="hold">
                            <p:stCondLst>
                              <p:cond delay="2600"/>
                            </p:stCondLst>
                            <p:childTnLst>
                              <p:par>
                                <p:cTn id="27" presetID="63" presetClass="path" presetSubtype="0" accel="50000" decel="50000" fill="hold" grpId="0" nodeType="afterEffect">
                                  <p:stCondLst>
                                    <p:cond delay="0"/>
                                  </p:stCondLst>
                                  <p:childTnLst>
                                    <p:animMotion origin="layout" path="M -3.125E-6 -4.81481E-6 L 0.55808 -4.81481E-6 " pathEditMode="relative" rAng="0" ptsTypes="AA">
                                      <p:cBhvr>
                                        <p:cTn id="28" dur="350" fill="hold"/>
                                        <p:tgtEl>
                                          <p:spTgt spid="14"/>
                                        </p:tgtEl>
                                        <p:attrNameLst>
                                          <p:attrName>ppt_x</p:attrName>
                                          <p:attrName>ppt_y</p:attrName>
                                        </p:attrNameLst>
                                      </p:cBhvr>
                                      <p:rCtr x="27904" y="0"/>
                                    </p:animMotion>
                                  </p:childTnLst>
                                </p:cTn>
                              </p:par>
                            </p:childTnLst>
                          </p:cTn>
                        </p:par>
                        <p:par>
                          <p:cTn id="29" fill="hold">
                            <p:stCondLst>
                              <p:cond delay="2950"/>
                            </p:stCondLst>
                            <p:childTnLst>
                              <p:par>
                                <p:cTn id="30" presetID="63" presetClass="path" presetSubtype="0" accel="50000" decel="50000" fill="hold" grpId="0" nodeType="afterEffect">
                                  <p:stCondLst>
                                    <p:cond delay="0"/>
                                  </p:stCondLst>
                                  <p:childTnLst>
                                    <p:animMotion origin="layout" path="M -3.125E-6 1.11022E-16 L 0.55677 1.11022E-16 " pathEditMode="relative" rAng="0" ptsTypes="AA">
                                      <p:cBhvr>
                                        <p:cTn id="31" dur="350" fill="hold"/>
                                        <p:tgtEl>
                                          <p:spTgt spid="15"/>
                                        </p:tgtEl>
                                        <p:attrNameLst>
                                          <p:attrName>ppt_x</p:attrName>
                                          <p:attrName>ppt_y</p:attrName>
                                        </p:attrNameLst>
                                      </p:cBhvr>
                                      <p:rCtr x="27839" y="0"/>
                                    </p:animMotion>
                                  </p:childTnLst>
                                </p:cTn>
                              </p:par>
                            </p:childTnLst>
                          </p:cTn>
                        </p:par>
                        <p:par>
                          <p:cTn id="32" fill="hold">
                            <p:stCondLst>
                              <p:cond delay="3300"/>
                            </p:stCondLst>
                            <p:childTnLst>
                              <p:par>
                                <p:cTn id="33" presetID="63" presetClass="path" presetSubtype="0" accel="50000" decel="50000" fill="hold" grpId="0" nodeType="afterEffect">
                                  <p:stCondLst>
                                    <p:cond delay="0"/>
                                  </p:stCondLst>
                                  <p:childTnLst>
                                    <p:animMotion origin="layout" path="M -3.125E-6 -2.22222E-6 L 0.55743 -2.22222E-6 " pathEditMode="relative" rAng="0" ptsTypes="AA">
                                      <p:cBhvr>
                                        <p:cTn id="34" dur="350" fill="hold"/>
                                        <p:tgtEl>
                                          <p:spTgt spid="16"/>
                                        </p:tgtEl>
                                        <p:attrNameLst>
                                          <p:attrName>ppt_x</p:attrName>
                                          <p:attrName>ppt_y</p:attrName>
                                        </p:attrNameLst>
                                      </p:cBhvr>
                                      <p:rCtr x="27865" y="0"/>
                                    </p:animMotion>
                                  </p:childTnLst>
                                </p:cTn>
                              </p:par>
                            </p:childTnLst>
                          </p:cTn>
                        </p:par>
                        <p:par>
                          <p:cTn id="35" fill="hold">
                            <p:stCondLst>
                              <p:cond delay="3650"/>
                            </p:stCondLst>
                            <p:childTnLst>
                              <p:par>
                                <p:cTn id="36" presetID="63" presetClass="path" presetSubtype="0" accel="50000" decel="50000" fill="hold" grpId="0" nodeType="afterEffect">
                                  <p:stCondLst>
                                    <p:cond delay="0"/>
                                  </p:stCondLst>
                                  <p:childTnLst>
                                    <p:animMotion origin="layout" path="M 4.79167E-6 4.44444E-6 L 0.14101 4.44444E-6 " pathEditMode="relative" rAng="0" ptsTypes="AA">
                                      <p:cBhvr>
                                        <p:cTn id="37" dur="350" fill="hold"/>
                                        <p:tgtEl>
                                          <p:spTgt spid="17"/>
                                        </p:tgtEl>
                                        <p:attrNameLst>
                                          <p:attrName>ppt_x</p:attrName>
                                          <p:attrName>ppt_y</p:attrName>
                                        </p:attrNameLst>
                                      </p:cBhvr>
                                      <p:rCtr x="7044" y="0"/>
                                    </p:animMotion>
                                  </p:childTnLst>
                                </p:cTn>
                              </p:par>
                            </p:childTnLst>
                          </p:cTn>
                        </p:par>
                        <p:par>
                          <p:cTn id="38" fill="hold">
                            <p:stCondLst>
                              <p:cond delay="4000"/>
                            </p:stCondLst>
                            <p:childTnLst>
                              <p:par>
                                <p:cTn id="39" presetID="63" presetClass="path" presetSubtype="0" accel="50000" decel="50000" fill="hold" grpId="0" nodeType="afterEffect">
                                  <p:stCondLst>
                                    <p:cond delay="0"/>
                                  </p:stCondLst>
                                  <p:childTnLst>
                                    <p:animMotion origin="layout" path="M 1.66667E-6 -4.07407E-6 L 0.08958 -4.07407E-6 " pathEditMode="relative" rAng="0" ptsTypes="AA">
                                      <p:cBhvr>
                                        <p:cTn id="40" dur="350" fill="hold"/>
                                        <p:tgtEl>
                                          <p:spTgt spid="18"/>
                                        </p:tgtEl>
                                        <p:attrNameLst>
                                          <p:attrName>ppt_x</p:attrName>
                                          <p:attrName>ppt_y</p:attrName>
                                        </p:attrNameLst>
                                      </p:cBhvr>
                                      <p:rCtr x="4479" y="0"/>
                                    </p:animMotion>
                                  </p:childTnLst>
                                </p:cTn>
                              </p:par>
                            </p:childTnLst>
                          </p:cTn>
                        </p:par>
                        <p:par>
                          <p:cTn id="41" fill="hold">
                            <p:stCondLst>
                              <p:cond delay="4350"/>
                            </p:stCondLst>
                            <p:childTnLst>
                              <p:par>
                                <p:cTn id="42" presetID="63" presetClass="path" presetSubtype="0" accel="50000" decel="50000" fill="hold" grpId="0" nodeType="afterEffect">
                                  <p:stCondLst>
                                    <p:cond delay="0"/>
                                  </p:stCondLst>
                                  <p:childTnLst>
                                    <p:animMotion origin="layout" path="M -3.54167E-6 -2.59259E-6 L 0.07097 -2.59259E-6 " pathEditMode="relative" rAng="0" ptsTypes="AA">
                                      <p:cBhvr>
                                        <p:cTn id="43" dur="350" fill="hold"/>
                                        <p:tgtEl>
                                          <p:spTgt spid="19"/>
                                        </p:tgtEl>
                                        <p:attrNameLst>
                                          <p:attrName>ppt_x</p:attrName>
                                          <p:attrName>ppt_y</p:attrName>
                                        </p:attrNameLst>
                                      </p:cBhvr>
                                      <p:rCtr x="3542" y="0"/>
                                    </p:animMotion>
                                  </p:childTnLst>
                                </p:cTn>
                              </p:par>
                            </p:childTnLst>
                          </p:cTn>
                        </p:par>
                        <p:par>
                          <p:cTn id="44" fill="hold">
                            <p:stCondLst>
                              <p:cond delay="4700"/>
                            </p:stCondLst>
                            <p:childTnLst>
                              <p:par>
                                <p:cTn id="45" presetID="63" presetClass="path" presetSubtype="0" accel="50000" decel="50000" fill="hold" grpId="0" nodeType="afterEffect">
                                  <p:stCondLst>
                                    <p:cond delay="0"/>
                                  </p:stCondLst>
                                  <p:childTnLst>
                                    <p:animMotion origin="layout" path="M 8.33333E-7 -3.33333E-6 L 0.05182 -3.33333E-6 " pathEditMode="relative" rAng="0" ptsTypes="AA">
                                      <p:cBhvr>
                                        <p:cTn id="46" dur="350" fill="hold"/>
                                        <p:tgtEl>
                                          <p:spTgt spid="20"/>
                                        </p:tgtEl>
                                        <p:attrNameLst>
                                          <p:attrName>ppt_x</p:attrName>
                                          <p:attrName>ppt_y</p:attrName>
                                        </p:attrNameLst>
                                      </p:cBhvr>
                                      <p:rCtr x="2591" y="0"/>
                                    </p:animMotion>
                                  </p:childTnLst>
                                </p:cTn>
                              </p:par>
                            </p:childTnLst>
                          </p:cTn>
                        </p:par>
                        <p:par>
                          <p:cTn id="47" fill="hold">
                            <p:stCondLst>
                              <p:cond delay="5050"/>
                            </p:stCondLst>
                            <p:childTnLst>
                              <p:par>
                                <p:cTn id="48" presetID="35" presetClass="path" presetSubtype="0" accel="50000" decel="50000" fill="hold" grpId="0" nodeType="afterEffect">
                                  <p:stCondLst>
                                    <p:cond delay="4000"/>
                                  </p:stCondLst>
                                  <p:childTnLst>
                                    <p:animMotion origin="layout" path="M 4.375E-6 -3.33333E-6 L -0.05404 -3.33333E-6 " pathEditMode="relative" rAng="0" ptsTypes="AA">
                                      <p:cBhvr>
                                        <p:cTn id="49" dur="250" fill="hold"/>
                                        <p:tgtEl>
                                          <p:spTgt spid="27"/>
                                        </p:tgtEl>
                                        <p:attrNameLst>
                                          <p:attrName>ppt_x</p:attrName>
                                          <p:attrName>ppt_y</p:attrName>
                                        </p:attrNameLst>
                                      </p:cBhvr>
                                      <p:rCtr x="-2708" y="0"/>
                                    </p:animMotion>
                                  </p:childTnLst>
                                </p:cTn>
                              </p:par>
                            </p:childTnLst>
                          </p:cTn>
                        </p:par>
                        <p:par>
                          <p:cTn id="50" fill="hold">
                            <p:stCondLst>
                              <p:cond delay="9300"/>
                            </p:stCondLst>
                            <p:childTnLst>
                              <p:par>
                                <p:cTn id="51" presetID="35" presetClass="path" presetSubtype="0" accel="50000" decel="50000" fill="hold" grpId="0" nodeType="afterEffect">
                                  <p:stCondLst>
                                    <p:cond delay="0"/>
                                  </p:stCondLst>
                                  <p:childTnLst>
                                    <p:animMotion origin="layout" path="M 4.16667E-6 -2.59259E-6 L -0.06875 -2.59259E-6 " pathEditMode="relative" rAng="0" ptsTypes="AA">
                                      <p:cBhvr>
                                        <p:cTn id="52" dur="250" fill="hold"/>
                                        <p:tgtEl>
                                          <p:spTgt spid="26"/>
                                        </p:tgtEl>
                                        <p:attrNameLst>
                                          <p:attrName>ppt_x</p:attrName>
                                          <p:attrName>ppt_y</p:attrName>
                                        </p:attrNameLst>
                                      </p:cBhvr>
                                      <p:rCtr x="-3438" y="0"/>
                                    </p:animMotion>
                                  </p:childTnLst>
                                </p:cTn>
                              </p:par>
                            </p:childTnLst>
                          </p:cTn>
                        </p:par>
                        <p:par>
                          <p:cTn id="53" fill="hold">
                            <p:stCondLst>
                              <p:cond delay="9550"/>
                            </p:stCondLst>
                            <p:childTnLst>
                              <p:par>
                                <p:cTn id="54" presetID="35" presetClass="path" presetSubtype="0" accel="50000" decel="50000" fill="hold" grpId="0" nodeType="afterEffect">
                                  <p:stCondLst>
                                    <p:cond delay="0"/>
                                  </p:stCondLst>
                                  <p:childTnLst>
                                    <p:animMotion origin="layout" path="M 2.29167E-6 -4.07407E-6 L -0.09076 -4.07407E-6 " pathEditMode="relative" rAng="0" ptsTypes="AA">
                                      <p:cBhvr>
                                        <p:cTn id="55" dur="250" fill="hold"/>
                                        <p:tgtEl>
                                          <p:spTgt spid="25"/>
                                        </p:tgtEl>
                                        <p:attrNameLst>
                                          <p:attrName>ppt_x</p:attrName>
                                          <p:attrName>ppt_y</p:attrName>
                                        </p:attrNameLst>
                                      </p:cBhvr>
                                      <p:rCtr x="-4544" y="0"/>
                                    </p:animMotion>
                                  </p:childTnLst>
                                </p:cTn>
                              </p:par>
                            </p:childTnLst>
                          </p:cTn>
                        </p:par>
                        <p:par>
                          <p:cTn id="56" fill="hold">
                            <p:stCondLst>
                              <p:cond delay="9800"/>
                            </p:stCondLst>
                            <p:childTnLst>
                              <p:par>
                                <p:cTn id="57" presetID="35" presetClass="path" presetSubtype="0" accel="50000" decel="50000" fill="hold" grpId="0" nodeType="afterEffect">
                                  <p:stCondLst>
                                    <p:cond delay="0"/>
                                  </p:stCondLst>
                                  <p:childTnLst>
                                    <p:animMotion origin="layout" path="M -3.95833E-6 4.44444E-6 L -0.13294 4.44444E-6 " pathEditMode="relative" rAng="0" ptsTypes="AA">
                                      <p:cBhvr>
                                        <p:cTn id="58" dur="250" fill="hold"/>
                                        <p:tgtEl>
                                          <p:spTgt spid="24"/>
                                        </p:tgtEl>
                                        <p:attrNameLst>
                                          <p:attrName>ppt_x</p:attrName>
                                          <p:attrName>ppt_y</p:attrName>
                                        </p:attrNameLst>
                                      </p:cBhvr>
                                      <p:rCtr x="-6654" y="0"/>
                                    </p:animMotion>
                                  </p:childTnLst>
                                </p:cTn>
                              </p:par>
                            </p:childTnLst>
                          </p:cTn>
                        </p:par>
                        <p:par>
                          <p:cTn id="59" fill="hold">
                            <p:stCondLst>
                              <p:cond delay="10050"/>
                            </p:stCondLst>
                            <p:childTnLst>
                              <p:par>
                                <p:cTn id="60" presetID="35" presetClass="path" presetSubtype="0" accel="50000" decel="50000" fill="hold" grpId="0" nodeType="afterEffect">
                                  <p:stCondLst>
                                    <p:cond delay="0"/>
                                  </p:stCondLst>
                                  <p:childTnLst>
                                    <p:animMotion origin="layout" path="M 3.33333E-6 -2.22222E-6 L -0.54271 -2.22222E-6 " pathEditMode="relative" rAng="0" ptsTypes="AA">
                                      <p:cBhvr>
                                        <p:cTn id="61" dur="250" fill="hold"/>
                                        <p:tgtEl>
                                          <p:spTgt spid="23"/>
                                        </p:tgtEl>
                                        <p:attrNameLst>
                                          <p:attrName>ppt_x</p:attrName>
                                          <p:attrName>ppt_y</p:attrName>
                                        </p:attrNameLst>
                                      </p:cBhvr>
                                      <p:rCtr x="-27135" y="0"/>
                                    </p:animMotion>
                                  </p:childTnLst>
                                </p:cTn>
                              </p:par>
                            </p:childTnLst>
                          </p:cTn>
                        </p:par>
                        <p:par>
                          <p:cTn id="62" fill="hold">
                            <p:stCondLst>
                              <p:cond delay="10300"/>
                            </p:stCondLst>
                            <p:childTnLst>
                              <p:par>
                                <p:cTn id="63" presetID="35" presetClass="path" presetSubtype="0" accel="50000" decel="50000" fill="hold" grpId="0" nodeType="afterEffect">
                                  <p:stCondLst>
                                    <p:cond delay="0"/>
                                  </p:stCondLst>
                                  <p:childTnLst>
                                    <p:animMotion origin="layout" path="M -1.875E-6 1.11022E-16 L -0.54883 1.11022E-16 " pathEditMode="relative" rAng="0" ptsTypes="AA">
                                      <p:cBhvr>
                                        <p:cTn id="64" dur="250" fill="hold"/>
                                        <p:tgtEl>
                                          <p:spTgt spid="22"/>
                                        </p:tgtEl>
                                        <p:attrNameLst>
                                          <p:attrName>ppt_x</p:attrName>
                                          <p:attrName>ppt_y</p:attrName>
                                        </p:attrNameLst>
                                      </p:cBhvr>
                                      <p:rCtr x="-27448" y="0"/>
                                    </p:animMotion>
                                  </p:childTnLst>
                                </p:cTn>
                              </p:par>
                            </p:childTnLst>
                          </p:cTn>
                        </p:par>
                        <p:par>
                          <p:cTn id="65" fill="hold">
                            <p:stCondLst>
                              <p:cond delay="10550"/>
                            </p:stCondLst>
                            <p:childTnLst>
                              <p:par>
                                <p:cTn id="66" presetID="35" presetClass="path" presetSubtype="0" accel="50000" decel="50000" fill="hold" grpId="0" nodeType="afterEffect">
                                  <p:stCondLst>
                                    <p:cond delay="0"/>
                                  </p:stCondLst>
                                  <p:childTnLst>
                                    <p:animMotion origin="layout" path="M -1.875E-6 -4.81481E-6 L -0.55351 -4.81481E-6 " pathEditMode="relative" rAng="0" ptsTypes="AA">
                                      <p:cBhvr>
                                        <p:cTn id="67" dur="250" fill="hold"/>
                                        <p:tgtEl>
                                          <p:spTgt spid="21"/>
                                        </p:tgtEl>
                                        <p:attrNameLst>
                                          <p:attrName>ppt_x</p:attrName>
                                          <p:attrName>ppt_y</p:attrName>
                                        </p:attrNameLst>
                                      </p:cBhvr>
                                      <p:rCtr x="-27682" y="0"/>
                                    </p:animMotion>
                                  </p:childTnLst>
                                </p:cTn>
                              </p:par>
                            </p:childTnLst>
                          </p:cTn>
                        </p:par>
                        <p:par>
                          <p:cTn id="68" fill="hold">
                            <p:stCondLst>
                              <p:cond delay="10800"/>
                            </p:stCondLst>
                            <p:childTnLst>
                              <p:par>
                                <p:cTn id="69" presetID="10" presetClass="entr" presetSubtype="0" fill="hold" grpId="1"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
                                        <p:tgtEl>
                                          <p:spTgt spid="52"/>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
                                        <p:tgtEl>
                                          <p:spTgt spid="5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10"/>
                                        <p:tgtEl>
                                          <p:spTgt spid="54"/>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
                                        <p:tgtEl>
                                          <p:spTgt spid="55"/>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10"/>
                                        <p:tgtEl>
                                          <p:spTgt spid="56"/>
                                        </p:tgtEl>
                                      </p:cBhvr>
                                    </p:animEffect>
                                  </p:childTnLst>
                                </p:cTn>
                              </p:par>
                              <p:par>
                                <p:cTn id="84" presetID="10" presetClass="entr" presetSubtype="0" fill="hold" grpId="1"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
                                        <p:tgtEl>
                                          <p:spTgt spid="57"/>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10"/>
                                        <p:tgtEl>
                                          <p:spTgt spid="58"/>
                                        </p:tgtEl>
                                      </p:cBhvr>
                                    </p:animEffect>
                                  </p:childTnLst>
                                </p:cTn>
                              </p:par>
                            </p:childTnLst>
                          </p:cTn>
                        </p:par>
                        <p:par>
                          <p:cTn id="90" fill="hold">
                            <p:stCondLst>
                              <p:cond delay="10810"/>
                            </p:stCondLst>
                            <p:childTnLst>
                              <p:par>
                                <p:cTn id="91" presetID="10" presetClass="entr" presetSubtype="0" fill="hold" nodeType="after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
                                        <p:tgtEl>
                                          <p:spTgt spid="51"/>
                                        </p:tgtEl>
                                      </p:cBhvr>
                                    </p:animEffect>
                                  </p:childTnLst>
                                </p:cTn>
                              </p:par>
                            </p:childTnLst>
                          </p:cTn>
                        </p:par>
                        <p:par>
                          <p:cTn id="94" fill="hold">
                            <p:stCondLst>
                              <p:cond delay="10820"/>
                            </p:stCondLst>
                            <p:childTnLst>
                              <p:par>
                                <p:cTn id="95" presetID="63" presetClass="path" presetSubtype="0" accel="50000" decel="50000" fill="hold" grpId="0" nodeType="afterEffect">
                                  <p:stCondLst>
                                    <p:cond delay="1000"/>
                                  </p:stCondLst>
                                  <p:childTnLst>
                                    <p:animMotion origin="layout" path="M 0 2.59259E-6 L 0.89141 2.59259E-6 " pathEditMode="relative" rAng="0" ptsTypes="AA">
                                      <p:cBhvr>
                                        <p:cTn id="96" dur="350" fill="hold"/>
                                        <p:tgtEl>
                                          <p:spTgt spid="52"/>
                                        </p:tgtEl>
                                        <p:attrNameLst>
                                          <p:attrName>ppt_x</p:attrName>
                                          <p:attrName>ppt_y</p:attrName>
                                        </p:attrNameLst>
                                      </p:cBhvr>
                                      <p:rCtr x="44570" y="0"/>
                                    </p:animMotion>
                                  </p:childTnLst>
                                </p:cTn>
                              </p:par>
                            </p:childTnLst>
                          </p:cTn>
                        </p:par>
                        <p:par>
                          <p:cTn id="97" fill="hold">
                            <p:stCondLst>
                              <p:cond delay="12170"/>
                            </p:stCondLst>
                            <p:childTnLst>
                              <p:par>
                                <p:cTn id="98" presetID="63" presetClass="path" presetSubtype="0" accel="50000" decel="50000" fill="hold" grpId="0" nodeType="afterEffect">
                                  <p:stCondLst>
                                    <p:cond delay="0"/>
                                  </p:stCondLst>
                                  <p:childTnLst>
                                    <p:animMotion origin="layout" path="M -1.45833E-6 4.07407E-6 L 0.36485 4.07407E-6 " pathEditMode="relative" rAng="0" ptsTypes="AA">
                                      <p:cBhvr>
                                        <p:cTn id="99" dur="350" fill="hold"/>
                                        <p:tgtEl>
                                          <p:spTgt spid="53"/>
                                        </p:tgtEl>
                                        <p:attrNameLst>
                                          <p:attrName>ppt_x</p:attrName>
                                          <p:attrName>ppt_y</p:attrName>
                                        </p:attrNameLst>
                                      </p:cBhvr>
                                      <p:rCtr x="18242" y="0"/>
                                    </p:animMotion>
                                  </p:childTnLst>
                                </p:cTn>
                              </p:par>
                            </p:childTnLst>
                          </p:cTn>
                        </p:par>
                        <p:par>
                          <p:cTn id="100" fill="hold">
                            <p:stCondLst>
                              <p:cond delay="12520"/>
                            </p:stCondLst>
                            <p:childTnLst>
                              <p:par>
                                <p:cTn id="101" presetID="63" presetClass="path" presetSubtype="0" accel="50000" decel="50000" fill="hold" grpId="0" nodeType="afterEffect">
                                  <p:stCondLst>
                                    <p:cond delay="0"/>
                                  </p:stCondLst>
                                  <p:childTnLst>
                                    <p:animMotion origin="layout" path="M 2.08333E-6 -4.44444E-6 L 0.45182 -4.44444E-6 " pathEditMode="relative" rAng="0" ptsTypes="AA">
                                      <p:cBhvr>
                                        <p:cTn id="102" dur="350" fill="hold"/>
                                        <p:tgtEl>
                                          <p:spTgt spid="54"/>
                                        </p:tgtEl>
                                        <p:attrNameLst>
                                          <p:attrName>ppt_x</p:attrName>
                                          <p:attrName>ppt_y</p:attrName>
                                        </p:attrNameLst>
                                      </p:cBhvr>
                                      <p:rCtr x="22591" y="0"/>
                                    </p:animMotion>
                                  </p:childTnLst>
                                </p:cTn>
                              </p:par>
                            </p:childTnLst>
                          </p:cTn>
                        </p:par>
                        <p:par>
                          <p:cTn id="103" fill="hold">
                            <p:stCondLst>
                              <p:cond delay="12870"/>
                            </p:stCondLst>
                            <p:childTnLst>
                              <p:par>
                                <p:cTn id="104" presetID="63" presetClass="path" presetSubtype="0" accel="50000" decel="50000" fill="hold" grpId="0" nodeType="afterEffect">
                                  <p:stCondLst>
                                    <p:cond delay="0"/>
                                  </p:stCondLst>
                                  <p:childTnLst>
                                    <p:animMotion origin="layout" path="M 4.58333E-6 -2.96296E-6 L 0.20898 -2.96296E-6 " pathEditMode="relative" rAng="0" ptsTypes="AA">
                                      <p:cBhvr>
                                        <p:cTn id="105" dur="350" fill="hold"/>
                                        <p:tgtEl>
                                          <p:spTgt spid="55"/>
                                        </p:tgtEl>
                                        <p:attrNameLst>
                                          <p:attrName>ppt_x</p:attrName>
                                          <p:attrName>ppt_y</p:attrName>
                                        </p:attrNameLst>
                                      </p:cBhvr>
                                      <p:rCtr x="10443" y="0"/>
                                    </p:animMotion>
                                  </p:childTnLst>
                                </p:cTn>
                              </p:par>
                            </p:childTnLst>
                          </p:cTn>
                        </p:par>
                        <p:par>
                          <p:cTn id="106" fill="hold">
                            <p:stCondLst>
                              <p:cond delay="13220"/>
                            </p:stCondLst>
                            <p:childTnLst>
                              <p:par>
                                <p:cTn id="107" presetID="63" presetClass="path" presetSubtype="0" accel="50000" decel="50000" fill="hold" grpId="0" nodeType="afterEffect">
                                  <p:stCondLst>
                                    <p:cond delay="0"/>
                                  </p:stCondLst>
                                  <p:childTnLst>
                                    <p:animMotion origin="layout" path="M 0 3.7037E-7 L 0.0888 3.7037E-7 " pathEditMode="relative" rAng="0" ptsTypes="AA">
                                      <p:cBhvr>
                                        <p:cTn id="108" dur="350" fill="hold"/>
                                        <p:tgtEl>
                                          <p:spTgt spid="56"/>
                                        </p:tgtEl>
                                        <p:attrNameLst>
                                          <p:attrName>ppt_x</p:attrName>
                                          <p:attrName>ppt_y</p:attrName>
                                        </p:attrNameLst>
                                      </p:cBhvr>
                                      <p:rCtr x="4440" y="0"/>
                                    </p:animMotion>
                                  </p:childTnLst>
                                </p:cTn>
                              </p:par>
                            </p:childTnLst>
                          </p:cTn>
                        </p:par>
                        <p:par>
                          <p:cTn id="109" fill="hold">
                            <p:stCondLst>
                              <p:cond delay="13570"/>
                            </p:stCondLst>
                            <p:childTnLst>
                              <p:par>
                                <p:cTn id="110" presetID="63" presetClass="path" presetSubtype="0" accel="50000" decel="50000" fill="hold" grpId="0" nodeType="afterEffect">
                                  <p:stCondLst>
                                    <p:cond delay="0"/>
                                  </p:stCondLst>
                                  <p:childTnLst>
                                    <p:animMotion origin="layout" path="M -3.95833E-6 -7.40741E-7 L 0.075 -7.40741E-7 " pathEditMode="relative" rAng="0" ptsTypes="AA">
                                      <p:cBhvr>
                                        <p:cTn id="111" dur="350" fill="hold"/>
                                        <p:tgtEl>
                                          <p:spTgt spid="57"/>
                                        </p:tgtEl>
                                        <p:attrNameLst>
                                          <p:attrName>ppt_x</p:attrName>
                                          <p:attrName>ppt_y</p:attrName>
                                        </p:attrNameLst>
                                      </p:cBhvr>
                                      <p:rCtr x="3750" y="0"/>
                                    </p:animMotion>
                                  </p:childTnLst>
                                </p:cTn>
                              </p:par>
                            </p:childTnLst>
                          </p:cTn>
                        </p:par>
                        <p:par>
                          <p:cTn id="112" fill="hold">
                            <p:stCondLst>
                              <p:cond delay="13920"/>
                            </p:stCondLst>
                            <p:childTnLst>
                              <p:par>
                                <p:cTn id="113" presetID="63" presetClass="path" presetSubtype="0" accel="50000" decel="50000" fill="hold" grpId="0" nodeType="afterEffect">
                                  <p:stCondLst>
                                    <p:cond delay="0"/>
                                  </p:stCondLst>
                                  <p:childTnLst>
                                    <p:animMotion origin="layout" path="M 2.08333E-6 0 L 0.11719 0 " pathEditMode="relative" rAng="0" ptsTypes="AA">
                                      <p:cBhvr>
                                        <p:cTn id="114" dur="350" fill="hold"/>
                                        <p:tgtEl>
                                          <p:spTgt spid="58"/>
                                        </p:tgtEl>
                                        <p:attrNameLst>
                                          <p:attrName>ppt_x</p:attrName>
                                          <p:attrName>ppt_y</p:attrName>
                                        </p:attrNameLst>
                                      </p:cBhvr>
                                      <p:rCtr x="58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9" grpId="0" animBg="1"/>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hermometer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06728" y="1462807"/>
            <a:ext cx="3032500" cy="3032500"/>
          </a:xfrm>
          <a:prstGeom prst="rect">
            <a:avLst/>
          </a:prstGeom>
        </p:spPr>
      </p:pic>
      <p:pic>
        <p:nvPicPr>
          <p:cNvPr id="5" name="Graphic 4" descr="Robot Hand with solid fill">
            <a:extLst>
              <a:ext uri="{FF2B5EF4-FFF2-40B4-BE49-F238E27FC236}">
                <a16:creationId xmlns:a16="http://schemas.microsoft.com/office/drawing/2014/main" id="{74B2A52C-5FDB-35D1-5FAF-0E42BBDC77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3793" y="1311182"/>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294"/>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hidden="1">
            <a:extLst>
              <a:ext uri="{FF2B5EF4-FFF2-40B4-BE49-F238E27FC236}">
                <a16:creationId xmlns:a16="http://schemas.microsoft.com/office/drawing/2014/main" id="{24B8E8A1-139B-DE2B-A9D6-D486914FDA94}"/>
              </a:ext>
            </a:extLst>
          </p:cNvPr>
          <p:cNvSpPr/>
          <p:nvPr/>
        </p:nvSpPr>
        <p:spPr>
          <a:xfrm>
            <a:off x="2769677" y="3570279"/>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52F90287-8F54-6F0D-E621-64265999DA20}"/>
              </a:ext>
            </a:extLst>
          </p:cNvPr>
          <p:cNvSpPr txBox="1">
            <a:spLocks/>
          </p:cNvSpPr>
          <p:nvPr/>
        </p:nvSpPr>
        <p:spPr>
          <a:xfrm>
            <a:off x="2767591" y="4547462"/>
            <a:ext cx="1434019"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17" name="Title 1">
            <a:extLst>
              <a:ext uri="{FF2B5EF4-FFF2-40B4-BE49-F238E27FC236}">
                <a16:creationId xmlns:a16="http://schemas.microsoft.com/office/drawing/2014/main" id="{5FE6F615-0ADE-9EE8-C51E-FC94718EC508}"/>
              </a:ext>
            </a:extLst>
          </p:cNvPr>
          <p:cNvSpPr txBox="1">
            <a:spLocks/>
          </p:cNvSpPr>
          <p:nvPr/>
        </p:nvSpPr>
        <p:spPr>
          <a:xfrm>
            <a:off x="8518927"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grpSp>
        <p:nvGrpSpPr>
          <p:cNvPr id="18" name="Group 17">
            <a:extLst>
              <a:ext uri="{FF2B5EF4-FFF2-40B4-BE49-F238E27FC236}">
                <a16:creationId xmlns:a16="http://schemas.microsoft.com/office/drawing/2014/main" id="{9E6AFECF-0D80-8A42-3DA0-38D9CD3ED994}"/>
              </a:ext>
            </a:extLst>
          </p:cNvPr>
          <p:cNvGrpSpPr/>
          <p:nvPr/>
        </p:nvGrpSpPr>
        <p:grpSpPr>
          <a:xfrm>
            <a:off x="8432807" y="3570044"/>
            <a:ext cx="962125" cy="962125"/>
            <a:chOff x="9792033" y="3821823"/>
            <a:chExt cx="962125" cy="962125"/>
          </a:xfrm>
        </p:grpSpPr>
        <p:sp>
          <p:nvSpPr>
            <p:cNvPr id="19" name="Rectangle 18">
              <a:extLst>
                <a:ext uri="{FF2B5EF4-FFF2-40B4-BE49-F238E27FC236}">
                  <a16:creationId xmlns:a16="http://schemas.microsoft.com/office/drawing/2014/main" id="{8E670D5A-3835-2850-FF87-14F55CC1C8E1}"/>
                </a:ext>
              </a:extLst>
            </p:cNvPr>
            <p:cNvSpPr/>
            <p:nvPr/>
          </p:nvSpPr>
          <p:spPr>
            <a:xfrm>
              <a:off x="9974906" y="3906156"/>
              <a:ext cx="67338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98B11625-4784-A8FB-797E-6B30B4218B59}"/>
                </a:ext>
              </a:extLst>
            </p:cNvPr>
            <p:cNvGrpSpPr/>
            <p:nvPr/>
          </p:nvGrpSpPr>
          <p:grpSpPr>
            <a:xfrm>
              <a:off x="9792033" y="3821823"/>
              <a:ext cx="962125" cy="962125"/>
              <a:chOff x="4300668" y="-1299739"/>
              <a:chExt cx="2827861" cy="2827862"/>
            </a:xfrm>
          </p:grpSpPr>
          <p:pic>
            <p:nvPicPr>
              <p:cNvPr id="21" name="Graphic 20" descr="Paper outline">
                <a:extLst>
                  <a:ext uri="{FF2B5EF4-FFF2-40B4-BE49-F238E27FC236}">
                    <a16:creationId xmlns:a16="http://schemas.microsoft.com/office/drawing/2014/main" id="{F6AD0118-4F7A-76E8-3646-AE685D5A1FC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0668" y="-1299739"/>
                <a:ext cx="2827861" cy="2827862"/>
              </a:xfrm>
              <a:prstGeom prst="rect">
                <a:avLst/>
              </a:prstGeom>
            </p:spPr>
          </p:pic>
          <p:pic>
            <p:nvPicPr>
              <p:cNvPr id="22" name="Picture 21" descr="Logo&#10;&#10;Description automatically generated">
                <a:extLst>
                  <a:ext uri="{FF2B5EF4-FFF2-40B4-BE49-F238E27FC236}">
                    <a16:creationId xmlns:a16="http://schemas.microsoft.com/office/drawing/2014/main" id="{3FFE9A95-505C-9C17-B740-8FA30282A5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2" name="Group 1">
            <a:extLst>
              <a:ext uri="{FF2B5EF4-FFF2-40B4-BE49-F238E27FC236}">
                <a16:creationId xmlns:a16="http://schemas.microsoft.com/office/drawing/2014/main" id="{BB8CD825-7F2D-04D4-0C44-3046F8EBC20F}"/>
              </a:ext>
            </a:extLst>
          </p:cNvPr>
          <p:cNvGrpSpPr/>
          <p:nvPr/>
        </p:nvGrpSpPr>
        <p:grpSpPr>
          <a:xfrm>
            <a:off x="2587381" y="3490778"/>
            <a:ext cx="951454" cy="951454"/>
            <a:chOff x="9792033" y="3821823"/>
            <a:chExt cx="962125" cy="962125"/>
          </a:xfrm>
        </p:grpSpPr>
        <p:sp>
          <p:nvSpPr>
            <p:cNvPr id="3" name="Rectangle 2">
              <a:extLst>
                <a:ext uri="{FF2B5EF4-FFF2-40B4-BE49-F238E27FC236}">
                  <a16:creationId xmlns:a16="http://schemas.microsoft.com/office/drawing/2014/main" id="{9E7CFD83-6106-3896-71A9-52CE6828B9FA}"/>
                </a:ext>
              </a:extLst>
            </p:cNvPr>
            <p:cNvSpPr/>
            <p:nvPr/>
          </p:nvSpPr>
          <p:spPr>
            <a:xfrm>
              <a:off x="9974264" y="3906156"/>
              <a:ext cx="674029"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A2A065E-3F99-74A3-32B3-0924D73B8E6F}"/>
                </a:ext>
              </a:extLst>
            </p:cNvPr>
            <p:cNvGrpSpPr/>
            <p:nvPr/>
          </p:nvGrpSpPr>
          <p:grpSpPr>
            <a:xfrm>
              <a:off x="9792033" y="3821823"/>
              <a:ext cx="962125" cy="962125"/>
              <a:chOff x="4300668" y="-1299739"/>
              <a:chExt cx="2827861" cy="2827862"/>
            </a:xfrm>
          </p:grpSpPr>
          <p:pic>
            <p:nvPicPr>
              <p:cNvPr id="13" name="Graphic 12" descr="Paper outline">
                <a:extLst>
                  <a:ext uri="{FF2B5EF4-FFF2-40B4-BE49-F238E27FC236}">
                    <a16:creationId xmlns:a16="http://schemas.microsoft.com/office/drawing/2014/main" id="{D3367E1E-5706-3CDB-530F-02D1D1B98C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14" name="Picture 13" descr="Logo&#10;&#10;Description automatically generated">
                <a:extLst>
                  <a:ext uri="{FF2B5EF4-FFF2-40B4-BE49-F238E27FC236}">
                    <a16:creationId xmlns:a16="http://schemas.microsoft.com/office/drawing/2014/main" id="{1D5A8460-7F46-8A28-F9E2-FBE6E3B1E36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139568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hermometer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02213" y="1460276"/>
            <a:ext cx="3032500" cy="303250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hidden="1">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1538191"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grpSp>
        <p:nvGrpSpPr>
          <p:cNvPr id="5" name="Group 4">
            <a:extLst>
              <a:ext uri="{FF2B5EF4-FFF2-40B4-BE49-F238E27FC236}">
                <a16:creationId xmlns:a16="http://schemas.microsoft.com/office/drawing/2014/main" id="{A9A11E54-14BC-803A-6E00-0AB7AFA25C4A}"/>
              </a:ext>
            </a:extLst>
          </p:cNvPr>
          <p:cNvGrpSpPr/>
          <p:nvPr/>
        </p:nvGrpSpPr>
        <p:grpSpPr>
          <a:xfrm>
            <a:off x="2585232" y="3487499"/>
            <a:ext cx="951454" cy="951454"/>
            <a:chOff x="9792033" y="3821823"/>
            <a:chExt cx="962125" cy="962125"/>
          </a:xfrm>
        </p:grpSpPr>
        <p:sp>
          <p:nvSpPr>
            <p:cNvPr id="12" name="Rectangle 11">
              <a:extLst>
                <a:ext uri="{FF2B5EF4-FFF2-40B4-BE49-F238E27FC236}">
                  <a16:creationId xmlns:a16="http://schemas.microsoft.com/office/drawing/2014/main" id="{44143C7B-F16C-968E-F945-20FE4C68A53A}"/>
                </a:ext>
              </a:extLst>
            </p:cNvPr>
            <p:cNvSpPr/>
            <p:nvPr/>
          </p:nvSpPr>
          <p:spPr>
            <a:xfrm>
              <a:off x="9976438" y="3906156"/>
              <a:ext cx="671856"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6D0F61C3-7CE6-44D6-B7CD-0A09991A9C4E}"/>
                </a:ext>
              </a:extLst>
            </p:cNvPr>
            <p:cNvGrpSpPr/>
            <p:nvPr/>
          </p:nvGrpSpPr>
          <p:grpSpPr>
            <a:xfrm>
              <a:off x="9792033" y="3821823"/>
              <a:ext cx="962125" cy="962125"/>
              <a:chOff x="4300668" y="-1299739"/>
              <a:chExt cx="2827861" cy="2827862"/>
            </a:xfrm>
          </p:grpSpPr>
          <p:pic>
            <p:nvPicPr>
              <p:cNvPr id="15" name="Graphic 14" descr="Paper outline">
                <a:extLst>
                  <a:ext uri="{FF2B5EF4-FFF2-40B4-BE49-F238E27FC236}">
                    <a16:creationId xmlns:a16="http://schemas.microsoft.com/office/drawing/2014/main" id="{9897C7AE-37E4-4D6A-3DBB-15E8B05338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16" name="Picture 15" descr="Logo&#10;&#10;Description automatically generated">
                <a:extLst>
                  <a:ext uri="{FF2B5EF4-FFF2-40B4-BE49-F238E27FC236}">
                    <a16:creationId xmlns:a16="http://schemas.microsoft.com/office/drawing/2014/main" id="{819FFEF2-5504-FDEB-024C-4CC3A1C9E0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46068"/>
                <a:ext cx="921591" cy="555789"/>
              </a:xfrm>
              <a:prstGeom prst="rect">
                <a:avLst/>
              </a:prstGeom>
            </p:spPr>
          </p:pic>
        </p:grpSp>
      </p:grpSp>
    </p:spTree>
    <p:extLst>
      <p:ext uri="{BB962C8B-B14F-4D97-AF65-F5344CB8AC3E}">
        <p14:creationId xmlns:p14="http://schemas.microsoft.com/office/powerpoint/2010/main" val="2624720334"/>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hidden="1">
            <a:extLst>
              <a:ext uri="{FF2B5EF4-FFF2-40B4-BE49-F238E27FC236}">
                <a16:creationId xmlns:a16="http://schemas.microsoft.com/office/drawing/2014/main" id="{64C2F0C1-E7B4-55DD-4C8D-4486E1B0F31D}"/>
              </a:ext>
            </a:extLst>
          </p:cNvPr>
          <p:cNvSpPr/>
          <p:nvPr/>
        </p:nvSpPr>
        <p:spPr>
          <a:xfrm>
            <a:off x="7637929" y="4104311"/>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Thermometer with solid fill">
            <a:extLst>
              <a:ext uri="{FF2B5EF4-FFF2-40B4-BE49-F238E27FC236}">
                <a16:creationId xmlns:a16="http://schemas.microsoft.com/office/drawing/2014/main" id="{23EB11C2-89B7-ED72-30E1-F5952B2B498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1809" y="1912750"/>
            <a:ext cx="3032500" cy="3032500"/>
          </a:xfrm>
          <a:prstGeom prst="rect">
            <a:avLst/>
          </a:prstGeom>
        </p:spPr>
      </p:pic>
      <p:sp>
        <p:nvSpPr>
          <p:cNvPr id="20" name="Freeform 19">
            <a:extLst>
              <a:ext uri="{FF2B5EF4-FFF2-40B4-BE49-F238E27FC236}">
                <a16:creationId xmlns:a16="http://schemas.microsoft.com/office/drawing/2014/main" id="{E8A2B300-8AB7-E1EC-2146-B87FD85025D0}"/>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CCD4112-91D6-5EF1-F402-266074231A2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F2BAE229-2DB3-8A73-7776-127277546406}"/>
              </a:ext>
            </a:extLst>
          </p:cNvPr>
          <p:cNvGrpSpPr/>
          <p:nvPr/>
        </p:nvGrpSpPr>
        <p:grpSpPr>
          <a:xfrm>
            <a:off x="2609605" y="3972010"/>
            <a:ext cx="951454" cy="951454"/>
            <a:chOff x="9792033" y="3821823"/>
            <a:chExt cx="962125" cy="962125"/>
          </a:xfrm>
        </p:grpSpPr>
        <p:sp>
          <p:nvSpPr>
            <p:cNvPr id="25" name="Rectangle 24">
              <a:extLst>
                <a:ext uri="{FF2B5EF4-FFF2-40B4-BE49-F238E27FC236}">
                  <a16:creationId xmlns:a16="http://schemas.microsoft.com/office/drawing/2014/main" id="{7A37004F-E404-03B3-4A4F-FD6E8E42A515}"/>
                </a:ext>
              </a:extLst>
            </p:cNvPr>
            <p:cNvSpPr/>
            <p:nvPr/>
          </p:nvSpPr>
          <p:spPr>
            <a:xfrm>
              <a:off x="9979138" y="3905632"/>
              <a:ext cx="669155" cy="737828"/>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FFBE10F-37AF-2FBE-EC69-66917A674A17}"/>
                </a:ext>
              </a:extLst>
            </p:cNvPr>
            <p:cNvGrpSpPr/>
            <p:nvPr/>
          </p:nvGrpSpPr>
          <p:grpSpPr>
            <a:xfrm>
              <a:off x="9792033" y="3821823"/>
              <a:ext cx="962125" cy="962125"/>
              <a:chOff x="4300668" y="-1299739"/>
              <a:chExt cx="2827861" cy="2827862"/>
            </a:xfrm>
          </p:grpSpPr>
          <p:pic>
            <p:nvPicPr>
              <p:cNvPr id="27" name="Graphic 26" descr="Paper outline">
                <a:extLst>
                  <a:ext uri="{FF2B5EF4-FFF2-40B4-BE49-F238E27FC236}">
                    <a16:creationId xmlns:a16="http://schemas.microsoft.com/office/drawing/2014/main" id="{D4FD04AB-601E-32B8-8F31-6F7F075AC1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8" name="Picture 27" descr="Logo&#10;&#10;Description automatically generated">
                <a:extLst>
                  <a:ext uri="{FF2B5EF4-FFF2-40B4-BE49-F238E27FC236}">
                    <a16:creationId xmlns:a16="http://schemas.microsoft.com/office/drawing/2014/main" id="{198C3FF5-FCA7-8444-56DD-47907A37DB8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79766251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11A9B013-1839-96C0-88F3-29B40B820F78}"/>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07BC60D-2233-4001-10FC-C42C124DBB5F}"/>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pic>
        <p:nvPicPr>
          <p:cNvPr id="2" name="Graphic 1" descr="Thermometer with solid fill">
            <a:extLst>
              <a:ext uri="{FF2B5EF4-FFF2-40B4-BE49-F238E27FC236}">
                <a16:creationId xmlns:a16="http://schemas.microsoft.com/office/drawing/2014/main" id="{3034FDDC-0C82-68A7-316E-A6DFF56AC1E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81048" y="3821935"/>
            <a:ext cx="1590793" cy="1590793"/>
          </a:xfrm>
          <a:prstGeom prst="rect">
            <a:avLst/>
          </a:prstGeom>
        </p:spPr>
      </p:pic>
      <p:grpSp>
        <p:nvGrpSpPr>
          <p:cNvPr id="9" name="Group 8">
            <a:extLst>
              <a:ext uri="{FF2B5EF4-FFF2-40B4-BE49-F238E27FC236}">
                <a16:creationId xmlns:a16="http://schemas.microsoft.com/office/drawing/2014/main" id="{BF432102-C9EC-4FD5-893E-10F3746E3029}"/>
              </a:ext>
            </a:extLst>
          </p:cNvPr>
          <p:cNvGrpSpPr/>
          <p:nvPr/>
        </p:nvGrpSpPr>
        <p:grpSpPr>
          <a:xfrm>
            <a:off x="1608856" y="1646282"/>
            <a:ext cx="3926461" cy="3926461"/>
            <a:chOff x="9792033" y="3821823"/>
            <a:chExt cx="962125" cy="962125"/>
          </a:xfrm>
        </p:grpSpPr>
        <p:sp>
          <p:nvSpPr>
            <p:cNvPr id="10" name="Rectangle 9">
              <a:extLst>
                <a:ext uri="{FF2B5EF4-FFF2-40B4-BE49-F238E27FC236}">
                  <a16:creationId xmlns:a16="http://schemas.microsoft.com/office/drawing/2014/main" id="{DAC08EAB-5C8C-D28C-65EE-B965AEB2941B}"/>
                </a:ext>
              </a:extLst>
            </p:cNvPr>
            <p:cNvSpPr/>
            <p:nvPr/>
          </p:nvSpPr>
          <p:spPr>
            <a:xfrm>
              <a:off x="10000536" y="3906156"/>
              <a:ext cx="556766"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936AEAE-FF35-0974-3F5E-2B75D0DC18E2}"/>
                </a:ext>
              </a:extLst>
            </p:cNvPr>
            <p:cNvGrpSpPr/>
            <p:nvPr/>
          </p:nvGrpSpPr>
          <p:grpSpPr>
            <a:xfrm>
              <a:off x="9792033" y="3821823"/>
              <a:ext cx="962125" cy="962125"/>
              <a:chOff x="4300668" y="-1299739"/>
              <a:chExt cx="2827861" cy="2827862"/>
            </a:xfrm>
          </p:grpSpPr>
          <p:pic>
            <p:nvPicPr>
              <p:cNvPr id="22" name="Graphic 21" descr="Paper outline">
                <a:extLst>
                  <a:ext uri="{FF2B5EF4-FFF2-40B4-BE49-F238E27FC236}">
                    <a16:creationId xmlns:a16="http://schemas.microsoft.com/office/drawing/2014/main" id="{B8AC4358-597C-4D71-5293-C2F8872648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3" name="Picture 22" descr="Logo&#10;&#10;Description automatically generated">
                <a:extLst>
                  <a:ext uri="{FF2B5EF4-FFF2-40B4-BE49-F238E27FC236}">
                    <a16:creationId xmlns:a16="http://schemas.microsoft.com/office/drawing/2014/main" id="{59539D36-54F0-631A-AB1F-E934DC0316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27" name="Straight Connector 26">
            <a:extLst>
              <a:ext uri="{FF2B5EF4-FFF2-40B4-BE49-F238E27FC236}">
                <a16:creationId xmlns:a16="http://schemas.microsoft.com/office/drawing/2014/main" id="{673C517A-9CCF-12FD-AD65-1B1069116E95}"/>
              </a:ext>
            </a:extLst>
          </p:cNvPr>
          <p:cNvCxnSpPr>
            <a:cxnSpLocks/>
          </p:cNvCxnSpPr>
          <p:nvPr/>
        </p:nvCxnSpPr>
        <p:spPr>
          <a:xfrm flipV="1">
            <a:off x="5635250" y="33041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CD70E2-CF03-5E60-3394-6F16114881CD}"/>
              </a:ext>
            </a:extLst>
          </p:cNvPr>
          <p:cNvCxnSpPr>
            <a:cxnSpLocks/>
          </p:cNvCxnSpPr>
          <p:nvPr/>
        </p:nvCxnSpPr>
        <p:spPr>
          <a:xfrm flipV="1">
            <a:off x="5649318" y="35819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AE8095-CF6D-4517-554D-3CEB6576BAD0}"/>
              </a:ext>
            </a:extLst>
          </p:cNvPr>
          <p:cNvCxnSpPr>
            <a:cxnSpLocks/>
          </p:cNvCxnSpPr>
          <p:nvPr/>
        </p:nvCxnSpPr>
        <p:spPr>
          <a:xfrm flipV="1">
            <a:off x="5635250" y="38598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3C0341-9E1A-E03E-5E82-3703D1206C8A}"/>
              </a:ext>
            </a:extLst>
          </p:cNvPr>
          <p:cNvCxnSpPr>
            <a:cxnSpLocks/>
          </p:cNvCxnSpPr>
          <p:nvPr/>
        </p:nvCxnSpPr>
        <p:spPr>
          <a:xfrm flipV="1">
            <a:off x="5649318" y="41376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6406F3-EC95-374E-558B-3836C5B3DCEC}"/>
              </a:ext>
            </a:extLst>
          </p:cNvPr>
          <p:cNvCxnSpPr>
            <a:cxnSpLocks/>
          </p:cNvCxnSpPr>
          <p:nvPr/>
        </p:nvCxnSpPr>
        <p:spPr>
          <a:xfrm flipV="1">
            <a:off x="5649318" y="44155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532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2.59259E-6 L 0.2168 0.00046 " pathEditMode="relative" rAng="0" ptsTypes="AA">
                                      <p:cBhvr>
                                        <p:cTn id="6" dur="1500" fill="hold"/>
                                        <p:tgtEl>
                                          <p:spTgt spid="9"/>
                                        </p:tgtEl>
                                        <p:attrNameLst>
                                          <p:attrName>ppt_x</p:attrName>
                                          <p:attrName>ppt_y</p:attrName>
                                        </p:attrNameLst>
                                      </p:cBhvr>
                                      <p:rCtr x="10833" y="23"/>
                                    </p:animMotion>
                                  </p:childTnLst>
                                </p:cTn>
                              </p:par>
                            </p:childTnLst>
                          </p:cTn>
                        </p:par>
                        <p:par>
                          <p:cTn id="7" fill="hold">
                            <p:stCondLst>
                              <p:cond delay="1500"/>
                            </p:stCondLst>
                            <p:childTnLst>
                              <p:par>
                                <p:cTn id="8" presetID="22" presetClass="entr" presetSubtype="8"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250"/>
                                        <p:tgtEl>
                                          <p:spTgt spid="27"/>
                                        </p:tgtEl>
                                      </p:cBhvr>
                                    </p:animEffect>
                                  </p:childTnLst>
                                </p:cTn>
                              </p:par>
                            </p:childTnLst>
                          </p:cTn>
                        </p:par>
                        <p:par>
                          <p:cTn id="11" fill="hold">
                            <p:stCondLst>
                              <p:cond delay="1750"/>
                            </p:stCondLst>
                            <p:childTnLst>
                              <p:par>
                                <p:cTn id="12" presetID="22" presetClass="entr" presetSubtype="8"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250"/>
                                        <p:tgtEl>
                                          <p:spTgt spid="28"/>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250"/>
                                        <p:tgtEl>
                                          <p:spTgt spid="29"/>
                                        </p:tgtEl>
                                      </p:cBhvr>
                                    </p:animEffect>
                                  </p:childTnLst>
                                </p:cTn>
                              </p:par>
                            </p:childTnLst>
                          </p:cTn>
                        </p:par>
                        <p:par>
                          <p:cTn id="19" fill="hold">
                            <p:stCondLst>
                              <p:cond delay="225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250"/>
                                        <p:tgtEl>
                                          <p:spTgt spid="3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250"/>
                                        <p:tgtEl>
                                          <p:spTgt spid="31"/>
                                        </p:tgtEl>
                                      </p:cBhvr>
                                    </p:animEffect>
                                  </p:childTnLst>
                                </p:cTn>
                              </p:par>
                              <p:par>
                                <p:cTn id="27" presetID="32" presetClass="emph" presetSubtype="0" fill="hold" grpId="0" nodeType="withEffect">
                                  <p:stCondLst>
                                    <p:cond delay="0"/>
                                  </p:stCondLst>
                                  <p:childTnLst>
                                    <p:animRot by="120000">
                                      <p:cBhvr>
                                        <p:cTn id="28" dur="100" fill="hold">
                                          <p:stCondLst>
                                            <p:cond delay="0"/>
                                          </p:stCondLst>
                                        </p:cTn>
                                        <p:tgtEl>
                                          <p:spTgt spid="15"/>
                                        </p:tgtEl>
                                        <p:attrNameLst>
                                          <p:attrName>r</p:attrName>
                                        </p:attrNameLst>
                                      </p:cBhvr>
                                    </p:animRot>
                                    <p:animRot by="-240000">
                                      <p:cBhvr>
                                        <p:cTn id="29" dur="200" fill="hold">
                                          <p:stCondLst>
                                            <p:cond delay="200"/>
                                          </p:stCondLst>
                                        </p:cTn>
                                        <p:tgtEl>
                                          <p:spTgt spid="15"/>
                                        </p:tgtEl>
                                        <p:attrNameLst>
                                          <p:attrName>r</p:attrName>
                                        </p:attrNameLst>
                                      </p:cBhvr>
                                    </p:animRot>
                                    <p:animRot by="240000">
                                      <p:cBhvr>
                                        <p:cTn id="30" dur="200" fill="hold">
                                          <p:stCondLst>
                                            <p:cond delay="400"/>
                                          </p:stCondLst>
                                        </p:cTn>
                                        <p:tgtEl>
                                          <p:spTgt spid="15"/>
                                        </p:tgtEl>
                                        <p:attrNameLst>
                                          <p:attrName>r</p:attrName>
                                        </p:attrNameLst>
                                      </p:cBhvr>
                                    </p:animRot>
                                    <p:animRot by="-240000">
                                      <p:cBhvr>
                                        <p:cTn id="31" dur="200" fill="hold">
                                          <p:stCondLst>
                                            <p:cond delay="600"/>
                                          </p:stCondLst>
                                        </p:cTn>
                                        <p:tgtEl>
                                          <p:spTgt spid="15"/>
                                        </p:tgtEl>
                                        <p:attrNameLst>
                                          <p:attrName>r</p:attrName>
                                        </p:attrNameLst>
                                      </p:cBhvr>
                                    </p:animRot>
                                    <p:animRot by="120000">
                                      <p:cBhvr>
                                        <p:cTn id="32"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887D4CF-80BE-EDFD-A634-7E902FF45DC1}"/>
              </a:ext>
            </a:extLst>
          </p:cNvPr>
          <p:cNvGrpSpPr/>
          <p:nvPr/>
        </p:nvGrpSpPr>
        <p:grpSpPr>
          <a:xfrm>
            <a:off x="1597145" y="1465769"/>
            <a:ext cx="3926462" cy="3926462"/>
            <a:chOff x="9792033" y="3821823"/>
            <a:chExt cx="962125" cy="962125"/>
          </a:xfrm>
        </p:grpSpPr>
        <p:sp>
          <p:nvSpPr>
            <p:cNvPr id="15" name="Rectangle 14">
              <a:extLst>
                <a:ext uri="{FF2B5EF4-FFF2-40B4-BE49-F238E27FC236}">
                  <a16:creationId xmlns:a16="http://schemas.microsoft.com/office/drawing/2014/main" id="{79B0B519-081C-0E04-686D-D3F5724DC18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0DD759E-C8E0-ABB7-0ABB-F5A38C4B3E8A}"/>
                </a:ext>
              </a:extLst>
            </p:cNvPr>
            <p:cNvGrpSpPr/>
            <p:nvPr/>
          </p:nvGrpSpPr>
          <p:grpSpPr>
            <a:xfrm>
              <a:off x="9792033" y="3821823"/>
              <a:ext cx="962125" cy="962125"/>
              <a:chOff x="4300668" y="-1299739"/>
              <a:chExt cx="2827861" cy="2827862"/>
            </a:xfrm>
          </p:grpSpPr>
          <p:pic>
            <p:nvPicPr>
              <p:cNvPr id="20" name="Graphic 19" descr="Paper outline">
                <a:extLst>
                  <a:ext uri="{FF2B5EF4-FFF2-40B4-BE49-F238E27FC236}">
                    <a16:creationId xmlns:a16="http://schemas.microsoft.com/office/drawing/2014/main" id="{E47EB9FC-3D6A-0E0F-93B7-2264759C5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21" name="Picture 20" descr="Logo&#10;&#10;Description automatically generated">
                <a:extLst>
                  <a:ext uri="{FF2B5EF4-FFF2-40B4-BE49-F238E27FC236}">
                    <a16:creationId xmlns:a16="http://schemas.microsoft.com/office/drawing/2014/main" id="{FC25C458-2464-5DA5-0FC4-1D4A5642A8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17" name="Group 16">
            <a:extLst>
              <a:ext uri="{FF2B5EF4-FFF2-40B4-BE49-F238E27FC236}">
                <a16:creationId xmlns:a16="http://schemas.microsoft.com/office/drawing/2014/main" id="{6022F702-B695-7D8D-7253-155084B68C4B}"/>
              </a:ext>
            </a:extLst>
          </p:cNvPr>
          <p:cNvGrpSpPr/>
          <p:nvPr/>
        </p:nvGrpSpPr>
        <p:grpSpPr>
          <a:xfrm>
            <a:off x="8611616" y="4014382"/>
            <a:ext cx="962125" cy="962125"/>
            <a:chOff x="4682068" y="549128"/>
            <a:chExt cx="2827861" cy="2827862"/>
          </a:xfrm>
        </p:grpSpPr>
        <p:pic>
          <p:nvPicPr>
            <p:cNvPr id="18" name="Graphic 17" descr="Paper outline">
              <a:extLst>
                <a:ext uri="{FF2B5EF4-FFF2-40B4-BE49-F238E27FC236}">
                  <a16:creationId xmlns:a16="http://schemas.microsoft.com/office/drawing/2014/main" id="{D25EB8C1-BB1B-5B6C-0760-A49145B665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9" name="Picture 18" descr="Logo&#10;&#10;Description automatically generated">
              <a:extLst>
                <a:ext uri="{FF2B5EF4-FFF2-40B4-BE49-F238E27FC236}">
                  <a16:creationId xmlns:a16="http://schemas.microsoft.com/office/drawing/2014/main" id="{52D618F2-8328-E601-E838-3F8327AA04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2" name="Rectangle 11">
            <a:extLst>
              <a:ext uri="{FF2B5EF4-FFF2-40B4-BE49-F238E27FC236}">
                <a16:creationId xmlns:a16="http://schemas.microsoft.com/office/drawing/2014/main" id="{F192CF6C-F7AB-D6DB-D6EA-9A0F2850502D}"/>
              </a:ext>
            </a:extLst>
          </p:cNvPr>
          <p:cNvSpPr/>
          <p:nvPr/>
        </p:nvSpPr>
        <p:spPr>
          <a:xfrm>
            <a:off x="8275954" y="4053788"/>
            <a:ext cx="1633451"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13C910E-D5F1-9255-7365-B952D0FCA7EA}"/>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F701560E-AAD5-1658-F72F-87782E15EC1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cxnSp>
        <p:nvCxnSpPr>
          <p:cNvPr id="2" name="Straight Connector 1">
            <a:extLst>
              <a:ext uri="{FF2B5EF4-FFF2-40B4-BE49-F238E27FC236}">
                <a16:creationId xmlns:a16="http://schemas.microsoft.com/office/drawing/2014/main" id="{F2A3EC46-37AD-0A45-4BCD-59F20BD0D99B}"/>
              </a:ext>
            </a:extLst>
          </p:cNvPr>
          <p:cNvCxnSpPr>
            <a:cxnSpLocks/>
          </p:cNvCxnSpPr>
          <p:nvPr/>
        </p:nvCxnSpPr>
        <p:spPr>
          <a:xfrm flipV="1">
            <a:off x="2926340" y="33041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D9A7CA-4799-AB6D-56ED-41759090D561}"/>
              </a:ext>
            </a:extLst>
          </p:cNvPr>
          <p:cNvCxnSpPr>
            <a:cxnSpLocks/>
          </p:cNvCxnSpPr>
          <p:nvPr/>
        </p:nvCxnSpPr>
        <p:spPr>
          <a:xfrm flipV="1">
            <a:off x="2940408" y="35819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4F90D5C-986B-ED3A-C12E-92522F10BB63}"/>
              </a:ext>
            </a:extLst>
          </p:cNvPr>
          <p:cNvCxnSpPr>
            <a:cxnSpLocks/>
          </p:cNvCxnSpPr>
          <p:nvPr/>
        </p:nvCxnSpPr>
        <p:spPr>
          <a:xfrm flipV="1">
            <a:off x="2926340" y="38598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AAFA3D-A633-FCE0-052A-2D8DB417853E}"/>
              </a:ext>
            </a:extLst>
          </p:cNvPr>
          <p:cNvCxnSpPr>
            <a:cxnSpLocks/>
          </p:cNvCxnSpPr>
          <p:nvPr/>
        </p:nvCxnSpPr>
        <p:spPr>
          <a:xfrm flipV="1">
            <a:off x="2940408" y="41376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912F6C-8D32-DF50-7C5B-EC427AE4E9E0}"/>
              </a:ext>
            </a:extLst>
          </p:cNvPr>
          <p:cNvCxnSpPr>
            <a:cxnSpLocks/>
          </p:cNvCxnSpPr>
          <p:nvPr/>
        </p:nvCxnSpPr>
        <p:spPr>
          <a:xfrm flipV="1">
            <a:off x="2940408" y="44155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0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200" fill="hold">
                                          <p:stCondLst>
                                            <p:cond delay="0"/>
                                          </p:stCondLst>
                                        </p:cTn>
                                        <p:tgtEl>
                                          <p:spTgt spid="6"/>
                                        </p:tgtEl>
                                        <p:attrNameLst>
                                          <p:attrName>r</p:attrName>
                                        </p:attrNameLst>
                                      </p:cBhvr>
                                    </p:animRot>
                                    <p:animRot by="-240000">
                                      <p:cBhvr>
                                        <p:cTn id="7" dur="400" fill="hold">
                                          <p:stCondLst>
                                            <p:cond delay="400"/>
                                          </p:stCondLst>
                                        </p:cTn>
                                        <p:tgtEl>
                                          <p:spTgt spid="6"/>
                                        </p:tgtEl>
                                        <p:attrNameLst>
                                          <p:attrName>r</p:attrName>
                                        </p:attrNameLst>
                                      </p:cBhvr>
                                    </p:animRot>
                                    <p:animRot by="240000">
                                      <p:cBhvr>
                                        <p:cTn id="8" dur="400" fill="hold">
                                          <p:stCondLst>
                                            <p:cond delay="800"/>
                                          </p:stCondLst>
                                        </p:cTn>
                                        <p:tgtEl>
                                          <p:spTgt spid="6"/>
                                        </p:tgtEl>
                                        <p:attrNameLst>
                                          <p:attrName>r</p:attrName>
                                        </p:attrNameLst>
                                      </p:cBhvr>
                                    </p:animRot>
                                    <p:animRot by="-240000">
                                      <p:cBhvr>
                                        <p:cTn id="9" dur="400" fill="hold">
                                          <p:stCondLst>
                                            <p:cond delay="1200"/>
                                          </p:stCondLst>
                                        </p:cTn>
                                        <p:tgtEl>
                                          <p:spTgt spid="6"/>
                                        </p:tgtEl>
                                        <p:attrNameLst>
                                          <p:attrName>r</p:attrName>
                                        </p:attrNameLst>
                                      </p:cBhvr>
                                    </p:animRot>
                                    <p:animRot by="120000">
                                      <p:cBhvr>
                                        <p:cTn id="10" dur="400" fill="hold">
                                          <p:stCondLst>
                                            <p:cond delay="1600"/>
                                          </p:stCondLst>
                                        </p:cTn>
                                        <p:tgtEl>
                                          <p:spTgt spid="6"/>
                                        </p:tgtEl>
                                        <p:attrNameLst>
                                          <p:attrName>r</p:attrName>
                                        </p:attrNameLst>
                                      </p:cBhvr>
                                    </p:animRo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2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Paper outline">
            <a:extLst>
              <a:ext uri="{FF2B5EF4-FFF2-40B4-BE49-F238E27FC236}">
                <a16:creationId xmlns:a16="http://schemas.microsoft.com/office/drawing/2014/main" id="{F798A340-96CA-1AA6-836B-864588300DA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2085" y="1270327"/>
            <a:ext cx="4166301" cy="4248703"/>
          </a:xfrm>
          <a:prstGeom prst="rect">
            <a:avLst/>
          </a:prstGeom>
        </p:spPr>
      </p:pic>
      <p:cxnSp>
        <p:nvCxnSpPr>
          <p:cNvPr id="18" name="Straight Connector 17">
            <a:extLst>
              <a:ext uri="{FF2B5EF4-FFF2-40B4-BE49-F238E27FC236}">
                <a16:creationId xmlns:a16="http://schemas.microsoft.com/office/drawing/2014/main" id="{AB0C2849-CD2C-A7F9-7FEF-D19A97FC6E30}"/>
              </a:ext>
            </a:extLst>
          </p:cNvPr>
          <p:cNvCxnSpPr>
            <a:cxnSpLocks/>
          </p:cNvCxnSpPr>
          <p:nvPr/>
        </p:nvCxnSpPr>
        <p:spPr>
          <a:xfrm flipV="1">
            <a:off x="4764043" y="2778759"/>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12AC34-F345-8E63-B04B-9AF505F376E5}"/>
              </a:ext>
            </a:extLst>
          </p:cNvPr>
          <p:cNvCxnSpPr>
            <a:cxnSpLocks/>
          </p:cNvCxnSpPr>
          <p:nvPr/>
        </p:nvCxnSpPr>
        <p:spPr>
          <a:xfrm flipV="1">
            <a:off x="4993058" y="298749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CCD8B23-BE53-E1E7-BE95-68F47BAF3B94}"/>
              </a:ext>
            </a:extLst>
          </p:cNvPr>
          <p:cNvCxnSpPr>
            <a:cxnSpLocks/>
          </p:cNvCxnSpPr>
          <p:nvPr/>
        </p:nvCxnSpPr>
        <p:spPr>
          <a:xfrm flipV="1">
            <a:off x="4993058" y="319623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CBF74E-6416-27FF-7E3B-3547017F12C8}"/>
              </a:ext>
            </a:extLst>
          </p:cNvPr>
          <p:cNvCxnSpPr>
            <a:cxnSpLocks/>
          </p:cNvCxnSpPr>
          <p:nvPr/>
        </p:nvCxnSpPr>
        <p:spPr>
          <a:xfrm flipV="1">
            <a:off x="4764042" y="3424096"/>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862B4B-164A-BFD6-1C86-E7090CFE3EC2}"/>
              </a:ext>
            </a:extLst>
          </p:cNvPr>
          <p:cNvCxnSpPr>
            <a:cxnSpLocks/>
          </p:cNvCxnSpPr>
          <p:nvPr/>
        </p:nvCxnSpPr>
        <p:spPr>
          <a:xfrm flipV="1">
            <a:off x="4990750" y="36649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EB39AE-1C74-EE6C-A7C6-03267C2726D9}"/>
              </a:ext>
            </a:extLst>
          </p:cNvPr>
          <p:cNvCxnSpPr>
            <a:cxnSpLocks/>
          </p:cNvCxnSpPr>
          <p:nvPr/>
        </p:nvCxnSpPr>
        <p:spPr>
          <a:xfrm flipV="1">
            <a:off x="4990750" y="391075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0CFD18-6F1B-4515-2F4B-57AD5203F2F9}"/>
              </a:ext>
            </a:extLst>
          </p:cNvPr>
          <p:cNvCxnSpPr>
            <a:cxnSpLocks/>
          </p:cNvCxnSpPr>
          <p:nvPr/>
        </p:nvCxnSpPr>
        <p:spPr>
          <a:xfrm flipV="1">
            <a:off x="4764043" y="41566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 name="Group 2" hidden="1">
            <a:extLst>
              <a:ext uri="{FF2B5EF4-FFF2-40B4-BE49-F238E27FC236}">
                <a16:creationId xmlns:a16="http://schemas.microsoft.com/office/drawing/2014/main" id="{43993844-DDDB-F481-1F95-F6F25B189296}"/>
              </a:ext>
            </a:extLst>
          </p:cNvPr>
          <p:cNvGrpSpPr/>
          <p:nvPr/>
        </p:nvGrpSpPr>
        <p:grpSpPr>
          <a:xfrm>
            <a:off x="405699" y="4736434"/>
            <a:ext cx="962125" cy="962125"/>
            <a:chOff x="9792033" y="3821823"/>
            <a:chExt cx="962125" cy="962125"/>
          </a:xfrm>
        </p:grpSpPr>
        <p:sp>
          <p:nvSpPr>
            <p:cNvPr id="15" name="Rectangle 14">
              <a:extLst>
                <a:ext uri="{FF2B5EF4-FFF2-40B4-BE49-F238E27FC236}">
                  <a16:creationId xmlns:a16="http://schemas.microsoft.com/office/drawing/2014/main" id="{73FE35BB-9D22-3E68-02CF-54373EC97A0D}"/>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hidden="1">
              <a:extLst>
                <a:ext uri="{FF2B5EF4-FFF2-40B4-BE49-F238E27FC236}">
                  <a16:creationId xmlns:a16="http://schemas.microsoft.com/office/drawing/2014/main" id="{399AD621-86AE-F7C9-6A17-EF89FA4F3998}"/>
                </a:ext>
              </a:extLst>
            </p:cNvPr>
            <p:cNvGrpSpPr/>
            <p:nvPr/>
          </p:nvGrpSpPr>
          <p:grpSpPr>
            <a:xfrm>
              <a:off x="9792033" y="3821823"/>
              <a:ext cx="962125" cy="962125"/>
              <a:chOff x="4300668" y="-1299739"/>
              <a:chExt cx="2827861" cy="2827862"/>
            </a:xfrm>
          </p:grpSpPr>
          <p:pic>
            <p:nvPicPr>
              <p:cNvPr id="25" name="Graphic 24" descr="Paper outline">
                <a:extLst>
                  <a:ext uri="{FF2B5EF4-FFF2-40B4-BE49-F238E27FC236}">
                    <a16:creationId xmlns:a16="http://schemas.microsoft.com/office/drawing/2014/main" id="{846197D1-DB4D-E404-B8D1-5108303A688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6" name="Picture 25" descr="Logo&#10;&#10;Description automatically generated">
                <a:extLst>
                  <a:ext uri="{FF2B5EF4-FFF2-40B4-BE49-F238E27FC236}">
                    <a16:creationId xmlns:a16="http://schemas.microsoft.com/office/drawing/2014/main" id="{6FAA7F9B-1C4D-D8E5-0D51-BAE7D8B525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6" name="Rectangle 5">
            <a:extLst>
              <a:ext uri="{FF2B5EF4-FFF2-40B4-BE49-F238E27FC236}">
                <a16:creationId xmlns:a16="http://schemas.microsoft.com/office/drawing/2014/main" id="{1A0B927E-6FBA-753C-0261-0ED1ECE8ABBC}"/>
              </a:ext>
            </a:extLst>
          </p:cNvPr>
          <p:cNvSpPr/>
          <p:nvPr/>
        </p:nvSpPr>
        <p:spPr>
          <a:xfrm>
            <a:off x="10153145"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73396CCF-5921-1CA5-DDC3-617942E84D5D}"/>
              </a:ext>
            </a:extLst>
          </p:cNvPr>
          <p:cNvGrpSpPr/>
          <p:nvPr/>
        </p:nvGrpSpPr>
        <p:grpSpPr>
          <a:xfrm>
            <a:off x="9069261" y="2640325"/>
            <a:ext cx="2854264" cy="1879600"/>
            <a:chOff x="7425515" y="2664054"/>
            <a:chExt cx="2854264" cy="1879600"/>
          </a:xfrm>
        </p:grpSpPr>
        <p:sp>
          <p:nvSpPr>
            <p:cNvPr id="8" name="Rounded Rectangle 7">
              <a:extLst>
                <a:ext uri="{FF2B5EF4-FFF2-40B4-BE49-F238E27FC236}">
                  <a16:creationId xmlns:a16="http://schemas.microsoft.com/office/drawing/2014/main" id="{36ECC337-585D-A2AC-5699-C0062C4AD26A}"/>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061AEDE-CE81-EE43-7AE8-B66CB0B09515}"/>
                </a:ext>
              </a:extLst>
            </p:cNvPr>
            <p:cNvGrpSpPr/>
            <p:nvPr/>
          </p:nvGrpSpPr>
          <p:grpSpPr>
            <a:xfrm>
              <a:off x="7685303" y="2824544"/>
              <a:ext cx="2334687" cy="655970"/>
              <a:chOff x="775934" y="875209"/>
              <a:chExt cx="2334687" cy="655970"/>
            </a:xfrm>
          </p:grpSpPr>
          <p:sp>
            <p:nvSpPr>
              <p:cNvPr id="30" name="Rounded Rectangle 29">
                <a:extLst>
                  <a:ext uri="{FF2B5EF4-FFF2-40B4-BE49-F238E27FC236}">
                    <a16:creationId xmlns:a16="http://schemas.microsoft.com/office/drawing/2014/main" id="{BF584250-CD1F-FCFC-81F6-4358088BCAF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45DCDDF-2333-F3AA-670C-9530CB77E153}"/>
                  </a:ext>
                </a:extLst>
              </p:cNvPr>
              <p:cNvGrpSpPr/>
              <p:nvPr/>
            </p:nvGrpSpPr>
            <p:grpSpPr>
              <a:xfrm>
                <a:off x="882893" y="1011920"/>
                <a:ext cx="2120769" cy="382548"/>
                <a:chOff x="876660" y="1008644"/>
                <a:chExt cx="2120769" cy="382548"/>
              </a:xfrm>
            </p:grpSpPr>
            <p:grpSp>
              <p:nvGrpSpPr>
                <p:cNvPr id="32" name="Group 31">
                  <a:extLst>
                    <a:ext uri="{FF2B5EF4-FFF2-40B4-BE49-F238E27FC236}">
                      <a16:creationId xmlns:a16="http://schemas.microsoft.com/office/drawing/2014/main" id="{55806629-4E05-9E39-2155-76CA647B61B7}"/>
                    </a:ext>
                  </a:extLst>
                </p:cNvPr>
                <p:cNvGrpSpPr/>
                <p:nvPr/>
              </p:nvGrpSpPr>
              <p:grpSpPr>
                <a:xfrm>
                  <a:off x="876660" y="1008644"/>
                  <a:ext cx="1062876" cy="382548"/>
                  <a:chOff x="876660" y="1006505"/>
                  <a:chExt cx="1062876" cy="382548"/>
                </a:xfrm>
              </p:grpSpPr>
              <p:sp>
                <p:nvSpPr>
                  <p:cNvPr id="40" name="Rounded Rectangle 39">
                    <a:extLst>
                      <a:ext uri="{FF2B5EF4-FFF2-40B4-BE49-F238E27FC236}">
                        <a16:creationId xmlns:a16="http://schemas.microsoft.com/office/drawing/2014/main" id="{D059FF3F-3858-5788-9094-9B36E16C61C5}"/>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0FFFEB92-4614-C1BC-F30A-0C285F8239EA}"/>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9FFD11-89F6-4C85-F64E-E9F790F49B1C}"/>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EEC0861-36CC-943C-7A89-B1F2E0FD99C3}"/>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EA3A70CF-7576-0C95-4F48-FEAE5903ECAD}"/>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E65616FF-0A29-B41D-F718-705F789FB0A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0503916A-0BD5-72A4-F5F8-4F490D574F98}"/>
                    </a:ext>
                  </a:extLst>
                </p:cNvPr>
                <p:cNvGrpSpPr/>
                <p:nvPr/>
              </p:nvGrpSpPr>
              <p:grpSpPr>
                <a:xfrm>
                  <a:off x="1934553" y="1008644"/>
                  <a:ext cx="1062876" cy="382548"/>
                  <a:chOff x="876660" y="1006505"/>
                  <a:chExt cx="1062876" cy="382548"/>
                </a:xfrm>
              </p:grpSpPr>
              <p:sp>
                <p:nvSpPr>
                  <p:cNvPr id="34" name="Rounded Rectangle 33">
                    <a:extLst>
                      <a:ext uri="{FF2B5EF4-FFF2-40B4-BE49-F238E27FC236}">
                        <a16:creationId xmlns:a16="http://schemas.microsoft.com/office/drawing/2014/main" id="{079B241D-ACC1-C95D-1420-B7D15EFD57D6}"/>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284A442-80DC-7516-E298-EC148541571F}"/>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274B2712-6D01-5D4F-7414-5CD53F7AD315}"/>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9316A0A-7139-ED3B-A525-4D5169B3BAD1}"/>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57F841CC-5D56-CB06-53E4-C536B448D822}"/>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51BAAA91-472D-99D4-8AF0-B6C4797A4E14}"/>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 name="Group 9">
              <a:extLst>
                <a:ext uri="{FF2B5EF4-FFF2-40B4-BE49-F238E27FC236}">
                  <a16:creationId xmlns:a16="http://schemas.microsoft.com/office/drawing/2014/main" id="{BD7B5D34-0D0E-7364-0CF2-AA5F92CA20ED}"/>
                </a:ext>
              </a:extLst>
            </p:cNvPr>
            <p:cNvGrpSpPr/>
            <p:nvPr/>
          </p:nvGrpSpPr>
          <p:grpSpPr>
            <a:xfrm>
              <a:off x="7866155" y="3603854"/>
              <a:ext cx="1972984" cy="765944"/>
              <a:chOff x="1085297" y="1397000"/>
              <a:chExt cx="1972984" cy="765944"/>
            </a:xfrm>
          </p:grpSpPr>
          <p:sp>
            <p:nvSpPr>
              <p:cNvPr id="12" name="Rounded Rectangle 11">
                <a:extLst>
                  <a:ext uri="{FF2B5EF4-FFF2-40B4-BE49-F238E27FC236}">
                    <a16:creationId xmlns:a16="http://schemas.microsoft.com/office/drawing/2014/main" id="{A5B8B875-C80B-F56F-3385-F32EFF85FE02}"/>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2D795D-9D47-6132-1041-98613A6302E7}"/>
                  </a:ext>
                </a:extLst>
              </p:cNvPr>
              <p:cNvGrpSpPr/>
              <p:nvPr/>
            </p:nvGrpSpPr>
            <p:grpSpPr>
              <a:xfrm>
                <a:off x="2394001" y="1456280"/>
                <a:ext cx="664280" cy="611674"/>
                <a:chOff x="2438496" y="1413466"/>
                <a:chExt cx="664280" cy="611674"/>
              </a:xfrm>
            </p:grpSpPr>
            <p:sp>
              <p:nvSpPr>
                <p:cNvPr id="14" name="Rounded Rectangle 13">
                  <a:extLst>
                    <a:ext uri="{FF2B5EF4-FFF2-40B4-BE49-F238E27FC236}">
                      <a16:creationId xmlns:a16="http://schemas.microsoft.com/office/drawing/2014/main" id="{B16ABBBD-C7F2-FCF7-13BA-B72805C5F2B2}"/>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B5A1D285-17AA-7982-9396-090389199F69}"/>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241AB1F5-4F9B-E8EB-87D3-FA4D40485099}"/>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55E62F27-1EDE-ABE2-ECA8-AF8654031258}"/>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6" name="Title 1">
            <a:extLst>
              <a:ext uri="{FF2B5EF4-FFF2-40B4-BE49-F238E27FC236}">
                <a16:creationId xmlns:a16="http://schemas.microsoft.com/office/drawing/2014/main" id="{B8B05049-835E-A6A6-5BF3-E55F9DCA3AAB}"/>
              </a:ext>
            </a:extLst>
          </p:cNvPr>
          <p:cNvSpPr txBox="1">
            <a:spLocks/>
          </p:cNvSpPr>
          <p:nvPr/>
        </p:nvSpPr>
        <p:spPr>
          <a:xfrm>
            <a:off x="9838745"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47" name="Rectangle 46" hidden="1">
            <a:extLst>
              <a:ext uri="{FF2B5EF4-FFF2-40B4-BE49-F238E27FC236}">
                <a16:creationId xmlns:a16="http://schemas.microsoft.com/office/drawing/2014/main" id="{E145B4C7-C882-1133-63D9-417FD88F0A69}"/>
              </a:ext>
            </a:extLst>
          </p:cNvPr>
          <p:cNvSpPr/>
          <p:nvPr/>
        </p:nvSpPr>
        <p:spPr>
          <a:xfrm>
            <a:off x="1103321" y="4003952"/>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a:extLst>
              <a:ext uri="{FF2B5EF4-FFF2-40B4-BE49-F238E27FC236}">
                <a16:creationId xmlns:a16="http://schemas.microsoft.com/office/drawing/2014/main" id="{68A447ED-B130-4CB5-33F0-AF4C8BCE728D}"/>
              </a:ext>
            </a:extLst>
          </p:cNvPr>
          <p:cNvSpPr/>
          <p:nvPr/>
        </p:nvSpPr>
        <p:spPr>
          <a:xfrm>
            <a:off x="1300161" y="1875171"/>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2F6CF7D-07F5-AAFB-5C24-4104607987EE}"/>
              </a:ext>
            </a:extLst>
          </p:cNvPr>
          <p:cNvSpPr/>
          <p:nvPr/>
        </p:nvSpPr>
        <p:spPr>
          <a:xfrm>
            <a:off x="1473560" y="3880213"/>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122" name="Group 121">
            <a:extLst>
              <a:ext uri="{FF2B5EF4-FFF2-40B4-BE49-F238E27FC236}">
                <a16:creationId xmlns:a16="http://schemas.microsoft.com/office/drawing/2014/main" id="{9E8156D9-6DFC-DCC5-DF1B-8049BD05F08B}"/>
              </a:ext>
            </a:extLst>
          </p:cNvPr>
          <p:cNvGrpSpPr/>
          <p:nvPr/>
        </p:nvGrpSpPr>
        <p:grpSpPr>
          <a:xfrm>
            <a:off x="401454" y="5074524"/>
            <a:ext cx="962125" cy="962125"/>
            <a:chOff x="9792033" y="3821823"/>
            <a:chExt cx="962125" cy="962125"/>
          </a:xfrm>
        </p:grpSpPr>
        <p:sp>
          <p:nvSpPr>
            <p:cNvPr id="123" name="Rectangle 122">
              <a:extLst>
                <a:ext uri="{FF2B5EF4-FFF2-40B4-BE49-F238E27FC236}">
                  <a16:creationId xmlns:a16="http://schemas.microsoft.com/office/drawing/2014/main" id="{6FC257F8-633C-5682-5B40-5E6954C046B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6E09363F-0544-5E83-0DEA-C90B388A1D1A}"/>
                </a:ext>
              </a:extLst>
            </p:cNvPr>
            <p:cNvGrpSpPr/>
            <p:nvPr/>
          </p:nvGrpSpPr>
          <p:grpSpPr>
            <a:xfrm>
              <a:off x="9792033" y="3821823"/>
              <a:ext cx="962125" cy="962125"/>
              <a:chOff x="4300668" y="-1299739"/>
              <a:chExt cx="2827861" cy="2827862"/>
            </a:xfrm>
          </p:grpSpPr>
          <p:pic>
            <p:nvPicPr>
              <p:cNvPr id="125" name="Graphic 124" descr="Paper outline">
                <a:extLst>
                  <a:ext uri="{FF2B5EF4-FFF2-40B4-BE49-F238E27FC236}">
                    <a16:creationId xmlns:a16="http://schemas.microsoft.com/office/drawing/2014/main" id="{D6CE966E-E54B-EED1-F65F-7491E6E434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0668" y="-1299739"/>
                <a:ext cx="2827861" cy="2827862"/>
              </a:xfrm>
              <a:prstGeom prst="rect">
                <a:avLst/>
              </a:prstGeom>
            </p:spPr>
          </p:pic>
          <p:pic>
            <p:nvPicPr>
              <p:cNvPr id="126" name="Picture 125" descr="Logo&#10;&#10;Description automatically generated">
                <a:extLst>
                  <a:ext uri="{FF2B5EF4-FFF2-40B4-BE49-F238E27FC236}">
                    <a16:creationId xmlns:a16="http://schemas.microsoft.com/office/drawing/2014/main" id="{2E53639D-BFE2-DE76-7178-A0C787BDEA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97542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250"/>
                                        <p:tgtEl>
                                          <p:spTgt spid="1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250"/>
                                        <p:tgtEl>
                                          <p:spTgt spid="21"/>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50"/>
                                        <p:tgtEl>
                                          <p:spTgt spid="22"/>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250"/>
                                        <p:tgtEl>
                                          <p:spTgt spid="23"/>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0595-0A52-2C0F-3966-0A8CBB233002}"/>
              </a:ext>
            </a:extLst>
          </p:cNvPr>
          <p:cNvSpPr>
            <a:spLocks noGrp="1"/>
          </p:cNvSpPr>
          <p:nvPr>
            <p:ph type="title"/>
          </p:nvPr>
        </p:nvSpPr>
        <p:spPr>
          <a:xfrm>
            <a:off x="1750526" y="2766219"/>
            <a:ext cx="8690949" cy="1325563"/>
          </a:xfrm>
        </p:spPr>
        <p:txBody>
          <a:bodyPr/>
          <a:lstStyle/>
          <a:p>
            <a:r>
              <a:rPr lang="en-GB" dirty="0">
                <a:solidFill>
                  <a:schemeClr val="accent1"/>
                </a:solidFill>
                <a:latin typeface="Century Gothic" panose="020B0502020202020204" pitchFamily="34" charset="0"/>
              </a:rPr>
              <a:t>W</a:t>
            </a:r>
            <a:r>
              <a:rPr lang="aa-ET" dirty="0">
                <a:solidFill>
                  <a:schemeClr val="accent1"/>
                </a:solidFill>
                <a:latin typeface="Century Gothic" panose="020B0502020202020204" pitchFamily="34" charset="0"/>
              </a:rPr>
              <a:t>hat are </a:t>
            </a:r>
            <a:r>
              <a:rPr lang="en-US" dirty="0" err="1">
                <a:solidFill>
                  <a:schemeClr val="accent1"/>
                </a:solidFill>
                <a:latin typeface="Century Gothic" panose="020B0502020202020204" pitchFamily="34" charset="0"/>
              </a:rPr>
              <a:t>WoT</a:t>
            </a:r>
            <a:r>
              <a:rPr lang="en-US" dirty="0">
                <a:solidFill>
                  <a:schemeClr val="accent1"/>
                </a:solidFill>
                <a:latin typeface="Century Gothic" panose="020B0502020202020204" pitchFamily="34" charset="0"/>
              </a:rPr>
              <a:t> </a:t>
            </a:r>
            <a:r>
              <a:rPr lang="aa-ET" dirty="0">
                <a:solidFill>
                  <a:schemeClr val="accent1"/>
                </a:solidFill>
                <a:latin typeface="Century Gothic" panose="020B0502020202020204" pitchFamily="34" charset="0"/>
              </a:rPr>
              <a:t>Building Blocks?</a:t>
            </a:r>
          </a:p>
        </p:txBody>
      </p:sp>
    </p:spTree>
    <p:extLst>
      <p:ext uri="{BB962C8B-B14F-4D97-AF65-F5344CB8AC3E}">
        <p14:creationId xmlns:p14="http://schemas.microsoft.com/office/powerpoint/2010/main" val="178298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A2B82-715F-B95F-C1F3-FF90B14BDAE2}"/>
            </a:ext>
          </a:extLst>
        </p:cNvPr>
        <p:cNvGrpSpPr/>
        <p:nvPr/>
      </p:nvGrpSpPr>
      <p:grpSpPr>
        <a:xfrm>
          <a:off x="0" y="0"/>
          <a:ext cx="0" cy="0"/>
          <a:chOff x="0" y="0"/>
          <a:chExt cx="0" cy="0"/>
        </a:xfrm>
      </p:grpSpPr>
      <p:pic>
        <p:nvPicPr>
          <p:cNvPr id="16" name="Graphic 15" descr="Paper outline">
            <a:extLst>
              <a:ext uri="{FF2B5EF4-FFF2-40B4-BE49-F238E27FC236}">
                <a16:creationId xmlns:a16="http://schemas.microsoft.com/office/drawing/2014/main" id="{DCEB51E8-B2CB-C1FB-6A5E-24BE7B5F2FF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4368" y="1270327"/>
            <a:ext cx="4166301" cy="4248703"/>
          </a:xfrm>
          <a:prstGeom prst="rect">
            <a:avLst/>
          </a:prstGeom>
        </p:spPr>
      </p:pic>
      <p:cxnSp>
        <p:nvCxnSpPr>
          <p:cNvPr id="18" name="Straight Connector 17">
            <a:extLst>
              <a:ext uri="{FF2B5EF4-FFF2-40B4-BE49-F238E27FC236}">
                <a16:creationId xmlns:a16="http://schemas.microsoft.com/office/drawing/2014/main" id="{4DE02651-3008-A576-E1E1-EAF39D71508C}"/>
              </a:ext>
            </a:extLst>
          </p:cNvPr>
          <p:cNvCxnSpPr>
            <a:cxnSpLocks/>
          </p:cNvCxnSpPr>
          <p:nvPr/>
        </p:nvCxnSpPr>
        <p:spPr>
          <a:xfrm flipV="1">
            <a:off x="6636326" y="2778759"/>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62C9A33-EB70-23D4-A9C1-5E56D2951E2A}"/>
              </a:ext>
            </a:extLst>
          </p:cNvPr>
          <p:cNvCxnSpPr>
            <a:cxnSpLocks/>
          </p:cNvCxnSpPr>
          <p:nvPr/>
        </p:nvCxnSpPr>
        <p:spPr>
          <a:xfrm flipV="1">
            <a:off x="6865341" y="298749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0202EFF-9F16-FC33-691F-10E180CA704D}"/>
              </a:ext>
            </a:extLst>
          </p:cNvPr>
          <p:cNvCxnSpPr>
            <a:cxnSpLocks/>
          </p:cNvCxnSpPr>
          <p:nvPr/>
        </p:nvCxnSpPr>
        <p:spPr>
          <a:xfrm flipV="1">
            <a:off x="6865341" y="319623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D380FB-AF51-9349-CB98-AAB6A57DB3BB}"/>
              </a:ext>
            </a:extLst>
          </p:cNvPr>
          <p:cNvCxnSpPr>
            <a:cxnSpLocks/>
          </p:cNvCxnSpPr>
          <p:nvPr/>
        </p:nvCxnSpPr>
        <p:spPr>
          <a:xfrm flipV="1">
            <a:off x="6636325" y="3424096"/>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359885-DB97-1A39-CF15-C1D0D832CD83}"/>
              </a:ext>
            </a:extLst>
          </p:cNvPr>
          <p:cNvCxnSpPr>
            <a:cxnSpLocks/>
          </p:cNvCxnSpPr>
          <p:nvPr/>
        </p:nvCxnSpPr>
        <p:spPr>
          <a:xfrm flipV="1">
            <a:off x="6863033" y="36649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6E12D2-BBB5-D6BF-E03D-4E8307809B76}"/>
              </a:ext>
            </a:extLst>
          </p:cNvPr>
          <p:cNvCxnSpPr>
            <a:cxnSpLocks/>
          </p:cNvCxnSpPr>
          <p:nvPr/>
        </p:nvCxnSpPr>
        <p:spPr>
          <a:xfrm flipV="1">
            <a:off x="6863033" y="391075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F587BB-3328-226B-4942-C3B9D59D4C9B}"/>
              </a:ext>
            </a:extLst>
          </p:cNvPr>
          <p:cNvCxnSpPr>
            <a:cxnSpLocks/>
          </p:cNvCxnSpPr>
          <p:nvPr/>
        </p:nvCxnSpPr>
        <p:spPr>
          <a:xfrm flipV="1">
            <a:off x="6636326" y="41566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 name="Group 2" hidden="1">
            <a:extLst>
              <a:ext uri="{FF2B5EF4-FFF2-40B4-BE49-F238E27FC236}">
                <a16:creationId xmlns:a16="http://schemas.microsoft.com/office/drawing/2014/main" id="{08EFD0AD-BA9B-B570-EB74-DF331990DE11}"/>
              </a:ext>
            </a:extLst>
          </p:cNvPr>
          <p:cNvGrpSpPr/>
          <p:nvPr/>
        </p:nvGrpSpPr>
        <p:grpSpPr>
          <a:xfrm>
            <a:off x="405699" y="4736434"/>
            <a:ext cx="962125" cy="962125"/>
            <a:chOff x="9792033" y="3821823"/>
            <a:chExt cx="962125" cy="962125"/>
          </a:xfrm>
        </p:grpSpPr>
        <p:sp>
          <p:nvSpPr>
            <p:cNvPr id="15" name="Rectangle 14">
              <a:extLst>
                <a:ext uri="{FF2B5EF4-FFF2-40B4-BE49-F238E27FC236}">
                  <a16:creationId xmlns:a16="http://schemas.microsoft.com/office/drawing/2014/main" id="{3876C4E9-5EA1-82CE-E044-D686D3D69DA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hidden="1">
              <a:extLst>
                <a:ext uri="{FF2B5EF4-FFF2-40B4-BE49-F238E27FC236}">
                  <a16:creationId xmlns:a16="http://schemas.microsoft.com/office/drawing/2014/main" id="{68D0EC28-8B58-8491-2CB5-E8EFCDF3B41F}"/>
                </a:ext>
              </a:extLst>
            </p:cNvPr>
            <p:cNvGrpSpPr/>
            <p:nvPr/>
          </p:nvGrpSpPr>
          <p:grpSpPr>
            <a:xfrm>
              <a:off x="9792033" y="3821823"/>
              <a:ext cx="962125" cy="962125"/>
              <a:chOff x="4300668" y="-1299739"/>
              <a:chExt cx="2827861" cy="2827862"/>
            </a:xfrm>
          </p:grpSpPr>
          <p:pic>
            <p:nvPicPr>
              <p:cNvPr id="25" name="Graphic 24" descr="Paper outline">
                <a:extLst>
                  <a:ext uri="{FF2B5EF4-FFF2-40B4-BE49-F238E27FC236}">
                    <a16:creationId xmlns:a16="http://schemas.microsoft.com/office/drawing/2014/main" id="{82FA1445-4AD4-69BC-59FC-706CDCF4DA8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6" name="Picture 25" descr="Logo&#10;&#10;Description automatically generated">
                <a:extLst>
                  <a:ext uri="{FF2B5EF4-FFF2-40B4-BE49-F238E27FC236}">
                    <a16:creationId xmlns:a16="http://schemas.microsoft.com/office/drawing/2014/main" id="{A067256F-C7DE-2F17-4D61-55E1FB8D5C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6" name="Rectangle 5">
            <a:extLst>
              <a:ext uri="{FF2B5EF4-FFF2-40B4-BE49-F238E27FC236}">
                <a16:creationId xmlns:a16="http://schemas.microsoft.com/office/drawing/2014/main" id="{2E280796-DE70-E632-D397-D440936FECB1}"/>
              </a:ext>
            </a:extLst>
          </p:cNvPr>
          <p:cNvSpPr/>
          <p:nvPr/>
        </p:nvSpPr>
        <p:spPr>
          <a:xfrm>
            <a:off x="10153145"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B8B6770-BEC3-DAA8-2374-4E5081CE7B88}"/>
              </a:ext>
            </a:extLst>
          </p:cNvPr>
          <p:cNvGrpSpPr/>
          <p:nvPr/>
        </p:nvGrpSpPr>
        <p:grpSpPr>
          <a:xfrm>
            <a:off x="9069261" y="2640325"/>
            <a:ext cx="2854264" cy="1879600"/>
            <a:chOff x="7425515" y="2664054"/>
            <a:chExt cx="2854264" cy="1879600"/>
          </a:xfrm>
        </p:grpSpPr>
        <p:sp>
          <p:nvSpPr>
            <p:cNvPr id="8" name="Rounded Rectangle 7">
              <a:extLst>
                <a:ext uri="{FF2B5EF4-FFF2-40B4-BE49-F238E27FC236}">
                  <a16:creationId xmlns:a16="http://schemas.microsoft.com/office/drawing/2014/main" id="{8B3DDA14-CD17-F3AC-85D3-AA1A80547057}"/>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F788572-1568-2EF2-103A-65DAC12F6837}"/>
                </a:ext>
              </a:extLst>
            </p:cNvPr>
            <p:cNvGrpSpPr/>
            <p:nvPr/>
          </p:nvGrpSpPr>
          <p:grpSpPr>
            <a:xfrm>
              <a:off x="7685303" y="2824544"/>
              <a:ext cx="2334687" cy="655970"/>
              <a:chOff x="775934" y="875209"/>
              <a:chExt cx="2334687" cy="655970"/>
            </a:xfrm>
          </p:grpSpPr>
          <p:sp>
            <p:nvSpPr>
              <p:cNvPr id="30" name="Rounded Rectangle 29">
                <a:extLst>
                  <a:ext uri="{FF2B5EF4-FFF2-40B4-BE49-F238E27FC236}">
                    <a16:creationId xmlns:a16="http://schemas.microsoft.com/office/drawing/2014/main" id="{EAF40004-99F2-2694-17C5-03A68CFF2C73}"/>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5473327-E2F0-1777-32C3-375BECAA5315}"/>
                  </a:ext>
                </a:extLst>
              </p:cNvPr>
              <p:cNvGrpSpPr/>
              <p:nvPr/>
            </p:nvGrpSpPr>
            <p:grpSpPr>
              <a:xfrm>
                <a:off x="882893" y="1011920"/>
                <a:ext cx="2120769" cy="382548"/>
                <a:chOff x="876660" y="1008644"/>
                <a:chExt cx="2120769" cy="382548"/>
              </a:xfrm>
            </p:grpSpPr>
            <p:grpSp>
              <p:nvGrpSpPr>
                <p:cNvPr id="32" name="Group 31">
                  <a:extLst>
                    <a:ext uri="{FF2B5EF4-FFF2-40B4-BE49-F238E27FC236}">
                      <a16:creationId xmlns:a16="http://schemas.microsoft.com/office/drawing/2014/main" id="{89CF8787-ED1B-8483-3462-8E8B81479CEE}"/>
                    </a:ext>
                  </a:extLst>
                </p:cNvPr>
                <p:cNvGrpSpPr/>
                <p:nvPr/>
              </p:nvGrpSpPr>
              <p:grpSpPr>
                <a:xfrm>
                  <a:off x="876660" y="1008644"/>
                  <a:ext cx="1062876" cy="382548"/>
                  <a:chOff x="876660" y="1006505"/>
                  <a:chExt cx="1062876" cy="382548"/>
                </a:xfrm>
              </p:grpSpPr>
              <p:sp>
                <p:nvSpPr>
                  <p:cNvPr id="40" name="Rounded Rectangle 39">
                    <a:extLst>
                      <a:ext uri="{FF2B5EF4-FFF2-40B4-BE49-F238E27FC236}">
                        <a16:creationId xmlns:a16="http://schemas.microsoft.com/office/drawing/2014/main" id="{100D2F85-BC31-D054-B2F8-48102B4BA2EF}"/>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B94C4F0C-0D12-E6AD-F665-C36EBB93AB2B}"/>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17F4D93C-EA34-5AA2-5120-FAD2C3EAC09F}"/>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5452F3BB-69FE-4863-A85F-4AB12627E489}"/>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27517766-8D08-2230-6292-1C0ADF91DDD5}"/>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2B0D5BDA-1542-AEB3-4161-25996EDAFB35}"/>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F15D104-C28A-87DC-D7B0-AAE37A511D39}"/>
                    </a:ext>
                  </a:extLst>
                </p:cNvPr>
                <p:cNvGrpSpPr/>
                <p:nvPr/>
              </p:nvGrpSpPr>
              <p:grpSpPr>
                <a:xfrm>
                  <a:off x="1934553" y="1008644"/>
                  <a:ext cx="1062876" cy="382548"/>
                  <a:chOff x="876660" y="1006505"/>
                  <a:chExt cx="1062876" cy="382548"/>
                </a:xfrm>
              </p:grpSpPr>
              <p:sp>
                <p:nvSpPr>
                  <p:cNvPr id="34" name="Rounded Rectangle 33">
                    <a:extLst>
                      <a:ext uri="{FF2B5EF4-FFF2-40B4-BE49-F238E27FC236}">
                        <a16:creationId xmlns:a16="http://schemas.microsoft.com/office/drawing/2014/main" id="{7281375C-665D-0B44-DA0A-465219D7BBD2}"/>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C3CD2A70-292F-4A73-29D2-152A33C0FEB2}"/>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244E5508-1794-0C8F-4EAB-399B07EE88AA}"/>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B5601C7F-5C90-A0B2-83A8-34C1B35D00B0}"/>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C934CD1A-F523-A2B9-D4B0-BB4E54DF6155}"/>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72F05BD8-20EE-878D-ED19-52CD0C03B446}"/>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 name="Group 9">
              <a:extLst>
                <a:ext uri="{FF2B5EF4-FFF2-40B4-BE49-F238E27FC236}">
                  <a16:creationId xmlns:a16="http://schemas.microsoft.com/office/drawing/2014/main" id="{FB94CA45-6797-CC1F-AB9D-1604D045A508}"/>
                </a:ext>
              </a:extLst>
            </p:cNvPr>
            <p:cNvGrpSpPr/>
            <p:nvPr/>
          </p:nvGrpSpPr>
          <p:grpSpPr>
            <a:xfrm>
              <a:off x="7866155" y="3603854"/>
              <a:ext cx="1972984" cy="765944"/>
              <a:chOff x="1085297" y="1397000"/>
              <a:chExt cx="1972984" cy="765944"/>
            </a:xfrm>
          </p:grpSpPr>
          <p:sp>
            <p:nvSpPr>
              <p:cNvPr id="12" name="Rounded Rectangle 11">
                <a:extLst>
                  <a:ext uri="{FF2B5EF4-FFF2-40B4-BE49-F238E27FC236}">
                    <a16:creationId xmlns:a16="http://schemas.microsoft.com/office/drawing/2014/main" id="{A193D56E-3797-3B2C-E162-7A82C0B8F7B2}"/>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D8BAAAC-1A6B-34E4-1359-6F03D10DFF27}"/>
                  </a:ext>
                </a:extLst>
              </p:cNvPr>
              <p:cNvGrpSpPr/>
              <p:nvPr/>
            </p:nvGrpSpPr>
            <p:grpSpPr>
              <a:xfrm>
                <a:off x="2394001" y="1456280"/>
                <a:ext cx="664280" cy="611674"/>
                <a:chOff x="2438496" y="1413466"/>
                <a:chExt cx="664280" cy="611674"/>
              </a:xfrm>
            </p:grpSpPr>
            <p:sp>
              <p:nvSpPr>
                <p:cNvPr id="14" name="Rounded Rectangle 13">
                  <a:extLst>
                    <a:ext uri="{FF2B5EF4-FFF2-40B4-BE49-F238E27FC236}">
                      <a16:creationId xmlns:a16="http://schemas.microsoft.com/office/drawing/2014/main" id="{F7ACF9CE-37E9-8104-C72B-FBFAF73D8CB8}"/>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9A766A3C-29AA-7A86-CB59-C6A616A6E4C6}"/>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8D11A542-EC5F-BAEE-F6A3-41D5F26FC431}"/>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AEF42DD3-50FB-6A28-FDDA-6B6968D8F739}"/>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6" name="Title 1">
            <a:extLst>
              <a:ext uri="{FF2B5EF4-FFF2-40B4-BE49-F238E27FC236}">
                <a16:creationId xmlns:a16="http://schemas.microsoft.com/office/drawing/2014/main" id="{47E80E85-6A8E-2F83-2A03-BCE1DB7A455B}"/>
              </a:ext>
            </a:extLst>
          </p:cNvPr>
          <p:cNvSpPr txBox="1">
            <a:spLocks/>
          </p:cNvSpPr>
          <p:nvPr/>
        </p:nvSpPr>
        <p:spPr>
          <a:xfrm>
            <a:off x="9838745"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47" name="Rectangle 46" hidden="1">
            <a:extLst>
              <a:ext uri="{FF2B5EF4-FFF2-40B4-BE49-F238E27FC236}">
                <a16:creationId xmlns:a16="http://schemas.microsoft.com/office/drawing/2014/main" id="{6708ACF8-1554-58E8-66C8-9A81E8C151C0}"/>
              </a:ext>
            </a:extLst>
          </p:cNvPr>
          <p:cNvSpPr/>
          <p:nvPr/>
        </p:nvSpPr>
        <p:spPr>
          <a:xfrm>
            <a:off x="1103321" y="4003952"/>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a:extLst>
              <a:ext uri="{FF2B5EF4-FFF2-40B4-BE49-F238E27FC236}">
                <a16:creationId xmlns:a16="http://schemas.microsoft.com/office/drawing/2014/main" id="{29A6F659-DB16-6237-939E-0AEED6E1F4ED}"/>
              </a:ext>
            </a:extLst>
          </p:cNvPr>
          <p:cNvSpPr/>
          <p:nvPr/>
        </p:nvSpPr>
        <p:spPr>
          <a:xfrm>
            <a:off x="1300161" y="1875171"/>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731FFAC7-5F4C-6C70-3749-5636B3467E7E}"/>
              </a:ext>
            </a:extLst>
          </p:cNvPr>
          <p:cNvSpPr/>
          <p:nvPr/>
        </p:nvSpPr>
        <p:spPr>
          <a:xfrm>
            <a:off x="1473560" y="3880213"/>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122" name="Group 121">
            <a:extLst>
              <a:ext uri="{FF2B5EF4-FFF2-40B4-BE49-F238E27FC236}">
                <a16:creationId xmlns:a16="http://schemas.microsoft.com/office/drawing/2014/main" id="{83C5ECBE-0DFB-DDE8-D805-ED1CF7889302}"/>
              </a:ext>
            </a:extLst>
          </p:cNvPr>
          <p:cNvGrpSpPr/>
          <p:nvPr/>
        </p:nvGrpSpPr>
        <p:grpSpPr>
          <a:xfrm>
            <a:off x="401454" y="5074524"/>
            <a:ext cx="962125" cy="962125"/>
            <a:chOff x="9792033" y="3821823"/>
            <a:chExt cx="962125" cy="962125"/>
          </a:xfrm>
        </p:grpSpPr>
        <p:sp>
          <p:nvSpPr>
            <p:cNvPr id="123" name="Rectangle 122">
              <a:extLst>
                <a:ext uri="{FF2B5EF4-FFF2-40B4-BE49-F238E27FC236}">
                  <a16:creationId xmlns:a16="http://schemas.microsoft.com/office/drawing/2014/main" id="{123BE4AD-6625-A886-7BF2-9A0AB6557B3B}"/>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12935700-A594-AF6D-0AF1-621B354FDD47}"/>
                </a:ext>
              </a:extLst>
            </p:cNvPr>
            <p:cNvGrpSpPr/>
            <p:nvPr/>
          </p:nvGrpSpPr>
          <p:grpSpPr>
            <a:xfrm>
              <a:off x="9792033" y="3821823"/>
              <a:ext cx="962125" cy="962125"/>
              <a:chOff x="4300668" y="-1299739"/>
              <a:chExt cx="2827861" cy="2827862"/>
            </a:xfrm>
          </p:grpSpPr>
          <p:pic>
            <p:nvPicPr>
              <p:cNvPr id="125" name="Graphic 124" descr="Paper outline">
                <a:extLst>
                  <a:ext uri="{FF2B5EF4-FFF2-40B4-BE49-F238E27FC236}">
                    <a16:creationId xmlns:a16="http://schemas.microsoft.com/office/drawing/2014/main" id="{49FF76FF-4A63-DB5C-E0F8-0CEC44799B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0668" y="-1299739"/>
                <a:ext cx="2827861" cy="2827862"/>
              </a:xfrm>
              <a:prstGeom prst="rect">
                <a:avLst/>
              </a:prstGeom>
            </p:spPr>
          </p:pic>
          <p:pic>
            <p:nvPicPr>
              <p:cNvPr id="126" name="Picture 125" descr="Logo&#10;&#10;Description automatically generated">
                <a:extLst>
                  <a:ext uri="{FF2B5EF4-FFF2-40B4-BE49-F238E27FC236}">
                    <a16:creationId xmlns:a16="http://schemas.microsoft.com/office/drawing/2014/main" id="{DF8231CB-CADA-8A3C-2696-66B2388BE1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3587817000"/>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A30CFF-7D66-8DBA-F840-D80E18B558BD}"/>
              </a:ext>
            </a:extLst>
          </p:cNvPr>
          <p:cNvSpPr/>
          <p:nvPr/>
        </p:nvSpPr>
        <p:spPr>
          <a:xfrm>
            <a:off x="1685895" y="2106158"/>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4595EF8F-C571-9626-D7E9-D15B08949DAB}"/>
              </a:ext>
            </a:extLst>
          </p:cNvPr>
          <p:cNvSpPr/>
          <p:nvPr/>
        </p:nvSpPr>
        <p:spPr>
          <a:xfrm>
            <a:off x="1859294" y="4111200"/>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pic>
        <p:nvPicPr>
          <p:cNvPr id="6" name="Graphic 5" descr="Paper outline">
            <a:extLst>
              <a:ext uri="{FF2B5EF4-FFF2-40B4-BE49-F238E27FC236}">
                <a16:creationId xmlns:a16="http://schemas.microsoft.com/office/drawing/2014/main" id="{7C47CEEE-E84C-BFE0-4511-BDED2E15FD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4423" y="4402294"/>
            <a:ext cx="1493932" cy="1523479"/>
          </a:xfrm>
          <a:prstGeom prst="rect">
            <a:avLst/>
          </a:prstGeom>
        </p:spPr>
      </p:pic>
      <p:sp>
        <p:nvSpPr>
          <p:cNvPr id="7" name="Rectangle 6">
            <a:extLst>
              <a:ext uri="{FF2B5EF4-FFF2-40B4-BE49-F238E27FC236}">
                <a16:creationId xmlns:a16="http://schemas.microsoft.com/office/drawing/2014/main" id="{8D0F2EBC-7496-5320-9D17-CE8F78553D3B}"/>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4F3333D0-791A-55B3-AC64-BE2CB07D2F48}"/>
              </a:ext>
            </a:extLst>
          </p:cNvPr>
          <p:cNvGrpSpPr/>
          <p:nvPr/>
        </p:nvGrpSpPr>
        <p:grpSpPr>
          <a:xfrm>
            <a:off x="7425515" y="2640325"/>
            <a:ext cx="2854264" cy="1879600"/>
            <a:chOff x="7425515" y="2664054"/>
            <a:chExt cx="2854264" cy="1879600"/>
          </a:xfrm>
        </p:grpSpPr>
        <p:sp>
          <p:nvSpPr>
            <p:cNvPr id="9" name="Rounded Rectangle 8">
              <a:extLst>
                <a:ext uri="{FF2B5EF4-FFF2-40B4-BE49-F238E27FC236}">
                  <a16:creationId xmlns:a16="http://schemas.microsoft.com/office/drawing/2014/main" id="{985AC7FD-9896-2030-151A-04DFBE0C4C4D}"/>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4D5162-CF72-7675-460C-B5C0CFFF65FB}"/>
                </a:ext>
              </a:extLst>
            </p:cNvPr>
            <p:cNvGrpSpPr/>
            <p:nvPr/>
          </p:nvGrpSpPr>
          <p:grpSpPr>
            <a:xfrm>
              <a:off x="7685303" y="2824544"/>
              <a:ext cx="2334687" cy="655970"/>
              <a:chOff x="775934" y="875209"/>
              <a:chExt cx="2334687" cy="655970"/>
            </a:xfrm>
          </p:grpSpPr>
          <p:sp>
            <p:nvSpPr>
              <p:cNvPr id="18" name="Rounded Rectangle 17">
                <a:extLst>
                  <a:ext uri="{FF2B5EF4-FFF2-40B4-BE49-F238E27FC236}">
                    <a16:creationId xmlns:a16="http://schemas.microsoft.com/office/drawing/2014/main" id="{601619F4-2045-F344-939A-A5A7B8F6E534}"/>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4688453-8A11-93FC-1AE4-56AE3126644E}"/>
                  </a:ext>
                </a:extLst>
              </p:cNvPr>
              <p:cNvGrpSpPr/>
              <p:nvPr/>
            </p:nvGrpSpPr>
            <p:grpSpPr>
              <a:xfrm>
                <a:off x="882893" y="1011920"/>
                <a:ext cx="2120769" cy="382548"/>
                <a:chOff x="876660" y="1008644"/>
                <a:chExt cx="2120769" cy="382548"/>
              </a:xfrm>
            </p:grpSpPr>
            <p:grpSp>
              <p:nvGrpSpPr>
                <p:cNvPr id="20" name="Group 19">
                  <a:extLst>
                    <a:ext uri="{FF2B5EF4-FFF2-40B4-BE49-F238E27FC236}">
                      <a16:creationId xmlns:a16="http://schemas.microsoft.com/office/drawing/2014/main" id="{13F291B4-452D-A289-C3B3-7AC1671E3B1C}"/>
                    </a:ext>
                  </a:extLst>
                </p:cNvPr>
                <p:cNvGrpSpPr/>
                <p:nvPr/>
              </p:nvGrpSpPr>
              <p:grpSpPr>
                <a:xfrm>
                  <a:off x="876660" y="1008644"/>
                  <a:ext cx="1062876" cy="382548"/>
                  <a:chOff x="876660" y="1006505"/>
                  <a:chExt cx="1062876" cy="382548"/>
                </a:xfrm>
              </p:grpSpPr>
              <p:sp>
                <p:nvSpPr>
                  <p:cNvPr id="28" name="Rounded Rectangle 27">
                    <a:extLst>
                      <a:ext uri="{FF2B5EF4-FFF2-40B4-BE49-F238E27FC236}">
                        <a16:creationId xmlns:a16="http://schemas.microsoft.com/office/drawing/2014/main" id="{C8787903-7959-786C-26D4-104B1B01075F}"/>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F5DE87AA-DABE-0FEC-F8FA-957E32F7B7E6}"/>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5470C79-BFC9-4E80-07B9-A462B23A53F0}"/>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3030CBB6-239F-3CC8-A8E5-3EFFD8E00A88}"/>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19F9D4A4-D2FF-FE6C-24C2-95C7828E35E7}"/>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D9B4DC20-1D54-121B-9AEE-BE867E4AEAF1}"/>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FC0DF959-BCEC-115F-971F-1C9254741482}"/>
                    </a:ext>
                  </a:extLst>
                </p:cNvPr>
                <p:cNvGrpSpPr/>
                <p:nvPr/>
              </p:nvGrpSpPr>
              <p:grpSpPr>
                <a:xfrm>
                  <a:off x="1934553" y="1008644"/>
                  <a:ext cx="1062876" cy="382548"/>
                  <a:chOff x="876660" y="1006505"/>
                  <a:chExt cx="1062876" cy="382548"/>
                </a:xfrm>
              </p:grpSpPr>
              <p:sp>
                <p:nvSpPr>
                  <p:cNvPr id="22" name="Rounded Rectangle 21">
                    <a:extLst>
                      <a:ext uri="{FF2B5EF4-FFF2-40B4-BE49-F238E27FC236}">
                        <a16:creationId xmlns:a16="http://schemas.microsoft.com/office/drawing/2014/main" id="{4EB09A2E-3D4C-F533-054F-728442F33C0D}"/>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6C71435F-8C8E-159E-667D-EE79D19C3EEA}"/>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57F32E3E-C41B-36CB-78D9-E05215D1AD1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C88F713E-9FE1-3802-EF09-CFBCF20DF19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5282B80F-B626-01E4-00D3-8B7EA20B41AB}"/>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ABE646D4-54E1-DABD-F59E-F74D3071C098}"/>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1" name="Group 10">
              <a:extLst>
                <a:ext uri="{FF2B5EF4-FFF2-40B4-BE49-F238E27FC236}">
                  <a16:creationId xmlns:a16="http://schemas.microsoft.com/office/drawing/2014/main" id="{8C86DA67-CE69-201E-3DAD-80CF14AEAD78}"/>
                </a:ext>
              </a:extLst>
            </p:cNvPr>
            <p:cNvGrpSpPr/>
            <p:nvPr/>
          </p:nvGrpSpPr>
          <p:grpSpPr>
            <a:xfrm>
              <a:off x="7866155" y="3603854"/>
              <a:ext cx="1972984" cy="765944"/>
              <a:chOff x="1085297" y="1397000"/>
              <a:chExt cx="1972984" cy="765944"/>
            </a:xfrm>
          </p:grpSpPr>
          <p:sp>
            <p:nvSpPr>
              <p:cNvPr id="12" name="Rounded Rectangle 11">
                <a:extLst>
                  <a:ext uri="{FF2B5EF4-FFF2-40B4-BE49-F238E27FC236}">
                    <a16:creationId xmlns:a16="http://schemas.microsoft.com/office/drawing/2014/main" id="{F5D78CAD-8450-B84C-19BA-26DBB8FC6228}"/>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F930E82-D664-E81D-AAF8-200F4A5A6717}"/>
                  </a:ext>
                </a:extLst>
              </p:cNvPr>
              <p:cNvGrpSpPr/>
              <p:nvPr/>
            </p:nvGrpSpPr>
            <p:grpSpPr>
              <a:xfrm>
                <a:off x="2394001" y="1456280"/>
                <a:ext cx="664280" cy="611674"/>
                <a:chOff x="2438496" y="1413466"/>
                <a:chExt cx="664280" cy="611674"/>
              </a:xfrm>
            </p:grpSpPr>
            <p:sp>
              <p:nvSpPr>
                <p:cNvPr id="14" name="Rounded Rectangle 13">
                  <a:extLst>
                    <a:ext uri="{FF2B5EF4-FFF2-40B4-BE49-F238E27FC236}">
                      <a16:creationId xmlns:a16="http://schemas.microsoft.com/office/drawing/2014/main" id="{A4874096-A88F-38D0-AB28-45FE0289E339}"/>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165B95E-27B1-E092-8A96-1EEBD8249317}"/>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65DC57E-366E-79BF-505D-1110501880BF}"/>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9DEFD75-B117-22DC-039B-4BCC408527F8}"/>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4" name="Title 1">
            <a:extLst>
              <a:ext uri="{FF2B5EF4-FFF2-40B4-BE49-F238E27FC236}">
                <a16:creationId xmlns:a16="http://schemas.microsoft.com/office/drawing/2014/main" id="{96BF6C42-A174-0079-89EC-9139272E9570}"/>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Tree>
    <p:extLst>
      <p:ext uri="{BB962C8B-B14F-4D97-AF65-F5344CB8AC3E}">
        <p14:creationId xmlns:p14="http://schemas.microsoft.com/office/powerpoint/2010/main" val="332830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1" descr="Thermometer with solid fill">
            <a:extLst>
              <a:ext uri="{FF2B5EF4-FFF2-40B4-BE49-F238E27FC236}">
                <a16:creationId xmlns:a16="http://schemas.microsoft.com/office/drawing/2014/main" id="{67023250-D124-5688-D3C8-F77860DA9C83}"/>
              </a:ext>
            </a:extLst>
          </p:cNvPr>
          <p:cNvGrpSpPr/>
          <p:nvPr/>
        </p:nvGrpSpPr>
        <p:grpSpPr>
          <a:xfrm>
            <a:off x="1338187" y="2029627"/>
            <a:ext cx="1264541" cy="2798744"/>
            <a:chOff x="1338187" y="2029627"/>
            <a:chExt cx="1264541" cy="2798744"/>
          </a:xfrm>
          <a:solidFill>
            <a:schemeClr val="accent5"/>
          </a:solidFill>
        </p:grpSpPr>
        <p:sp>
          <p:nvSpPr>
            <p:cNvPr id="44" name="Freeform: Shape 43">
              <a:extLst>
                <a:ext uri="{FF2B5EF4-FFF2-40B4-BE49-F238E27FC236}">
                  <a16:creationId xmlns:a16="http://schemas.microsoft.com/office/drawing/2014/main" id="{8FA3DE41-BD38-7362-A0B2-89613378CE23}"/>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solidFill>
              <a:schemeClr val="accent5"/>
            </a:solidFill>
            <a:ln w="3155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DEAEC74-2822-DEAD-BA0D-0CBD7B09F716}"/>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solidFill>
              <a:schemeClr val="accent5"/>
            </a:solidFill>
            <a:ln w="31552" cap="flat">
              <a:noFill/>
              <a:prstDash val="solid"/>
              <a:miter/>
            </a:ln>
          </p:spPr>
          <p:txBody>
            <a:bodyPr rtlCol="0" anchor="ctr"/>
            <a:lstStyle/>
            <a:p>
              <a:endParaRPr lang="en-US" dirty="0"/>
            </a:p>
          </p:txBody>
        </p:sp>
      </p:grpSp>
      <p:cxnSp>
        <p:nvCxnSpPr>
          <p:cNvPr id="9" name="Straight Connector 8">
            <a:extLst>
              <a:ext uri="{FF2B5EF4-FFF2-40B4-BE49-F238E27FC236}">
                <a16:creationId xmlns:a16="http://schemas.microsoft.com/office/drawing/2014/main" id="{2D037A8B-AE6F-408E-B707-C91EF3CB131F}"/>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B6F20B9-EF49-8DC6-B371-BED6D3528FAF}"/>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5FD4CCF-5F90-0C97-9FEF-CE0FCF026CD3}"/>
              </a:ext>
            </a:extLst>
          </p:cNvPr>
          <p:cNvGrpSpPr/>
          <p:nvPr/>
        </p:nvGrpSpPr>
        <p:grpSpPr>
          <a:xfrm>
            <a:off x="2576710" y="3488739"/>
            <a:ext cx="962125" cy="962125"/>
            <a:chOff x="4682068" y="549128"/>
            <a:chExt cx="2827861" cy="2827862"/>
          </a:xfrm>
        </p:grpSpPr>
        <p:pic>
          <p:nvPicPr>
            <p:cNvPr id="12" name="Graphic 11" descr="Paper outline">
              <a:extLst>
                <a:ext uri="{FF2B5EF4-FFF2-40B4-BE49-F238E27FC236}">
                  <a16:creationId xmlns:a16="http://schemas.microsoft.com/office/drawing/2014/main" id="{C2124DD8-E843-A05E-0DAF-2A7F4D226E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02CA4089-5368-C0B5-1ED9-8FC2031ECD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4" name="Rectangle 13">
            <a:extLst>
              <a:ext uri="{FF2B5EF4-FFF2-40B4-BE49-F238E27FC236}">
                <a16:creationId xmlns:a16="http://schemas.microsoft.com/office/drawing/2014/main" id="{E7C88772-688B-316B-31F8-971632FAC1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F71F8539-30F2-C069-1ACF-D94563A20BAE}"/>
              </a:ext>
            </a:extLst>
          </p:cNvPr>
          <p:cNvGrpSpPr/>
          <p:nvPr/>
        </p:nvGrpSpPr>
        <p:grpSpPr>
          <a:xfrm>
            <a:off x="7425515" y="2664054"/>
            <a:ext cx="2854264" cy="1879600"/>
            <a:chOff x="7425515" y="2664054"/>
            <a:chExt cx="2854264" cy="1879600"/>
          </a:xfrm>
        </p:grpSpPr>
        <p:sp>
          <p:nvSpPr>
            <p:cNvPr id="16" name="Rounded Rectangle 15">
              <a:extLst>
                <a:ext uri="{FF2B5EF4-FFF2-40B4-BE49-F238E27FC236}">
                  <a16:creationId xmlns:a16="http://schemas.microsoft.com/office/drawing/2014/main" id="{89FEFC11-64F8-72B9-BE89-BD1B6AB290E7}"/>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D1E8E80-C85F-7493-6012-443C08D9C497}"/>
                </a:ext>
              </a:extLst>
            </p:cNvPr>
            <p:cNvGrpSpPr/>
            <p:nvPr/>
          </p:nvGrpSpPr>
          <p:grpSpPr>
            <a:xfrm>
              <a:off x="7685303" y="2824544"/>
              <a:ext cx="2334687" cy="655970"/>
              <a:chOff x="775934" y="875209"/>
              <a:chExt cx="2334687" cy="655970"/>
            </a:xfrm>
          </p:grpSpPr>
          <p:sp>
            <p:nvSpPr>
              <p:cNvPr id="25" name="Rounded Rectangle 24">
                <a:extLst>
                  <a:ext uri="{FF2B5EF4-FFF2-40B4-BE49-F238E27FC236}">
                    <a16:creationId xmlns:a16="http://schemas.microsoft.com/office/drawing/2014/main" id="{D68F3BE0-2057-F911-6375-7D5C089A00EE}"/>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A732690-BD6F-016A-1A17-FEA7F21BBB87}"/>
                  </a:ext>
                </a:extLst>
              </p:cNvPr>
              <p:cNvGrpSpPr/>
              <p:nvPr/>
            </p:nvGrpSpPr>
            <p:grpSpPr>
              <a:xfrm>
                <a:off x="882893" y="1011920"/>
                <a:ext cx="2120769" cy="382548"/>
                <a:chOff x="876660" y="1008644"/>
                <a:chExt cx="2120769" cy="382548"/>
              </a:xfrm>
            </p:grpSpPr>
            <p:grpSp>
              <p:nvGrpSpPr>
                <p:cNvPr id="27" name="Group 26">
                  <a:extLst>
                    <a:ext uri="{FF2B5EF4-FFF2-40B4-BE49-F238E27FC236}">
                      <a16:creationId xmlns:a16="http://schemas.microsoft.com/office/drawing/2014/main" id="{2D709EC7-624B-652E-97B6-0EB14A790036}"/>
                    </a:ext>
                  </a:extLst>
                </p:cNvPr>
                <p:cNvGrpSpPr/>
                <p:nvPr/>
              </p:nvGrpSpPr>
              <p:grpSpPr>
                <a:xfrm>
                  <a:off x="876660" y="1008644"/>
                  <a:ext cx="1062876" cy="382548"/>
                  <a:chOff x="876660" y="1006505"/>
                  <a:chExt cx="1062876" cy="382548"/>
                </a:xfrm>
              </p:grpSpPr>
              <p:sp>
                <p:nvSpPr>
                  <p:cNvPr id="35" name="Rounded Rectangle 34">
                    <a:extLst>
                      <a:ext uri="{FF2B5EF4-FFF2-40B4-BE49-F238E27FC236}">
                        <a16:creationId xmlns:a16="http://schemas.microsoft.com/office/drawing/2014/main" id="{F64FEEB6-6B85-52FB-14AC-109E061A0122}"/>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41700B22-A54B-C6D3-86E5-1B75D8F28F08}"/>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72499B26-E131-0EF6-21B0-85BDE8AF0858}"/>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F12E554E-7043-829B-FC9D-C32976AC97B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D7023F5E-C15B-0A94-AB0D-BF623B177057}"/>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8916E15D-472A-3B96-CAB7-788520007BDF}"/>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D7AC2EFF-18BF-805D-2A00-2015B94961BF}"/>
                    </a:ext>
                  </a:extLst>
                </p:cNvPr>
                <p:cNvGrpSpPr/>
                <p:nvPr/>
              </p:nvGrpSpPr>
              <p:grpSpPr>
                <a:xfrm>
                  <a:off x="1934553" y="1008644"/>
                  <a:ext cx="1062876" cy="382548"/>
                  <a:chOff x="876660" y="1006505"/>
                  <a:chExt cx="1062876" cy="382548"/>
                </a:xfrm>
              </p:grpSpPr>
              <p:sp>
                <p:nvSpPr>
                  <p:cNvPr id="29" name="Rounded Rectangle 28">
                    <a:extLst>
                      <a:ext uri="{FF2B5EF4-FFF2-40B4-BE49-F238E27FC236}">
                        <a16:creationId xmlns:a16="http://schemas.microsoft.com/office/drawing/2014/main" id="{A0E6D43A-61E3-417A-A584-27C01FF5CFD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ED250DE-4622-A0CF-2A67-46216733A135}"/>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E5BB074E-2D8B-62AE-0CEF-187F45E5BF7B}"/>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089E6534-4BEE-BBC0-1E86-F3DB53B1D2CE}"/>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EA7D42B1-8680-23E8-C176-B61D821727C3}"/>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53D19288-5268-B483-5D08-4FD81D70F35F}"/>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 name="Group 17">
              <a:extLst>
                <a:ext uri="{FF2B5EF4-FFF2-40B4-BE49-F238E27FC236}">
                  <a16:creationId xmlns:a16="http://schemas.microsoft.com/office/drawing/2014/main" id="{940E48DA-D3AF-52EC-1240-3A588D6EA10D}"/>
                </a:ext>
              </a:extLst>
            </p:cNvPr>
            <p:cNvGrpSpPr/>
            <p:nvPr/>
          </p:nvGrpSpPr>
          <p:grpSpPr>
            <a:xfrm>
              <a:off x="7866155" y="3603854"/>
              <a:ext cx="1972984" cy="765944"/>
              <a:chOff x="1085297" y="1397000"/>
              <a:chExt cx="1972984" cy="765944"/>
            </a:xfrm>
          </p:grpSpPr>
          <p:sp>
            <p:nvSpPr>
              <p:cNvPr id="19" name="Rounded Rectangle 18">
                <a:extLst>
                  <a:ext uri="{FF2B5EF4-FFF2-40B4-BE49-F238E27FC236}">
                    <a16:creationId xmlns:a16="http://schemas.microsoft.com/office/drawing/2014/main" id="{B81A7287-5824-673D-C07F-B1BBEE5385FC}"/>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939C0EE-C13A-9DE7-B812-3DC2CE5AC773}"/>
                  </a:ext>
                </a:extLst>
              </p:cNvPr>
              <p:cNvGrpSpPr/>
              <p:nvPr/>
            </p:nvGrpSpPr>
            <p:grpSpPr>
              <a:xfrm>
                <a:off x="2394001" y="1456280"/>
                <a:ext cx="664280" cy="611674"/>
                <a:chOff x="2438496" y="1413466"/>
                <a:chExt cx="664280" cy="611674"/>
              </a:xfrm>
            </p:grpSpPr>
            <p:sp>
              <p:nvSpPr>
                <p:cNvPr id="21" name="Rounded Rectangle 20">
                  <a:extLst>
                    <a:ext uri="{FF2B5EF4-FFF2-40B4-BE49-F238E27FC236}">
                      <a16:creationId xmlns:a16="http://schemas.microsoft.com/office/drawing/2014/main" id="{1C2EA1E4-5BE8-4D05-52D0-AC59F54D2D41}"/>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9260180-42E2-87AA-12F4-D40354428479}"/>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47588BC0-89A0-CA49-2396-19498D8B02E8}"/>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14BC9AD1-8A35-002F-5528-B8C674AC89A7}"/>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1" name="Title 1">
            <a:extLst>
              <a:ext uri="{FF2B5EF4-FFF2-40B4-BE49-F238E27FC236}">
                <a16:creationId xmlns:a16="http://schemas.microsoft.com/office/drawing/2014/main" id="{3FB953A2-08DE-5376-FFB3-6218BB6CDAF9}"/>
              </a:ext>
            </a:extLst>
          </p:cNvPr>
          <p:cNvSpPr txBox="1">
            <a:spLocks/>
          </p:cNvSpPr>
          <p:nvPr/>
        </p:nvSpPr>
        <p:spPr>
          <a:xfrm>
            <a:off x="2767591" y="4547462"/>
            <a:ext cx="1479289"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42" name="Title 1">
            <a:extLst>
              <a:ext uri="{FF2B5EF4-FFF2-40B4-BE49-F238E27FC236}">
                <a16:creationId xmlns:a16="http://schemas.microsoft.com/office/drawing/2014/main" id="{AC33A185-A579-9F34-DF49-2FC24E1D13A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43" name="Rounded Rectangle 42">
            <a:extLst>
              <a:ext uri="{FF2B5EF4-FFF2-40B4-BE49-F238E27FC236}">
                <a16:creationId xmlns:a16="http://schemas.microsoft.com/office/drawing/2014/main" id="{4BB8F46D-3E24-C784-E7C4-F3843FD66DE3}"/>
              </a:ext>
            </a:extLst>
          </p:cNvPr>
          <p:cNvSpPr/>
          <p:nvPr/>
        </p:nvSpPr>
        <p:spPr>
          <a:xfrm>
            <a:off x="6249362" y="3507408"/>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sp>
        <p:nvSpPr>
          <p:cNvPr id="46" name="Oval 45">
            <a:extLst>
              <a:ext uri="{FF2B5EF4-FFF2-40B4-BE49-F238E27FC236}">
                <a16:creationId xmlns:a16="http://schemas.microsoft.com/office/drawing/2014/main" id="{CD8D1282-CBE4-2D46-0467-264D6EDC73CD}"/>
              </a:ext>
            </a:extLst>
          </p:cNvPr>
          <p:cNvSpPr/>
          <p:nvPr/>
        </p:nvSpPr>
        <p:spPr>
          <a:xfrm>
            <a:off x="1655617" y="3882806"/>
            <a:ext cx="629680" cy="629680"/>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5D9AA14-1899-0EA1-0905-CD8A2E364872}"/>
              </a:ext>
            </a:extLst>
          </p:cNvPr>
          <p:cNvSpPr/>
          <p:nvPr/>
        </p:nvSpPr>
        <p:spPr>
          <a:xfrm>
            <a:off x="1908810" y="3122591"/>
            <a:ext cx="121920" cy="79513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813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22" presetClass="entr" presetSubtype="2"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500"/>
                                        <p:tgtEl>
                                          <p:spTgt spid="9"/>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animBg="1"/>
      <p:bldP spid="46"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1530089"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3402695" y="3533601"/>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grpSp>
        <p:nvGrpSpPr>
          <p:cNvPr id="27" name="Graphic 1" descr="Thermometer with solid fill">
            <a:extLst>
              <a:ext uri="{FF2B5EF4-FFF2-40B4-BE49-F238E27FC236}">
                <a16:creationId xmlns:a16="http://schemas.microsoft.com/office/drawing/2014/main" id="{B14C5D7D-6C46-1484-185C-E39E99B617E3}"/>
              </a:ext>
            </a:extLst>
          </p:cNvPr>
          <p:cNvGrpSpPr/>
          <p:nvPr/>
        </p:nvGrpSpPr>
        <p:grpSpPr>
          <a:xfrm>
            <a:off x="1338187" y="2029627"/>
            <a:ext cx="1264541" cy="2798744"/>
            <a:chOff x="1338187" y="2029627"/>
            <a:chExt cx="1264541" cy="2798744"/>
          </a:xfrm>
          <a:solidFill>
            <a:schemeClr val="accent5"/>
          </a:solidFill>
        </p:grpSpPr>
        <p:sp>
          <p:nvSpPr>
            <p:cNvPr id="28" name="Freeform: Shape 27">
              <a:extLst>
                <a:ext uri="{FF2B5EF4-FFF2-40B4-BE49-F238E27FC236}">
                  <a16:creationId xmlns:a16="http://schemas.microsoft.com/office/drawing/2014/main" id="{2777F9D2-DE36-3F7F-648E-1917986BD06B}"/>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solidFill>
              <a:schemeClr val="accent5"/>
            </a:solidFill>
            <a:ln w="3155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3B46F00-092F-71B4-2200-EF1DFBD5091E}"/>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solidFill>
              <a:schemeClr val="accent5"/>
            </a:solidFill>
            <a:ln w="31552" cap="flat">
              <a:noFill/>
              <a:prstDash val="solid"/>
              <a:miter/>
            </a:ln>
          </p:spPr>
          <p:txBody>
            <a:bodyPr rtlCol="0" anchor="ctr"/>
            <a:lstStyle/>
            <a:p>
              <a:endParaRPr lang="en-US" dirty="0"/>
            </a:p>
          </p:txBody>
        </p:sp>
      </p:grpSp>
      <p:sp>
        <p:nvSpPr>
          <p:cNvPr id="47" name="Oval 46">
            <a:extLst>
              <a:ext uri="{FF2B5EF4-FFF2-40B4-BE49-F238E27FC236}">
                <a16:creationId xmlns:a16="http://schemas.microsoft.com/office/drawing/2014/main" id="{D00E36CC-E741-7C91-2229-DAABB8C3D4B4}"/>
              </a:ext>
            </a:extLst>
          </p:cNvPr>
          <p:cNvSpPr/>
          <p:nvPr/>
        </p:nvSpPr>
        <p:spPr>
          <a:xfrm>
            <a:off x="1655617" y="3882806"/>
            <a:ext cx="629680" cy="629680"/>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B55FEDF-B6E0-2BA6-949A-4DC8CADD8581}"/>
              </a:ext>
            </a:extLst>
          </p:cNvPr>
          <p:cNvSpPr/>
          <p:nvPr/>
        </p:nvSpPr>
        <p:spPr>
          <a:xfrm>
            <a:off x="1908810" y="3122591"/>
            <a:ext cx="121920" cy="79513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05338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176465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3402695" y="3533601"/>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grpSp>
        <p:nvGrpSpPr>
          <p:cNvPr id="57" name="Graphic 1" descr="Thermometer with solid fill">
            <a:extLst>
              <a:ext uri="{FF2B5EF4-FFF2-40B4-BE49-F238E27FC236}">
                <a16:creationId xmlns:a16="http://schemas.microsoft.com/office/drawing/2014/main" id="{0A33FCF4-2A2A-2380-C5B7-FCD446883BF3}"/>
              </a:ext>
            </a:extLst>
          </p:cNvPr>
          <p:cNvGrpSpPr/>
          <p:nvPr/>
        </p:nvGrpSpPr>
        <p:grpSpPr>
          <a:xfrm>
            <a:off x="1338187" y="2029627"/>
            <a:ext cx="1264541" cy="2798744"/>
            <a:chOff x="1338187" y="2029627"/>
            <a:chExt cx="1264541" cy="2798744"/>
          </a:xfrm>
          <a:solidFill>
            <a:srgbClr val="FF3333"/>
          </a:solidFill>
        </p:grpSpPr>
        <p:sp>
          <p:nvSpPr>
            <p:cNvPr id="58" name="Freeform: Shape 57">
              <a:extLst>
                <a:ext uri="{FF2B5EF4-FFF2-40B4-BE49-F238E27FC236}">
                  <a16:creationId xmlns:a16="http://schemas.microsoft.com/office/drawing/2014/main" id="{8C874915-A46B-4EF5-5C22-63125AED8A02}"/>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grpFill/>
            <a:ln w="3155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038A520-C9BC-95BE-3D18-46FA4F7D4848}"/>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grpFill/>
            <a:ln w="31552" cap="flat">
              <a:noFill/>
              <a:prstDash val="solid"/>
              <a:miter/>
            </a:ln>
          </p:spPr>
          <p:txBody>
            <a:bodyPr rtlCol="0" anchor="ctr"/>
            <a:lstStyle/>
            <a:p>
              <a:endParaRPr lang="en-US" dirty="0"/>
            </a:p>
          </p:txBody>
        </p:sp>
      </p:grpSp>
      <p:sp>
        <p:nvSpPr>
          <p:cNvPr id="60" name="Oval 59">
            <a:extLst>
              <a:ext uri="{FF2B5EF4-FFF2-40B4-BE49-F238E27FC236}">
                <a16:creationId xmlns:a16="http://schemas.microsoft.com/office/drawing/2014/main" id="{517BB772-56F2-4897-66A6-F8CFBE1CF0C4}"/>
              </a:ext>
            </a:extLst>
          </p:cNvPr>
          <p:cNvSpPr/>
          <p:nvPr/>
        </p:nvSpPr>
        <p:spPr>
          <a:xfrm>
            <a:off x="1655617" y="3882806"/>
            <a:ext cx="629680" cy="629680"/>
          </a:xfrm>
          <a:prstGeom prst="ellipse">
            <a:avLst/>
          </a:prstGeom>
          <a:solidFill>
            <a:srgbClr val="FF33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870F2A5-6AD3-57F8-2675-9A3F96EA4291}"/>
              </a:ext>
            </a:extLst>
          </p:cNvPr>
          <p:cNvSpPr/>
          <p:nvPr/>
        </p:nvSpPr>
        <p:spPr>
          <a:xfrm>
            <a:off x="1908810" y="2584861"/>
            <a:ext cx="121920" cy="1368000"/>
          </a:xfrm>
          <a:prstGeom prst="rect">
            <a:avLst/>
          </a:prstGeom>
          <a:solidFill>
            <a:srgbClr val="FF33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03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00">
        <p159:morph option="byObject"/>
      </p:transition>
    </mc:Choice>
    <mc:Fallback xmlns="">
      <p:transition spd="slow"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5585D4-7C5A-0574-F929-9EC72513B396}"/>
              </a:ext>
            </a:extLst>
          </p:cNvPr>
          <p:cNvGrpSpPr/>
          <p:nvPr/>
        </p:nvGrpSpPr>
        <p:grpSpPr>
          <a:xfrm>
            <a:off x="1810016" y="610342"/>
            <a:ext cx="8571969" cy="1585815"/>
            <a:chOff x="454117" y="2324063"/>
            <a:chExt cx="3333137" cy="2209874"/>
          </a:xfrm>
        </p:grpSpPr>
        <p:sp>
          <p:nvSpPr>
            <p:cNvPr id="5" name="Rounded Rectangle 4">
              <a:extLst>
                <a:ext uri="{FF2B5EF4-FFF2-40B4-BE49-F238E27FC236}">
                  <a16:creationId xmlns:a16="http://schemas.microsoft.com/office/drawing/2014/main" id="{9994BEB1-0936-A1C4-3BAB-52DC610B0DFB}"/>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6" name="Title 1">
              <a:extLst>
                <a:ext uri="{FF2B5EF4-FFF2-40B4-BE49-F238E27FC236}">
                  <a16:creationId xmlns:a16="http://schemas.microsoft.com/office/drawing/2014/main" id="{47772E3D-3707-B3E3-3E37-8A3C29F57F3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8A6030A2-3523-9F70-B690-C4316DFDD14C}"/>
              </a:ext>
            </a:extLst>
          </p:cNvPr>
          <p:cNvCxnSpPr>
            <a:cxnSpLocks/>
            <a:endCxn id="16" idx="1"/>
          </p:cNvCxnSpPr>
          <p:nvPr/>
        </p:nvCxnSpPr>
        <p:spPr>
          <a:xfrm>
            <a:off x="5250425" y="3784414"/>
            <a:ext cx="747149" cy="51746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01559D-D74A-7494-CA11-8BF39EC23F32}"/>
              </a:ext>
            </a:extLst>
          </p:cNvPr>
          <p:cNvCxnSpPr>
            <a:cxnSpLocks/>
          </p:cNvCxnSpPr>
          <p:nvPr/>
        </p:nvCxnSpPr>
        <p:spPr>
          <a:xfrm>
            <a:off x="3717895" y="4551081"/>
            <a:ext cx="1056020" cy="499528"/>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82DB5B-291F-C250-6515-B034F156BF8E}"/>
              </a:ext>
            </a:extLst>
          </p:cNvPr>
          <p:cNvCxnSpPr>
            <a:cxnSpLocks/>
          </p:cNvCxnSpPr>
          <p:nvPr/>
        </p:nvCxnSpPr>
        <p:spPr>
          <a:xfrm flipV="1">
            <a:off x="3688156" y="3741009"/>
            <a:ext cx="1173516" cy="58137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7C376-5867-8072-0E3D-908563AC40FC}"/>
              </a:ext>
            </a:extLst>
          </p:cNvPr>
          <p:cNvCxnSpPr>
            <a:cxnSpLocks/>
          </p:cNvCxnSpPr>
          <p:nvPr/>
        </p:nvCxnSpPr>
        <p:spPr>
          <a:xfrm flipV="1">
            <a:off x="6363812" y="5038307"/>
            <a:ext cx="840380" cy="724503"/>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840F1E-17B2-553A-DD6A-79162EA5D466}"/>
              </a:ext>
            </a:extLst>
          </p:cNvPr>
          <p:cNvCxnSpPr>
            <a:cxnSpLocks/>
          </p:cNvCxnSpPr>
          <p:nvPr/>
        </p:nvCxnSpPr>
        <p:spPr>
          <a:xfrm flipV="1">
            <a:off x="5103070" y="3165501"/>
            <a:ext cx="1046769" cy="441636"/>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A3284B-654C-9854-6F6F-DA6CDFAC23DF}"/>
              </a:ext>
            </a:extLst>
          </p:cNvPr>
          <p:cNvCxnSpPr>
            <a:cxnSpLocks/>
          </p:cNvCxnSpPr>
          <p:nvPr/>
        </p:nvCxnSpPr>
        <p:spPr>
          <a:xfrm>
            <a:off x="5245519" y="5245345"/>
            <a:ext cx="752057" cy="517464"/>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B5E0F5-4AED-F422-76D9-6DE99C49D400}"/>
              </a:ext>
            </a:extLst>
          </p:cNvPr>
          <p:cNvCxnSpPr>
            <a:cxnSpLocks/>
          </p:cNvCxnSpPr>
          <p:nvPr/>
        </p:nvCxnSpPr>
        <p:spPr>
          <a:xfrm>
            <a:off x="6386328" y="3208253"/>
            <a:ext cx="2052965" cy="82344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7D6E4-DAAA-599E-1B7A-423356A7732E}"/>
              </a:ext>
            </a:extLst>
          </p:cNvPr>
          <p:cNvCxnSpPr>
            <a:cxnSpLocks/>
          </p:cNvCxnSpPr>
          <p:nvPr/>
        </p:nvCxnSpPr>
        <p:spPr>
          <a:xfrm flipV="1">
            <a:off x="7624507" y="4155563"/>
            <a:ext cx="925028" cy="62176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D2EE4E5-C487-3557-51EE-B79C636FAE49}"/>
              </a:ext>
            </a:extLst>
          </p:cNvPr>
          <p:cNvSpPr/>
          <p:nvPr/>
        </p:nvSpPr>
        <p:spPr>
          <a:xfrm>
            <a:off x="3363953" y="422030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4CF4FD-B6EA-1D32-7382-1BADBEAE3A2B}"/>
              </a:ext>
            </a:extLst>
          </p:cNvPr>
          <p:cNvSpPr/>
          <p:nvPr/>
        </p:nvSpPr>
        <p:spPr>
          <a:xfrm>
            <a:off x="4700476" y="48551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AA0450-4239-E5D6-695A-B4CDD7BEE780}"/>
              </a:ext>
            </a:extLst>
          </p:cNvPr>
          <p:cNvSpPr/>
          <p:nvPr/>
        </p:nvSpPr>
        <p:spPr>
          <a:xfrm>
            <a:off x="4700476" y="34819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A8324C-4D60-1F4C-E9D2-891CBBEF9500}"/>
              </a:ext>
            </a:extLst>
          </p:cNvPr>
          <p:cNvSpPr/>
          <p:nvPr/>
        </p:nvSpPr>
        <p:spPr>
          <a:xfrm>
            <a:off x="5916002" y="557969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469BDD-DE84-9FDD-142F-050B5AA540FA}"/>
              </a:ext>
            </a:extLst>
          </p:cNvPr>
          <p:cNvSpPr/>
          <p:nvPr/>
        </p:nvSpPr>
        <p:spPr>
          <a:xfrm>
            <a:off x="5916002" y="422030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6CC4E04-E340-FF85-92FC-AE409F54CACF}"/>
              </a:ext>
            </a:extLst>
          </p:cNvPr>
          <p:cNvSpPr/>
          <p:nvPr/>
        </p:nvSpPr>
        <p:spPr>
          <a:xfrm>
            <a:off x="5916002" y="292489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88E0F6-B740-94C9-3839-2E59706C59F6}"/>
              </a:ext>
            </a:extLst>
          </p:cNvPr>
          <p:cNvSpPr/>
          <p:nvPr/>
        </p:nvSpPr>
        <p:spPr>
          <a:xfrm>
            <a:off x="7179830" y="4576605"/>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3FC730-AF91-A915-A39C-09A10CA2CABE}"/>
              </a:ext>
            </a:extLst>
          </p:cNvPr>
          <p:cNvSpPr/>
          <p:nvPr/>
        </p:nvSpPr>
        <p:spPr>
          <a:xfrm>
            <a:off x="8271025" y="3847487"/>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31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26" grpId="0" animBg="1"/>
      <p:bldP spid="27"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spTree>
    <p:extLst>
      <p:ext uri="{BB962C8B-B14F-4D97-AF65-F5344CB8AC3E}">
        <p14:creationId xmlns:p14="http://schemas.microsoft.com/office/powerpoint/2010/main" val="291826459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4651" y="4064668"/>
            <a:ext cx="3085624" cy="2008716"/>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019751"/>
            <a:ext cx="2376001" cy="4089834"/>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78353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515015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516422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515015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516422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516422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E1D5AE1-8D3C-995B-EFA8-3FD561C9010F}"/>
              </a:ext>
            </a:extLst>
          </p:cNvPr>
          <p:cNvGrpSpPr/>
          <p:nvPr/>
        </p:nvGrpSpPr>
        <p:grpSpPr>
          <a:xfrm>
            <a:off x="3828069" y="1076661"/>
            <a:ext cx="4535862" cy="4535862"/>
            <a:chOff x="4682069" y="549127"/>
            <a:chExt cx="2827862" cy="2827862"/>
          </a:xfrm>
        </p:grpSpPr>
        <p:pic>
          <p:nvPicPr>
            <p:cNvPr id="3" name="Graphic 2" descr="Paper outline">
              <a:extLst>
                <a:ext uri="{FF2B5EF4-FFF2-40B4-BE49-F238E27FC236}">
                  <a16:creationId xmlns:a16="http://schemas.microsoft.com/office/drawing/2014/main" id="{D1837C03-07E8-2430-8FBB-51390DB116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1" name="Picture 10" descr="Logo&#10;&#10;Description automatically generated">
              <a:extLst>
                <a:ext uri="{FF2B5EF4-FFF2-40B4-BE49-F238E27FC236}">
                  <a16:creationId xmlns:a16="http://schemas.microsoft.com/office/drawing/2014/main" id="{D0C437C0-E36C-73B2-3058-9DD973B32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34539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368711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370118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368711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370118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370118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BAEED5-44CB-263F-71E2-59920FAF44DE}"/>
              </a:ext>
            </a:extLst>
          </p:cNvPr>
          <p:cNvSpPr txBox="1">
            <a:spLocks/>
          </p:cNvSpPr>
          <p:nvPr/>
        </p:nvSpPr>
        <p:spPr>
          <a:xfrm>
            <a:off x="6379975" y="2854402"/>
            <a:ext cx="2241715"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Known</a:t>
            </a:r>
          </a:p>
        </p:txBody>
      </p:sp>
      <p:sp>
        <p:nvSpPr>
          <p:cNvPr id="3" name="Title 1">
            <a:extLst>
              <a:ext uri="{FF2B5EF4-FFF2-40B4-BE49-F238E27FC236}">
                <a16:creationId xmlns:a16="http://schemas.microsoft.com/office/drawing/2014/main" id="{225F2ED0-4DD6-C709-DA9C-E07055173493}"/>
              </a:ext>
            </a:extLst>
          </p:cNvPr>
          <p:cNvSpPr txBox="1">
            <a:spLocks/>
          </p:cNvSpPr>
          <p:nvPr/>
        </p:nvSpPr>
        <p:spPr>
          <a:xfrm>
            <a:off x="6379975" y="4078291"/>
            <a:ext cx="3003177"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Accessible</a:t>
            </a:r>
          </a:p>
        </p:txBody>
      </p:sp>
      <p:grpSp>
        <p:nvGrpSpPr>
          <p:cNvPr id="13" name="Group 12">
            <a:extLst>
              <a:ext uri="{FF2B5EF4-FFF2-40B4-BE49-F238E27FC236}">
                <a16:creationId xmlns:a16="http://schemas.microsoft.com/office/drawing/2014/main" id="{5A61E4F2-48D1-EF75-C7C0-66CA5C00FE1C}"/>
              </a:ext>
            </a:extLst>
          </p:cNvPr>
          <p:cNvGrpSpPr/>
          <p:nvPr/>
        </p:nvGrpSpPr>
        <p:grpSpPr>
          <a:xfrm>
            <a:off x="2407230" y="1076661"/>
            <a:ext cx="4535862" cy="4535862"/>
            <a:chOff x="4682069" y="549127"/>
            <a:chExt cx="2827862" cy="2827862"/>
          </a:xfrm>
        </p:grpSpPr>
        <p:pic>
          <p:nvPicPr>
            <p:cNvPr id="14" name="Graphic 13" descr="Paper outline">
              <a:extLst>
                <a:ext uri="{FF2B5EF4-FFF2-40B4-BE49-F238E27FC236}">
                  <a16:creationId xmlns:a16="http://schemas.microsoft.com/office/drawing/2014/main" id="{F7C79563-3E6C-203A-4DE2-951107A125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5" name="Picture 14" descr="Logo&#10;&#10;Description automatically generated">
              <a:extLst>
                <a:ext uri="{FF2B5EF4-FFF2-40B4-BE49-F238E27FC236}">
                  <a16:creationId xmlns:a16="http://schemas.microsoft.com/office/drawing/2014/main" id="{51429108-9045-8EF1-EA46-47F904548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54676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276209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000">
        <p159:morph option="byObject"/>
      </p:transition>
    </mc:Choice>
    <mc:Fallback xmlns="">
      <p:transition spd="slow"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1" fill="hold" nodeType="after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ppt_x"/>
                                          </p:val>
                                        </p:tav>
                                        <p:tav tm="100000">
                                          <p:val>
                                            <p:strVal val="#ppt_x"/>
                                          </p:val>
                                        </p:tav>
                                      </p:tavLst>
                                    </p:anim>
                                    <p:anim calcmode="lin" valueType="num">
                                      <p:cBhvr additive="base">
                                        <p:cTn id="13" dur="75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750"/>
                            </p:stCondLst>
                            <p:childTnLst>
                              <p:par>
                                <p:cTn id="15" presetID="2" presetClass="entr" presetSubtype="1" fill="hold" nodeType="afterEffect">
                                  <p:stCondLst>
                                    <p:cond delay="25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ppt_x"/>
                                          </p:val>
                                        </p:tav>
                                        <p:tav tm="100000">
                                          <p:val>
                                            <p:strVal val="#ppt_x"/>
                                          </p:val>
                                        </p:tav>
                                      </p:tavLst>
                                    </p:anim>
                                    <p:anim calcmode="lin" valueType="num">
                                      <p:cBhvr additive="base">
                                        <p:cTn id="18" dur="75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2750"/>
                            </p:stCondLst>
                            <p:childTnLst>
                              <p:par>
                                <p:cTn id="20" presetID="2" presetClass="entr" presetSubtype="1" fill="hold" nodeType="afterEffect">
                                  <p:stCondLst>
                                    <p:cond delay="25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750" fill="hold"/>
                                        <p:tgtEl>
                                          <p:spTgt spid="2"/>
                                        </p:tgtEl>
                                        <p:attrNameLst>
                                          <p:attrName>ppt_x</p:attrName>
                                        </p:attrNameLst>
                                      </p:cBhvr>
                                      <p:tavLst>
                                        <p:tav tm="0">
                                          <p:val>
                                            <p:strVal val="#ppt_x"/>
                                          </p:val>
                                        </p:tav>
                                        <p:tav tm="100000">
                                          <p:val>
                                            <p:strVal val="#ppt_x"/>
                                          </p:val>
                                        </p:tav>
                                      </p:tavLst>
                                    </p:anim>
                                    <p:anim calcmode="lin" valueType="num">
                                      <p:cBhvr additive="base">
                                        <p:cTn id="23" dur="750" fill="hold"/>
                                        <p:tgtEl>
                                          <p:spTgt spid="2"/>
                                        </p:tgtEl>
                                        <p:attrNameLst>
                                          <p:attrName>ppt_y</p:attrName>
                                        </p:attrNameLst>
                                      </p:cBhvr>
                                      <p:tavLst>
                                        <p:tav tm="0">
                                          <p:val>
                                            <p:strVal val="0-#ppt_h/2"/>
                                          </p:val>
                                        </p:tav>
                                        <p:tav tm="100000">
                                          <p:val>
                                            <p:strVal val="#ppt_y"/>
                                          </p:val>
                                        </p:tav>
                                      </p:tavLst>
                                    </p:anim>
                                  </p:childTnLst>
                                </p:cTn>
                              </p:par>
                            </p:childTnLst>
                          </p:cTn>
                        </p:par>
                        <p:par>
                          <p:cTn id="24" fill="hold">
                            <p:stCondLst>
                              <p:cond delay="3750"/>
                            </p:stCondLst>
                            <p:childTnLst>
                              <p:par>
                                <p:cTn id="25" presetID="2" presetClass="entr" presetSubtype="1" fill="hold" nodeType="afterEffect">
                                  <p:stCondLst>
                                    <p:cond delay="25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aper outline">
            <a:extLst>
              <a:ext uri="{FF2B5EF4-FFF2-40B4-BE49-F238E27FC236}">
                <a16:creationId xmlns:a16="http://schemas.microsoft.com/office/drawing/2014/main" id="{1348194F-92A0-CC79-0FEC-1E26EC7E4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pic>
        <p:nvPicPr>
          <p:cNvPr id="13" name="Graphic 12" descr="Paper outline">
            <a:extLst>
              <a:ext uri="{FF2B5EF4-FFF2-40B4-BE49-F238E27FC236}">
                <a16:creationId xmlns:a16="http://schemas.microsoft.com/office/drawing/2014/main" id="{7BB4FFB1-9D36-D4C6-5BC6-C3D4A173C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4" name="Graphic 13" descr="Paper outline">
            <a:extLst>
              <a:ext uri="{FF2B5EF4-FFF2-40B4-BE49-F238E27FC236}">
                <a16:creationId xmlns:a16="http://schemas.microsoft.com/office/drawing/2014/main" id="{499D49AF-E271-EEFC-B1D7-3BFA79DC5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5" name="Graphic 14" descr="Paper outline">
            <a:extLst>
              <a:ext uri="{FF2B5EF4-FFF2-40B4-BE49-F238E27FC236}">
                <a16:creationId xmlns:a16="http://schemas.microsoft.com/office/drawing/2014/main" id="{D34D2AE8-873F-A3A7-FD79-EA9675531B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5362" y="2831834"/>
            <a:ext cx="1194332" cy="1194332"/>
          </a:xfrm>
          <a:prstGeom prst="rect">
            <a:avLst/>
          </a:prstGeom>
        </p:spPr>
      </p:pic>
      <p:pic>
        <p:nvPicPr>
          <p:cNvPr id="17" name="Graphic 16" descr="Paper outline">
            <a:extLst>
              <a:ext uri="{FF2B5EF4-FFF2-40B4-BE49-F238E27FC236}">
                <a16:creationId xmlns:a16="http://schemas.microsoft.com/office/drawing/2014/main" id="{774DD543-6716-CE77-1C1E-518DBDF37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6" name="Graphic 15" descr="Paper outline">
            <a:extLst>
              <a:ext uri="{FF2B5EF4-FFF2-40B4-BE49-F238E27FC236}">
                <a16:creationId xmlns:a16="http://schemas.microsoft.com/office/drawing/2014/main" id="{B8E3AF9C-3FB8-CF3E-64C2-C27F414096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2" name="Graphic 1" descr="Paper outline">
            <a:extLst>
              <a:ext uri="{FF2B5EF4-FFF2-40B4-BE49-F238E27FC236}">
                <a16:creationId xmlns:a16="http://schemas.microsoft.com/office/drawing/2014/main" id="{0DA47144-AFE2-4A3C-07F7-3CB219B358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3" name="Graphic 2" descr="Paper outline">
            <a:extLst>
              <a:ext uri="{FF2B5EF4-FFF2-40B4-BE49-F238E27FC236}">
                <a16:creationId xmlns:a16="http://schemas.microsoft.com/office/drawing/2014/main" id="{5284407B-9BE4-1127-4F1C-58E829E76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grpSp>
        <p:nvGrpSpPr>
          <p:cNvPr id="10" name="Group 9">
            <a:extLst>
              <a:ext uri="{FF2B5EF4-FFF2-40B4-BE49-F238E27FC236}">
                <a16:creationId xmlns:a16="http://schemas.microsoft.com/office/drawing/2014/main" id="{1C7A25FB-21D3-7A60-149C-20C3D0B21661}"/>
              </a:ext>
            </a:extLst>
          </p:cNvPr>
          <p:cNvGrpSpPr/>
          <p:nvPr/>
        </p:nvGrpSpPr>
        <p:grpSpPr>
          <a:xfrm>
            <a:off x="5151453" y="2084528"/>
            <a:ext cx="1562149" cy="2688943"/>
            <a:chOff x="454117" y="2324063"/>
            <a:chExt cx="3333137" cy="2209874"/>
          </a:xfrm>
          <a:solidFill>
            <a:schemeClr val="accent2"/>
          </a:solidFill>
        </p:grpSpPr>
        <p:sp>
          <p:nvSpPr>
            <p:cNvPr id="11" name="Rounded Rectangle 10">
              <a:extLst>
                <a:ext uri="{FF2B5EF4-FFF2-40B4-BE49-F238E27FC236}">
                  <a16:creationId xmlns:a16="http://schemas.microsoft.com/office/drawing/2014/main" id="{57454D37-6F52-1DBB-A3CF-2F8D14E7389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2" name="Title 1">
              <a:extLst>
                <a:ext uri="{FF2B5EF4-FFF2-40B4-BE49-F238E27FC236}">
                  <a16:creationId xmlns:a16="http://schemas.microsoft.com/office/drawing/2014/main" id="{4E20CCE5-050E-AD1D-1AFE-20C5AB6649C7}"/>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err="1">
                  <a:solidFill>
                    <a:schemeClr val="accent2">
                      <a:lumMod val="20000"/>
                      <a:lumOff val="80000"/>
                    </a:schemeClr>
                  </a:solidFill>
                  <a:latin typeface="Century Gothic" panose="020B0502020202020204" pitchFamily="34" charset="0"/>
                </a:rPr>
                <a:t>WoT</a:t>
              </a:r>
              <a:r>
                <a:rPr lang="en-US" sz="2000" dirty="0">
                  <a:solidFill>
                    <a:schemeClr val="accent2">
                      <a:lumMod val="20000"/>
                      <a:lumOff val="80000"/>
                    </a:schemeClr>
                  </a:solidFill>
                  <a:latin typeface="Century Gothic" panose="020B0502020202020204" pitchFamily="34" charset="0"/>
                </a:rPr>
                <a:t> </a:t>
              </a:r>
            </a:p>
            <a:p>
              <a:pPr algn="ctr"/>
              <a:r>
                <a:rPr lang="en-US" sz="20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513346199"/>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66667E-6 0 L -1.66667E-6 -0.58796 " pathEditMode="relative" rAng="0" ptsTypes="AA">
                                      <p:cBhvr>
                                        <p:cTn id="6" dur="3000" fill="hold"/>
                                        <p:tgtEl>
                                          <p:spTgt spid="13"/>
                                        </p:tgtEl>
                                        <p:attrNameLst>
                                          <p:attrName>ppt_x</p:attrName>
                                          <p:attrName>ppt_y</p:attrName>
                                        </p:attrNameLst>
                                      </p:cBhvr>
                                      <p:rCtr x="0" y="-29398"/>
                                    </p:animMotion>
                                  </p:childTnLst>
                                </p:cTn>
                              </p:par>
                              <p:par>
                                <p:cTn id="7" presetID="42" presetClass="path" presetSubtype="0" accel="50000" decel="50000" fill="hold" nodeType="withEffect">
                                  <p:stCondLst>
                                    <p:cond delay="0"/>
                                  </p:stCondLst>
                                  <p:childTnLst>
                                    <p:animMotion origin="layout" path="M -1.66667E-6 0 L -1.66667E-6 0.58657 " pathEditMode="relative" rAng="0" ptsTypes="AA">
                                      <p:cBhvr>
                                        <p:cTn id="8" dur="3000" fill="hold"/>
                                        <p:tgtEl>
                                          <p:spTgt spid="14"/>
                                        </p:tgtEl>
                                        <p:attrNameLst>
                                          <p:attrName>ppt_x</p:attrName>
                                          <p:attrName>ppt_y</p:attrName>
                                        </p:attrNameLst>
                                      </p:cBhvr>
                                      <p:rCtr x="0" y="29329"/>
                                    </p:animMotion>
                                  </p:childTnLst>
                                </p:cTn>
                              </p:par>
                              <p:par>
                                <p:cTn id="9" presetID="35" presetClass="path" presetSubtype="0" accel="50000" decel="50000" fill="hold" nodeType="withEffect">
                                  <p:stCondLst>
                                    <p:cond delay="0"/>
                                  </p:stCondLst>
                                  <p:childTnLst>
                                    <p:animMotion origin="layout" path="M -2.08333E-7 0 L -0.52591 0 " pathEditMode="relative" rAng="0" ptsTypes="AA">
                                      <p:cBhvr>
                                        <p:cTn id="10" dur="3000" fill="hold"/>
                                        <p:tgtEl>
                                          <p:spTgt spid="4"/>
                                        </p:tgtEl>
                                        <p:attrNameLst>
                                          <p:attrName>ppt_x</p:attrName>
                                          <p:attrName>ppt_y</p:attrName>
                                        </p:attrNameLst>
                                      </p:cBhvr>
                                      <p:rCtr x="-26302" y="0"/>
                                    </p:animMotion>
                                  </p:childTnLst>
                                </p:cTn>
                              </p:par>
                              <p:par>
                                <p:cTn id="11" presetID="63" presetClass="path" presetSubtype="0" accel="50000" decel="50000" fill="hold" nodeType="withEffect">
                                  <p:stCondLst>
                                    <p:cond delay="0"/>
                                  </p:stCondLst>
                                  <p:childTnLst>
                                    <p:animMotion origin="layout" path="M -1.66667E-6 0 L 0.56016 0 " pathEditMode="relative" rAng="0" ptsTypes="AA">
                                      <p:cBhvr>
                                        <p:cTn id="12" dur="3000" fill="hold"/>
                                        <p:tgtEl>
                                          <p:spTgt spid="17"/>
                                        </p:tgtEl>
                                        <p:attrNameLst>
                                          <p:attrName>ppt_x</p:attrName>
                                          <p:attrName>ppt_y</p:attrName>
                                        </p:attrNameLst>
                                      </p:cBhvr>
                                      <p:rCtr x="28008" y="0"/>
                                    </p:animMotion>
                                  </p:childTnLst>
                                </p:cTn>
                              </p:par>
                              <p:par>
                                <p:cTn id="13" presetID="49" presetClass="path" presetSubtype="0" accel="50000" decel="50000" fill="hold" nodeType="withEffect">
                                  <p:stCondLst>
                                    <p:cond delay="0"/>
                                  </p:stCondLst>
                                  <p:childTnLst>
                                    <p:animMotion origin="layout" path="M -1.66667E-6 0 L 0.55599 0.55602 " pathEditMode="relative" rAng="0" ptsTypes="AA">
                                      <p:cBhvr>
                                        <p:cTn id="14" dur="3000" fill="hold"/>
                                        <p:tgtEl>
                                          <p:spTgt spid="16"/>
                                        </p:tgtEl>
                                        <p:attrNameLst>
                                          <p:attrName>ppt_x</p:attrName>
                                          <p:attrName>ppt_y</p:attrName>
                                        </p:attrNameLst>
                                      </p:cBhvr>
                                      <p:rCtr x="27799" y="27801"/>
                                    </p:animMotion>
                                  </p:childTnLst>
                                </p:cTn>
                              </p:par>
                              <p:par>
                                <p:cTn id="15" presetID="49" presetClass="path" presetSubtype="0" accel="50000" decel="50000" fill="hold" nodeType="withEffect">
                                  <p:stCondLst>
                                    <p:cond delay="0"/>
                                  </p:stCondLst>
                                  <p:childTnLst>
                                    <p:animMotion origin="layout" path="M -0.53972 -0.55949 L -8.33333E-7 -1.48148E-6 " pathEditMode="relative" rAng="0" ptsTypes="AA">
                                      <p:cBhvr>
                                        <p:cTn id="16" dur="3000" spd="-100000" fill="hold"/>
                                        <p:tgtEl>
                                          <p:spTgt spid="15"/>
                                        </p:tgtEl>
                                        <p:attrNameLst>
                                          <p:attrName>ppt_x</p:attrName>
                                          <p:attrName>ppt_y</p:attrName>
                                        </p:attrNameLst>
                                      </p:cBhvr>
                                      <p:rCtr x="27057" y="28912"/>
                                    </p:animMotion>
                                  </p:childTnLst>
                                </p:cTn>
                              </p:par>
                              <p:par>
                                <p:cTn id="17" presetID="56" presetClass="path" presetSubtype="0" accel="50000" decel="50000" fill="hold" nodeType="withEffect">
                                  <p:stCondLst>
                                    <p:cond delay="0"/>
                                  </p:stCondLst>
                                  <p:childTnLst>
                                    <p:animMotion origin="layout" path="M -2.08333E-7 0 L 0.55716 -0.55718 " pathEditMode="relative" rAng="0" ptsTypes="AA">
                                      <p:cBhvr>
                                        <p:cTn id="18" dur="3000" fill="hold"/>
                                        <p:tgtEl>
                                          <p:spTgt spid="3"/>
                                        </p:tgtEl>
                                        <p:attrNameLst>
                                          <p:attrName>ppt_x</p:attrName>
                                          <p:attrName>ppt_y</p:attrName>
                                        </p:attrNameLst>
                                      </p:cBhvr>
                                      <p:rCtr x="27852" y="-27870"/>
                                    </p:animMotion>
                                  </p:childTnLst>
                                </p:cTn>
                              </p:par>
                              <p:par>
                                <p:cTn id="19" presetID="56" presetClass="path" presetSubtype="0" accel="50000" decel="50000" fill="hold" nodeType="withEffect">
                                  <p:stCondLst>
                                    <p:cond delay="0"/>
                                  </p:stCondLst>
                                  <p:childTnLst>
                                    <p:animMotion origin="layout" path="M -0.53945 0.53935 L -1.66667E-6 0 " pathEditMode="relative" rAng="0" ptsTypes="AA">
                                      <p:cBhvr>
                                        <p:cTn id="20" dur="3000" spd="-100000" fill="hold"/>
                                        <p:tgtEl>
                                          <p:spTgt spid="2"/>
                                        </p:tgtEl>
                                        <p:attrNameLst>
                                          <p:attrName>ppt_x</p:attrName>
                                          <p:attrName>ppt_y</p:attrName>
                                        </p:attrNameLst>
                                      </p:cBhvr>
                                      <p:rCtr x="26966" y="-26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21685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2794000" y="4340411"/>
            <a:ext cx="16510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1651000"/>
            <a:ext cx="0" cy="7891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700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1997994" y="1002026"/>
            <a:ext cx="8196012" cy="4853949"/>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2AF5AB-0B01-3281-98F7-6091046AD07D}"/>
              </a:ext>
            </a:extLst>
          </p:cNvPr>
          <p:cNvSpPr/>
          <p:nvPr/>
        </p:nvSpPr>
        <p:spPr>
          <a:xfrm>
            <a:off x="5134746" y="134232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F88DA-55E0-A0A8-78E5-C90B6706CBF3}"/>
              </a:ext>
            </a:extLst>
          </p:cNvPr>
          <p:cNvSpPr/>
          <p:nvPr/>
        </p:nvSpPr>
        <p:spPr>
          <a:xfrm>
            <a:off x="9376903"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7CEF15-33A3-E389-7FAC-8C42348E5AA7}"/>
              </a:ext>
            </a:extLst>
          </p:cNvPr>
          <p:cNvSpPr/>
          <p:nvPr/>
        </p:nvSpPr>
        <p:spPr>
          <a:xfrm>
            <a:off x="5947546" y="5373436"/>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B9B9599-8981-C45B-D55A-AF3428A6DF50}"/>
              </a:ext>
            </a:extLst>
          </p:cNvPr>
          <p:cNvSpPr/>
          <p:nvPr/>
        </p:nvSpPr>
        <p:spPr>
          <a:xfrm>
            <a:off x="2489200"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3FC1C35-92CB-8AF7-947C-828EFBA89ECB}"/>
              </a:ext>
            </a:extLst>
          </p:cNvPr>
          <p:cNvSpPr txBox="1">
            <a:spLocks/>
          </p:cNvSpPr>
          <p:nvPr/>
        </p:nvSpPr>
        <p:spPr>
          <a:xfrm>
            <a:off x="6764934" y="5586301"/>
            <a:ext cx="3545802"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solidFill>
                <a:latin typeface="Century Gothic" panose="020B0502020202020204" pitchFamily="34" charset="0"/>
              </a:rPr>
              <a:t>Local Area Network</a:t>
            </a:r>
          </a:p>
        </p:txBody>
      </p:sp>
      <p:grpSp>
        <p:nvGrpSpPr>
          <p:cNvPr id="41" name="Group 40">
            <a:extLst>
              <a:ext uri="{FF2B5EF4-FFF2-40B4-BE49-F238E27FC236}">
                <a16:creationId xmlns:a16="http://schemas.microsoft.com/office/drawing/2014/main" id="{63AFF299-E88E-9016-AF7D-9A0FC9683A73}"/>
              </a:ext>
            </a:extLst>
          </p:cNvPr>
          <p:cNvGrpSpPr/>
          <p:nvPr/>
        </p:nvGrpSpPr>
        <p:grpSpPr>
          <a:xfrm>
            <a:off x="5764485" y="4475106"/>
            <a:ext cx="616913" cy="620109"/>
            <a:chOff x="4682069" y="549127"/>
            <a:chExt cx="2827862" cy="2827862"/>
          </a:xfrm>
        </p:grpSpPr>
        <p:pic>
          <p:nvPicPr>
            <p:cNvPr id="42" name="Graphic 41" descr="Paper outline">
              <a:extLst>
                <a:ext uri="{FF2B5EF4-FFF2-40B4-BE49-F238E27FC236}">
                  <a16:creationId xmlns:a16="http://schemas.microsoft.com/office/drawing/2014/main" id="{2FC80C51-2C27-CC66-1961-A32E6F5455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43" name="Picture 42" descr="Logo&#10;&#10;Description automatically generated">
              <a:extLst>
                <a:ext uri="{FF2B5EF4-FFF2-40B4-BE49-F238E27FC236}">
                  <a16:creationId xmlns:a16="http://schemas.microsoft.com/office/drawing/2014/main" id="{A417C32F-9310-8929-793B-B22AA16831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0" name="Group 49">
            <a:extLst>
              <a:ext uri="{FF2B5EF4-FFF2-40B4-BE49-F238E27FC236}">
                <a16:creationId xmlns:a16="http://schemas.microsoft.com/office/drawing/2014/main" id="{CB346450-DCC6-5D0A-E1F1-5EBA91240884}"/>
              </a:ext>
            </a:extLst>
          </p:cNvPr>
          <p:cNvGrpSpPr/>
          <p:nvPr/>
        </p:nvGrpSpPr>
        <p:grpSpPr>
          <a:xfrm>
            <a:off x="4069786" y="4030356"/>
            <a:ext cx="616913" cy="620109"/>
            <a:chOff x="4682069" y="549127"/>
            <a:chExt cx="2827862" cy="2827862"/>
          </a:xfrm>
        </p:grpSpPr>
        <p:pic>
          <p:nvPicPr>
            <p:cNvPr id="51" name="Graphic 50" descr="Paper outline">
              <a:extLst>
                <a:ext uri="{FF2B5EF4-FFF2-40B4-BE49-F238E27FC236}">
                  <a16:creationId xmlns:a16="http://schemas.microsoft.com/office/drawing/2014/main" id="{F4AB96B6-5E66-ADD1-C9A9-0F6B78144D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52" name="Picture 51" descr="Logo&#10;&#10;Description automatically generated">
              <a:extLst>
                <a:ext uri="{FF2B5EF4-FFF2-40B4-BE49-F238E27FC236}">
                  <a16:creationId xmlns:a16="http://schemas.microsoft.com/office/drawing/2014/main" id="{083E6D41-A380-A2D7-055A-67A1F3E7F9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3" name="Group 52">
            <a:extLst>
              <a:ext uri="{FF2B5EF4-FFF2-40B4-BE49-F238E27FC236}">
                <a16:creationId xmlns:a16="http://schemas.microsoft.com/office/drawing/2014/main" id="{EC026F34-DCE5-7B61-8870-0261C064566E}"/>
              </a:ext>
            </a:extLst>
          </p:cNvPr>
          <p:cNvGrpSpPr/>
          <p:nvPr/>
        </p:nvGrpSpPr>
        <p:grpSpPr>
          <a:xfrm>
            <a:off x="4977501" y="2043089"/>
            <a:ext cx="616913" cy="620109"/>
            <a:chOff x="4682069" y="549127"/>
            <a:chExt cx="2827862" cy="2827862"/>
          </a:xfrm>
        </p:grpSpPr>
        <p:pic>
          <p:nvPicPr>
            <p:cNvPr id="54" name="Graphic 53" descr="Paper outline">
              <a:extLst>
                <a:ext uri="{FF2B5EF4-FFF2-40B4-BE49-F238E27FC236}">
                  <a16:creationId xmlns:a16="http://schemas.microsoft.com/office/drawing/2014/main" id="{FC7E78BB-35A5-89F6-87EE-55CFFE4937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55" name="Picture 54" descr="Logo&#10;&#10;Description automatically generated">
              <a:extLst>
                <a:ext uri="{FF2B5EF4-FFF2-40B4-BE49-F238E27FC236}">
                  <a16:creationId xmlns:a16="http://schemas.microsoft.com/office/drawing/2014/main" id="{ABAB8F54-7BC2-ED67-47D1-09143DAD85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6" name="Group 55">
            <a:extLst>
              <a:ext uri="{FF2B5EF4-FFF2-40B4-BE49-F238E27FC236}">
                <a16:creationId xmlns:a16="http://schemas.microsoft.com/office/drawing/2014/main" id="{F36A2D86-3760-2B56-8181-E76E9FEB08B5}"/>
              </a:ext>
            </a:extLst>
          </p:cNvPr>
          <p:cNvGrpSpPr/>
          <p:nvPr/>
        </p:nvGrpSpPr>
        <p:grpSpPr>
          <a:xfrm>
            <a:off x="6828632" y="2963652"/>
            <a:ext cx="616913" cy="620109"/>
            <a:chOff x="4682069" y="549127"/>
            <a:chExt cx="2827862" cy="2827862"/>
          </a:xfrm>
        </p:grpSpPr>
        <p:pic>
          <p:nvPicPr>
            <p:cNvPr id="57" name="Graphic 56" descr="Paper outline">
              <a:extLst>
                <a:ext uri="{FF2B5EF4-FFF2-40B4-BE49-F238E27FC236}">
                  <a16:creationId xmlns:a16="http://schemas.microsoft.com/office/drawing/2014/main" id="{C7FD05D0-6288-725B-9A30-42E7002E73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58" name="Picture 57" descr="Logo&#10;&#10;Description automatically generated">
              <a:extLst>
                <a:ext uri="{FF2B5EF4-FFF2-40B4-BE49-F238E27FC236}">
                  <a16:creationId xmlns:a16="http://schemas.microsoft.com/office/drawing/2014/main" id="{0D36BF54-42A6-7A3A-5917-8C6F8CE949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57203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22" presetClass="entr" presetSubtype="2"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8" fill="hold"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21685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2794000" y="4340411"/>
            <a:ext cx="16510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1651000"/>
            <a:ext cx="0" cy="7891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700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1997994" y="1002026"/>
            <a:ext cx="8196012" cy="4853949"/>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2AF5AB-0B01-3281-98F7-6091046AD07D}"/>
              </a:ext>
            </a:extLst>
          </p:cNvPr>
          <p:cNvSpPr/>
          <p:nvPr/>
        </p:nvSpPr>
        <p:spPr>
          <a:xfrm>
            <a:off x="5134746" y="134232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F88DA-55E0-A0A8-78E5-C90B6706CBF3}"/>
              </a:ext>
            </a:extLst>
          </p:cNvPr>
          <p:cNvSpPr/>
          <p:nvPr/>
        </p:nvSpPr>
        <p:spPr>
          <a:xfrm>
            <a:off x="9376903"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7CEF15-33A3-E389-7FAC-8C42348E5AA7}"/>
              </a:ext>
            </a:extLst>
          </p:cNvPr>
          <p:cNvSpPr/>
          <p:nvPr/>
        </p:nvSpPr>
        <p:spPr>
          <a:xfrm>
            <a:off x="5947546" y="5373436"/>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B9B9599-8981-C45B-D55A-AF3428A6DF50}"/>
              </a:ext>
            </a:extLst>
          </p:cNvPr>
          <p:cNvSpPr/>
          <p:nvPr/>
        </p:nvSpPr>
        <p:spPr>
          <a:xfrm>
            <a:off x="2489200"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3FC1C35-92CB-8AF7-947C-828EFBA89ECB}"/>
              </a:ext>
            </a:extLst>
          </p:cNvPr>
          <p:cNvSpPr txBox="1">
            <a:spLocks/>
          </p:cNvSpPr>
          <p:nvPr/>
        </p:nvSpPr>
        <p:spPr>
          <a:xfrm>
            <a:off x="6764934" y="5586301"/>
            <a:ext cx="3545802"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solidFill>
                <a:latin typeface="Century Gothic" panose="020B0502020202020204" pitchFamily="34" charset="0"/>
              </a:rPr>
              <a:t>Local Area Network</a:t>
            </a:r>
          </a:p>
        </p:txBody>
      </p:sp>
    </p:spTree>
    <p:extLst>
      <p:ext uri="{BB962C8B-B14F-4D97-AF65-F5344CB8AC3E}">
        <p14:creationId xmlns:p14="http://schemas.microsoft.com/office/powerpoint/2010/main" val="376152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22" presetClass="entr" presetSubtype="2"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8" fill="hold"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33877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1574800" y="4340411"/>
            <a:ext cx="28702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584200"/>
            <a:ext cx="0" cy="18559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1208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2042033" y="1256031"/>
            <a:ext cx="7338221" cy="4345937"/>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2A77DA-ED2D-2F13-730A-1B54393687C5}"/>
              </a:ext>
            </a:extLst>
          </p:cNvPr>
          <p:cNvSpPr/>
          <p:nvPr/>
        </p:nvSpPr>
        <p:spPr>
          <a:xfrm>
            <a:off x="5134746" y="31119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F6390B9-430C-D3A9-DB48-5A981042AB76}"/>
              </a:ext>
            </a:extLst>
          </p:cNvPr>
          <p:cNvSpPr/>
          <p:nvPr/>
        </p:nvSpPr>
        <p:spPr>
          <a:xfrm>
            <a:off x="10660954"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2AE531-EEFD-142B-160C-691E987F9A55}"/>
              </a:ext>
            </a:extLst>
          </p:cNvPr>
          <p:cNvSpPr/>
          <p:nvPr/>
        </p:nvSpPr>
        <p:spPr>
          <a:xfrm>
            <a:off x="5947546" y="6190559"/>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CB9EE1-5FC7-52C2-46CC-6F08F32491AE}"/>
              </a:ext>
            </a:extLst>
          </p:cNvPr>
          <p:cNvSpPr/>
          <p:nvPr/>
        </p:nvSpPr>
        <p:spPr>
          <a:xfrm>
            <a:off x="1244063"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264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2CF615-FC0F-8752-A036-296EA7CD56F2}"/>
              </a:ext>
            </a:extLst>
          </p:cNvPr>
          <p:cNvSpPr txBox="1">
            <a:spLocks/>
          </p:cNvSpPr>
          <p:nvPr/>
        </p:nvSpPr>
        <p:spPr>
          <a:xfrm>
            <a:off x="5178934" y="1712498"/>
            <a:ext cx="18341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348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8D5BAD-0C84-92BC-1C8C-DD14265C5DBC}"/>
              </a:ext>
            </a:extLst>
          </p:cNvPr>
          <p:cNvSpPr txBox="1">
            <a:spLocks/>
          </p:cNvSpPr>
          <p:nvPr/>
        </p:nvSpPr>
        <p:spPr>
          <a:xfrm>
            <a:off x="4382350" y="3017292"/>
            <a:ext cx="5091238"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5"/>
                </a:solidFill>
                <a:latin typeface="Century Gothic" panose="020B0502020202020204" pitchFamily="34" charset="0"/>
              </a:rPr>
              <a:t> Stage Process</a:t>
            </a:r>
          </a:p>
        </p:txBody>
      </p:sp>
      <p:sp>
        <p:nvSpPr>
          <p:cNvPr id="5" name="Title 1">
            <a:extLst>
              <a:ext uri="{FF2B5EF4-FFF2-40B4-BE49-F238E27FC236}">
                <a16:creationId xmlns:a16="http://schemas.microsoft.com/office/drawing/2014/main" id="{2C2CF615-FC0F-8752-A036-296EA7CD56F2}"/>
              </a:ext>
            </a:extLst>
          </p:cNvPr>
          <p:cNvSpPr txBox="1">
            <a:spLocks/>
          </p:cNvSpPr>
          <p:nvPr/>
        </p:nvSpPr>
        <p:spPr>
          <a:xfrm>
            <a:off x="2718412" y="1712498"/>
            <a:ext cx="22846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78629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5B9BD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600067"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167164"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180349"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15123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167164"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150441"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738513"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532833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5640921"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5342762"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5766757"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180349"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6724872"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6599036"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7024272"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7037457"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8101407"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8100613"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1D2880-240C-5075-B397-A1C1D61D524A}"/>
              </a:ext>
            </a:extLst>
          </p:cNvPr>
          <p:cNvCxnSpPr>
            <a:cxnSpLocks/>
          </p:cNvCxnSpPr>
          <p:nvPr/>
        </p:nvCxnSpPr>
        <p:spPr>
          <a:xfrm flipH="1">
            <a:off x="8098712" y="3429000"/>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828284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spTree>
    <p:extLst>
      <p:ext uri="{BB962C8B-B14F-4D97-AF65-F5344CB8AC3E}">
        <p14:creationId xmlns:p14="http://schemas.microsoft.com/office/powerpoint/2010/main" val="42326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accent2"/>
                                      </p:to>
                                    </p:animClr>
                                  </p:sub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ntr" presetSubtype="8"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par>
                                <p:cTn id="61" presetID="2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subTnLst>
                                    <p:animClr clrSpc="rgb" dir="cw">
                                      <p:cBhvr override="childStyle">
                                        <p:cTn dur="1" fill="hold" display="0" masterRel="nextClick" afterEffect="1"/>
                                        <p:tgtEl>
                                          <p:spTgt spid="30"/>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6" grpId="0"/>
      <p:bldP spid="27" grpId="0"/>
      <p:bldP spid="28"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3420360"/>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2450272"/>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172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64" presetClass="path" presetSubtype="0" accel="50000" decel="50000" fill="hold" nodeType="afterEffect">
                                  <p:stCondLst>
                                    <p:cond delay="0"/>
                                  </p:stCondLst>
                                  <p:childTnLst>
                                    <p:animMotion origin="layout" path="M 0 0 L 0 -0.25 E" pathEditMode="relative" ptsTypes="">
                                      <p:cBhvr>
                                        <p:cTn id="14" dur="2000" fill="hold"/>
                                        <p:tgtEl>
                                          <p:spTgt spid="7"/>
                                        </p:tgtEl>
                                        <p:attrNameLst>
                                          <p:attrName>ppt_x</p:attrName>
                                          <p:attrName>ppt_y</p:attrName>
                                        </p:attrNameLst>
                                      </p:cBhvr>
                                    </p:animMotion>
                                  </p:childTnLst>
                                </p:cTn>
                              </p:par>
                              <p:par>
                                <p:cTn id="15" presetID="64" presetClass="path" presetSubtype="0" accel="50000" decel="50000" fill="hold" nodeType="withEffect">
                                  <p:stCondLst>
                                    <p:cond delay="0"/>
                                  </p:stCondLst>
                                  <p:childTnLst>
                                    <p:animMotion origin="layout" path="M 0 0 L 0 -0.25 E" pathEditMode="relative" ptsTypes="">
                                      <p:cBhvr>
                                        <p:cTn id="16" dur="2000" fill="hold"/>
                                        <p:tgtEl>
                                          <p:spTgt spid="31"/>
                                        </p:tgtEl>
                                        <p:attrNameLst>
                                          <p:attrName>ppt_x</p:attrName>
                                          <p:attrName>ppt_y</p:attrName>
                                        </p:attrNameLst>
                                      </p:cBhvr>
                                    </p:animMotion>
                                  </p:childTnLst>
                                </p:cTn>
                              </p:par>
                              <p:par>
                                <p:cTn id="17" presetID="22" presetClass="entr" presetSubtype="4" fill="hold" nodeType="withEffect">
                                  <p:stCondLst>
                                    <p:cond delay="50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1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4083737"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008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4" name="Title 1">
            <a:extLst>
              <a:ext uri="{FF2B5EF4-FFF2-40B4-BE49-F238E27FC236}">
                <a16:creationId xmlns:a16="http://schemas.microsoft.com/office/drawing/2014/main" id="{621549FD-6441-0D9F-39A6-047D53BD8829}"/>
              </a:ext>
            </a:extLst>
          </p:cNvPr>
          <p:cNvSpPr txBox="1">
            <a:spLocks/>
          </p:cNvSpPr>
          <p:nvPr/>
        </p:nvSpPr>
        <p:spPr>
          <a:xfrm>
            <a:off x="-21380822"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17813725"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17800540"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17829654"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17813725"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17830448"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16652554"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16339968"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16638127"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16214132"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17800540"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6017"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5381853"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4956617"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4943432"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3879482"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3880276"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13698041"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9646772"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3880276"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5006862"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9680596"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192403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6" descr="Untitled">
            <a:extLst>
              <a:ext uri="{FF2B5EF4-FFF2-40B4-BE49-F238E27FC236}">
                <a16:creationId xmlns:a16="http://schemas.microsoft.com/office/drawing/2014/main" id="{D31012C3-B6C7-8139-5C5B-1D321909B5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a-ET"/>
          </a:p>
        </p:txBody>
      </p:sp>
      <p:sp>
        <p:nvSpPr>
          <p:cNvPr id="9" name="Rounded Rectangle 8">
            <a:extLst>
              <a:ext uri="{FF2B5EF4-FFF2-40B4-BE49-F238E27FC236}">
                <a16:creationId xmlns:a16="http://schemas.microsoft.com/office/drawing/2014/main" id="{27B63988-ED47-660C-C8E7-E34BF1A28A5E}"/>
              </a:ext>
            </a:extLst>
          </p:cNvPr>
          <p:cNvSpPr/>
          <p:nvPr/>
        </p:nvSpPr>
        <p:spPr>
          <a:xfrm>
            <a:off x="3285294" y="298993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312496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Tree>
    <p:extLst>
      <p:ext uri="{BB962C8B-B14F-4D97-AF65-F5344CB8AC3E}">
        <p14:creationId xmlns:p14="http://schemas.microsoft.com/office/powerpoint/2010/main" val="16493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372250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xit" presetSubtype="0" fill="hold" nodeType="withEffect">
                                  <p:stCondLst>
                                    <p:cond delay="0"/>
                                  </p:stCondLst>
                                  <p:childTnLst>
                                    <p:animEffect transition="out" filter="fade">
                                      <p:cBhvr>
                                        <p:cTn id="6" dur="1000" accel="50000">
                                          <p:stCondLst>
                                            <p:cond delay="0"/>
                                          </p:stCondLst>
                                        </p:cTn>
                                        <p:tgtEl>
                                          <p:spTgt spid="42"/>
                                        </p:tgtEl>
                                      </p:cBhvr>
                                    </p:animEffect>
                                    <p:anim calcmode="lin" valueType="num">
                                      <p:cBhvr>
                                        <p:cTn id="7" dur="500" accel="50000">
                                          <p:stCondLst>
                                            <p:cond delay="0"/>
                                          </p:stCondLst>
                                        </p:cTn>
                                        <p:tgtEl>
                                          <p:spTgt spid="42"/>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2"/>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2"/>
                                        </p:tgtEl>
                                        <p:attrNameLst>
                                          <p:attrName>ppt_x</p:attrName>
                                        </p:attrNameLst>
                                      </p:cBhvr>
                                      <p:tavLst>
                                        <p:tav tm="0">
                                          <p:val>
                                            <p:strVal val="ppt_x"/>
                                          </p:val>
                                        </p:tav>
                                        <p:tav tm="100000">
                                          <p:val>
                                            <p:strVal val="ppt_x+.4"/>
                                          </p:val>
                                        </p:tav>
                                      </p:tavLst>
                                    </p:anim>
                                    <p:anim calcmode="lin" valueType="num">
                                      <p:cBhvr>
                                        <p:cTn id="10" dur="1000"/>
                                        <p:tgtEl>
                                          <p:spTgt spid="42"/>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2"/>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2"/>
                                        </p:tgtEl>
                                        <p:attrNameLst>
                                          <p:attrName>style.rotation</p:attrName>
                                        </p:attrNameLst>
                                      </p:cBhvr>
                                      <p:tavLst>
                                        <p:tav tm="0">
                                          <p:val>
                                            <p:fltVal val="0"/>
                                          </p:val>
                                        </p:tav>
                                        <p:tav tm="100000">
                                          <p:val>
                                            <p:fltVal val="-90"/>
                                          </p:val>
                                        </p:tav>
                                      </p:tavLst>
                                    </p:anim>
                                    <p:set>
                                      <p:cBhvr>
                                        <p:cTn id="14" dur="1" fill="hold">
                                          <p:stCondLst>
                                            <p:cond delay="999"/>
                                          </p:stCondLst>
                                        </p:cTn>
                                        <p:tgtEl>
                                          <p:spTgt spid="42"/>
                                        </p:tgtEl>
                                        <p:attrNameLst>
                                          <p:attrName>style.visibility</p:attrName>
                                        </p:attrNameLst>
                                      </p:cBhvr>
                                      <p:to>
                                        <p:strVal val="hidden"/>
                                      </p:to>
                                    </p:set>
                                  </p:childTnLst>
                                </p:cTn>
                              </p:par>
                              <p:par>
                                <p:cTn id="15" presetID="25" presetClass="exit" presetSubtype="0" fill="hold" nodeType="withEffect">
                                  <p:stCondLst>
                                    <p:cond delay="0"/>
                                  </p:stCondLst>
                                  <p:childTnLst>
                                    <p:animEffect transition="out" filter="fade">
                                      <p:cBhvr>
                                        <p:cTn id="16" dur="1000" accel="50000">
                                          <p:stCondLst>
                                            <p:cond delay="0"/>
                                          </p:stCondLst>
                                        </p:cTn>
                                        <p:tgtEl>
                                          <p:spTgt spid="53"/>
                                        </p:tgtEl>
                                      </p:cBhvr>
                                    </p:animEffect>
                                    <p:anim calcmode="lin" valueType="num">
                                      <p:cBhvr>
                                        <p:cTn id="17" dur="500" accel="50000">
                                          <p:stCondLst>
                                            <p:cond delay="0"/>
                                          </p:stCondLst>
                                        </p:cTn>
                                        <p:tgtEl>
                                          <p:spTgt spid="53"/>
                                        </p:tgtEl>
                                        <p:attrNameLst>
                                          <p:attrName>ppt_y</p:attrName>
                                        </p:attrNameLst>
                                      </p:cBhvr>
                                      <p:tavLst>
                                        <p:tav tm="0">
                                          <p:val>
                                            <p:strVal val="ppt_y"/>
                                          </p:val>
                                        </p:tav>
                                        <p:tav tm="100000">
                                          <p:val>
                                            <p:strVal val="ppt_y+.1"/>
                                          </p:val>
                                        </p:tav>
                                      </p:tavLst>
                                    </p:anim>
                                    <p:anim calcmode="lin" valueType="num">
                                      <p:cBhvr>
                                        <p:cTn id="18" dur="500" decel="50000">
                                          <p:stCondLst>
                                            <p:cond delay="500"/>
                                          </p:stCondLst>
                                        </p:cTn>
                                        <p:tgtEl>
                                          <p:spTgt spid="53"/>
                                        </p:tgtEl>
                                        <p:attrNameLst>
                                          <p:attrName>ppt_y</p:attrName>
                                        </p:attrNameLst>
                                      </p:cBhvr>
                                      <p:tavLst>
                                        <p:tav tm="0">
                                          <p:val>
                                            <p:strVal val="ppt_y"/>
                                          </p:val>
                                        </p:tav>
                                        <p:tav tm="100000">
                                          <p:val>
                                            <p:strVal val="ppt_y-.1"/>
                                          </p:val>
                                        </p:tav>
                                      </p:tavLst>
                                    </p:anim>
                                    <p:anim calcmode="lin" valueType="num">
                                      <p:cBhvr>
                                        <p:cTn id="19" dur="500" accel="50000">
                                          <p:stCondLst>
                                            <p:cond delay="500"/>
                                          </p:stCondLst>
                                        </p:cTn>
                                        <p:tgtEl>
                                          <p:spTgt spid="53"/>
                                        </p:tgtEl>
                                        <p:attrNameLst>
                                          <p:attrName>ppt_x</p:attrName>
                                        </p:attrNameLst>
                                      </p:cBhvr>
                                      <p:tavLst>
                                        <p:tav tm="0">
                                          <p:val>
                                            <p:strVal val="ppt_x"/>
                                          </p:val>
                                        </p:tav>
                                        <p:tav tm="100000">
                                          <p:val>
                                            <p:strVal val="ppt_x+.4"/>
                                          </p:val>
                                        </p:tav>
                                      </p:tavLst>
                                    </p:anim>
                                    <p:anim calcmode="lin" valueType="num">
                                      <p:cBhvr>
                                        <p:cTn id="20" dur="1000"/>
                                        <p:tgtEl>
                                          <p:spTgt spid="53"/>
                                        </p:tgtEl>
                                        <p:attrNameLst>
                                          <p:attrName>ppt_h</p:attrName>
                                        </p:attrNameLst>
                                      </p:cBhvr>
                                      <p:tavLst>
                                        <p:tav tm="0">
                                          <p:val>
                                            <p:strVal val="ppt_h"/>
                                          </p:val>
                                        </p:tav>
                                        <p:tav tm="100000">
                                          <p:val>
                                            <p:strVal val="ppt_h"/>
                                          </p:val>
                                        </p:tav>
                                      </p:tavLst>
                                    </p:anim>
                                    <p:anim calcmode="lin" valueType="num">
                                      <p:cBhvr>
                                        <p:cTn id="21" dur="500" accel="50000">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22" dur="500" decel="50000">
                                          <p:stCondLst>
                                            <p:cond delay="500"/>
                                          </p:stCondLst>
                                        </p:cTn>
                                        <p:tgtEl>
                                          <p:spTgt spid="53"/>
                                        </p:tgtEl>
                                        <p:attrNameLst>
                                          <p:attrName>ppt_w</p:attrName>
                                        </p:attrNameLst>
                                      </p:cBhvr>
                                      <p:tavLst>
                                        <p:tav tm="0">
                                          <p:val>
                                            <p:strVal val="ppt_w"/>
                                          </p:val>
                                        </p:tav>
                                        <p:tav tm="100000">
                                          <p:val>
                                            <p:strVal val="ppt_w/.05"/>
                                          </p:val>
                                        </p:tav>
                                      </p:tavLst>
                                    </p:anim>
                                    <p:anim calcmode="lin" valueType="num">
                                      <p:cBhvr>
                                        <p:cTn id="23" dur="500" accel="50000">
                                          <p:stCondLst>
                                            <p:cond delay="500"/>
                                          </p:stCondLst>
                                        </p:cTn>
                                        <p:tgtEl>
                                          <p:spTgt spid="53"/>
                                        </p:tgtEl>
                                        <p:attrNameLst>
                                          <p:attrName>style.rotation</p:attrName>
                                        </p:attrNameLst>
                                      </p:cBhvr>
                                      <p:tavLst>
                                        <p:tav tm="0">
                                          <p:val>
                                            <p:fltVal val="0"/>
                                          </p:val>
                                        </p:tav>
                                        <p:tav tm="100000">
                                          <p:val>
                                            <p:fltVal val="-90"/>
                                          </p:val>
                                        </p:tav>
                                      </p:tavLst>
                                    </p:anim>
                                    <p:set>
                                      <p:cBhvr>
                                        <p:cTn id="24" dur="1" fill="hold">
                                          <p:stCondLst>
                                            <p:cond delay="999"/>
                                          </p:stCondLst>
                                        </p:cTn>
                                        <p:tgtEl>
                                          <p:spTgt spid="53"/>
                                        </p:tgtEl>
                                        <p:attrNameLst>
                                          <p:attrName>style.visibility</p:attrName>
                                        </p:attrNameLst>
                                      </p:cBhvr>
                                      <p:to>
                                        <p:strVal val="hidden"/>
                                      </p:to>
                                    </p:set>
                                  </p:childTnLst>
                                </p:cTn>
                              </p:par>
                              <p:par>
                                <p:cTn id="25" presetID="25" presetClass="exit" presetSubtype="0" fill="hold" nodeType="withEffect">
                                  <p:stCondLst>
                                    <p:cond delay="0"/>
                                  </p:stCondLst>
                                  <p:childTnLst>
                                    <p:animEffect transition="out" filter="fade">
                                      <p:cBhvr>
                                        <p:cTn id="26" dur="1000" accel="50000">
                                          <p:stCondLst>
                                            <p:cond delay="0"/>
                                          </p:stCondLst>
                                        </p:cTn>
                                        <p:tgtEl>
                                          <p:spTgt spid="48"/>
                                        </p:tgtEl>
                                      </p:cBhvr>
                                    </p:animEffect>
                                    <p:anim calcmode="lin" valueType="num">
                                      <p:cBhvr>
                                        <p:cTn id="27" dur="500" accel="50000">
                                          <p:stCondLst>
                                            <p:cond delay="0"/>
                                          </p:stCondLst>
                                        </p:cTn>
                                        <p:tgtEl>
                                          <p:spTgt spid="48"/>
                                        </p:tgtEl>
                                        <p:attrNameLst>
                                          <p:attrName>ppt_y</p:attrName>
                                        </p:attrNameLst>
                                      </p:cBhvr>
                                      <p:tavLst>
                                        <p:tav tm="0">
                                          <p:val>
                                            <p:strVal val="ppt_y"/>
                                          </p:val>
                                        </p:tav>
                                        <p:tav tm="100000">
                                          <p:val>
                                            <p:strVal val="ppt_y+.1"/>
                                          </p:val>
                                        </p:tav>
                                      </p:tavLst>
                                    </p:anim>
                                    <p:anim calcmode="lin" valueType="num">
                                      <p:cBhvr>
                                        <p:cTn id="28" dur="500" decel="50000">
                                          <p:stCondLst>
                                            <p:cond delay="500"/>
                                          </p:stCondLst>
                                        </p:cTn>
                                        <p:tgtEl>
                                          <p:spTgt spid="48"/>
                                        </p:tgtEl>
                                        <p:attrNameLst>
                                          <p:attrName>ppt_y</p:attrName>
                                        </p:attrNameLst>
                                      </p:cBhvr>
                                      <p:tavLst>
                                        <p:tav tm="0">
                                          <p:val>
                                            <p:strVal val="ppt_y"/>
                                          </p:val>
                                        </p:tav>
                                        <p:tav tm="100000">
                                          <p:val>
                                            <p:strVal val="ppt_y-.1"/>
                                          </p:val>
                                        </p:tav>
                                      </p:tavLst>
                                    </p:anim>
                                    <p:anim calcmode="lin" valueType="num">
                                      <p:cBhvr>
                                        <p:cTn id="29" dur="500" accel="50000">
                                          <p:stCondLst>
                                            <p:cond delay="500"/>
                                          </p:stCondLst>
                                        </p:cTn>
                                        <p:tgtEl>
                                          <p:spTgt spid="48"/>
                                        </p:tgtEl>
                                        <p:attrNameLst>
                                          <p:attrName>ppt_x</p:attrName>
                                        </p:attrNameLst>
                                      </p:cBhvr>
                                      <p:tavLst>
                                        <p:tav tm="0">
                                          <p:val>
                                            <p:strVal val="ppt_x"/>
                                          </p:val>
                                        </p:tav>
                                        <p:tav tm="100000">
                                          <p:val>
                                            <p:strVal val="ppt_x+.4"/>
                                          </p:val>
                                        </p:tav>
                                      </p:tavLst>
                                    </p:anim>
                                    <p:anim calcmode="lin" valueType="num">
                                      <p:cBhvr>
                                        <p:cTn id="30" dur="1000"/>
                                        <p:tgtEl>
                                          <p:spTgt spid="48"/>
                                        </p:tgtEl>
                                        <p:attrNameLst>
                                          <p:attrName>ppt_h</p:attrName>
                                        </p:attrNameLst>
                                      </p:cBhvr>
                                      <p:tavLst>
                                        <p:tav tm="0">
                                          <p:val>
                                            <p:strVal val="ppt_h"/>
                                          </p:val>
                                        </p:tav>
                                        <p:tav tm="100000">
                                          <p:val>
                                            <p:strVal val="ppt_h"/>
                                          </p:val>
                                        </p:tav>
                                      </p:tavLst>
                                    </p:anim>
                                    <p:anim calcmode="lin" valueType="num">
                                      <p:cBhvr>
                                        <p:cTn id="31" dur="500" accel="50000">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32" dur="500" decel="50000">
                                          <p:stCondLst>
                                            <p:cond delay="500"/>
                                          </p:stCondLst>
                                        </p:cTn>
                                        <p:tgtEl>
                                          <p:spTgt spid="48"/>
                                        </p:tgtEl>
                                        <p:attrNameLst>
                                          <p:attrName>ppt_w</p:attrName>
                                        </p:attrNameLst>
                                      </p:cBhvr>
                                      <p:tavLst>
                                        <p:tav tm="0">
                                          <p:val>
                                            <p:strVal val="ppt_w"/>
                                          </p:val>
                                        </p:tav>
                                        <p:tav tm="100000">
                                          <p:val>
                                            <p:strVal val="ppt_w/.05"/>
                                          </p:val>
                                        </p:tav>
                                      </p:tavLst>
                                    </p:anim>
                                    <p:anim calcmode="lin" valueType="num">
                                      <p:cBhvr>
                                        <p:cTn id="33" dur="500" accel="50000">
                                          <p:stCondLst>
                                            <p:cond delay="500"/>
                                          </p:stCondLst>
                                        </p:cTn>
                                        <p:tgtEl>
                                          <p:spTgt spid="48"/>
                                        </p:tgtEl>
                                        <p:attrNameLst>
                                          <p:attrName>style.rotation</p:attrName>
                                        </p:attrNameLst>
                                      </p:cBhvr>
                                      <p:tavLst>
                                        <p:tav tm="0">
                                          <p:val>
                                            <p:fltVal val="0"/>
                                          </p:val>
                                        </p:tav>
                                        <p:tav tm="100000">
                                          <p:val>
                                            <p:fltVal val="-90"/>
                                          </p:val>
                                        </p:tav>
                                      </p:tavLst>
                                    </p:anim>
                                    <p:set>
                                      <p:cBhvr>
                                        <p:cTn id="34"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0143" y="1413143"/>
            <a:ext cx="4031714" cy="4031714"/>
          </a:xfrm>
          <a:prstGeom prst="rect">
            <a:avLst/>
          </a:prstGeom>
        </p:spPr>
      </p:pic>
    </p:spTree>
    <p:extLst>
      <p:ext uri="{BB962C8B-B14F-4D97-AF65-F5344CB8AC3E}">
        <p14:creationId xmlns:p14="http://schemas.microsoft.com/office/powerpoint/2010/main" val="4257889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2F90ED0-9EA5-9FCD-E2CA-7FD0AF412B70}"/>
              </a:ext>
            </a:extLst>
          </p:cNvPr>
          <p:cNvSpPr/>
          <p:nvPr/>
        </p:nvSpPr>
        <p:spPr>
          <a:xfrm>
            <a:off x="3989882" y="1322882"/>
            <a:ext cx="4212236" cy="42122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50000"/>
                  </a:schemeClr>
                </a:solidFill>
                <a:latin typeface="Century Gothic" panose="020B0502020202020204" pitchFamily="34" charset="0"/>
              </a:rPr>
              <a:t>TD </a:t>
            </a:r>
          </a:p>
          <a:p>
            <a:pPr algn="ctr"/>
            <a:r>
              <a:rPr lang="en-US" sz="3600" dirty="0">
                <a:solidFill>
                  <a:schemeClr val="accent6">
                    <a:lumMod val="50000"/>
                  </a:schemeClr>
                </a:solidFill>
                <a:latin typeface="Century Gothic" panose="020B0502020202020204" pitchFamily="34" charset="0"/>
              </a:rPr>
              <a:t>Directory</a:t>
            </a:r>
          </a:p>
        </p:txBody>
      </p:sp>
      <p:sp>
        <p:nvSpPr>
          <p:cNvPr id="5" name="Title 1">
            <a:extLst>
              <a:ext uri="{FF2B5EF4-FFF2-40B4-BE49-F238E27FC236}">
                <a16:creationId xmlns:a16="http://schemas.microsoft.com/office/drawing/2014/main" id="{1A862595-2F55-33B5-4EF2-822029CF0F34}"/>
              </a:ext>
            </a:extLst>
          </p:cNvPr>
          <p:cNvSpPr txBox="1">
            <a:spLocks/>
          </p:cNvSpPr>
          <p:nvPr/>
        </p:nvSpPr>
        <p:spPr>
          <a:xfrm>
            <a:off x="1228830" y="2073479"/>
            <a:ext cx="1744388"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Register</a:t>
            </a:r>
          </a:p>
        </p:txBody>
      </p:sp>
      <p:sp>
        <p:nvSpPr>
          <p:cNvPr id="6" name="Title 1">
            <a:extLst>
              <a:ext uri="{FF2B5EF4-FFF2-40B4-BE49-F238E27FC236}">
                <a16:creationId xmlns:a16="http://schemas.microsoft.com/office/drawing/2014/main" id="{F53671F1-9EB5-247E-2ECD-1344DAC8A6A0}"/>
              </a:ext>
            </a:extLst>
          </p:cNvPr>
          <p:cNvSpPr txBox="1">
            <a:spLocks/>
          </p:cNvSpPr>
          <p:nvPr/>
        </p:nvSpPr>
        <p:spPr>
          <a:xfrm>
            <a:off x="1243820" y="3739331"/>
            <a:ext cx="1701107"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Update</a:t>
            </a:r>
          </a:p>
        </p:txBody>
      </p:sp>
      <p:sp>
        <p:nvSpPr>
          <p:cNvPr id="7" name="Title 1">
            <a:extLst>
              <a:ext uri="{FF2B5EF4-FFF2-40B4-BE49-F238E27FC236}">
                <a16:creationId xmlns:a16="http://schemas.microsoft.com/office/drawing/2014/main" id="{D25A5961-5634-A050-D360-A5F216C0A936}"/>
              </a:ext>
            </a:extLst>
          </p:cNvPr>
          <p:cNvSpPr txBox="1">
            <a:spLocks/>
          </p:cNvSpPr>
          <p:nvPr/>
        </p:nvSpPr>
        <p:spPr>
          <a:xfrm>
            <a:off x="9114147" y="2073479"/>
            <a:ext cx="1803699"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Retrieve</a:t>
            </a:r>
          </a:p>
        </p:txBody>
      </p:sp>
      <p:sp>
        <p:nvSpPr>
          <p:cNvPr id="8" name="Title 1">
            <a:extLst>
              <a:ext uri="{FF2B5EF4-FFF2-40B4-BE49-F238E27FC236}">
                <a16:creationId xmlns:a16="http://schemas.microsoft.com/office/drawing/2014/main" id="{D79F9154-82C0-C0C3-5568-52E2A58AC241}"/>
              </a:ext>
            </a:extLst>
          </p:cNvPr>
          <p:cNvSpPr txBox="1">
            <a:spLocks/>
          </p:cNvSpPr>
          <p:nvPr/>
        </p:nvSpPr>
        <p:spPr>
          <a:xfrm>
            <a:off x="9377632" y="3739331"/>
            <a:ext cx="1576072"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Search</a:t>
            </a:r>
          </a:p>
        </p:txBody>
      </p:sp>
      <p:cxnSp>
        <p:nvCxnSpPr>
          <p:cNvPr id="10" name="Straight Arrow Connector 9">
            <a:extLst>
              <a:ext uri="{FF2B5EF4-FFF2-40B4-BE49-F238E27FC236}">
                <a16:creationId xmlns:a16="http://schemas.microsoft.com/office/drawing/2014/main" id="{C59B520B-9E81-320B-3DD0-A192555B5D6C}"/>
              </a:ext>
            </a:extLst>
          </p:cNvPr>
          <p:cNvCxnSpPr>
            <a:cxnSpLocks/>
          </p:cNvCxnSpPr>
          <p:nvPr/>
        </p:nvCxnSpPr>
        <p:spPr>
          <a:xfrm>
            <a:off x="1243820"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E4DE5C-0221-C797-3C1D-8A98F3CAB496}"/>
              </a:ext>
            </a:extLst>
          </p:cNvPr>
          <p:cNvCxnSpPr>
            <a:cxnSpLocks/>
          </p:cNvCxnSpPr>
          <p:nvPr/>
        </p:nvCxnSpPr>
        <p:spPr>
          <a:xfrm>
            <a:off x="1243820"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4A09D4-20B9-E173-9847-6891F059BC99}"/>
              </a:ext>
            </a:extLst>
          </p:cNvPr>
          <p:cNvCxnSpPr>
            <a:cxnSpLocks/>
          </p:cNvCxnSpPr>
          <p:nvPr/>
        </p:nvCxnSpPr>
        <p:spPr>
          <a:xfrm flipH="1">
            <a:off x="8504135"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B3A7ED-B5B9-8E1D-570D-0D18CBAA053F}"/>
              </a:ext>
            </a:extLst>
          </p:cNvPr>
          <p:cNvCxnSpPr>
            <a:cxnSpLocks/>
          </p:cNvCxnSpPr>
          <p:nvPr/>
        </p:nvCxnSpPr>
        <p:spPr>
          <a:xfrm flipH="1">
            <a:off x="8504135"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75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9EDAD59-00AE-DDFB-EF9D-145EDB69FF3C}"/>
              </a:ext>
            </a:extLst>
          </p:cNvPr>
          <p:cNvSpPr/>
          <p:nvPr/>
        </p:nvSpPr>
        <p:spPr>
          <a:xfrm>
            <a:off x="1219200" y="1295400"/>
            <a:ext cx="4267200" cy="426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60D80A1-2573-2512-88AC-D9D84F5C735B}"/>
              </a:ext>
            </a:extLst>
          </p:cNvPr>
          <p:cNvSpPr/>
          <p:nvPr/>
        </p:nvSpPr>
        <p:spPr>
          <a:xfrm>
            <a:off x="6705600" y="1295400"/>
            <a:ext cx="4267200" cy="42672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8CB93F-B31F-0178-6F8A-3D19FCC5B90E}"/>
              </a:ext>
            </a:extLst>
          </p:cNvPr>
          <p:cNvSpPr txBox="1">
            <a:spLocks/>
          </p:cNvSpPr>
          <p:nvPr/>
        </p:nvSpPr>
        <p:spPr>
          <a:xfrm>
            <a:off x="2054207" y="573968"/>
            <a:ext cx="259718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Introduction</a:t>
            </a:r>
          </a:p>
        </p:txBody>
      </p:sp>
      <p:sp>
        <p:nvSpPr>
          <p:cNvPr id="7" name="Title 1">
            <a:extLst>
              <a:ext uri="{FF2B5EF4-FFF2-40B4-BE49-F238E27FC236}">
                <a16:creationId xmlns:a16="http://schemas.microsoft.com/office/drawing/2014/main" id="{D1B06C79-2D5C-3A90-E431-0999713E9F3A}"/>
              </a:ext>
            </a:extLst>
          </p:cNvPr>
          <p:cNvSpPr txBox="1">
            <a:spLocks/>
          </p:cNvSpPr>
          <p:nvPr/>
        </p:nvSpPr>
        <p:spPr>
          <a:xfrm>
            <a:off x="7650413" y="579292"/>
            <a:ext cx="2377574"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6"/>
                </a:solidFill>
                <a:latin typeface="Century Gothic" panose="020B0502020202020204" pitchFamily="34" charset="0"/>
              </a:rPr>
              <a:t>Exploration</a:t>
            </a:r>
          </a:p>
        </p:txBody>
      </p:sp>
      <p:sp>
        <p:nvSpPr>
          <p:cNvPr id="8" name="Rounded Rectangle 7">
            <a:extLst>
              <a:ext uri="{FF2B5EF4-FFF2-40B4-BE49-F238E27FC236}">
                <a16:creationId xmlns:a16="http://schemas.microsoft.com/office/drawing/2014/main" id="{442410EE-69D8-E46C-FD13-DEE9230CDB8C}"/>
              </a:ext>
            </a:extLst>
          </p:cNvPr>
          <p:cNvSpPr/>
          <p:nvPr/>
        </p:nvSpPr>
        <p:spPr>
          <a:xfrm>
            <a:off x="1668905" y="173201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Direct</a:t>
            </a:r>
          </a:p>
        </p:txBody>
      </p:sp>
      <p:sp>
        <p:nvSpPr>
          <p:cNvPr id="10" name="Rounded Rectangle 9">
            <a:extLst>
              <a:ext uri="{FF2B5EF4-FFF2-40B4-BE49-F238E27FC236}">
                <a16:creationId xmlns:a16="http://schemas.microsoft.com/office/drawing/2014/main" id="{661A9802-604B-1898-6099-7E244E293D35}"/>
              </a:ext>
            </a:extLst>
          </p:cNvPr>
          <p:cNvSpPr/>
          <p:nvPr/>
        </p:nvSpPr>
        <p:spPr>
          <a:xfrm>
            <a:off x="3602635" y="171702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DNS-based Service Discovery</a:t>
            </a:r>
          </a:p>
        </p:txBody>
      </p:sp>
      <p:sp>
        <p:nvSpPr>
          <p:cNvPr id="11" name="Rounded Rectangle 10">
            <a:extLst>
              <a:ext uri="{FF2B5EF4-FFF2-40B4-BE49-F238E27FC236}">
                <a16:creationId xmlns:a16="http://schemas.microsoft.com/office/drawing/2014/main" id="{EBC441AA-B388-0CF0-0B0C-F028B2BF39FB}"/>
              </a:ext>
            </a:extLst>
          </p:cNvPr>
          <p:cNvSpPr/>
          <p:nvPr/>
        </p:nvSpPr>
        <p:spPr>
          <a:xfrm>
            <a:off x="360263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75000"/>
                  </a:schemeClr>
                </a:solidFill>
                <a:latin typeface="Century Gothic" panose="020B0502020202020204" pitchFamily="34" charset="0"/>
              </a:rPr>
              <a:t>CoRE</a:t>
            </a:r>
            <a:r>
              <a:rPr lang="en-US" dirty="0">
                <a:solidFill>
                  <a:schemeClr val="accent2">
                    <a:lumMod val="75000"/>
                  </a:schemeClr>
                </a:solidFill>
                <a:latin typeface="Century Gothic" panose="020B0502020202020204" pitchFamily="34" charset="0"/>
              </a:rPr>
              <a:t> link Format</a:t>
            </a:r>
          </a:p>
        </p:txBody>
      </p:sp>
      <p:sp>
        <p:nvSpPr>
          <p:cNvPr id="12" name="Rounded Rectangle 11">
            <a:extLst>
              <a:ext uri="{FF2B5EF4-FFF2-40B4-BE49-F238E27FC236}">
                <a16:creationId xmlns:a16="http://schemas.microsoft.com/office/drawing/2014/main" id="{2A8D3F94-1772-2DF9-3AC9-93C99DA799B9}"/>
              </a:ext>
            </a:extLst>
          </p:cNvPr>
          <p:cNvSpPr/>
          <p:nvPr/>
        </p:nvSpPr>
        <p:spPr>
          <a:xfrm>
            <a:off x="166890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Century Gothic" panose="020B0502020202020204" pitchFamily="34" charset="0"/>
              </a:rPr>
              <a:t>Well-known URIs</a:t>
            </a:r>
          </a:p>
        </p:txBody>
      </p:sp>
      <p:sp>
        <p:nvSpPr>
          <p:cNvPr id="13" name="Rounded Rectangle 12">
            <a:extLst>
              <a:ext uri="{FF2B5EF4-FFF2-40B4-BE49-F238E27FC236}">
                <a16:creationId xmlns:a16="http://schemas.microsoft.com/office/drawing/2014/main" id="{313D460A-1FF1-0878-615E-79CF839023BC}"/>
              </a:ext>
            </a:extLst>
          </p:cNvPr>
          <p:cNvSpPr/>
          <p:nvPr/>
        </p:nvSpPr>
        <p:spPr>
          <a:xfrm>
            <a:off x="9099030"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Server</a:t>
            </a:r>
          </a:p>
        </p:txBody>
      </p:sp>
      <p:sp>
        <p:nvSpPr>
          <p:cNvPr id="16" name="Rounded Rectangle 15">
            <a:extLst>
              <a:ext uri="{FF2B5EF4-FFF2-40B4-BE49-F238E27FC236}">
                <a16:creationId xmlns:a16="http://schemas.microsoft.com/office/drawing/2014/main" id="{22138DC7-BA8B-6C05-7700-2C8CC9627992}"/>
              </a:ext>
            </a:extLst>
          </p:cNvPr>
          <p:cNvSpPr/>
          <p:nvPr/>
        </p:nvSpPr>
        <p:spPr>
          <a:xfrm>
            <a:off x="7122825"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a:t>
            </a:r>
          </a:p>
          <a:p>
            <a:pPr algn="ctr"/>
            <a:r>
              <a:rPr lang="en-US" dirty="0">
                <a:solidFill>
                  <a:schemeClr val="accent6">
                    <a:lumMod val="50000"/>
                  </a:schemeClr>
                </a:solidFill>
                <a:latin typeface="Century Gothic" panose="020B0502020202020204" pitchFamily="34" charset="0"/>
              </a:rPr>
              <a:t>Directory</a:t>
            </a:r>
          </a:p>
        </p:txBody>
      </p:sp>
    </p:spTree>
    <p:extLst>
      <p:ext uri="{BB962C8B-B14F-4D97-AF65-F5344CB8AC3E}">
        <p14:creationId xmlns:p14="http://schemas.microsoft.com/office/powerpoint/2010/main" val="134825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12268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grpSp>
        <p:nvGrpSpPr>
          <p:cNvPr id="11" name="Graphic 1" descr="Thermometer with solid fill">
            <a:extLst>
              <a:ext uri="{FF2B5EF4-FFF2-40B4-BE49-F238E27FC236}">
                <a16:creationId xmlns:a16="http://schemas.microsoft.com/office/drawing/2014/main" id="{2A4BB14A-4974-45B5-CE1B-930B25D96092}"/>
              </a:ext>
            </a:extLst>
          </p:cNvPr>
          <p:cNvGrpSpPr/>
          <p:nvPr/>
        </p:nvGrpSpPr>
        <p:grpSpPr>
          <a:xfrm>
            <a:off x="5463729" y="1770319"/>
            <a:ext cx="1264541" cy="2798744"/>
            <a:chOff x="1338187" y="2029627"/>
            <a:chExt cx="1264541" cy="2798744"/>
          </a:xfrm>
          <a:solidFill>
            <a:schemeClr val="accent5"/>
          </a:solidFill>
        </p:grpSpPr>
        <p:sp>
          <p:nvSpPr>
            <p:cNvPr id="12" name="Freeform: Shape 11">
              <a:extLst>
                <a:ext uri="{FF2B5EF4-FFF2-40B4-BE49-F238E27FC236}">
                  <a16:creationId xmlns:a16="http://schemas.microsoft.com/office/drawing/2014/main" id="{85EDBD8E-362E-0EC7-D011-94EA217E1C76}"/>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solidFill>
              <a:schemeClr val="accent5"/>
            </a:solidFill>
            <a:ln w="3155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FE6B326-248B-33CB-C83E-E7D2DE029ABD}"/>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solidFill>
              <a:schemeClr val="accent5"/>
            </a:solidFill>
            <a:ln w="3155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6935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pic>
        <p:nvPicPr>
          <p:cNvPr id="8" name="Picture 4">
            <a:extLst>
              <a:ext uri="{FF2B5EF4-FFF2-40B4-BE49-F238E27FC236}">
                <a16:creationId xmlns:a16="http://schemas.microsoft.com/office/drawing/2014/main" id="{476E4832-E71E-B476-0F6D-F6ACDD619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38" y="2813758"/>
            <a:ext cx="3408925" cy="91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1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4670" y="156839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301451"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“position”</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 “open”</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closeGrip</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1765227"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in TD:</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7497" y="4329107"/>
            <a:ext cx="914400" cy="914400"/>
          </a:xfrm>
          <a:prstGeom prst="rect">
            <a:avLst/>
          </a:prstGeom>
        </p:spPr>
      </p:pic>
    </p:spTree>
    <p:extLst>
      <p:ext uri="{BB962C8B-B14F-4D97-AF65-F5344CB8AC3E}">
        <p14:creationId xmlns:p14="http://schemas.microsoft.com/office/powerpoint/2010/main" val="4240758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000">
        <p159:morph option="byObject"/>
      </p:transition>
    </mc:Choice>
    <mc:Fallback xmlns="">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nodeType="withEffect">
                                  <p:stCondLst>
                                    <p:cond delay="50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1.875E-6 3.33333E-6 L 0.11823 3.33333E-6 " pathEditMode="relative" ptsTypes="AA">
                                      <p:cBhvr>
                                        <p:cTn id="17" dur="2000" fill="hold"/>
                                        <p:tgtEl>
                                          <p:spTgt spid="1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3"/>
                                        </p:tgtEl>
                                      </p:cBhvr>
                                    </p:animEffect>
                                    <p:animScale>
                                      <p:cBhvr>
                                        <p:cTn id="22" dur="250" autoRev="1" fill="hold"/>
                                        <p:tgtEl>
                                          <p:spTgt spid="13"/>
                                        </p:tgtEl>
                                      </p:cBhvr>
                                      <p:by x="105000" y="105000"/>
                                    </p:animScale>
                                  </p:childTnLst>
                                </p:cTn>
                              </p:par>
                            </p:childTnLst>
                          </p:cTn>
                        </p:par>
                        <p:par>
                          <p:cTn id="23" fill="hold">
                            <p:stCondLst>
                              <p:cond delay="500"/>
                            </p:stCondLst>
                            <p:childTnLst>
                              <p:par>
                                <p:cTn id="24" presetID="26" presetClass="emph" presetSubtype="0" fill="hold" nodeType="afterEffect">
                                  <p:stCondLst>
                                    <p:cond delay="0"/>
                                  </p:stCondLst>
                                  <p:childTnLst>
                                    <p:animEffect transition="out" filter="fade">
                                      <p:cBhvr>
                                        <p:cTn id="25" dur="500" tmFilter="0, 0; .2, .5; .8, .5; 1, 0"/>
                                        <p:tgtEl>
                                          <p:spTgt spid="4"/>
                                        </p:tgtEl>
                                      </p:cBhvr>
                                    </p:animEffect>
                                    <p:animScale>
                                      <p:cBhvr>
                                        <p:cTn id="26"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1871685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300">
        <p159:morph option="byObject"/>
      </p:transition>
    </mc:Choice>
    <mc:Fallback xmlns="">
      <p:transition spd="slow" advTm="5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spTree>
    <p:extLst>
      <p:ext uri="{BB962C8B-B14F-4D97-AF65-F5344CB8AC3E}">
        <p14:creationId xmlns:p14="http://schemas.microsoft.com/office/powerpoint/2010/main" val="1729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3345-2E58-6731-DBD0-4B506D1BD6A2}"/>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808C2197-9D4D-B8EA-0BCE-CCC88D9216FB}"/>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F1869D2D-6BCF-E1D5-2918-7CC5BF596423}"/>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57999F8F-20B3-BE36-952B-B56D60F74DF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spTree>
    <p:extLst>
      <p:ext uri="{BB962C8B-B14F-4D97-AF65-F5344CB8AC3E}">
        <p14:creationId xmlns:p14="http://schemas.microsoft.com/office/powerpoint/2010/main" val="4276773670"/>
      </p:ext>
    </p:extLst>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9FC7248-0F37-1C36-7A94-1065830E20A4}"/>
              </a:ext>
            </a:extLst>
          </p:cNvPr>
          <p:cNvCxnSpPr>
            <a:cxnSpLocks/>
          </p:cNvCxnSpPr>
          <p:nvPr/>
        </p:nvCxnSpPr>
        <p:spPr>
          <a:xfrm>
            <a:off x="7186446" y="3580859"/>
            <a:ext cx="927964" cy="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1C7F5AB-FD92-DC77-5F17-2952127AAD93}"/>
              </a:ext>
            </a:extLst>
          </p:cNvPr>
          <p:cNvSpPr/>
          <p:nvPr/>
        </p:nvSpPr>
        <p:spPr>
          <a:xfrm>
            <a:off x="8038082" y="3208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91B4E-CA4B-8647-B691-E429EC7C1E9D}"/>
              </a:ext>
            </a:extLst>
          </p:cNvPr>
          <p:cNvCxnSpPr>
            <a:cxnSpLocks/>
          </p:cNvCxnSpPr>
          <p:nvPr/>
        </p:nvCxnSpPr>
        <p:spPr>
          <a:xfrm flipV="1">
            <a:off x="6096000" y="1333319"/>
            <a:ext cx="0" cy="90284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677B4F5-3738-568A-A6F8-4A66ADA32AB9}"/>
              </a:ext>
            </a:extLst>
          </p:cNvPr>
          <p:cNvSpPr/>
          <p:nvPr/>
        </p:nvSpPr>
        <p:spPr>
          <a:xfrm rot="5400000" flipH="1" flipV="1">
            <a:off x="5747288" y="606152"/>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7B5B516-67B4-BD18-C331-0D1E42EE2CDC}"/>
              </a:ext>
            </a:extLst>
          </p:cNvPr>
          <p:cNvCxnSpPr>
            <a:cxnSpLocks/>
            <a:stCxn id="9" idx="5"/>
          </p:cNvCxnSpPr>
          <p:nvPr/>
        </p:nvCxnSpPr>
        <p:spPr>
          <a:xfrm flipV="1">
            <a:off x="3530599" y="4393581"/>
            <a:ext cx="1577658" cy="1174137"/>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D981569-E54B-347A-AEA9-76DB3E9453DB}"/>
              </a:ext>
            </a:extLst>
          </p:cNvPr>
          <p:cNvSpPr/>
          <p:nvPr/>
        </p:nvSpPr>
        <p:spPr>
          <a:xfrm rot="5400000" flipH="1" flipV="1">
            <a:off x="2935310" y="546558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4647B26-43A6-615B-09B3-274CEE870380}"/>
              </a:ext>
            </a:extLst>
          </p:cNvPr>
          <p:cNvCxnSpPr>
            <a:cxnSpLocks/>
          </p:cNvCxnSpPr>
          <p:nvPr/>
        </p:nvCxnSpPr>
        <p:spPr>
          <a:xfrm flipV="1">
            <a:off x="7189499" y="1664135"/>
            <a:ext cx="1207105" cy="94742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AA0A93D-EF79-EF9C-6DE3-4E21090D4AA3}"/>
              </a:ext>
            </a:extLst>
          </p:cNvPr>
          <p:cNvSpPr/>
          <p:nvPr/>
        </p:nvSpPr>
        <p:spPr>
          <a:xfrm rot="18753134">
            <a:off x="8268212" y="111314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88E8C2-AB36-D3B6-3908-B04EB15ACF0B}"/>
              </a:ext>
            </a:extLst>
          </p:cNvPr>
          <p:cNvCxnSpPr>
            <a:cxnSpLocks/>
          </p:cNvCxnSpPr>
          <p:nvPr/>
        </p:nvCxnSpPr>
        <p:spPr>
          <a:xfrm>
            <a:off x="2992084" y="2290692"/>
            <a:ext cx="2169194" cy="764415"/>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0A4923B-4B2D-A08F-3FCE-9A096913D991}"/>
              </a:ext>
            </a:extLst>
          </p:cNvPr>
          <p:cNvSpPr/>
          <p:nvPr/>
        </p:nvSpPr>
        <p:spPr>
          <a:xfrm rot="18753134">
            <a:off x="2359962" y="181300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FD9FAED-E124-EA63-99FB-556A7E774814}"/>
              </a:ext>
            </a:extLst>
          </p:cNvPr>
          <p:cNvCxnSpPr>
            <a:cxnSpLocks/>
          </p:cNvCxnSpPr>
          <p:nvPr/>
        </p:nvCxnSpPr>
        <p:spPr>
          <a:xfrm>
            <a:off x="6687603" y="4767342"/>
            <a:ext cx="448405" cy="85640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A05CBBE-185A-878D-664A-BA8FCC0F30B9}"/>
              </a:ext>
            </a:extLst>
          </p:cNvPr>
          <p:cNvSpPr/>
          <p:nvPr/>
        </p:nvSpPr>
        <p:spPr>
          <a:xfrm rot="20850745">
            <a:off x="6944913" y="5532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1553FC5-D234-470C-F3BD-3668ED938064}"/>
              </a:ext>
            </a:extLst>
          </p:cNvPr>
          <p:cNvGrpSpPr/>
          <p:nvPr/>
        </p:nvGrpSpPr>
        <p:grpSpPr>
          <a:xfrm>
            <a:off x="5124430" y="2369701"/>
            <a:ext cx="2169194" cy="2169194"/>
            <a:chOff x="4682069" y="549127"/>
            <a:chExt cx="2827862" cy="2827862"/>
          </a:xfrm>
        </p:grpSpPr>
        <p:pic>
          <p:nvPicPr>
            <p:cNvPr id="17" name="Graphic 16" descr="Paper outline">
              <a:extLst>
                <a:ext uri="{FF2B5EF4-FFF2-40B4-BE49-F238E27FC236}">
                  <a16:creationId xmlns:a16="http://schemas.microsoft.com/office/drawing/2014/main" id="{F4E5510B-64C0-A7C5-9555-60386395F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8" name="Picture 17" descr="Logo&#10;&#10;Description automatically generated">
              <a:extLst>
                <a:ext uri="{FF2B5EF4-FFF2-40B4-BE49-F238E27FC236}">
                  <a16:creationId xmlns:a16="http://schemas.microsoft.com/office/drawing/2014/main" id="{427A13E8-7385-8715-C91F-1C58CD2BB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850754125"/>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4109766" y="1531495"/>
            <a:ext cx="3972468" cy="379501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spTree>
    <p:extLst>
      <p:ext uri="{BB962C8B-B14F-4D97-AF65-F5344CB8AC3E}">
        <p14:creationId xmlns:p14="http://schemas.microsoft.com/office/powerpoint/2010/main" val="471785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spTree>
    <p:extLst>
      <p:ext uri="{BB962C8B-B14F-4D97-AF65-F5344CB8AC3E}">
        <p14:creationId xmlns:p14="http://schemas.microsoft.com/office/powerpoint/2010/main" val="818956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1251"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3910013"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3882706"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Tree>
    <p:extLst>
      <p:ext uri="{BB962C8B-B14F-4D97-AF65-F5344CB8AC3E}">
        <p14:creationId xmlns:p14="http://schemas.microsoft.com/office/powerpoint/2010/main" val="87595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886806" y="676152"/>
            <a:ext cx="4198450" cy="543926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264245" y="8757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093482" y="1528641"/>
            <a:ext cx="3814665" cy="429187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7FD34349-09BB-369E-1492-877DB16BDB60}"/>
              </a:ext>
            </a:extLst>
          </p:cNvPr>
          <p:cNvCxnSpPr>
            <a:cxnSpLocks/>
          </p:cNvCxnSpPr>
          <p:nvPr/>
        </p:nvCxnSpPr>
        <p:spPr>
          <a:xfrm>
            <a:off x="4809506" y="2137554"/>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C27974-19E3-D50E-6A9A-5F6B25C3E6FA}"/>
              </a:ext>
            </a:extLst>
          </p:cNvPr>
          <p:cNvCxnSpPr>
            <a:cxnSpLocks/>
          </p:cNvCxnSpPr>
          <p:nvPr/>
        </p:nvCxnSpPr>
        <p:spPr>
          <a:xfrm>
            <a:off x="4809506" y="235237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567192"/>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2782011"/>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C35766-8338-EDCB-DDB8-BF82E2BB5A29}"/>
              </a:ext>
            </a:extLst>
          </p:cNvPr>
          <p:cNvCxnSpPr>
            <a:cxnSpLocks/>
          </p:cNvCxnSpPr>
          <p:nvPr/>
        </p:nvCxnSpPr>
        <p:spPr>
          <a:xfrm>
            <a:off x="4809506" y="2996830"/>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211649"/>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426468"/>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364BF7-1B40-796A-0192-FBFCD86700C5}"/>
              </a:ext>
            </a:extLst>
          </p:cNvPr>
          <p:cNvCxnSpPr>
            <a:cxnSpLocks/>
          </p:cNvCxnSpPr>
          <p:nvPr/>
        </p:nvCxnSpPr>
        <p:spPr>
          <a:xfrm>
            <a:off x="4809506" y="3641287"/>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CC19D2-EB71-1253-C225-C604360E76EA}"/>
              </a:ext>
            </a:extLst>
          </p:cNvPr>
          <p:cNvCxnSpPr>
            <a:cxnSpLocks/>
          </p:cNvCxnSpPr>
          <p:nvPr/>
        </p:nvCxnSpPr>
        <p:spPr>
          <a:xfrm>
            <a:off x="4809506" y="3856106"/>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DBC91E-0553-BB0B-5809-644D5D6A2917}"/>
              </a:ext>
            </a:extLst>
          </p:cNvPr>
          <p:cNvCxnSpPr>
            <a:cxnSpLocks/>
          </p:cNvCxnSpPr>
          <p:nvPr/>
        </p:nvCxnSpPr>
        <p:spPr>
          <a:xfrm>
            <a:off x="4809506" y="4070925"/>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285744"/>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D75837-A25B-61D8-0FC7-233F1B61E847}"/>
              </a:ext>
            </a:extLst>
          </p:cNvPr>
          <p:cNvCxnSpPr>
            <a:cxnSpLocks/>
          </p:cNvCxnSpPr>
          <p:nvPr/>
        </p:nvCxnSpPr>
        <p:spPr>
          <a:xfrm>
            <a:off x="4809506" y="4500563"/>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E1BF68-F013-88C9-B515-FE2C950DCB83}"/>
              </a:ext>
            </a:extLst>
          </p:cNvPr>
          <p:cNvCxnSpPr>
            <a:cxnSpLocks/>
          </p:cNvCxnSpPr>
          <p:nvPr/>
        </p:nvCxnSpPr>
        <p:spPr>
          <a:xfrm>
            <a:off x="4809506" y="4715382"/>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EDD17A-11AE-4D2A-5E94-EB7174D60CBD}"/>
              </a:ext>
            </a:extLst>
          </p:cNvPr>
          <p:cNvCxnSpPr>
            <a:cxnSpLocks/>
          </p:cNvCxnSpPr>
          <p:nvPr/>
        </p:nvCxnSpPr>
        <p:spPr>
          <a:xfrm>
            <a:off x="4809506" y="4930201"/>
            <a:ext cx="129440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9150D5-130C-7298-282D-72F516274356}"/>
              </a:ext>
            </a:extLst>
          </p:cNvPr>
          <p:cNvCxnSpPr>
            <a:cxnSpLocks/>
          </p:cNvCxnSpPr>
          <p:nvPr/>
        </p:nvCxnSpPr>
        <p:spPr>
          <a:xfrm>
            <a:off x="4809506" y="514502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5359845"/>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7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par>
                                <p:cTn id="12" presetID="22" presetClass="entr" presetSubtype="8"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22" presetClass="entr" presetSubtype="8"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par>
                                <p:cTn id="18" presetID="22" presetClass="entr" presetSubtype="8"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par>
                                <p:cTn id="24" presetID="22" presetClass="entr" presetSubtype="8"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par>
                                <p:cTn id="27" presetID="22" presetClass="entr" presetSubtype="8"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left)">
                                      <p:cBhvr>
                                        <p:cTn id="29" dur="500"/>
                                        <p:tgtEl>
                                          <p:spTgt spid="55"/>
                                        </p:tgtEl>
                                      </p:cBhvr>
                                    </p:animEffect>
                                  </p:childTnLst>
                                </p:cTn>
                              </p:par>
                              <p:par>
                                <p:cTn id="30" presetID="22" presetClass="entr" presetSubtype="8"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par>
                                <p:cTn id="33" presetID="22" presetClass="entr" presetSubtype="8"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left)">
                                      <p:cBhvr>
                                        <p:cTn id="35" dur="500"/>
                                        <p:tgtEl>
                                          <p:spTgt spid="59"/>
                                        </p:tgtEl>
                                      </p:cBhvr>
                                    </p:animEffect>
                                  </p:childTnLst>
                                </p:cTn>
                              </p:par>
                              <p:par>
                                <p:cTn id="36" presetID="22" presetClass="entr" presetSubtype="8"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500"/>
                                        <p:tgtEl>
                                          <p:spTgt spid="64"/>
                                        </p:tgtEl>
                                      </p:cBhvr>
                                    </p:animEffect>
                                  </p:childTnLst>
                                </p:cTn>
                              </p:par>
                              <p:par>
                                <p:cTn id="45" presetID="22" presetClass="entr" presetSubtype="8"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left)">
                                      <p:cBhvr>
                                        <p:cTn id="47" dur="500"/>
                                        <p:tgtEl>
                                          <p:spTgt spid="67"/>
                                        </p:tgtEl>
                                      </p:cBhvr>
                                    </p:animEffect>
                                  </p:childTnLst>
                                </p:cTn>
                              </p:par>
                              <p:par>
                                <p:cTn id="48" presetID="22" presetClass="entr" presetSubtype="8" fill="hold"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left)">
                                      <p:cBhvr>
                                        <p:cTn id="50" dur="500"/>
                                        <p:tgtEl>
                                          <p:spTgt spid="68"/>
                                        </p:tgtEl>
                                      </p:cBhvr>
                                    </p:animEffect>
                                  </p:childTnLst>
                                </p:cTn>
                              </p:par>
                              <p:par>
                                <p:cTn id="51" presetID="22" presetClass="entr" presetSubtype="8"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par>
                                <p:cTn id="54" presetID="22" presetClass="entr" presetSubtype="8"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left)">
                                      <p:cBhvr>
                                        <p:cTn id="5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F66C56C-FB4E-AD25-B516-31F51CCBE180}"/>
              </a:ext>
            </a:extLst>
          </p:cNvPr>
          <p:cNvSpPr/>
          <p:nvPr/>
        </p:nvSpPr>
        <p:spPr>
          <a:xfrm>
            <a:off x="3886806" y="1033347"/>
            <a:ext cx="4198450" cy="491026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13318DC-8141-1AC9-44BA-DE23C7313914}"/>
              </a:ext>
            </a:extLst>
          </p:cNvPr>
          <p:cNvSpPr/>
          <p:nvPr/>
        </p:nvSpPr>
        <p:spPr>
          <a:xfrm>
            <a:off x="4093482" y="1885837"/>
            <a:ext cx="3814665" cy="3874464"/>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279028" y="12688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94720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3162022"/>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591660"/>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806479"/>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309495"/>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405356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B37926-2D98-23D4-6E94-9961DDDF3BC1}"/>
              </a:ext>
            </a:extLst>
          </p:cNvPr>
          <p:cNvCxnSpPr>
            <a:cxnSpLocks/>
          </p:cNvCxnSpPr>
          <p:nvPr/>
        </p:nvCxnSpPr>
        <p:spPr>
          <a:xfrm>
            <a:off x="7018315" y="2768847"/>
            <a:ext cx="0" cy="1879306"/>
          </a:xfrm>
          <a:prstGeom prst="straightConnector1">
            <a:avLst/>
          </a:prstGeom>
          <a:ln w="7620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90A54D-13E6-1A7F-45B4-A44AFAEEC584}"/>
              </a:ext>
            </a:extLst>
          </p:cNvPr>
          <p:cNvSpPr txBox="1"/>
          <p:nvPr/>
        </p:nvSpPr>
        <p:spPr>
          <a:xfrm>
            <a:off x="4264244" y="4641840"/>
            <a:ext cx="3443571" cy="830997"/>
          </a:xfrm>
          <a:prstGeom prst="rect">
            <a:avLst/>
          </a:prstGeom>
          <a:noFill/>
        </p:spPr>
        <p:txBody>
          <a:bodyPr wrap="square" rtlCol="0">
            <a:spAutoFit/>
          </a:bodyPr>
          <a:lstStyle/>
          <a:p>
            <a:pPr algn="r"/>
            <a:r>
              <a:rPr lang="en-US" sz="2400" dirty="0">
                <a:solidFill>
                  <a:schemeClr val="accent6">
                    <a:lumMod val="60000"/>
                    <a:lumOff val="40000"/>
                  </a:schemeClr>
                </a:solidFill>
                <a:latin typeface="Century Gothic" panose="020B0502020202020204" pitchFamily="34" charset="0"/>
              </a:rPr>
              <a:t>Reduced implementation effort </a:t>
            </a:r>
          </a:p>
        </p:txBody>
      </p:sp>
    </p:spTree>
    <p:extLst>
      <p:ext uri="{BB962C8B-B14F-4D97-AF65-F5344CB8AC3E}">
        <p14:creationId xmlns:p14="http://schemas.microsoft.com/office/powerpoint/2010/main" val="2198060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500">
        <p159:morph option="byObject"/>
      </p:transition>
    </mc:Choice>
    <mc:Fallback xmlns="">
      <p:transition spd="slow" advTm="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750"/>
                                        <p:tgtEl>
                                          <p:spTgt spid="11"/>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161750"/>
            <a:ext cx="4198450" cy="433180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1824908"/>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5" name="Rounded Rectangle 14">
            <a:extLst>
              <a:ext uri="{FF2B5EF4-FFF2-40B4-BE49-F238E27FC236}">
                <a16:creationId xmlns:a16="http://schemas.microsoft.com/office/drawing/2014/main" id="{7B5EA87A-01F3-CD26-21DE-58A79B5A2C48}"/>
              </a:ext>
            </a:extLst>
          </p:cNvPr>
          <p:cNvSpPr/>
          <p:nvPr/>
        </p:nvSpPr>
        <p:spPr>
          <a:xfrm rot="16200000">
            <a:off x="6753563" y="3494313"/>
            <a:ext cx="209716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70AC799B-26EE-7732-6725-BEF9FF05402F}"/>
              </a:ext>
            </a:extLst>
          </p:cNvPr>
          <p:cNvSpPr/>
          <p:nvPr/>
        </p:nvSpPr>
        <p:spPr>
          <a:xfrm>
            <a:off x="4273045" y="2755063"/>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18" name="Rounded Rectangle 17">
            <a:extLst>
              <a:ext uri="{FF2B5EF4-FFF2-40B4-BE49-F238E27FC236}">
                <a16:creationId xmlns:a16="http://schemas.microsoft.com/office/drawing/2014/main" id="{41885B1A-26AA-6B49-B24B-4EBF6FC08360}"/>
              </a:ext>
            </a:extLst>
          </p:cNvPr>
          <p:cNvSpPr/>
          <p:nvPr/>
        </p:nvSpPr>
        <p:spPr>
          <a:xfrm>
            <a:off x="4273045" y="338946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273045" y="407247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25" name="Rounded Rectangle 24">
            <a:extLst>
              <a:ext uri="{FF2B5EF4-FFF2-40B4-BE49-F238E27FC236}">
                <a16:creationId xmlns:a16="http://schemas.microsoft.com/office/drawing/2014/main" id="{54939986-8EDC-FDE7-4D2D-F641B300A972}"/>
              </a:ext>
            </a:extLst>
          </p:cNvPr>
          <p:cNvSpPr/>
          <p:nvPr/>
        </p:nvSpPr>
        <p:spPr>
          <a:xfrm rot="16200000">
            <a:off x="7682714" y="2803374"/>
            <a:ext cx="238859"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81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3" grpId="0" animBg="1"/>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5FF9A8A5-36B7-74FC-FB57-31168914B46C}"/>
              </a:ext>
            </a:extLst>
          </p:cNvPr>
          <p:cNvSpPr/>
          <p:nvPr/>
        </p:nvSpPr>
        <p:spPr>
          <a:xfrm>
            <a:off x="3913087" y="890277"/>
            <a:ext cx="4198450" cy="49440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52A81B-9412-798C-2401-F0AA8AE88F90}"/>
              </a:ext>
            </a:extLst>
          </p:cNvPr>
          <p:cNvSpPr txBox="1"/>
          <p:nvPr/>
        </p:nvSpPr>
        <p:spPr>
          <a:xfrm>
            <a:off x="4143658" y="1410562"/>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38" name="Rounded Rectangle 37">
            <a:extLst>
              <a:ext uri="{FF2B5EF4-FFF2-40B4-BE49-F238E27FC236}">
                <a16:creationId xmlns:a16="http://schemas.microsoft.com/office/drawing/2014/main" id="{97A3F00A-072F-A1FD-D2C8-1B0FDAB9C6CE}"/>
              </a:ext>
            </a:extLst>
          </p:cNvPr>
          <p:cNvSpPr/>
          <p:nvPr/>
        </p:nvSpPr>
        <p:spPr>
          <a:xfrm rot="16200000">
            <a:off x="6201105" y="3405434"/>
            <a:ext cx="316452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CC97B739-BE3C-7663-7B28-4A9EC941CD30}"/>
              </a:ext>
            </a:extLst>
          </p:cNvPr>
          <p:cNvSpPr/>
          <p:nvPr/>
        </p:nvSpPr>
        <p:spPr>
          <a:xfrm rot="16200000">
            <a:off x="7603152" y="2257080"/>
            <a:ext cx="360428"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3" name="Rounded Rectangle 42">
            <a:extLst>
              <a:ext uri="{FF2B5EF4-FFF2-40B4-BE49-F238E27FC236}">
                <a16:creationId xmlns:a16="http://schemas.microsoft.com/office/drawing/2014/main" id="{2243F330-2095-2EB2-C4CF-8E22437EF91D}"/>
              </a:ext>
            </a:extLst>
          </p:cNvPr>
          <p:cNvSpPr/>
          <p:nvPr/>
        </p:nvSpPr>
        <p:spPr>
          <a:xfrm>
            <a:off x="4268817" y="2589037"/>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44" name="Rounded Rectangle 43">
            <a:extLst>
              <a:ext uri="{FF2B5EF4-FFF2-40B4-BE49-F238E27FC236}">
                <a16:creationId xmlns:a16="http://schemas.microsoft.com/office/drawing/2014/main" id="{B0A7F022-7E40-2F78-2840-0A995925286C}"/>
              </a:ext>
            </a:extLst>
          </p:cNvPr>
          <p:cNvSpPr/>
          <p:nvPr/>
        </p:nvSpPr>
        <p:spPr>
          <a:xfrm>
            <a:off x="4273045" y="382908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45" name="Rounded Rectangle 44">
            <a:extLst>
              <a:ext uri="{FF2B5EF4-FFF2-40B4-BE49-F238E27FC236}">
                <a16:creationId xmlns:a16="http://schemas.microsoft.com/office/drawing/2014/main" id="{2D3C7099-E1B5-9974-DB51-98592EA3CDC8}"/>
              </a:ext>
            </a:extLst>
          </p:cNvPr>
          <p:cNvSpPr/>
          <p:nvPr/>
        </p:nvSpPr>
        <p:spPr>
          <a:xfrm>
            <a:off x="4273045" y="451209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46" name="Rounded Rectangle 45">
            <a:extLst>
              <a:ext uri="{FF2B5EF4-FFF2-40B4-BE49-F238E27FC236}">
                <a16:creationId xmlns:a16="http://schemas.microsoft.com/office/drawing/2014/main" id="{DFA4C3C4-EA4A-09CE-E0C1-2B565CEDC144}"/>
              </a:ext>
            </a:extLst>
          </p:cNvPr>
          <p:cNvSpPr/>
          <p:nvPr/>
        </p:nvSpPr>
        <p:spPr>
          <a:xfrm>
            <a:off x="4268817" y="3131802"/>
            <a:ext cx="818314" cy="44534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HTTP</a:t>
            </a:r>
          </a:p>
        </p:txBody>
      </p:sp>
      <p:sp>
        <p:nvSpPr>
          <p:cNvPr id="47" name="Rounded Rectangle 46">
            <a:extLst>
              <a:ext uri="{FF2B5EF4-FFF2-40B4-BE49-F238E27FC236}">
                <a16:creationId xmlns:a16="http://schemas.microsoft.com/office/drawing/2014/main" id="{569AB86F-F991-46A7-B987-4DEE46E64224}"/>
              </a:ext>
            </a:extLst>
          </p:cNvPr>
          <p:cNvSpPr/>
          <p:nvPr/>
        </p:nvSpPr>
        <p:spPr>
          <a:xfrm>
            <a:off x="5352893" y="3131802"/>
            <a:ext cx="890148" cy="44534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40000"/>
                    <a:lumOff val="60000"/>
                  </a:schemeClr>
                </a:solidFill>
                <a:latin typeface="Century Gothic" panose="020B0502020202020204" pitchFamily="34" charset="0"/>
              </a:rPr>
              <a:t>MQTT</a:t>
            </a:r>
          </a:p>
        </p:txBody>
      </p:sp>
      <p:sp>
        <p:nvSpPr>
          <p:cNvPr id="48" name="Rounded Rectangle 47">
            <a:extLst>
              <a:ext uri="{FF2B5EF4-FFF2-40B4-BE49-F238E27FC236}">
                <a16:creationId xmlns:a16="http://schemas.microsoft.com/office/drawing/2014/main" id="{40A9A06B-4B72-A1E1-4C00-547F2425A4C3}"/>
              </a:ext>
            </a:extLst>
          </p:cNvPr>
          <p:cNvSpPr/>
          <p:nvPr/>
        </p:nvSpPr>
        <p:spPr>
          <a:xfrm>
            <a:off x="6508803" y="3131802"/>
            <a:ext cx="890148" cy="44534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latin typeface="Century Gothic" panose="020B0502020202020204" pitchFamily="34" charset="0"/>
              </a:rPr>
              <a:t>CoAP</a:t>
            </a:r>
          </a:p>
        </p:txBody>
      </p:sp>
    </p:spTree>
    <p:extLst>
      <p:ext uri="{BB962C8B-B14F-4D97-AF65-F5344CB8AC3E}">
        <p14:creationId xmlns:p14="http://schemas.microsoft.com/office/powerpoint/2010/main" val="343429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997020"/>
            <a:ext cx="4198450" cy="284822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95D6AA0-92FC-2E2C-397D-6FCABFF0C9CF}"/>
              </a:ext>
            </a:extLst>
          </p:cNvPr>
          <p:cNvSpPr/>
          <p:nvPr/>
        </p:nvSpPr>
        <p:spPr>
          <a:xfrm>
            <a:off x="4444501" y="3226055"/>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 Key:</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2517305"/>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6" name="Rounded Rectangle 15">
            <a:extLst>
              <a:ext uri="{FF2B5EF4-FFF2-40B4-BE49-F238E27FC236}">
                <a16:creationId xmlns:a16="http://schemas.microsoft.com/office/drawing/2014/main" id="{F8A52EB7-AA4F-B969-6FF8-ED90A2D77203}"/>
              </a:ext>
            </a:extLst>
          </p:cNvPr>
          <p:cNvSpPr/>
          <p:nvPr/>
        </p:nvSpPr>
        <p:spPr>
          <a:xfrm>
            <a:off x="4444501" y="3860456"/>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IP Address:</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3712856" y="1864527"/>
            <a:ext cx="4615954" cy="3130739"/>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E8837E-A838-7618-C5BC-198F82D0FC60}"/>
              </a:ext>
            </a:extLst>
          </p:cNvPr>
          <p:cNvSpPr txBox="1"/>
          <p:nvPr/>
        </p:nvSpPr>
        <p:spPr>
          <a:xfrm>
            <a:off x="4315317" y="3332841"/>
            <a:ext cx="2983701" cy="338554"/>
          </a:xfrm>
          <a:prstGeom prst="rect">
            <a:avLst/>
          </a:prstGeom>
          <a:noFill/>
        </p:spPr>
        <p:txBody>
          <a:bodyPr wrap="square" rtlCol="0">
            <a:spAutoFit/>
          </a:bodyPr>
          <a:lstStyle/>
          <a:p>
            <a:pPr algn="ctr"/>
            <a:r>
              <a:rPr lang="en-US" sz="1600" dirty="0">
                <a:latin typeface="Century Gothic" panose="020B0502020202020204" pitchFamily="34" charset="0"/>
              </a:rPr>
              <a:t>                           ***********</a:t>
            </a:r>
          </a:p>
        </p:txBody>
      </p:sp>
      <p:sp>
        <p:nvSpPr>
          <p:cNvPr id="8" name="TextBox 7">
            <a:extLst>
              <a:ext uri="{FF2B5EF4-FFF2-40B4-BE49-F238E27FC236}">
                <a16:creationId xmlns:a16="http://schemas.microsoft.com/office/drawing/2014/main" id="{4065286B-9905-ACA2-96EA-16B2DEDE0787}"/>
              </a:ext>
            </a:extLst>
          </p:cNvPr>
          <p:cNvSpPr txBox="1"/>
          <p:nvPr/>
        </p:nvSpPr>
        <p:spPr>
          <a:xfrm>
            <a:off x="4622002" y="3938039"/>
            <a:ext cx="3555308" cy="338554"/>
          </a:xfrm>
          <a:prstGeom prst="rect">
            <a:avLst/>
          </a:prstGeom>
          <a:noFill/>
        </p:spPr>
        <p:txBody>
          <a:bodyPr wrap="square" rtlCol="0">
            <a:spAutoFit/>
          </a:bodyPr>
          <a:lstStyle/>
          <a:p>
            <a:pPr algn="ctr"/>
            <a:r>
              <a:rPr lang="en-DE" sz="1600" b="0" i="0" u="none" strike="noStrike" dirty="0">
                <a:effectLst/>
                <a:latin typeface="Century Gothic" panose="020B0502020202020204" pitchFamily="34" charset="0"/>
              </a:rPr>
              <a:t>192.168. 0.1</a:t>
            </a:r>
            <a:endParaRPr lang="en-US" sz="1600" dirty="0">
              <a:latin typeface="Century Gothic" panose="020B0502020202020204" pitchFamily="34" charset="0"/>
            </a:endParaRPr>
          </a:p>
        </p:txBody>
      </p:sp>
      <p:sp>
        <p:nvSpPr>
          <p:cNvPr id="11" name="TextBox 10">
            <a:extLst>
              <a:ext uri="{FF2B5EF4-FFF2-40B4-BE49-F238E27FC236}">
                <a16:creationId xmlns:a16="http://schemas.microsoft.com/office/drawing/2014/main" id="{5F238672-2B98-EB46-A66D-BAB4FB450BD6}"/>
              </a:ext>
            </a:extLst>
          </p:cNvPr>
          <p:cNvSpPr txBox="1"/>
          <p:nvPr/>
        </p:nvSpPr>
        <p:spPr>
          <a:xfrm>
            <a:off x="3460917" y="135841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 Specific Profile</a:t>
            </a:r>
          </a:p>
        </p:txBody>
      </p:sp>
    </p:spTree>
    <p:extLst>
      <p:ext uri="{BB962C8B-B14F-4D97-AF65-F5344CB8AC3E}">
        <p14:creationId xmlns:p14="http://schemas.microsoft.com/office/powerpoint/2010/main" val="353810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iterate type="lt">
                                    <p:tmAbs val="500"/>
                                  </p:iterate>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1"/>
                            </p:stCondLst>
                            <p:childTnLst>
                              <p:par>
                                <p:cTn id="11" presetID="1" presetClass="entr" presetSubtype="0" fill="hold" grpId="0" nodeType="afterEffect">
                                  <p:stCondLst>
                                    <p:cond delay="0"/>
                                  </p:stCondLst>
                                  <p:iterate type="lt">
                                    <p:tmAbs val="500"/>
                                  </p:iterate>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grpSp>
        <p:nvGrpSpPr>
          <p:cNvPr id="13" name="Group 12">
            <a:extLst>
              <a:ext uri="{FF2B5EF4-FFF2-40B4-BE49-F238E27FC236}">
                <a16:creationId xmlns:a16="http://schemas.microsoft.com/office/drawing/2014/main" id="{830A8A4B-19BF-A290-9ABB-84D3049CF71F}"/>
              </a:ext>
            </a:extLst>
          </p:cNvPr>
          <p:cNvGrpSpPr/>
          <p:nvPr/>
        </p:nvGrpSpPr>
        <p:grpSpPr>
          <a:xfrm>
            <a:off x="4445793" y="2153608"/>
            <a:ext cx="3300413" cy="1971675"/>
            <a:chOff x="4445793" y="2153608"/>
            <a:chExt cx="3300413" cy="1971675"/>
          </a:xfrm>
        </p:grpSpPr>
        <p:sp>
          <p:nvSpPr>
            <p:cNvPr id="6" name="Rounded Rectangle 5">
              <a:extLst>
                <a:ext uri="{FF2B5EF4-FFF2-40B4-BE49-F238E27FC236}">
                  <a16:creationId xmlns:a16="http://schemas.microsoft.com/office/drawing/2014/main" id="{36758299-2676-443B-65AF-28D8D806A3B4}"/>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4517682" y="2341519"/>
              <a:ext cx="3156634" cy="400110"/>
            </a:xfrm>
            <a:prstGeom prst="rect">
              <a:avLst/>
            </a:prstGeom>
            <a:noFill/>
          </p:spPr>
          <p:txBody>
            <a:bodyPr wrap="none" rtlCol="0">
              <a:spAutoFit/>
            </a:bodyPr>
            <a:lstStyle/>
            <a:p>
              <a:pPr algn="ctr"/>
              <a:r>
                <a:rPr lang="en-US" sz="2000" dirty="0">
                  <a:solidFill>
                    <a:schemeClr val="accent6">
                      <a:lumMod val="50000"/>
                    </a:schemeClr>
                  </a:solidFill>
                  <a:latin typeface="Century Gothic" panose="020B0502020202020204" pitchFamily="34" charset="0"/>
                </a:rPr>
                <a:t>Scripting runtime system</a:t>
              </a:r>
            </a:p>
          </p:txBody>
        </p:sp>
        <p:pic>
          <p:nvPicPr>
            <p:cNvPr id="9" name="Graphic 8" descr="Paper outline">
              <a:extLst>
                <a:ext uri="{FF2B5EF4-FFF2-40B4-BE49-F238E27FC236}">
                  <a16:creationId xmlns:a16="http://schemas.microsoft.com/office/drawing/2014/main" id="{FA62E5B6-B830-86B4-5A85-14F160685A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0" name="Graphic 9" descr="Paper outline">
              <a:extLst>
                <a:ext uri="{FF2B5EF4-FFF2-40B4-BE49-F238E27FC236}">
                  <a16:creationId xmlns:a16="http://schemas.microsoft.com/office/drawing/2014/main" id="{67B5D326-CCB0-144F-38FA-18349CB1C1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1" name="Graphic 10" descr="Paper outline">
              <a:extLst>
                <a:ext uri="{FF2B5EF4-FFF2-40B4-BE49-F238E27FC236}">
                  <a16:creationId xmlns:a16="http://schemas.microsoft.com/office/drawing/2014/main" id="{3E1835C9-62FA-6406-C499-405DFA3AF9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2" name="Graphic 11" descr="Paper outline">
              <a:extLst>
                <a:ext uri="{FF2B5EF4-FFF2-40B4-BE49-F238E27FC236}">
                  <a16:creationId xmlns:a16="http://schemas.microsoft.com/office/drawing/2014/main" id="{6CF49155-5623-24A3-89C1-507F46FAD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Tree>
    <p:extLst>
      <p:ext uri="{BB962C8B-B14F-4D97-AF65-F5344CB8AC3E}">
        <p14:creationId xmlns:p14="http://schemas.microsoft.com/office/powerpoint/2010/main" val="178709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a-ET"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13" name="Title 1">
            <a:extLst>
              <a:ext uri="{FF2B5EF4-FFF2-40B4-BE49-F238E27FC236}">
                <a16:creationId xmlns:a16="http://schemas.microsoft.com/office/drawing/2014/main" id="{D1CD58DE-3421-8FC1-21CE-395A8318D717}"/>
              </a:ext>
            </a:extLst>
          </p:cNvPr>
          <p:cNvSpPr txBox="1">
            <a:spLocks/>
          </p:cNvSpPr>
          <p:nvPr/>
        </p:nvSpPr>
        <p:spPr>
          <a:xfrm>
            <a:off x="7195410" y="3662131"/>
            <a:ext cx="265890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Semantic vocabulary </a:t>
            </a:r>
          </a:p>
        </p:txBody>
      </p:sp>
      <p:sp>
        <p:nvSpPr>
          <p:cNvPr id="15" name="Title 1">
            <a:extLst>
              <a:ext uri="{FF2B5EF4-FFF2-40B4-BE49-F238E27FC236}">
                <a16:creationId xmlns:a16="http://schemas.microsoft.com/office/drawing/2014/main" id="{913C8A43-D5D8-F87C-41F7-5B47D8EDEB4D}"/>
              </a:ext>
            </a:extLst>
          </p:cNvPr>
          <p:cNvSpPr txBox="1">
            <a:spLocks/>
          </p:cNvSpPr>
          <p:nvPr/>
        </p:nvSpPr>
        <p:spPr>
          <a:xfrm>
            <a:off x="7195410" y="2912067"/>
            <a:ext cx="290456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Serialized representation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3510764"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1191163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000">
        <p159:morph option="byObject"/>
      </p:transition>
    </mc:Choice>
    <mc:Fallback xmlns="">
      <p:transition spd="slow" advTm="1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5000"/>
                                  </p:stCondLst>
                                  <p:childTnLst>
                                    <p:animMotion origin="layout" path="M 0 -2.22222E-6 L -0.12187 -0.00069 " pathEditMode="relative" rAng="0" ptsTypes="AA">
                                      <p:cBhvr>
                                        <p:cTn id="6" dur="1500" fill="hold"/>
                                        <p:tgtEl>
                                          <p:spTgt spid="6"/>
                                        </p:tgtEl>
                                        <p:attrNameLst>
                                          <p:attrName>ppt_x</p:attrName>
                                          <p:attrName>ppt_y</p:attrName>
                                        </p:attrNameLst>
                                      </p:cBhvr>
                                      <p:rCtr x="-6094" y="-46"/>
                                    </p:animMotion>
                                  </p:childTnLst>
                                </p:cTn>
                              </p:par>
                            </p:childTnLst>
                          </p:cTn>
                        </p:par>
                        <p:par>
                          <p:cTn id="7" fill="hold">
                            <p:stCondLst>
                              <p:cond delay="6500"/>
                            </p:stCondLst>
                            <p:childTnLst>
                              <p:par>
                                <p:cTn id="8" presetID="12" presetClass="entr" presetSubtype="8"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p:tgtEl>
                                          <p:spTgt spid="15"/>
                                        </p:tgtEl>
                                        <p:attrNameLst>
                                          <p:attrName>ppt_x</p:attrName>
                                        </p:attrNameLst>
                                      </p:cBhvr>
                                      <p:tavLst>
                                        <p:tav tm="0">
                                          <p:val>
                                            <p:strVal val="#ppt_x-#ppt_w*1.125000"/>
                                          </p:val>
                                        </p:tav>
                                        <p:tav tm="100000">
                                          <p:val>
                                            <p:strVal val="#ppt_x"/>
                                          </p:val>
                                        </p:tav>
                                      </p:tavLst>
                                    </p:anim>
                                    <p:animEffect transition="in" filter="wipe(right)">
                                      <p:cBhvr>
                                        <p:cTn id="11" dur="750"/>
                                        <p:tgtEl>
                                          <p:spTgt spid="15"/>
                                        </p:tgtEl>
                                      </p:cBhvr>
                                    </p:animEffect>
                                  </p:childTnLst>
                                </p:cTn>
                              </p:par>
                            </p:childTnLst>
                          </p:cTn>
                        </p:par>
                        <p:par>
                          <p:cTn id="12" fill="hold">
                            <p:stCondLst>
                              <p:cond delay="7250"/>
                            </p:stCondLst>
                            <p:childTnLst>
                              <p:par>
                                <p:cTn id="13" presetID="1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p:tgtEl>
                                          <p:spTgt spid="13"/>
                                        </p:tgtEl>
                                        <p:attrNameLst>
                                          <p:attrName>ppt_x</p:attrName>
                                        </p:attrNameLst>
                                      </p:cBhvr>
                                      <p:tavLst>
                                        <p:tav tm="0">
                                          <p:val>
                                            <p:strVal val="#ppt_x-#ppt_w*1.125000"/>
                                          </p:val>
                                        </p:tav>
                                        <p:tav tm="100000">
                                          <p:val>
                                            <p:strVal val="#ppt_x"/>
                                          </p:val>
                                        </p:tav>
                                      </p:tavLst>
                                    </p:anim>
                                    <p:animEffect transition="in" filter="wipe(righ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0C13EC64-3B64-6797-3FF7-35065FE11BA0}"/>
              </a:ext>
            </a:extLst>
          </p:cNvPr>
          <p:cNvGrpSpPr/>
          <p:nvPr/>
        </p:nvGrpSpPr>
        <p:grpSpPr>
          <a:xfrm>
            <a:off x="4768140" y="2686850"/>
            <a:ext cx="2563522" cy="1484299"/>
            <a:chOff x="4393367" y="2153608"/>
            <a:chExt cx="3405265"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393367" y="2341520"/>
              <a:ext cx="3405265" cy="449720"/>
            </a:xfrm>
            <a:prstGeom prst="rect">
              <a:avLst/>
            </a:prstGeom>
            <a:noFill/>
          </p:spPr>
          <p:txBody>
            <a:bodyPr wrap="none" rtlCol="0">
              <a:spAutoFit/>
            </a:bodyPr>
            <a:lstStyle/>
            <a:p>
              <a:pPr algn="ctr"/>
              <a:r>
                <a:rPr lang="en-US" sz="16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
        <p:nvSpPr>
          <p:cNvPr id="16" name="TextBox 15">
            <a:extLst>
              <a:ext uri="{FF2B5EF4-FFF2-40B4-BE49-F238E27FC236}">
                <a16:creationId xmlns:a16="http://schemas.microsoft.com/office/drawing/2014/main" id="{8F061344-FA5E-C12A-1493-35344C34605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Tree>
    <p:extLst>
      <p:ext uri="{BB962C8B-B14F-4D97-AF65-F5344CB8AC3E}">
        <p14:creationId xmlns:p14="http://schemas.microsoft.com/office/powerpoint/2010/main" val="2062265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5099357"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5040272"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86941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4456409"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4397324"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
        <p:nvSpPr>
          <p:cNvPr id="28" name="TextBox 27">
            <a:extLst>
              <a:ext uri="{FF2B5EF4-FFF2-40B4-BE49-F238E27FC236}">
                <a16:creationId xmlns:a16="http://schemas.microsoft.com/office/drawing/2014/main" id="{C0079FC3-CB0B-663C-541C-5436B73A330C}"/>
              </a:ext>
            </a:extLst>
          </p:cNvPr>
          <p:cNvSpPr txBox="1"/>
          <p:nvPr/>
        </p:nvSpPr>
        <p:spPr>
          <a:xfrm>
            <a:off x="6526889" y="3792452"/>
            <a:ext cx="1521570" cy="415498"/>
          </a:xfrm>
          <a:prstGeom prst="rect">
            <a:avLst/>
          </a:prstGeom>
          <a:noFill/>
        </p:spPr>
        <p:txBody>
          <a:bodyPr wrap="none" rtlCol="0">
            <a:spAutoFit/>
          </a:bodyPr>
          <a:lstStyle/>
          <a:p>
            <a:pPr algn="ctr"/>
            <a:r>
              <a:rPr lang="en-US" sz="1050" dirty="0">
                <a:solidFill>
                  <a:schemeClr val="accent1"/>
                </a:solidFill>
                <a:latin typeface="Century Gothic" panose="020B0502020202020204" pitchFamily="34" charset="0"/>
              </a:rPr>
              <a:t>Portable application</a:t>
            </a:r>
          </a:p>
          <a:p>
            <a:pPr algn="ctr"/>
            <a:r>
              <a:rPr lang="en-US" sz="1050" dirty="0">
                <a:solidFill>
                  <a:schemeClr val="accent1"/>
                </a:solidFill>
                <a:latin typeface="Century Gothic" panose="020B0502020202020204" pitchFamily="34" charset="0"/>
              </a:rPr>
              <a:t>scripts</a:t>
            </a:r>
          </a:p>
        </p:txBody>
      </p:sp>
      <p:grpSp>
        <p:nvGrpSpPr>
          <p:cNvPr id="36" name="Group 35">
            <a:extLst>
              <a:ext uri="{FF2B5EF4-FFF2-40B4-BE49-F238E27FC236}">
                <a16:creationId xmlns:a16="http://schemas.microsoft.com/office/drawing/2014/main" id="{4F95F1A4-36D1-CC1F-A9CF-BC2520131359}"/>
              </a:ext>
            </a:extLst>
          </p:cNvPr>
          <p:cNvGrpSpPr/>
          <p:nvPr/>
        </p:nvGrpSpPr>
        <p:grpSpPr>
          <a:xfrm>
            <a:off x="6772211" y="2896499"/>
            <a:ext cx="1030926" cy="861848"/>
            <a:chOff x="6772211" y="2896499"/>
            <a:chExt cx="1030926" cy="861848"/>
          </a:xfrm>
        </p:grpSpPr>
        <p:pic>
          <p:nvPicPr>
            <p:cNvPr id="37" name="Graphic 36" descr="Paper outline">
              <a:extLst>
                <a:ext uri="{FF2B5EF4-FFF2-40B4-BE49-F238E27FC236}">
                  <a16:creationId xmlns:a16="http://schemas.microsoft.com/office/drawing/2014/main" id="{C218862E-68B7-7B5A-7231-E90EC4DD51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2968" y="2901861"/>
              <a:ext cx="640169" cy="640169"/>
            </a:xfrm>
            <a:prstGeom prst="rect">
              <a:avLst/>
            </a:prstGeom>
          </p:spPr>
        </p:pic>
        <p:grpSp>
          <p:nvGrpSpPr>
            <p:cNvPr id="38" name="Group 37">
              <a:extLst>
                <a:ext uri="{FF2B5EF4-FFF2-40B4-BE49-F238E27FC236}">
                  <a16:creationId xmlns:a16="http://schemas.microsoft.com/office/drawing/2014/main" id="{B4474FC2-D0CE-62B3-FD05-76C9D6FEA13D}"/>
                </a:ext>
              </a:extLst>
            </p:cNvPr>
            <p:cNvGrpSpPr/>
            <p:nvPr/>
          </p:nvGrpSpPr>
          <p:grpSpPr>
            <a:xfrm>
              <a:off x="6772211" y="2896499"/>
              <a:ext cx="880656" cy="861848"/>
              <a:chOff x="6772211" y="2896499"/>
              <a:chExt cx="880656" cy="861848"/>
            </a:xfrm>
          </p:grpSpPr>
          <p:sp>
            <p:nvSpPr>
              <p:cNvPr id="39" name="Rectangle 38">
                <a:extLst>
                  <a:ext uri="{FF2B5EF4-FFF2-40B4-BE49-F238E27FC236}">
                    <a16:creationId xmlns:a16="http://schemas.microsoft.com/office/drawing/2014/main" id="{E884C3C6-E8D7-F93D-1187-4C056515831F}"/>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Paper outline">
                <a:extLst>
                  <a:ext uri="{FF2B5EF4-FFF2-40B4-BE49-F238E27FC236}">
                    <a16:creationId xmlns:a16="http://schemas.microsoft.com/office/drawing/2014/main" id="{5F316865-3139-1886-7618-6E78DA5B28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2211" y="2896499"/>
                <a:ext cx="640169" cy="640169"/>
              </a:xfrm>
              <a:prstGeom prst="rect">
                <a:avLst/>
              </a:prstGeom>
            </p:spPr>
          </p:pic>
          <p:sp>
            <p:nvSpPr>
              <p:cNvPr id="41" name="Rectangle 40">
                <a:extLst>
                  <a:ext uri="{FF2B5EF4-FFF2-40B4-BE49-F238E27FC236}">
                    <a16:creationId xmlns:a16="http://schemas.microsoft.com/office/drawing/2014/main" id="{D6FBA826-D4F9-04DC-606B-24765CEFD5FE}"/>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Paper outline">
                <a:extLst>
                  <a:ext uri="{FF2B5EF4-FFF2-40B4-BE49-F238E27FC236}">
                    <a16:creationId xmlns:a16="http://schemas.microsoft.com/office/drawing/2014/main" id="{F15D19C8-72A3-A3FC-5244-5A1BF5E7A1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2698" y="3118178"/>
                <a:ext cx="640169" cy="640169"/>
              </a:xfrm>
              <a:prstGeom prst="rect">
                <a:avLst/>
              </a:prstGeom>
            </p:spPr>
          </p:pic>
        </p:grpSp>
      </p:grpSp>
    </p:spTree>
    <p:extLst>
      <p:ext uri="{BB962C8B-B14F-4D97-AF65-F5344CB8AC3E}">
        <p14:creationId xmlns:p14="http://schemas.microsoft.com/office/powerpoint/2010/main" val="221238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12" name="Group 11">
            <a:extLst>
              <a:ext uri="{FF2B5EF4-FFF2-40B4-BE49-F238E27FC236}">
                <a16:creationId xmlns:a16="http://schemas.microsoft.com/office/drawing/2014/main" id="{1D9B818A-2645-708D-0489-935B19DAFF24}"/>
              </a:ext>
            </a:extLst>
          </p:cNvPr>
          <p:cNvGrpSpPr/>
          <p:nvPr/>
        </p:nvGrpSpPr>
        <p:grpSpPr>
          <a:xfrm>
            <a:off x="4187784" y="2508368"/>
            <a:ext cx="1707137" cy="1427156"/>
            <a:chOff x="6772211" y="2896499"/>
            <a:chExt cx="1030926" cy="861848"/>
          </a:xfrm>
        </p:grpSpPr>
        <p:pic>
          <p:nvPicPr>
            <p:cNvPr id="19" name="Graphic 18" descr="Paper outline">
              <a:extLst>
                <a:ext uri="{FF2B5EF4-FFF2-40B4-BE49-F238E27FC236}">
                  <a16:creationId xmlns:a16="http://schemas.microsoft.com/office/drawing/2014/main" id="{DFDC90FE-5DAE-95BF-F67C-F6E4E8E37D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2968" y="2901861"/>
              <a:ext cx="640169" cy="640169"/>
            </a:xfrm>
            <a:prstGeom prst="rect">
              <a:avLst/>
            </a:prstGeom>
          </p:spPr>
        </p:pic>
        <p:grpSp>
          <p:nvGrpSpPr>
            <p:cNvPr id="5" name="Group 4">
              <a:extLst>
                <a:ext uri="{FF2B5EF4-FFF2-40B4-BE49-F238E27FC236}">
                  <a16:creationId xmlns:a16="http://schemas.microsoft.com/office/drawing/2014/main" id="{63A1700B-EF61-2331-0F3F-D0C7FED34CAD}"/>
                </a:ext>
              </a:extLst>
            </p:cNvPr>
            <p:cNvGrpSpPr/>
            <p:nvPr/>
          </p:nvGrpSpPr>
          <p:grpSpPr>
            <a:xfrm>
              <a:off x="6772211" y="2896499"/>
              <a:ext cx="880656" cy="861848"/>
              <a:chOff x="6772211" y="2896499"/>
              <a:chExt cx="880656" cy="861848"/>
            </a:xfrm>
          </p:grpSpPr>
          <p:sp>
            <p:nvSpPr>
              <p:cNvPr id="25" name="Rectangle 24">
                <a:extLst>
                  <a:ext uri="{FF2B5EF4-FFF2-40B4-BE49-F238E27FC236}">
                    <a16:creationId xmlns:a16="http://schemas.microsoft.com/office/drawing/2014/main" id="{EB092DA0-C1A9-02DE-D26F-A21DB7FDB66B}"/>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Paper outline">
                <a:extLst>
                  <a:ext uri="{FF2B5EF4-FFF2-40B4-BE49-F238E27FC236}">
                    <a16:creationId xmlns:a16="http://schemas.microsoft.com/office/drawing/2014/main" id="{3F198C39-8BD5-BE2D-CCCD-950C0BD442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72211" y="2896499"/>
                <a:ext cx="640169" cy="640169"/>
              </a:xfrm>
              <a:prstGeom prst="rect">
                <a:avLst/>
              </a:prstGeom>
            </p:spPr>
          </p:pic>
          <p:sp>
            <p:nvSpPr>
              <p:cNvPr id="22" name="Rectangle 21">
                <a:extLst>
                  <a:ext uri="{FF2B5EF4-FFF2-40B4-BE49-F238E27FC236}">
                    <a16:creationId xmlns:a16="http://schemas.microsoft.com/office/drawing/2014/main" id="{84AA153B-3401-73FB-5E06-4F3C7585618D}"/>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aper outline">
                <a:extLst>
                  <a:ext uri="{FF2B5EF4-FFF2-40B4-BE49-F238E27FC236}">
                    <a16:creationId xmlns:a16="http://schemas.microsoft.com/office/drawing/2014/main" id="{F37510FF-8672-9126-9ADC-848B9204D7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2698" y="3118178"/>
                <a:ext cx="640169" cy="640169"/>
              </a:xfrm>
              <a:prstGeom prst="rect">
                <a:avLst/>
              </a:prstGeom>
            </p:spPr>
          </p:pic>
        </p:grpSp>
      </p:grpSp>
      <p:sp>
        <p:nvSpPr>
          <p:cNvPr id="28" name="TextBox 27">
            <a:extLst>
              <a:ext uri="{FF2B5EF4-FFF2-40B4-BE49-F238E27FC236}">
                <a16:creationId xmlns:a16="http://schemas.microsoft.com/office/drawing/2014/main" id="{C0079FC3-CB0B-663C-541C-5436B73A330C}"/>
              </a:ext>
            </a:extLst>
          </p:cNvPr>
          <p:cNvSpPr txBox="1"/>
          <p:nvPr/>
        </p:nvSpPr>
        <p:spPr>
          <a:xfrm>
            <a:off x="4221767" y="4054643"/>
            <a:ext cx="2226893" cy="584775"/>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Portable application</a:t>
            </a:r>
          </a:p>
          <a:p>
            <a:pPr algn="ctr"/>
            <a:r>
              <a:rPr lang="en-US" sz="1600" dirty="0">
                <a:solidFill>
                  <a:schemeClr val="accent1"/>
                </a:solidFill>
                <a:latin typeface="Century Gothic" panose="020B0502020202020204" pitchFamily="34" charset="0"/>
              </a:rPr>
              <a:t>scripts</a:t>
            </a:r>
          </a:p>
        </p:txBody>
      </p:sp>
      <p:sp>
        <p:nvSpPr>
          <p:cNvPr id="16" name="TextBox 15">
            <a:extLst>
              <a:ext uri="{FF2B5EF4-FFF2-40B4-BE49-F238E27FC236}">
                <a16:creationId xmlns:a16="http://schemas.microsoft.com/office/drawing/2014/main" id="{A64891CF-3A29-6FD4-B1EA-730AE153630B}"/>
              </a:ext>
            </a:extLst>
          </p:cNvPr>
          <p:cNvSpPr txBox="1"/>
          <p:nvPr/>
        </p:nvSpPr>
        <p:spPr>
          <a:xfrm>
            <a:off x="6262896" y="2697676"/>
            <a:ext cx="1641796" cy="1077218"/>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Behavior of</a:t>
            </a:r>
          </a:p>
          <a:p>
            <a:pPr algn="ctr"/>
            <a:r>
              <a:rPr lang="en-US" sz="1600" dirty="0">
                <a:solidFill>
                  <a:schemeClr val="accent1"/>
                </a:solidFill>
                <a:latin typeface="Century Gothic" panose="020B0502020202020204" pitchFamily="34" charset="0"/>
              </a:rPr>
              <a:t>Things, </a:t>
            </a:r>
          </a:p>
          <a:p>
            <a:pPr algn="ctr"/>
            <a:r>
              <a:rPr lang="en-US" sz="1600" dirty="0">
                <a:solidFill>
                  <a:schemeClr val="accent1"/>
                </a:solidFill>
                <a:latin typeface="Century Gothic" panose="020B0502020202020204" pitchFamily="34" charset="0"/>
              </a:rPr>
              <a:t>Consumer,</a:t>
            </a:r>
          </a:p>
          <a:p>
            <a:pPr algn="ctr"/>
            <a:r>
              <a:rPr lang="en-US" sz="1600" dirty="0">
                <a:solidFill>
                  <a:schemeClr val="accent1"/>
                </a:solidFill>
                <a:latin typeface="Century Gothic" panose="020B0502020202020204" pitchFamily="34" charset="0"/>
              </a:rPr>
              <a:t>Intermediaries.</a:t>
            </a:r>
          </a:p>
        </p:txBody>
      </p:sp>
      <p:sp>
        <p:nvSpPr>
          <p:cNvPr id="18" name="Right Bracket 17">
            <a:extLst>
              <a:ext uri="{FF2B5EF4-FFF2-40B4-BE49-F238E27FC236}">
                <a16:creationId xmlns:a16="http://schemas.microsoft.com/office/drawing/2014/main" id="{5ED7C887-90FB-2E9C-8CA6-7EEBB2AAAFB2}"/>
              </a:ext>
            </a:extLst>
          </p:cNvPr>
          <p:cNvSpPr/>
          <p:nvPr/>
        </p:nvSpPr>
        <p:spPr>
          <a:xfrm>
            <a:off x="5669211" y="2482806"/>
            <a:ext cx="455929" cy="147352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8187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121515" y="2270361"/>
            <a:ext cx="6231193" cy="1908215"/>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4B0B88D-249B-906F-CE71-CA0D553F7E22}"/>
              </a:ext>
            </a:extLst>
          </p:cNvPr>
          <p:cNvSpPr txBox="1"/>
          <p:nvPr/>
        </p:nvSpPr>
        <p:spPr>
          <a:xfrm>
            <a:off x="4932908" y="4103949"/>
            <a:ext cx="2318263" cy="369332"/>
          </a:xfrm>
          <a:prstGeom prst="rect">
            <a:avLst/>
          </a:prstGeom>
          <a:noFill/>
        </p:spPr>
        <p:txBody>
          <a:bodyPr wrap="none" rtlCol="0">
            <a:spAutoFit/>
          </a:bodyPr>
          <a:lstStyle/>
          <a:p>
            <a:r>
              <a:rPr lang="en-US" dirty="0">
                <a:solidFill>
                  <a:schemeClr val="accent5"/>
                </a:solidFill>
                <a:latin typeface="Century Gothic" panose="020B0502020202020204" pitchFamily="34" charset="0"/>
                <a:cs typeface="Consolas" panose="020B0609020204030204" pitchFamily="49" charset="0"/>
              </a:rPr>
              <a:t>Protocol in TD: HTTP</a:t>
            </a:r>
          </a:p>
        </p:txBody>
      </p:sp>
      <p:sp>
        <p:nvSpPr>
          <p:cNvPr id="4" name="TextBox 3">
            <a:extLst>
              <a:ext uri="{FF2B5EF4-FFF2-40B4-BE49-F238E27FC236}">
                <a16:creationId xmlns:a16="http://schemas.microsoft.com/office/drawing/2014/main" id="{43868BF4-D181-AA61-04EA-B686F59EA502}"/>
              </a:ext>
            </a:extLst>
          </p:cNvPr>
          <p:cNvSpPr txBox="1"/>
          <p:nvPr/>
        </p:nvSpPr>
        <p:spPr>
          <a:xfrm>
            <a:off x="5649927" y="2476653"/>
            <a:ext cx="1007007"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httpThing</a:t>
            </a:r>
            <a:endParaRPr lang="en-US" sz="1300" dirty="0">
              <a:solidFill>
                <a:schemeClr val="accent2"/>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20F5742-53D1-F728-1CB3-CC3676E317EE}"/>
              </a:ext>
            </a:extLst>
          </p:cNvPr>
          <p:cNvSpPr txBox="1"/>
          <p:nvPr/>
        </p:nvSpPr>
        <p:spPr>
          <a:xfrm>
            <a:off x="4297754" y="3267816"/>
            <a:ext cx="1007007"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httpThing</a:t>
            </a:r>
            <a:endParaRPr lang="en-US" sz="13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3780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121515" y="2270361"/>
            <a:ext cx="6123792"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altLang="en-US" sz="1300">
                <a:solidFill>
                  <a:schemeClr val="accent1"/>
                </a:solidFill>
                <a:latin typeface="Consolas" panose="020B0609020204030204" pitchFamily="49" charset="0"/>
                <a:ea typeface="Inconsolata" pitchFamily="1" charset="0"/>
              </a:rPr>
              <a:t>"</a:t>
            </a:r>
            <a:r>
              <a:rPr lang="en-US" sz="1300">
                <a:solidFill>
                  <a:schemeClr val="accent2"/>
                </a:solidFill>
                <a:latin typeface="Consolas" panose="020B0609020204030204" pitchFamily="49" charset="0"/>
                <a:cs typeface="Consolas" panose="020B0609020204030204" pitchFamily="49" charset="0"/>
              </a:rPr>
              <a:t>)</a:t>
            </a:r>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4B0B88D-249B-906F-CE71-CA0D553F7E22}"/>
              </a:ext>
            </a:extLst>
          </p:cNvPr>
          <p:cNvSpPr txBox="1"/>
          <p:nvPr/>
        </p:nvSpPr>
        <p:spPr>
          <a:xfrm>
            <a:off x="4932908" y="4103949"/>
            <a:ext cx="2738250" cy="369332"/>
          </a:xfrm>
          <a:prstGeom prst="rect">
            <a:avLst/>
          </a:prstGeom>
          <a:noFill/>
        </p:spPr>
        <p:txBody>
          <a:bodyPr wrap="none" rtlCol="0">
            <a:spAutoFit/>
          </a:bodyPr>
          <a:lstStyle/>
          <a:p>
            <a:r>
              <a:rPr lang="en-US" dirty="0">
                <a:solidFill>
                  <a:schemeClr val="accent5"/>
                </a:solidFill>
                <a:latin typeface="Century Gothic" panose="020B0502020202020204" pitchFamily="34" charset="0"/>
                <a:cs typeface="Consolas" panose="020B0609020204030204" pitchFamily="49" charset="0"/>
              </a:rPr>
              <a:t>Protocol in TD: Modbus</a:t>
            </a:r>
          </a:p>
        </p:txBody>
      </p:sp>
      <p:sp>
        <p:nvSpPr>
          <p:cNvPr id="4" name="TextBox 3">
            <a:extLst>
              <a:ext uri="{FF2B5EF4-FFF2-40B4-BE49-F238E27FC236}">
                <a16:creationId xmlns:a16="http://schemas.microsoft.com/office/drawing/2014/main" id="{43868BF4-D181-AA61-04EA-B686F59EA502}"/>
              </a:ext>
            </a:extLst>
          </p:cNvPr>
          <p:cNvSpPr txBox="1"/>
          <p:nvPr/>
        </p:nvSpPr>
        <p:spPr>
          <a:xfrm>
            <a:off x="5468244" y="2463232"/>
            <a:ext cx="1189749"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modbusThing</a:t>
            </a:r>
            <a:endParaRPr lang="en-US" sz="1300" dirty="0">
              <a:solidFill>
                <a:schemeClr val="accent2"/>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20F5742-53D1-F728-1CB3-CC3676E317EE}"/>
              </a:ext>
            </a:extLst>
          </p:cNvPr>
          <p:cNvSpPr txBox="1"/>
          <p:nvPr/>
        </p:nvSpPr>
        <p:spPr>
          <a:xfrm>
            <a:off x="4125640" y="3265601"/>
            <a:ext cx="1189749"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modbusThing</a:t>
            </a:r>
            <a:endParaRPr lang="en-US" sz="13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26064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9618" y="4302013"/>
            <a:ext cx="914400" cy="914400"/>
          </a:xfrm>
          <a:prstGeom prst="rect">
            <a:avLst/>
          </a:prstGeom>
        </p:spPr>
      </p:pic>
    </p:spTree>
    <p:extLst>
      <p:ext uri="{BB962C8B-B14F-4D97-AF65-F5344CB8AC3E}">
        <p14:creationId xmlns:p14="http://schemas.microsoft.com/office/powerpoint/2010/main" val="3534447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82829" y="4329107"/>
            <a:ext cx="914400" cy="914400"/>
          </a:xfrm>
          <a:prstGeom prst="rect">
            <a:avLst/>
          </a:prstGeom>
        </p:spPr>
      </p:pic>
    </p:spTree>
    <p:extLst>
      <p:ext uri="{BB962C8B-B14F-4D97-AF65-F5344CB8AC3E}">
        <p14:creationId xmlns:p14="http://schemas.microsoft.com/office/powerpoint/2010/main" val="3188116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Graphic 11" descr="Laptop with solid fill">
            <a:extLst>
              <a:ext uri="{FF2B5EF4-FFF2-40B4-BE49-F238E27FC236}">
                <a16:creationId xmlns:a16="http://schemas.microsoft.com/office/drawing/2014/main" id="{0BB50286-EAD6-A5F6-9949-FFE3CF9330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13" name="Rounded Rectangle 12">
            <a:extLst>
              <a:ext uri="{FF2B5EF4-FFF2-40B4-BE49-F238E27FC236}">
                <a16:creationId xmlns:a16="http://schemas.microsoft.com/office/drawing/2014/main" id="{973A71AC-5453-3F52-B148-BC52F753F11D}"/>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F94A18-E12C-BEDC-07B6-0756D37F45A2}"/>
              </a:ext>
            </a:extLst>
          </p:cNvPr>
          <p:cNvSpPr txBox="1"/>
          <p:nvPr/>
        </p:nvSpPr>
        <p:spPr>
          <a:xfrm>
            <a:off x="3333508" y="2507883"/>
            <a:ext cx="5509549" cy="954107"/>
          </a:xfrm>
          <a:prstGeom prst="rect">
            <a:avLst/>
          </a:prstGeom>
          <a:noFill/>
        </p:spPr>
        <p:txBody>
          <a:bodyPr wrap="square" rtlCol="0">
            <a:spAutoFit/>
          </a:bodyPr>
          <a:lstStyle/>
          <a:p>
            <a:pPr algn="ctr"/>
            <a:r>
              <a:rPr lang="en-GB" sz="2800" dirty="0">
                <a:solidFill>
                  <a:schemeClr val="accent1"/>
                </a:solidFill>
                <a:latin typeface="Century Gothic" panose="020B0502020202020204" pitchFamily="34" charset="0"/>
              </a:rPr>
              <a:t>A</a:t>
            </a:r>
            <a:r>
              <a:rPr lang="en-GB" sz="2800" b="0" i="0" u="none" strike="noStrike" dirty="0">
                <a:solidFill>
                  <a:schemeClr val="accent1"/>
                </a:solidFill>
                <a:effectLst/>
                <a:latin typeface="Century Gothic" panose="020B0502020202020204" pitchFamily="34" charset="0"/>
              </a:rPr>
              <a:t>pplication Logic </a:t>
            </a:r>
            <a:r>
              <a:rPr lang="en-GB" sz="2800" dirty="0">
                <a:solidFill>
                  <a:schemeClr val="accent1"/>
                </a:solidFill>
                <a:latin typeface="Century Gothic" panose="020B0502020202020204" pitchFamily="34" charset="0"/>
              </a:rPr>
              <a:t>d</a:t>
            </a:r>
            <a:r>
              <a:rPr lang="en-GB" sz="2800" b="0" i="0" u="none" strike="noStrike" dirty="0">
                <a:solidFill>
                  <a:schemeClr val="accent1"/>
                </a:solidFill>
                <a:effectLst/>
                <a:latin typeface="Century Gothic" panose="020B0502020202020204" pitchFamily="34" charset="0"/>
              </a:rPr>
              <a:t>oes </a:t>
            </a:r>
            <a:r>
              <a:rPr lang="en-GB" sz="2800" dirty="0">
                <a:solidFill>
                  <a:schemeClr val="accent1"/>
                </a:solidFill>
                <a:latin typeface="Century Gothic" panose="020B0502020202020204" pitchFamily="34" charset="0"/>
              </a:rPr>
              <a:t>n</a:t>
            </a:r>
            <a:r>
              <a:rPr lang="en-GB" sz="2800" b="0" i="0" u="none" strike="noStrike" dirty="0">
                <a:solidFill>
                  <a:schemeClr val="accent1"/>
                </a:solidFill>
                <a:effectLst/>
                <a:latin typeface="Century Gothic" panose="020B0502020202020204" pitchFamily="34" charset="0"/>
              </a:rPr>
              <a:t>ot Change!</a:t>
            </a:r>
            <a:endParaRPr lang="en-US" sz="2800" dirty="0">
              <a:solidFill>
                <a:schemeClr val="accent1"/>
              </a:solidFill>
              <a:latin typeface="Century Gothic" panose="020B0502020202020204" pitchFamily="34" charset="0"/>
              <a:cs typeface="Consolas" panose="020B0609020204030204" pitchFamily="49" charset="0"/>
            </a:endParaRPr>
          </a:p>
        </p:txBody>
      </p:sp>
    </p:spTree>
    <p:extLst>
      <p:ext uri="{BB962C8B-B14F-4D97-AF65-F5344CB8AC3E}">
        <p14:creationId xmlns:p14="http://schemas.microsoft.com/office/powerpoint/2010/main" val="45504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601A3FC-2346-16B0-3A67-1C948B7554BE}"/>
              </a:ext>
            </a:extLst>
          </p:cNvPr>
          <p:cNvSpPr/>
          <p:nvPr/>
        </p:nvSpPr>
        <p:spPr>
          <a:xfrm>
            <a:off x="7560489" y="1474471"/>
            <a:ext cx="2614613" cy="2614613"/>
          </a:xfrm>
          <a:prstGeom prst="ellipse">
            <a:avLst/>
          </a:prstGeom>
          <a:gradFill flip="none" rotWithShape="1">
            <a:gsLst>
              <a:gs pos="76000">
                <a:schemeClr val="accent4">
                  <a:lumMod val="5000"/>
                  <a:lumOff val="95000"/>
                  <a:alpha val="3149"/>
                </a:schemeClr>
              </a:gs>
              <a:gs pos="25000">
                <a:srgbClr val="FFFF00"/>
              </a:gs>
              <a:gs pos="88000">
                <a:schemeClr val="accent4">
                  <a:lumMod val="45000"/>
                  <a:lumOff val="55000"/>
                </a:schemeClr>
              </a:gs>
              <a:gs pos="81000">
                <a:schemeClr val="accent4">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27885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694"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71107"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2709869"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2682562"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cxnSp>
        <p:nvCxnSpPr>
          <p:cNvPr id="13" name="Straight Connector 12">
            <a:extLst>
              <a:ext uri="{FF2B5EF4-FFF2-40B4-BE49-F238E27FC236}">
                <a16:creationId xmlns:a16="http://schemas.microsoft.com/office/drawing/2014/main" id="{CAB665BA-E5B5-C13A-F85E-E8D53FD08F49}"/>
              </a:ext>
            </a:extLst>
          </p:cNvPr>
          <p:cNvCxnSpPr>
            <a:cxnSpLocks/>
          </p:cNvCxnSpPr>
          <p:nvPr/>
        </p:nvCxnSpPr>
        <p:spPr>
          <a:xfrm>
            <a:off x="4141134" y="3561115"/>
            <a:ext cx="35382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661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A9F550-C8B0-95F2-2547-DA35427BEDEC}"/>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31B50DAE-14EC-55AB-0887-F3B03F7C2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08C7EE96-2218-D3A6-C655-8C938DFDCE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7" name="Title 1">
            <a:extLst>
              <a:ext uri="{FF2B5EF4-FFF2-40B4-BE49-F238E27FC236}">
                <a16:creationId xmlns:a16="http://schemas.microsoft.com/office/drawing/2014/main" id="{A0991902-812D-E536-358C-1F676490C881}"/>
              </a:ext>
            </a:extLst>
          </p:cNvPr>
          <p:cNvSpPr txBox="1">
            <a:spLocks/>
          </p:cNvSpPr>
          <p:nvPr/>
        </p:nvSpPr>
        <p:spPr>
          <a:xfrm>
            <a:off x="4643717" y="3511147"/>
            <a:ext cx="2904565" cy="71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6"/>
                </a:solidFill>
                <a:latin typeface="Century Gothic" panose="020B0502020202020204" pitchFamily="34" charset="0"/>
              </a:rPr>
              <a:t>General Metadata</a:t>
            </a:r>
          </a:p>
        </p:txBody>
      </p:sp>
    </p:spTree>
    <p:extLst>
      <p:ext uri="{BB962C8B-B14F-4D97-AF65-F5344CB8AC3E}">
        <p14:creationId xmlns:p14="http://schemas.microsoft.com/office/powerpoint/2010/main" val="296436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
        <p:nvSpPr>
          <p:cNvPr id="2" name="Rounded Rectangle 1">
            <a:extLst>
              <a:ext uri="{FF2B5EF4-FFF2-40B4-BE49-F238E27FC236}">
                <a16:creationId xmlns:a16="http://schemas.microsoft.com/office/drawing/2014/main" id="{4449F70D-C53D-333B-1A12-F619852ABF1A}"/>
              </a:ext>
            </a:extLst>
          </p:cNvPr>
          <p:cNvSpPr/>
          <p:nvPr/>
        </p:nvSpPr>
        <p:spPr>
          <a:xfrm>
            <a:off x="831055" y="865924"/>
            <a:ext cx="10529887" cy="5126151"/>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17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Tree>
    <p:extLst>
      <p:ext uri="{BB962C8B-B14F-4D97-AF65-F5344CB8AC3E}">
        <p14:creationId xmlns:p14="http://schemas.microsoft.com/office/powerpoint/2010/main" val="352060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a:extLst>
              <a:ext uri="{FF2B5EF4-FFF2-40B4-BE49-F238E27FC236}">
                <a16:creationId xmlns:a16="http://schemas.microsoft.com/office/drawing/2014/main" id="{848EF7AB-66AD-E9C5-E5F2-E7D3D07497ED}"/>
              </a:ext>
            </a:extLst>
          </p:cNvPr>
          <p:cNvSpPr/>
          <p:nvPr/>
        </p:nvSpPr>
        <p:spPr>
          <a:xfrm>
            <a:off x="6808319" y="2592580"/>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E2D0BD91-186B-2463-A35C-78AAE5C5DE8E}"/>
              </a:ext>
            </a:extLst>
          </p:cNvPr>
          <p:cNvSpPr/>
          <p:nvPr/>
        </p:nvSpPr>
        <p:spPr>
          <a:xfrm flipV="1">
            <a:off x="2638270" y="2259768"/>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6B181A-D95F-65A4-CD7F-55448CF48C1E}"/>
              </a:ext>
            </a:extLst>
          </p:cNvPr>
          <p:cNvSpPr txBox="1"/>
          <p:nvPr/>
        </p:nvSpPr>
        <p:spPr>
          <a:xfrm>
            <a:off x="3698147" y="3309080"/>
            <a:ext cx="2397853"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Productivity</a:t>
            </a:r>
          </a:p>
        </p:txBody>
      </p:sp>
      <p:sp>
        <p:nvSpPr>
          <p:cNvPr id="5" name="TextBox 4">
            <a:extLst>
              <a:ext uri="{FF2B5EF4-FFF2-40B4-BE49-F238E27FC236}">
                <a16:creationId xmlns:a16="http://schemas.microsoft.com/office/drawing/2014/main" id="{0EA2AD6E-6822-DB31-2310-58261AA37184}"/>
              </a:ext>
            </a:extLst>
          </p:cNvPr>
          <p:cNvSpPr txBox="1"/>
          <p:nvPr/>
        </p:nvSpPr>
        <p:spPr>
          <a:xfrm>
            <a:off x="8249873" y="3309080"/>
            <a:ext cx="239785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Integration cost</a:t>
            </a:r>
          </a:p>
        </p:txBody>
      </p:sp>
    </p:spTree>
    <p:extLst>
      <p:ext uri="{BB962C8B-B14F-4D97-AF65-F5344CB8AC3E}">
        <p14:creationId xmlns:p14="http://schemas.microsoft.com/office/powerpoint/2010/main" val="55264783"/>
      </p:ext>
    </p:extLst>
  </p:cSld>
  <p:clrMapOvr>
    <a:masterClrMapping/>
  </p:clrMapOvr>
  <mc:AlternateContent xmlns:mc="http://schemas.openxmlformats.org/markup-compatibility/2006" xmlns:p14="http://schemas.microsoft.com/office/powerpoint/2010/main">
    <mc:Choice Requires="p14">
      <p:transition spd="med" p14:dur="700" advTm="14000">
        <p:fade/>
      </p:transition>
    </mc:Choice>
    <mc:Fallback xmlns="">
      <p:transition spd="med" advTm="14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000">
        <p159:morph option="byObject"/>
      </p:transition>
    </mc:Choice>
    <mc:Fallback xmlns="">
      <p:transition spd="slow" advClick="0" advTm="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46477A-45BE-BF66-3D8E-2125AAA6987B}"/>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88218C6C-E294-09EB-386F-B73B10554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3695E98F-0527-5664-A80F-1278A0B947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6" name="Title 1">
            <a:extLst>
              <a:ext uri="{FF2B5EF4-FFF2-40B4-BE49-F238E27FC236}">
                <a16:creationId xmlns:a16="http://schemas.microsoft.com/office/drawing/2014/main" id="{ADE57492-A8BC-D9A4-9508-F4C87258A7CA}"/>
              </a:ext>
            </a:extLst>
          </p:cNvPr>
          <p:cNvSpPr txBox="1">
            <a:spLocks/>
          </p:cNvSpPr>
          <p:nvPr/>
        </p:nvSpPr>
        <p:spPr>
          <a:xfrm>
            <a:off x="4643715" y="2842490"/>
            <a:ext cx="2904565" cy="241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2"/>
                </a:solidFill>
                <a:latin typeface="Century Gothic" panose="020B0502020202020204" pitchFamily="34" charset="0"/>
              </a:rPr>
              <a:t>Title</a:t>
            </a:r>
          </a:p>
          <a:p>
            <a:pPr algn="ctr">
              <a:lnSpc>
                <a:spcPct val="200000"/>
              </a:lnSpc>
            </a:pPr>
            <a:r>
              <a:rPr lang="en-US" sz="2200" dirty="0">
                <a:solidFill>
                  <a:schemeClr val="accent2"/>
                </a:solidFill>
                <a:latin typeface="Century Gothic" panose="020B0502020202020204" pitchFamily="34" charset="0"/>
              </a:rPr>
              <a:t>ID</a:t>
            </a:r>
          </a:p>
          <a:p>
            <a:pPr algn="ctr">
              <a:lnSpc>
                <a:spcPct val="200000"/>
              </a:lnSpc>
            </a:pPr>
            <a:r>
              <a:rPr lang="en-US" sz="2200" dirty="0">
                <a:solidFill>
                  <a:schemeClr val="accent2"/>
                </a:solidFill>
                <a:latin typeface="Century Gothic" panose="020B0502020202020204" pitchFamily="34" charset="0"/>
              </a:rPr>
              <a:t>Description</a:t>
            </a:r>
          </a:p>
        </p:txBody>
      </p:sp>
      <p:sp>
        <p:nvSpPr>
          <p:cNvPr id="5" name="Rectangle 4"/>
          <p:cNvSpPr/>
          <p:nvPr/>
        </p:nvSpPr>
        <p:spPr>
          <a:xfrm>
            <a:off x="3047997" y="4444694"/>
            <a:ext cx="6096000" cy="1112997"/>
          </a:xfrm>
          <a:prstGeom prst="rect">
            <a:avLst/>
          </a:prstGeom>
        </p:spPr>
        <p:txBody>
          <a:bodyPr>
            <a:spAutoFit/>
          </a:bodyPr>
          <a:lstStyle/>
          <a:p>
            <a:pPr algn="ctr">
              <a:lnSpc>
                <a:spcPct val="200000"/>
              </a:lnSpc>
            </a:pPr>
            <a:r>
              <a:rPr lang="en-US" dirty="0">
                <a:solidFill>
                  <a:schemeClr val="accent6"/>
                </a:solidFill>
                <a:latin typeface="Century Gothic" panose="020B0502020202020204" pitchFamily="34" charset="0"/>
              </a:rPr>
              <a:t>Interaction Affordances</a:t>
            </a:r>
          </a:p>
          <a:p>
            <a:pPr algn="ctr">
              <a:lnSpc>
                <a:spcPct val="200000"/>
              </a:lnSpc>
            </a:pPr>
            <a:r>
              <a:rPr lang="en-US" dirty="0">
                <a:solidFill>
                  <a:schemeClr val="accent6"/>
                </a:solidFill>
                <a:latin typeface="Century Gothic" panose="020B0502020202020204" pitchFamily="34" charset="0"/>
              </a:rPr>
              <a:t>Protocol Bindings</a:t>
            </a:r>
          </a:p>
        </p:txBody>
      </p:sp>
    </p:spTree>
    <p:extLst>
      <p:ext uri="{BB962C8B-B14F-4D97-AF65-F5344CB8AC3E}">
        <p14:creationId xmlns:p14="http://schemas.microsoft.com/office/powerpoint/2010/main" val="340608938"/>
      </p:ext>
    </p:extLst>
  </p:cSld>
  <p:clrMapOvr>
    <a:masterClrMapping/>
  </p:clrMapOvr>
  <p:transition spd="slow" advTm="1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42" presetClass="path" presetSubtype="0" accel="50000" decel="50000" fill="hold" grpId="1" nodeType="afterEffect">
                                  <p:stCondLst>
                                    <p:cond delay="750"/>
                                  </p:stCondLst>
                                  <p:iterate type="wd">
                                    <p:tmPct val="0"/>
                                  </p:iterate>
                                  <p:childTnLst>
                                    <p:animMotion origin="layout" path="M 5E-6 -2.59259E-6 L 0.00026 -0.10347 " pathEditMode="relative" rAng="0" ptsTypes="AA">
                                      <p:cBhvr>
                                        <p:cTn id="18" dur="1000" fill="hold"/>
                                        <p:tgtEl>
                                          <p:spTgt spid="6">
                                            <p:txEl>
                                              <p:pRg st="0" end="0"/>
                                            </p:txEl>
                                          </p:spTgt>
                                        </p:tgtEl>
                                        <p:attrNameLst>
                                          <p:attrName>ppt_x</p:attrName>
                                          <p:attrName>ppt_y</p:attrName>
                                        </p:attrNameLst>
                                      </p:cBhvr>
                                      <p:rCtr x="13" y="-5185"/>
                                    </p:animMotion>
                                  </p:childTnLst>
                                </p:cTn>
                              </p:par>
                              <p:par>
                                <p:cTn id="19" presetID="42" presetClass="path" presetSubtype="0" accel="50000" decel="50000" fill="hold" grpId="1" nodeType="withEffect">
                                  <p:stCondLst>
                                    <p:cond delay="750"/>
                                  </p:stCondLst>
                                  <p:iterate type="wd">
                                    <p:tmPct val="0"/>
                                  </p:iterate>
                                  <p:childTnLst>
                                    <p:animMotion origin="layout" path="M 5E-6 2.22222E-6 L 4.58333E-6 -0.09769 " pathEditMode="relative" rAng="0" ptsTypes="AA">
                                      <p:cBhvr>
                                        <p:cTn id="20" dur="1000" fill="hold"/>
                                        <p:tgtEl>
                                          <p:spTgt spid="6">
                                            <p:txEl>
                                              <p:pRg st="1" end="1"/>
                                            </p:txEl>
                                          </p:spTgt>
                                        </p:tgtEl>
                                        <p:attrNameLst>
                                          <p:attrName>ppt_x</p:attrName>
                                          <p:attrName>ppt_y</p:attrName>
                                        </p:attrNameLst>
                                      </p:cBhvr>
                                      <p:rCtr x="13" y="-8148"/>
                                    </p:animMotion>
                                  </p:childTnLst>
                                </p:cTn>
                              </p:par>
                              <p:par>
                                <p:cTn id="21" presetID="42" presetClass="path" presetSubtype="0" accel="50000" decel="50000" fill="hold" grpId="2" nodeType="withEffect">
                                  <p:stCondLst>
                                    <p:cond delay="750"/>
                                  </p:stCondLst>
                                  <p:iterate type="wd">
                                    <p:tmPct val="0"/>
                                  </p:iterate>
                                  <p:childTnLst>
                                    <p:animMotion origin="layout" path="M 5E-6 -2.96296E-6 L 4.58333E-6 -0.09768 " pathEditMode="relative" rAng="0" ptsTypes="AA">
                                      <p:cBhvr>
                                        <p:cTn id="22" dur="1000" fill="hold"/>
                                        <p:tgtEl>
                                          <p:spTgt spid="6">
                                            <p:txEl>
                                              <p:pRg st="2" end="2"/>
                                            </p:txEl>
                                          </p:spTgt>
                                        </p:tgtEl>
                                        <p:attrNameLst>
                                          <p:attrName>ppt_x</p:attrName>
                                          <p:attrName>ppt_y</p:attrName>
                                        </p:attrNameLst>
                                      </p:cBhvr>
                                      <p:rCtr x="13" y="-5278"/>
                                    </p:animMotion>
                                  </p:childTnLst>
                                </p:cTn>
                              </p:par>
                            </p:childTnLst>
                          </p:cTn>
                        </p:par>
                        <p:par>
                          <p:cTn id="23" fill="hold">
                            <p:stCondLst>
                              <p:cond delay="3250"/>
                            </p:stCondLst>
                            <p:childTnLst>
                              <p:par>
                                <p:cTn id="24" presetID="12" presetClass="entr" presetSubtype="8" fill="hold"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additive="base">
                                        <p:cTn id="26" dur="500"/>
                                        <p:tgtEl>
                                          <p:spTgt spid="5">
                                            <p:txEl>
                                              <p:pRg st="0" end="0"/>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5">
                                            <p:txEl>
                                              <p:pRg st="0" end="0"/>
                                            </p:txEl>
                                          </p:spTgt>
                                        </p:tgtEl>
                                      </p:cBhvr>
                                    </p:animEffect>
                                  </p:childTnLst>
                                </p:cTn>
                              </p:par>
                            </p:childTnLst>
                          </p:cTn>
                        </p:par>
                        <p:par>
                          <p:cTn id="28" fill="hold">
                            <p:stCondLst>
                              <p:cond delay="3750"/>
                            </p:stCondLst>
                            <p:childTnLst>
                              <p:par>
                                <p:cTn id="29" presetID="12" presetClass="entr" presetSubtype="8" fill="hold"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p:tgtEl>
                                          <p:spTgt spid="5">
                                            <p:txEl>
                                              <p:pRg st="1" end="1"/>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uiExpand="1" build="allAtOnce"/>
      <p:bldP spid="6" grpId="2"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spTree>
    <p:extLst>
      <p:ext uri="{BB962C8B-B14F-4D97-AF65-F5344CB8AC3E}">
        <p14:creationId xmlns:p14="http://schemas.microsoft.com/office/powerpoint/2010/main" val="229412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500">
        <p159:morph option="byObject"/>
      </p:transition>
    </mc:Choice>
    <mc:Fallback xmlns="">
      <p:transition spd="slow" advTm="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22602</TotalTime>
  <Words>2962</Words>
  <Application>Microsoft Office PowerPoint</Application>
  <PresentationFormat>Widescreen</PresentationFormat>
  <Paragraphs>473</Paragraphs>
  <Slides>76</Slides>
  <Notes>76</Notes>
  <HiddenSlides>42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-apple-system</vt:lpstr>
      <vt:lpstr>Arial</vt:lpstr>
      <vt:lpstr>Calibri</vt:lpstr>
      <vt:lpstr>Calibri Light</vt:lpstr>
      <vt:lpstr>Century Gothic</vt:lpstr>
      <vt:lpstr>Consolas</vt:lpstr>
      <vt:lpstr>Helvetica Neue</vt:lpstr>
      <vt:lpstr>Office Theme</vt:lpstr>
      <vt:lpstr>PowerPoint Presentation</vt:lpstr>
      <vt:lpstr>What are WoT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417</cp:revision>
  <dcterms:created xsi:type="dcterms:W3CDTF">2023-01-06T10:41:30Z</dcterms:created>
  <dcterms:modified xsi:type="dcterms:W3CDTF">2025-04-14T17:41:25Z</dcterms:modified>
</cp:coreProperties>
</file>