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355" r:id="rId2"/>
    <p:sldId id="383" r:id="rId3"/>
    <p:sldId id="498" r:id="rId4"/>
    <p:sldId id="384" r:id="rId5"/>
    <p:sldId id="510" r:id="rId6"/>
    <p:sldId id="393" r:id="rId7"/>
    <p:sldId id="387" r:id="rId8"/>
    <p:sldId id="496" r:id="rId9"/>
    <p:sldId id="418" r:id="rId10"/>
    <p:sldId id="425" r:id="rId11"/>
    <p:sldId id="420" r:id="rId12"/>
    <p:sldId id="507" r:id="rId13"/>
    <p:sldId id="508" r:id="rId14"/>
    <p:sldId id="434" r:id="rId15"/>
    <p:sldId id="464" r:id="rId16"/>
    <p:sldId id="435" r:id="rId17"/>
    <p:sldId id="436" r:id="rId18"/>
    <p:sldId id="438" r:id="rId19"/>
    <p:sldId id="505" r:id="rId20"/>
    <p:sldId id="509" r:id="rId21"/>
    <p:sldId id="504" r:id="rId22"/>
    <p:sldId id="503" r:id="rId23"/>
    <p:sldId id="491" r:id="rId24"/>
    <p:sldId id="492" r:id="rId25"/>
    <p:sldId id="423" r:id="rId26"/>
    <p:sldId id="494" r:id="rId27"/>
    <p:sldId id="402" r:id="rId28"/>
    <p:sldId id="403" r:id="rId29"/>
    <p:sldId id="405" r:id="rId30"/>
    <p:sldId id="409" r:id="rId31"/>
    <p:sldId id="406" r:id="rId32"/>
    <p:sldId id="501" r:id="rId33"/>
    <p:sldId id="410" r:id="rId34"/>
    <p:sldId id="408" r:id="rId35"/>
    <p:sldId id="413" r:id="rId36"/>
    <p:sldId id="414" r:id="rId37"/>
    <p:sldId id="463" r:id="rId38"/>
    <p:sldId id="465" r:id="rId39"/>
    <p:sldId id="466" r:id="rId40"/>
    <p:sldId id="467" r:id="rId41"/>
    <p:sldId id="468" r:id="rId42"/>
    <p:sldId id="461" r:id="rId43"/>
    <p:sldId id="459" r:id="rId44"/>
    <p:sldId id="445" r:id="rId45"/>
    <p:sldId id="449" r:id="rId46"/>
    <p:sldId id="450" r:id="rId47"/>
    <p:sldId id="500" r:id="rId48"/>
    <p:sldId id="495" r:id="rId49"/>
    <p:sldId id="444" r:id="rId50"/>
    <p:sldId id="470" r:id="rId51"/>
    <p:sldId id="471" r:id="rId52"/>
    <p:sldId id="474" r:id="rId53"/>
    <p:sldId id="475" r:id="rId54"/>
    <p:sldId id="476" r:id="rId55"/>
    <p:sldId id="481" r:id="rId56"/>
    <p:sldId id="480" r:id="rId57"/>
    <p:sldId id="483" r:id="rId58"/>
    <p:sldId id="478" r:id="rId59"/>
    <p:sldId id="446" r:id="rId60"/>
    <p:sldId id="451" r:id="rId61"/>
    <p:sldId id="452" r:id="rId62"/>
    <p:sldId id="453" r:id="rId63"/>
    <p:sldId id="454" r:id="rId64"/>
    <p:sldId id="482" r:id="rId65"/>
    <p:sldId id="493" r:id="rId66"/>
    <p:sldId id="485" r:id="rId67"/>
    <p:sldId id="486" r:id="rId68"/>
    <p:sldId id="487" r:id="rId69"/>
    <p:sldId id="479" r:id="rId70"/>
    <p:sldId id="477" r:id="rId71"/>
    <p:sldId id="448" r:id="rId72"/>
    <p:sldId id="458" r:id="rId73"/>
    <p:sldId id="381" r:id="rId74"/>
    <p:sldId id="488" r:id="rId75"/>
    <p:sldId id="382" r:id="rId76"/>
    <p:sldId id="276"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633B"/>
    <a:srgbClr val="FF3333"/>
    <a:srgbClr val="F2F2F2"/>
    <a:srgbClr val="E8FA3C"/>
    <a:srgbClr val="33CC33"/>
    <a:srgbClr val="AFCBE0"/>
    <a:srgbClr val="0052A5"/>
    <a:srgbClr val="6600FF"/>
    <a:srgbClr val="3333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25" autoAdjust="0"/>
    <p:restoredTop sz="71871" autoAdjust="0"/>
  </p:normalViewPr>
  <p:slideViewPr>
    <p:cSldViewPr snapToGrid="0">
      <p:cViewPr>
        <p:scale>
          <a:sx n="66" d="100"/>
          <a:sy n="66" d="100"/>
        </p:scale>
        <p:origin x="610" y="-158"/>
      </p:cViewPr>
      <p:guideLst>
        <p:guide orient="horz" pos="2160"/>
        <p:guide pos="3840"/>
      </p:guideLst>
    </p:cSldViewPr>
  </p:slideViewPr>
  <p:notesTextViewPr>
    <p:cViewPr>
      <p:scale>
        <a:sx n="160" d="100"/>
        <a:sy n="160" d="100"/>
      </p:scale>
      <p:origin x="0" y="0"/>
    </p:cViewPr>
  </p:notesTextViewPr>
  <p:sorterViewPr>
    <p:cViewPr>
      <p:scale>
        <a:sx n="100" d="100"/>
        <a:sy n="100" d="100"/>
      </p:scale>
      <p:origin x="0" y="-696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5C6DA-5C8D-412A-A384-5B74A29C9C75}" type="datetimeFigureOut">
              <a:rPr lang="en-US" smtClean="0"/>
              <a:t>4/20/2025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165D8-144D-4958-A83E-0D86045592C5}" type="slidenum">
              <a:rPr lang="en-US" smtClean="0"/>
              <a:t>‹#›</a:t>
            </a:fld>
            <a:endParaRPr lang="en-US"/>
          </a:p>
        </p:txBody>
      </p:sp>
    </p:spTree>
    <p:extLst>
      <p:ext uri="{BB962C8B-B14F-4D97-AF65-F5344CB8AC3E}">
        <p14:creationId xmlns:p14="http://schemas.microsoft.com/office/powerpoint/2010/main" val="1549517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www.w3.org/TR/wot-architecture/#dfn-wot-discovery"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www.w3.org/TR/wot-architecture/#dfn-wot-exploration"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www.w3.org/TR/wot-architecture/#dfn-wot-discovery"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www.w3.org/TR/wot-architecture/#dfn-wot-exploration" TargetMode="Externa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www.w3.org/TR/wot-architecture/#dfn-wot-discovery"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www.w3.org/TR/wot-architecture/#dfn-wot-exploratio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www.w3.org/TR/wot-architecture/#dfn-wot-discovery" TargetMode="External"/><Relationship Id="rId2" Type="http://schemas.openxmlformats.org/officeDocument/2006/relationships/slide" Target="../slides/slide40.xml"/><Relationship Id="rId1" Type="http://schemas.openxmlformats.org/officeDocument/2006/relationships/notesMaster" Target="../notesMasters/notesMaster1.xml"/><Relationship Id="rId4" Type="http://schemas.openxmlformats.org/officeDocument/2006/relationships/hyperlink" Target="https://www.w3.org/TR/wot-architecture/#dfn-wot-exploration"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In this video, we give a short introduction to each building block of the Web of Things — Thing Description, Binding Templates, Discovery, Scripting API and Profiles. In separate later videos, we will explore each individual building block in more detail.</a:t>
            </a:r>
          </a:p>
        </p:txBody>
      </p:sp>
      <p:sp>
        <p:nvSpPr>
          <p:cNvPr id="4" name="Slide Number Placeholder 3"/>
          <p:cNvSpPr>
            <a:spLocks noGrp="1"/>
          </p:cNvSpPr>
          <p:nvPr>
            <p:ph type="sldNum" sz="quarter" idx="5"/>
          </p:nvPr>
        </p:nvSpPr>
        <p:spPr/>
        <p:txBody>
          <a:bodyPr/>
          <a:lstStyle/>
          <a:p>
            <a:fld id="{F02165D8-144D-4958-A83E-0D86045592C5}" type="slidenum">
              <a:rPr lang="en-US" smtClean="0"/>
              <a:t>1</a:t>
            </a:fld>
            <a:endParaRPr lang="en-US"/>
          </a:p>
        </p:txBody>
      </p:sp>
    </p:spTree>
    <p:extLst>
      <p:ext uri="{BB962C8B-B14F-4D97-AF65-F5344CB8AC3E}">
        <p14:creationId xmlns:p14="http://schemas.microsoft.com/office/powerpoint/2010/main" val="104038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sz="7200" b="0" dirty="0">
                <a:solidFill>
                  <a:srgbClr val="CCCCCC"/>
                </a:solidFill>
                <a:effectLst/>
                <a:latin typeface="Consolas" panose="020B0609020204030204" pitchFamily="49" charset="0"/>
              </a:rPr>
              <a:t>The IoT uses a wide variety of protocols to access devices because no single protocol can cover all use cases and requirements. One of the main challenges of the </a:t>
            </a:r>
            <a:r>
              <a:rPr lang="en-US" sz="7200" b="0" dirty="0" err="1">
                <a:solidFill>
                  <a:srgbClr val="CCCCCC"/>
                </a:solidFill>
                <a:effectLst/>
                <a:latin typeface="Consolas" panose="020B0609020204030204" pitchFamily="49" charset="0"/>
              </a:rPr>
              <a:t>WoT</a:t>
            </a:r>
            <a:r>
              <a:rPr lang="en-US" sz="7200" b="0" dirty="0">
                <a:solidFill>
                  <a:srgbClr val="CCCCCC"/>
                </a:solidFill>
                <a:effectLst/>
                <a:latin typeface="Consolas" panose="020B0609020204030204" pitchFamily="49" charset="0"/>
              </a:rPr>
              <a:t> is enabling interactions across this wide variety of platforms.</a:t>
            </a:r>
          </a:p>
        </p:txBody>
      </p:sp>
      <p:sp>
        <p:nvSpPr>
          <p:cNvPr id="4" name="Slide Number Placeholder 3"/>
          <p:cNvSpPr>
            <a:spLocks noGrp="1"/>
          </p:cNvSpPr>
          <p:nvPr>
            <p:ph type="sldNum" sz="quarter" idx="5"/>
          </p:nvPr>
        </p:nvSpPr>
        <p:spPr/>
        <p:txBody>
          <a:bodyPr/>
          <a:lstStyle/>
          <a:p>
            <a:fld id="{F02165D8-144D-4958-A83E-0D86045592C5}" type="slidenum">
              <a:rPr lang="en-US" smtClean="0"/>
              <a:t>10</a:t>
            </a:fld>
            <a:endParaRPr lang="en-US"/>
          </a:p>
        </p:txBody>
      </p:sp>
    </p:spTree>
    <p:extLst>
      <p:ext uri="{BB962C8B-B14F-4D97-AF65-F5344CB8AC3E}">
        <p14:creationId xmlns:p14="http://schemas.microsoft.com/office/powerpoint/2010/main" val="3848349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Binding Templates guide application clients on how to use a TD to extract protocol-specific metadata — for example, how to communicate using HTTP or Modbus. Essentially, they are blueprints for interacting with Things that use different transport protocols and content types.</a:t>
            </a:r>
          </a:p>
        </p:txBody>
      </p:sp>
      <p:sp>
        <p:nvSpPr>
          <p:cNvPr id="4" name="Slide Number Placeholder 3"/>
          <p:cNvSpPr>
            <a:spLocks noGrp="1"/>
          </p:cNvSpPr>
          <p:nvPr>
            <p:ph type="sldNum" sz="quarter" idx="5"/>
          </p:nvPr>
        </p:nvSpPr>
        <p:spPr/>
        <p:txBody>
          <a:bodyPr/>
          <a:lstStyle/>
          <a:p>
            <a:fld id="{F02165D8-144D-4958-A83E-0D86045592C5}" type="slidenum">
              <a:rPr lang="en-US" smtClean="0"/>
              <a:t>11</a:t>
            </a:fld>
            <a:endParaRPr lang="en-US"/>
          </a:p>
        </p:txBody>
      </p:sp>
    </p:spTree>
    <p:extLst>
      <p:ext uri="{BB962C8B-B14F-4D97-AF65-F5344CB8AC3E}">
        <p14:creationId xmlns:p14="http://schemas.microsoft.com/office/powerpoint/2010/main" val="26633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Here is an example of a TD. This is the JSON serialization of a temperature controller. It tells the consumer to send a Modbus request to read the temperature in the local network. The Thing can also be proxied by a gateway where an HTTP request will be sent instead of a Modbus request.</a:t>
            </a:r>
          </a:p>
        </p:txBody>
      </p:sp>
      <p:sp>
        <p:nvSpPr>
          <p:cNvPr id="4" name="Slide Number Placeholder 3"/>
          <p:cNvSpPr>
            <a:spLocks noGrp="1"/>
          </p:cNvSpPr>
          <p:nvPr>
            <p:ph type="sldNum" sz="quarter" idx="5"/>
          </p:nvPr>
        </p:nvSpPr>
        <p:spPr/>
        <p:txBody>
          <a:bodyPr/>
          <a:lstStyle/>
          <a:p>
            <a:fld id="{F02165D8-144D-4958-A83E-0D86045592C5}" type="slidenum">
              <a:rPr lang="en-US" smtClean="0"/>
              <a:t>12</a:t>
            </a:fld>
            <a:endParaRPr lang="en-US"/>
          </a:p>
        </p:txBody>
      </p:sp>
    </p:spTree>
    <p:extLst>
      <p:ext uri="{BB962C8B-B14F-4D97-AF65-F5344CB8AC3E}">
        <p14:creationId xmlns:p14="http://schemas.microsoft.com/office/powerpoint/2010/main" val="1689783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Here is an example of a TD. This is the JSON serialization of a temperature controller. It tells the consumer to send a Modbus request to read the temperature in the local network. The Thing can also be proxied by a gateway where an HTTP request will be sent instead of a Modbus request.</a:t>
            </a:r>
          </a:p>
        </p:txBody>
      </p:sp>
      <p:sp>
        <p:nvSpPr>
          <p:cNvPr id="4" name="Slide Number Placeholder 3"/>
          <p:cNvSpPr>
            <a:spLocks noGrp="1"/>
          </p:cNvSpPr>
          <p:nvPr>
            <p:ph type="sldNum" sz="quarter" idx="5"/>
          </p:nvPr>
        </p:nvSpPr>
        <p:spPr/>
        <p:txBody>
          <a:bodyPr/>
          <a:lstStyle/>
          <a:p>
            <a:fld id="{F02165D8-144D-4958-A83E-0D86045592C5}" type="slidenum">
              <a:rPr lang="en-US" smtClean="0"/>
              <a:t>13</a:t>
            </a:fld>
            <a:endParaRPr lang="en-US"/>
          </a:p>
        </p:txBody>
      </p:sp>
    </p:spTree>
    <p:extLst>
      <p:ext uri="{BB962C8B-B14F-4D97-AF65-F5344CB8AC3E}">
        <p14:creationId xmlns:p14="http://schemas.microsoft.com/office/powerpoint/2010/main" val="1910678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t>
            </a:r>
            <a:r>
              <a:rPr lang="en-GB" dirty="0" err="1"/>
              <a:t>WoT</a:t>
            </a:r>
            <a:r>
              <a:rPr lang="en-GB" dirty="0"/>
              <a:t> TD building block enhances interoperability. The goal is to enable communication within the machines or controllers.</a:t>
            </a:r>
          </a:p>
        </p:txBody>
      </p:sp>
      <p:sp>
        <p:nvSpPr>
          <p:cNvPr id="4" name="Slide Number Placeholder 3"/>
          <p:cNvSpPr>
            <a:spLocks noGrp="1"/>
          </p:cNvSpPr>
          <p:nvPr>
            <p:ph type="sldNum" sz="quarter" idx="5"/>
          </p:nvPr>
        </p:nvSpPr>
        <p:spPr/>
        <p:txBody>
          <a:bodyPr/>
          <a:lstStyle/>
          <a:p>
            <a:fld id="{F02165D8-144D-4958-A83E-0D86045592C5}" type="slidenum">
              <a:rPr lang="en-US" smtClean="0"/>
              <a:t>14</a:t>
            </a:fld>
            <a:endParaRPr lang="en-US"/>
          </a:p>
        </p:txBody>
      </p:sp>
    </p:spTree>
    <p:extLst>
      <p:ext uri="{BB962C8B-B14F-4D97-AF65-F5344CB8AC3E}">
        <p14:creationId xmlns:p14="http://schemas.microsoft.com/office/powerpoint/2010/main" val="2075987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a:t>
            </a:r>
            <a:r>
              <a:rPr lang="en-GB" dirty="0" err="1"/>
              <a:t>WoT</a:t>
            </a:r>
            <a:r>
              <a:rPr lang="en-GB" dirty="0"/>
              <a:t> TD building block enhances interoperability. The goal is to enable communication within the machines or controllers.</a:t>
            </a:r>
          </a:p>
        </p:txBody>
      </p:sp>
      <p:sp>
        <p:nvSpPr>
          <p:cNvPr id="4" name="Slide Number Placeholder 3"/>
          <p:cNvSpPr>
            <a:spLocks noGrp="1"/>
          </p:cNvSpPr>
          <p:nvPr>
            <p:ph type="sldNum" sz="quarter" idx="5"/>
          </p:nvPr>
        </p:nvSpPr>
        <p:spPr/>
        <p:txBody>
          <a:bodyPr/>
          <a:lstStyle/>
          <a:p>
            <a:fld id="{F02165D8-144D-4958-A83E-0D86045592C5}" type="slidenum">
              <a:rPr lang="en-US" smtClean="0"/>
              <a:t>15</a:t>
            </a:fld>
            <a:endParaRPr lang="en-US"/>
          </a:p>
        </p:txBody>
      </p:sp>
    </p:spTree>
    <p:extLst>
      <p:ext uri="{BB962C8B-B14F-4D97-AF65-F5344CB8AC3E}">
        <p14:creationId xmlns:p14="http://schemas.microsoft.com/office/powerpoint/2010/main" val="4050414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Typically, a programmer can read the robot's TD and program the controller accordingly.</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16</a:t>
            </a:fld>
            <a:endParaRPr lang="en-US"/>
          </a:p>
        </p:txBody>
      </p:sp>
    </p:spTree>
    <p:extLst>
      <p:ext uri="{BB962C8B-B14F-4D97-AF65-F5344CB8AC3E}">
        <p14:creationId xmlns:p14="http://schemas.microsoft.com/office/powerpoint/2010/main" val="10385083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Typically, a programmer can read the robot's TD and program the controller accordingly.</a:t>
            </a:r>
          </a:p>
        </p:txBody>
      </p:sp>
      <p:sp>
        <p:nvSpPr>
          <p:cNvPr id="4" name="Slide Number Placeholder 3"/>
          <p:cNvSpPr>
            <a:spLocks noGrp="1"/>
          </p:cNvSpPr>
          <p:nvPr>
            <p:ph type="sldNum" sz="quarter" idx="5"/>
          </p:nvPr>
        </p:nvSpPr>
        <p:spPr/>
        <p:txBody>
          <a:bodyPr/>
          <a:lstStyle/>
          <a:p>
            <a:fld id="{F02165D8-144D-4958-A83E-0D86045592C5}" type="slidenum">
              <a:rPr lang="en-US" smtClean="0"/>
              <a:t>17</a:t>
            </a:fld>
            <a:endParaRPr lang="en-US"/>
          </a:p>
        </p:txBody>
      </p:sp>
    </p:spTree>
    <p:extLst>
      <p:ext uri="{BB962C8B-B14F-4D97-AF65-F5344CB8AC3E}">
        <p14:creationId xmlns:p14="http://schemas.microsoft.com/office/powerpoint/2010/main" val="2953138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E6EDF3"/>
                </a:solidFill>
                <a:effectLst/>
                <a:latin typeface="-apple-system"/>
              </a:rPr>
              <a:t>Typically, a programmer can read the robot's TD and program the controller accordingly.</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18</a:t>
            </a:fld>
            <a:endParaRPr lang="en-US"/>
          </a:p>
        </p:txBody>
      </p:sp>
    </p:spTree>
    <p:extLst>
      <p:ext uri="{BB962C8B-B14F-4D97-AF65-F5344CB8AC3E}">
        <p14:creationId xmlns:p14="http://schemas.microsoft.com/office/powerpoint/2010/main" val="1675213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E6EDF3"/>
                </a:solidFill>
                <a:effectLst/>
                <a:latin typeface="-apple-system"/>
              </a:rPr>
              <a:t>Typically, a programmer can read the robot's TD and program the controller accordingly.</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19</a:t>
            </a:fld>
            <a:endParaRPr lang="en-US"/>
          </a:p>
        </p:txBody>
      </p:sp>
    </p:spTree>
    <p:extLst>
      <p:ext uri="{BB962C8B-B14F-4D97-AF65-F5344CB8AC3E}">
        <p14:creationId xmlns:p14="http://schemas.microsoft.com/office/powerpoint/2010/main" val="1172155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Building blocks allow the implementation of systems that conform with the abstract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Architecture. Let's take a closer look at the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building blocks.</a:t>
            </a:r>
          </a:p>
        </p:txBody>
      </p:sp>
      <p:sp>
        <p:nvSpPr>
          <p:cNvPr id="4" name="Slide Number Placeholder 3"/>
          <p:cNvSpPr>
            <a:spLocks noGrp="1"/>
          </p:cNvSpPr>
          <p:nvPr>
            <p:ph type="sldNum" sz="quarter" idx="5"/>
          </p:nvPr>
        </p:nvSpPr>
        <p:spPr/>
        <p:txBody>
          <a:bodyPr/>
          <a:lstStyle/>
          <a:p>
            <a:fld id="{F02165D8-144D-4958-A83E-0D86045592C5}" type="slidenum">
              <a:rPr lang="en-US" smtClean="0"/>
              <a:t>2</a:t>
            </a:fld>
            <a:endParaRPr lang="en-US"/>
          </a:p>
        </p:txBody>
      </p:sp>
    </p:spTree>
    <p:extLst>
      <p:ext uri="{BB962C8B-B14F-4D97-AF65-F5344CB8AC3E}">
        <p14:creationId xmlns:p14="http://schemas.microsoft.com/office/powerpoint/2010/main" val="1233239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57A73-23D4-DCBE-BA5C-B8489E21E6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665B50-8F49-DD0E-781C-FF9489051F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70FBE2-AB3E-CA26-E9B0-A9D4A7D1A3B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E6EDF3"/>
                </a:solidFill>
                <a:effectLst/>
                <a:latin typeface="-apple-system"/>
              </a:rPr>
              <a:t>Typically, a programmer can read the robot's TD and program the controller accordingly.</a:t>
            </a:r>
          </a:p>
          <a:p>
            <a:endParaRPr lang="en-US" dirty="0"/>
          </a:p>
        </p:txBody>
      </p:sp>
      <p:sp>
        <p:nvSpPr>
          <p:cNvPr id="4" name="Slide Number Placeholder 3">
            <a:extLst>
              <a:ext uri="{FF2B5EF4-FFF2-40B4-BE49-F238E27FC236}">
                <a16:creationId xmlns:a16="http://schemas.microsoft.com/office/drawing/2014/main" id="{CA5787D5-0EF7-5DDD-ED5A-A13873FE6C73}"/>
              </a:ext>
            </a:extLst>
          </p:cNvPr>
          <p:cNvSpPr>
            <a:spLocks noGrp="1"/>
          </p:cNvSpPr>
          <p:nvPr>
            <p:ph type="sldNum" sz="quarter" idx="5"/>
          </p:nvPr>
        </p:nvSpPr>
        <p:spPr/>
        <p:txBody>
          <a:bodyPr/>
          <a:lstStyle/>
          <a:p>
            <a:fld id="{F02165D8-144D-4958-A83E-0D86045592C5}" type="slidenum">
              <a:rPr lang="en-US" smtClean="0"/>
              <a:t>20</a:t>
            </a:fld>
            <a:endParaRPr lang="en-US"/>
          </a:p>
        </p:txBody>
      </p:sp>
    </p:spTree>
    <p:extLst>
      <p:ext uri="{BB962C8B-B14F-4D97-AF65-F5344CB8AC3E}">
        <p14:creationId xmlns:p14="http://schemas.microsoft.com/office/powerpoint/2010/main" val="3335748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slide</a:t>
            </a:r>
          </a:p>
          <a:p>
            <a:endParaRPr lang="en-US" dirty="0"/>
          </a:p>
          <a:p>
            <a:endParaRPr lang="en-US" dirty="0"/>
          </a:p>
          <a:p>
            <a:r>
              <a:rPr lang="en-US" dirty="0"/>
              <a:t>Code flows into the controller</a:t>
            </a:r>
          </a:p>
        </p:txBody>
      </p:sp>
      <p:sp>
        <p:nvSpPr>
          <p:cNvPr id="4" name="Slide Number Placeholder 3"/>
          <p:cNvSpPr>
            <a:spLocks noGrp="1"/>
          </p:cNvSpPr>
          <p:nvPr>
            <p:ph type="sldNum" sz="quarter" idx="5"/>
          </p:nvPr>
        </p:nvSpPr>
        <p:spPr/>
        <p:txBody>
          <a:bodyPr/>
          <a:lstStyle/>
          <a:p>
            <a:fld id="{F02165D8-144D-4958-A83E-0D86045592C5}" type="slidenum">
              <a:rPr lang="en-US" smtClean="0"/>
              <a:t>21</a:t>
            </a:fld>
            <a:endParaRPr lang="en-US"/>
          </a:p>
        </p:txBody>
      </p:sp>
    </p:spTree>
    <p:extLst>
      <p:ext uri="{BB962C8B-B14F-4D97-AF65-F5344CB8AC3E}">
        <p14:creationId xmlns:p14="http://schemas.microsoft.com/office/powerpoint/2010/main" val="2088605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Controller then sends a request to the device from our example to change the temperature.</a:t>
            </a:r>
          </a:p>
        </p:txBody>
      </p:sp>
      <p:sp>
        <p:nvSpPr>
          <p:cNvPr id="4" name="Slide Number Placeholder 3"/>
          <p:cNvSpPr>
            <a:spLocks noGrp="1"/>
          </p:cNvSpPr>
          <p:nvPr>
            <p:ph type="sldNum" sz="quarter" idx="5"/>
          </p:nvPr>
        </p:nvSpPr>
        <p:spPr/>
        <p:txBody>
          <a:bodyPr/>
          <a:lstStyle/>
          <a:p>
            <a:fld id="{F02165D8-144D-4958-A83E-0D86045592C5}" type="slidenum">
              <a:rPr lang="en-US" smtClean="0"/>
              <a:t>22</a:t>
            </a:fld>
            <a:endParaRPr lang="en-US"/>
          </a:p>
        </p:txBody>
      </p:sp>
    </p:spTree>
    <p:extLst>
      <p:ext uri="{BB962C8B-B14F-4D97-AF65-F5344CB8AC3E}">
        <p14:creationId xmlns:p14="http://schemas.microsoft.com/office/powerpoint/2010/main" val="6928820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Controller then sends a request to the device from our example to change the temperature.</a:t>
            </a:r>
          </a:p>
        </p:txBody>
      </p:sp>
      <p:sp>
        <p:nvSpPr>
          <p:cNvPr id="4" name="Slide Number Placeholder 3"/>
          <p:cNvSpPr>
            <a:spLocks noGrp="1"/>
          </p:cNvSpPr>
          <p:nvPr>
            <p:ph type="sldNum" sz="quarter" idx="5"/>
          </p:nvPr>
        </p:nvSpPr>
        <p:spPr/>
        <p:txBody>
          <a:bodyPr/>
          <a:lstStyle/>
          <a:p>
            <a:fld id="{F02165D8-144D-4958-A83E-0D86045592C5}" type="slidenum">
              <a:rPr lang="en-US" smtClean="0"/>
              <a:t>23</a:t>
            </a:fld>
            <a:endParaRPr lang="en-US"/>
          </a:p>
        </p:txBody>
      </p:sp>
    </p:spTree>
    <p:extLst>
      <p:ext uri="{BB962C8B-B14F-4D97-AF65-F5344CB8AC3E}">
        <p14:creationId xmlns:p14="http://schemas.microsoft.com/office/powerpoint/2010/main" val="3977519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Controller then sends a request to the device from our example to change the temperature.</a:t>
            </a:r>
          </a:p>
        </p:txBody>
      </p:sp>
      <p:sp>
        <p:nvSpPr>
          <p:cNvPr id="4" name="Slide Number Placeholder 3"/>
          <p:cNvSpPr>
            <a:spLocks noGrp="1"/>
          </p:cNvSpPr>
          <p:nvPr>
            <p:ph type="sldNum" sz="quarter" idx="5"/>
          </p:nvPr>
        </p:nvSpPr>
        <p:spPr/>
        <p:txBody>
          <a:bodyPr/>
          <a:lstStyle/>
          <a:p>
            <a:fld id="{F02165D8-144D-4958-A83E-0D86045592C5}" type="slidenum">
              <a:rPr lang="en-US" smtClean="0"/>
              <a:t>24</a:t>
            </a:fld>
            <a:endParaRPr lang="en-US"/>
          </a:p>
        </p:txBody>
      </p:sp>
    </p:spTree>
    <p:extLst>
      <p:ext uri="{BB962C8B-B14F-4D97-AF65-F5344CB8AC3E}">
        <p14:creationId xmlns:p14="http://schemas.microsoft.com/office/powerpoint/2010/main" val="29868562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general, Binding Templates provides a collection of blueprints that give guidance on how to interact with different Things that use different transport protocols, and content types or that are different IoT platforms or standards that use certain combinations of transport protocols and content types.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25</a:t>
            </a:fld>
            <a:endParaRPr lang="en-US"/>
          </a:p>
        </p:txBody>
      </p:sp>
    </p:spTree>
    <p:extLst>
      <p:ext uri="{BB962C8B-B14F-4D97-AF65-F5344CB8AC3E}">
        <p14:creationId xmlns:p14="http://schemas.microsoft.com/office/powerpoint/2010/main" val="601169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 next building block is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Discovery.</a:t>
            </a:r>
          </a:p>
        </p:txBody>
      </p:sp>
      <p:sp>
        <p:nvSpPr>
          <p:cNvPr id="4" name="Slide Number Placeholder 3"/>
          <p:cNvSpPr>
            <a:spLocks noGrp="1"/>
          </p:cNvSpPr>
          <p:nvPr>
            <p:ph type="sldNum" sz="quarter" idx="5"/>
          </p:nvPr>
        </p:nvSpPr>
        <p:spPr/>
        <p:txBody>
          <a:bodyPr/>
          <a:lstStyle/>
          <a:p>
            <a:fld id="{F02165D8-144D-4958-A83E-0D86045592C5}" type="slidenum">
              <a:rPr lang="en-US" smtClean="0"/>
              <a:t>26</a:t>
            </a:fld>
            <a:endParaRPr lang="en-US"/>
          </a:p>
        </p:txBody>
      </p:sp>
    </p:spTree>
    <p:extLst>
      <p:ext uri="{BB962C8B-B14F-4D97-AF65-F5344CB8AC3E}">
        <p14:creationId xmlns:p14="http://schemas.microsoft.com/office/powerpoint/2010/main" val="42562935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33333"/>
                </a:solidFill>
                <a:effectLst/>
                <a:latin typeface="Helvetica Neue" panose="02000503000000020004" pitchFamily="2" charset="0"/>
              </a:rPr>
              <a:t>The next building block is WoT Discovery.</a:t>
            </a:r>
          </a:p>
        </p:txBody>
      </p:sp>
      <p:sp>
        <p:nvSpPr>
          <p:cNvPr id="4" name="Slide Number Placeholder 3"/>
          <p:cNvSpPr>
            <a:spLocks noGrp="1"/>
          </p:cNvSpPr>
          <p:nvPr>
            <p:ph type="sldNum" sz="quarter" idx="5"/>
          </p:nvPr>
        </p:nvSpPr>
        <p:spPr/>
        <p:txBody>
          <a:bodyPr/>
          <a:lstStyle/>
          <a:p>
            <a:fld id="{F02165D8-144D-4958-A83E-0D86045592C5}" type="slidenum">
              <a:rPr lang="en-US" smtClean="0"/>
              <a:t>27</a:t>
            </a:fld>
            <a:endParaRPr lang="en-US"/>
          </a:p>
        </p:txBody>
      </p:sp>
    </p:spTree>
    <p:extLst>
      <p:ext uri="{BB962C8B-B14F-4D97-AF65-F5344CB8AC3E}">
        <p14:creationId xmlns:p14="http://schemas.microsoft.com/office/powerpoint/2010/main" val="1924107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WoT</a:t>
            </a:r>
            <a:r>
              <a:rPr lang="en-GB" dirty="0"/>
              <a:t> Thing Descriptions must be known or accessible to other systems and devices.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28</a:t>
            </a:fld>
            <a:endParaRPr lang="en-US"/>
          </a:p>
        </p:txBody>
      </p:sp>
    </p:spTree>
    <p:extLst>
      <p:ext uri="{BB962C8B-B14F-4D97-AF65-F5344CB8AC3E}">
        <p14:creationId xmlns:p14="http://schemas.microsoft.com/office/powerpoint/2010/main" val="812225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Thing Descriptions must be known or accessible to other systems and devices.</a:t>
            </a:r>
          </a:p>
        </p:txBody>
      </p:sp>
      <p:sp>
        <p:nvSpPr>
          <p:cNvPr id="4" name="Slide Number Placeholder 3"/>
          <p:cNvSpPr>
            <a:spLocks noGrp="1"/>
          </p:cNvSpPr>
          <p:nvPr>
            <p:ph type="sldNum" sz="quarter" idx="5"/>
          </p:nvPr>
        </p:nvSpPr>
        <p:spPr/>
        <p:txBody>
          <a:bodyPr/>
          <a:lstStyle/>
          <a:p>
            <a:fld id="{F02165D8-144D-4958-A83E-0D86045592C5}" type="slidenum">
              <a:rPr lang="en-US" smtClean="0"/>
              <a:t>29</a:t>
            </a:fld>
            <a:endParaRPr lang="en-US"/>
          </a:p>
        </p:txBody>
      </p:sp>
    </p:spTree>
    <p:extLst>
      <p:ext uri="{BB962C8B-B14F-4D97-AF65-F5344CB8AC3E}">
        <p14:creationId xmlns:p14="http://schemas.microsoft.com/office/powerpoint/2010/main" val="110497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A Thing always has a TD, a Thing Description. It is a key building block that provides metadata describing a Thing and its network interface. This TD can be shared directly by the Thing or through the TD Directory — which is what we call Discovery. Things and consumers can be programmed with the Scripting API.</a:t>
            </a:r>
          </a:p>
        </p:txBody>
      </p:sp>
      <p:sp>
        <p:nvSpPr>
          <p:cNvPr id="4" name="Slide Number Placeholder 3"/>
          <p:cNvSpPr>
            <a:spLocks noGrp="1"/>
          </p:cNvSpPr>
          <p:nvPr>
            <p:ph type="sldNum" sz="quarter" idx="5"/>
          </p:nvPr>
        </p:nvSpPr>
        <p:spPr/>
        <p:txBody>
          <a:bodyPr/>
          <a:lstStyle/>
          <a:p>
            <a:fld id="{F02165D8-144D-4958-A83E-0D86045592C5}" type="slidenum">
              <a:rPr lang="en-US" smtClean="0"/>
              <a:t>3</a:t>
            </a:fld>
            <a:endParaRPr lang="en-US"/>
          </a:p>
        </p:txBody>
      </p:sp>
    </p:spTree>
    <p:extLst>
      <p:ext uri="{BB962C8B-B14F-4D97-AF65-F5344CB8AC3E}">
        <p14:creationId xmlns:p14="http://schemas.microsoft.com/office/powerpoint/2010/main" val="21705409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Discovery accomplishes this by defining mechanisms for distributing and accessing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TD over the network.</a:t>
            </a:r>
          </a:p>
        </p:txBody>
      </p:sp>
      <p:sp>
        <p:nvSpPr>
          <p:cNvPr id="4" name="Slide Number Placeholder 3"/>
          <p:cNvSpPr>
            <a:spLocks noGrp="1"/>
          </p:cNvSpPr>
          <p:nvPr>
            <p:ph type="sldNum" sz="quarter" idx="5"/>
          </p:nvPr>
        </p:nvSpPr>
        <p:spPr/>
        <p:txBody>
          <a:bodyPr/>
          <a:lstStyle/>
          <a:p>
            <a:fld id="{F02165D8-144D-4958-A83E-0D86045592C5}" type="slidenum">
              <a:rPr lang="en-US" smtClean="0"/>
              <a:t>30</a:t>
            </a:fld>
            <a:endParaRPr lang="en-US"/>
          </a:p>
        </p:txBody>
      </p:sp>
    </p:spTree>
    <p:extLst>
      <p:ext uri="{BB962C8B-B14F-4D97-AF65-F5344CB8AC3E}">
        <p14:creationId xmlns:p14="http://schemas.microsoft.com/office/powerpoint/2010/main" val="1851757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These mechanisms simplify access to Things and services and support their integration. They are not limited to a local area network - they also support remote discovery.</a:t>
            </a:r>
          </a:p>
        </p:txBody>
      </p:sp>
      <p:sp>
        <p:nvSpPr>
          <p:cNvPr id="4" name="Slide Number Placeholder 3"/>
          <p:cNvSpPr>
            <a:spLocks noGrp="1"/>
          </p:cNvSpPr>
          <p:nvPr>
            <p:ph type="sldNum" sz="quarter" idx="5"/>
          </p:nvPr>
        </p:nvSpPr>
        <p:spPr/>
        <p:txBody>
          <a:bodyPr/>
          <a:lstStyle/>
          <a:p>
            <a:fld id="{F02165D8-144D-4958-A83E-0D86045592C5}" type="slidenum">
              <a:rPr lang="en-US" smtClean="0"/>
              <a:t>31</a:t>
            </a:fld>
            <a:endParaRPr lang="en-US"/>
          </a:p>
        </p:txBody>
      </p:sp>
    </p:spTree>
    <p:extLst>
      <p:ext uri="{BB962C8B-B14F-4D97-AF65-F5344CB8AC3E}">
        <p14:creationId xmlns:p14="http://schemas.microsoft.com/office/powerpoint/2010/main" val="8020016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33333"/>
                </a:solidFill>
                <a:effectLst/>
                <a:latin typeface="Helvetica Neue" panose="02000503000000020004" pitchFamily="2" charset="0"/>
              </a:rPr>
              <a:t>These could be mechanisms in local networks.</a:t>
            </a:r>
          </a:p>
          <a:p>
            <a:pPr algn="l">
              <a:buFont typeface="Arial" panose="020B0604020202020204" pitchFamily="34" charset="0"/>
              <a:buChar char="•"/>
            </a:pPr>
            <a:endParaRPr lang="en-US" b="0" i="0" dirty="0">
              <a:solidFill>
                <a:srgbClr val="333333"/>
              </a:solidFill>
              <a:effectLst/>
              <a:latin typeface="Helvetica Neue" panose="02000503000000020004" pitchFamily="2" charset="0"/>
            </a:endParaRPr>
          </a:p>
          <a:p>
            <a:endParaRPr lang="en-US" dirty="0"/>
          </a:p>
          <a:p>
            <a:endParaRPr lang="en-US" dirty="0"/>
          </a:p>
          <a:p>
            <a:r>
              <a:rPr lang="en-US" dirty="0"/>
              <a:t>//put td in these devices</a:t>
            </a:r>
          </a:p>
          <a:p>
            <a:r>
              <a:rPr lang="en-US" dirty="0"/>
              <a:t>//then td from these devices is shown</a:t>
            </a:r>
            <a:br>
              <a:rPr lang="en-US" dirty="0"/>
            </a:b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32</a:t>
            </a:fld>
            <a:endParaRPr lang="en-US"/>
          </a:p>
        </p:txBody>
      </p:sp>
    </p:spTree>
    <p:extLst>
      <p:ext uri="{BB962C8B-B14F-4D97-AF65-F5344CB8AC3E}">
        <p14:creationId xmlns:p14="http://schemas.microsoft.com/office/powerpoint/2010/main" val="38663624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These mechanisms are used for simplifying access to Things and services and support their integration. They are not limited to a local area networks but they also support remote discovery.</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33</a:t>
            </a:fld>
            <a:endParaRPr lang="en-US"/>
          </a:p>
        </p:txBody>
      </p:sp>
    </p:spTree>
    <p:extLst>
      <p:ext uri="{BB962C8B-B14F-4D97-AF65-F5344CB8AC3E}">
        <p14:creationId xmlns:p14="http://schemas.microsoft.com/office/powerpoint/2010/main" val="33416696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achieve these functionalities, </a:t>
            </a:r>
            <a:r>
              <a:rPr lang="en-GB" dirty="0" err="1"/>
              <a:t>WoT</a:t>
            </a:r>
            <a:r>
              <a:rPr lang="en-GB" dirty="0"/>
              <a:t> Discovery uses a two-stage process. In the first stage, an introduction is made with one of the several first-contact mechanisms such as QR codes, </a:t>
            </a:r>
            <a:r>
              <a:rPr lang="en-GB" dirty="0" err="1"/>
              <a:t>mDNS</a:t>
            </a:r>
            <a:r>
              <a:rPr lang="en-GB" dirty="0"/>
              <a:t>, and DIDs. The second stage is the exploration phase where TDs are made available in TD directories so that they can be managed and searched.</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34</a:t>
            </a:fld>
            <a:endParaRPr lang="en-US"/>
          </a:p>
        </p:txBody>
      </p:sp>
    </p:spTree>
    <p:extLst>
      <p:ext uri="{BB962C8B-B14F-4D97-AF65-F5344CB8AC3E}">
        <p14:creationId xmlns:p14="http://schemas.microsoft.com/office/powerpoint/2010/main" val="20356402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achieve these functionalities, </a:t>
            </a:r>
            <a:r>
              <a:rPr lang="en-GB" dirty="0" err="1"/>
              <a:t>WoT</a:t>
            </a:r>
            <a:r>
              <a:rPr lang="en-GB" dirty="0"/>
              <a:t> Discovery uses a two-stage process.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35</a:t>
            </a:fld>
            <a:endParaRPr lang="en-US"/>
          </a:p>
        </p:txBody>
      </p:sp>
    </p:spTree>
    <p:extLst>
      <p:ext uri="{BB962C8B-B14F-4D97-AF65-F5344CB8AC3E}">
        <p14:creationId xmlns:p14="http://schemas.microsoft.com/office/powerpoint/2010/main" val="26029008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the first stage, an introduction is made with one of the several first-contact mechanisms such as QR codes, </a:t>
            </a:r>
            <a:r>
              <a:rPr lang="en-GB" dirty="0" err="1"/>
              <a:t>mDNS</a:t>
            </a:r>
            <a:r>
              <a:rPr lang="en-GB" dirty="0"/>
              <a:t>, and DIDs. </a:t>
            </a:r>
          </a:p>
        </p:txBody>
      </p:sp>
      <p:sp>
        <p:nvSpPr>
          <p:cNvPr id="4" name="Slide Number Placeholder 3"/>
          <p:cNvSpPr>
            <a:spLocks noGrp="1"/>
          </p:cNvSpPr>
          <p:nvPr>
            <p:ph type="sldNum" sz="quarter" idx="5"/>
          </p:nvPr>
        </p:nvSpPr>
        <p:spPr/>
        <p:txBody>
          <a:bodyPr/>
          <a:lstStyle/>
          <a:p>
            <a:fld id="{F02165D8-144D-4958-A83E-0D86045592C5}" type="slidenum">
              <a:rPr lang="en-US" smtClean="0"/>
              <a:t>36</a:t>
            </a:fld>
            <a:endParaRPr lang="en-US"/>
          </a:p>
        </p:txBody>
      </p:sp>
    </p:spTree>
    <p:extLst>
      <p:ext uri="{BB962C8B-B14F-4D97-AF65-F5344CB8AC3E}">
        <p14:creationId xmlns:p14="http://schemas.microsoft.com/office/powerpoint/2010/main" val="7676352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Arial" panose="020B0604020202020204" pitchFamily="34" charset="0"/>
              </a:rPr>
              <a:t>After the introduction, </a:t>
            </a:r>
            <a:r>
              <a:rPr lang="en-GB" b="0" i="0" u="none" strike="noStrike" dirty="0">
                <a:effectLst/>
                <a:latin typeface="Arial" panose="020B0604020202020204" pitchFamily="34" charset="0"/>
                <a:hlinkClick r:id="rId3"/>
              </a:rPr>
              <a:t>WoT Discover</a:t>
            </a:r>
            <a:r>
              <a:rPr lang="en-GB" b="0" i="0" u="none" strike="noStrike" dirty="0">
                <a:effectLst/>
                <a:latin typeface="Arial" panose="020B0604020202020204" pitchFamily="34" charset="0"/>
              </a:rPr>
              <a:t>y</a:t>
            </a:r>
            <a:r>
              <a:rPr lang="en-GB" b="0" i="0" u="none" strike="noStrike" dirty="0">
                <a:solidFill>
                  <a:srgbClr val="000000"/>
                </a:solidFill>
                <a:effectLst/>
                <a:latin typeface="Arial" panose="020B0604020202020204" pitchFamily="34" charset="0"/>
              </a:rPr>
              <a:t> defines a set of second-stage "</a:t>
            </a:r>
            <a:r>
              <a:rPr lang="en-GB" b="0" i="0" u="none" strike="noStrike" dirty="0">
                <a:effectLst/>
                <a:latin typeface="Arial" panose="020B0604020202020204" pitchFamily="34" charset="0"/>
                <a:hlinkClick r:id="rId4"/>
              </a:rPr>
              <a:t>exploration</a:t>
            </a:r>
            <a:r>
              <a:rPr lang="en-GB" b="0" i="0" u="none" strike="noStrike" dirty="0">
                <a:solidFill>
                  <a:srgbClr val="000000"/>
                </a:solidFill>
                <a:effectLst/>
                <a:latin typeface="Arial" panose="020B0604020202020204" pitchFamily="34" charset="0"/>
              </a:rPr>
              <a:t>" mechanisms that provide actual access to metadata.</a:t>
            </a:r>
            <a:endParaRPr lang="en-US" u="none" dirty="0"/>
          </a:p>
          <a:p>
            <a:r>
              <a:rPr lang="en-GB" u="none" dirty="0"/>
              <a:t>This can be done in 2 ways: a single TD can be retrieved or a link for TD directories becomes available.</a:t>
            </a:r>
          </a:p>
        </p:txBody>
      </p:sp>
      <p:sp>
        <p:nvSpPr>
          <p:cNvPr id="4" name="Slide Number Placeholder 3"/>
          <p:cNvSpPr>
            <a:spLocks noGrp="1"/>
          </p:cNvSpPr>
          <p:nvPr>
            <p:ph type="sldNum" sz="quarter" idx="5"/>
          </p:nvPr>
        </p:nvSpPr>
        <p:spPr/>
        <p:txBody>
          <a:bodyPr/>
          <a:lstStyle/>
          <a:p>
            <a:fld id="{F02165D8-144D-4958-A83E-0D86045592C5}" type="slidenum">
              <a:rPr lang="en-US" smtClean="0"/>
              <a:t>37</a:t>
            </a:fld>
            <a:endParaRPr lang="en-US"/>
          </a:p>
        </p:txBody>
      </p:sp>
    </p:spTree>
    <p:extLst>
      <p:ext uri="{BB962C8B-B14F-4D97-AF65-F5344CB8AC3E}">
        <p14:creationId xmlns:p14="http://schemas.microsoft.com/office/powerpoint/2010/main" val="2214964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Arial" panose="020B0604020202020204" pitchFamily="34" charset="0"/>
              </a:rPr>
              <a:t>After the introduction, </a:t>
            </a:r>
            <a:r>
              <a:rPr lang="en-GB" b="0" i="0" u="none" strike="noStrike" dirty="0">
                <a:effectLst/>
                <a:latin typeface="Arial" panose="020B0604020202020204" pitchFamily="34" charset="0"/>
                <a:hlinkClick r:id="rId3"/>
              </a:rPr>
              <a:t>WoT Discovery</a:t>
            </a:r>
            <a:r>
              <a:rPr lang="en-GB" b="0" i="0" u="none" strike="noStrike" dirty="0">
                <a:solidFill>
                  <a:srgbClr val="000000"/>
                </a:solidFill>
                <a:effectLst/>
                <a:latin typeface="Arial" panose="020B0604020202020204" pitchFamily="34" charset="0"/>
              </a:rPr>
              <a:t> defines a set of second-stage "</a:t>
            </a:r>
            <a:r>
              <a:rPr lang="en-GB" b="0" i="0" u="none" strike="noStrike" dirty="0">
                <a:effectLst/>
                <a:latin typeface="Arial" panose="020B0604020202020204" pitchFamily="34" charset="0"/>
                <a:hlinkClick r:id="rId4"/>
              </a:rPr>
              <a:t>exploration</a:t>
            </a:r>
            <a:r>
              <a:rPr lang="en-GB" b="0" i="0" u="none" strike="noStrike" dirty="0">
                <a:solidFill>
                  <a:srgbClr val="000000"/>
                </a:solidFill>
                <a:effectLst/>
                <a:latin typeface="Arial" panose="020B0604020202020204" pitchFamily="34" charset="0"/>
              </a:rPr>
              <a:t>" mechanisms that provide actual access to metadata.</a:t>
            </a:r>
            <a:endParaRPr lang="en-US" dirty="0"/>
          </a:p>
          <a:p>
            <a:r>
              <a:rPr lang="en-GB" dirty="0"/>
              <a:t>This can be done in 2 ways: a single TD can be retrieved or a link for TD directories becomes available.</a:t>
            </a:r>
          </a:p>
        </p:txBody>
      </p:sp>
      <p:sp>
        <p:nvSpPr>
          <p:cNvPr id="4" name="Slide Number Placeholder 3"/>
          <p:cNvSpPr>
            <a:spLocks noGrp="1"/>
          </p:cNvSpPr>
          <p:nvPr>
            <p:ph type="sldNum" sz="quarter" idx="5"/>
          </p:nvPr>
        </p:nvSpPr>
        <p:spPr/>
        <p:txBody>
          <a:bodyPr/>
          <a:lstStyle/>
          <a:p>
            <a:fld id="{F02165D8-144D-4958-A83E-0D86045592C5}" type="slidenum">
              <a:rPr lang="en-US" smtClean="0"/>
              <a:t>38</a:t>
            </a:fld>
            <a:endParaRPr lang="en-US"/>
          </a:p>
        </p:txBody>
      </p:sp>
    </p:spTree>
    <p:extLst>
      <p:ext uri="{BB962C8B-B14F-4D97-AF65-F5344CB8AC3E}">
        <p14:creationId xmlns:p14="http://schemas.microsoft.com/office/powerpoint/2010/main" val="1391755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Arial" panose="020B0604020202020204" pitchFamily="34" charset="0"/>
              </a:rPr>
              <a:t>After the introduction, </a:t>
            </a:r>
            <a:r>
              <a:rPr lang="en-GB" b="0" i="0" u="none" strike="noStrike" dirty="0">
                <a:effectLst/>
                <a:latin typeface="Arial" panose="020B0604020202020204" pitchFamily="34" charset="0"/>
                <a:hlinkClick r:id="rId3"/>
              </a:rPr>
              <a:t>WoT Discovery</a:t>
            </a:r>
            <a:r>
              <a:rPr lang="en-GB" b="0" i="0" u="none" strike="noStrike" dirty="0">
                <a:solidFill>
                  <a:srgbClr val="000000"/>
                </a:solidFill>
                <a:effectLst/>
                <a:latin typeface="Arial" panose="020B0604020202020204" pitchFamily="34" charset="0"/>
              </a:rPr>
              <a:t> defines a set of second-stage "</a:t>
            </a:r>
            <a:r>
              <a:rPr lang="en-GB" b="0" i="0" u="none" strike="noStrike" dirty="0">
                <a:effectLst/>
                <a:latin typeface="Arial" panose="020B0604020202020204" pitchFamily="34" charset="0"/>
                <a:hlinkClick r:id="rId4"/>
              </a:rPr>
              <a:t>exploration</a:t>
            </a:r>
            <a:r>
              <a:rPr lang="en-GB" b="0" i="0" u="none" strike="noStrike" dirty="0">
                <a:solidFill>
                  <a:srgbClr val="000000"/>
                </a:solidFill>
                <a:effectLst/>
                <a:latin typeface="Arial" panose="020B0604020202020204" pitchFamily="34" charset="0"/>
              </a:rPr>
              <a:t>" mechanisms that provide actual access to metadata.</a:t>
            </a:r>
            <a:endParaRPr lang="en-US" dirty="0"/>
          </a:p>
          <a:p>
            <a:r>
              <a:rPr lang="en-GB" dirty="0"/>
              <a:t>This can be done in 2 ways: a single TD can be retrieved or a link for TD directories becomes available.</a:t>
            </a:r>
          </a:p>
        </p:txBody>
      </p:sp>
      <p:sp>
        <p:nvSpPr>
          <p:cNvPr id="4" name="Slide Number Placeholder 3"/>
          <p:cNvSpPr>
            <a:spLocks noGrp="1"/>
          </p:cNvSpPr>
          <p:nvPr>
            <p:ph type="sldNum" sz="quarter" idx="5"/>
          </p:nvPr>
        </p:nvSpPr>
        <p:spPr/>
        <p:txBody>
          <a:bodyPr/>
          <a:lstStyle/>
          <a:p>
            <a:fld id="{F02165D8-144D-4958-A83E-0D86045592C5}" type="slidenum">
              <a:rPr lang="en-US" smtClean="0"/>
              <a:t>39</a:t>
            </a:fld>
            <a:endParaRPr lang="en-US"/>
          </a:p>
        </p:txBody>
      </p:sp>
    </p:spTree>
    <p:extLst>
      <p:ext uri="{BB962C8B-B14F-4D97-AF65-F5344CB8AC3E}">
        <p14:creationId xmlns:p14="http://schemas.microsoft.com/office/powerpoint/2010/main" val="2845612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Let’s begin with the Thing Description, or TD — a key component of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a:t>
            </a:r>
          </a:p>
        </p:txBody>
      </p:sp>
      <p:sp>
        <p:nvSpPr>
          <p:cNvPr id="4" name="Slide Number Placeholder 3"/>
          <p:cNvSpPr>
            <a:spLocks noGrp="1"/>
          </p:cNvSpPr>
          <p:nvPr>
            <p:ph type="sldNum" sz="quarter" idx="5"/>
          </p:nvPr>
        </p:nvSpPr>
        <p:spPr/>
        <p:txBody>
          <a:bodyPr/>
          <a:lstStyle/>
          <a:p>
            <a:fld id="{F02165D8-144D-4958-A83E-0D86045592C5}" type="slidenum">
              <a:rPr lang="en-US" smtClean="0"/>
              <a:t>4</a:t>
            </a:fld>
            <a:endParaRPr lang="en-US"/>
          </a:p>
        </p:txBody>
      </p:sp>
    </p:spTree>
    <p:extLst>
      <p:ext uri="{BB962C8B-B14F-4D97-AF65-F5344CB8AC3E}">
        <p14:creationId xmlns:p14="http://schemas.microsoft.com/office/powerpoint/2010/main" val="18192435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000000"/>
                </a:solidFill>
                <a:effectLst/>
                <a:latin typeface="Arial" panose="020B0604020202020204" pitchFamily="34" charset="0"/>
              </a:rPr>
              <a:t>After the introduction, </a:t>
            </a:r>
            <a:r>
              <a:rPr lang="en-GB" b="0" i="0" u="none" strike="noStrike" dirty="0">
                <a:effectLst/>
                <a:latin typeface="Arial" panose="020B0604020202020204" pitchFamily="34" charset="0"/>
                <a:hlinkClick r:id="rId3"/>
              </a:rPr>
              <a:t>WoT Discovery</a:t>
            </a:r>
            <a:r>
              <a:rPr lang="en-GB" b="0" i="0" u="none" strike="noStrike" dirty="0">
                <a:solidFill>
                  <a:srgbClr val="000000"/>
                </a:solidFill>
                <a:effectLst/>
                <a:latin typeface="Arial" panose="020B0604020202020204" pitchFamily="34" charset="0"/>
              </a:rPr>
              <a:t> defines a set of second-stage "</a:t>
            </a:r>
            <a:r>
              <a:rPr lang="en-GB" b="0" i="0" u="none" strike="noStrike" dirty="0">
                <a:effectLst/>
                <a:latin typeface="Arial" panose="020B0604020202020204" pitchFamily="34" charset="0"/>
                <a:hlinkClick r:id="rId4"/>
              </a:rPr>
              <a:t>exploration</a:t>
            </a:r>
            <a:r>
              <a:rPr lang="en-GB" b="0" i="0" u="none" strike="noStrike" dirty="0">
                <a:solidFill>
                  <a:srgbClr val="000000"/>
                </a:solidFill>
                <a:effectLst/>
                <a:latin typeface="Arial" panose="020B0604020202020204" pitchFamily="34" charset="0"/>
              </a:rPr>
              <a:t>" mechanisms that provide actual access to metadata.</a:t>
            </a:r>
            <a:endParaRPr lang="en-US" dirty="0"/>
          </a:p>
          <a:p>
            <a:r>
              <a:rPr lang="en-GB" dirty="0"/>
              <a:t>This can be done in 2 ways: a single TD can be retrieved or a link for TD directories becomes available.</a:t>
            </a:r>
          </a:p>
        </p:txBody>
      </p:sp>
      <p:sp>
        <p:nvSpPr>
          <p:cNvPr id="4" name="Slide Number Placeholder 3"/>
          <p:cNvSpPr>
            <a:spLocks noGrp="1"/>
          </p:cNvSpPr>
          <p:nvPr>
            <p:ph type="sldNum" sz="quarter" idx="5"/>
          </p:nvPr>
        </p:nvSpPr>
        <p:spPr/>
        <p:txBody>
          <a:bodyPr/>
          <a:lstStyle/>
          <a:p>
            <a:fld id="{F02165D8-144D-4958-A83E-0D86045592C5}" type="slidenum">
              <a:rPr lang="en-US" smtClean="0"/>
              <a:t>40</a:t>
            </a:fld>
            <a:endParaRPr lang="en-US"/>
          </a:p>
        </p:txBody>
      </p:sp>
    </p:spTree>
    <p:extLst>
      <p:ext uri="{BB962C8B-B14F-4D97-AF65-F5344CB8AC3E}">
        <p14:creationId xmlns:p14="http://schemas.microsoft.com/office/powerpoint/2010/main" val="8479493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u="none" strike="noStrike" dirty="0">
                <a:solidFill>
                  <a:srgbClr val="E6EDF3"/>
                </a:solidFill>
                <a:effectLst/>
                <a:latin typeface="-apple-system"/>
              </a:rPr>
              <a:t>It is a database with a REST API to access TDs.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41</a:t>
            </a:fld>
            <a:endParaRPr lang="en-US"/>
          </a:p>
        </p:txBody>
      </p:sp>
    </p:spTree>
    <p:extLst>
      <p:ext uri="{BB962C8B-B14F-4D97-AF65-F5344CB8AC3E}">
        <p14:creationId xmlns:p14="http://schemas.microsoft.com/office/powerpoint/2010/main" val="26222366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 Thing Description Directory service provides mechanisms to register and retrieve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metadata and TDs after authentication and authorization.</a:t>
            </a:r>
          </a:p>
        </p:txBody>
      </p:sp>
      <p:sp>
        <p:nvSpPr>
          <p:cNvPr id="4" name="Slide Number Placeholder 3"/>
          <p:cNvSpPr>
            <a:spLocks noGrp="1"/>
          </p:cNvSpPr>
          <p:nvPr>
            <p:ph type="sldNum" sz="quarter" idx="5"/>
          </p:nvPr>
        </p:nvSpPr>
        <p:spPr/>
        <p:txBody>
          <a:bodyPr/>
          <a:lstStyle/>
          <a:p>
            <a:fld id="{F02165D8-144D-4958-A83E-0D86045592C5}" type="slidenum">
              <a:rPr lang="en-US" smtClean="0"/>
              <a:t>42</a:t>
            </a:fld>
            <a:endParaRPr lang="en-US"/>
          </a:p>
        </p:txBody>
      </p:sp>
    </p:spTree>
    <p:extLst>
      <p:ext uri="{BB962C8B-B14F-4D97-AF65-F5344CB8AC3E}">
        <p14:creationId xmlns:p14="http://schemas.microsoft.com/office/powerpoint/2010/main" val="20108391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we can summarize the Discovery mechanism like this.</a:t>
            </a:r>
          </a:p>
        </p:txBody>
      </p:sp>
      <p:sp>
        <p:nvSpPr>
          <p:cNvPr id="4" name="Slide Number Placeholder 3"/>
          <p:cNvSpPr>
            <a:spLocks noGrp="1"/>
          </p:cNvSpPr>
          <p:nvPr>
            <p:ph type="sldNum" sz="quarter" idx="5"/>
          </p:nvPr>
        </p:nvSpPr>
        <p:spPr/>
        <p:txBody>
          <a:bodyPr/>
          <a:lstStyle/>
          <a:p>
            <a:fld id="{F02165D8-144D-4958-A83E-0D86045592C5}" type="slidenum">
              <a:rPr lang="en-US" smtClean="0"/>
              <a:t>43</a:t>
            </a:fld>
            <a:endParaRPr lang="en-US"/>
          </a:p>
        </p:txBody>
      </p:sp>
    </p:spTree>
    <p:extLst>
      <p:ext uri="{BB962C8B-B14F-4D97-AF65-F5344CB8AC3E}">
        <p14:creationId xmlns:p14="http://schemas.microsoft.com/office/powerpoint/2010/main" val="41901652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Scripting API is an optional building block that lets developers build applications using reusable scripts.</a:t>
            </a:r>
          </a:p>
        </p:txBody>
      </p:sp>
      <p:sp>
        <p:nvSpPr>
          <p:cNvPr id="4" name="Slide Number Placeholder 3"/>
          <p:cNvSpPr>
            <a:spLocks noGrp="1"/>
          </p:cNvSpPr>
          <p:nvPr>
            <p:ph type="sldNum" sz="quarter" idx="5"/>
          </p:nvPr>
        </p:nvSpPr>
        <p:spPr/>
        <p:txBody>
          <a:bodyPr/>
          <a:lstStyle/>
          <a:p>
            <a:fld id="{F02165D8-144D-4958-A83E-0D86045592C5}" type="slidenum">
              <a:rPr lang="en-US" smtClean="0"/>
              <a:t>44</a:t>
            </a:fld>
            <a:endParaRPr lang="en-US"/>
          </a:p>
        </p:txBody>
      </p:sp>
    </p:spTree>
    <p:extLst>
      <p:ext uri="{BB962C8B-B14F-4D97-AF65-F5344CB8AC3E}">
        <p14:creationId xmlns:p14="http://schemas.microsoft.com/office/powerpoint/2010/main" val="37120405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It provides a simple and consistent way to interact with Things described by TDs — such as reading properties, invoking actions, and subscribing to events.</a:t>
            </a:r>
          </a:p>
        </p:txBody>
      </p:sp>
      <p:sp>
        <p:nvSpPr>
          <p:cNvPr id="4" name="Slide Number Placeholder 3"/>
          <p:cNvSpPr>
            <a:spLocks noGrp="1"/>
          </p:cNvSpPr>
          <p:nvPr>
            <p:ph type="sldNum" sz="quarter" idx="5"/>
          </p:nvPr>
        </p:nvSpPr>
        <p:spPr/>
        <p:txBody>
          <a:bodyPr/>
          <a:lstStyle/>
          <a:p>
            <a:fld id="{F02165D8-144D-4958-A83E-0D86045592C5}" type="slidenum">
              <a:rPr lang="en-US" smtClean="0"/>
              <a:t>45</a:t>
            </a:fld>
            <a:endParaRPr lang="en-US"/>
          </a:p>
        </p:txBody>
      </p:sp>
    </p:spTree>
    <p:extLst>
      <p:ext uri="{BB962C8B-B14F-4D97-AF65-F5344CB8AC3E}">
        <p14:creationId xmlns:p14="http://schemas.microsoft.com/office/powerpoint/2010/main" val="29060356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makes it easier to develop IoT applications by providing an ECMA Script-based API similar to the Web browser APIs.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46</a:t>
            </a:fld>
            <a:endParaRPr lang="en-US"/>
          </a:p>
        </p:txBody>
      </p:sp>
    </p:spTree>
    <p:extLst>
      <p:ext uri="{BB962C8B-B14F-4D97-AF65-F5344CB8AC3E}">
        <p14:creationId xmlns:p14="http://schemas.microsoft.com/office/powerpoint/2010/main" val="40292186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Once you have a TD, you can use the API to build dashboards or automate device logic without worrying about the underlying protocols.</a:t>
            </a:r>
          </a:p>
        </p:txBody>
      </p:sp>
      <p:sp>
        <p:nvSpPr>
          <p:cNvPr id="4" name="Slide Number Placeholder 3"/>
          <p:cNvSpPr>
            <a:spLocks noGrp="1"/>
          </p:cNvSpPr>
          <p:nvPr>
            <p:ph type="sldNum" sz="quarter" idx="5"/>
          </p:nvPr>
        </p:nvSpPr>
        <p:spPr/>
        <p:txBody>
          <a:bodyPr/>
          <a:lstStyle/>
          <a:p>
            <a:fld id="{F02165D8-144D-4958-A83E-0D86045592C5}" type="slidenum">
              <a:rPr lang="en-US" smtClean="0"/>
              <a:t>47</a:t>
            </a:fld>
            <a:endParaRPr lang="en-US"/>
          </a:p>
        </p:txBody>
      </p:sp>
    </p:spTree>
    <p:extLst>
      <p:ext uri="{BB962C8B-B14F-4D97-AF65-F5344CB8AC3E}">
        <p14:creationId xmlns:p14="http://schemas.microsoft.com/office/powerpoint/2010/main" val="3753847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By design, TDs are flexible and able to describe anything without any limitations.</a:t>
            </a:r>
          </a:p>
        </p:txBody>
      </p:sp>
      <p:sp>
        <p:nvSpPr>
          <p:cNvPr id="4" name="Slide Number Placeholder 3"/>
          <p:cNvSpPr>
            <a:spLocks noGrp="1"/>
          </p:cNvSpPr>
          <p:nvPr>
            <p:ph type="sldNum" sz="quarter" idx="5"/>
          </p:nvPr>
        </p:nvSpPr>
        <p:spPr/>
        <p:txBody>
          <a:bodyPr/>
          <a:lstStyle/>
          <a:p>
            <a:fld id="{F02165D8-144D-4958-A83E-0D86045592C5}" type="slidenum">
              <a:rPr lang="en-US" smtClean="0"/>
              <a:t>48</a:t>
            </a:fld>
            <a:endParaRPr lang="en-US"/>
          </a:p>
        </p:txBody>
      </p:sp>
    </p:spTree>
    <p:extLst>
      <p:ext uri="{BB962C8B-B14F-4D97-AF65-F5344CB8AC3E}">
        <p14:creationId xmlns:p14="http://schemas.microsoft.com/office/powerpoint/2010/main" val="5169310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33333"/>
                </a:solidFill>
                <a:effectLst/>
                <a:latin typeface="Helvetica Neue" panose="02000503000000020004" pitchFamily="2" charset="0"/>
              </a:rPr>
              <a:t>By nature, TD is flexible and able to describe anything without any limitations.</a:t>
            </a:r>
          </a:p>
        </p:txBody>
      </p:sp>
      <p:sp>
        <p:nvSpPr>
          <p:cNvPr id="4" name="Slide Number Placeholder 3"/>
          <p:cNvSpPr>
            <a:spLocks noGrp="1"/>
          </p:cNvSpPr>
          <p:nvPr>
            <p:ph type="sldNum" sz="quarter" idx="5"/>
          </p:nvPr>
        </p:nvSpPr>
        <p:spPr/>
        <p:txBody>
          <a:bodyPr/>
          <a:lstStyle/>
          <a:p>
            <a:fld id="{F02165D8-144D-4958-A83E-0D86045592C5}" type="slidenum">
              <a:rPr lang="en-US" smtClean="0"/>
              <a:t>49</a:t>
            </a:fld>
            <a:endParaRPr lang="en-US"/>
          </a:p>
        </p:txBody>
      </p:sp>
    </p:spTree>
    <p:extLst>
      <p:ext uri="{BB962C8B-B14F-4D97-AF65-F5344CB8AC3E}">
        <p14:creationId xmlns:p14="http://schemas.microsoft.com/office/powerpoint/2010/main" val="1584170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C885B-D02C-F3EC-B230-2868F541DC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97DD9F-5288-27E9-354F-3462D38E01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9F5DE6-2EB7-AD77-D724-124D17CB2EE1}"/>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Let’s begin with the Thing Description, or TD — a key component of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a:t>
            </a:r>
          </a:p>
        </p:txBody>
      </p:sp>
      <p:sp>
        <p:nvSpPr>
          <p:cNvPr id="4" name="Slide Number Placeholder 3">
            <a:extLst>
              <a:ext uri="{FF2B5EF4-FFF2-40B4-BE49-F238E27FC236}">
                <a16:creationId xmlns:a16="http://schemas.microsoft.com/office/drawing/2014/main" id="{7384EF5B-1162-8ED9-C53D-A6359DE6221C}"/>
              </a:ext>
            </a:extLst>
          </p:cNvPr>
          <p:cNvSpPr>
            <a:spLocks noGrp="1"/>
          </p:cNvSpPr>
          <p:nvPr>
            <p:ph type="sldNum" sz="quarter" idx="5"/>
          </p:nvPr>
        </p:nvSpPr>
        <p:spPr/>
        <p:txBody>
          <a:bodyPr/>
          <a:lstStyle/>
          <a:p>
            <a:fld id="{F02165D8-144D-4958-A83E-0D86045592C5}" type="slidenum">
              <a:rPr lang="en-US" smtClean="0"/>
              <a:t>5</a:t>
            </a:fld>
            <a:endParaRPr lang="en-US"/>
          </a:p>
        </p:txBody>
      </p:sp>
    </p:spTree>
    <p:extLst>
      <p:ext uri="{BB962C8B-B14F-4D97-AF65-F5344CB8AC3E}">
        <p14:creationId xmlns:p14="http://schemas.microsoft.com/office/powerpoint/2010/main" val="35434162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However, in some cases, depending on the Thing’s purpose, it may be a good idea to limit the TD to prevent unnecessary implementation load.</a:t>
            </a:r>
          </a:p>
        </p:txBody>
      </p:sp>
      <p:sp>
        <p:nvSpPr>
          <p:cNvPr id="4" name="Slide Number Placeholder 3"/>
          <p:cNvSpPr>
            <a:spLocks noGrp="1"/>
          </p:cNvSpPr>
          <p:nvPr>
            <p:ph type="sldNum" sz="quarter" idx="5"/>
          </p:nvPr>
        </p:nvSpPr>
        <p:spPr/>
        <p:txBody>
          <a:bodyPr/>
          <a:lstStyle/>
          <a:p>
            <a:fld id="{F02165D8-144D-4958-A83E-0D86045592C5}" type="slidenum">
              <a:rPr lang="en-US" smtClean="0"/>
              <a:t>50</a:t>
            </a:fld>
            <a:endParaRPr lang="en-US"/>
          </a:p>
        </p:txBody>
      </p:sp>
    </p:spTree>
    <p:extLst>
      <p:ext uri="{BB962C8B-B14F-4D97-AF65-F5344CB8AC3E}">
        <p14:creationId xmlns:p14="http://schemas.microsoft.com/office/powerpoint/2010/main" val="283822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33333"/>
                </a:solidFill>
                <a:effectLst/>
                <a:latin typeface="Helvetica Neue" panose="02000503000000020004" pitchFamily="2" charset="0"/>
              </a:rPr>
              <a:t>In some cases, depending on the Thing’s purpose, it may be a good idea to limit the TD to prevent unnecessary implementation load.</a:t>
            </a:r>
          </a:p>
          <a:p>
            <a:br>
              <a:rPr lang="en-US" dirty="0"/>
            </a:b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51</a:t>
            </a:fld>
            <a:endParaRPr lang="en-US"/>
          </a:p>
        </p:txBody>
      </p:sp>
    </p:spTree>
    <p:extLst>
      <p:ext uri="{BB962C8B-B14F-4D97-AF65-F5344CB8AC3E}">
        <p14:creationId xmlns:p14="http://schemas.microsoft.com/office/powerpoint/2010/main" val="17452808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some cases let's say you are trying to communicate with your smart bulb with your smartphone, the lack of limitation of the TDs causes an unnecessary implementation load to communicate with every Thing.</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52</a:t>
            </a:fld>
            <a:endParaRPr lang="en-US"/>
          </a:p>
        </p:txBody>
      </p:sp>
    </p:spTree>
    <p:extLst>
      <p:ext uri="{BB962C8B-B14F-4D97-AF65-F5344CB8AC3E}">
        <p14:creationId xmlns:p14="http://schemas.microsoft.com/office/powerpoint/2010/main" val="33141334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some cases let's say you are trying to communicate with your smart bulb with your smartphone, the lack of limitation of the TDs causes an unnecessary implementation load to communicate with every Thing.</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53</a:t>
            </a:fld>
            <a:endParaRPr lang="en-US"/>
          </a:p>
        </p:txBody>
      </p:sp>
    </p:spTree>
    <p:extLst>
      <p:ext uri="{BB962C8B-B14F-4D97-AF65-F5344CB8AC3E}">
        <p14:creationId xmlns:p14="http://schemas.microsoft.com/office/powerpoint/2010/main" val="20550306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some cases let's say you are trying to communicate with your smart bulb with your smartphone, the lack of limitation of the TDs causes an unnecessary implementation load to communicate with every Thing.</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54</a:t>
            </a:fld>
            <a:endParaRPr lang="en-US"/>
          </a:p>
        </p:txBody>
      </p:sp>
    </p:spTree>
    <p:extLst>
      <p:ext uri="{BB962C8B-B14F-4D97-AF65-F5344CB8AC3E}">
        <p14:creationId xmlns:p14="http://schemas.microsoft.com/office/powerpoint/2010/main" val="13471074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However, in some cases, depending on the Thing’s purpose, it may be a good idea to limit the TD to prevent unnecessary implementation load.</a:t>
            </a:r>
          </a:p>
        </p:txBody>
      </p:sp>
      <p:sp>
        <p:nvSpPr>
          <p:cNvPr id="4" name="Slide Number Placeholder 3"/>
          <p:cNvSpPr>
            <a:spLocks noGrp="1"/>
          </p:cNvSpPr>
          <p:nvPr>
            <p:ph type="sldNum" sz="quarter" idx="5"/>
          </p:nvPr>
        </p:nvSpPr>
        <p:spPr/>
        <p:txBody>
          <a:bodyPr/>
          <a:lstStyle/>
          <a:p>
            <a:fld id="{F02165D8-144D-4958-A83E-0D86045592C5}" type="slidenum">
              <a:rPr lang="en-US" smtClean="0"/>
              <a:t>55</a:t>
            </a:fld>
            <a:endParaRPr lang="en-US"/>
          </a:p>
        </p:txBody>
      </p:sp>
    </p:spTree>
    <p:extLst>
      <p:ext uri="{BB962C8B-B14F-4D97-AF65-F5344CB8AC3E}">
        <p14:creationId xmlns:p14="http://schemas.microsoft.com/office/powerpoint/2010/main" val="3130161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in some cases let's say you are trying to communicate with your smart bulb with your smartphone, the lack of limitation of the TDs causes an unnecessary implementation load to communicate with every Thing.</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56</a:t>
            </a:fld>
            <a:endParaRPr lang="en-US"/>
          </a:p>
        </p:txBody>
      </p:sp>
    </p:spTree>
    <p:extLst>
      <p:ext uri="{BB962C8B-B14F-4D97-AF65-F5344CB8AC3E}">
        <p14:creationId xmlns:p14="http://schemas.microsoft.com/office/powerpoint/2010/main" val="241913888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while implementing  a thing profile makes it way easier with providing guidance. For instance, developers don’t have to think about which protocols to choose.</a:t>
            </a:r>
            <a:endParaRPr lang="en-GB" dirty="0"/>
          </a:p>
        </p:txBody>
      </p:sp>
      <p:sp>
        <p:nvSpPr>
          <p:cNvPr id="4" name="Slide Number Placeholder 3"/>
          <p:cNvSpPr>
            <a:spLocks noGrp="1"/>
          </p:cNvSpPr>
          <p:nvPr>
            <p:ph type="sldNum" sz="quarter" idx="5"/>
          </p:nvPr>
        </p:nvSpPr>
        <p:spPr/>
        <p:txBody>
          <a:bodyPr/>
          <a:lstStyle/>
          <a:p>
            <a:fld id="{F02165D8-144D-4958-A83E-0D86045592C5}" type="slidenum">
              <a:rPr lang="en-US" smtClean="0"/>
              <a:t>57</a:t>
            </a:fld>
            <a:endParaRPr lang="en-US"/>
          </a:p>
        </p:txBody>
      </p:sp>
    </p:spTree>
    <p:extLst>
      <p:ext uri="{BB962C8B-B14F-4D97-AF65-F5344CB8AC3E}">
        <p14:creationId xmlns:p14="http://schemas.microsoft.com/office/powerpoint/2010/main" val="4143187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in those cases, Profile limits the capabilities of the TDs </a:t>
            </a:r>
            <a:r>
              <a:rPr lang="en-GB" dirty="0"/>
              <a:t>which enables out of box interoperability among things and devices. And make it possible to communicate with only minor configuration operations such as entering a key or IP address. </a:t>
            </a:r>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58</a:t>
            </a:fld>
            <a:endParaRPr lang="en-US"/>
          </a:p>
        </p:txBody>
      </p:sp>
    </p:spTree>
    <p:extLst>
      <p:ext uri="{BB962C8B-B14F-4D97-AF65-F5344CB8AC3E}">
        <p14:creationId xmlns:p14="http://schemas.microsoft.com/office/powerpoint/2010/main" val="18440037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achieved by integrating a scripting runtime system into the </a:t>
            </a:r>
            <a:r>
              <a:rPr lang="en-GB" dirty="0" err="1"/>
              <a:t>WoT</a:t>
            </a:r>
            <a:r>
              <a:rPr lang="en-GB" dirty="0"/>
              <a:t> Runtime, where the </a:t>
            </a:r>
            <a:r>
              <a:rPr lang="en-GB" dirty="0" err="1"/>
              <a:t>WoT</a:t>
            </a:r>
            <a:r>
              <a:rPr lang="en-GB" dirty="0"/>
              <a:t> Scripting API enables the use of portable application scripts that define the </a:t>
            </a:r>
            <a:r>
              <a:rPr lang="en-GB" dirty="0" err="1"/>
              <a:t>behavior</a:t>
            </a:r>
            <a:r>
              <a:rPr lang="en-GB" dirty="0"/>
              <a:t> of Things, Consumers, and Intermediaries.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59</a:t>
            </a:fld>
            <a:endParaRPr lang="en-US"/>
          </a:p>
        </p:txBody>
      </p:sp>
    </p:spTree>
    <p:extLst>
      <p:ext uri="{BB962C8B-B14F-4D97-AF65-F5344CB8AC3E}">
        <p14:creationId xmlns:p14="http://schemas.microsoft.com/office/powerpoint/2010/main" val="3926489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All TDs can be processed just like normal JSON documents. Essentially, a TD defines an information model using a semantic vocabulary and a serialized JSON representation. It provides both human- and machine-readable metadata describing the capabilities of a Thing.</a:t>
            </a:r>
          </a:p>
        </p:txBody>
      </p:sp>
      <p:sp>
        <p:nvSpPr>
          <p:cNvPr id="4" name="Slide Number Placeholder 3"/>
          <p:cNvSpPr>
            <a:spLocks noGrp="1"/>
          </p:cNvSpPr>
          <p:nvPr>
            <p:ph type="sldNum" sz="quarter" idx="5"/>
          </p:nvPr>
        </p:nvSpPr>
        <p:spPr/>
        <p:txBody>
          <a:bodyPr/>
          <a:lstStyle/>
          <a:p>
            <a:fld id="{F02165D8-144D-4958-A83E-0D86045592C5}" type="slidenum">
              <a:rPr lang="en-US" smtClean="0"/>
              <a:t>6</a:t>
            </a:fld>
            <a:endParaRPr lang="en-US"/>
          </a:p>
        </p:txBody>
      </p:sp>
    </p:spTree>
    <p:extLst>
      <p:ext uri="{BB962C8B-B14F-4D97-AF65-F5344CB8AC3E}">
        <p14:creationId xmlns:p14="http://schemas.microsoft.com/office/powerpoint/2010/main" val="79391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achieved by integrating a scripting runtime system into the </a:t>
            </a:r>
            <a:r>
              <a:rPr lang="en-GB" dirty="0" err="1"/>
              <a:t>WoT</a:t>
            </a:r>
            <a:r>
              <a:rPr lang="en-GB" dirty="0"/>
              <a:t> Runtime, where the </a:t>
            </a:r>
            <a:r>
              <a:rPr lang="en-GB" dirty="0" err="1"/>
              <a:t>WoT</a:t>
            </a:r>
            <a:r>
              <a:rPr lang="en-GB" dirty="0"/>
              <a:t> Scripting API enables the use of portable application scripts that define the </a:t>
            </a:r>
            <a:r>
              <a:rPr lang="en-GB" dirty="0" err="1"/>
              <a:t>behavior</a:t>
            </a:r>
            <a:r>
              <a:rPr lang="en-GB" dirty="0"/>
              <a:t> of Things, Consumers, and Intermediaries.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60</a:t>
            </a:fld>
            <a:endParaRPr lang="en-US"/>
          </a:p>
        </p:txBody>
      </p:sp>
    </p:spTree>
    <p:extLst>
      <p:ext uri="{BB962C8B-B14F-4D97-AF65-F5344CB8AC3E}">
        <p14:creationId xmlns:p14="http://schemas.microsoft.com/office/powerpoint/2010/main" val="34968864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achieved by integrating a scripting runtime system into the </a:t>
            </a:r>
            <a:r>
              <a:rPr lang="en-GB" dirty="0" err="1"/>
              <a:t>WoT</a:t>
            </a:r>
            <a:r>
              <a:rPr lang="en-GB" dirty="0"/>
              <a:t> Runtime, where the </a:t>
            </a:r>
            <a:r>
              <a:rPr lang="en-GB" dirty="0" err="1"/>
              <a:t>WoT</a:t>
            </a:r>
            <a:r>
              <a:rPr lang="en-GB" dirty="0"/>
              <a:t> Scripting API enables the use of portable application scripts that define the </a:t>
            </a:r>
            <a:r>
              <a:rPr lang="en-GB" dirty="0" err="1"/>
              <a:t>behavior</a:t>
            </a:r>
            <a:r>
              <a:rPr lang="en-GB" dirty="0"/>
              <a:t> of Things, Consumers, and Intermediaries.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61</a:t>
            </a:fld>
            <a:endParaRPr lang="en-US"/>
          </a:p>
        </p:txBody>
      </p:sp>
    </p:spTree>
    <p:extLst>
      <p:ext uri="{BB962C8B-B14F-4D97-AF65-F5344CB8AC3E}">
        <p14:creationId xmlns:p14="http://schemas.microsoft.com/office/powerpoint/2010/main" val="2743696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achieved by integrating a scripting runtime system into the </a:t>
            </a:r>
            <a:r>
              <a:rPr lang="en-GB" dirty="0" err="1"/>
              <a:t>WoT</a:t>
            </a:r>
            <a:r>
              <a:rPr lang="en-GB" dirty="0"/>
              <a:t> Runtime, where the </a:t>
            </a:r>
            <a:r>
              <a:rPr lang="en-GB" dirty="0" err="1"/>
              <a:t>WoT</a:t>
            </a:r>
            <a:r>
              <a:rPr lang="en-GB" dirty="0"/>
              <a:t> Scripting API enables the use of portable application scripts that define the </a:t>
            </a:r>
            <a:r>
              <a:rPr lang="en-GB" dirty="0" err="1"/>
              <a:t>behavior</a:t>
            </a:r>
            <a:r>
              <a:rPr lang="en-GB" dirty="0"/>
              <a:t> of Things, Consumers, and Intermediaries.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62</a:t>
            </a:fld>
            <a:endParaRPr lang="en-US"/>
          </a:p>
        </p:txBody>
      </p:sp>
    </p:spTree>
    <p:extLst>
      <p:ext uri="{BB962C8B-B14F-4D97-AF65-F5344CB8AC3E}">
        <p14:creationId xmlns:p14="http://schemas.microsoft.com/office/powerpoint/2010/main" val="413229412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achieved by integrating a scripting runtime system into the </a:t>
            </a:r>
            <a:r>
              <a:rPr lang="en-GB" dirty="0" err="1"/>
              <a:t>WoT</a:t>
            </a:r>
            <a:r>
              <a:rPr lang="en-GB" dirty="0"/>
              <a:t> Runtime, where the </a:t>
            </a:r>
            <a:r>
              <a:rPr lang="en-GB" dirty="0" err="1"/>
              <a:t>WoT</a:t>
            </a:r>
            <a:r>
              <a:rPr lang="en-GB" dirty="0"/>
              <a:t> Scripting API enables the use of portable application scripts that define the </a:t>
            </a:r>
            <a:r>
              <a:rPr lang="en-GB" dirty="0" err="1"/>
              <a:t>behavior</a:t>
            </a:r>
            <a:r>
              <a:rPr lang="en-GB" dirty="0"/>
              <a:t> of Things, Consumers, and Intermediaries.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63</a:t>
            </a:fld>
            <a:endParaRPr lang="en-US"/>
          </a:p>
        </p:txBody>
      </p:sp>
    </p:spTree>
    <p:extLst>
      <p:ext uri="{BB962C8B-B14F-4D97-AF65-F5344CB8AC3E}">
        <p14:creationId xmlns:p14="http://schemas.microsoft.com/office/powerpoint/2010/main" val="33450684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focus on consumers. The development phase becomes easier with functions like read property and invoke action. Since you don’t have to decide on the protocols when programming controllers. </a:t>
            </a:r>
            <a:r>
              <a:rPr lang="en-GB" b="0" i="0" u="none" strike="noStrike" dirty="0">
                <a:solidFill>
                  <a:srgbClr val="E6EDF3"/>
                </a:solidFill>
                <a:effectLst/>
                <a:latin typeface="-apple-system"/>
              </a:rPr>
              <a:t>It turns abstract run time scripts into concrete protocol messages.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64</a:t>
            </a:fld>
            <a:endParaRPr lang="en-US"/>
          </a:p>
        </p:txBody>
      </p:sp>
    </p:spTree>
    <p:extLst>
      <p:ext uri="{BB962C8B-B14F-4D97-AF65-F5344CB8AC3E}">
        <p14:creationId xmlns:p14="http://schemas.microsoft.com/office/powerpoint/2010/main" val="5568972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focus on consumers. The development phase becomes easier with functions like read property and invoke action. Since you don’t have to decide on the protocols when programming controllers. </a:t>
            </a:r>
            <a:r>
              <a:rPr lang="en-GB" b="0" i="0" u="none" strike="noStrike" dirty="0">
                <a:solidFill>
                  <a:srgbClr val="E6EDF3"/>
                </a:solidFill>
                <a:effectLst/>
                <a:latin typeface="-apple-system"/>
              </a:rPr>
              <a:t>It turns abstract run time scripts into concrete protocol messages.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65</a:t>
            </a:fld>
            <a:endParaRPr lang="en-US"/>
          </a:p>
        </p:txBody>
      </p:sp>
    </p:spTree>
    <p:extLst>
      <p:ext uri="{BB962C8B-B14F-4D97-AF65-F5344CB8AC3E}">
        <p14:creationId xmlns:p14="http://schemas.microsoft.com/office/powerpoint/2010/main" val="33819725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focus on consumers. The development phase becomes easier with functions like read property and invoke action. Since you don’t have to decide on the protocols when programming controllers. </a:t>
            </a:r>
            <a:r>
              <a:rPr lang="en-GB" b="0" i="0" u="none" strike="noStrike" dirty="0">
                <a:solidFill>
                  <a:srgbClr val="E6EDF3"/>
                </a:solidFill>
                <a:effectLst/>
                <a:latin typeface="-apple-system"/>
              </a:rPr>
              <a:t>It turns abstract run time scripts into concrete protocol messages.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66</a:t>
            </a:fld>
            <a:endParaRPr lang="en-US"/>
          </a:p>
        </p:txBody>
      </p:sp>
    </p:spTree>
    <p:extLst>
      <p:ext uri="{BB962C8B-B14F-4D97-AF65-F5344CB8AC3E}">
        <p14:creationId xmlns:p14="http://schemas.microsoft.com/office/powerpoint/2010/main" val="327873129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focus on consumers. The development phase becomes easier with functions like read property and invoke action. Since you don’t have to decide on the protocols when programming controllers. </a:t>
            </a:r>
            <a:r>
              <a:rPr lang="en-GB" b="0" i="0" u="none" strike="noStrike" dirty="0">
                <a:solidFill>
                  <a:srgbClr val="E6EDF3"/>
                </a:solidFill>
                <a:effectLst/>
                <a:latin typeface="-apple-system"/>
              </a:rPr>
              <a:t>It turns abstract run time scripts into concrete protocol messages.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67</a:t>
            </a:fld>
            <a:endParaRPr lang="en-US"/>
          </a:p>
        </p:txBody>
      </p:sp>
    </p:spTree>
    <p:extLst>
      <p:ext uri="{BB962C8B-B14F-4D97-AF65-F5344CB8AC3E}">
        <p14:creationId xmlns:p14="http://schemas.microsoft.com/office/powerpoint/2010/main" val="310001960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will focus on consumers. The development phase becomes easier with functions like read property and invoke action. Since you don’t have to decide on the protocols when programming controllers. </a:t>
            </a:r>
            <a:r>
              <a:rPr lang="en-GB" b="0" i="0" u="none" strike="noStrike" dirty="0">
                <a:solidFill>
                  <a:srgbClr val="E6EDF3"/>
                </a:solidFill>
                <a:effectLst/>
                <a:latin typeface="-apple-system"/>
              </a:rPr>
              <a:t>It turns abstract run time scripts into concrete protocol messages.</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68</a:t>
            </a:fld>
            <a:endParaRPr lang="en-US"/>
          </a:p>
        </p:txBody>
      </p:sp>
    </p:spTree>
    <p:extLst>
      <p:ext uri="{BB962C8B-B14F-4D97-AF65-F5344CB8AC3E}">
        <p14:creationId xmlns:p14="http://schemas.microsoft.com/office/powerpoint/2010/main" val="135059083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in those cases, Profile limits the capabilities of the TDs </a:t>
            </a:r>
            <a:r>
              <a:rPr lang="en-GB" dirty="0"/>
              <a:t>which enables out of box interoperability among things and devices. And make it possible to communicate with only minor configuration operations such as entering a key or IP address. </a:t>
            </a:r>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69</a:t>
            </a:fld>
            <a:endParaRPr lang="en-US"/>
          </a:p>
        </p:txBody>
      </p:sp>
    </p:spTree>
    <p:extLst>
      <p:ext uri="{BB962C8B-B14F-4D97-AF65-F5344CB8AC3E}">
        <p14:creationId xmlns:p14="http://schemas.microsoft.com/office/powerpoint/2010/main" val="792998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A TD describes a Thing instance with general metadata such as name, ID, and description. It can also contain Interaction Affordance metadata and Protocol Bindings (such as Modbus and HTTP), as well as both public and local IP addresses.</a:t>
            </a:r>
          </a:p>
        </p:txBody>
      </p:sp>
      <p:sp>
        <p:nvSpPr>
          <p:cNvPr id="4" name="Slide Number Placeholder 3"/>
          <p:cNvSpPr>
            <a:spLocks noGrp="1"/>
          </p:cNvSpPr>
          <p:nvPr>
            <p:ph type="sldNum" sz="quarter" idx="5"/>
          </p:nvPr>
        </p:nvSpPr>
        <p:spPr/>
        <p:txBody>
          <a:bodyPr/>
          <a:lstStyle/>
          <a:p>
            <a:fld id="{F02165D8-144D-4958-A83E-0D86045592C5}" type="slidenum">
              <a:rPr lang="en-US" smtClean="0"/>
              <a:t>7</a:t>
            </a:fld>
            <a:endParaRPr lang="en-US"/>
          </a:p>
        </p:txBody>
      </p:sp>
    </p:spTree>
    <p:extLst>
      <p:ext uri="{BB962C8B-B14F-4D97-AF65-F5344CB8AC3E}">
        <p14:creationId xmlns:p14="http://schemas.microsoft.com/office/powerpoint/2010/main" val="13316178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in those cases, Profile limits the capabilities of the TDs </a:t>
            </a:r>
            <a:r>
              <a:rPr lang="en-GB" dirty="0"/>
              <a:t>which enables out of box interoperability among things and devices. And make it possible to communicate with only minor configuration operations such as entering key or IP address. </a:t>
            </a:r>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70</a:t>
            </a:fld>
            <a:endParaRPr lang="en-US"/>
          </a:p>
        </p:txBody>
      </p:sp>
    </p:spTree>
    <p:extLst>
      <p:ext uri="{BB962C8B-B14F-4D97-AF65-F5344CB8AC3E}">
        <p14:creationId xmlns:p14="http://schemas.microsoft.com/office/powerpoint/2010/main" val="39541482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Thus, in those cases, Profile limits the capabilities of the TDs </a:t>
            </a:r>
            <a:r>
              <a:rPr lang="en-GB" dirty="0"/>
              <a:t>which enables out of box interoperability among things and devices. And make it possible to communicate with only minor configuration operations such as entering key or IP address. </a:t>
            </a:r>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71</a:t>
            </a:fld>
            <a:endParaRPr lang="en-US"/>
          </a:p>
        </p:txBody>
      </p:sp>
    </p:spTree>
    <p:extLst>
      <p:ext uri="{BB962C8B-B14F-4D97-AF65-F5344CB8AC3E}">
        <p14:creationId xmlns:p14="http://schemas.microsoft.com/office/powerpoint/2010/main" val="386737720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To summarize,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enables implementing device logic by reusable scripts executed in a runtime system for IoT applications which aims to improve productivity and reduce integration costs.</a:t>
            </a:r>
          </a:p>
        </p:txBody>
      </p:sp>
      <p:sp>
        <p:nvSpPr>
          <p:cNvPr id="4" name="Slide Number Placeholder 3"/>
          <p:cNvSpPr>
            <a:spLocks noGrp="1"/>
          </p:cNvSpPr>
          <p:nvPr>
            <p:ph type="sldNum" sz="quarter" idx="5"/>
          </p:nvPr>
        </p:nvSpPr>
        <p:spPr/>
        <p:txBody>
          <a:bodyPr/>
          <a:lstStyle/>
          <a:p>
            <a:fld id="{F02165D8-144D-4958-A83E-0D86045592C5}" type="slidenum">
              <a:rPr lang="en-US" smtClean="0"/>
              <a:t>72</a:t>
            </a:fld>
            <a:endParaRPr lang="en-US"/>
          </a:p>
        </p:txBody>
      </p:sp>
    </p:spTree>
    <p:extLst>
      <p:ext uri="{BB962C8B-B14F-4D97-AF65-F5344CB8AC3E}">
        <p14:creationId xmlns:p14="http://schemas.microsoft.com/office/powerpoint/2010/main" val="20585228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video we will explain the Thing Description.</a:t>
            </a:r>
          </a:p>
        </p:txBody>
      </p:sp>
      <p:sp>
        <p:nvSpPr>
          <p:cNvPr id="4" name="Slide Number Placeholder 3"/>
          <p:cNvSpPr>
            <a:spLocks noGrp="1"/>
          </p:cNvSpPr>
          <p:nvPr>
            <p:ph type="sldNum" sz="quarter" idx="5"/>
          </p:nvPr>
        </p:nvSpPr>
        <p:spPr/>
        <p:txBody>
          <a:bodyPr/>
          <a:lstStyle/>
          <a:p>
            <a:fld id="{838D45EA-097A-449E-8E80-C10F8140ABDB}" type="slidenum">
              <a:rPr lang="en-US" smtClean="0"/>
              <a:pPr/>
              <a:t>73</a:t>
            </a:fld>
            <a:endParaRPr lang="en-US"/>
          </a:p>
        </p:txBody>
      </p:sp>
    </p:spTree>
    <p:extLst>
      <p:ext uri="{BB962C8B-B14F-4D97-AF65-F5344CB8AC3E}">
        <p14:creationId xmlns:p14="http://schemas.microsoft.com/office/powerpoint/2010/main" val="335972975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video we will explain the Thing Description.</a:t>
            </a:r>
          </a:p>
        </p:txBody>
      </p:sp>
      <p:sp>
        <p:nvSpPr>
          <p:cNvPr id="4" name="Slide Number Placeholder 3"/>
          <p:cNvSpPr>
            <a:spLocks noGrp="1"/>
          </p:cNvSpPr>
          <p:nvPr>
            <p:ph type="sldNum" sz="quarter" idx="5"/>
          </p:nvPr>
        </p:nvSpPr>
        <p:spPr/>
        <p:txBody>
          <a:bodyPr/>
          <a:lstStyle/>
          <a:p>
            <a:fld id="{838D45EA-097A-449E-8E80-C10F8140ABDB}" type="slidenum">
              <a:rPr lang="en-US" smtClean="0"/>
              <a:pPr/>
              <a:t>74</a:t>
            </a:fld>
            <a:endParaRPr lang="en-US"/>
          </a:p>
        </p:txBody>
      </p:sp>
    </p:spTree>
    <p:extLst>
      <p:ext uri="{BB962C8B-B14F-4D97-AF65-F5344CB8AC3E}">
        <p14:creationId xmlns:p14="http://schemas.microsoft.com/office/powerpoint/2010/main" val="302684828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711E8-F1A4-440D-86C4-AD090AA3185A}" type="slidenum">
              <a:rPr lang="en-US" smtClean="0"/>
              <a:t>75</a:t>
            </a:fld>
            <a:endParaRPr lang="en-US"/>
          </a:p>
        </p:txBody>
      </p:sp>
    </p:spTree>
    <p:extLst>
      <p:ext uri="{BB962C8B-B14F-4D97-AF65-F5344CB8AC3E}">
        <p14:creationId xmlns:p14="http://schemas.microsoft.com/office/powerpoint/2010/main" val="131122008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76</a:t>
            </a:fld>
            <a:endParaRPr lang="en-US"/>
          </a:p>
        </p:txBody>
      </p:sp>
    </p:spTree>
    <p:extLst>
      <p:ext uri="{BB962C8B-B14F-4D97-AF65-F5344CB8AC3E}">
        <p14:creationId xmlns:p14="http://schemas.microsoft.com/office/powerpoint/2010/main" val="1820635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A TD describes a Thing instance with general metadata such as name, ID, and description. It can also contain Interaction Affordance metadata and Protocol Bindings (such as Modbus and HTTP), as well as both public and local IP addresses.</a:t>
            </a:r>
          </a:p>
        </p:txBody>
      </p:sp>
      <p:sp>
        <p:nvSpPr>
          <p:cNvPr id="4" name="Slide Number Placeholder 3"/>
          <p:cNvSpPr>
            <a:spLocks noGrp="1"/>
          </p:cNvSpPr>
          <p:nvPr>
            <p:ph type="sldNum" sz="quarter" idx="5"/>
          </p:nvPr>
        </p:nvSpPr>
        <p:spPr/>
        <p:txBody>
          <a:bodyPr/>
          <a:lstStyle/>
          <a:p>
            <a:fld id="{F02165D8-144D-4958-A83E-0D86045592C5}" type="slidenum">
              <a:rPr lang="en-US" smtClean="0"/>
              <a:t>8</a:t>
            </a:fld>
            <a:endParaRPr lang="en-US"/>
          </a:p>
        </p:txBody>
      </p:sp>
    </p:spTree>
    <p:extLst>
      <p:ext uri="{BB962C8B-B14F-4D97-AF65-F5344CB8AC3E}">
        <p14:creationId xmlns:p14="http://schemas.microsoft.com/office/powerpoint/2010/main" val="3647794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 second building block is </a:t>
            </a:r>
            <a:r>
              <a:rPr lang="en-US" b="0" dirty="0" err="1">
                <a:solidFill>
                  <a:srgbClr val="CCCCCC"/>
                </a:solidFill>
                <a:effectLst/>
                <a:latin typeface="Consolas" panose="020B0609020204030204" pitchFamily="49" charset="0"/>
              </a:rPr>
              <a:t>WoT</a:t>
            </a:r>
            <a:r>
              <a:rPr lang="en-US" b="0" dirty="0">
                <a:solidFill>
                  <a:srgbClr val="CCCCCC"/>
                </a:solidFill>
                <a:effectLst/>
                <a:latin typeface="Consolas" panose="020B0609020204030204" pitchFamily="49" charset="0"/>
              </a:rPr>
              <a:t> Binding Templates.</a:t>
            </a:r>
          </a:p>
        </p:txBody>
      </p:sp>
      <p:sp>
        <p:nvSpPr>
          <p:cNvPr id="4" name="Slide Number Placeholder 3"/>
          <p:cNvSpPr>
            <a:spLocks noGrp="1"/>
          </p:cNvSpPr>
          <p:nvPr>
            <p:ph type="sldNum" sz="quarter" idx="5"/>
          </p:nvPr>
        </p:nvSpPr>
        <p:spPr/>
        <p:txBody>
          <a:bodyPr/>
          <a:lstStyle/>
          <a:p>
            <a:fld id="{F02165D8-144D-4958-A83E-0D86045592C5}" type="slidenum">
              <a:rPr lang="en-US" smtClean="0"/>
              <a:t>9</a:t>
            </a:fld>
            <a:endParaRPr lang="en-US"/>
          </a:p>
        </p:txBody>
      </p:sp>
    </p:spTree>
    <p:extLst>
      <p:ext uri="{BB962C8B-B14F-4D97-AF65-F5344CB8AC3E}">
        <p14:creationId xmlns:p14="http://schemas.microsoft.com/office/powerpoint/2010/main" val="1160520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09974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93314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5950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24288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4F9CB-E3D7-441A-A1FF-5C1CDFA7D5B3}"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98212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54F9CB-E3D7-441A-A1FF-5C1CDFA7D5B3}"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6961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54F9CB-E3D7-441A-A1FF-5C1CDFA7D5B3}" type="datetimeFigureOut">
              <a:rPr lang="en-US" smtClean="0"/>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057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54F9CB-E3D7-441A-A1FF-5C1CDFA7D5B3}" type="datetimeFigureOut">
              <a:rPr lang="en-US" smtClean="0"/>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50739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4F9CB-E3D7-441A-A1FF-5C1CDFA7D5B3}" type="datetimeFigureOut">
              <a:rPr lang="en-US" smtClean="0"/>
              <a:t>4/20/2025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28575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8319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92093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4F9CB-E3D7-441A-A1FF-5C1CDFA7D5B3}" type="datetimeFigureOut">
              <a:rPr lang="en-US" smtClean="0"/>
              <a:t>4/20/2025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7062D-F1E8-4268-AE56-56D8738C72FE}" type="slidenum">
              <a:rPr lang="en-US" smtClean="0"/>
              <a:t>‹#›</a:t>
            </a:fld>
            <a:endParaRPr lang="en-US"/>
          </a:p>
        </p:txBody>
      </p:sp>
    </p:spTree>
    <p:extLst>
      <p:ext uri="{BB962C8B-B14F-4D97-AF65-F5344CB8AC3E}">
        <p14:creationId xmlns:p14="http://schemas.microsoft.com/office/powerpoint/2010/main" val="2919115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8.png"/><Relationship Id="rId7"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2.png"/><Relationship Id="rId5" Type="http://schemas.openxmlformats.org/officeDocument/2006/relationships/image" Target="../media/image4.png"/><Relationship Id="rId10" Type="http://schemas.openxmlformats.org/officeDocument/2006/relationships/image" Target="../media/image11.svg"/><Relationship Id="rId4" Type="http://schemas.openxmlformats.org/officeDocument/2006/relationships/image" Target="../media/image9.sv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png"/><Relationship Id="rId4" Type="http://schemas.openxmlformats.org/officeDocument/2006/relationships/image" Target="../media/image9.sv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png"/><Relationship Id="rId4" Type="http://schemas.openxmlformats.org/officeDocument/2006/relationships/image" Target="../media/image9.sv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9.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2.pn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3.png"/><Relationship Id="rId7"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4.svg"/><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3.png"/><Relationship Id="rId7"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4.svg"/><Relationship Id="rId9"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sv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sv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3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15.png"/><Relationship Id="rId5" Type="http://schemas.openxmlformats.org/officeDocument/2006/relationships/image" Target="../media/image18.png"/><Relationship Id="rId10" Type="http://schemas.openxmlformats.org/officeDocument/2006/relationships/image" Target="../media/image2.svg"/><Relationship Id="rId4" Type="http://schemas.openxmlformats.org/officeDocument/2006/relationships/image" Target="../media/image17.svg"/><Relationship Id="rId9" Type="http://schemas.openxmlformats.org/officeDocument/2006/relationships/image" Target="../media/image1.png"/></Relationships>
</file>

<file path=ppt/slides/_rels/slide3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3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sv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sv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sv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5.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3.sv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5.png"/><Relationship Id="rId4" Type="http://schemas.openxmlformats.org/officeDocument/2006/relationships/image" Target="../media/image2.svg"/></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svg"/></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5.sv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2.svg"/></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5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8.png"/><Relationship Id="rId7"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 Id="rId9" Type="http://schemas.openxmlformats.org/officeDocument/2006/relationships/image" Target="../media/image30.svg"/></Relationships>
</file>

<file path=ppt/slides/_rels/slide5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8.png"/><Relationship Id="rId7"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32.svg"/><Relationship Id="rId5" Type="http://schemas.openxmlformats.org/officeDocument/2006/relationships/image" Target="../media/image1.png"/><Relationship Id="rId10" Type="http://schemas.openxmlformats.org/officeDocument/2006/relationships/image" Target="../media/image31.png"/><Relationship Id="rId4" Type="http://schemas.openxmlformats.org/officeDocument/2006/relationships/image" Target="../media/image19.svg"/><Relationship Id="rId9" Type="http://schemas.openxmlformats.org/officeDocument/2006/relationships/image" Target="../media/image30.svg"/></Relationships>
</file>

<file path=ppt/slides/_rels/slide5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8.png"/><Relationship Id="rId7"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32.svg"/><Relationship Id="rId5" Type="http://schemas.openxmlformats.org/officeDocument/2006/relationships/image" Target="../media/image1.png"/><Relationship Id="rId10" Type="http://schemas.openxmlformats.org/officeDocument/2006/relationships/image" Target="../media/image31.png"/><Relationship Id="rId4" Type="http://schemas.openxmlformats.org/officeDocument/2006/relationships/image" Target="../media/image19.svg"/><Relationship Id="rId9" Type="http://schemas.openxmlformats.org/officeDocument/2006/relationships/image" Target="../media/image30.svg"/></Relationships>
</file>

<file path=ppt/slides/_rels/slide5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8.png"/><Relationship Id="rId7"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32.svg"/><Relationship Id="rId5" Type="http://schemas.openxmlformats.org/officeDocument/2006/relationships/image" Target="../media/image1.png"/><Relationship Id="rId10" Type="http://schemas.openxmlformats.org/officeDocument/2006/relationships/image" Target="../media/image31.png"/><Relationship Id="rId4" Type="http://schemas.openxmlformats.org/officeDocument/2006/relationships/image" Target="../media/image19.svg"/><Relationship Id="rId9" Type="http://schemas.openxmlformats.org/officeDocument/2006/relationships/image" Target="../media/image30.svg"/></Relationships>
</file>

<file path=ppt/slides/_rels/slide5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8.png"/><Relationship Id="rId7" Type="http://schemas.openxmlformats.org/officeDocument/2006/relationships/image" Target="../media/image15.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32.svg"/><Relationship Id="rId5" Type="http://schemas.openxmlformats.org/officeDocument/2006/relationships/image" Target="../media/image1.png"/><Relationship Id="rId10" Type="http://schemas.openxmlformats.org/officeDocument/2006/relationships/image" Target="../media/image31.png"/><Relationship Id="rId4" Type="http://schemas.openxmlformats.org/officeDocument/2006/relationships/image" Target="../media/image19.svg"/><Relationship Id="rId9" Type="http://schemas.openxmlformats.org/officeDocument/2006/relationships/image" Target="../media/image30.svg"/></Relationships>
</file>

<file path=ppt/slides/_rels/slide5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8.png"/><Relationship Id="rId7" Type="http://schemas.openxmlformats.org/officeDocument/2006/relationships/image" Target="../media/image15.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32.svg"/><Relationship Id="rId5" Type="http://schemas.openxmlformats.org/officeDocument/2006/relationships/image" Target="../media/image1.png"/><Relationship Id="rId10" Type="http://schemas.openxmlformats.org/officeDocument/2006/relationships/image" Target="../media/image31.png"/><Relationship Id="rId4" Type="http://schemas.openxmlformats.org/officeDocument/2006/relationships/image" Target="../media/image19.svg"/><Relationship Id="rId9" Type="http://schemas.openxmlformats.org/officeDocument/2006/relationships/image" Target="../media/image30.svg"/></Relationships>
</file>

<file path=ppt/slides/_rels/slide5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8.png"/><Relationship Id="rId7"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32.svg"/><Relationship Id="rId5" Type="http://schemas.openxmlformats.org/officeDocument/2006/relationships/image" Target="../media/image1.png"/><Relationship Id="rId10" Type="http://schemas.openxmlformats.org/officeDocument/2006/relationships/image" Target="../media/image31.png"/><Relationship Id="rId4" Type="http://schemas.openxmlformats.org/officeDocument/2006/relationships/image" Target="../media/image19.svg"/><Relationship Id="rId9" Type="http://schemas.openxmlformats.org/officeDocument/2006/relationships/image" Target="../media/image30.svg"/></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5.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5.svg"/></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5.svg"/></Relationships>
</file>

<file path=ppt/slides/_rels/slide62.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24.png"/><Relationship Id="rId7" Type="http://schemas.openxmlformats.org/officeDocument/2006/relationships/image" Target="../media/image35.png"/><Relationship Id="rId2" Type="http://schemas.openxmlformats.org/officeDocument/2006/relationships/notesSlide" Target="../notesSlides/notesSlide62.xml"/><Relationship Id="rId1" Type="http://schemas.openxmlformats.org/officeDocument/2006/relationships/slideLayout" Target="../slideLayouts/slideLayout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5.svg"/></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5.svg"/></Relationships>
</file>

<file path=ppt/slides/_rels/slide6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6.xml"/><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5.svg"/></Relationships>
</file>

<file path=ppt/slides/_rels/slide6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5.svg"/></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6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8.png"/><Relationship Id="rId7" Type="http://schemas.openxmlformats.org/officeDocument/2006/relationships/image" Target="../media/image15.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32.svg"/><Relationship Id="rId5" Type="http://schemas.openxmlformats.org/officeDocument/2006/relationships/image" Target="../media/image1.png"/><Relationship Id="rId10" Type="http://schemas.openxmlformats.org/officeDocument/2006/relationships/image" Target="../media/image31.png"/><Relationship Id="rId4" Type="http://schemas.openxmlformats.org/officeDocument/2006/relationships/image" Target="../media/image19.sv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slides/_rels/slide7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slides/_rels/slide75.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AEDECF-CA77-A241-43F0-1133D41290B1}"/>
              </a:ext>
            </a:extLst>
          </p:cNvPr>
          <p:cNvSpPr txBox="1">
            <a:spLocks/>
          </p:cNvSpPr>
          <p:nvPr/>
        </p:nvSpPr>
        <p:spPr>
          <a:xfrm>
            <a:off x="6261326" y="4644420"/>
            <a:ext cx="359409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2800" dirty="0" err="1">
                <a:solidFill>
                  <a:schemeClr val="accent1">
                    <a:lumMod val="20000"/>
                    <a:lumOff val="80000"/>
                  </a:schemeClr>
                </a:solidFill>
                <a:latin typeface="Consolas" panose="020B0609020204030204" pitchFamily="49" charset="0"/>
              </a:rPr>
              <a:t>Building</a:t>
            </a:r>
            <a:r>
              <a:rPr lang="tr-TR" sz="2800">
                <a:solidFill>
                  <a:schemeClr val="accent1">
                    <a:lumMod val="20000"/>
                    <a:lumOff val="80000"/>
                  </a:schemeClr>
                </a:solidFill>
                <a:latin typeface="Consolas" panose="020B0609020204030204" pitchFamily="49" charset="0"/>
              </a:rPr>
              <a:t> </a:t>
            </a:r>
          </a:p>
          <a:p>
            <a:pPr algn="ctr">
              <a:lnSpc>
                <a:spcPct val="70000"/>
              </a:lnSpc>
            </a:pPr>
            <a:r>
              <a:rPr lang="tr-TR" sz="2800" err="1">
                <a:solidFill>
                  <a:schemeClr val="accent1">
                    <a:lumMod val="20000"/>
                    <a:lumOff val="80000"/>
                  </a:schemeClr>
                </a:solidFill>
                <a:latin typeface="Consolas" panose="020B0609020204030204" pitchFamily="49" charset="0"/>
              </a:rPr>
              <a:t>Blocks</a:t>
            </a:r>
            <a:endParaRPr lang="tr-TR" sz="2800">
              <a:solidFill>
                <a:schemeClr val="accent1">
                  <a:lumMod val="20000"/>
                  <a:lumOff val="80000"/>
                </a:schemeClr>
              </a:solidFill>
              <a:latin typeface="Consolas" panose="020B0609020204030204" pitchFamily="49" charset="0"/>
            </a:endParaRPr>
          </a:p>
        </p:txBody>
      </p:sp>
      <p:sp>
        <p:nvSpPr>
          <p:cNvPr id="5" name="Oval 4">
            <a:extLst>
              <a:ext uri="{FF2B5EF4-FFF2-40B4-BE49-F238E27FC236}">
                <a16:creationId xmlns:a16="http://schemas.microsoft.com/office/drawing/2014/main" id="{228C1D12-93AE-F369-E64C-33AF94451D50}"/>
              </a:ext>
            </a:extLst>
          </p:cNvPr>
          <p:cNvSpPr/>
          <p:nvPr/>
        </p:nvSpPr>
        <p:spPr>
          <a:xfrm>
            <a:off x="4126402"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7F520380-3466-9C63-2C7D-108702479253}"/>
              </a:ext>
            </a:extLst>
          </p:cNvPr>
          <p:cNvSpPr txBox="1">
            <a:spLocks/>
          </p:cNvSpPr>
          <p:nvPr/>
        </p:nvSpPr>
        <p:spPr>
          <a:xfrm>
            <a:off x="4937254"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651CE5AC-415B-FF4A-7E69-CF76CB6AC943}"/>
              </a:ext>
            </a:extLst>
          </p:cNvPr>
          <p:cNvSpPr/>
          <p:nvPr/>
        </p:nvSpPr>
        <p:spPr>
          <a:xfrm>
            <a:off x="4548853"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8" name="Title 1">
            <a:extLst>
              <a:ext uri="{FF2B5EF4-FFF2-40B4-BE49-F238E27FC236}">
                <a16:creationId xmlns:a16="http://schemas.microsoft.com/office/drawing/2014/main" id="{DFC3E99C-C383-A62B-CD81-9B99789A48F4}"/>
              </a:ext>
            </a:extLst>
          </p:cNvPr>
          <p:cNvSpPr txBox="1">
            <a:spLocks/>
          </p:cNvSpPr>
          <p:nvPr/>
        </p:nvSpPr>
        <p:spPr>
          <a:xfrm>
            <a:off x="4936185"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a:solidFill>
                  <a:schemeClr val="tx2"/>
                </a:solidFill>
                <a:latin typeface="Consolas" panose="020B0609020204030204" pitchFamily="49" charset="0"/>
              </a:rPr>
              <a:t>W</a:t>
            </a:r>
          </a:p>
        </p:txBody>
      </p:sp>
      <p:sp>
        <p:nvSpPr>
          <p:cNvPr id="9" name="Left Brace 8">
            <a:extLst>
              <a:ext uri="{FF2B5EF4-FFF2-40B4-BE49-F238E27FC236}">
                <a16:creationId xmlns:a16="http://schemas.microsoft.com/office/drawing/2014/main" id="{A5248189-D205-78EA-AB1D-945D2AFBB99F}"/>
              </a:ext>
            </a:extLst>
          </p:cNvPr>
          <p:cNvSpPr/>
          <p:nvPr/>
        </p:nvSpPr>
        <p:spPr>
          <a:xfrm flipH="1">
            <a:off x="5641860"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itle 1">
            <a:extLst>
              <a:ext uri="{FF2B5EF4-FFF2-40B4-BE49-F238E27FC236}">
                <a16:creationId xmlns:a16="http://schemas.microsoft.com/office/drawing/2014/main" id="{577A8FE5-30C3-91B3-1FDF-3CAD9BDD32B6}"/>
              </a:ext>
            </a:extLst>
          </p:cNvPr>
          <p:cNvSpPr txBox="1">
            <a:spLocks/>
          </p:cNvSpPr>
          <p:nvPr/>
        </p:nvSpPr>
        <p:spPr>
          <a:xfrm>
            <a:off x="5396787"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a:solidFill>
                  <a:schemeClr val="bg2"/>
                </a:solidFill>
                <a:latin typeface="Consolas" panose="020B0609020204030204" pitchFamily="49" charset="0"/>
              </a:rPr>
              <a:t>,</a:t>
            </a:r>
          </a:p>
        </p:txBody>
      </p:sp>
      <p:cxnSp>
        <p:nvCxnSpPr>
          <p:cNvPr id="11" name="Straight Connector 10">
            <a:extLst>
              <a:ext uri="{FF2B5EF4-FFF2-40B4-BE49-F238E27FC236}">
                <a16:creationId xmlns:a16="http://schemas.microsoft.com/office/drawing/2014/main" id="{055BE55F-A93B-F07D-B3E9-73A6CC249B85}"/>
              </a:ext>
            </a:extLst>
          </p:cNvPr>
          <p:cNvCxnSpPr>
            <a:cxnSpLocks/>
            <a:stCxn id="13" idx="3"/>
            <a:endCxn id="25" idx="7"/>
          </p:cNvCxnSpPr>
          <p:nvPr/>
        </p:nvCxnSpPr>
        <p:spPr>
          <a:xfrm flipH="1">
            <a:off x="3883778"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27C9369-733F-CCAE-ABD3-74AD9AA4BE01}"/>
              </a:ext>
            </a:extLst>
          </p:cNvPr>
          <p:cNvCxnSpPr>
            <a:cxnSpLocks/>
            <a:stCxn id="25" idx="5"/>
            <a:endCxn id="16" idx="1"/>
          </p:cNvCxnSpPr>
          <p:nvPr/>
        </p:nvCxnSpPr>
        <p:spPr>
          <a:xfrm>
            <a:off x="3870220"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D1C0AD8-9F3F-97C9-0D16-B3972AF9BE44}"/>
              </a:ext>
            </a:extLst>
          </p:cNvPr>
          <p:cNvSpPr/>
          <p:nvPr/>
        </p:nvSpPr>
        <p:spPr>
          <a:xfrm>
            <a:off x="4435879"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3F61D1C-6220-98B9-50BE-36DB0D79B14F}"/>
              </a:ext>
            </a:extLst>
          </p:cNvPr>
          <p:cNvSpPr/>
          <p:nvPr/>
        </p:nvSpPr>
        <p:spPr>
          <a:xfrm>
            <a:off x="3814427"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B18FF0-2702-1761-E7F6-5ACF9FE70A35}"/>
              </a:ext>
            </a:extLst>
          </p:cNvPr>
          <p:cNvCxnSpPr>
            <a:cxnSpLocks/>
            <a:stCxn id="14" idx="4"/>
            <a:endCxn id="25" idx="0"/>
          </p:cNvCxnSpPr>
          <p:nvPr/>
        </p:nvCxnSpPr>
        <p:spPr>
          <a:xfrm flipH="1">
            <a:off x="3805474"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0A26D4D-F619-49EE-B3A3-B6B46460E95B}"/>
              </a:ext>
            </a:extLst>
          </p:cNvPr>
          <p:cNvSpPr/>
          <p:nvPr/>
        </p:nvSpPr>
        <p:spPr>
          <a:xfrm rot="20652436">
            <a:off x="4466831"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A3CDBA5-9E25-1A95-AEC4-D705463A887B}"/>
              </a:ext>
            </a:extLst>
          </p:cNvPr>
          <p:cNvCxnSpPr>
            <a:cxnSpLocks/>
            <a:stCxn id="16" idx="5"/>
            <a:endCxn id="18" idx="2"/>
          </p:cNvCxnSpPr>
          <p:nvPr/>
        </p:nvCxnSpPr>
        <p:spPr>
          <a:xfrm>
            <a:off x="4609460"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853A6E1-B085-41E0-4266-8D2D60DF5E2A}"/>
              </a:ext>
            </a:extLst>
          </p:cNvPr>
          <p:cNvSpPr/>
          <p:nvPr/>
        </p:nvSpPr>
        <p:spPr>
          <a:xfrm rot="684807">
            <a:off x="5453362"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19E646-8027-12F5-8417-C298ABB5996C}"/>
              </a:ext>
            </a:extLst>
          </p:cNvPr>
          <p:cNvCxnSpPr>
            <a:cxnSpLocks/>
            <a:stCxn id="25" idx="0"/>
            <a:endCxn id="20" idx="0"/>
          </p:cNvCxnSpPr>
          <p:nvPr/>
        </p:nvCxnSpPr>
        <p:spPr>
          <a:xfrm flipH="1">
            <a:off x="3666269"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9AD42FA-C035-40D9-9C47-80E8D979C663}"/>
              </a:ext>
            </a:extLst>
          </p:cNvPr>
          <p:cNvSpPr/>
          <p:nvPr/>
        </p:nvSpPr>
        <p:spPr>
          <a:xfrm rot="1830353">
            <a:off x="3591345"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130FC2CC-25D7-F0BA-8898-31914E02A0A2}"/>
              </a:ext>
            </a:extLst>
          </p:cNvPr>
          <p:cNvSpPr txBox="1">
            <a:spLocks/>
          </p:cNvSpPr>
          <p:nvPr/>
        </p:nvSpPr>
        <p:spPr>
          <a:xfrm>
            <a:off x="5417305"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a:solidFill>
                  <a:schemeClr val="tx2"/>
                </a:solidFill>
                <a:latin typeface="Consolas" panose="020B0609020204030204" pitchFamily="49" charset="0"/>
              </a:rPr>
              <a:t>hat is</a:t>
            </a:r>
          </a:p>
        </p:txBody>
      </p:sp>
      <p:sp>
        <p:nvSpPr>
          <p:cNvPr id="22" name="Title 1">
            <a:extLst>
              <a:ext uri="{FF2B5EF4-FFF2-40B4-BE49-F238E27FC236}">
                <a16:creationId xmlns:a16="http://schemas.microsoft.com/office/drawing/2014/main" id="{7737A1B4-C476-F7D6-1877-D1DF51DDD8A0}"/>
              </a:ext>
            </a:extLst>
          </p:cNvPr>
          <p:cNvSpPr txBox="1">
            <a:spLocks/>
          </p:cNvSpPr>
          <p:nvPr/>
        </p:nvSpPr>
        <p:spPr>
          <a:xfrm>
            <a:off x="5412751"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a:solidFill>
                  <a:schemeClr val="tx2"/>
                </a:solidFill>
                <a:latin typeface="Consolas" panose="020B0609020204030204" pitchFamily="49" charset="0"/>
              </a:rPr>
              <a:t>oT</a:t>
            </a:r>
          </a:p>
        </p:txBody>
      </p:sp>
      <p:cxnSp>
        <p:nvCxnSpPr>
          <p:cNvPr id="23" name="Straight Connector 22">
            <a:extLst>
              <a:ext uri="{FF2B5EF4-FFF2-40B4-BE49-F238E27FC236}">
                <a16:creationId xmlns:a16="http://schemas.microsoft.com/office/drawing/2014/main" id="{73B8974A-0FE4-596B-241C-2727868AFA1F}"/>
              </a:ext>
            </a:extLst>
          </p:cNvPr>
          <p:cNvCxnSpPr>
            <a:cxnSpLocks/>
            <a:stCxn id="18" idx="6"/>
            <a:endCxn id="24" idx="1"/>
          </p:cNvCxnSpPr>
          <p:nvPr/>
        </p:nvCxnSpPr>
        <p:spPr>
          <a:xfrm>
            <a:off x="5632545" y="4263885"/>
            <a:ext cx="970408" cy="72126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Left Brace 23">
            <a:extLst>
              <a:ext uri="{FF2B5EF4-FFF2-40B4-BE49-F238E27FC236}">
                <a16:creationId xmlns:a16="http://schemas.microsoft.com/office/drawing/2014/main" id="{E5326A17-4B2D-A111-A482-ADC0165D1E97}"/>
              </a:ext>
            </a:extLst>
          </p:cNvPr>
          <p:cNvSpPr/>
          <p:nvPr/>
        </p:nvSpPr>
        <p:spPr>
          <a:xfrm>
            <a:off x="6602953"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Oval 24">
            <a:extLst>
              <a:ext uri="{FF2B5EF4-FFF2-40B4-BE49-F238E27FC236}">
                <a16:creationId xmlns:a16="http://schemas.microsoft.com/office/drawing/2014/main" id="{D87E5B72-638E-0D4E-1421-8CA056E4B794}"/>
              </a:ext>
            </a:extLst>
          </p:cNvPr>
          <p:cNvSpPr/>
          <p:nvPr/>
        </p:nvSpPr>
        <p:spPr>
          <a:xfrm rot="286644">
            <a:off x="3680777"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Brace 25">
            <a:extLst>
              <a:ext uri="{FF2B5EF4-FFF2-40B4-BE49-F238E27FC236}">
                <a16:creationId xmlns:a16="http://schemas.microsoft.com/office/drawing/2014/main" id="{A7B28016-F4C3-D954-6344-A2BF37902DA5}"/>
              </a:ext>
            </a:extLst>
          </p:cNvPr>
          <p:cNvSpPr/>
          <p:nvPr/>
        </p:nvSpPr>
        <p:spPr>
          <a:xfrm flipH="1">
            <a:off x="9253334"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4490414"/>
      </p:ext>
    </p:extLst>
  </p:cSld>
  <p:clrMapOvr>
    <a:masterClrMapping/>
  </p:clrMapOvr>
  <mc:AlternateContent xmlns:mc="http://schemas.openxmlformats.org/markup-compatibility/2006" xmlns:p14="http://schemas.microsoft.com/office/powerpoint/2010/main">
    <mc:Choice Requires="p14">
      <p:transition spd="slow" p14:dur="2000" advTm="20000"/>
    </mc:Choice>
    <mc:Fallback xmlns="">
      <p:transition spd="slow" advTm="20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10"/>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9"/>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1000"/>
                                        <p:tgtEl>
                                          <p:spTgt spid="23"/>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childTnLst>
                          </p:cTn>
                        </p:par>
                        <p:par>
                          <p:cTn id="63" fill="hold">
                            <p:stCondLst>
                              <p:cond delay="9000"/>
                            </p:stCondLst>
                            <p:childTnLst>
                              <p:par>
                                <p:cTn id="64" presetID="10" presetClass="entr" presetSubtype="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1000"/>
                                        <p:tgtEl>
                                          <p:spTgt spid="4"/>
                                        </p:tgtEl>
                                      </p:cBhvr>
                                    </p:animEffect>
                                  </p:childTnLst>
                                </p:cTn>
                              </p:par>
                            </p:childTnLst>
                          </p:cTn>
                        </p:par>
                        <p:par>
                          <p:cTn id="67" fill="hold">
                            <p:stCondLst>
                              <p:cond delay="10000"/>
                            </p:stCondLst>
                            <p:childTnLst>
                              <p:par>
                                <p:cTn id="68" presetID="10" presetClass="entr" presetSubtype="0"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p:bldP spid="13" grpId="0" animBg="1"/>
      <p:bldP spid="14" grpId="0" animBg="1"/>
      <p:bldP spid="16" grpId="0" animBg="1"/>
      <p:bldP spid="18" grpId="0" animBg="1"/>
      <p:bldP spid="20" grpId="0" animBg="1"/>
      <p:bldP spid="21" grpId="0"/>
      <p:bldP spid="22" grpId="0"/>
      <p:bldP spid="24" grpId="0" animBg="1"/>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ABF4FC4-A333-462A-6D77-9BE29DF6B8AD}"/>
              </a:ext>
            </a:extLst>
          </p:cNvPr>
          <p:cNvSpPr/>
          <p:nvPr/>
        </p:nvSpPr>
        <p:spPr>
          <a:xfrm>
            <a:off x="830792" y="2264589"/>
            <a:ext cx="2047461" cy="204746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solidFill>
                  <a:schemeClr val="bg2"/>
                </a:solidFill>
                <a:latin typeface="Century Gothic" panose="020B0502020202020204" pitchFamily="34" charset="0"/>
              </a:rPr>
              <a:t>IoT</a:t>
            </a:r>
            <a:endParaRPr lang="en-US" dirty="0">
              <a:solidFill>
                <a:schemeClr val="bg2"/>
              </a:solidFill>
              <a:latin typeface="Century Gothic" panose="020B0502020202020204" pitchFamily="34" charset="0"/>
            </a:endParaRPr>
          </a:p>
        </p:txBody>
      </p:sp>
      <p:cxnSp>
        <p:nvCxnSpPr>
          <p:cNvPr id="5" name="Straight Connector 4">
            <a:extLst>
              <a:ext uri="{FF2B5EF4-FFF2-40B4-BE49-F238E27FC236}">
                <a16:creationId xmlns:a16="http://schemas.microsoft.com/office/drawing/2014/main" id="{56B1208F-D5DE-C03B-56E9-7ADCE7449732}"/>
              </a:ext>
            </a:extLst>
          </p:cNvPr>
          <p:cNvCxnSpPr>
            <a:cxnSpLocks/>
          </p:cNvCxnSpPr>
          <p:nvPr/>
        </p:nvCxnSpPr>
        <p:spPr>
          <a:xfrm flipH="1" flipV="1">
            <a:off x="4665096" y="1126753"/>
            <a:ext cx="794" cy="2143982"/>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AD0D7B5-1252-B0DE-5CC4-AA0D5BBC4BA1}"/>
              </a:ext>
            </a:extLst>
          </p:cNvPr>
          <p:cNvCxnSpPr>
            <a:cxnSpLocks/>
          </p:cNvCxnSpPr>
          <p:nvPr/>
        </p:nvCxnSpPr>
        <p:spPr>
          <a:xfrm flipV="1">
            <a:off x="4665096" y="3278349"/>
            <a:ext cx="0" cy="254123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257B93F1-0D57-A5D4-5F3D-90CD48863246}"/>
              </a:ext>
            </a:extLst>
          </p:cNvPr>
          <p:cNvSpPr txBox="1">
            <a:spLocks/>
          </p:cNvSpPr>
          <p:nvPr/>
        </p:nvSpPr>
        <p:spPr>
          <a:xfrm>
            <a:off x="5760339" y="3948349"/>
            <a:ext cx="1268296"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MQTT</a:t>
            </a:r>
          </a:p>
        </p:txBody>
      </p:sp>
      <p:sp>
        <p:nvSpPr>
          <p:cNvPr id="26" name="Title 1">
            <a:extLst>
              <a:ext uri="{FF2B5EF4-FFF2-40B4-BE49-F238E27FC236}">
                <a16:creationId xmlns:a16="http://schemas.microsoft.com/office/drawing/2014/main" id="{01614BBF-BF64-D31E-8540-DD160054261A}"/>
              </a:ext>
            </a:extLst>
          </p:cNvPr>
          <p:cNvSpPr txBox="1">
            <a:spLocks/>
          </p:cNvSpPr>
          <p:nvPr/>
        </p:nvSpPr>
        <p:spPr>
          <a:xfrm>
            <a:off x="5854004" y="2359769"/>
            <a:ext cx="1063187" cy="5355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accent2"/>
                </a:solidFill>
                <a:latin typeface="Century Gothic" panose="020B0502020202020204" pitchFamily="34" charset="0"/>
              </a:rPr>
              <a:t>HTTP</a:t>
            </a:r>
          </a:p>
        </p:txBody>
      </p:sp>
      <p:sp>
        <p:nvSpPr>
          <p:cNvPr id="27" name="Title 1">
            <a:extLst>
              <a:ext uri="{FF2B5EF4-FFF2-40B4-BE49-F238E27FC236}">
                <a16:creationId xmlns:a16="http://schemas.microsoft.com/office/drawing/2014/main" id="{92C1EAAD-3FDE-31A7-D958-DB594E9CF0AA}"/>
              </a:ext>
            </a:extLst>
          </p:cNvPr>
          <p:cNvSpPr txBox="1">
            <a:spLocks/>
          </p:cNvSpPr>
          <p:nvPr/>
        </p:nvSpPr>
        <p:spPr>
          <a:xfrm>
            <a:off x="5735097" y="5536928"/>
            <a:ext cx="1334020"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CoAP</a:t>
            </a:r>
          </a:p>
        </p:txBody>
      </p:sp>
      <p:cxnSp>
        <p:nvCxnSpPr>
          <p:cNvPr id="31" name="Straight Connector 30">
            <a:extLst>
              <a:ext uri="{FF2B5EF4-FFF2-40B4-BE49-F238E27FC236}">
                <a16:creationId xmlns:a16="http://schemas.microsoft.com/office/drawing/2014/main" id="{80A334C1-78D9-B1D4-379F-D60358688E24}"/>
              </a:ext>
            </a:extLst>
          </p:cNvPr>
          <p:cNvCxnSpPr>
            <a:cxnSpLocks/>
          </p:cNvCxnSpPr>
          <p:nvPr/>
        </p:nvCxnSpPr>
        <p:spPr>
          <a:xfrm flipV="1">
            <a:off x="8083043" y="1165923"/>
            <a:ext cx="0" cy="210481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559A33F-35D1-3B77-1B1D-9EAFC15BD2EB}"/>
              </a:ext>
            </a:extLst>
          </p:cNvPr>
          <p:cNvCxnSpPr>
            <a:cxnSpLocks/>
          </p:cNvCxnSpPr>
          <p:nvPr/>
        </p:nvCxnSpPr>
        <p:spPr>
          <a:xfrm flipV="1">
            <a:off x="8082249" y="3278347"/>
            <a:ext cx="0" cy="2541232"/>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27F50E2-08A3-1759-7B40-C717DC0E0966}"/>
              </a:ext>
            </a:extLst>
          </p:cNvPr>
          <p:cNvCxnSpPr>
            <a:cxnSpLocks/>
          </p:cNvCxnSpPr>
          <p:nvPr/>
        </p:nvCxnSpPr>
        <p:spPr>
          <a:xfrm flipH="1">
            <a:off x="8082249" y="3401474"/>
            <a:ext cx="1785729"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3BCD4E4F-8491-B7F7-7DCD-3BCBC92DFE34}"/>
              </a:ext>
            </a:extLst>
          </p:cNvPr>
          <p:cNvSpPr txBox="1">
            <a:spLocks/>
          </p:cNvSpPr>
          <p:nvPr/>
        </p:nvSpPr>
        <p:spPr>
          <a:xfrm>
            <a:off x="5828604" y="792042"/>
            <a:ext cx="1063187" cy="5355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solidFill>
                  <a:schemeClr val="accent2"/>
                </a:solidFill>
                <a:latin typeface="Century Gothic" panose="020B0502020202020204" pitchFamily="34" charset="0"/>
              </a:rPr>
              <a:t>…</a:t>
            </a:r>
          </a:p>
        </p:txBody>
      </p:sp>
      <p:cxnSp>
        <p:nvCxnSpPr>
          <p:cNvPr id="14" name="Straight Connector 13">
            <a:extLst>
              <a:ext uri="{FF2B5EF4-FFF2-40B4-BE49-F238E27FC236}">
                <a16:creationId xmlns:a16="http://schemas.microsoft.com/office/drawing/2014/main" id="{8F79EF97-B4B1-1A2A-2B5D-D9B47B469BEB}"/>
              </a:ext>
            </a:extLst>
          </p:cNvPr>
          <p:cNvCxnSpPr>
            <a:cxnSpLocks/>
          </p:cNvCxnSpPr>
          <p:nvPr/>
        </p:nvCxnSpPr>
        <p:spPr>
          <a:xfrm flipH="1">
            <a:off x="6730845" y="1165923"/>
            <a:ext cx="1244810" cy="1"/>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2AD4C6D-98D7-E0D6-12B2-58EDB49709C6}"/>
              </a:ext>
            </a:extLst>
          </p:cNvPr>
          <p:cNvCxnSpPr>
            <a:cxnSpLocks/>
          </p:cNvCxnSpPr>
          <p:nvPr/>
        </p:nvCxnSpPr>
        <p:spPr>
          <a:xfrm flipH="1">
            <a:off x="4718574" y="1165923"/>
            <a:ext cx="1156584"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D186F8-B715-3DFF-7C1B-1C56E6D6E8F7}"/>
              </a:ext>
            </a:extLst>
          </p:cNvPr>
          <p:cNvCxnSpPr>
            <a:cxnSpLocks/>
          </p:cNvCxnSpPr>
          <p:nvPr/>
        </p:nvCxnSpPr>
        <p:spPr>
          <a:xfrm flipH="1">
            <a:off x="4665096" y="2627534"/>
            <a:ext cx="1156584"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AA97D1A-9888-91B0-1A5A-4358A39D303B}"/>
              </a:ext>
            </a:extLst>
          </p:cNvPr>
          <p:cNvCxnSpPr>
            <a:cxnSpLocks/>
          </p:cNvCxnSpPr>
          <p:nvPr/>
        </p:nvCxnSpPr>
        <p:spPr>
          <a:xfrm flipH="1">
            <a:off x="6925665" y="2627534"/>
            <a:ext cx="1092741"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ABCD5F1-B447-60F5-2380-B73FC9EEC33F}"/>
              </a:ext>
            </a:extLst>
          </p:cNvPr>
          <p:cNvCxnSpPr>
            <a:cxnSpLocks/>
          </p:cNvCxnSpPr>
          <p:nvPr/>
        </p:nvCxnSpPr>
        <p:spPr>
          <a:xfrm flipH="1">
            <a:off x="4665096" y="4216114"/>
            <a:ext cx="1156584"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310AAB0-AE5C-4D05-4D8C-FF2C4EAA4523}"/>
              </a:ext>
            </a:extLst>
          </p:cNvPr>
          <p:cNvCxnSpPr>
            <a:cxnSpLocks/>
          </p:cNvCxnSpPr>
          <p:nvPr/>
        </p:nvCxnSpPr>
        <p:spPr>
          <a:xfrm flipH="1">
            <a:off x="6974341" y="4216114"/>
            <a:ext cx="1125053"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409F043-FCCE-02C0-8F10-127FA9EDE8EE}"/>
              </a:ext>
            </a:extLst>
          </p:cNvPr>
          <p:cNvCxnSpPr>
            <a:cxnSpLocks/>
          </p:cNvCxnSpPr>
          <p:nvPr/>
        </p:nvCxnSpPr>
        <p:spPr>
          <a:xfrm flipH="1">
            <a:off x="4647951" y="5819579"/>
            <a:ext cx="1048311"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56AE102-CE88-CF3A-BCCB-90CB697CD76D}"/>
              </a:ext>
            </a:extLst>
          </p:cNvPr>
          <p:cNvCxnSpPr>
            <a:cxnSpLocks/>
          </p:cNvCxnSpPr>
          <p:nvPr/>
        </p:nvCxnSpPr>
        <p:spPr>
          <a:xfrm flipH="1">
            <a:off x="7076895" y="5819579"/>
            <a:ext cx="1005354"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501746B-A0F1-7275-FA6A-4CA0B821C1CF}"/>
              </a:ext>
            </a:extLst>
          </p:cNvPr>
          <p:cNvCxnSpPr>
            <a:cxnSpLocks/>
          </p:cNvCxnSpPr>
          <p:nvPr/>
        </p:nvCxnSpPr>
        <p:spPr>
          <a:xfrm flipH="1">
            <a:off x="2862222" y="3489394"/>
            <a:ext cx="1785729" cy="0"/>
          </a:xfrm>
          <a:prstGeom prst="line">
            <a:avLst/>
          </a:prstGeom>
          <a:ln w="38100">
            <a:solidFill>
              <a:schemeClr val="accent5">
                <a:lumMod val="40000"/>
                <a:lumOff val="60000"/>
              </a:schemeClr>
            </a:solidFill>
            <a:prstDash val="lgDash"/>
          </a:ln>
        </p:spPr>
        <p:style>
          <a:lnRef idx="1">
            <a:schemeClr val="accent1"/>
          </a:lnRef>
          <a:fillRef idx="0">
            <a:schemeClr val="accent1"/>
          </a:fillRef>
          <a:effectRef idx="0">
            <a:schemeClr val="accent1"/>
          </a:effectRef>
          <a:fontRef idx="minor">
            <a:schemeClr val="tx1"/>
          </a:fontRef>
        </p:style>
      </p:cxnSp>
      <p:pic>
        <p:nvPicPr>
          <p:cNvPr id="3" name="Graphic 2" descr="Robot Hand with solid fill">
            <a:extLst>
              <a:ext uri="{FF2B5EF4-FFF2-40B4-BE49-F238E27FC236}">
                <a16:creationId xmlns:a16="http://schemas.microsoft.com/office/drawing/2014/main" id="{FEA8117D-2F9A-9269-411D-AB93EE868E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96450" y="2090503"/>
            <a:ext cx="2360459" cy="2360459"/>
          </a:xfrm>
          <a:prstGeom prst="rect">
            <a:avLst/>
          </a:prstGeom>
        </p:spPr>
      </p:pic>
    </p:spTree>
    <p:extLst>
      <p:ext uri="{BB962C8B-B14F-4D97-AF65-F5344CB8AC3E}">
        <p14:creationId xmlns:p14="http://schemas.microsoft.com/office/powerpoint/2010/main" val="2718359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4000">
        <p159:morph option="byObject"/>
      </p:transition>
    </mc:Choice>
    <mc:Fallback xmlns="">
      <p:transition spd="slow" advTm="1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par>
                                <p:cTn id="12" presetID="22" presetClass="entr" presetSubtype="1"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500"/>
                                        <p:tgtEl>
                                          <p:spTgt spid="38"/>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childTnLst>
                          </p:cTn>
                        </p:par>
                        <p:par>
                          <p:cTn id="39" fill="hold">
                            <p:stCondLst>
                              <p:cond delay="4000"/>
                            </p:stCondLst>
                            <p:childTnLst>
                              <p:par>
                                <p:cTn id="40" presetID="22" presetClass="entr" presetSubtype="8" fill="hold" nodeType="after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left)">
                                      <p:cBhvr>
                                        <p:cTn id="42" dur="500"/>
                                        <p:tgtEl>
                                          <p:spTgt spid="43"/>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childTnLst>
                          </p:cTn>
                        </p:par>
                        <p:par>
                          <p:cTn id="47" fill="hold">
                            <p:stCondLst>
                              <p:cond delay="5000"/>
                            </p:stCondLst>
                            <p:childTnLst>
                              <p:par>
                                <p:cTn id="48" presetID="22" presetClass="entr" presetSubtype="8" fill="hold"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500"/>
                                        <p:tgtEl>
                                          <p:spTgt spid="14"/>
                                        </p:tgtEl>
                                      </p:cBhvr>
                                    </p:animEffect>
                                  </p:childTnLst>
                                </p:cTn>
                              </p:par>
                            </p:childTnLst>
                          </p:cTn>
                        </p:par>
                        <p:par>
                          <p:cTn id="51" fill="hold">
                            <p:stCondLst>
                              <p:cond delay="5500"/>
                            </p:stCondLst>
                            <p:childTnLst>
                              <p:par>
                                <p:cTn id="52" presetID="22" presetClass="entr" presetSubtype="8" fill="hold"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wipe(left)">
                                      <p:cBhvr>
                                        <p:cTn id="54" dur="500"/>
                                        <p:tgtEl>
                                          <p:spTgt spid="39"/>
                                        </p:tgtEl>
                                      </p:cBhvr>
                                    </p:animEffect>
                                  </p:childTnLst>
                                </p:cTn>
                              </p:par>
                            </p:childTnLst>
                          </p:cTn>
                        </p:par>
                        <p:par>
                          <p:cTn id="55" fill="hold">
                            <p:stCondLst>
                              <p:cond delay="6000"/>
                            </p:stCondLst>
                            <p:childTnLst>
                              <p:par>
                                <p:cTn id="56" presetID="22" presetClass="entr" presetSubtype="8" fill="hold" nodeType="after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ipe(left)">
                                      <p:cBhvr>
                                        <p:cTn id="58" dur="500"/>
                                        <p:tgtEl>
                                          <p:spTgt spid="41"/>
                                        </p:tgtEl>
                                      </p:cBhvr>
                                    </p:animEffect>
                                  </p:childTnLst>
                                </p:cTn>
                              </p:par>
                            </p:childTnLst>
                          </p:cTn>
                        </p:par>
                        <p:par>
                          <p:cTn id="59" fill="hold">
                            <p:stCondLst>
                              <p:cond delay="6500"/>
                            </p:stCondLst>
                            <p:childTnLst>
                              <p:par>
                                <p:cTn id="60" presetID="22" presetClass="entr" presetSubtype="8" fill="hold" nodeType="afterEffect">
                                  <p:stCondLst>
                                    <p:cond delay="0"/>
                                  </p:stCondLst>
                                  <p:childTnLst>
                                    <p:set>
                                      <p:cBhvr>
                                        <p:cTn id="61" dur="1" fill="hold">
                                          <p:stCondLst>
                                            <p:cond delay="0"/>
                                          </p:stCondLst>
                                        </p:cTn>
                                        <p:tgtEl>
                                          <p:spTgt spid="44"/>
                                        </p:tgtEl>
                                        <p:attrNameLst>
                                          <p:attrName>style.visibility</p:attrName>
                                        </p:attrNameLst>
                                      </p:cBhvr>
                                      <p:to>
                                        <p:strVal val="visible"/>
                                      </p:to>
                                    </p:set>
                                    <p:animEffect transition="in" filter="wipe(left)">
                                      <p:cBhvr>
                                        <p:cTn id="62" dur="500"/>
                                        <p:tgtEl>
                                          <p:spTgt spid="44"/>
                                        </p:tgtEl>
                                      </p:cBhvr>
                                    </p:animEffect>
                                  </p:childTnLst>
                                </p:cTn>
                              </p:par>
                            </p:childTnLst>
                          </p:cTn>
                        </p:par>
                        <p:par>
                          <p:cTn id="63" fill="hold">
                            <p:stCondLst>
                              <p:cond delay="7000"/>
                            </p:stCondLst>
                            <p:childTnLst>
                              <p:par>
                                <p:cTn id="64" presetID="22" presetClass="entr" presetSubtype="1" fill="hold" nodeType="after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wipe(up)">
                                      <p:cBhvr>
                                        <p:cTn id="66" dur="500"/>
                                        <p:tgtEl>
                                          <p:spTgt spid="31"/>
                                        </p:tgtEl>
                                      </p:cBhvr>
                                    </p:animEffect>
                                  </p:childTnLst>
                                </p:cTn>
                              </p:par>
                              <p:par>
                                <p:cTn id="67" presetID="22" presetClass="entr" presetSubtype="4"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wipe(down)">
                                      <p:cBhvr>
                                        <p:cTn id="69" dur="500"/>
                                        <p:tgtEl>
                                          <p:spTgt spid="32"/>
                                        </p:tgtEl>
                                      </p:cBhvr>
                                    </p:animEffect>
                                  </p:childTnLst>
                                </p:cTn>
                              </p:par>
                            </p:childTnLst>
                          </p:cTn>
                        </p:par>
                        <p:par>
                          <p:cTn id="70" fill="hold">
                            <p:stCondLst>
                              <p:cond delay="7500"/>
                            </p:stCondLst>
                            <p:childTnLst>
                              <p:par>
                                <p:cTn id="71" presetID="22" presetClass="entr" presetSubtype="4" fill="hold" nodeType="after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wipe(down)">
                                      <p:cBhvr>
                                        <p:cTn id="7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A17D2C0-87FC-4543-B834-643EBFF55BAD}"/>
              </a:ext>
            </a:extLst>
          </p:cNvPr>
          <p:cNvGrpSpPr/>
          <p:nvPr/>
        </p:nvGrpSpPr>
        <p:grpSpPr>
          <a:xfrm>
            <a:off x="1331711" y="2537616"/>
            <a:ext cx="8571969" cy="1585815"/>
            <a:chOff x="454117" y="2324063"/>
            <a:chExt cx="3333137" cy="2209874"/>
          </a:xfrm>
        </p:grpSpPr>
        <p:sp>
          <p:nvSpPr>
            <p:cNvPr id="6" name="Rounded Rectangle 5">
              <a:extLst>
                <a:ext uri="{FF2B5EF4-FFF2-40B4-BE49-F238E27FC236}">
                  <a16:creationId xmlns:a16="http://schemas.microsoft.com/office/drawing/2014/main" id="{F5BC0A7C-2B62-ED8B-567D-D2D25976D598}"/>
                </a:ext>
              </a:extLst>
            </p:cNvPr>
            <p:cNvSpPr/>
            <p:nvPr/>
          </p:nvSpPr>
          <p:spPr>
            <a:xfrm>
              <a:off x="454117" y="2324063"/>
              <a:ext cx="3333137" cy="220987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7" name="Title 1">
              <a:extLst>
                <a:ext uri="{FF2B5EF4-FFF2-40B4-BE49-F238E27FC236}">
                  <a16:creationId xmlns:a16="http://schemas.microsoft.com/office/drawing/2014/main" id="{D6545C83-C79E-48A6-72A2-DE61DEFBFEDC}"/>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solidFill>
                  <a:latin typeface="Century Gothic" panose="020B0502020202020204" pitchFamily="34" charset="0"/>
                </a:rPr>
                <a:t>WoT</a:t>
              </a:r>
              <a:r>
                <a:rPr lang="en-US" sz="2800" dirty="0">
                  <a:solidFill>
                    <a:schemeClr val="accent1"/>
                  </a:solidFill>
                  <a:latin typeface="Century Gothic" panose="020B0502020202020204" pitchFamily="34" charset="0"/>
                </a:rPr>
                <a:t> Binding</a:t>
              </a:r>
            </a:p>
            <a:p>
              <a:pPr algn="ctr"/>
              <a:r>
                <a:rPr lang="en-US" sz="2800" dirty="0">
                  <a:solidFill>
                    <a:schemeClr val="accent1"/>
                  </a:solidFill>
                  <a:latin typeface="Century Gothic" panose="020B0502020202020204" pitchFamily="34" charset="0"/>
                </a:rPr>
                <a:t>Templates</a:t>
              </a:r>
            </a:p>
          </p:txBody>
        </p:sp>
      </p:grpSp>
      <p:cxnSp>
        <p:nvCxnSpPr>
          <p:cNvPr id="8" name="Straight Connector 7">
            <a:extLst>
              <a:ext uri="{FF2B5EF4-FFF2-40B4-BE49-F238E27FC236}">
                <a16:creationId xmlns:a16="http://schemas.microsoft.com/office/drawing/2014/main" id="{B46960D5-70A1-8A31-8FED-1278E0C66F09}"/>
              </a:ext>
            </a:extLst>
          </p:cNvPr>
          <p:cNvCxnSpPr>
            <a:cxnSpLocks/>
          </p:cNvCxnSpPr>
          <p:nvPr/>
        </p:nvCxnSpPr>
        <p:spPr>
          <a:xfrm flipV="1">
            <a:off x="2185179" y="1619764"/>
            <a:ext cx="0" cy="891698"/>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CCB7F64-F78B-529A-5685-112A94308FA0}"/>
              </a:ext>
            </a:extLst>
          </p:cNvPr>
          <p:cNvCxnSpPr>
            <a:cxnSpLocks/>
          </p:cNvCxnSpPr>
          <p:nvPr/>
        </p:nvCxnSpPr>
        <p:spPr>
          <a:xfrm flipV="1">
            <a:off x="3950825" y="1619764"/>
            <a:ext cx="0" cy="891698"/>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718C4B1-99F5-6800-1A6C-FC3BC7EFDDAB}"/>
              </a:ext>
            </a:extLst>
          </p:cNvPr>
          <p:cNvCxnSpPr>
            <a:cxnSpLocks/>
          </p:cNvCxnSpPr>
          <p:nvPr/>
        </p:nvCxnSpPr>
        <p:spPr>
          <a:xfrm flipV="1">
            <a:off x="5716471" y="1619764"/>
            <a:ext cx="0" cy="891698"/>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17B6FEF-790C-99D6-0C07-4E015C18CECD}"/>
              </a:ext>
            </a:extLst>
          </p:cNvPr>
          <p:cNvCxnSpPr>
            <a:cxnSpLocks/>
          </p:cNvCxnSpPr>
          <p:nvPr/>
        </p:nvCxnSpPr>
        <p:spPr>
          <a:xfrm flipV="1">
            <a:off x="7482117" y="1619764"/>
            <a:ext cx="0" cy="891698"/>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1901539-2C4B-4F42-5A26-826A2D5703FE}"/>
              </a:ext>
            </a:extLst>
          </p:cNvPr>
          <p:cNvCxnSpPr>
            <a:cxnSpLocks/>
          </p:cNvCxnSpPr>
          <p:nvPr/>
        </p:nvCxnSpPr>
        <p:spPr>
          <a:xfrm flipV="1">
            <a:off x="9247764" y="1619764"/>
            <a:ext cx="0" cy="891698"/>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1111121E-8A57-178B-68C3-5AE8A49A933B}"/>
              </a:ext>
            </a:extLst>
          </p:cNvPr>
          <p:cNvGrpSpPr/>
          <p:nvPr/>
        </p:nvGrpSpPr>
        <p:grpSpPr>
          <a:xfrm>
            <a:off x="3149304" y="512933"/>
            <a:ext cx="1669971" cy="1091846"/>
            <a:chOff x="470699" y="2324063"/>
            <a:chExt cx="3333137" cy="2209874"/>
          </a:xfrm>
          <a:solidFill>
            <a:schemeClr val="accent2">
              <a:lumMod val="40000"/>
              <a:lumOff val="60000"/>
            </a:schemeClr>
          </a:solidFill>
        </p:grpSpPr>
        <p:sp>
          <p:nvSpPr>
            <p:cNvPr id="19" name="Rounded Rectangle 18">
              <a:extLst>
                <a:ext uri="{FF2B5EF4-FFF2-40B4-BE49-F238E27FC236}">
                  <a16:creationId xmlns:a16="http://schemas.microsoft.com/office/drawing/2014/main" id="{F84EDF5D-B790-E602-4EAD-EBDED63ADAEC}"/>
                </a:ext>
              </a:extLst>
            </p:cNvPr>
            <p:cNvSpPr/>
            <p:nvPr/>
          </p:nvSpPr>
          <p:spPr>
            <a:xfrm>
              <a:off x="470699"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20" name="Title 1">
              <a:extLst>
                <a:ext uri="{FF2B5EF4-FFF2-40B4-BE49-F238E27FC236}">
                  <a16:creationId xmlns:a16="http://schemas.microsoft.com/office/drawing/2014/main" id="{E2ED4AA1-3DAE-28C7-9EA7-8529C7C01C57}"/>
                </a:ext>
              </a:extLst>
            </p:cNvPr>
            <p:cNvSpPr txBox="1">
              <a:spLocks/>
            </p:cNvSpPr>
            <p:nvPr/>
          </p:nvSpPr>
          <p:spPr>
            <a:xfrm>
              <a:off x="486445" y="2461010"/>
              <a:ext cx="3301643" cy="1935983"/>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2"/>
                  </a:solidFill>
                  <a:latin typeface="Century Gothic" panose="020B0502020202020204" pitchFamily="34" charset="0"/>
                </a:rPr>
                <a:t>Matter</a:t>
              </a:r>
            </a:p>
          </p:txBody>
        </p:sp>
      </p:grpSp>
      <p:grpSp>
        <p:nvGrpSpPr>
          <p:cNvPr id="21" name="Group 20">
            <a:extLst>
              <a:ext uri="{FF2B5EF4-FFF2-40B4-BE49-F238E27FC236}">
                <a16:creationId xmlns:a16="http://schemas.microsoft.com/office/drawing/2014/main" id="{235654ED-DB1D-F98C-C43A-C66D87E4486E}"/>
              </a:ext>
            </a:extLst>
          </p:cNvPr>
          <p:cNvGrpSpPr/>
          <p:nvPr/>
        </p:nvGrpSpPr>
        <p:grpSpPr>
          <a:xfrm>
            <a:off x="4897680" y="512933"/>
            <a:ext cx="1669942" cy="1091846"/>
            <a:chOff x="454117" y="2324063"/>
            <a:chExt cx="3333137" cy="2209874"/>
          </a:xfrm>
          <a:solidFill>
            <a:schemeClr val="accent2">
              <a:lumMod val="40000"/>
              <a:lumOff val="60000"/>
            </a:schemeClr>
          </a:solidFill>
        </p:grpSpPr>
        <p:sp>
          <p:nvSpPr>
            <p:cNvPr id="22" name="Rounded Rectangle 21">
              <a:extLst>
                <a:ext uri="{FF2B5EF4-FFF2-40B4-BE49-F238E27FC236}">
                  <a16:creationId xmlns:a16="http://schemas.microsoft.com/office/drawing/2014/main" id="{46633FA0-250B-8A64-D9E7-F70C2603663E}"/>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23" name="Title 1">
              <a:extLst>
                <a:ext uri="{FF2B5EF4-FFF2-40B4-BE49-F238E27FC236}">
                  <a16:creationId xmlns:a16="http://schemas.microsoft.com/office/drawing/2014/main" id="{06A7455E-3CC8-4B9F-73B1-268CCF39AB19}"/>
                </a:ext>
              </a:extLst>
            </p:cNvPr>
            <p:cNvSpPr txBox="1">
              <a:spLocks/>
            </p:cNvSpPr>
            <p:nvPr/>
          </p:nvSpPr>
          <p:spPr>
            <a:xfrm>
              <a:off x="508710" y="2472311"/>
              <a:ext cx="3223952" cy="1913377"/>
            </a:xfrm>
            <a:prstGeom prst="rect">
              <a:avLst/>
            </a:prstGeom>
            <a:grp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2"/>
                  </a:solidFill>
                  <a:latin typeface="Century Gothic" panose="020B0502020202020204" pitchFamily="34" charset="0"/>
                </a:rPr>
                <a:t>OCF (CBOR, CoAP, DTLS)</a:t>
              </a:r>
            </a:p>
          </p:txBody>
        </p:sp>
      </p:grpSp>
      <p:grpSp>
        <p:nvGrpSpPr>
          <p:cNvPr id="24" name="Group 23">
            <a:extLst>
              <a:ext uri="{FF2B5EF4-FFF2-40B4-BE49-F238E27FC236}">
                <a16:creationId xmlns:a16="http://schemas.microsoft.com/office/drawing/2014/main" id="{76DDD7E6-CCA2-1BE7-3D4D-13DC8D1F49D1}"/>
              </a:ext>
            </a:extLst>
          </p:cNvPr>
          <p:cNvGrpSpPr/>
          <p:nvPr/>
        </p:nvGrpSpPr>
        <p:grpSpPr>
          <a:xfrm>
            <a:off x="6650181" y="512933"/>
            <a:ext cx="1669970" cy="1091846"/>
            <a:chOff x="445826" y="2324063"/>
            <a:chExt cx="3333137" cy="2209874"/>
          </a:xfrm>
          <a:solidFill>
            <a:schemeClr val="accent2">
              <a:lumMod val="40000"/>
              <a:lumOff val="60000"/>
            </a:schemeClr>
          </a:solidFill>
        </p:grpSpPr>
        <p:sp>
          <p:nvSpPr>
            <p:cNvPr id="25" name="Rounded Rectangle 24">
              <a:extLst>
                <a:ext uri="{FF2B5EF4-FFF2-40B4-BE49-F238E27FC236}">
                  <a16:creationId xmlns:a16="http://schemas.microsoft.com/office/drawing/2014/main" id="{5BA4000E-8188-E120-88B8-AEC9B53A1242}"/>
                </a:ext>
              </a:extLst>
            </p:cNvPr>
            <p:cNvSpPr/>
            <p:nvPr/>
          </p:nvSpPr>
          <p:spPr>
            <a:xfrm>
              <a:off x="445826"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26" name="Title 1">
              <a:extLst>
                <a:ext uri="{FF2B5EF4-FFF2-40B4-BE49-F238E27FC236}">
                  <a16:creationId xmlns:a16="http://schemas.microsoft.com/office/drawing/2014/main" id="{54FC130B-CA51-6246-C00C-A221B7116800}"/>
                </a:ext>
              </a:extLst>
            </p:cNvPr>
            <p:cNvSpPr txBox="1">
              <a:spLocks/>
            </p:cNvSpPr>
            <p:nvPr/>
          </p:nvSpPr>
          <p:spPr>
            <a:xfrm>
              <a:off x="445854" y="2519776"/>
              <a:ext cx="3333081" cy="1818451"/>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2"/>
                  </a:solidFill>
                  <a:latin typeface="Century Gothic" panose="020B0502020202020204" pitchFamily="34" charset="0"/>
                </a:rPr>
                <a:t>oneM2M (JSON, MQTT, TLS)</a:t>
              </a:r>
            </a:p>
          </p:txBody>
        </p:sp>
      </p:grpSp>
      <p:grpSp>
        <p:nvGrpSpPr>
          <p:cNvPr id="27" name="Group 26">
            <a:extLst>
              <a:ext uri="{FF2B5EF4-FFF2-40B4-BE49-F238E27FC236}">
                <a16:creationId xmlns:a16="http://schemas.microsoft.com/office/drawing/2014/main" id="{2AC5015F-96DC-9198-E933-8B6FCC55F61B}"/>
              </a:ext>
            </a:extLst>
          </p:cNvPr>
          <p:cNvGrpSpPr/>
          <p:nvPr/>
        </p:nvGrpSpPr>
        <p:grpSpPr>
          <a:xfrm>
            <a:off x="8402710" y="550096"/>
            <a:ext cx="1664107" cy="1091846"/>
            <a:chOff x="454117" y="2395269"/>
            <a:chExt cx="3333137" cy="2209874"/>
          </a:xfrm>
          <a:solidFill>
            <a:schemeClr val="accent2">
              <a:lumMod val="40000"/>
              <a:lumOff val="60000"/>
            </a:schemeClr>
          </a:solidFill>
        </p:grpSpPr>
        <p:sp>
          <p:nvSpPr>
            <p:cNvPr id="28" name="Rounded Rectangle 27">
              <a:extLst>
                <a:ext uri="{FF2B5EF4-FFF2-40B4-BE49-F238E27FC236}">
                  <a16:creationId xmlns:a16="http://schemas.microsoft.com/office/drawing/2014/main" id="{01E96DC3-E26D-6D52-5CD2-D921256D5672}"/>
                </a:ext>
              </a:extLst>
            </p:cNvPr>
            <p:cNvSpPr/>
            <p:nvPr/>
          </p:nvSpPr>
          <p:spPr>
            <a:xfrm>
              <a:off x="454117" y="2395269"/>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29" name="Title 1">
              <a:extLst>
                <a:ext uri="{FF2B5EF4-FFF2-40B4-BE49-F238E27FC236}">
                  <a16:creationId xmlns:a16="http://schemas.microsoft.com/office/drawing/2014/main" id="{6A560E75-CD02-9BC0-15BA-89223C53A7E1}"/>
                </a:ext>
              </a:extLst>
            </p:cNvPr>
            <p:cNvSpPr txBox="1">
              <a:spLocks/>
            </p:cNvSpPr>
            <p:nvPr/>
          </p:nvSpPr>
          <p:spPr>
            <a:xfrm>
              <a:off x="493101" y="2395271"/>
              <a:ext cx="3255168" cy="2209871"/>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2"/>
                  </a:solidFill>
                  <a:latin typeface="Century Gothic" panose="020B0502020202020204" pitchFamily="34" charset="0"/>
                </a:rPr>
                <a:t>Cloud Providers (AWS, Azure…)</a:t>
              </a:r>
            </a:p>
          </p:txBody>
        </p:sp>
      </p:grpSp>
      <p:grpSp>
        <p:nvGrpSpPr>
          <p:cNvPr id="30" name="Group 29">
            <a:extLst>
              <a:ext uri="{FF2B5EF4-FFF2-40B4-BE49-F238E27FC236}">
                <a16:creationId xmlns:a16="http://schemas.microsoft.com/office/drawing/2014/main" id="{DA6BC8C1-4EB8-ADDD-63AA-4C141C596786}"/>
              </a:ext>
            </a:extLst>
          </p:cNvPr>
          <p:cNvGrpSpPr/>
          <p:nvPr/>
        </p:nvGrpSpPr>
        <p:grpSpPr>
          <a:xfrm>
            <a:off x="1384306" y="512933"/>
            <a:ext cx="1704260" cy="1091846"/>
            <a:chOff x="454117" y="2324063"/>
            <a:chExt cx="3401563" cy="2209874"/>
          </a:xfrm>
          <a:solidFill>
            <a:schemeClr val="accent2">
              <a:lumMod val="40000"/>
              <a:lumOff val="60000"/>
            </a:schemeClr>
          </a:solidFill>
        </p:grpSpPr>
        <p:sp>
          <p:nvSpPr>
            <p:cNvPr id="31" name="Rounded Rectangle 30">
              <a:extLst>
                <a:ext uri="{FF2B5EF4-FFF2-40B4-BE49-F238E27FC236}">
                  <a16:creationId xmlns:a16="http://schemas.microsoft.com/office/drawing/2014/main" id="{6A41DA71-613A-E181-690D-7B2C8EA453EB}"/>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32" name="Title 1">
              <a:extLst>
                <a:ext uri="{FF2B5EF4-FFF2-40B4-BE49-F238E27FC236}">
                  <a16:creationId xmlns:a16="http://schemas.microsoft.com/office/drawing/2014/main" id="{2A077F82-B251-DC9C-3576-5CFFB0D7A06A}"/>
                </a:ext>
              </a:extLst>
            </p:cNvPr>
            <p:cNvSpPr txBox="1">
              <a:spLocks/>
            </p:cNvSpPr>
            <p:nvPr/>
          </p:nvSpPr>
          <p:spPr>
            <a:xfrm>
              <a:off x="466943" y="2509773"/>
              <a:ext cx="3388737" cy="1746101"/>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1600" dirty="0">
                  <a:solidFill>
                    <a:schemeClr val="accent2"/>
                  </a:solidFill>
                  <a:latin typeface="Century Gothic" panose="020B0502020202020204" pitchFamily="34" charset="0"/>
                </a:rPr>
                <a:t>C</a:t>
              </a:r>
              <a:r>
                <a:rPr lang="en-GB" sz="1600" b="0" i="0" u="none" strike="noStrike" dirty="0">
                  <a:solidFill>
                    <a:schemeClr val="accent2"/>
                  </a:solidFill>
                  <a:effectLst/>
                  <a:latin typeface="Century Gothic" panose="020B0502020202020204" pitchFamily="34" charset="0"/>
                </a:rPr>
                <a:t>ommercial products</a:t>
              </a:r>
              <a:endParaRPr lang="en-US" sz="4000" dirty="0">
                <a:solidFill>
                  <a:schemeClr val="accent2"/>
                </a:solidFill>
                <a:latin typeface="Century Gothic" panose="020B0502020202020204" pitchFamily="34" charset="0"/>
              </a:endParaRPr>
            </a:p>
          </p:txBody>
        </p:sp>
      </p:grpSp>
      <p:grpSp>
        <p:nvGrpSpPr>
          <p:cNvPr id="57" name="Group 56">
            <a:extLst>
              <a:ext uri="{FF2B5EF4-FFF2-40B4-BE49-F238E27FC236}">
                <a16:creationId xmlns:a16="http://schemas.microsoft.com/office/drawing/2014/main" id="{530EBEB3-7816-D17B-3DCA-C1FF3DCCA0C1}"/>
              </a:ext>
            </a:extLst>
          </p:cNvPr>
          <p:cNvGrpSpPr/>
          <p:nvPr/>
        </p:nvGrpSpPr>
        <p:grpSpPr>
          <a:xfrm>
            <a:off x="6859798" y="4786067"/>
            <a:ext cx="1216502" cy="747860"/>
            <a:chOff x="454117" y="2324063"/>
            <a:chExt cx="3333137" cy="2209874"/>
          </a:xfrm>
          <a:solidFill>
            <a:schemeClr val="accent4">
              <a:lumMod val="60000"/>
              <a:lumOff val="40000"/>
            </a:schemeClr>
          </a:solidFill>
        </p:grpSpPr>
        <p:sp>
          <p:nvSpPr>
            <p:cNvPr id="58" name="Rounded Rectangle 57">
              <a:extLst>
                <a:ext uri="{FF2B5EF4-FFF2-40B4-BE49-F238E27FC236}">
                  <a16:creationId xmlns:a16="http://schemas.microsoft.com/office/drawing/2014/main" id="{06B56229-47DD-2424-80F1-BBC672041B18}"/>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59" name="Title 1">
              <a:extLst>
                <a:ext uri="{FF2B5EF4-FFF2-40B4-BE49-F238E27FC236}">
                  <a16:creationId xmlns:a16="http://schemas.microsoft.com/office/drawing/2014/main" id="{BF5FD5E6-3633-5170-9EE1-5C35D9A79FF6}"/>
                </a:ext>
              </a:extLst>
            </p:cNvPr>
            <p:cNvSpPr txBox="1">
              <a:spLocks/>
            </p:cNvSpPr>
            <p:nvPr/>
          </p:nvSpPr>
          <p:spPr>
            <a:xfrm>
              <a:off x="563298" y="2650889"/>
              <a:ext cx="3114775" cy="1556222"/>
            </a:xfrm>
            <a:prstGeom prst="rect">
              <a:avLst/>
            </a:prstGeom>
            <a:grp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3"/>
                  </a:solidFill>
                  <a:latin typeface="Century Gothic" panose="020B0502020202020204" pitchFamily="34" charset="0"/>
                </a:rPr>
                <a:t>JSON</a:t>
              </a:r>
            </a:p>
          </p:txBody>
        </p:sp>
      </p:grpSp>
      <p:grpSp>
        <p:nvGrpSpPr>
          <p:cNvPr id="69" name="Group 68">
            <a:extLst>
              <a:ext uri="{FF2B5EF4-FFF2-40B4-BE49-F238E27FC236}">
                <a16:creationId xmlns:a16="http://schemas.microsoft.com/office/drawing/2014/main" id="{9480A8BD-A388-33FB-9B2C-662FDAB56316}"/>
              </a:ext>
            </a:extLst>
          </p:cNvPr>
          <p:cNvGrpSpPr/>
          <p:nvPr/>
        </p:nvGrpSpPr>
        <p:grpSpPr>
          <a:xfrm>
            <a:off x="6859798" y="5763773"/>
            <a:ext cx="1216502" cy="747860"/>
            <a:chOff x="454117" y="2324063"/>
            <a:chExt cx="3333137" cy="2209874"/>
          </a:xfrm>
          <a:solidFill>
            <a:schemeClr val="accent4">
              <a:lumMod val="60000"/>
              <a:lumOff val="40000"/>
            </a:schemeClr>
          </a:solidFill>
        </p:grpSpPr>
        <p:sp>
          <p:nvSpPr>
            <p:cNvPr id="70" name="Rounded Rectangle 69">
              <a:extLst>
                <a:ext uri="{FF2B5EF4-FFF2-40B4-BE49-F238E27FC236}">
                  <a16:creationId xmlns:a16="http://schemas.microsoft.com/office/drawing/2014/main" id="{8D828D75-9369-186A-80DF-D8DEE75F52BF}"/>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71" name="Title 1">
              <a:extLst>
                <a:ext uri="{FF2B5EF4-FFF2-40B4-BE49-F238E27FC236}">
                  <a16:creationId xmlns:a16="http://schemas.microsoft.com/office/drawing/2014/main" id="{99DACC90-B224-46C3-000B-B0ABEAB184E4}"/>
                </a:ext>
              </a:extLst>
            </p:cNvPr>
            <p:cNvSpPr txBox="1">
              <a:spLocks/>
            </p:cNvSpPr>
            <p:nvPr/>
          </p:nvSpPr>
          <p:spPr>
            <a:xfrm>
              <a:off x="563298" y="2650889"/>
              <a:ext cx="3114775" cy="1556222"/>
            </a:xfrm>
            <a:prstGeom prst="rect">
              <a:avLst/>
            </a:prstGeom>
            <a:grp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3"/>
                  </a:solidFill>
                  <a:latin typeface="Century Gothic" panose="020B0502020202020204" pitchFamily="34" charset="0"/>
                </a:rPr>
                <a:t>CBOR</a:t>
              </a:r>
            </a:p>
          </p:txBody>
        </p:sp>
      </p:grpSp>
      <p:grpSp>
        <p:nvGrpSpPr>
          <p:cNvPr id="72" name="Group 71">
            <a:extLst>
              <a:ext uri="{FF2B5EF4-FFF2-40B4-BE49-F238E27FC236}">
                <a16:creationId xmlns:a16="http://schemas.microsoft.com/office/drawing/2014/main" id="{A6216B7D-20D0-0F63-4075-3D45044F166C}"/>
              </a:ext>
            </a:extLst>
          </p:cNvPr>
          <p:cNvGrpSpPr/>
          <p:nvPr/>
        </p:nvGrpSpPr>
        <p:grpSpPr>
          <a:xfrm>
            <a:off x="8435379" y="4786067"/>
            <a:ext cx="1216502" cy="747860"/>
            <a:chOff x="454117" y="2324063"/>
            <a:chExt cx="3333137" cy="2209874"/>
          </a:xfrm>
          <a:solidFill>
            <a:schemeClr val="accent4">
              <a:lumMod val="60000"/>
              <a:lumOff val="40000"/>
            </a:schemeClr>
          </a:solidFill>
        </p:grpSpPr>
        <p:sp>
          <p:nvSpPr>
            <p:cNvPr id="73" name="Rounded Rectangle 72">
              <a:extLst>
                <a:ext uri="{FF2B5EF4-FFF2-40B4-BE49-F238E27FC236}">
                  <a16:creationId xmlns:a16="http://schemas.microsoft.com/office/drawing/2014/main" id="{38FA798A-1CA5-1F36-6782-0BB6B2A1BC5E}"/>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74" name="Title 1">
              <a:extLst>
                <a:ext uri="{FF2B5EF4-FFF2-40B4-BE49-F238E27FC236}">
                  <a16:creationId xmlns:a16="http://schemas.microsoft.com/office/drawing/2014/main" id="{EBB03D32-D9D3-6AA0-B815-371AE3B41702}"/>
                </a:ext>
              </a:extLst>
            </p:cNvPr>
            <p:cNvSpPr txBox="1">
              <a:spLocks/>
            </p:cNvSpPr>
            <p:nvPr/>
          </p:nvSpPr>
          <p:spPr>
            <a:xfrm>
              <a:off x="563298" y="2650889"/>
              <a:ext cx="3114775" cy="1556222"/>
            </a:xfrm>
            <a:prstGeom prst="rect">
              <a:avLst/>
            </a:prstGeom>
            <a:grp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3"/>
                  </a:solidFill>
                  <a:latin typeface="Century Gothic" panose="020B0502020202020204" pitchFamily="34" charset="0"/>
                </a:rPr>
                <a:t>XML</a:t>
              </a:r>
            </a:p>
          </p:txBody>
        </p:sp>
      </p:grpSp>
      <p:grpSp>
        <p:nvGrpSpPr>
          <p:cNvPr id="75" name="Group 74">
            <a:extLst>
              <a:ext uri="{FF2B5EF4-FFF2-40B4-BE49-F238E27FC236}">
                <a16:creationId xmlns:a16="http://schemas.microsoft.com/office/drawing/2014/main" id="{FE3D097F-FAE2-8297-566D-5D6440357F96}"/>
              </a:ext>
            </a:extLst>
          </p:cNvPr>
          <p:cNvGrpSpPr/>
          <p:nvPr/>
        </p:nvGrpSpPr>
        <p:grpSpPr>
          <a:xfrm>
            <a:off x="8435379" y="5763773"/>
            <a:ext cx="1216502" cy="747860"/>
            <a:chOff x="454117" y="2324063"/>
            <a:chExt cx="3333137" cy="2209874"/>
          </a:xfrm>
          <a:solidFill>
            <a:schemeClr val="accent4">
              <a:lumMod val="60000"/>
              <a:lumOff val="40000"/>
            </a:schemeClr>
          </a:solidFill>
        </p:grpSpPr>
        <p:sp>
          <p:nvSpPr>
            <p:cNvPr id="76" name="Rounded Rectangle 75">
              <a:extLst>
                <a:ext uri="{FF2B5EF4-FFF2-40B4-BE49-F238E27FC236}">
                  <a16:creationId xmlns:a16="http://schemas.microsoft.com/office/drawing/2014/main" id="{F6A76884-F94D-C086-9E5E-2925F6EB6CD6}"/>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77" name="Title 1">
              <a:extLst>
                <a:ext uri="{FF2B5EF4-FFF2-40B4-BE49-F238E27FC236}">
                  <a16:creationId xmlns:a16="http://schemas.microsoft.com/office/drawing/2014/main" id="{49276548-FF94-800D-EAF5-8718C619934E}"/>
                </a:ext>
              </a:extLst>
            </p:cNvPr>
            <p:cNvSpPr txBox="1">
              <a:spLocks/>
            </p:cNvSpPr>
            <p:nvPr/>
          </p:nvSpPr>
          <p:spPr>
            <a:xfrm>
              <a:off x="563298" y="2650889"/>
              <a:ext cx="3114775" cy="1556222"/>
            </a:xfrm>
            <a:prstGeom prst="rect">
              <a:avLst/>
            </a:prstGeom>
            <a:grp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3"/>
                  </a:solidFill>
                  <a:latin typeface="Century Gothic" panose="020B0502020202020204" pitchFamily="34" charset="0"/>
                </a:rPr>
                <a:t>….</a:t>
              </a:r>
            </a:p>
          </p:txBody>
        </p:sp>
      </p:grpSp>
      <p:grpSp>
        <p:nvGrpSpPr>
          <p:cNvPr id="78" name="Group 77">
            <a:extLst>
              <a:ext uri="{FF2B5EF4-FFF2-40B4-BE49-F238E27FC236}">
                <a16:creationId xmlns:a16="http://schemas.microsoft.com/office/drawing/2014/main" id="{011A2079-16B0-A180-C9D6-51D5791452AF}"/>
              </a:ext>
            </a:extLst>
          </p:cNvPr>
          <p:cNvGrpSpPr/>
          <p:nvPr/>
        </p:nvGrpSpPr>
        <p:grpSpPr>
          <a:xfrm>
            <a:off x="1740875" y="4779034"/>
            <a:ext cx="1216502" cy="747860"/>
            <a:chOff x="454117" y="2324063"/>
            <a:chExt cx="3333137" cy="2209874"/>
          </a:xfrm>
          <a:solidFill>
            <a:schemeClr val="accent2">
              <a:lumMod val="40000"/>
              <a:lumOff val="60000"/>
            </a:schemeClr>
          </a:solidFill>
        </p:grpSpPr>
        <p:sp>
          <p:nvSpPr>
            <p:cNvPr id="79" name="Rounded Rectangle 78">
              <a:extLst>
                <a:ext uri="{FF2B5EF4-FFF2-40B4-BE49-F238E27FC236}">
                  <a16:creationId xmlns:a16="http://schemas.microsoft.com/office/drawing/2014/main" id="{03F7519E-9160-41AF-BB20-09B6D8DDDC70}"/>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0" name="Title 1">
              <a:extLst>
                <a:ext uri="{FF2B5EF4-FFF2-40B4-BE49-F238E27FC236}">
                  <a16:creationId xmlns:a16="http://schemas.microsoft.com/office/drawing/2014/main" id="{67C76E9E-EFD3-65F4-DF6E-2A8307550998}"/>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HTTP</a:t>
              </a:r>
            </a:p>
          </p:txBody>
        </p:sp>
      </p:grpSp>
      <p:grpSp>
        <p:nvGrpSpPr>
          <p:cNvPr id="81" name="Group 80">
            <a:extLst>
              <a:ext uri="{FF2B5EF4-FFF2-40B4-BE49-F238E27FC236}">
                <a16:creationId xmlns:a16="http://schemas.microsoft.com/office/drawing/2014/main" id="{18A8C5FA-6828-E0F1-902D-D128F9A8FEC3}"/>
              </a:ext>
            </a:extLst>
          </p:cNvPr>
          <p:cNvGrpSpPr/>
          <p:nvPr/>
        </p:nvGrpSpPr>
        <p:grpSpPr>
          <a:xfrm>
            <a:off x="1740875" y="5756740"/>
            <a:ext cx="1216502" cy="747860"/>
            <a:chOff x="454117" y="2324063"/>
            <a:chExt cx="3333137" cy="2209874"/>
          </a:xfrm>
          <a:solidFill>
            <a:schemeClr val="accent2">
              <a:lumMod val="40000"/>
              <a:lumOff val="60000"/>
            </a:schemeClr>
          </a:solidFill>
        </p:grpSpPr>
        <p:sp>
          <p:nvSpPr>
            <p:cNvPr id="82" name="Rounded Rectangle 81">
              <a:extLst>
                <a:ext uri="{FF2B5EF4-FFF2-40B4-BE49-F238E27FC236}">
                  <a16:creationId xmlns:a16="http://schemas.microsoft.com/office/drawing/2014/main" id="{9E2C5414-7172-7CC4-6D48-41FBBFF7763B}"/>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3" name="Title 1">
              <a:extLst>
                <a:ext uri="{FF2B5EF4-FFF2-40B4-BE49-F238E27FC236}">
                  <a16:creationId xmlns:a16="http://schemas.microsoft.com/office/drawing/2014/main" id="{696D090F-C974-BED5-D78F-AEDEC49B7878}"/>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MQTT</a:t>
              </a:r>
            </a:p>
          </p:txBody>
        </p:sp>
      </p:grpSp>
      <p:grpSp>
        <p:nvGrpSpPr>
          <p:cNvPr id="84" name="Group 83">
            <a:extLst>
              <a:ext uri="{FF2B5EF4-FFF2-40B4-BE49-F238E27FC236}">
                <a16:creationId xmlns:a16="http://schemas.microsoft.com/office/drawing/2014/main" id="{AE79ADA3-2114-02FF-E2FA-B9A2610F40C1}"/>
              </a:ext>
            </a:extLst>
          </p:cNvPr>
          <p:cNvGrpSpPr/>
          <p:nvPr/>
        </p:nvGrpSpPr>
        <p:grpSpPr>
          <a:xfrm>
            <a:off x="3330524" y="4779034"/>
            <a:ext cx="1216502" cy="747860"/>
            <a:chOff x="454117" y="2324063"/>
            <a:chExt cx="3333137" cy="2209874"/>
          </a:xfrm>
          <a:solidFill>
            <a:schemeClr val="accent2">
              <a:lumMod val="40000"/>
              <a:lumOff val="60000"/>
            </a:schemeClr>
          </a:solidFill>
        </p:grpSpPr>
        <p:sp>
          <p:nvSpPr>
            <p:cNvPr id="85" name="Rounded Rectangle 84">
              <a:extLst>
                <a:ext uri="{FF2B5EF4-FFF2-40B4-BE49-F238E27FC236}">
                  <a16:creationId xmlns:a16="http://schemas.microsoft.com/office/drawing/2014/main" id="{D1BFBCDA-55DE-9A34-DC8E-A350DE468C3B}"/>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6" name="Title 1">
              <a:extLst>
                <a:ext uri="{FF2B5EF4-FFF2-40B4-BE49-F238E27FC236}">
                  <a16:creationId xmlns:a16="http://schemas.microsoft.com/office/drawing/2014/main" id="{981F6326-A8B3-B6FA-E6A7-EA22AA0156FD}"/>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CoAP</a:t>
              </a:r>
            </a:p>
          </p:txBody>
        </p:sp>
      </p:grpSp>
      <p:grpSp>
        <p:nvGrpSpPr>
          <p:cNvPr id="87" name="Group 86">
            <a:extLst>
              <a:ext uri="{FF2B5EF4-FFF2-40B4-BE49-F238E27FC236}">
                <a16:creationId xmlns:a16="http://schemas.microsoft.com/office/drawing/2014/main" id="{326E9B12-3D14-61C8-9BAA-215501809768}"/>
              </a:ext>
            </a:extLst>
          </p:cNvPr>
          <p:cNvGrpSpPr/>
          <p:nvPr/>
        </p:nvGrpSpPr>
        <p:grpSpPr>
          <a:xfrm>
            <a:off x="3330524" y="5756740"/>
            <a:ext cx="1216502" cy="747860"/>
            <a:chOff x="454117" y="2324063"/>
            <a:chExt cx="3333137" cy="2209874"/>
          </a:xfrm>
          <a:solidFill>
            <a:schemeClr val="accent2">
              <a:lumMod val="40000"/>
              <a:lumOff val="60000"/>
            </a:schemeClr>
          </a:solidFill>
        </p:grpSpPr>
        <p:sp>
          <p:nvSpPr>
            <p:cNvPr id="88" name="Rounded Rectangle 87">
              <a:extLst>
                <a:ext uri="{FF2B5EF4-FFF2-40B4-BE49-F238E27FC236}">
                  <a16:creationId xmlns:a16="http://schemas.microsoft.com/office/drawing/2014/main" id="{1F43CB40-F3C5-E79F-CDC3-ADACE91B250E}"/>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9" name="Title 1">
              <a:extLst>
                <a:ext uri="{FF2B5EF4-FFF2-40B4-BE49-F238E27FC236}">
                  <a16:creationId xmlns:a16="http://schemas.microsoft.com/office/drawing/2014/main" id="{1C22D464-50B2-D349-2E49-ECB51B00B701}"/>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Modbus</a:t>
              </a:r>
            </a:p>
          </p:txBody>
        </p:sp>
      </p:grpSp>
      <p:grpSp>
        <p:nvGrpSpPr>
          <p:cNvPr id="90" name="Group 89">
            <a:extLst>
              <a:ext uri="{FF2B5EF4-FFF2-40B4-BE49-F238E27FC236}">
                <a16:creationId xmlns:a16="http://schemas.microsoft.com/office/drawing/2014/main" id="{4E8DF2B0-955C-7327-B6EE-FAD2E601412D}"/>
              </a:ext>
            </a:extLst>
          </p:cNvPr>
          <p:cNvGrpSpPr/>
          <p:nvPr/>
        </p:nvGrpSpPr>
        <p:grpSpPr>
          <a:xfrm>
            <a:off x="4920173" y="4793101"/>
            <a:ext cx="1216502" cy="747860"/>
            <a:chOff x="454117" y="2324063"/>
            <a:chExt cx="3333137" cy="2209874"/>
          </a:xfrm>
          <a:solidFill>
            <a:schemeClr val="accent2">
              <a:lumMod val="40000"/>
              <a:lumOff val="60000"/>
            </a:schemeClr>
          </a:solidFill>
        </p:grpSpPr>
        <p:sp>
          <p:nvSpPr>
            <p:cNvPr id="91" name="Rounded Rectangle 90">
              <a:extLst>
                <a:ext uri="{FF2B5EF4-FFF2-40B4-BE49-F238E27FC236}">
                  <a16:creationId xmlns:a16="http://schemas.microsoft.com/office/drawing/2014/main" id="{CEDCE619-3005-E6F3-F577-BE9DEA5880BE}"/>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92" name="Title 1">
              <a:extLst>
                <a:ext uri="{FF2B5EF4-FFF2-40B4-BE49-F238E27FC236}">
                  <a16:creationId xmlns:a16="http://schemas.microsoft.com/office/drawing/2014/main" id="{48378D6A-2162-BEC9-CDBC-C4592E39438F}"/>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BACnet</a:t>
              </a:r>
            </a:p>
          </p:txBody>
        </p:sp>
      </p:grpSp>
      <p:grpSp>
        <p:nvGrpSpPr>
          <p:cNvPr id="93" name="Group 92">
            <a:extLst>
              <a:ext uri="{FF2B5EF4-FFF2-40B4-BE49-F238E27FC236}">
                <a16:creationId xmlns:a16="http://schemas.microsoft.com/office/drawing/2014/main" id="{6A92C714-54DC-C4A4-CCEA-C7140730D118}"/>
              </a:ext>
            </a:extLst>
          </p:cNvPr>
          <p:cNvGrpSpPr/>
          <p:nvPr/>
        </p:nvGrpSpPr>
        <p:grpSpPr>
          <a:xfrm>
            <a:off x="4920173" y="5770807"/>
            <a:ext cx="1216502" cy="747860"/>
            <a:chOff x="454117" y="2324063"/>
            <a:chExt cx="3333137" cy="2209874"/>
          </a:xfrm>
          <a:solidFill>
            <a:schemeClr val="accent2">
              <a:lumMod val="40000"/>
              <a:lumOff val="60000"/>
            </a:schemeClr>
          </a:solidFill>
        </p:grpSpPr>
        <p:sp>
          <p:nvSpPr>
            <p:cNvPr id="94" name="Rounded Rectangle 93">
              <a:extLst>
                <a:ext uri="{FF2B5EF4-FFF2-40B4-BE49-F238E27FC236}">
                  <a16:creationId xmlns:a16="http://schemas.microsoft.com/office/drawing/2014/main" id="{BBD020D0-20CD-10E2-4D21-4D7F5408900D}"/>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95" name="Title 1">
              <a:extLst>
                <a:ext uri="{FF2B5EF4-FFF2-40B4-BE49-F238E27FC236}">
                  <a16:creationId xmlns:a16="http://schemas.microsoft.com/office/drawing/2014/main" id="{5F576EAF-67CD-7144-D385-327041AA3B12}"/>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a:t>
              </a:r>
            </a:p>
          </p:txBody>
        </p:sp>
      </p:grpSp>
      <p:cxnSp>
        <p:nvCxnSpPr>
          <p:cNvPr id="96" name="Straight Connector 95">
            <a:extLst>
              <a:ext uri="{FF2B5EF4-FFF2-40B4-BE49-F238E27FC236}">
                <a16:creationId xmlns:a16="http://schemas.microsoft.com/office/drawing/2014/main" id="{4ED9DA83-00E3-A97A-6D5F-CBEC3CAE57C4}"/>
              </a:ext>
            </a:extLst>
          </p:cNvPr>
          <p:cNvCxnSpPr>
            <a:cxnSpLocks/>
          </p:cNvCxnSpPr>
          <p:nvPr/>
        </p:nvCxnSpPr>
        <p:spPr>
          <a:xfrm>
            <a:off x="2349126" y="4123431"/>
            <a:ext cx="0" cy="655603"/>
          </a:xfrm>
          <a:prstGeom prst="line">
            <a:avLst/>
          </a:prstGeom>
          <a:ln w="38100">
            <a:solidFill>
              <a:schemeClr val="accent6">
                <a:lumMod val="5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47F95923-7302-4A38-0F11-A24A0898C097}"/>
              </a:ext>
            </a:extLst>
          </p:cNvPr>
          <p:cNvCxnSpPr>
            <a:cxnSpLocks/>
          </p:cNvCxnSpPr>
          <p:nvPr/>
        </p:nvCxnSpPr>
        <p:spPr>
          <a:xfrm>
            <a:off x="3938775" y="4123431"/>
            <a:ext cx="0" cy="655603"/>
          </a:xfrm>
          <a:prstGeom prst="line">
            <a:avLst/>
          </a:prstGeom>
          <a:ln w="38100">
            <a:solidFill>
              <a:schemeClr val="accent6">
                <a:lumMod val="5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CE6A3F7E-AD6D-A6BF-99E3-AAD4193F3355}"/>
              </a:ext>
            </a:extLst>
          </p:cNvPr>
          <p:cNvCxnSpPr>
            <a:cxnSpLocks/>
          </p:cNvCxnSpPr>
          <p:nvPr/>
        </p:nvCxnSpPr>
        <p:spPr>
          <a:xfrm>
            <a:off x="5528424" y="4137498"/>
            <a:ext cx="0" cy="655603"/>
          </a:xfrm>
          <a:prstGeom prst="line">
            <a:avLst/>
          </a:prstGeom>
          <a:ln w="38100">
            <a:solidFill>
              <a:schemeClr val="accent6">
                <a:lumMod val="5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7CB34B8-1FB5-5F67-7A95-4C75DDE2BD3A}"/>
              </a:ext>
            </a:extLst>
          </p:cNvPr>
          <p:cNvCxnSpPr>
            <a:cxnSpLocks/>
          </p:cNvCxnSpPr>
          <p:nvPr/>
        </p:nvCxnSpPr>
        <p:spPr>
          <a:xfrm>
            <a:off x="7468049" y="4123431"/>
            <a:ext cx="0" cy="655603"/>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F5AA16E-005F-B23F-4C35-745FBDD398BC}"/>
              </a:ext>
            </a:extLst>
          </p:cNvPr>
          <p:cNvCxnSpPr>
            <a:cxnSpLocks/>
          </p:cNvCxnSpPr>
          <p:nvPr/>
        </p:nvCxnSpPr>
        <p:spPr>
          <a:xfrm>
            <a:off x="9043630" y="4123431"/>
            <a:ext cx="0" cy="655603"/>
          </a:xfrm>
          <a:prstGeom prst="line">
            <a:avLst/>
          </a:prstGeom>
          <a:ln w="38100">
            <a:solidFill>
              <a:schemeClr val="accent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Right Bracket 103">
            <a:extLst>
              <a:ext uri="{FF2B5EF4-FFF2-40B4-BE49-F238E27FC236}">
                <a16:creationId xmlns:a16="http://schemas.microsoft.com/office/drawing/2014/main" id="{4A76B193-04A4-443C-84AD-4972B6905BD5}"/>
              </a:ext>
            </a:extLst>
          </p:cNvPr>
          <p:cNvSpPr/>
          <p:nvPr/>
        </p:nvSpPr>
        <p:spPr>
          <a:xfrm>
            <a:off x="9769448" y="232836"/>
            <a:ext cx="555809" cy="1832777"/>
          </a:xfrm>
          <a:prstGeom prst="righ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5" name="Right Bracket 104">
            <a:extLst>
              <a:ext uri="{FF2B5EF4-FFF2-40B4-BE49-F238E27FC236}">
                <a16:creationId xmlns:a16="http://schemas.microsoft.com/office/drawing/2014/main" id="{459A67FE-3C46-62E0-5784-CD0BA694BD9E}"/>
              </a:ext>
            </a:extLst>
          </p:cNvPr>
          <p:cNvSpPr/>
          <p:nvPr/>
        </p:nvSpPr>
        <p:spPr>
          <a:xfrm>
            <a:off x="9773570" y="4623799"/>
            <a:ext cx="555809" cy="2041479"/>
          </a:xfrm>
          <a:prstGeom prst="rightBracket">
            <a:avLst>
              <a:gd name="adj" fmla="val 0"/>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6" name="Title 1">
            <a:extLst>
              <a:ext uri="{FF2B5EF4-FFF2-40B4-BE49-F238E27FC236}">
                <a16:creationId xmlns:a16="http://schemas.microsoft.com/office/drawing/2014/main" id="{EF8A8FCE-9BCA-A3DD-E082-D661233806FD}"/>
              </a:ext>
            </a:extLst>
          </p:cNvPr>
          <p:cNvSpPr txBox="1">
            <a:spLocks/>
          </p:cNvSpPr>
          <p:nvPr/>
        </p:nvSpPr>
        <p:spPr>
          <a:xfrm>
            <a:off x="10314418" y="658472"/>
            <a:ext cx="1587487" cy="9233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accent1"/>
                </a:solidFill>
                <a:latin typeface="Century Gothic" panose="020B0502020202020204" pitchFamily="34" charset="0"/>
              </a:rPr>
              <a:t>IoT</a:t>
            </a:r>
          </a:p>
          <a:p>
            <a:pPr algn="ctr"/>
            <a:r>
              <a:rPr lang="en-US" sz="2000" dirty="0">
                <a:solidFill>
                  <a:schemeClr val="accent1"/>
                </a:solidFill>
                <a:latin typeface="Century Gothic" panose="020B0502020202020204" pitchFamily="34" charset="0"/>
              </a:rPr>
              <a:t>Platform/</a:t>
            </a:r>
          </a:p>
          <a:p>
            <a:pPr algn="ctr"/>
            <a:r>
              <a:rPr lang="en-US" sz="2000" dirty="0">
                <a:solidFill>
                  <a:schemeClr val="accent1"/>
                </a:solidFill>
                <a:latin typeface="Century Gothic" panose="020B0502020202020204" pitchFamily="34" charset="0"/>
              </a:rPr>
              <a:t>Framework</a:t>
            </a:r>
          </a:p>
        </p:txBody>
      </p:sp>
      <p:sp>
        <p:nvSpPr>
          <p:cNvPr id="107" name="Title 1">
            <a:extLst>
              <a:ext uri="{FF2B5EF4-FFF2-40B4-BE49-F238E27FC236}">
                <a16:creationId xmlns:a16="http://schemas.microsoft.com/office/drawing/2014/main" id="{A4497ECE-15F0-3BE7-1DB1-2398B4FD9B39}"/>
              </a:ext>
            </a:extLst>
          </p:cNvPr>
          <p:cNvSpPr txBox="1">
            <a:spLocks/>
          </p:cNvSpPr>
          <p:nvPr/>
        </p:nvSpPr>
        <p:spPr>
          <a:xfrm>
            <a:off x="10328562" y="5044373"/>
            <a:ext cx="1343970" cy="1200329"/>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accent1"/>
                </a:solidFill>
                <a:latin typeface="Century Gothic" panose="020B0502020202020204" pitchFamily="34" charset="0"/>
              </a:rPr>
              <a:t>Protocol</a:t>
            </a:r>
          </a:p>
          <a:p>
            <a:pPr algn="ctr"/>
            <a:r>
              <a:rPr lang="en-US" sz="2000" dirty="0">
                <a:solidFill>
                  <a:schemeClr val="accent1"/>
                </a:solidFill>
                <a:latin typeface="Century Gothic" panose="020B0502020202020204" pitchFamily="34" charset="0"/>
              </a:rPr>
              <a:t>and</a:t>
            </a:r>
          </a:p>
          <a:p>
            <a:pPr algn="ctr"/>
            <a:r>
              <a:rPr lang="en-US" sz="2000" dirty="0">
                <a:solidFill>
                  <a:schemeClr val="accent1"/>
                </a:solidFill>
                <a:latin typeface="Century Gothic" panose="020B0502020202020204" pitchFamily="34" charset="0"/>
              </a:rPr>
              <a:t>Media Type</a:t>
            </a:r>
          </a:p>
        </p:txBody>
      </p:sp>
    </p:spTree>
    <p:extLst>
      <p:ext uri="{BB962C8B-B14F-4D97-AF65-F5344CB8AC3E}">
        <p14:creationId xmlns:p14="http://schemas.microsoft.com/office/powerpoint/2010/main" val="1199851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7000">
        <p159:morph option="byObject"/>
      </p:transition>
    </mc:Choice>
    <mc:Fallback xmlns="">
      <p:transition spd="slow" advTm="1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04"/>
                                        </p:tgtEl>
                                        <p:attrNameLst>
                                          <p:attrName>style.visibility</p:attrName>
                                        </p:attrNameLst>
                                      </p:cBhvr>
                                      <p:to>
                                        <p:strVal val="visible"/>
                                      </p:to>
                                    </p:set>
                                    <p:animEffect transition="in" filter="fade">
                                      <p:cBhvr>
                                        <p:cTn id="23" dur="500"/>
                                        <p:tgtEl>
                                          <p:spTgt spid="104"/>
                                        </p:tgtEl>
                                      </p:cBhvr>
                                    </p:animEffect>
                                  </p:childTnLst>
                                </p:cTn>
                              </p:par>
                              <p:par>
                                <p:cTn id="24" presetID="10" presetClass="entr" presetSubtype="0" fill="hold" grpId="1" nodeType="withEffect">
                                  <p:stCondLst>
                                    <p:cond delay="0"/>
                                  </p:stCondLst>
                                  <p:childTnLst>
                                    <p:set>
                                      <p:cBhvr>
                                        <p:cTn id="25" dur="1" fill="hold">
                                          <p:stCondLst>
                                            <p:cond delay="0"/>
                                          </p:stCondLst>
                                        </p:cTn>
                                        <p:tgtEl>
                                          <p:spTgt spid="106"/>
                                        </p:tgtEl>
                                        <p:attrNameLst>
                                          <p:attrName>style.visibility</p:attrName>
                                        </p:attrNameLst>
                                      </p:cBhvr>
                                      <p:to>
                                        <p:strVal val="visible"/>
                                      </p:to>
                                    </p:set>
                                    <p:animEffect transition="in" filter="fade">
                                      <p:cBhvr>
                                        <p:cTn id="26" dur="500"/>
                                        <p:tgtEl>
                                          <p:spTgt spid="106"/>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up)">
                                      <p:cBhvr>
                                        <p:cTn id="30" dur="500"/>
                                        <p:tgtEl>
                                          <p:spTgt spid="8"/>
                                        </p:tgtEl>
                                      </p:cBhvr>
                                    </p:animEffect>
                                  </p:childTnLst>
                                </p:cTn>
                              </p:par>
                              <p:par>
                                <p:cTn id="31" presetID="22" presetClass="entr" presetSubtype="1"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up)">
                                      <p:cBhvr>
                                        <p:cTn id="33" dur="500"/>
                                        <p:tgtEl>
                                          <p:spTgt spid="10"/>
                                        </p:tgtEl>
                                      </p:cBhvr>
                                    </p:animEffect>
                                  </p:childTnLst>
                                </p:cTn>
                              </p:par>
                              <p:par>
                                <p:cTn id="34" presetID="22" presetClass="entr" presetSubtype="1"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up)">
                                      <p:cBhvr>
                                        <p:cTn id="36" dur="500"/>
                                        <p:tgtEl>
                                          <p:spTgt spid="11"/>
                                        </p:tgtEl>
                                      </p:cBhvr>
                                    </p:animEffect>
                                  </p:childTnLst>
                                </p:cTn>
                              </p:par>
                              <p:par>
                                <p:cTn id="37" presetID="22" presetClass="entr" presetSubtype="1"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up)">
                                      <p:cBhvr>
                                        <p:cTn id="39" dur="500"/>
                                        <p:tgtEl>
                                          <p:spTgt spid="12"/>
                                        </p:tgtEl>
                                      </p:cBhvr>
                                    </p:animEffect>
                                  </p:childTnLst>
                                </p:cTn>
                              </p:par>
                              <p:par>
                                <p:cTn id="40" presetID="22" presetClass="entr" presetSubtype="1"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500"/>
                                        <p:tgtEl>
                                          <p:spTgt spid="14"/>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500"/>
                                        <p:tgtEl>
                                          <p:spTgt spid="57"/>
                                        </p:tgtEl>
                                      </p:cBhvr>
                                    </p:animEffect>
                                  </p:childTnLst>
                                </p:cTn>
                              </p:par>
                              <p:par>
                                <p:cTn id="47" presetID="10" presetClass="entr" presetSubtype="0" fill="hold" nodeType="with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10" presetClass="entr" presetSubtype="0" fill="hold" nodeType="with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fade">
                                      <p:cBhvr>
                                        <p:cTn id="52" dur="500"/>
                                        <p:tgtEl>
                                          <p:spTgt spid="72"/>
                                        </p:tgtEl>
                                      </p:cBhvr>
                                    </p:animEffect>
                                  </p:childTnLst>
                                </p:cTn>
                              </p:par>
                              <p:par>
                                <p:cTn id="53" presetID="10" presetClass="entr" presetSubtype="0" fill="hold" nodeType="with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fade">
                                      <p:cBhvr>
                                        <p:cTn id="55" dur="500"/>
                                        <p:tgtEl>
                                          <p:spTgt spid="75"/>
                                        </p:tgtEl>
                                      </p:cBhvr>
                                    </p:animEffect>
                                  </p:childTnLst>
                                </p:cTn>
                              </p:par>
                              <p:par>
                                <p:cTn id="56" presetID="10" presetClass="entr" presetSubtype="0" fill="hold" nodeType="withEffect">
                                  <p:stCondLst>
                                    <p:cond delay="0"/>
                                  </p:stCondLst>
                                  <p:childTnLst>
                                    <p:set>
                                      <p:cBhvr>
                                        <p:cTn id="57" dur="1" fill="hold">
                                          <p:stCondLst>
                                            <p:cond delay="0"/>
                                          </p:stCondLst>
                                        </p:cTn>
                                        <p:tgtEl>
                                          <p:spTgt spid="78"/>
                                        </p:tgtEl>
                                        <p:attrNameLst>
                                          <p:attrName>style.visibility</p:attrName>
                                        </p:attrNameLst>
                                      </p:cBhvr>
                                      <p:to>
                                        <p:strVal val="visible"/>
                                      </p:to>
                                    </p:set>
                                    <p:animEffect transition="in" filter="fade">
                                      <p:cBhvr>
                                        <p:cTn id="58" dur="500"/>
                                        <p:tgtEl>
                                          <p:spTgt spid="78"/>
                                        </p:tgtEl>
                                      </p:cBhvr>
                                    </p:animEffect>
                                  </p:childTnLst>
                                </p:cTn>
                              </p:par>
                              <p:par>
                                <p:cTn id="59" presetID="10" presetClass="entr" presetSubtype="0" fill="hold" nodeType="withEffect">
                                  <p:stCondLst>
                                    <p:cond delay="0"/>
                                  </p:stCondLst>
                                  <p:childTnLst>
                                    <p:set>
                                      <p:cBhvr>
                                        <p:cTn id="60" dur="1" fill="hold">
                                          <p:stCondLst>
                                            <p:cond delay="0"/>
                                          </p:stCondLst>
                                        </p:cTn>
                                        <p:tgtEl>
                                          <p:spTgt spid="81"/>
                                        </p:tgtEl>
                                        <p:attrNameLst>
                                          <p:attrName>style.visibility</p:attrName>
                                        </p:attrNameLst>
                                      </p:cBhvr>
                                      <p:to>
                                        <p:strVal val="visible"/>
                                      </p:to>
                                    </p:set>
                                    <p:animEffect transition="in" filter="fade">
                                      <p:cBhvr>
                                        <p:cTn id="61" dur="500"/>
                                        <p:tgtEl>
                                          <p:spTgt spid="81"/>
                                        </p:tgtEl>
                                      </p:cBhvr>
                                    </p:animEffect>
                                  </p:childTnLst>
                                </p:cTn>
                              </p:par>
                              <p:par>
                                <p:cTn id="62" presetID="10" presetClass="entr" presetSubtype="0" fill="hold" nodeType="withEffect">
                                  <p:stCondLst>
                                    <p:cond delay="0"/>
                                  </p:stCondLst>
                                  <p:childTnLst>
                                    <p:set>
                                      <p:cBhvr>
                                        <p:cTn id="63" dur="1" fill="hold">
                                          <p:stCondLst>
                                            <p:cond delay="0"/>
                                          </p:stCondLst>
                                        </p:cTn>
                                        <p:tgtEl>
                                          <p:spTgt spid="84"/>
                                        </p:tgtEl>
                                        <p:attrNameLst>
                                          <p:attrName>style.visibility</p:attrName>
                                        </p:attrNameLst>
                                      </p:cBhvr>
                                      <p:to>
                                        <p:strVal val="visible"/>
                                      </p:to>
                                    </p:set>
                                    <p:animEffect transition="in" filter="fade">
                                      <p:cBhvr>
                                        <p:cTn id="64" dur="500"/>
                                        <p:tgtEl>
                                          <p:spTgt spid="84"/>
                                        </p:tgtEl>
                                      </p:cBhvr>
                                    </p:animEffect>
                                  </p:childTnLst>
                                </p:cTn>
                              </p:par>
                              <p:par>
                                <p:cTn id="65" presetID="10" presetClass="entr" presetSubtype="0" fill="hold" nodeType="withEffect">
                                  <p:stCondLst>
                                    <p:cond delay="0"/>
                                  </p:stCondLst>
                                  <p:childTnLst>
                                    <p:set>
                                      <p:cBhvr>
                                        <p:cTn id="66" dur="1" fill="hold">
                                          <p:stCondLst>
                                            <p:cond delay="0"/>
                                          </p:stCondLst>
                                        </p:cTn>
                                        <p:tgtEl>
                                          <p:spTgt spid="87"/>
                                        </p:tgtEl>
                                        <p:attrNameLst>
                                          <p:attrName>style.visibility</p:attrName>
                                        </p:attrNameLst>
                                      </p:cBhvr>
                                      <p:to>
                                        <p:strVal val="visible"/>
                                      </p:to>
                                    </p:set>
                                    <p:animEffect transition="in" filter="fade">
                                      <p:cBhvr>
                                        <p:cTn id="67" dur="500"/>
                                        <p:tgtEl>
                                          <p:spTgt spid="87"/>
                                        </p:tgtEl>
                                      </p:cBhvr>
                                    </p:animEffect>
                                  </p:childTnLst>
                                </p:cTn>
                              </p:par>
                              <p:par>
                                <p:cTn id="68" presetID="10" presetClass="entr" presetSubtype="0" fill="hold" nodeType="withEffect">
                                  <p:stCondLst>
                                    <p:cond delay="0"/>
                                  </p:stCondLst>
                                  <p:childTnLst>
                                    <p:set>
                                      <p:cBhvr>
                                        <p:cTn id="69" dur="1" fill="hold">
                                          <p:stCondLst>
                                            <p:cond delay="0"/>
                                          </p:stCondLst>
                                        </p:cTn>
                                        <p:tgtEl>
                                          <p:spTgt spid="90"/>
                                        </p:tgtEl>
                                        <p:attrNameLst>
                                          <p:attrName>style.visibility</p:attrName>
                                        </p:attrNameLst>
                                      </p:cBhvr>
                                      <p:to>
                                        <p:strVal val="visible"/>
                                      </p:to>
                                    </p:set>
                                    <p:animEffect transition="in" filter="fade">
                                      <p:cBhvr>
                                        <p:cTn id="70" dur="500"/>
                                        <p:tgtEl>
                                          <p:spTgt spid="90"/>
                                        </p:tgtEl>
                                      </p:cBhvr>
                                    </p:animEffect>
                                  </p:childTnLst>
                                </p:cTn>
                              </p:par>
                              <p:par>
                                <p:cTn id="71" presetID="10" presetClass="entr" presetSubtype="0" fill="hold" nodeType="withEffect">
                                  <p:stCondLst>
                                    <p:cond delay="0"/>
                                  </p:stCondLst>
                                  <p:childTnLst>
                                    <p:set>
                                      <p:cBhvr>
                                        <p:cTn id="72" dur="1" fill="hold">
                                          <p:stCondLst>
                                            <p:cond delay="0"/>
                                          </p:stCondLst>
                                        </p:cTn>
                                        <p:tgtEl>
                                          <p:spTgt spid="93"/>
                                        </p:tgtEl>
                                        <p:attrNameLst>
                                          <p:attrName>style.visibility</p:attrName>
                                        </p:attrNameLst>
                                      </p:cBhvr>
                                      <p:to>
                                        <p:strVal val="visible"/>
                                      </p:to>
                                    </p:set>
                                    <p:animEffect transition="in" filter="fade">
                                      <p:cBhvr>
                                        <p:cTn id="73" dur="500"/>
                                        <p:tgtEl>
                                          <p:spTgt spid="93"/>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5"/>
                                        </p:tgtEl>
                                        <p:attrNameLst>
                                          <p:attrName>style.visibility</p:attrName>
                                        </p:attrNameLst>
                                      </p:cBhvr>
                                      <p:to>
                                        <p:strVal val="visible"/>
                                      </p:to>
                                    </p:set>
                                    <p:animEffect transition="in" filter="fade">
                                      <p:cBhvr>
                                        <p:cTn id="77" dur="500"/>
                                        <p:tgtEl>
                                          <p:spTgt spid="105"/>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07"/>
                                        </p:tgtEl>
                                        <p:attrNameLst>
                                          <p:attrName>style.visibility</p:attrName>
                                        </p:attrNameLst>
                                      </p:cBhvr>
                                      <p:to>
                                        <p:strVal val="visible"/>
                                      </p:to>
                                    </p:set>
                                    <p:animEffect transition="in" filter="fade">
                                      <p:cBhvr>
                                        <p:cTn id="80" dur="500"/>
                                        <p:tgtEl>
                                          <p:spTgt spid="107"/>
                                        </p:tgtEl>
                                      </p:cBhvr>
                                    </p:animEffect>
                                  </p:childTnLst>
                                </p:cTn>
                              </p:par>
                            </p:childTnLst>
                          </p:cTn>
                        </p:par>
                        <p:par>
                          <p:cTn id="81" fill="hold">
                            <p:stCondLst>
                              <p:cond delay="2500"/>
                            </p:stCondLst>
                            <p:childTnLst>
                              <p:par>
                                <p:cTn id="82" presetID="22" presetClass="entr" presetSubtype="4" fill="hold" nodeType="afterEffect">
                                  <p:stCondLst>
                                    <p:cond delay="0"/>
                                  </p:stCondLst>
                                  <p:childTnLst>
                                    <p:set>
                                      <p:cBhvr>
                                        <p:cTn id="83" dur="1" fill="hold">
                                          <p:stCondLst>
                                            <p:cond delay="0"/>
                                          </p:stCondLst>
                                        </p:cTn>
                                        <p:tgtEl>
                                          <p:spTgt spid="96"/>
                                        </p:tgtEl>
                                        <p:attrNameLst>
                                          <p:attrName>style.visibility</p:attrName>
                                        </p:attrNameLst>
                                      </p:cBhvr>
                                      <p:to>
                                        <p:strVal val="visible"/>
                                      </p:to>
                                    </p:set>
                                    <p:animEffect transition="in" filter="wipe(down)">
                                      <p:cBhvr>
                                        <p:cTn id="84" dur="500"/>
                                        <p:tgtEl>
                                          <p:spTgt spid="96"/>
                                        </p:tgtEl>
                                      </p:cBhvr>
                                    </p:animEffect>
                                  </p:childTnLst>
                                </p:cTn>
                              </p:par>
                              <p:par>
                                <p:cTn id="85" presetID="22" presetClass="entr" presetSubtype="4" fill="hold" nodeType="withEffect">
                                  <p:stCondLst>
                                    <p:cond delay="0"/>
                                  </p:stCondLst>
                                  <p:childTnLst>
                                    <p:set>
                                      <p:cBhvr>
                                        <p:cTn id="86" dur="1" fill="hold">
                                          <p:stCondLst>
                                            <p:cond delay="0"/>
                                          </p:stCondLst>
                                        </p:cTn>
                                        <p:tgtEl>
                                          <p:spTgt spid="100"/>
                                        </p:tgtEl>
                                        <p:attrNameLst>
                                          <p:attrName>style.visibility</p:attrName>
                                        </p:attrNameLst>
                                      </p:cBhvr>
                                      <p:to>
                                        <p:strVal val="visible"/>
                                      </p:to>
                                    </p:set>
                                    <p:animEffect transition="in" filter="wipe(down)">
                                      <p:cBhvr>
                                        <p:cTn id="87" dur="500"/>
                                        <p:tgtEl>
                                          <p:spTgt spid="100"/>
                                        </p:tgtEl>
                                      </p:cBhvr>
                                    </p:animEffect>
                                  </p:childTnLst>
                                </p:cTn>
                              </p:par>
                              <p:par>
                                <p:cTn id="88" presetID="22" presetClass="entr" presetSubtype="4" fill="hold" nodeType="withEffect">
                                  <p:stCondLst>
                                    <p:cond delay="0"/>
                                  </p:stCondLst>
                                  <p:childTnLst>
                                    <p:set>
                                      <p:cBhvr>
                                        <p:cTn id="89" dur="1" fill="hold">
                                          <p:stCondLst>
                                            <p:cond delay="0"/>
                                          </p:stCondLst>
                                        </p:cTn>
                                        <p:tgtEl>
                                          <p:spTgt spid="101"/>
                                        </p:tgtEl>
                                        <p:attrNameLst>
                                          <p:attrName>style.visibility</p:attrName>
                                        </p:attrNameLst>
                                      </p:cBhvr>
                                      <p:to>
                                        <p:strVal val="visible"/>
                                      </p:to>
                                    </p:set>
                                    <p:animEffect transition="in" filter="wipe(down)">
                                      <p:cBhvr>
                                        <p:cTn id="90" dur="500"/>
                                        <p:tgtEl>
                                          <p:spTgt spid="101"/>
                                        </p:tgtEl>
                                      </p:cBhvr>
                                    </p:animEffect>
                                  </p:childTnLst>
                                </p:cTn>
                              </p:par>
                            </p:childTnLst>
                          </p:cTn>
                        </p:par>
                        <p:par>
                          <p:cTn id="91" fill="hold">
                            <p:stCondLst>
                              <p:cond delay="3000"/>
                            </p:stCondLst>
                            <p:childTnLst>
                              <p:par>
                                <p:cTn id="92" presetID="22" presetClass="entr" presetSubtype="4" fill="hold" nodeType="afterEffect">
                                  <p:stCondLst>
                                    <p:cond delay="0"/>
                                  </p:stCondLst>
                                  <p:childTnLst>
                                    <p:set>
                                      <p:cBhvr>
                                        <p:cTn id="93" dur="1" fill="hold">
                                          <p:stCondLst>
                                            <p:cond delay="0"/>
                                          </p:stCondLst>
                                        </p:cTn>
                                        <p:tgtEl>
                                          <p:spTgt spid="102"/>
                                        </p:tgtEl>
                                        <p:attrNameLst>
                                          <p:attrName>style.visibility</p:attrName>
                                        </p:attrNameLst>
                                      </p:cBhvr>
                                      <p:to>
                                        <p:strVal val="visible"/>
                                      </p:to>
                                    </p:set>
                                    <p:animEffect transition="in" filter="wipe(down)">
                                      <p:cBhvr>
                                        <p:cTn id="94" dur="500"/>
                                        <p:tgtEl>
                                          <p:spTgt spid="102"/>
                                        </p:tgtEl>
                                      </p:cBhvr>
                                    </p:animEffect>
                                  </p:childTnLst>
                                </p:cTn>
                              </p:par>
                              <p:par>
                                <p:cTn id="95" presetID="22" presetClass="entr" presetSubtype="4" fill="hold" nodeType="withEffect">
                                  <p:stCondLst>
                                    <p:cond delay="0"/>
                                  </p:stCondLst>
                                  <p:childTnLst>
                                    <p:set>
                                      <p:cBhvr>
                                        <p:cTn id="96" dur="1" fill="hold">
                                          <p:stCondLst>
                                            <p:cond delay="0"/>
                                          </p:stCondLst>
                                        </p:cTn>
                                        <p:tgtEl>
                                          <p:spTgt spid="103"/>
                                        </p:tgtEl>
                                        <p:attrNameLst>
                                          <p:attrName>style.visibility</p:attrName>
                                        </p:attrNameLst>
                                      </p:cBhvr>
                                      <p:to>
                                        <p:strVal val="visible"/>
                                      </p:to>
                                    </p:set>
                                    <p:animEffect transition="in" filter="wipe(down)">
                                      <p:cBhvr>
                                        <p:cTn id="97" dur="500"/>
                                        <p:tgtEl>
                                          <p:spTgt spid="10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06"/>
                                        </p:tgtEl>
                                        <p:attrNameLst>
                                          <p:attrName>style.visibility</p:attrName>
                                        </p:attrNameLst>
                                      </p:cBhvr>
                                      <p:to>
                                        <p:strVal val="visible"/>
                                      </p:to>
                                    </p:set>
                                    <p:animEffect transition="in" filter="fade">
                                      <p:cBhvr>
                                        <p:cTn id="100"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5" grpId="0" animBg="1"/>
      <p:bldP spid="106" grpId="0"/>
      <p:bldP spid="106" grpId="1"/>
      <p:bldP spid="10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0ADA4-5A54-D13C-A114-6DCF0C4D63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9C1438-FC81-9C7F-D8F0-6C12C77C3E2D}"/>
              </a:ext>
            </a:extLst>
          </p:cNvPr>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F08D48C0-32A7-4845-2CFB-7B57D729725C}"/>
              </a:ext>
            </a:extLst>
          </p:cNvPr>
          <p:cNvSpPr txBox="1">
            <a:spLocks/>
          </p:cNvSpPr>
          <p:nvPr/>
        </p:nvSpPr>
        <p:spPr>
          <a:xfrm>
            <a:off x="1511121" y="2766219"/>
            <a:ext cx="9169758"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chemeClr val="accent1"/>
                </a:solidFill>
                <a:latin typeface="Century Gothic" panose="020B0502020202020204" pitchFamily="34" charset="0"/>
              </a:rPr>
              <a:t>Example: Thing Description</a:t>
            </a:r>
            <a:endParaRPr lang="aa-ET" sz="5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19570324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1F140F7-5469-AE51-57FB-470D6675413D}"/>
              </a:ext>
            </a:extLst>
          </p:cNvPr>
          <p:cNvPicPr>
            <a:picLocks noChangeAspect="1"/>
          </p:cNvPicPr>
          <p:nvPr/>
        </p:nvPicPr>
        <p:blipFill>
          <a:blip r:embed="rId3"/>
          <a:stretch>
            <a:fillRect/>
          </a:stretch>
        </p:blipFill>
        <p:spPr>
          <a:xfrm>
            <a:off x="678542" y="1974739"/>
            <a:ext cx="10834912" cy="3932074"/>
          </a:xfrm>
          <a:prstGeom prst="rect">
            <a:avLst/>
          </a:prstGeom>
        </p:spPr>
      </p:pic>
      <p:sp>
        <p:nvSpPr>
          <p:cNvPr id="11" name="Title 10">
            <a:extLst>
              <a:ext uri="{FF2B5EF4-FFF2-40B4-BE49-F238E27FC236}">
                <a16:creationId xmlns:a16="http://schemas.microsoft.com/office/drawing/2014/main" id="{4A3F43A9-8DE4-6B9D-478E-EF71C9B947D8}"/>
              </a:ext>
            </a:extLst>
          </p:cNvPr>
          <p:cNvSpPr>
            <a:spLocks noGrp="1"/>
          </p:cNvSpPr>
          <p:nvPr>
            <p:ph type="title"/>
          </p:nvPr>
        </p:nvSpPr>
        <p:spPr/>
        <p:txBody>
          <a:bodyPr/>
          <a:lstStyle/>
          <a:p>
            <a:endParaRPr lang="en-US"/>
          </a:p>
        </p:txBody>
      </p:sp>
      <p:sp>
        <p:nvSpPr>
          <p:cNvPr id="12" name="Title 1">
            <a:extLst>
              <a:ext uri="{FF2B5EF4-FFF2-40B4-BE49-F238E27FC236}">
                <a16:creationId xmlns:a16="http://schemas.microsoft.com/office/drawing/2014/main" id="{570445AA-4999-3EAB-4E51-56034535A93B}"/>
              </a:ext>
            </a:extLst>
          </p:cNvPr>
          <p:cNvSpPr txBox="1">
            <a:spLocks/>
          </p:cNvSpPr>
          <p:nvPr/>
        </p:nvSpPr>
        <p:spPr>
          <a:xfrm>
            <a:off x="2012048" y="383993"/>
            <a:ext cx="8167905"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1"/>
                </a:solidFill>
                <a:latin typeface="Century Gothic" panose="020B0502020202020204" pitchFamily="34" charset="0"/>
              </a:rPr>
              <a:t>Example: Thing Description</a:t>
            </a:r>
            <a:endParaRPr lang="aa-ET" dirty="0">
              <a:solidFill>
                <a:schemeClr val="accent1"/>
              </a:solidFill>
              <a:latin typeface="Century Gothic" panose="020B0502020202020204" pitchFamily="34" charset="0"/>
            </a:endParaRPr>
          </a:p>
        </p:txBody>
      </p:sp>
      <p:sp>
        <p:nvSpPr>
          <p:cNvPr id="3" name="Rectangle 2">
            <a:extLst>
              <a:ext uri="{FF2B5EF4-FFF2-40B4-BE49-F238E27FC236}">
                <a16:creationId xmlns:a16="http://schemas.microsoft.com/office/drawing/2014/main" id="{30C198C9-2D7A-3612-C158-8B2EC3C14781}"/>
              </a:ext>
            </a:extLst>
          </p:cNvPr>
          <p:cNvSpPr/>
          <p:nvPr/>
        </p:nvSpPr>
        <p:spPr>
          <a:xfrm>
            <a:off x="678542" y="2336799"/>
            <a:ext cx="4448194"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5FA31C9-782F-7CAF-B2A4-85D861E37BA9}"/>
              </a:ext>
            </a:extLst>
          </p:cNvPr>
          <p:cNvSpPr/>
          <p:nvPr/>
        </p:nvSpPr>
        <p:spPr>
          <a:xfrm>
            <a:off x="678542" y="2071616"/>
            <a:ext cx="613810"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C2CC0E6-2FEA-38A8-6FBD-6A6209DA7FBB}"/>
              </a:ext>
            </a:extLst>
          </p:cNvPr>
          <p:cNvSpPr/>
          <p:nvPr/>
        </p:nvSpPr>
        <p:spPr>
          <a:xfrm>
            <a:off x="678542" y="2635208"/>
            <a:ext cx="2308498"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1095BE8-7C38-5A66-3713-20B3BD9F25A7}"/>
              </a:ext>
            </a:extLst>
          </p:cNvPr>
          <p:cNvSpPr/>
          <p:nvPr/>
        </p:nvSpPr>
        <p:spPr>
          <a:xfrm>
            <a:off x="678542" y="2955933"/>
            <a:ext cx="2649874"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47A87C4-19A6-8976-1A21-AFAF75F4C5AD}"/>
              </a:ext>
            </a:extLst>
          </p:cNvPr>
          <p:cNvSpPr/>
          <p:nvPr/>
        </p:nvSpPr>
        <p:spPr>
          <a:xfrm>
            <a:off x="678542" y="3248208"/>
            <a:ext cx="3320434"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8B3E510-06E6-A14C-D234-C03AD5F074F0}"/>
              </a:ext>
            </a:extLst>
          </p:cNvPr>
          <p:cNvSpPr/>
          <p:nvPr/>
        </p:nvSpPr>
        <p:spPr>
          <a:xfrm>
            <a:off x="678540" y="3540483"/>
            <a:ext cx="2527956"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5B6054-0412-28E2-3C56-B947897F7108}"/>
              </a:ext>
            </a:extLst>
          </p:cNvPr>
          <p:cNvSpPr/>
          <p:nvPr/>
        </p:nvSpPr>
        <p:spPr>
          <a:xfrm>
            <a:off x="678540" y="3852984"/>
            <a:ext cx="6770772"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3D7343-CFC7-EF42-BF0A-7914DD5AE5BE}"/>
              </a:ext>
            </a:extLst>
          </p:cNvPr>
          <p:cNvSpPr/>
          <p:nvPr/>
        </p:nvSpPr>
        <p:spPr>
          <a:xfrm>
            <a:off x="678540" y="4137035"/>
            <a:ext cx="6770772"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E1CF664-71F7-F243-431F-0AD69B72E79B}"/>
              </a:ext>
            </a:extLst>
          </p:cNvPr>
          <p:cNvSpPr/>
          <p:nvPr/>
        </p:nvSpPr>
        <p:spPr>
          <a:xfrm>
            <a:off x="678540" y="4418801"/>
            <a:ext cx="6770772"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46A70CB-156A-ACC6-8035-6078870AF5AE}"/>
              </a:ext>
            </a:extLst>
          </p:cNvPr>
          <p:cNvSpPr/>
          <p:nvPr/>
        </p:nvSpPr>
        <p:spPr>
          <a:xfrm>
            <a:off x="678540" y="4731836"/>
            <a:ext cx="1619652"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6790F87-74CE-3CAC-5047-E266EBF8D975}"/>
              </a:ext>
            </a:extLst>
          </p:cNvPr>
          <p:cNvSpPr/>
          <p:nvPr/>
        </p:nvSpPr>
        <p:spPr>
          <a:xfrm>
            <a:off x="678540" y="5030245"/>
            <a:ext cx="1058820"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7060A0D-24A1-D80C-3E34-D81F99FEEB6E}"/>
              </a:ext>
            </a:extLst>
          </p:cNvPr>
          <p:cNvSpPr/>
          <p:nvPr/>
        </p:nvSpPr>
        <p:spPr>
          <a:xfrm>
            <a:off x="678540" y="5328654"/>
            <a:ext cx="833268"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0F0CDFC-BCAD-FFF1-A3F8-5B1EDC6BA7F3}"/>
              </a:ext>
            </a:extLst>
          </p:cNvPr>
          <p:cNvSpPr/>
          <p:nvPr/>
        </p:nvSpPr>
        <p:spPr>
          <a:xfrm>
            <a:off x="678540" y="5608404"/>
            <a:ext cx="613812"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9E3F5A5-8F68-6162-8B38-17EB30322659}"/>
              </a:ext>
            </a:extLst>
          </p:cNvPr>
          <p:cNvSpPr/>
          <p:nvPr/>
        </p:nvSpPr>
        <p:spPr>
          <a:xfrm>
            <a:off x="7449312" y="3852984"/>
            <a:ext cx="6770772"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A39A7AD5-FCAC-C7C3-7A2B-F4A7C0089258}"/>
              </a:ext>
            </a:extLst>
          </p:cNvPr>
          <p:cNvSpPr/>
          <p:nvPr/>
        </p:nvSpPr>
        <p:spPr>
          <a:xfrm>
            <a:off x="7449312" y="4137035"/>
            <a:ext cx="6770772"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88885D0-FD4A-74C9-E0F4-F55D94308F24}"/>
              </a:ext>
            </a:extLst>
          </p:cNvPr>
          <p:cNvSpPr/>
          <p:nvPr/>
        </p:nvSpPr>
        <p:spPr>
          <a:xfrm>
            <a:off x="7410575" y="4418801"/>
            <a:ext cx="6770772"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E96C9FC-5F84-4D8D-6BB6-C838EE0A034E}"/>
              </a:ext>
            </a:extLst>
          </p:cNvPr>
          <p:cNvSpPr/>
          <p:nvPr/>
        </p:nvSpPr>
        <p:spPr>
          <a:xfrm>
            <a:off x="2345294" y="4731836"/>
            <a:ext cx="1619652"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7FF3F0A-7D60-7389-0CB7-814EEFC8AAA5}"/>
              </a:ext>
            </a:extLst>
          </p:cNvPr>
          <p:cNvSpPr/>
          <p:nvPr/>
        </p:nvSpPr>
        <p:spPr>
          <a:xfrm>
            <a:off x="1815884" y="5030245"/>
            <a:ext cx="1058820"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1497C78-535E-1545-B2AB-AEE96A9C36E6}"/>
              </a:ext>
            </a:extLst>
          </p:cNvPr>
          <p:cNvSpPr/>
          <p:nvPr/>
        </p:nvSpPr>
        <p:spPr>
          <a:xfrm>
            <a:off x="1533228" y="5328654"/>
            <a:ext cx="833268"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4D5FA2D-D611-FC1B-9A8C-9843F9FC8C0A}"/>
              </a:ext>
            </a:extLst>
          </p:cNvPr>
          <p:cNvSpPr/>
          <p:nvPr/>
        </p:nvSpPr>
        <p:spPr>
          <a:xfrm>
            <a:off x="1336050" y="5608404"/>
            <a:ext cx="613812"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50">
            <a:extLst>
              <a:ext uri="{FF2B5EF4-FFF2-40B4-BE49-F238E27FC236}">
                <a16:creationId xmlns:a16="http://schemas.microsoft.com/office/drawing/2014/main" id="{569AD5FA-6B3F-3B6C-22C0-9D3F5523908A}"/>
              </a:ext>
            </a:extLst>
          </p:cNvPr>
          <p:cNvPicPr>
            <a:picLocks noChangeAspect="1"/>
          </p:cNvPicPr>
          <p:nvPr/>
        </p:nvPicPr>
        <p:blipFill>
          <a:blip r:embed="rId4"/>
          <a:stretch>
            <a:fillRect/>
          </a:stretch>
        </p:blipFill>
        <p:spPr>
          <a:xfrm>
            <a:off x="678540" y="3841545"/>
            <a:ext cx="10834912" cy="2065268"/>
          </a:xfrm>
          <a:prstGeom prst="rect">
            <a:avLst/>
          </a:prstGeom>
        </p:spPr>
      </p:pic>
      <p:sp>
        <p:nvSpPr>
          <p:cNvPr id="52" name="Rectangle 51">
            <a:extLst>
              <a:ext uri="{FF2B5EF4-FFF2-40B4-BE49-F238E27FC236}">
                <a16:creationId xmlns:a16="http://schemas.microsoft.com/office/drawing/2014/main" id="{7F77829E-73FB-EEED-FF18-6D1CB3EC73AD}"/>
              </a:ext>
            </a:extLst>
          </p:cNvPr>
          <p:cNvSpPr/>
          <p:nvPr/>
        </p:nvSpPr>
        <p:spPr>
          <a:xfrm>
            <a:off x="678540" y="3845364"/>
            <a:ext cx="10834912"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7503FC0-4D31-8D23-259F-7694F3E6AFB9}"/>
              </a:ext>
            </a:extLst>
          </p:cNvPr>
          <p:cNvSpPr/>
          <p:nvPr/>
        </p:nvSpPr>
        <p:spPr>
          <a:xfrm>
            <a:off x="678540" y="4143773"/>
            <a:ext cx="4457340"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BEAC9C6F-341B-ACA4-FCF8-4C1875BCD5AF}"/>
              </a:ext>
            </a:extLst>
          </p:cNvPr>
          <p:cNvSpPr/>
          <p:nvPr/>
        </p:nvSpPr>
        <p:spPr>
          <a:xfrm>
            <a:off x="678540" y="4442182"/>
            <a:ext cx="5470800"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6DEA85F8-891A-38DE-883F-F6FA40C91135}"/>
              </a:ext>
            </a:extLst>
          </p:cNvPr>
          <p:cNvSpPr/>
          <p:nvPr/>
        </p:nvSpPr>
        <p:spPr>
          <a:xfrm>
            <a:off x="678540" y="4740591"/>
            <a:ext cx="1622700"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60A3CD79-1AC4-AF2A-ECD4-6A2A002A2848}"/>
              </a:ext>
            </a:extLst>
          </p:cNvPr>
          <p:cNvSpPr/>
          <p:nvPr/>
        </p:nvSpPr>
        <p:spPr>
          <a:xfrm>
            <a:off x="678540" y="5025292"/>
            <a:ext cx="1081680"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584AB96E-C6C7-69F5-6639-592FC2FD425A}"/>
              </a:ext>
            </a:extLst>
          </p:cNvPr>
          <p:cNvSpPr/>
          <p:nvPr/>
        </p:nvSpPr>
        <p:spPr>
          <a:xfrm>
            <a:off x="678540" y="5316847"/>
            <a:ext cx="837840"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6B44C394-F4EF-0F36-412C-EED5E6992CAD}"/>
              </a:ext>
            </a:extLst>
          </p:cNvPr>
          <p:cNvSpPr/>
          <p:nvPr/>
        </p:nvSpPr>
        <p:spPr>
          <a:xfrm>
            <a:off x="678540" y="5594694"/>
            <a:ext cx="594000"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72009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7000">
        <p159:morph option="byObject"/>
      </p:transition>
    </mc:Choice>
    <mc:Fallback xmlns="">
      <p:transition spd="slow" advTm="1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42" presetClass="path" presetSubtype="0" accel="50000" decel="50000" fill="hold" grpId="0" nodeType="afterEffect">
                                  <p:stCondLst>
                                    <p:cond delay="0"/>
                                  </p:stCondLst>
                                  <p:childTnLst>
                                    <p:animMotion origin="layout" path="M 8.33333E-7 -2.59259E-6 L 0.06172 -2.59259E-6 " pathEditMode="relative" rAng="0" ptsTypes="AA">
                                      <p:cBhvr>
                                        <p:cTn id="10" dur="350" fill="hold"/>
                                        <p:tgtEl>
                                          <p:spTgt spid="4"/>
                                        </p:tgtEl>
                                        <p:attrNameLst>
                                          <p:attrName>ppt_x</p:attrName>
                                          <p:attrName>ppt_y</p:attrName>
                                        </p:attrNameLst>
                                      </p:cBhvr>
                                      <p:rCtr x="3086" y="0"/>
                                    </p:animMotion>
                                  </p:childTnLst>
                                </p:cTn>
                              </p:par>
                            </p:childTnLst>
                          </p:cTn>
                        </p:par>
                        <p:par>
                          <p:cTn id="11" fill="hold">
                            <p:stCondLst>
                              <p:cond delay="850"/>
                            </p:stCondLst>
                            <p:childTnLst>
                              <p:par>
                                <p:cTn id="12" presetID="42" presetClass="path" presetSubtype="0" accel="50000" decel="50000" fill="hold" grpId="0" nodeType="afterEffect">
                                  <p:stCondLst>
                                    <p:cond delay="0"/>
                                  </p:stCondLst>
                                  <p:childTnLst>
                                    <p:animMotion origin="layout" path="M -8.33333E-7 5.55112E-17 L 0.37292 -0.00023 " pathEditMode="relative" rAng="0" ptsTypes="AA">
                                      <p:cBhvr>
                                        <p:cTn id="13" dur="350" fill="hold"/>
                                        <p:tgtEl>
                                          <p:spTgt spid="3"/>
                                        </p:tgtEl>
                                        <p:attrNameLst>
                                          <p:attrName>ppt_x</p:attrName>
                                          <p:attrName>ppt_y</p:attrName>
                                        </p:attrNameLst>
                                      </p:cBhvr>
                                      <p:rCtr x="18646" y="-23"/>
                                    </p:animMotion>
                                  </p:childTnLst>
                                </p:cTn>
                              </p:par>
                            </p:childTnLst>
                          </p:cTn>
                        </p:par>
                        <p:par>
                          <p:cTn id="14" fill="hold">
                            <p:stCondLst>
                              <p:cond delay="1200"/>
                            </p:stCondLst>
                            <p:childTnLst>
                              <p:par>
                                <p:cTn id="15" presetID="63" presetClass="path" presetSubtype="0" accel="50000" decel="50000" fill="hold" grpId="0" nodeType="afterEffect">
                                  <p:stCondLst>
                                    <p:cond delay="0"/>
                                  </p:stCondLst>
                                  <p:childTnLst>
                                    <p:animMotion origin="layout" path="M -4.16667E-7 1.48148E-6 L 0.19531 1.48148E-6 " pathEditMode="relative" rAng="0" ptsTypes="AA">
                                      <p:cBhvr>
                                        <p:cTn id="16" dur="350" fill="hold"/>
                                        <p:tgtEl>
                                          <p:spTgt spid="6"/>
                                        </p:tgtEl>
                                        <p:attrNameLst>
                                          <p:attrName>ppt_x</p:attrName>
                                          <p:attrName>ppt_y</p:attrName>
                                        </p:attrNameLst>
                                      </p:cBhvr>
                                      <p:rCtr x="9766" y="0"/>
                                    </p:animMotion>
                                  </p:childTnLst>
                                </p:cTn>
                              </p:par>
                            </p:childTnLst>
                          </p:cTn>
                        </p:par>
                        <p:par>
                          <p:cTn id="17" fill="hold">
                            <p:stCondLst>
                              <p:cond delay="1550"/>
                            </p:stCondLst>
                            <p:childTnLst>
                              <p:par>
                                <p:cTn id="18" presetID="63" presetClass="path" presetSubtype="0" accel="50000" decel="50000" fill="hold" grpId="0" nodeType="afterEffect">
                                  <p:stCondLst>
                                    <p:cond delay="0"/>
                                  </p:stCondLst>
                                  <p:childTnLst>
                                    <p:animMotion origin="layout" path="M -2.91667E-6 2.22222E-6 L 0.22006 2.22222E-6 " pathEditMode="relative" rAng="0" ptsTypes="AA">
                                      <p:cBhvr>
                                        <p:cTn id="19" dur="350" fill="hold"/>
                                        <p:tgtEl>
                                          <p:spTgt spid="9"/>
                                        </p:tgtEl>
                                        <p:attrNameLst>
                                          <p:attrName>ppt_x</p:attrName>
                                          <p:attrName>ppt_y</p:attrName>
                                        </p:attrNameLst>
                                      </p:cBhvr>
                                      <p:rCtr x="11003" y="0"/>
                                    </p:animMotion>
                                  </p:childTnLst>
                                </p:cTn>
                              </p:par>
                            </p:childTnLst>
                          </p:cTn>
                        </p:par>
                        <p:par>
                          <p:cTn id="20" fill="hold">
                            <p:stCondLst>
                              <p:cond delay="1900"/>
                            </p:stCondLst>
                            <p:childTnLst>
                              <p:par>
                                <p:cTn id="21" presetID="63" presetClass="path" presetSubtype="0" accel="50000" decel="50000" fill="hold" grpId="0" nodeType="afterEffect">
                                  <p:stCondLst>
                                    <p:cond delay="0"/>
                                  </p:stCondLst>
                                  <p:childTnLst>
                                    <p:animMotion origin="layout" path="M 3.125E-6 -3.7037E-7 L 0.27383 -3.7037E-7 " pathEditMode="relative" rAng="0" ptsTypes="AA">
                                      <p:cBhvr>
                                        <p:cTn id="22" dur="350" fill="hold"/>
                                        <p:tgtEl>
                                          <p:spTgt spid="10"/>
                                        </p:tgtEl>
                                        <p:attrNameLst>
                                          <p:attrName>ppt_x</p:attrName>
                                          <p:attrName>ppt_y</p:attrName>
                                        </p:attrNameLst>
                                      </p:cBhvr>
                                      <p:rCtr x="13685" y="0"/>
                                    </p:animMotion>
                                  </p:childTnLst>
                                </p:cTn>
                              </p:par>
                            </p:childTnLst>
                          </p:cTn>
                        </p:par>
                        <p:par>
                          <p:cTn id="23" fill="hold">
                            <p:stCondLst>
                              <p:cond delay="2250"/>
                            </p:stCondLst>
                            <p:childTnLst>
                              <p:par>
                                <p:cTn id="24" presetID="63" presetClass="path" presetSubtype="0" accel="50000" decel="50000" fill="hold" grpId="0" nodeType="afterEffect">
                                  <p:stCondLst>
                                    <p:cond delay="0"/>
                                  </p:stCondLst>
                                  <p:childTnLst>
                                    <p:animMotion origin="layout" path="M -4.79167E-6 -2.96296E-6 L 0.21133 -2.96296E-6 " pathEditMode="relative" rAng="0" ptsTypes="AA">
                                      <p:cBhvr>
                                        <p:cTn id="25" dur="350" fill="hold"/>
                                        <p:tgtEl>
                                          <p:spTgt spid="13"/>
                                        </p:tgtEl>
                                        <p:attrNameLst>
                                          <p:attrName>ppt_x</p:attrName>
                                          <p:attrName>ppt_y</p:attrName>
                                        </p:attrNameLst>
                                      </p:cBhvr>
                                      <p:rCtr x="10560" y="0"/>
                                    </p:animMotion>
                                  </p:childTnLst>
                                </p:cTn>
                              </p:par>
                            </p:childTnLst>
                          </p:cTn>
                        </p:par>
                        <p:par>
                          <p:cTn id="26" fill="hold">
                            <p:stCondLst>
                              <p:cond delay="2600"/>
                            </p:stCondLst>
                            <p:childTnLst>
                              <p:par>
                                <p:cTn id="27" presetID="63" presetClass="path" presetSubtype="0" accel="50000" decel="50000" fill="hold" grpId="0" nodeType="afterEffect">
                                  <p:stCondLst>
                                    <p:cond delay="0"/>
                                  </p:stCondLst>
                                  <p:childTnLst>
                                    <p:animMotion origin="layout" path="M -3.125E-6 -4.81481E-6 L 0.55808 -4.81481E-6 " pathEditMode="relative" rAng="0" ptsTypes="AA">
                                      <p:cBhvr>
                                        <p:cTn id="28" dur="350" fill="hold"/>
                                        <p:tgtEl>
                                          <p:spTgt spid="14"/>
                                        </p:tgtEl>
                                        <p:attrNameLst>
                                          <p:attrName>ppt_x</p:attrName>
                                          <p:attrName>ppt_y</p:attrName>
                                        </p:attrNameLst>
                                      </p:cBhvr>
                                      <p:rCtr x="27904" y="0"/>
                                    </p:animMotion>
                                  </p:childTnLst>
                                </p:cTn>
                              </p:par>
                            </p:childTnLst>
                          </p:cTn>
                        </p:par>
                        <p:par>
                          <p:cTn id="29" fill="hold">
                            <p:stCondLst>
                              <p:cond delay="2950"/>
                            </p:stCondLst>
                            <p:childTnLst>
                              <p:par>
                                <p:cTn id="30" presetID="63" presetClass="path" presetSubtype="0" accel="50000" decel="50000" fill="hold" grpId="0" nodeType="afterEffect">
                                  <p:stCondLst>
                                    <p:cond delay="0"/>
                                  </p:stCondLst>
                                  <p:childTnLst>
                                    <p:animMotion origin="layout" path="M -3.125E-6 1.11022E-16 L 0.55677 1.11022E-16 " pathEditMode="relative" rAng="0" ptsTypes="AA">
                                      <p:cBhvr>
                                        <p:cTn id="31" dur="350" fill="hold"/>
                                        <p:tgtEl>
                                          <p:spTgt spid="15"/>
                                        </p:tgtEl>
                                        <p:attrNameLst>
                                          <p:attrName>ppt_x</p:attrName>
                                          <p:attrName>ppt_y</p:attrName>
                                        </p:attrNameLst>
                                      </p:cBhvr>
                                      <p:rCtr x="27839" y="0"/>
                                    </p:animMotion>
                                  </p:childTnLst>
                                </p:cTn>
                              </p:par>
                            </p:childTnLst>
                          </p:cTn>
                        </p:par>
                        <p:par>
                          <p:cTn id="32" fill="hold">
                            <p:stCondLst>
                              <p:cond delay="3300"/>
                            </p:stCondLst>
                            <p:childTnLst>
                              <p:par>
                                <p:cTn id="33" presetID="63" presetClass="path" presetSubtype="0" accel="50000" decel="50000" fill="hold" grpId="0" nodeType="afterEffect">
                                  <p:stCondLst>
                                    <p:cond delay="0"/>
                                  </p:stCondLst>
                                  <p:childTnLst>
                                    <p:animMotion origin="layout" path="M -3.125E-6 -2.22222E-6 L 0.55743 -2.22222E-6 " pathEditMode="relative" rAng="0" ptsTypes="AA">
                                      <p:cBhvr>
                                        <p:cTn id="34" dur="350" fill="hold"/>
                                        <p:tgtEl>
                                          <p:spTgt spid="16"/>
                                        </p:tgtEl>
                                        <p:attrNameLst>
                                          <p:attrName>ppt_x</p:attrName>
                                          <p:attrName>ppt_y</p:attrName>
                                        </p:attrNameLst>
                                      </p:cBhvr>
                                      <p:rCtr x="27865" y="0"/>
                                    </p:animMotion>
                                  </p:childTnLst>
                                </p:cTn>
                              </p:par>
                            </p:childTnLst>
                          </p:cTn>
                        </p:par>
                        <p:par>
                          <p:cTn id="35" fill="hold">
                            <p:stCondLst>
                              <p:cond delay="3650"/>
                            </p:stCondLst>
                            <p:childTnLst>
                              <p:par>
                                <p:cTn id="36" presetID="63" presetClass="path" presetSubtype="0" accel="50000" decel="50000" fill="hold" grpId="0" nodeType="afterEffect">
                                  <p:stCondLst>
                                    <p:cond delay="0"/>
                                  </p:stCondLst>
                                  <p:childTnLst>
                                    <p:animMotion origin="layout" path="M 4.79167E-6 4.44444E-6 L 0.14101 4.44444E-6 " pathEditMode="relative" rAng="0" ptsTypes="AA">
                                      <p:cBhvr>
                                        <p:cTn id="37" dur="350" fill="hold"/>
                                        <p:tgtEl>
                                          <p:spTgt spid="17"/>
                                        </p:tgtEl>
                                        <p:attrNameLst>
                                          <p:attrName>ppt_x</p:attrName>
                                          <p:attrName>ppt_y</p:attrName>
                                        </p:attrNameLst>
                                      </p:cBhvr>
                                      <p:rCtr x="7044" y="0"/>
                                    </p:animMotion>
                                  </p:childTnLst>
                                </p:cTn>
                              </p:par>
                            </p:childTnLst>
                          </p:cTn>
                        </p:par>
                        <p:par>
                          <p:cTn id="38" fill="hold">
                            <p:stCondLst>
                              <p:cond delay="4000"/>
                            </p:stCondLst>
                            <p:childTnLst>
                              <p:par>
                                <p:cTn id="39" presetID="63" presetClass="path" presetSubtype="0" accel="50000" decel="50000" fill="hold" grpId="0" nodeType="afterEffect">
                                  <p:stCondLst>
                                    <p:cond delay="0"/>
                                  </p:stCondLst>
                                  <p:childTnLst>
                                    <p:animMotion origin="layout" path="M 1.66667E-6 -4.07407E-6 L 0.08958 -4.07407E-6 " pathEditMode="relative" rAng="0" ptsTypes="AA">
                                      <p:cBhvr>
                                        <p:cTn id="40" dur="350" fill="hold"/>
                                        <p:tgtEl>
                                          <p:spTgt spid="18"/>
                                        </p:tgtEl>
                                        <p:attrNameLst>
                                          <p:attrName>ppt_x</p:attrName>
                                          <p:attrName>ppt_y</p:attrName>
                                        </p:attrNameLst>
                                      </p:cBhvr>
                                      <p:rCtr x="4479" y="0"/>
                                    </p:animMotion>
                                  </p:childTnLst>
                                </p:cTn>
                              </p:par>
                            </p:childTnLst>
                          </p:cTn>
                        </p:par>
                        <p:par>
                          <p:cTn id="41" fill="hold">
                            <p:stCondLst>
                              <p:cond delay="4350"/>
                            </p:stCondLst>
                            <p:childTnLst>
                              <p:par>
                                <p:cTn id="42" presetID="63" presetClass="path" presetSubtype="0" accel="50000" decel="50000" fill="hold" grpId="0" nodeType="afterEffect">
                                  <p:stCondLst>
                                    <p:cond delay="0"/>
                                  </p:stCondLst>
                                  <p:childTnLst>
                                    <p:animMotion origin="layout" path="M -3.54167E-6 -2.59259E-6 L 0.07097 -2.59259E-6 " pathEditMode="relative" rAng="0" ptsTypes="AA">
                                      <p:cBhvr>
                                        <p:cTn id="43" dur="350" fill="hold"/>
                                        <p:tgtEl>
                                          <p:spTgt spid="19"/>
                                        </p:tgtEl>
                                        <p:attrNameLst>
                                          <p:attrName>ppt_x</p:attrName>
                                          <p:attrName>ppt_y</p:attrName>
                                        </p:attrNameLst>
                                      </p:cBhvr>
                                      <p:rCtr x="3542" y="0"/>
                                    </p:animMotion>
                                  </p:childTnLst>
                                </p:cTn>
                              </p:par>
                            </p:childTnLst>
                          </p:cTn>
                        </p:par>
                        <p:par>
                          <p:cTn id="44" fill="hold">
                            <p:stCondLst>
                              <p:cond delay="4700"/>
                            </p:stCondLst>
                            <p:childTnLst>
                              <p:par>
                                <p:cTn id="45" presetID="63" presetClass="path" presetSubtype="0" accel="50000" decel="50000" fill="hold" grpId="0" nodeType="afterEffect">
                                  <p:stCondLst>
                                    <p:cond delay="0"/>
                                  </p:stCondLst>
                                  <p:childTnLst>
                                    <p:animMotion origin="layout" path="M 8.33333E-7 -3.33333E-6 L 0.05182 -3.33333E-6 " pathEditMode="relative" rAng="0" ptsTypes="AA">
                                      <p:cBhvr>
                                        <p:cTn id="46" dur="350" fill="hold"/>
                                        <p:tgtEl>
                                          <p:spTgt spid="20"/>
                                        </p:tgtEl>
                                        <p:attrNameLst>
                                          <p:attrName>ppt_x</p:attrName>
                                          <p:attrName>ppt_y</p:attrName>
                                        </p:attrNameLst>
                                      </p:cBhvr>
                                      <p:rCtr x="2591" y="0"/>
                                    </p:animMotion>
                                  </p:childTnLst>
                                </p:cTn>
                              </p:par>
                            </p:childTnLst>
                          </p:cTn>
                        </p:par>
                        <p:par>
                          <p:cTn id="47" fill="hold">
                            <p:stCondLst>
                              <p:cond delay="5050"/>
                            </p:stCondLst>
                            <p:childTnLst>
                              <p:par>
                                <p:cTn id="48" presetID="35" presetClass="path" presetSubtype="0" accel="50000" decel="50000" fill="hold" grpId="0" nodeType="afterEffect">
                                  <p:stCondLst>
                                    <p:cond delay="4000"/>
                                  </p:stCondLst>
                                  <p:childTnLst>
                                    <p:animMotion origin="layout" path="M 4.375E-6 -3.33333E-6 L -0.05404 -3.33333E-6 " pathEditMode="relative" rAng="0" ptsTypes="AA">
                                      <p:cBhvr>
                                        <p:cTn id="49" dur="250" fill="hold"/>
                                        <p:tgtEl>
                                          <p:spTgt spid="27"/>
                                        </p:tgtEl>
                                        <p:attrNameLst>
                                          <p:attrName>ppt_x</p:attrName>
                                          <p:attrName>ppt_y</p:attrName>
                                        </p:attrNameLst>
                                      </p:cBhvr>
                                      <p:rCtr x="-2708" y="0"/>
                                    </p:animMotion>
                                  </p:childTnLst>
                                </p:cTn>
                              </p:par>
                            </p:childTnLst>
                          </p:cTn>
                        </p:par>
                        <p:par>
                          <p:cTn id="50" fill="hold">
                            <p:stCondLst>
                              <p:cond delay="9300"/>
                            </p:stCondLst>
                            <p:childTnLst>
                              <p:par>
                                <p:cTn id="51" presetID="35" presetClass="path" presetSubtype="0" accel="50000" decel="50000" fill="hold" grpId="0" nodeType="afterEffect">
                                  <p:stCondLst>
                                    <p:cond delay="0"/>
                                  </p:stCondLst>
                                  <p:childTnLst>
                                    <p:animMotion origin="layout" path="M 4.16667E-6 -2.59259E-6 L -0.06875 -2.59259E-6 " pathEditMode="relative" rAng="0" ptsTypes="AA">
                                      <p:cBhvr>
                                        <p:cTn id="52" dur="250" fill="hold"/>
                                        <p:tgtEl>
                                          <p:spTgt spid="26"/>
                                        </p:tgtEl>
                                        <p:attrNameLst>
                                          <p:attrName>ppt_x</p:attrName>
                                          <p:attrName>ppt_y</p:attrName>
                                        </p:attrNameLst>
                                      </p:cBhvr>
                                      <p:rCtr x="-3438" y="0"/>
                                    </p:animMotion>
                                  </p:childTnLst>
                                </p:cTn>
                              </p:par>
                            </p:childTnLst>
                          </p:cTn>
                        </p:par>
                        <p:par>
                          <p:cTn id="53" fill="hold">
                            <p:stCondLst>
                              <p:cond delay="9550"/>
                            </p:stCondLst>
                            <p:childTnLst>
                              <p:par>
                                <p:cTn id="54" presetID="35" presetClass="path" presetSubtype="0" accel="50000" decel="50000" fill="hold" grpId="0" nodeType="afterEffect">
                                  <p:stCondLst>
                                    <p:cond delay="0"/>
                                  </p:stCondLst>
                                  <p:childTnLst>
                                    <p:animMotion origin="layout" path="M 2.29167E-6 -4.07407E-6 L -0.09076 -4.07407E-6 " pathEditMode="relative" rAng="0" ptsTypes="AA">
                                      <p:cBhvr>
                                        <p:cTn id="55" dur="250" fill="hold"/>
                                        <p:tgtEl>
                                          <p:spTgt spid="25"/>
                                        </p:tgtEl>
                                        <p:attrNameLst>
                                          <p:attrName>ppt_x</p:attrName>
                                          <p:attrName>ppt_y</p:attrName>
                                        </p:attrNameLst>
                                      </p:cBhvr>
                                      <p:rCtr x="-4544" y="0"/>
                                    </p:animMotion>
                                  </p:childTnLst>
                                </p:cTn>
                              </p:par>
                            </p:childTnLst>
                          </p:cTn>
                        </p:par>
                        <p:par>
                          <p:cTn id="56" fill="hold">
                            <p:stCondLst>
                              <p:cond delay="9800"/>
                            </p:stCondLst>
                            <p:childTnLst>
                              <p:par>
                                <p:cTn id="57" presetID="35" presetClass="path" presetSubtype="0" accel="50000" decel="50000" fill="hold" grpId="0" nodeType="afterEffect">
                                  <p:stCondLst>
                                    <p:cond delay="0"/>
                                  </p:stCondLst>
                                  <p:childTnLst>
                                    <p:animMotion origin="layout" path="M -3.95833E-6 4.44444E-6 L -0.13294 4.44444E-6 " pathEditMode="relative" rAng="0" ptsTypes="AA">
                                      <p:cBhvr>
                                        <p:cTn id="58" dur="250" fill="hold"/>
                                        <p:tgtEl>
                                          <p:spTgt spid="24"/>
                                        </p:tgtEl>
                                        <p:attrNameLst>
                                          <p:attrName>ppt_x</p:attrName>
                                          <p:attrName>ppt_y</p:attrName>
                                        </p:attrNameLst>
                                      </p:cBhvr>
                                      <p:rCtr x="-6654" y="0"/>
                                    </p:animMotion>
                                  </p:childTnLst>
                                </p:cTn>
                              </p:par>
                            </p:childTnLst>
                          </p:cTn>
                        </p:par>
                        <p:par>
                          <p:cTn id="59" fill="hold">
                            <p:stCondLst>
                              <p:cond delay="10050"/>
                            </p:stCondLst>
                            <p:childTnLst>
                              <p:par>
                                <p:cTn id="60" presetID="35" presetClass="path" presetSubtype="0" accel="50000" decel="50000" fill="hold" grpId="0" nodeType="afterEffect">
                                  <p:stCondLst>
                                    <p:cond delay="0"/>
                                  </p:stCondLst>
                                  <p:childTnLst>
                                    <p:animMotion origin="layout" path="M 3.33333E-6 -2.22222E-6 L -0.54271 -2.22222E-6 " pathEditMode="relative" rAng="0" ptsTypes="AA">
                                      <p:cBhvr>
                                        <p:cTn id="61" dur="250" fill="hold"/>
                                        <p:tgtEl>
                                          <p:spTgt spid="23"/>
                                        </p:tgtEl>
                                        <p:attrNameLst>
                                          <p:attrName>ppt_x</p:attrName>
                                          <p:attrName>ppt_y</p:attrName>
                                        </p:attrNameLst>
                                      </p:cBhvr>
                                      <p:rCtr x="-27135" y="0"/>
                                    </p:animMotion>
                                  </p:childTnLst>
                                </p:cTn>
                              </p:par>
                            </p:childTnLst>
                          </p:cTn>
                        </p:par>
                        <p:par>
                          <p:cTn id="62" fill="hold">
                            <p:stCondLst>
                              <p:cond delay="10300"/>
                            </p:stCondLst>
                            <p:childTnLst>
                              <p:par>
                                <p:cTn id="63" presetID="35" presetClass="path" presetSubtype="0" accel="50000" decel="50000" fill="hold" grpId="0" nodeType="afterEffect">
                                  <p:stCondLst>
                                    <p:cond delay="0"/>
                                  </p:stCondLst>
                                  <p:childTnLst>
                                    <p:animMotion origin="layout" path="M -1.875E-6 1.11022E-16 L -0.54883 1.11022E-16 " pathEditMode="relative" rAng="0" ptsTypes="AA">
                                      <p:cBhvr>
                                        <p:cTn id="64" dur="250" fill="hold"/>
                                        <p:tgtEl>
                                          <p:spTgt spid="22"/>
                                        </p:tgtEl>
                                        <p:attrNameLst>
                                          <p:attrName>ppt_x</p:attrName>
                                          <p:attrName>ppt_y</p:attrName>
                                        </p:attrNameLst>
                                      </p:cBhvr>
                                      <p:rCtr x="-27448" y="0"/>
                                    </p:animMotion>
                                  </p:childTnLst>
                                </p:cTn>
                              </p:par>
                            </p:childTnLst>
                          </p:cTn>
                        </p:par>
                        <p:par>
                          <p:cTn id="65" fill="hold">
                            <p:stCondLst>
                              <p:cond delay="10550"/>
                            </p:stCondLst>
                            <p:childTnLst>
                              <p:par>
                                <p:cTn id="66" presetID="35" presetClass="path" presetSubtype="0" accel="50000" decel="50000" fill="hold" grpId="0" nodeType="afterEffect">
                                  <p:stCondLst>
                                    <p:cond delay="0"/>
                                  </p:stCondLst>
                                  <p:childTnLst>
                                    <p:animMotion origin="layout" path="M -1.875E-6 -4.81481E-6 L -0.55351 -4.81481E-6 " pathEditMode="relative" rAng="0" ptsTypes="AA">
                                      <p:cBhvr>
                                        <p:cTn id="67" dur="250" fill="hold"/>
                                        <p:tgtEl>
                                          <p:spTgt spid="21"/>
                                        </p:tgtEl>
                                        <p:attrNameLst>
                                          <p:attrName>ppt_x</p:attrName>
                                          <p:attrName>ppt_y</p:attrName>
                                        </p:attrNameLst>
                                      </p:cBhvr>
                                      <p:rCtr x="-27682" y="0"/>
                                    </p:animMotion>
                                  </p:childTnLst>
                                </p:cTn>
                              </p:par>
                            </p:childTnLst>
                          </p:cTn>
                        </p:par>
                        <p:par>
                          <p:cTn id="68" fill="hold">
                            <p:stCondLst>
                              <p:cond delay="10800"/>
                            </p:stCondLst>
                            <p:childTnLst>
                              <p:par>
                                <p:cTn id="69" presetID="10" presetClass="entr" presetSubtype="0" fill="hold" grpId="1" nodeType="after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fade">
                                      <p:cBhvr>
                                        <p:cTn id="71" dur="10"/>
                                        <p:tgtEl>
                                          <p:spTgt spid="52"/>
                                        </p:tgtEl>
                                      </p:cBhvr>
                                    </p:animEffect>
                                  </p:childTnLst>
                                </p:cTn>
                              </p:par>
                              <p:par>
                                <p:cTn id="72" presetID="10" presetClass="entr" presetSubtype="0" fill="hold" grpId="1" nodeType="with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10"/>
                                        <p:tgtEl>
                                          <p:spTgt spid="5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54"/>
                                        </p:tgtEl>
                                        <p:attrNameLst>
                                          <p:attrName>style.visibility</p:attrName>
                                        </p:attrNameLst>
                                      </p:cBhvr>
                                      <p:to>
                                        <p:strVal val="visible"/>
                                      </p:to>
                                    </p:set>
                                    <p:animEffect transition="in" filter="fade">
                                      <p:cBhvr>
                                        <p:cTn id="77" dur="10"/>
                                        <p:tgtEl>
                                          <p:spTgt spid="54"/>
                                        </p:tgtEl>
                                      </p:cBhvr>
                                    </p:animEffect>
                                  </p:childTnLst>
                                </p:cTn>
                              </p:par>
                              <p:par>
                                <p:cTn id="78" presetID="10" presetClass="entr" presetSubtype="0" fill="hold" grpId="1" nodeType="withEffect">
                                  <p:stCondLst>
                                    <p:cond delay="0"/>
                                  </p:stCondLst>
                                  <p:childTnLst>
                                    <p:set>
                                      <p:cBhvr>
                                        <p:cTn id="79" dur="1" fill="hold">
                                          <p:stCondLst>
                                            <p:cond delay="0"/>
                                          </p:stCondLst>
                                        </p:cTn>
                                        <p:tgtEl>
                                          <p:spTgt spid="55"/>
                                        </p:tgtEl>
                                        <p:attrNameLst>
                                          <p:attrName>style.visibility</p:attrName>
                                        </p:attrNameLst>
                                      </p:cBhvr>
                                      <p:to>
                                        <p:strVal val="visible"/>
                                      </p:to>
                                    </p:set>
                                    <p:animEffect transition="in" filter="fade">
                                      <p:cBhvr>
                                        <p:cTn id="80" dur="10"/>
                                        <p:tgtEl>
                                          <p:spTgt spid="55"/>
                                        </p:tgtEl>
                                      </p:cBhvr>
                                    </p:animEffect>
                                  </p:childTnLst>
                                </p:cTn>
                              </p:par>
                              <p:par>
                                <p:cTn id="81" presetID="10" presetClass="entr" presetSubtype="0" fill="hold" grpId="1" nodeType="withEffect">
                                  <p:stCondLst>
                                    <p:cond delay="0"/>
                                  </p:stCondLst>
                                  <p:childTnLst>
                                    <p:set>
                                      <p:cBhvr>
                                        <p:cTn id="82" dur="1" fill="hold">
                                          <p:stCondLst>
                                            <p:cond delay="0"/>
                                          </p:stCondLst>
                                        </p:cTn>
                                        <p:tgtEl>
                                          <p:spTgt spid="56"/>
                                        </p:tgtEl>
                                        <p:attrNameLst>
                                          <p:attrName>style.visibility</p:attrName>
                                        </p:attrNameLst>
                                      </p:cBhvr>
                                      <p:to>
                                        <p:strVal val="visible"/>
                                      </p:to>
                                    </p:set>
                                    <p:animEffect transition="in" filter="fade">
                                      <p:cBhvr>
                                        <p:cTn id="83" dur="10"/>
                                        <p:tgtEl>
                                          <p:spTgt spid="56"/>
                                        </p:tgtEl>
                                      </p:cBhvr>
                                    </p:animEffect>
                                  </p:childTnLst>
                                </p:cTn>
                              </p:par>
                              <p:par>
                                <p:cTn id="84" presetID="10" presetClass="entr" presetSubtype="0" fill="hold" grpId="1" nodeType="withEffect">
                                  <p:stCondLst>
                                    <p:cond delay="0"/>
                                  </p:stCondLst>
                                  <p:childTnLst>
                                    <p:set>
                                      <p:cBhvr>
                                        <p:cTn id="85" dur="1" fill="hold">
                                          <p:stCondLst>
                                            <p:cond delay="0"/>
                                          </p:stCondLst>
                                        </p:cTn>
                                        <p:tgtEl>
                                          <p:spTgt spid="57"/>
                                        </p:tgtEl>
                                        <p:attrNameLst>
                                          <p:attrName>style.visibility</p:attrName>
                                        </p:attrNameLst>
                                      </p:cBhvr>
                                      <p:to>
                                        <p:strVal val="visible"/>
                                      </p:to>
                                    </p:set>
                                    <p:animEffect transition="in" filter="fade">
                                      <p:cBhvr>
                                        <p:cTn id="86" dur="10"/>
                                        <p:tgtEl>
                                          <p:spTgt spid="57"/>
                                        </p:tgtEl>
                                      </p:cBhvr>
                                    </p:animEffect>
                                  </p:childTnLst>
                                </p:cTn>
                              </p:par>
                              <p:par>
                                <p:cTn id="87" presetID="10" presetClass="entr" presetSubtype="0" fill="hold" grpId="1" nodeType="with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fade">
                                      <p:cBhvr>
                                        <p:cTn id="89" dur="10"/>
                                        <p:tgtEl>
                                          <p:spTgt spid="58"/>
                                        </p:tgtEl>
                                      </p:cBhvr>
                                    </p:animEffect>
                                  </p:childTnLst>
                                </p:cTn>
                              </p:par>
                            </p:childTnLst>
                          </p:cTn>
                        </p:par>
                        <p:par>
                          <p:cTn id="90" fill="hold">
                            <p:stCondLst>
                              <p:cond delay="10810"/>
                            </p:stCondLst>
                            <p:childTnLst>
                              <p:par>
                                <p:cTn id="91" presetID="10" presetClass="entr" presetSubtype="0" fill="hold" nodeType="after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fade">
                                      <p:cBhvr>
                                        <p:cTn id="93" dur="10"/>
                                        <p:tgtEl>
                                          <p:spTgt spid="51"/>
                                        </p:tgtEl>
                                      </p:cBhvr>
                                    </p:animEffect>
                                  </p:childTnLst>
                                </p:cTn>
                              </p:par>
                            </p:childTnLst>
                          </p:cTn>
                        </p:par>
                        <p:par>
                          <p:cTn id="94" fill="hold">
                            <p:stCondLst>
                              <p:cond delay="10820"/>
                            </p:stCondLst>
                            <p:childTnLst>
                              <p:par>
                                <p:cTn id="95" presetID="63" presetClass="path" presetSubtype="0" accel="50000" decel="50000" fill="hold" grpId="0" nodeType="afterEffect">
                                  <p:stCondLst>
                                    <p:cond delay="1000"/>
                                  </p:stCondLst>
                                  <p:childTnLst>
                                    <p:animMotion origin="layout" path="M 0 2.59259E-6 L 0.89141 2.59259E-6 " pathEditMode="relative" rAng="0" ptsTypes="AA">
                                      <p:cBhvr>
                                        <p:cTn id="96" dur="350" fill="hold"/>
                                        <p:tgtEl>
                                          <p:spTgt spid="52"/>
                                        </p:tgtEl>
                                        <p:attrNameLst>
                                          <p:attrName>ppt_x</p:attrName>
                                          <p:attrName>ppt_y</p:attrName>
                                        </p:attrNameLst>
                                      </p:cBhvr>
                                      <p:rCtr x="44570" y="0"/>
                                    </p:animMotion>
                                  </p:childTnLst>
                                </p:cTn>
                              </p:par>
                            </p:childTnLst>
                          </p:cTn>
                        </p:par>
                        <p:par>
                          <p:cTn id="97" fill="hold">
                            <p:stCondLst>
                              <p:cond delay="12170"/>
                            </p:stCondLst>
                            <p:childTnLst>
                              <p:par>
                                <p:cTn id="98" presetID="63" presetClass="path" presetSubtype="0" accel="50000" decel="50000" fill="hold" grpId="0" nodeType="afterEffect">
                                  <p:stCondLst>
                                    <p:cond delay="0"/>
                                  </p:stCondLst>
                                  <p:childTnLst>
                                    <p:animMotion origin="layout" path="M -1.45833E-6 4.07407E-6 L 0.36485 4.07407E-6 " pathEditMode="relative" rAng="0" ptsTypes="AA">
                                      <p:cBhvr>
                                        <p:cTn id="99" dur="350" fill="hold"/>
                                        <p:tgtEl>
                                          <p:spTgt spid="53"/>
                                        </p:tgtEl>
                                        <p:attrNameLst>
                                          <p:attrName>ppt_x</p:attrName>
                                          <p:attrName>ppt_y</p:attrName>
                                        </p:attrNameLst>
                                      </p:cBhvr>
                                      <p:rCtr x="18242" y="0"/>
                                    </p:animMotion>
                                  </p:childTnLst>
                                </p:cTn>
                              </p:par>
                            </p:childTnLst>
                          </p:cTn>
                        </p:par>
                        <p:par>
                          <p:cTn id="100" fill="hold">
                            <p:stCondLst>
                              <p:cond delay="12520"/>
                            </p:stCondLst>
                            <p:childTnLst>
                              <p:par>
                                <p:cTn id="101" presetID="63" presetClass="path" presetSubtype="0" accel="50000" decel="50000" fill="hold" grpId="0" nodeType="afterEffect">
                                  <p:stCondLst>
                                    <p:cond delay="0"/>
                                  </p:stCondLst>
                                  <p:childTnLst>
                                    <p:animMotion origin="layout" path="M 2.08333E-6 -4.44444E-6 L 0.45182 -4.44444E-6 " pathEditMode="relative" rAng="0" ptsTypes="AA">
                                      <p:cBhvr>
                                        <p:cTn id="102" dur="350" fill="hold"/>
                                        <p:tgtEl>
                                          <p:spTgt spid="54"/>
                                        </p:tgtEl>
                                        <p:attrNameLst>
                                          <p:attrName>ppt_x</p:attrName>
                                          <p:attrName>ppt_y</p:attrName>
                                        </p:attrNameLst>
                                      </p:cBhvr>
                                      <p:rCtr x="22591" y="0"/>
                                    </p:animMotion>
                                  </p:childTnLst>
                                </p:cTn>
                              </p:par>
                            </p:childTnLst>
                          </p:cTn>
                        </p:par>
                        <p:par>
                          <p:cTn id="103" fill="hold">
                            <p:stCondLst>
                              <p:cond delay="12870"/>
                            </p:stCondLst>
                            <p:childTnLst>
                              <p:par>
                                <p:cTn id="104" presetID="63" presetClass="path" presetSubtype="0" accel="50000" decel="50000" fill="hold" grpId="0" nodeType="afterEffect">
                                  <p:stCondLst>
                                    <p:cond delay="0"/>
                                  </p:stCondLst>
                                  <p:childTnLst>
                                    <p:animMotion origin="layout" path="M 4.58333E-6 -2.96296E-6 L 0.20898 -2.96296E-6 " pathEditMode="relative" rAng="0" ptsTypes="AA">
                                      <p:cBhvr>
                                        <p:cTn id="105" dur="350" fill="hold"/>
                                        <p:tgtEl>
                                          <p:spTgt spid="55"/>
                                        </p:tgtEl>
                                        <p:attrNameLst>
                                          <p:attrName>ppt_x</p:attrName>
                                          <p:attrName>ppt_y</p:attrName>
                                        </p:attrNameLst>
                                      </p:cBhvr>
                                      <p:rCtr x="10443" y="0"/>
                                    </p:animMotion>
                                  </p:childTnLst>
                                </p:cTn>
                              </p:par>
                            </p:childTnLst>
                          </p:cTn>
                        </p:par>
                        <p:par>
                          <p:cTn id="106" fill="hold">
                            <p:stCondLst>
                              <p:cond delay="13220"/>
                            </p:stCondLst>
                            <p:childTnLst>
                              <p:par>
                                <p:cTn id="107" presetID="63" presetClass="path" presetSubtype="0" accel="50000" decel="50000" fill="hold" grpId="0" nodeType="afterEffect">
                                  <p:stCondLst>
                                    <p:cond delay="0"/>
                                  </p:stCondLst>
                                  <p:childTnLst>
                                    <p:animMotion origin="layout" path="M 0 3.7037E-7 L 0.0888 3.7037E-7 " pathEditMode="relative" rAng="0" ptsTypes="AA">
                                      <p:cBhvr>
                                        <p:cTn id="108" dur="350" fill="hold"/>
                                        <p:tgtEl>
                                          <p:spTgt spid="56"/>
                                        </p:tgtEl>
                                        <p:attrNameLst>
                                          <p:attrName>ppt_x</p:attrName>
                                          <p:attrName>ppt_y</p:attrName>
                                        </p:attrNameLst>
                                      </p:cBhvr>
                                      <p:rCtr x="4440" y="0"/>
                                    </p:animMotion>
                                  </p:childTnLst>
                                </p:cTn>
                              </p:par>
                            </p:childTnLst>
                          </p:cTn>
                        </p:par>
                        <p:par>
                          <p:cTn id="109" fill="hold">
                            <p:stCondLst>
                              <p:cond delay="13570"/>
                            </p:stCondLst>
                            <p:childTnLst>
                              <p:par>
                                <p:cTn id="110" presetID="63" presetClass="path" presetSubtype="0" accel="50000" decel="50000" fill="hold" grpId="0" nodeType="afterEffect">
                                  <p:stCondLst>
                                    <p:cond delay="0"/>
                                  </p:stCondLst>
                                  <p:childTnLst>
                                    <p:animMotion origin="layout" path="M -3.95833E-6 -7.40741E-7 L 0.075 -7.40741E-7 " pathEditMode="relative" rAng="0" ptsTypes="AA">
                                      <p:cBhvr>
                                        <p:cTn id="111" dur="350" fill="hold"/>
                                        <p:tgtEl>
                                          <p:spTgt spid="57"/>
                                        </p:tgtEl>
                                        <p:attrNameLst>
                                          <p:attrName>ppt_x</p:attrName>
                                          <p:attrName>ppt_y</p:attrName>
                                        </p:attrNameLst>
                                      </p:cBhvr>
                                      <p:rCtr x="3750" y="0"/>
                                    </p:animMotion>
                                  </p:childTnLst>
                                </p:cTn>
                              </p:par>
                            </p:childTnLst>
                          </p:cTn>
                        </p:par>
                        <p:par>
                          <p:cTn id="112" fill="hold">
                            <p:stCondLst>
                              <p:cond delay="13920"/>
                            </p:stCondLst>
                            <p:childTnLst>
                              <p:par>
                                <p:cTn id="113" presetID="63" presetClass="path" presetSubtype="0" accel="50000" decel="50000" fill="hold" grpId="0" nodeType="afterEffect">
                                  <p:stCondLst>
                                    <p:cond delay="0"/>
                                  </p:stCondLst>
                                  <p:childTnLst>
                                    <p:animMotion origin="layout" path="M 2.08333E-6 0 L 0.11719 0 " pathEditMode="relative" rAng="0" ptsTypes="AA">
                                      <p:cBhvr>
                                        <p:cTn id="114" dur="350" fill="hold"/>
                                        <p:tgtEl>
                                          <p:spTgt spid="58"/>
                                        </p:tgtEl>
                                        <p:attrNameLst>
                                          <p:attrName>ppt_x</p:attrName>
                                          <p:attrName>ppt_y</p:attrName>
                                        </p:attrNameLst>
                                      </p:cBhvr>
                                      <p:rCtr x="585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9" grpId="0" animBg="1"/>
      <p:bldP spid="10"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52" grpId="0" animBg="1"/>
      <p:bldP spid="52" grpId="1" animBg="1"/>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hermometer with solid fill">
            <a:extLst>
              <a:ext uri="{FF2B5EF4-FFF2-40B4-BE49-F238E27FC236}">
                <a16:creationId xmlns:a16="http://schemas.microsoft.com/office/drawing/2014/main" id="{C3EA19C4-B13E-DC5D-A372-4EBD3766F5B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06728" y="1462807"/>
            <a:ext cx="3032500" cy="3032500"/>
          </a:xfrm>
          <a:prstGeom prst="rect">
            <a:avLst/>
          </a:prstGeom>
        </p:spPr>
      </p:pic>
      <p:pic>
        <p:nvPicPr>
          <p:cNvPr id="5" name="Graphic 4" descr="Robot Hand with solid fill">
            <a:extLst>
              <a:ext uri="{FF2B5EF4-FFF2-40B4-BE49-F238E27FC236}">
                <a16:creationId xmlns:a16="http://schemas.microsoft.com/office/drawing/2014/main" id="{74B2A52C-5FDB-35D1-5FAF-0E42BBDC774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03793" y="1311182"/>
            <a:ext cx="3335750" cy="3335750"/>
          </a:xfrm>
          <a:prstGeom prst="rect">
            <a:avLst/>
          </a:prstGeom>
        </p:spPr>
      </p:pic>
      <p:cxnSp>
        <p:nvCxnSpPr>
          <p:cNvPr id="6" name="Straight Connector 5">
            <a:extLst>
              <a:ext uri="{FF2B5EF4-FFF2-40B4-BE49-F238E27FC236}">
                <a16:creationId xmlns:a16="http://schemas.microsoft.com/office/drawing/2014/main" id="{51992A9B-6B3D-895D-4AF4-2D8BAF41E8C4}"/>
              </a:ext>
            </a:extLst>
          </p:cNvPr>
          <p:cNvCxnSpPr/>
          <p:nvPr/>
        </p:nvCxnSpPr>
        <p:spPr>
          <a:xfrm>
            <a:off x="3467589" y="3662294"/>
            <a:ext cx="3836204"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hidden="1">
            <a:extLst>
              <a:ext uri="{FF2B5EF4-FFF2-40B4-BE49-F238E27FC236}">
                <a16:creationId xmlns:a16="http://schemas.microsoft.com/office/drawing/2014/main" id="{24B8E8A1-139B-DE2B-A9D6-D486914FDA94}"/>
              </a:ext>
            </a:extLst>
          </p:cNvPr>
          <p:cNvSpPr/>
          <p:nvPr/>
        </p:nvSpPr>
        <p:spPr>
          <a:xfrm>
            <a:off x="2769677" y="3570279"/>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52F90287-8F54-6F0D-E621-64265999DA20}"/>
              </a:ext>
            </a:extLst>
          </p:cNvPr>
          <p:cNvSpPr txBox="1">
            <a:spLocks/>
          </p:cNvSpPr>
          <p:nvPr/>
        </p:nvSpPr>
        <p:spPr>
          <a:xfrm>
            <a:off x="2767591" y="4547462"/>
            <a:ext cx="1434019"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Thermostat</a:t>
            </a:r>
          </a:p>
        </p:txBody>
      </p:sp>
      <p:sp>
        <p:nvSpPr>
          <p:cNvPr id="17" name="Title 1">
            <a:extLst>
              <a:ext uri="{FF2B5EF4-FFF2-40B4-BE49-F238E27FC236}">
                <a16:creationId xmlns:a16="http://schemas.microsoft.com/office/drawing/2014/main" id="{5FE6F615-0ADE-9EE8-C51E-FC94718EC508}"/>
              </a:ext>
            </a:extLst>
          </p:cNvPr>
          <p:cNvSpPr txBox="1">
            <a:spLocks/>
          </p:cNvSpPr>
          <p:nvPr/>
        </p:nvSpPr>
        <p:spPr>
          <a:xfrm>
            <a:off x="8518927" y="4547462"/>
            <a:ext cx="905483"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Robot</a:t>
            </a:r>
          </a:p>
        </p:txBody>
      </p:sp>
      <p:grpSp>
        <p:nvGrpSpPr>
          <p:cNvPr id="18" name="Group 17">
            <a:extLst>
              <a:ext uri="{FF2B5EF4-FFF2-40B4-BE49-F238E27FC236}">
                <a16:creationId xmlns:a16="http://schemas.microsoft.com/office/drawing/2014/main" id="{9E6AFECF-0D80-8A42-3DA0-38D9CD3ED994}"/>
              </a:ext>
            </a:extLst>
          </p:cNvPr>
          <p:cNvGrpSpPr/>
          <p:nvPr/>
        </p:nvGrpSpPr>
        <p:grpSpPr>
          <a:xfrm>
            <a:off x="8432807" y="3570044"/>
            <a:ext cx="962125" cy="962125"/>
            <a:chOff x="9792033" y="3821823"/>
            <a:chExt cx="962125" cy="962125"/>
          </a:xfrm>
        </p:grpSpPr>
        <p:sp>
          <p:nvSpPr>
            <p:cNvPr id="19" name="Rectangle 18">
              <a:extLst>
                <a:ext uri="{FF2B5EF4-FFF2-40B4-BE49-F238E27FC236}">
                  <a16:creationId xmlns:a16="http://schemas.microsoft.com/office/drawing/2014/main" id="{8E670D5A-3835-2850-FF87-14F55CC1C8E1}"/>
                </a:ext>
              </a:extLst>
            </p:cNvPr>
            <p:cNvSpPr/>
            <p:nvPr/>
          </p:nvSpPr>
          <p:spPr>
            <a:xfrm>
              <a:off x="9974906" y="3906156"/>
              <a:ext cx="67338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a:extLst>
                <a:ext uri="{FF2B5EF4-FFF2-40B4-BE49-F238E27FC236}">
                  <a16:creationId xmlns:a16="http://schemas.microsoft.com/office/drawing/2014/main" id="{98B11625-4784-A8FB-797E-6B30B4218B59}"/>
                </a:ext>
              </a:extLst>
            </p:cNvPr>
            <p:cNvGrpSpPr/>
            <p:nvPr/>
          </p:nvGrpSpPr>
          <p:grpSpPr>
            <a:xfrm>
              <a:off x="9792033" y="3821823"/>
              <a:ext cx="962125" cy="962125"/>
              <a:chOff x="4300668" y="-1299739"/>
              <a:chExt cx="2827861" cy="2827862"/>
            </a:xfrm>
          </p:grpSpPr>
          <p:pic>
            <p:nvPicPr>
              <p:cNvPr id="21" name="Graphic 20" descr="Paper outline">
                <a:extLst>
                  <a:ext uri="{FF2B5EF4-FFF2-40B4-BE49-F238E27FC236}">
                    <a16:creationId xmlns:a16="http://schemas.microsoft.com/office/drawing/2014/main" id="{F6AD0118-4F7A-76E8-3646-AE685D5A1FC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00668" y="-1299739"/>
                <a:ext cx="2827861" cy="2827862"/>
              </a:xfrm>
              <a:prstGeom prst="rect">
                <a:avLst/>
              </a:prstGeom>
            </p:spPr>
          </p:pic>
          <p:pic>
            <p:nvPicPr>
              <p:cNvPr id="22" name="Picture 21" descr="Logo&#10;&#10;Description automatically generated">
                <a:extLst>
                  <a:ext uri="{FF2B5EF4-FFF2-40B4-BE49-F238E27FC236}">
                    <a16:creationId xmlns:a16="http://schemas.microsoft.com/office/drawing/2014/main" id="{3FFE9A95-505C-9C17-B740-8FA30282A54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2" name="Group 1">
            <a:extLst>
              <a:ext uri="{FF2B5EF4-FFF2-40B4-BE49-F238E27FC236}">
                <a16:creationId xmlns:a16="http://schemas.microsoft.com/office/drawing/2014/main" id="{BB8CD825-7F2D-04D4-0C44-3046F8EBC20F}"/>
              </a:ext>
            </a:extLst>
          </p:cNvPr>
          <p:cNvGrpSpPr/>
          <p:nvPr/>
        </p:nvGrpSpPr>
        <p:grpSpPr>
          <a:xfrm>
            <a:off x="2587381" y="3490778"/>
            <a:ext cx="951454" cy="951454"/>
            <a:chOff x="9792033" y="3821823"/>
            <a:chExt cx="962125" cy="962125"/>
          </a:xfrm>
        </p:grpSpPr>
        <p:sp>
          <p:nvSpPr>
            <p:cNvPr id="3" name="Rectangle 2">
              <a:extLst>
                <a:ext uri="{FF2B5EF4-FFF2-40B4-BE49-F238E27FC236}">
                  <a16:creationId xmlns:a16="http://schemas.microsoft.com/office/drawing/2014/main" id="{9E7CFD83-6106-3896-71A9-52CE6828B9FA}"/>
                </a:ext>
              </a:extLst>
            </p:cNvPr>
            <p:cNvSpPr/>
            <p:nvPr/>
          </p:nvSpPr>
          <p:spPr>
            <a:xfrm>
              <a:off x="9974264" y="3906156"/>
              <a:ext cx="674029"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3A2A065E-3F99-74A3-32B3-0924D73B8E6F}"/>
                </a:ext>
              </a:extLst>
            </p:cNvPr>
            <p:cNvGrpSpPr/>
            <p:nvPr/>
          </p:nvGrpSpPr>
          <p:grpSpPr>
            <a:xfrm>
              <a:off x="9792033" y="3821823"/>
              <a:ext cx="962125" cy="962125"/>
              <a:chOff x="4300668" y="-1299739"/>
              <a:chExt cx="2827861" cy="2827862"/>
            </a:xfrm>
          </p:grpSpPr>
          <p:pic>
            <p:nvPicPr>
              <p:cNvPr id="13" name="Graphic 12" descr="Paper outline">
                <a:extLst>
                  <a:ext uri="{FF2B5EF4-FFF2-40B4-BE49-F238E27FC236}">
                    <a16:creationId xmlns:a16="http://schemas.microsoft.com/office/drawing/2014/main" id="{D3367E1E-5706-3CDB-530F-02D1D1B98CA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00668" y="-1299739"/>
                <a:ext cx="2827861" cy="2827862"/>
              </a:xfrm>
              <a:prstGeom prst="rect">
                <a:avLst/>
              </a:prstGeom>
            </p:spPr>
          </p:pic>
          <p:pic>
            <p:nvPicPr>
              <p:cNvPr id="14" name="Picture 13" descr="Logo&#10;&#10;Description automatically generated">
                <a:extLst>
                  <a:ext uri="{FF2B5EF4-FFF2-40B4-BE49-F238E27FC236}">
                    <a16:creationId xmlns:a16="http://schemas.microsoft.com/office/drawing/2014/main" id="{1D5A8460-7F46-8A28-F9E2-FBE6E3B1E36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Tree>
    <p:extLst>
      <p:ext uri="{BB962C8B-B14F-4D97-AF65-F5344CB8AC3E}">
        <p14:creationId xmlns:p14="http://schemas.microsoft.com/office/powerpoint/2010/main" val="139568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nodeType="afterEffect">
                                  <p:stCondLst>
                                    <p:cond delay="5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nodeType="withEffect">
                                  <p:stCondLst>
                                    <p:cond delay="5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Thermometer with solid fill">
            <a:extLst>
              <a:ext uri="{FF2B5EF4-FFF2-40B4-BE49-F238E27FC236}">
                <a16:creationId xmlns:a16="http://schemas.microsoft.com/office/drawing/2014/main" id="{C3EA19C4-B13E-DC5D-A372-4EBD3766F5B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02213" y="1460276"/>
            <a:ext cx="3032500" cy="3032500"/>
          </a:xfrm>
          <a:prstGeom prst="rect">
            <a:avLst/>
          </a:prstGeom>
        </p:spPr>
      </p:pic>
      <p:cxnSp>
        <p:nvCxnSpPr>
          <p:cNvPr id="6" name="Straight Connector 5">
            <a:extLst>
              <a:ext uri="{FF2B5EF4-FFF2-40B4-BE49-F238E27FC236}">
                <a16:creationId xmlns:a16="http://schemas.microsoft.com/office/drawing/2014/main" id="{51992A9B-6B3D-895D-4AF4-2D8BAF41E8C4}"/>
              </a:ext>
            </a:extLst>
          </p:cNvPr>
          <p:cNvCxnSpPr/>
          <p:nvPr/>
        </p:nvCxnSpPr>
        <p:spPr>
          <a:xfrm>
            <a:off x="3467589" y="3662303"/>
            <a:ext cx="3836204"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hidden="1">
            <a:extLst>
              <a:ext uri="{FF2B5EF4-FFF2-40B4-BE49-F238E27FC236}">
                <a16:creationId xmlns:a16="http://schemas.microsoft.com/office/drawing/2014/main" id="{24B8E8A1-139B-DE2B-A9D6-D486914FDA94}"/>
              </a:ext>
            </a:extLst>
          </p:cNvPr>
          <p:cNvSpPr/>
          <p:nvPr/>
        </p:nvSpPr>
        <p:spPr>
          <a:xfrm>
            <a:off x="2769677" y="3570288"/>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61011C5-A755-6A53-CBE8-40D360EF1E89}"/>
              </a:ext>
            </a:extLst>
          </p:cNvPr>
          <p:cNvSpPr/>
          <p:nvPr/>
        </p:nvSpPr>
        <p:spPr>
          <a:xfrm>
            <a:off x="8509399" y="3567000"/>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E32797F7-80A4-D5A9-5830-D9FEA5913FBE}"/>
              </a:ext>
            </a:extLst>
          </p:cNvPr>
          <p:cNvGrpSpPr/>
          <p:nvPr/>
        </p:nvGrpSpPr>
        <p:grpSpPr>
          <a:xfrm>
            <a:off x="7425515" y="2664054"/>
            <a:ext cx="2854264" cy="1879600"/>
            <a:chOff x="7425515" y="2664054"/>
            <a:chExt cx="2854264" cy="1879600"/>
          </a:xfrm>
        </p:grpSpPr>
        <p:sp>
          <p:nvSpPr>
            <p:cNvPr id="3" name="Rounded Rectangle 2">
              <a:extLst>
                <a:ext uri="{FF2B5EF4-FFF2-40B4-BE49-F238E27FC236}">
                  <a16:creationId xmlns:a16="http://schemas.microsoft.com/office/drawing/2014/main" id="{6E84FCCF-5F3F-9071-2A84-5B09F980C952}"/>
                </a:ext>
              </a:extLst>
            </p:cNvPr>
            <p:cNvSpPr/>
            <p:nvPr/>
          </p:nvSpPr>
          <p:spPr>
            <a:xfrm>
              <a:off x="7425515" y="2664054"/>
              <a:ext cx="2854264" cy="1879600"/>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3CF2E47B-CD92-FBCB-E956-64A863AF1572}"/>
                </a:ext>
              </a:extLst>
            </p:cNvPr>
            <p:cNvGrpSpPr/>
            <p:nvPr/>
          </p:nvGrpSpPr>
          <p:grpSpPr>
            <a:xfrm>
              <a:off x="7685303" y="2824544"/>
              <a:ext cx="2334687" cy="655970"/>
              <a:chOff x="775934" y="875209"/>
              <a:chExt cx="2334687" cy="655970"/>
            </a:xfrm>
          </p:grpSpPr>
          <p:sp>
            <p:nvSpPr>
              <p:cNvPr id="11" name="Rounded Rectangle 10">
                <a:extLst>
                  <a:ext uri="{FF2B5EF4-FFF2-40B4-BE49-F238E27FC236}">
                    <a16:creationId xmlns:a16="http://schemas.microsoft.com/office/drawing/2014/main" id="{A897414A-69C2-9CAE-99CD-9D3517DF3167}"/>
                  </a:ext>
                </a:extLst>
              </p:cNvPr>
              <p:cNvSpPr/>
              <p:nvPr/>
            </p:nvSpPr>
            <p:spPr>
              <a:xfrm>
                <a:off x="775934" y="875209"/>
                <a:ext cx="2334687" cy="655970"/>
              </a:xfrm>
              <a:prstGeom prst="round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97541B10-824C-A8B2-532E-74ED1AB6185E}"/>
                  </a:ext>
                </a:extLst>
              </p:cNvPr>
              <p:cNvGrpSpPr/>
              <p:nvPr/>
            </p:nvGrpSpPr>
            <p:grpSpPr>
              <a:xfrm>
                <a:off x="882893" y="1011920"/>
                <a:ext cx="2120769" cy="382548"/>
                <a:chOff x="876660" y="1008644"/>
                <a:chExt cx="2120769" cy="382548"/>
              </a:xfrm>
            </p:grpSpPr>
            <p:grpSp>
              <p:nvGrpSpPr>
                <p:cNvPr id="29" name="Group 28">
                  <a:extLst>
                    <a:ext uri="{FF2B5EF4-FFF2-40B4-BE49-F238E27FC236}">
                      <a16:creationId xmlns:a16="http://schemas.microsoft.com/office/drawing/2014/main" id="{490BB267-EC6E-CB20-19ED-3D7490A138AE}"/>
                    </a:ext>
                  </a:extLst>
                </p:cNvPr>
                <p:cNvGrpSpPr/>
                <p:nvPr/>
              </p:nvGrpSpPr>
              <p:grpSpPr>
                <a:xfrm>
                  <a:off x="876660" y="1008644"/>
                  <a:ext cx="1062876" cy="382548"/>
                  <a:chOff x="876660" y="1006505"/>
                  <a:chExt cx="1062876" cy="382548"/>
                </a:xfrm>
              </p:grpSpPr>
              <p:sp>
                <p:nvSpPr>
                  <p:cNvPr id="17" name="Rounded Rectangle 16">
                    <a:extLst>
                      <a:ext uri="{FF2B5EF4-FFF2-40B4-BE49-F238E27FC236}">
                        <a16:creationId xmlns:a16="http://schemas.microsoft.com/office/drawing/2014/main" id="{9127B4E3-9117-3255-D2BB-76C44F28EF64}"/>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1666EB23-658E-358D-1822-E174434A4F13}"/>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CEBB45E2-F64E-50A2-7DA5-970A4690DB72}"/>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BD0675EB-46A0-DB0A-8B1E-51C1E0B9DB94}"/>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4E708C52-C461-1B09-3913-7024E26F06B0}"/>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A4BB733-C155-1D03-2E0F-6A78EF605DB2}"/>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EA8144FC-5FDF-5FE0-6F54-872D05F381C5}"/>
                    </a:ext>
                  </a:extLst>
                </p:cNvPr>
                <p:cNvGrpSpPr/>
                <p:nvPr/>
              </p:nvGrpSpPr>
              <p:grpSpPr>
                <a:xfrm>
                  <a:off x="1934553" y="1008644"/>
                  <a:ext cx="1062876" cy="382548"/>
                  <a:chOff x="876660" y="1006505"/>
                  <a:chExt cx="1062876" cy="382548"/>
                </a:xfrm>
              </p:grpSpPr>
              <p:sp>
                <p:nvSpPr>
                  <p:cNvPr id="32" name="Rounded Rectangle 31">
                    <a:extLst>
                      <a:ext uri="{FF2B5EF4-FFF2-40B4-BE49-F238E27FC236}">
                        <a16:creationId xmlns:a16="http://schemas.microsoft.com/office/drawing/2014/main" id="{170AD286-EAE0-9E5E-C0F1-1B84AEA05AF3}"/>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48B47953-4DFA-450C-21B9-2721189E3CCD}"/>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F5716CF6-2848-5279-500C-A6E1B85D1619}"/>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DEC2BF6A-297B-D7D0-B1D2-F46C19EE4807}"/>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08280249-AE24-C93C-F26B-EE7225536278}"/>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6621CE8A-3314-7729-6DD2-41082570E33C}"/>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6" name="Group 45">
              <a:extLst>
                <a:ext uri="{FF2B5EF4-FFF2-40B4-BE49-F238E27FC236}">
                  <a16:creationId xmlns:a16="http://schemas.microsoft.com/office/drawing/2014/main" id="{70E24EDA-9028-EC0F-E684-83AB19CDEE71}"/>
                </a:ext>
              </a:extLst>
            </p:cNvPr>
            <p:cNvGrpSpPr/>
            <p:nvPr/>
          </p:nvGrpSpPr>
          <p:grpSpPr>
            <a:xfrm>
              <a:off x="7866155" y="3603854"/>
              <a:ext cx="1972984" cy="765944"/>
              <a:chOff x="1085297" y="1397000"/>
              <a:chExt cx="1972984" cy="765944"/>
            </a:xfrm>
          </p:grpSpPr>
          <p:sp>
            <p:nvSpPr>
              <p:cNvPr id="40" name="Rounded Rectangle 39">
                <a:extLst>
                  <a:ext uri="{FF2B5EF4-FFF2-40B4-BE49-F238E27FC236}">
                    <a16:creationId xmlns:a16="http://schemas.microsoft.com/office/drawing/2014/main" id="{4432FC3D-E459-E6A4-040A-F9C75DFE0F91}"/>
                  </a:ext>
                </a:extLst>
              </p:cNvPr>
              <p:cNvSpPr/>
              <p:nvPr/>
            </p:nvSpPr>
            <p:spPr>
              <a:xfrm>
                <a:off x="1085297" y="1397000"/>
                <a:ext cx="1154540" cy="765944"/>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2A0254C-BF9B-694C-E6D5-6263E950FBB7}"/>
                  </a:ext>
                </a:extLst>
              </p:cNvPr>
              <p:cNvGrpSpPr/>
              <p:nvPr/>
            </p:nvGrpSpPr>
            <p:grpSpPr>
              <a:xfrm>
                <a:off x="2394001" y="1456280"/>
                <a:ext cx="664280" cy="611674"/>
                <a:chOff x="2438496" y="1413466"/>
                <a:chExt cx="664280" cy="611674"/>
              </a:xfrm>
            </p:grpSpPr>
            <p:sp>
              <p:nvSpPr>
                <p:cNvPr id="41" name="Rounded Rectangle 40">
                  <a:extLst>
                    <a:ext uri="{FF2B5EF4-FFF2-40B4-BE49-F238E27FC236}">
                      <a16:creationId xmlns:a16="http://schemas.microsoft.com/office/drawing/2014/main" id="{E5564376-836C-BAEF-AFF0-37E201E443B5}"/>
                    </a:ext>
                  </a:extLst>
                </p:cNvPr>
                <p:cNvSpPr/>
                <p:nvPr/>
              </p:nvSpPr>
              <p:spPr>
                <a:xfrm>
                  <a:off x="2438496"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F64B828F-B9CD-463D-3A9F-4BFCE69A1020}"/>
                    </a:ext>
                  </a:extLst>
                </p:cNvPr>
                <p:cNvSpPr/>
                <p:nvPr/>
              </p:nvSpPr>
              <p:spPr>
                <a:xfrm>
                  <a:off x="2845758"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39B9BC9B-96BA-2E79-2706-67B54E5B774B}"/>
                    </a:ext>
                  </a:extLst>
                </p:cNvPr>
                <p:cNvSpPr/>
                <p:nvPr/>
              </p:nvSpPr>
              <p:spPr>
                <a:xfrm>
                  <a:off x="2438496"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68860CAE-6677-0772-BA3F-DF8FEEE036E5}"/>
                    </a:ext>
                  </a:extLst>
                </p:cNvPr>
                <p:cNvSpPr/>
                <p:nvPr/>
              </p:nvSpPr>
              <p:spPr>
                <a:xfrm>
                  <a:off x="2845758"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49" name="Title 1">
            <a:extLst>
              <a:ext uri="{FF2B5EF4-FFF2-40B4-BE49-F238E27FC236}">
                <a16:creationId xmlns:a16="http://schemas.microsoft.com/office/drawing/2014/main" id="{3714FF30-E2E9-5C66-EE0B-D02F0A420725}"/>
              </a:ext>
            </a:extLst>
          </p:cNvPr>
          <p:cNvSpPr txBox="1">
            <a:spLocks/>
          </p:cNvSpPr>
          <p:nvPr/>
        </p:nvSpPr>
        <p:spPr>
          <a:xfrm>
            <a:off x="2767591" y="4547462"/>
            <a:ext cx="1538191"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Thermostat</a:t>
            </a:r>
          </a:p>
        </p:txBody>
      </p:sp>
      <p:sp>
        <p:nvSpPr>
          <p:cNvPr id="50" name="Title 1">
            <a:extLst>
              <a:ext uri="{FF2B5EF4-FFF2-40B4-BE49-F238E27FC236}">
                <a16:creationId xmlns:a16="http://schemas.microsoft.com/office/drawing/2014/main" id="{53AC2AED-96E1-B507-377F-6C6156E852ED}"/>
              </a:ext>
            </a:extLst>
          </p:cNvPr>
          <p:cNvSpPr txBox="1">
            <a:spLocks/>
          </p:cNvSpPr>
          <p:nvPr/>
        </p:nvSpPr>
        <p:spPr>
          <a:xfrm>
            <a:off x="8194999" y="4547462"/>
            <a:ext cx="1315297"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Controller</a:t>
            </a:r>
          </a:p>
        </p:txBody>
      </p:sp>
      <p:grpSp>
        <p:nvGrpSpPr>
          <p:cNvPr id="5" name="Group 4">
            <a:extLst>
              <a:ext uri="{FF2B5EF4-FFF2-40B4-BE49-F238E27FC236}">
                <a16:creationId xmlns:a16="http://schemas.microsoft.com/office/drawing/2014/main" id="{A9A11E54-14BC-803A-6E00-0AB7AFA25C4A}"/>
              </a:ext>
            </a:extLst>
          </p:cNvPr>
          <p:cNvGrpSpPr/>
          <p:nvPr/>
        </p:nvGrpSpPr>
        <p:grpSpPr>
          <a:xfrm>
            <a:off x="2585232" y="3487499"/>
            <a:ext cx="951454" cy="951454"/>
            <a:chOff x="9792033" y="3821823"/>
            <a:chExt cx="962125" cy="962125"/>
          </a:xfrm>
        </p:grpSpPr>
        <p:sp>
          <p:nvSpPr>
            <p:cNvPr id="12" name="Rectangle 11">
              <a:extLst>
                <a:ext uri="{FF2B5EF4-FFF2-40B4-BE49-F238E27FC236}">
                  <a16:creationId xmlns:a16="http://schemas.microsoft.com/office/drawing/2014/main" id="{44143C7B-F16C-968E-F945-20FE4C68A53A}"/>
                </a:ext>
              </a:extLst>
            </p:cNvPr>
            <p:cNvSpPr/>
            <p:nvPr/>
          </p:nvSpPr>
          <p:spPr>
            <a:xfrm>
              <a:off x="9976438" y="3906156"/>
              <a:ext cx="671856"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6D0F61C3-7CE6-44D6-B7CD-0A09991A9C4E}"/>
                </a:ext>
              </a:extLst>
            </p:cNvPr>
            <p:cNvGrpSpPr/>
            <p:nvPr/>
          </p:nvGrpSpPr>
          <p:grpSpPr>
            <a:xfrm>
              <a:off x="9792033" y="3821823"/>
              <a:ext cx="962125" cy="962125"/>
              <a:chOff x="4300668" y="-1299739"/>
              <a:chExt cx="2827861" cy="2827862"/>
            </a:xfrm>
          </p:grpSpPr>
          <p:pic>
            <p:nvPicPr>
              <p:cNvPr id="15" name="Graphic 14" descr="Paper outline">
                <a:extLst>
                  <a:ext uri="{FF2B5EF4-FFF2-40B4-BE49-F238E27FC236}">
                    <a16:creationId xmlns:a16="http://schemas.microsoft.com/office/drawing/2014/main" id="{9897C7AE-37E4-4D6A-3DBB-15E8B05338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0668" y="-1299739"/>
                <a:ext cx="2827861" cy="2827862"/>
              </a:xfrm>
              <a:prstGeom prst="rect">
                <a:avLst/>
              </a:prstGeom>
            </p:spPr>
          </p:pic>
          <p:pic>
            <p:nvPicPr>
              <p:cNvPr id="16" name="Picture 15" descr="Logo&#10;&#10;Description automatically generated">
                <a:extLst>
                  <a:ext uri="{FF2B5EF4-FFF2-40B4-BE49-F238E27FC236}">
                    <a16:creationId xmlns:a16="http://schemas.microsoft.com/office/drawing/2014/main" id="{819FFEF2-5504-FDEB-024C-4CC3A1C9E08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48340" y="-946068"/>
                <a:ext cx="921591" cy="555789"/>
              </a:xfrm>
              <a:prstGeom prst="rect">
                <a:avLst/>
              </a:prstGeom>
            </p:spPr>
          </p:pic>
        </p:grpSp>
      </p:grpSp>
    </p:spTree>
    <p:extLst>
      <p:ext uri="{BB962C8B-B14F-4D97-AF65-F5344CB8AC3E}">
        <p14:creationId xmlns:p14="http://schemas.microsoft.com/office/powerpoint/2010/main" val="2624720334"/>
      </p:ext>
    </p:extLst>
  </p:cSld>
  <p:clrMapOvr>
    <a:masterClrMapping/>
  </p:clrMapOvr>
  <mc:AlternateContent xmlns:mc="http://schemas.openxmlformats.org/markup-compatibility/2006" xmlns:p159="http://schemas.microsoft.com/office/powerpoint/2015/09/main">
    <mc:Choice Requires="p159">
      <p:transition spd="slow"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75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25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hidden="1">
            <a:extLst>
              <a:ext uri="{FF2B5EF4-FFF2-40B4-BE49-F238E27FC236}">
                <a16:creationId xmlns:a16="http://schemas.microsoft.com/office/drawing/2014/main" id="{64C2F0C1-E7B4-55DD-4C8D-4486E1B0F31D}"/>
              </a:ext>
            </a:extLst>
          </p:cNvPr>
          <p:cNvSpPr/>
          <p:nvPr/>
        </p:nvSpPr>
        <p:spPr>
          <a:xfrm>
            <a:off x="7637929" y="4104311"/>
            <a:ext cx="2743699" cy="922719"/>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descr="Thermometer with solid fill">
            <a:extLst>
              <a:ext uri="{FF2B5EF4-FFF2-40B4-BE49-F238E27FC236}">
                <a16:creationId xmlns:a16="http://schemas.microsoft.com/office/drawing/2014/main" id="{23EB11C2-89B7-ED72-30E1-F5952B2B498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31809" y="1912750"/>
            <a:ext cx="3032500" cy="3032500"/>
          </a:xfrm>
          <a:prstGeom prst="rect">
            <a:avLst/>
          </a:prstGeom>
        </p:spPr>
      </p:pic>
      <p:sp>
        <p:nvSpPr>
          <p:cNvPr id="20" name="Freeform 19">
            <a:extLst>
              <a:ext uri="{FF2B5EF4-FFF2-40B4-BE49-F238E27FC236}">
                <a16:creationId xmlns:a16="http://schemas.microsoft.com/office/drawing/2014/main" id="{E8A2B300-8AB7-E1EC-2146-B87FD85025D0}"/>
              </a:ext>
            </a:extLst>
          </p:cNvPr>
          <p:cNvSpPr/>
          <p:nvPr/>
        </p:nvSpPr>
        <p:spPr>
          <a:xfrm>
            <a:off x="7834769" y="1975530"/>
            <a:ext cx="2512095" cy="2947934"/>
          </a:xfrm>
          <a:custGeom>
            <a:avLst/>
            <a:gdLst>
              <a:gd name="connsiteX0" fmla="*/ 1787123 w 2512095"/>
              <a:gd name="connsiteY0" fmla="*/ 1699441 h 2947934"/>
              <a:gd name="connsiteX1" fmla="*/ 2215711 w 2512095"/>
              <a:gd name="connsiteY1" fmla="*/ 1919325 h 2947934"/>
              <a:gd name="connsiteX2" fmla="*/ 2297701 w 2512095"/>
              <a:gd name="connsiteY2" fmla="*/ 2087033 h 2947934"/>
              <a:gd name="connsiteX3" fmla="*/ 2364784 w 2512095"/>
              <a:gd name="connsiteY3" fmla="*/ 2664694 h 2947934"/>
              <a:gd name="connsiteX4" fmla="*/ 2334970 w 2512095"/>
              <a:gd name="connsiteY4" fmla="*/ 2731777 h 2947934"/>
              <a:gd name="connsiteX5" fmla="*/ 2334970 w 2512095"/>
              <a:gd name="connsiteY5" fmla="*/ 2731777 h 2947934"/>
              <a:gd name="connsiteX6" fmla="*/ 2133720 w 2512095"/>
              <a:gd name="connsiteY6" fmla="*/ 2828675 h 2947934"/>
              <a:gd name="connsiteX7" fmla="*/ 2133720 w 2512095"/>
              <a:gd name="connsiteY7" fmla="*/ 2947934 h 2947934"/>
              <a:gd name="connsiteX8" fmla="*/ 2234345 w 2512095"/>
              <a:gd name="connsiteY8" fmla="*/ 2947934 h 2947934"/>
              <a:gd name="connsiteX9" fmla="*/ 2416960 w 2512095"/>
              <a:gd name="connsiteY9" fmla="*/ 2854763 h 2947934"/>
              <a:gd name="connsiteX10" fmla="*/ 2416960 w 2512095"/>
              <a:gd name="connsiteY10" fmla="*/ 2854763 h 2947934"/>
              <a:gd name="connsiteX11" fmla="*/ 2510131 w 2512095"/>
              <a:gd name="connsiteY11" fmla="*/ 2646060 h 2947934"/>
              <a:gd name="connsiteX12" fmla="*/ 2450502 w 2512095"/>
              <a:gd name="connsiteY12" fmla="*/ 2083306 h 2947934"/>
              <a:gd name="connsiteX13" fmla="*/ 2312609 w 2512095"/>
              <a:gd name="connsiteY13" fmla="*/ 1807520 h 2947934"/>
              <a:gd name="connsiteX14" fmla="*/ 1839299 w 2512095"/>
              <a:gd name="connsiteY14" fmla="*/ 1561548 h 2947934"/>
              <a:gd name="connsiteX15" fmla="*/ 1656684 w 2512095"/>
              <a:gd name="connsiteY15" fmla="*/ 1487011 h 2947934"/>
              <a:gd name="connsiteX16" fmla="*/ 1634323 w 2512095"/>
              <a:gd name="connsiteY16" fmla="*/ 1453470 h 2947934"/>
              <a:gd name="connsiteX17" fmla="*/ 1634323 w 2512095"/>
              <a:gd name="connsiteY17" fmla="*/ 1364025 h 2947934"/>
              <a:gd name="connsiteX18" fmla="*/ 1857933 w 2512095"/>
              <a:gd name="connsiteY18" fmla="*/ 898170 h 2947934"/>
              <a:gd name="connsiteX19" fmla="*/ 1857933 w 2512095"/>
              <a:gd name="connsiteY19" fmla="*/ 764003 h 2947934"/>
              <a:gd name="connsiteX20" fmla="*/ 1932470 w 2512095"/>
              <a:gd name="connsiteY20" fmla="*/ 786364 h 2947934"/>
              <a:gd name="connsiteX21" fmla="*/ 1869114 w 2512095"/>
              <a:gd name="connsiteY21" fmla="*/ 600022 h 2947934"/>
              <a:gd name="connsiteX22" fmla="*/ 1850480 w 2512095"/>
              <a:gd name="connsiteY22" fmla="*/ 521758 h 2947934"/>
              <a:gd name="connsiteX23" fmla="*/ 1518791 w 2512095"/>
              <a:gd name="connsiteY23" fmla="*/ 67083 h 2947934"/>
              <a:gd name="connsiteX24" fmla="*/ 1470342 w 2512095"/>
              <a:gd name="connsiteY24" fmla="*/ 70810 h 2947934"/>
              <a:gd name="connsiteX25" fmla="*/ 1436800 w 2512095"/>
              <a:gd name="connsiteY25" fmla="*/ 96898 h 2947934"/>
              <a:gd name="connsiteX26" fmla="*/ 1399532 w 2512095"/>
              <a:gd name="connsiteY26" fmla="*/ 44722 h 2947934"/>
              <a:gd name="connsiteX27" fmla="*/ 1354809 w 2512095"/>
              <a:gd name="connsiteY27" fmla="*/ 11181 h 2947934"/>
              <a:gd name="connsiteX28" fmla="*/ 1254185 w 2512095"/>
              <a:gd name="connsiteY28" fmla="*/ 0 h 2947934"/>
              <a:gd name="connsiteX29" fmla="*/ 661616 w 2512095"/>
              <a:gd name="connsiteY29" fmla="*/ 532939 h 2947934"/>
              <a:gd name="connsiteX30" fmla="*/ 661616 w 2512095"/>
              <a:gd name="connsiteY30" fmla="*/ 559027 h 2947934"/>
              <a:gd name="connsiteX31" fmla="*/ 661616 w 2512095"/>
              <a:gd name="connsiteY31" fmla="*/ 559027 h 2947934"/>
              <a:gd name="connsiteX32" fmla="*/ 661616 w 2512095"/>
              <a:gd name="connsiteY32" fmla="*/ 622383 h 2947934"/>
              <a:gd name="connsiteX33" fmla="*/ 613167 w 2512095"/>
              <a:gd name="connsiteY33" fmla="*/ 857174 h 2947934"/>
              <a:gd name="connsiteX34" fmla="*/ 549811 w 2512095"/>
              <a:gd name="connsiteY34" fmla="*/ 1006248 h 2947934"/>
              <a:gd name="connsiteX35" fmla="*/ 669070 w 2512095"/>
              <a:gd name="connsiteY35" fmla="*/ 972706 h 2947934"/>
              <a:gd name="connsiteX36" fmla="*/ 885227 w 2512095"/>
              <a:gd name="connsiteY36" fmla="*/ 1356572 h 2947934"/>
              <a:gd name="connsiteX37" fmla="*/ 885227 w 2512095"/>
              <a:gd name="connsiteY37" fmla="*/ 1449743 h 2947934"/>
              <a:gd name="connsiteX38" fmla="*/ 862866 w 2512095"/>
              <a:gd name="connsiteY38" fmla="*/ 1483284 h 2947934"/>
              <a:gd name="connsiteX39" fmla="*/ 680250 w 2512095"/>
              <a:gd name="connsiteY39" fmla="*/ 1557821 h 2947934"/>
              <a:gd name="connsiteX40" fmla="*/ 206941 w 2512095"/>
              <a:gd name="connsiteY40" fmla="*/ 1803793 h 2947934"/>
              <a:gd name="connsiteX41" fmla="*/ 65321 w 2512095"/>
              <a:gd name="connsiteY41" fmla="*/ 2079580 h 2947934"/>
              <a:gd name="connsiteX42" fmla="*/ 1965 w 2512095"/>
              <a:gd name="connsiteY42" fmla="*/ 2646060 h 2947934"/>
              <a:gd name="connsiteX43" fmla="*/ 95136 w 2512095"/>
              <a:gd name="connsiteY43" fmla="*/ 2854763 h 2947934"/>
              <a:gd name="connsiteX44" fmla="*/ 277751 w 2512095"/>
              <a:gd name="connsiteY44" fmla="*/ 2947934 h 2947934"/>
              <a:gd name="connsiteX45" fmla="*/ 382103 w 2512095"/>
              <a:gd name="connsiteY45" fmla="*/ 2947934 h 2947934"/>
              <a:gd name="connsiteX46" fmla="*/ 382103 w 2512095"/>
              <a:gd name="connsiteY46" fmla="*/ 2832402 h 2947934"/>
              <a:gd name="connsiteX47" fmla="*/ 180853 w 2512095"/>
              <a:gd name="connsiteY47" fmla="*/ 2735504 h 2947934"/>
              <a:gd name="connsiteX48" fmla="*/ 151038 w 2512095"/>
              <a:gd name="connsiteY48" fmla="*/ 2668421 h 2947934"/>
              <a:gd name="connsiteX49" fmla="*/ 214395 w 2512095"/>
              <a:gd name="connsiteY49" fmla="*/ 2094487 h 2947934"/>
              <a:gd name="connsiteX50" fmla="*/ 214395 w 2512095"/>
              <a:gd name="connsiteY50" fmla="*/ 2087033 h 2947934"/>
              <a:gd name="connsiteX51" fmla="*/ 300112 w 2512095"/>
              <a:gd name="connsiteY51" fmla="*/ 1919325 h 2947934"/>
              <a:gd name="connsiteX52" fmla="*/ 728699 w 2512095"/>
              <a:gd name="connsiteY52" fmla="*/ 1699441 h 2947934"/>
              <a:gd name="connsiteX53" fmla="*/ 788329 w 2512095"/>
              <a:gd name="connsiteY53" fmla="*/ 1680807 h 2947934"/>
              <a:gd name="connsiteX54" fmla="*/ 1257911 w 2512095"/>
              <a:gd name="connsiteY54" fmla="*/ 1788886 h 2947934"/>
              <a:gd name="connsiteX55" fmla="*/ 1731221 w 2512095"/>
              <a:gd name="connsiteY55" fmla="*/ 1680807 h 2947934"/>
              <a:gd name="connsiteX56" fmla="*/ 1787123 w 2512095"/>
              <a:gd name="connsiteY56" fmla="*/ 1699441 h 2947934"/>
              <a:gd name="connsiteX57" fmla="*/ 810690 w 2512095"/>
              <a:gd name="connsiteY57" fmla="*/ 927984 h 2947934"/>
              <a:gd name="connsiteX58" fmla="*/ 1593327 w 2512095"/>
              <a:gd name="connsiteY58" fmla="*/ 484490 h 2947934"/>
              <a:gd name="connsiteX59" fmla="*/ 1705133 w 2512095"/>
              <a:gd name="connsiteY59" fmla="*/ 633564 h 2947934"/>
              <a:gd name="connsiteX60" fmla="*/ 1705133 w 2512095"/>
              <a:gd name="connsiteY60" fmla="*/ 894443 h 2947934"/>
              <a:gd name="connsiteX61" fmla="*/ 1257911 w 2512095"/>
              <a:gd name="connsiteY61" fmla="*/ 1341664 h 2947934"/>
              <a:gd name="connsiteX62" fmla="*/ 810690 w 2512095"/>
              <a:gd name="connsiteY62" fmla="*/ 927984 h 2947934"/>
              <a:gd name="connsiteX63" fmla="*/ 959764 w 2512095"/>
              <a:gd name="connsiteY63" fmla="*/ 1598817 h 2947934"/>
              <a:gd name="connsiteX64" fmla="*/ 1034301 w 2512095"/>
              <a:gd name="connsiteY64" fmla="*/ 1449743 h 2947934"/>
              <a:gd name="connsiteX65" fmla="*/ 1034301 w 2512095"/>
              <a:gd name="connsiteY65" fmla="*/ 1446016 h 2947934"/>
              <a:gd name="connsiteX66" fmla="*/ 1481522 w 2512095"/>
              <a:gd name="connsiteY66" fmla="*/ 1446016 h 2947934"/>
              <a:gd name="connsiteX67" fmla="*/ 1481522 w 2512095"/>
              <a:gd name="connsiteY67" fmla="*/ 1449743 h 2947934"/>
              <a:gd name="connsiteX68" fmla="*/ 1552332 w 2512095"/>
              <a:gd name="connsiteY68" fmla="*/ 1598817 h 2947934"/>
              <a:gd name="connsiteX69" fmla="*/ 1254185 w 2512095"/>
              <a:gd name="connsiteY69" fmla="*/ 1639812 h 2947934"/>
              <a:gd name="connsiteX70" fmla="*/ 959764 w 2512095"/>
              <a:gd name="connsiteY70" fmla="*/ 1598817 h 294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512095" h="2947934">
                <a:moveTo>
                  <a:pt x="1787123" y="1699441"/>
                </a:moveTo>
                <a:cubicBezTo>
                  <a:pt x="1943651" y="1755344"/>
                  <a:pt x="2092725" y="1818700"/>
                  <a:pt x="2215711" y="1919325"/>
                </a:cubicBezTo>
                <a:cubicBezTo>
                  <a:pt x="2267886" y="1960320"/>
                  <a:pt x="2297701" y="2019950"/>
                  <a:pt x="2297701" y="2087033"/>
                </a:cubicBezTo>
                <a:lnTo>
                  <a:pt x="2364784" y="2664694"/>
                </a:lnTo>
                <a:cubicBezTo>
                  <a:pt x="2368511" y="2690782"/>
                  <a:pt x="2357331" y="2716870"/>
                  <a:pt x="2334970" y="2731777"/>
                </a:cubicBezTo>
                <a:lnTo>
                  <a:pt x="2334970" y="2731777"/>
                </a:lnTo>
                <a:cubicBezTo>
                  <a:pt x="2271613" y="2772773"/>
                  <a:pt x="2204530" y="2806314"/>
                  <a:pt x="2133720" y="2828675"/>
                </a:cubicBezTo>
                <a:lnTo>
                  <a:pt x="2133720" y="2947934"/>
                </a:lnTo>
                <a:lnTo>
                  <a:pt x="2234345" y="2947934"/>
                </a:lnTo>
                <a:cubicBezTo>
                  <a:pt x="2297701" y="2921846"/>
                  <a:pt x="2361058" y="2892032"/>
                  <a:pt x="2416960" y="2854763"/>
                </a:cubicBezTo>
                <a:lnTo>
                  <a:pt x="2416960" y="2854763"/>
                </a:lnTo>
                <a:cubicBezTo>
                  <a:pt x="2484044" y="2810041"/>
                  <a:pt x="2521312" y="2728050"/>
                  <a:pt x="2510131" y="2646060"/>
                </a:cubicBezTo>
                <a:lnTo>
                  <a:pt x="2450502" y="2083306"/>
                </a:lnTo>
                <a:cubicBezTo>
                  <a:pt x="2446775" y="1975228"/>
                  <a:pt x="2398326" y="1874603"/>
                  <a:pt x="2312609" y="1807520"/>
                </a:cubicBezTo>
                <a:cubicBezTo>
                  <a:pt x="2174715" y="1691988"/>
                  <a:pt x="2010734" y="1621178"/>
                  <a:pt x="1839299" y="1561548"/>
                </a:cubicBezTo>
                <a:lnTo>
                  <a:pt x="1656684" y="1487011"/>
                </a:lnTo>
                <a:cubicBezTo>
                  <a:pt x="1641776" y="1479557"/>
                  <a:pt x="1634323" y="1468377"/>
                  <a:pt x="1634323" y="1453470"/>
                </a:cubicBezTo>
                <a:lnTo>
                  <a:pt x="1634323" y="1364025"/>
                </a:lnTo>
                <a:cubicBezTo>
                  <a:pt x="1775943" y="1252220"/>
                  <a:pt x="1857933" y="1080785"/>
                  <a:pt x="1857933" y="898170"/>
                </a:cubicBezTo>
                <a:lnTo>
                  <a:pt x="1857933" y="764003"/>
                </a:lnTo>
                <a:cubicBezTo>
                  <a:pt x="1880294" y="778911"/>
                  <a:pt x="1906383" y="782637"/>
                  <a:pt x="1932470" y="786364"/>
                </a:cubicBezTo>
                <a:lnTo>
                  <a:pt x="1869114" y="600022"/>
                </a:lnTo>
                <a:cubicBezTo>
                  <a:pt x="1861660" y="573934"/>
                  <a:pt x="1854207" y="547846"/>
                  <a:pt x="1850480" y="521758"/>
                </a:cubicBezTo>
                <a:cubicBezTo>
                  <a:pt x="1820665" y="309328"/>
                  <a:pt x="1693952" y="160254"/>
                  <a:pt x="1518791" y="67083"/>
                </a:cubicBezTo>
                <a:cubicBezTo>
                  <a:pt x="1503883" y="59630"/>
                  <a:pt x="1485249" y="59630"/>
                  <a:pt x="1470342" y="70810"/>
                </a:cubicBezTo>
                <a:lnTo>
                  <a:pt x="1436800" y="96898"/>
                </a:lnTo>
                <a:lnTo>
                  <a:pt x="1399532" y="44722"/>
                </a:lnTo>
                <a:cubicBezTo>
                  <a:pt x="1388351" y="29815"/>
                  <a:pt x="1373444" y="14907"/>
                  <a:pt x="1354809" y="11181"/>
                </a:cubicBezTo>
                <a:cubicBezTo>
                  <a:pt x="1321268" y="3727"/>
                  <a:pt x="1287726" y="0"/>
                  <a:pt x="1254185" y="0"/>
                </a:cubicBezTo>
                <a:cubicBezTo>
                  <a:pt x="959764" y="0"/>
                  <a:pt x="713792" y="231064"/>
                  <a:pt x="661616" y="532939"/>
                </a:cubicBezTo>
                <a:lnTo>
                  <a:pt x="661616" y="559027"/>
                </a:lnTo>
                <a:lnTo>
                  <a:pt x="661616" y="559027"/>
                </a:lnTo>
                <a:lnTo>
                  <a:pt x="661616" y="622383"/>
                </a:lnTo>
                <a:cubicBezTo>
                  <a:pt x="661616" y="704374"/>
                  <a:pt x="646709" y="782637"/>
                  <a:pt x="613167" y="857174"/>
                </a:cubicBezTo>
                <a:lnTo>
                  <a:pt x="549811" y="1006248"/>
                </a:lnTo>
                <a:cubicBezTo>
                  <a:pt x="549811" y="1006248"/>
                  <a:pt x="594533" y="995068"/>
                  <a:pt x="669070" y="972706"/>
                </a:cubicBezTo>
                <a:cubicBezTo>
                  <a:pt x="687704" y="1125507"/>
                  <a:pt x="765968" y="1263401"/>
                  <a:pt x="885227" y="1356572"/>
                </a:cubicBezTo>
                <a:lnTo>
                  <a:pt x="885227" y="1449743"/>
                </a:lnTo>
                <a:cubicBezTo>
                  <a:pt x="885227" y="1464650"/>
                  <a:pt x="877773" y="1479557"/>
                  <a:pt x="862866" y="1483284"/>
                </a:cubicBezTo>
                <a:lnTo>
                  <a:pt x="680250" y="1557821"/>
                </a:lnTo>
                <a:cubicBezTo>
                  <a:pt x="508816" y="1617451"/>
                  <a:pt x="344834" y="1688261"/>
                  <a:pt x="206941" y="1803793"/>
                </a:cubicBezTo>
                <a:cubicBezTo>
                  <a:pt x="121224" y="1870876"/>
                  <a:pt x="69048" y="1971501"/>
                  <a:pt x="65321" y="2079580"/>
                </a:cubicBezTo>
                <a:lnTo>
                  <a:pt x="1965" y="2646060"/>
                </a:lnTo>
                <a:cubicBezTo>
                  <a:pt x="-9216" y="2728050"/>
                  <a:pt x="28053" y="2810041"/>
                  <a:pt x="95136" y="2854763"/>
                </a:cubicBezTo>
                <a:cubicBezTo>
                  <a:pt x="151038" y="2892032"/>
                  <a:pt x="214395" y="2921846"/>
                  <a:pt x="277751" y="2947934"/>
                </a:cubicBezTo>
                <a:lnTo>
                  <a:pt x="382103" y="2947934"/>
                </a:lnTo>
                <a:lnTo>
                  <a:pt x="382103" y="2832402"/>
                </a:lnTo>
                <a:cubicBezTo>
                  <a:pt x="311293" y="2806314"/>
                  <a:pt x="244210" y="2776499"/>
                  <a:pt x="180853" y="2735504"/>
                </a:cubicBezTo>
                <a:cubicBezTo>
                  <a:pt x="158492" y="2720597"/>
                  <a:pt x="147312" y="2694509"/>
                  <a:pt x="151038" y="2668421"/>
                </a:cubicBezTo>
                <a:lnTo>
                  <a:pt x="214395" y="2094487"/>
                </a:lnTo>
                <a:lnTo>
                  <a:pt x="214395" y="2087033"/>
                </a:lnTo>
                <a:cubicBezTo>
                  <a:pt x="214395" y="2019950"/>
                  <a:pt x="247936" y="1960320"/>
                  <a:pt x="300112" y="1919325"/>
                </a:cubicBezTo>
                <a:cubicBezTo>
                  <a:pt x="423098" y="1818700"/>
                  <a:pt x="572172" y="1755344"/>
                  <a:pt x="728699" y="1699441"/>
                </a:cubicBezTo>
                <a:lnTo>
                  <a:pt x="788329" y="1680807"/>
                </a:lnTo>
                <a:cubicBezTo>
                  <a:pt x="896407" y="1747890"/>
                  <a:pt x="1067842" y="1788886"/>
                  <a:pt x="1257911" y="1788886"/>
                </a:cubicBezTo>
                <a:cubicBezTo>
                  <a:pt x="1447980" y="1788886"/>
                  <a:pt x="1619415" y="1747890"/>
                  <a:pt x="1731221" y="1680807"/>
                </a:cubicBezTo>
                <a:lnTo>
                  <a:pt x="1787123" y="1699441"/>
                </a:lnTo>
                <a:close/>
                <a:moveTo>
                  <a:pt x="810690" y="927984"/>
                </a:moveTo>
                <a:cubicBezTo>
                  <a:pt x="1064116" y="842267"/>
                  <a:pt x="1429346" y="693193"/>
                  <a:pt x="1593327" y="484490"/>
                </a:cubicBezTo>
                <a:cubicBezTo>
                  <a:pt x="1626869" y="536666"/>
                  <a:pt x="1664138" y="585115"/>
                  <a:pt x="1705133" y="633564"/>
                </a:cubicBezTo>
                <a:lnTo>
                  <a:pt x="1705133" y="894443"/>
                </a:lnTo>
                <a:cubicBezTo>
                  <a:pt x="1705133" y="1140415"/>
                  <a:pt x="1503883" y="1341664"/>
                  <a:pt x="1257911" y="1341664"/>
                </a:cubicBezTo>
                <a:cubicBezTo>
                  <a:pt x="1023120" y="1341664"/>
                  <a:pt x="829324" y="1162776"/>
                  <a:pt x="810690" y="927984"/>
                </a:cubicBezTo>
                <a:close/>
                <a:moveTo>
                  <a:pt x="959764" y="1598817"/>
                </a:moveTo>
                <a:cubicBezTo>
                  <a:pt x="1004486" y="1565275"/>
                  <a:pt x="1034301" y="1509372"/>
                  <a:pt x="1034301" y="1449743"/>
                </a:cubicBezTo>
                <a:lnTo>
                  <a:pt x="1034301" y="1446016"/>
                </a:lnTo>
                <a:cubicBezTo>
                  <a:pt x="1175921" y="1505645"/>
                  <a:pt x="1339902" y="1505645"/>
                  <a:pt x="1481522" y="1446016"/>
                </a:cubicBezTo>
                <a:lnTo>
                  <a:pt x="1481522" y="1449743"/>
                </a:lnTo>
                <a:cubicBezTo>
                  <a:pt x="1481522" y="1505645"/>
                  <a:pt x="1507610" y="1561548"/>
                  <a:pt x="1552332" y="1598817"/>
                </a:cubicBezTo>
                <a:cubicBezTo>
                  <a:pt x="1455434" y="1628631"/>
                  <a:pt x="1354809" y="1643539"/>
                  <a:pt x="1254185" y="1639812"/>
                </a:cubicBezTo>
                <a:cubicBezTo>
                  <a:pt x="1157287" y="1639812"/>
                  <a:pt x="1056662" y="1624904"/>
                  <a:pt x="959764" y="1598817"/>
                </a:cubicBezTo>
                <a:close/>
              </a:path>
            </a:pathLst>
          </a:custGeom>
          <a:solidFill>
            <a:schemeClr val="accent2"/>
          </a:solidFill>
          <a:ln w="37207"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3CCD4112-91D6-5EF1-F402-266074231A28}"/>
              </a:ext>
            </a:extLst>
          </p:cNvPr>
          <p:cNvSpPr/>
          <p:nvPr/>
        </p:nvSpPr>
        <p:spPr>
          <a:xfrm>
            <a:off x="8008168" y="3980572"/>
            <a:ext cx="2172750" cy="1162775"/>
          </a:xfrm>
          <a:custGeom>
            <a:avLst/>
            <a:gdLst>
              <a:gd name="connsiteX0" fmla="*/ 1889510 w 2172750"/>
              <a:gd name="connsiteY0" fmla="*/ 93171 h 1162775"/>
              <a:gd name="connsiteX1" fmla="*/ 1796339 w 2172750"/>
              <a:gd name="connsiteY1" fmla="*/ 0 h 1162775"/>
              <a:gd name="connsiteX2" fmla="*/ 1796339 w 2172750"/>
              <a:gd name="connsiteY2" fmla="*/ 0 h 1162775"/>
              <a:gd name="connsiteX3" fmla="*/ 376411 w 2172750"/>
              <a:gd name="connsiteY3" fmla="*/ 0 h 1162775"/>
              <a:gd name="connsiteX4" fmla="*/ 283240 w 2172750"/>
              <a:gd name="connsiteY4" fmla="*/ 93171 h 1162775"/>
              <a:gd name="connsiteX5" fmla="*/ 283240 w 2172750"/>
              <a:gd name="connsiteY5" fmla="*/ 93171 h 1162775"/>
              <a:gd name="connsiteX6" fmla="*/ 283240 w 2172750"/>
              <a:gd name="connsiteY6" fmla="*/ 1021155 h 1162775"/>
              <a:gd name="connsiteX7" fmla="*/ 0 w 2172750"/>
              <a:gd name="connsiteY7" fmla="*/ 1021155 h 1162775"/>
              <a:gd name="connsiteX8" fmla="*/ 0 w 2172750"/>
              <a:gd name="connsiteY8" fmla="*/ 1069605 h 1162775"/>
              <a:gd name="connsiteX9" fmla="*/ 93171 w 2172750"/>
              <a:gd name="connsiteY9" fmla="*/ 1162776 h 1162775"/>
              <a:gd name="connsiteX10" fmla="*/ 2079579 w 2172750"/>
              <a:gd name="connsiteY10" fmla="*/ 1162776 h 1162775"/>
              <a:gd name="connsiteX11" fmla="*/ 2172751 w 2172750"/>
              <a:gd name="connsiteY11" fmla="*/ 1069605 h 1162775"/>
              <a:gd name="connsiteX12" fmla="*/ 2172751 w 2172750"/>
              <a:gd name="connsiteY12" fmla="*/ 1021155 h 1162775"/>
              <a:gd name="connsiteX13" fmla="*/ 1889510 w 2172750"/>
              <a:gd name="connsiteY13" fmla="*/ 1021155 h 1162775"/>
              <a:gd name="connsiteX14" fmla="*/ 1889510 w 2172750"/>
              <a:gd name="connsiteY14" fmla="*/ 93171 h 1162775"/>
              <a:gd name="connsiteX15" fmla="*/ 890716 w 2172750"/>
              <a:gd name="connsiteY15" fmla="*/ 708101 h 1162775"/>
              <a:gd name="connsiteX16" fmla="*/ 838540 w 2172750"/>
              <a:gd name="connsiteY16" fmla="*/ 760276 h 1162775"/>
              <a:gd name="connsiteX17" fmla="*/ 629837 w 2172750"/>
              <a:gd name="connsiteY17" fmla="*/ 551573 h 1162775"/>
              <a:gd name="connsiteX18" fmla="*/ 838540 w 2172750"/>
              <a:gd name="connsiteY18" fmla="*/ 342870 h 1162775"/>
              <a:gd name="connsiteX19" fmla="*/ 890716 w 2172750"/>
              <a:gd name="connsiteY19" fmla="*/ 395046 h 1162775"/>
              <a:gd name="connsiteX20" fmla="*/ 734188 w 2172750"/>
              <a:gd name="connsiteY20" fmla="*/ 551573 h 1162775"/>
              <a:gd name="connsiteX21" fmla="*/ 890716 w 2172750"/>
              <a:gd name="connsiteY21" fmla="*/ 708101 h 1162775"/>
              <a:gd name="connsiteX22" fmla="*/ 1032336 w 2172750"/>
              <a:gd name="connsiteY22" fmla="*/ 786364 h 1162775"/>
              <a:gd name="connsiteX23" fmla="*/ 965253 w 2172750"/>
              <a:gd name="connsiteY23" fmla="*/ 756549 h 1162775"/>
              <a:gd name="connsiteX24" fmla="*/ 1140415 w 2172750"/>
              <a:gd name="connsiteY24" fmla="*/ 335416 h 1162775"/>
              <a:gd name="connsiteX25" fmla="*/ 1207498 w 2172750"/>
              <a:gd name="connsiteY25" fmla="*/ 365231 h 1162775"/>
              <a:gd name="connsiteX26" fmla="*/ 1032336 w 2172750"/>
              <a:gd name="connsiteY26" fmla="*/ 786364 h 1162775"/>
              <a:gd name="connsiteX27" fmla="*/ 1330484 w 2172750"/>
              <a:gd name="connsiteY27" fmla="*/ 764003 h 1162775"/>
              <a:gd name="connsiteX28" fmla="*/ 1278308 w 2172750"/>
              <a:gd name="connsiteY28" fmla="*/ 711827 h 1162775"/>
              <a:gd name="connsiteX29" fmla="*/ 1434835 w 2172750"/>
              <a:gd name="connsiteY29" fmla="*/ 555300 h 1162775"/>
              <a:gd name="connsiteX30" fmla="*/ 1278308 w 2172750"/>
              <a:gd name="connsiteY30" fmla="*/ 398772 h 1162775"/>
              <a:gd name="connsiteX31" fmla="*/ 1330484 w 2172750"/>
              <a:gd name="connsiteY31" fmla="*/ 346597 h 1162775"/>
              <a:gd name="connsiteX32" fmla="*/ 1539187 w 2172750"/>
              <a:gd name="connsiteY32" fmla="*/ 555300 h 1162775"/>
              <a:gd name="connsiteX33" fmla="*/ 1330484 w 2172750"/>
              <a:gd name="connsiteY33" fmla="*/ 764003 h 116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172750" h="1162775">
                <a:moveTo>
                  <a:pt x="1889510" y="93171"/>
                </a:moveTo>
                <a:cubicBezTo>
                  <a:pt x="1889510" y="40995"/>
                  <a:pt x="1848515" y="0"/>
                  <a:pt x="1796339" y="0"/>
                </a:cubicBezTo>
                <a:lnTo>
                  <a:pt x="1796339" y="0"/>
                </a:lnTo>
                <a:lnTo>
                  <a:pt x="376411" y="0"/>
                </a:lnTo>
                <a:cubicBezTo>
                  <a:pt x="324236" y="0"/>
                  <a:pt x="283240" y="40995"/>
                  <a:pt x="283240" y="93171"/>
                </a:cubicBezTo>
                <a:lnTo>
                  <a:pt x="283240" y="93171"/>
                </a:lnTo>
                <a:lnTo>
                  <a:pt x="283240" y="1021155"/>
                </a:lnTo>
                <a:lnTo>
                  <a:pt x="0" y="1021155"/>
                </a:lnTo>
                <a:lnTo>
                  <a:pt x="0" y="1069605"/>
                </a:lnTo>
                <a:cubicBezTo>
                  <a:pt x="0" y="1121780"/>
                  <a:pt x="40995" y="1162776"/>
                  <a:pt x="93171" y="1162776"/>
                </a:cubicBezTo>
                <a:lnTo>
                  <a:pt x="2079579" y="1162776"/>
                </a:lnTo>
                <a:cubicBezTo>
                  <a:pt x="2131755" y="1162776"/>
                  <a:pt x="2172751" y="1121780"/>
                  <a:pt x="2172751" y="1069605"/>
                </a:cubicBezTo>
                <a:lnTo>
                  <a:pt x="2172751" y="1021155"/>
                </a:lnTo>
                <a:lnTo>
                  <a:pt x="1889510" y="1021155"/>
                </a:lnTo>
                <a:lnTo>
                  <a:pt x="1889510" y="93171"/>
                </a:lnTo>
                <a:close/>
                <a:moveTo>
                  <a:pt x="890716" y="708101"/>
                </a:moveTo>
                <a:lnTo>
                  <a:pt x="838540" y="760276"/>
                </a:lnTo>
                <a:lnTo>
                  <a:pt x="629837" y="551573"/>
                </a:lnTo>
                <a:lnTo>
                  <a:pt x="838540" y="342870"/>
                </a:lnTo>
                <a:lnTo>
                  <a:pt x="890716" y="395046"/>
                </a:lnTo>
                <a:lnTo>
                  <a:pt x="734188" y="551573"/>
                </a:lnTo>
                <a:lnTo>
                  <a:pt x="890716" y="708101"/>
                </a:lnTo>
                <a:close/>
                <a:moveTo>
                  <a:pt x="1032336" y="786364"/>
                </a:moveTo>
                <a:lnTo>
                  <a:pt x="965253" y="756549"/>
                </a:lnTo>
                <a:lnTo>
                  <a:pt x="1140415" y="335416"/>
                </a:lnTo>
                <a:lnTo>
                  <a:pt x="1207498" y="365231"/>
                </a:lnTo>
                <a:lnTo>
                  <a:pt x="1032336" y="786364"/>
                </a:lnTo>
                <a:close/>
                <a:moveTo>
                  <a:pt x="1330484" y="764003"/>
                </a:moveTo>
                <a:lnTo>
                  <a:pt x="1278308" y="711827"/>
                </a:lnTo>
                <a:lnTo>
                  <a:pt x="1434835" y="555300"/>
                </a:lnTo>
                <a:lnTo>
                  <a:pt x="1278308" y="398772"/>
                </a:lnTo>
                <a:lnTo>
                  <a:pt x="1330484" y="346597"/>
                </a:lnTo>
                <a:lnTo>
                  <a:pt x="1539187" y="555300"/>
                </a:lnTo>
                <a:lnTo>
                  <a:pt x="1330484" y="764003"/>
                </a:lnTo>
                <a:close/>
              </a:path>
            </a:pathLst>
          </a:custGeom>
          <a:solidFill>
            <a:schemeClr val="accent2"/>
          </a:solidFill>
          <a:ln w="37207" cap="flat">
            <a:noFill/>
            <a:prstDash val="solid"/>
            <a:miter/>
          </a:ln>
        </p:spPr>
        <p:txBody>
          <a:bodyPr rtlCol="0" anchor="ctr"/>
          <a:lstStyle/>
          <a:p>
            <a:endParaRPr lang="en-US"/>
          </a:p>
        </p:txBody>
      </p:sp>
      <p:grpSp>
        <p:nvGrpSpPr>
          <p:cNvPr id="24" name="Group 23">
            <a:extLst>
              <a:ext uri="{FF2B5EF4-FFF2-40B4-BE49-F238E27FC236}">
                <a16:creationId xmlns:a16="http://schemas.microsoft.com/office/drawing/2014/main" id="{F2BAE229-2DB3-8A73-7776-127277546406}"/>
              </a:ext>
            </a:extLst>
          </p:cNvPr>
          <p:cNvGrpSpPr/>
          <p:nvPr/>
        </p:nvGrpSpPr>
        <p:grpSpPr>
          <a:xfrm>
            <a:off x="2609605" y="3972010"/>
            <a:ext cx="951454" cy="951454"/>
            <a:chOff x="9792033" y="3821823"/>
            <a:chExt cx="962125" cy="962125"/>
          </a:xfrm>
        </p:grpSpPr>
        <p:sp>
          <p:nvSpPr>
            <p:cNvPr id="25" name="Rectangle 24">
              <a:extLst>
                <a:ext uri="{FF2B5EF4-FFF2-40B4-BE49-F238E27FC236}">
                  <a16:creationId xmlns:a16="http://schemas.microsoft.com/office/drawing/2014/main" id="{7A37004F-E404-03B3-4A4F-FD6E8E42A515}"/>
                </a:ext>
              </a:extLst>
            </p:cNvPr>
            <p:cNvSpPr/>
            <p:nvPr/>
          </p:nvSpPr>
          <p:spPr>
            <a:xfrm>
              <a:off x="9979138" y="3905632"/>
              <a:ext cx="669155" cy="737828"/>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 name="Group 25">
              <a:extLst>
                <a:ext uri="{FF2B5EF4-FFF2-40B4-BE49-F238E27FC236}">
                  <a16:creationId xmlns:a16="http://schemas.microsoft.com/office/drawing/2014/main" id="{8FFBE10F-37AF-2FBE-EC69-66917A674A17}"/>
                </a:ext>
              </a:extLst>
            </p:cNvPr>
            <p:cNvGrpSpPr/>
            <p:nvPr/>
          </p:nvGrpSpPr>
          <p:grpSpPr>
            <a:xfrm>
              <a:off x="9792033" y="3821823"/>
              <a:ext cx="962125" cy="962125"/>
              <a:chOff x="4300668" y="-1299739"/>
              <a:chExt cx="2827861" cy="2827862"/>
            </a:xfrm>
          </p:grpSpPr>
          <p:pic>
            <p:nvPicPr>
              <p:cNvPr id="27" name="Graphic 26" descr="Paper outline">
                <a:extLst>
                  <a:ext uri="{FF2B5EF4-FFF2-40B4-BE49-F238E27FC236}">
                    <a16:creationId xmlns:a16="http://schemas.microsoft.com/office/drawing/2014/main" id="{D4FD04AB-601E-32B8-8F31-6F7F075AC19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0668" y="-1299739"/>
                <a:ext cx="2827861" cy="2827862"/>
              </a:xfrm>
              <a:prstGeom prst="rect">
                <a:avLst/>
              </a:prstGeom>
            </p:spPr>
          </p:pic>
          <p:pic>
            <p:nvPicPr>
              <p:cNvPr id="28" name="Picture 27" descr="Logo&#10;&#10;Description automatically generated">
                <a:extLst>
                  <a:ext uri="{FF2B5EF4-FFF2-40B4-BE49-F238E27FC236}">
                    <a16:creationId xmlns:a16="http://schemas.microsoft.com/office/drawing/2014/main" id="{198C3FF5-FCA7-8444-56DD-47907A37DB8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Tree>
    <p:extLst>
      <p:ext uri="{BB962C8B-B14F-4D97-AF65-F5344CB8AC3E}">
        <p14:creationId xmlns:p14="http://schemas.microsoft.com/office/powerpoint/2010/main" val="2797662511"/>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3">
            <a:extLst>
              <a:ext uri="{FF2B5EF4-FFF2-40B4-BE49-F238E27FC236}">
                <a16:creationId xmlns:a16="http://schemas.microsoft.com/office/drawing/2014/main" id="{11A9B013-1839-96C0-88F3-29B40B820F78}"/>
              </a:ext>
            </a:extLst>
          </p:cNvPr>
          <p:cNvSpPr/>
          <p:nvPr/>
        </p:nvSpPr>
        <p:spPr>
          <a:xfrm>
            <a:off x="7834769" y="1975530"/>
            <a:ext cx="2512095" cy="2947934"/>
          </a:xfrm>
          <a:custGeom>
            <a:avLst/>
            <a:gdLst>
              <a:gd name="connsiteX0" fmla="*/ 1787123 w 2512095"/>
              <a:gd name="connsiteY0" fmla="*/ 1699441 h 2947934"/>
              <a:gd name="connsiteX1" fmla="*/ 2215711 w 2512095"/>
              <a:gd name="connsiteY1" fmla="*/ 1919325 h 2947934"/>
              <a:gd name="connsiteX2" fmla="*/ 2297701 w 2512095"/>
              <a:gd name="connsiteY2" fmla="*/ 2087033 h 2947934"/>
              <a:gd name="connsiteX3" fmla="*/ 2364784 w 2512095"/>
              <a:gd name="connsiteY3" fmla="*/ 2664694 h 2947934"/>
              <a:gd name="connsiteX4" fmla="*/ 2334970 w 2512095"/>
              <a:gd name="connsiteY4" fmla="*/ 2731777 h 2947934"/>
              <a:gd name="connsiteX5" fmla="*/ 2334970 w 2512095"/>
              <a:gd name="connsiteY5" fmla="*/ 2731777 h 2947934"/>
              <a:gd name="connsiteX6" fmla="*/ 2133720 w 2512095"/>
              <a:gd name="connsiteY6" fmla="*/ 2828675 h 2947934"/>
              <a:gd name="connsiteX7" fmla="*/ 2133720 w 2512095"/>
              <a:gd name="connsiteY7" fmla="*/ 2947934 h 2947934"/>
              <a:gd name="connsiteX8" fmla="*/ 2234345 w 2512095"/>
              <a:gd name="connsiteY8" fmla="*/ 2947934 h 2947934"/>
              <a:gd name="connsiteX9" fmla="*/ 2416960 w 2512095"/>
              <a:gd name="connsiteY9" fmla="*/ 2854763 h 2947934"/>
              <a:gd name="connsiteX10" fmla="*/ 2416960 w 2512095"/>
              <a:gd name="connsiteY10" fmla="*/ 2854763 h 2947934"/>
              <a:gd name="connsiteX11" fmla="*/ 2510131 w 2512095"/>
              <a:gd name="connsiteY11" fmla="*/ 2646060 h 2947934"/>
              <a:gd name="connsiteX12" fmla="*/ 2450502 w 2512095"/>
              <a:gd name="connsiteY12" fmla="*/ 2083306 h 2947934"/>
              <a:gd name="connsiteX13" fmla="*/ 2312609 w 2512095"/>
              <a:gd name="connsiteY13" fmla="*/ 1807520 h 2947934"/>
              <a:gd name="connsiteX14" fmla="*/ 1839299 w 2512095"/>
              <a:gd name="connsiteY14" fmla="*/ 1561548 h 2947934"/>
              <a:gd name="connsiteX15" fmla="*/ 1656684 w 2512095"/>
              <a:gd name="connsiteY15" fmla="*/ 1487011 h 2947934"/>
              <a:gd name="connsiteX16" fmla="*/ 1634323 w 2512095"/>
              <a:gd name="connsiteY16" fmla="*/ 1453470 h 2947934"/>
              <a:gd name="connsiteX17" fmla="*/ 1634323 w 2512095"/>
              <a:gd name="connsiteY17" fmla="*/ 1364025 h 2947934"/>
              <a:gd name="connsiteX18" fmla="*/ 1857933 w 2512095"/>
              <a:gd name="connsiteY18" fmla="*/ 898170 h 2947934"/>
              <a:gd name="connsiteX19" fmla="*/ 1857933 w 2512095"/>
              <a:gd name="connsiteY19" fmla="*/ 764003 h 2947934"/>
              <a:gd name="connsiteX20" fmla="*/ 1932470 w 2512095"/>
              <a:gd name="connsiteY20" fmla="*/ 786364 h 2947934"/>
              <a:gd name="connsiteX21" fmla="*/ 1869114 w 2512095"/>
              <a:gd name="connsiteY21" fmla="*/ 600022 h 2947934"/>
              <a:gd name="connsiteX22" fmla="*/ 1850480 w 2512095"/>
              <a:gd name="connsiteY22" fmla="*/ 521758 h 2947934"/>
              <a:gd name="connsiteX23" fmla="*/ 1518791 w 2512095"/>
              <a:gd name="connsiteY23" fmla="*/ 67083 h 2947934"/>
              <a:gd name="connsiteX24" fmla="*/ 1470342 w 2512095"/>
              <a:gd name="connsiteY24" fmla="*/ 70810 h 2947934"/>
              <a:gd name="connsiteX25" fmla="*/ 1436800 w 2512095"/>
              <a:gd name="connsiteY25" fmla="*/ 96898 h 2947934"/>
              <a:gd name="connsiteX26" fmla="*/ 1399532 w 2512095"/>
              <a:gd name="connsiteY26" fmla="*/ 44722 h 2947934"/>
              <a:gd name="connsiteX27" fmla="*/ 1354809 w 2512095"/>
              <a:gd name="connsiteY27" fmla="*/ 11181 h 2947934"/>
              <a:gd name="connsiteX28" fmla="*/ 1254185 w 2512095"/>
              <a:gd name="connsiteY28" fmla="*/ 0 h 2947934"/>
              <a:gd name="connsiteX29" fmla="*/ 661616 w 2512095"/>
              <a:gd name="connsiteY29" fmla="*/ 532939 h 2947934"/>
              <a:gd name="connsiteX30" fmla="*/ 661616 w 2512095"/>
              <a:gd name="connsiteY30" fmla="*/ 559027 h 2947934"/>
              <a:gd name="connsiteX31" fmla="*/ 661616 w 2512095"/>
              <a:gd name="connsiteY31" fmla="*/ 559027 h 2947934"/>
              <a:gd name="connsiteX32" fmla="*/ 661616 w 2512095"/>
              <a:gd name="connsiteY32" fmla="*/ 622383 h 2947934"/>
              <a:gd name="connsiteX33" fmla="*/ 613167 w 2512095"/>
              <a:gd name="connsiteY33" fmla="*/ 857174 h 2947934"/>
              <a:gd name="connsiteX34" fmla="*/ 549811 w 2512095"/>
              <a:gd name="connsiteY34" fmla="*/ 1006248 h 2947934"/>
              <a:gd name="connsiteX35" fmla="*/ 669070 w 2512095"/>
              <a:gd name="connsiteY35" fmla="*/ 972706 h 2947934"/>
              <a:gd name="connsiteX36" fmla="*/ 885227 w 2512095"/>
              <a:gd name="connsiteY36" fmla="*/ 1356572 h 2947934"/>
              <a:gd name="connsiteX37" fmla="*/ 885227 w 2512095"/>
              <a:gd name="connsiteY37" fmla="*/ 1449743 h 2947934"/>
              <a:gd name="connsiteX38" fmla="*/ 862866 w 2512095"/>
              <a:gd name="connsiteY38" fmla="*/ 1483284 h 2947934"/>
              <a:gd name="connsiteX39" fmla="*/ 680250 w 2512095"/>
              <a:gd name="connsiteY39" fmla="*/ 1557821 h 2947934"/>
              <a:gd name="connsiteX40" fmla="*/ 206941 w 2512095"/>
              <a:gd name="connsiteY40" fmla="*/ 1803793 h 2947934"/>
              <a:gd name="connsiteX41" fmla="*/ 65321 w 2512095"/>
              <a:gd name="connsiteY41" fmla="*/ 2079580 h 2947934"/>
              <a:gd name="connsiteX42" fmla="*/ 1965 w 2512095"/>
              <a:gd name="connsiteY42" fmla="*/ 2646060 h 2947934"/>
              <a:gd name="connsiteX43" fmla="*/ 95136 w 2512095"/>
              <a:gd name="connsiteY43" fmla="*/ 2854763 h 2947934"/>
              <a:gd name="connsiteX44" fmla="*/ 277751 w 2512095"/>
              <a:gd name="connsiteY44" fmla="*/ 2947934 h 2947934"/>
              <a:gd name="connsiteX45" fmla="*/ 382103 w 2512095"/>
              <a:gd name="connsiteY45" fmla="*/ 2947934 h 2947934"/>
              <a:gd name="connsiteX46" fmla="*/ 382103 w 2512095"/>
              <a:gd name="connsiteY46" fmla="*/ 2832402 h 2947934"/>
              <a:gd name="connsiteX47" fmla="*/ 180853 w 2512095"/>
              <a:gd name="connsiteY47" fmla="*/ 2735504 h 2947934"/>
              <a:gd name="connsiteX48" fmla="*/ 151038 w 2512095"/>
              <a:gd name="connsiteY48" fmla="*/ 2668421 h 2947934"/>
              <a:gd name="connsiteX49" fmla="*/ 214395 w 2512095"/>
              <a:gd name="connsiteY49" fmla="*/ 2094487 h 2947934"/>
              <a:gd name="connsiteX50" fmla="*/ 214395 w 2512095"/>
              <a:gd name="connsiteY50" fmla="*/ 2087033 h 2947934"/>
              <a:gd name="connsiteX51" fmla="*/ 300112 w 2512095"/>
              <a:gd name="connsiteY51" fmla="*/ 1919325 h 2947934"/>
              <a:gd name="connsiteX52" fmla="*/ 728699 w 2512095"/>
              <a:gd name="connsiteY52" fmla="*/ 1699441 h 2947934"/>
              <a:gd name="connsiteX53" fmla="*/ 788329 w 2512095"/>
              <a:gd name="connsiteY53" fmla="*/ 1680807 h 2947934"/>
              <a:gd name="connsiteX54" fmla="*/ 1257911 w 2512095"/>
              <a:gd name="connsiteY54" fmla="*/ 1788886 h 2947934"/>
              <a:gd name="connsiteX55" fmla="*/ 1731221 w 2512095"/>
              <a:gd name="connsiteY55" fmla="*/ 1680807 h 2947934"/>
              <a:gd name="connsiteX56" fmla="*/ 1787123 w 2512095"/>
              <a:gd name="connsiteY56" fmla="*/ 1699441 h 2947934"/>
              <a:gd name="connsiteX57" fmla="*/ 810690 w 2512095"/>
              <a:gd name="connsiteY57" fmla="*/ 927984 h 2947934"/>
              <a:gd name="connsiteX58" fmla="*/ 1593327 w 2512095"/>
              <a:gd name="connsiteY58" fmla="*/ 484490 h 2947934"/>
              <a:gd name="connsiteX59" fmla="*/ 1705133 w 2512095"/>
              <a:gd name="connsiteY59" fmla="*/ 633564 h 2947934"/>
              <a:gd name="connsiteX60" fmla="*/ 1705133 w 2512095"/>
              <a:gd name="connsiteY60" fmla="*/ 894443 h 2947934"/>
              <a:gd name="connsiteX61" fmla="*/ 1257911 w 2512095"/>
              <a:gd name="connsiteY61" fmla="*/ 1341664 h 2947934"/>
              <a:gd name="connsiteX62" fmla="*/ 810690 w 2512095"/>
              <a:gd name="connsiteY62" fmla="*/ 927984 h 2947934"/>
              <a:gd name="connsiteX63" fmla="*/ 959764 w 2512095"/>
              <a:gd name="connsiteY63" fmla="*/ 1598817 h 2947934"/>
              <a:gd name="connsiteX64" fmla="*/ 1034301 w 2512095"/>
              <a:gd name="connsiteY64" fmla="*/ 1449743 h 2947934"/>
              <a:gd name="connsiteX65" fmla="*/ 1034301 w 2512095"/>
              <a:gd name="connsiteY65" fmla="*/ 1446016 h 2947934"/>
              <a:gd name="connsiteX66" fmla="*/ 1481522 w 2512095"/>
              <a:gd name="connsiteY66" fmla="*/ 1446016 h 2947934"/>
              <a:gd name="connsiteX67" fmla="*/ 1481522 w 2512095"/>
              <a:gd name="connsiteY67" fmla="*/ 1449743 h 2947934"/>
              <a:gd name="connsiteX68" fmla="*/ 1552332 w 2512095"/>
              <a:gd name="connsiteY68" fmla="*/ 1598817 h 2947934"/>
              <a:gd name="connsiteX69" fmla="*/ 1254185 w 2512095"/>
              <a:gd name="connsiteY69" fmla="*/ 1639812 h 2947934"/>
              <a:gd name="connsiteX70" fmla="*/ 959764 w 2512095"/>
              <a:gd name="connsiteY70" fmla="*/ 1598817 h 294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512095" h="2947934">
                <a:moveTo>
                  <a:pt x="1787123" y="1699441"/>
                </a:moveTo>
                <a:cubicBezTo>
                  <a:pt x="1943651" y="1755344"/>
                  <a:pt x="2092725" y="1818700"/>
                  <a:pt x="2215711" y="1919325"/>
                </a:cubicBezTo>
                <a:cubicBezTo>
                  <a:pt x="2267886" y="1960320"/>
                  <a:pt x="2297701" y="2019950"/>
                  <a:pt x="2297701" y="2087033"/>
                </a:cubicBezTo>
                <a:lnTo>
                  <a:pt x="2364784" y="2664694"/>
                </a:lnTo>
                <a:cubicBezTo>
                  <a:pt x="2368511" y="2690782"/>
                  <a:pt x="2357331" y="2716870"/>
                  <a:pt x="2334970" y="2731777"/>
                </a:cubicBezTo>
                <a:lnTo>
                  <a:pt x="2334970" y="2731777"/>
                </a:lnTo>
                <a:cubicBezTo>
                  <a:pt x="2271613" y="2772773"/>
                  <a:pt x="2204530" y="2806314"/>
                  <a:pt x="2133720" y="2828675"/>
                </a:cubicBezTo>
                <a:lnTo>
                  <a:pt x="2133720" y="2947934"/>
                </a:lnTo>
                <a:lnTo>
                  <a:pt x="2234345" y="2947934"/>
                </a:lnTo>
                <a:cubicBezTo>
                  <a:pt x="2297701" y="2921846"/>
                  <a:pt x="2361058" y="2892032"/>
                  <a:pt x="2416960" y="2854763"/>
                </a:cubicBezTo>
                <a:lnTo>
                  <a:pt x="2416960" y="2854763"/>
                </a:lnTo>
                <a:cubicBezTo>
                  <a:pt x="2484044" y="2810041"/>
                  <a:pt x="2521312" y="2728050"/>
                  <a:pt x="2510131" y="2646060"/>
                </a:cubicBezTo>
                <a:lnTo>
                  <a:pt x="2450502" y="2083306"/>
                </a:lnTo>
                <a:cubicBezTo>
                  <a:pt x="2446775" y="1975228"/>
                  <a:pt x="2398326" y="1874603"/>
                  <a:pt x="2312609" y="1807520"/>
                </a:cubicBezTo>
                <a:cubicBezTo>
                  <a:pt x="2174715" y="1691988"/>
                  <a:pt x="2010734" y="1621178"/>
                  <a:pt x="1839299" y="1561548"/>
                </a:cubicBezTo>
                <a:lnTo>
                  <a:pt x="1656684" y="1487011"/>
                </a:lnTo>
                <a:cubicBezTo>
                  <a:pt x="1641776" y="1479557"/>
                  <a:pt x="1634323" y="1468377"/>
                  <a:pt x="1634323" y="1453470"/>
                </a:cubicBezTo>
                <a:lnTo>
                  <a:pt x="1634323" y="1364025"/>
                </a:lnTo>
                <a:cubicBezTo>
                  <a:pt x="1775943" y="1252220"/>
                  <a:pt x="1857933" y="1080785"/>
                  <a:pt x="1857933" y="898170"/>
                </a:cubicBezTo>
                <a:lnTo>
                  <a:pt x="1857933" y="764003"/>
                </a:lnTo>
                <a:cubicBezTo>
                  <a:pt x="1880294" y="778911"/>
                  <a:pt x="1906383" y="782637"/>
                  <a:pt x="1932470" y="786364"/>
                </a:cubicBezTo>
                <a:lnTo>
                  <a:pt x="1869114" y="600022"/>
                </a:lnTo>
                <a:cubicBezTo>
                  <a:pt x="1861660" y="573934"/>
                  <a:pt x="1854207" y="547846"/>
                  <a:pt x="1850480" y="521758"/>
                </a:cubicBezTo>
                <a:cubicBezTo>
                  <a:pt x="1820665" y="309328"/>
                  <a:pt x="1693952" y="160254"/>
                  <a:pt x="1518791" y="67083"/>
                </a:cubicBezTo>
                <a:cubicBezTo>
                  <a:pt x="1503883" y="59630"/>
                  <a:pt x="1485249" y="59630"/>
                  <a:pt x="1470342" y="70810"/>
                </a:cubicBezTo>
                <a:lnTo>
                  <a:pt x="1436800" y="96898"/>
                </a:lnTo>
                <a:lnTo>
                  <a:pt x="1399532" y="44722"/>
                </a:lnTo>
                <a:cubicBezTo>
                  <a:pt x="1388351" y="29815"/>
                  <a:pt x="1373444" y="14907"/>
                  <a:pt x="1354809" y="11181"/>
                </a:cubicBezTo>
                <a:cubicBezTo>
                  <a:pt x="1321268" y="3727"/>
                  <a:pt x="1287726" y="0"/>
                  <a:pt x="1254185" y="0"/>
                </a:cubicBezTo>
                <a:cubicBezTo>
                  <a:pt x="959764" y="0"/>
                  <a:pt x="713792" y="231064"/>
                  <a:pt x="661616" y="532939"/>
                </a:cubicBezTo>
                <a:lnTo>
                  <a:pt x="661616" y="559027"/>
                </a:lnTo>
                <a:lnTo>
                  <a:pt x="661616" y="559027"/>
                </a:lnTo>
                <a:lnTo>
                  <a:pt x="661616" y="622383"/>
                </a:lnTo>
                <a:cubicBezTo>
                  <a:pt x="661616" y="704374"/>
                  <a:pt x="646709" y="782637"/>
                  <a:pt x="613167" y="857174"/>
                </a:cubicBezTo>
                <a:lnTo>
                  <a:pt x="549811" y="1006248"/>
                </a:lnTo>
                <a:cubicBezTo>
                  <a:pt x="549811" y="1006248"/>
                  <a:pt x="594533" y="995068"/>
                  <a:pt x="669070" y="972706"/>
                </a:cubicBezTo>
                <a:cubicBezTo>
                  <a:pt x="687704" y="1125507"/>
                  <a:pt x="765968" y="1263401"/>
                  <a:pt x="885227" y="1356572"/>
                </a:cubicBezTo>
                <a:lnTo>
                  <a:pt x="885227" y="1449743"/>
                </a:lnTo>
                <a:cubicBezTo>
                  <a:pt x="885227" y="1464650"/>
                  <a:pt x="877773" y="1479557"/>
                  <a:pt x="862866" y="1483284"/>
                </a:cubicBezTo>
                <a:lnTo>
                  <a:pt x="680250" y="1557821"/>
                </a:lnTo>
                <a:cubicBezTo>
                  <a:pt x="508816" y="1617451"/>
                  <a:pt x="344834" y="1688261"/>
                  <a:pt x="206941" y="1803793"/>
                </a:cubicBezTo>
                <a:cubicBezTo>
                  <a:pt x="121224" y="1870876"/>
                  <a:pt x="69048" y="1971501"/>
                  <a:pt x="65321" y="2079580"/>
                </a:cubicBezTo>
                <a:lnTo>
                  <a:pt x="1965" y="2646060"/>
                </a:lnTo>
                <a:cubicBezTo>
                  <a:pt x="-9216" y="2728050"/>
                  <a:pt x="28053" y="2810041"/>
                  <a:pt x="95136" y="2854763"/>
                </a:cubicBezTo>
                <a:cubicBezTo>
                  <a:pt x="151038" y="2892032"/>
                  <a:pt x="214395" y="2921846"/>
                  <a:pt x="277751" y="2947934"/>
                </a:cubicBezTo>
                <a:lnTo>
                  <a:pt x="382103" y="2947934"/>
                </a:lnTo>
                <a:lnTo>
                  <a:pt x="382103" y="2832402"/>
                </a:lnTo>
                <a:cubicBezTo>
                  <a:pt x="311293" y="2806314"/>
                  <a:pt x="244210" y="2776499"/>
                  <a:pt x="180853" y="2735504"/>
                </a:cubicBezTo>
                <a:cubicBezTo>
                  <a:pt x="158492" y="2720597"/>
                  <a:pt x="147312" y="2694509"/>
                  <a:pt x="151038" y="2668421"/>
                </a:cubicBezTo>
                <a:lnTo>
                  <a:pt x="214395" y="2094487"/>
                </a:lnTo>
                <a:lnTo>
                  <a:pt x="214395" y="2087033"/>
                </a:lnTo>
                <a:cubicBezTo>
                  <a:pt x="214395" y="2019950"/>
                  <a:pt x="247936" y="1960320"/>
                  <a:pt x="300112" y="1919325"/>
                </a:cubicBezTo>
                <a:cubicBezTo>
                  <a:pt x="423098" y="1818700"/>
                  <a:pt x="572172" y="1755344"/>
                  <a:pt x="728699" y="1699441"/>
                </a:cubicBezTo>
                <a:lnTo>
                  <a:pt x="788329" y="1680807"/>
                </a:lnTo>
                <a:cubicBezTo>
                  <a:pt x="896407" y="1747890"/>
                  <a:pt x="1067842" y="1788886"/>
                  <a:pt x="1257911" y="1788886"/>
                </a:cubicBezTo>
                <a:cubicBezTo>
                  <a:pt x="1447980" y="1788886"/>
                  <a:pt x="1619415" y="1747890"/>
                  <a:pt x="1731221" y="1680807"/>
                </a:cubicBezTo>
                <a:lnTo>
                  <a:pt x="1787123" y="1699441"/>
                </a:lnTo>
                <a:close/>
                <a:moveTo>
                  <a:pt x="810690" y="927984"/>
                </a:moveTo>
                <a:cubicBezTo>
                  <a:pt x="1064116" y="842267"/>
                  <a:pt x="1429346" y="693193"/>
                  <a:pt x="1593327" y="484490"/>
                </a:cubicBezTo>
                <a:cubicBezTo>
                  <a:pt x="1626869" y="536666"/>
                  <a:pt x="1664138" y="585115"/>
                  <a:pt x="1705133" y="633564"/>
                </a:cubicBezTo>
                <a:lnTo>
                  <a:pt x="1705133" y="894443"/>
                </a:lnTo>
                <a:cubicBezTo>
                  <a:pt x="1705133" y="1140415"/>
                  <a:pt x="1503883" y="1341664"/>
                  <a:pt x="1257911" y="1341664"/>
                </a:cubicBezTo>
                <a:cubicBezTo>
                  <a:pt x="1023120" y="1341664"/>
                  <a:pt x="829324" y="1162776"/>
                  <a:pt x="810690" y="927984"/>
                </a:cubicBezTo>
                <a:close/>
                <a:moveTo>
                  <a:pt x="959764" y="1598817"/>
                </a:moveTo>
                <a:cubicBezTo>
                  <a:pt x="1004486" y="1565275"/>
                  <a:pt x="1034301" y="1509372"/>
                  <a:pt x="1034301" y="1449743"/>
                </a:cubicBezTo>
                <a:lnTo>
                  <a:pt x="1034301" y="1446016"/>
                </a:lnTo>
                <a:cubicBezTo>
                  <a:pt x="1175921" y="1505645"/>
                  <a:pt x="1339902" y="1505645"/>
                  <a:pt x="1481522" y="1446016"/>
                </a:cubicBezTo>
                <a:lnTo>
                  <a:pt x="1481522" y="1449743"/>
                </a:lnTo>
                <a:cubicBezTo>
                  <a:pt x="1481522" y="1505645"/>
                  <a:pt x="1507610" y="1561548"/>
                  <a:pt x="1552332" y="1598817"/>
                </a:cubicBezTo>
                <a:cubicBezTo>
                  <a:pt x="1455434" y="1628631"/>
                  <a:pt x="1354809" y="1643539"/>
                  <a:pt x="1254185" y="1639812"/>
                </a:cubicBezTo>
                <a:cubicBezTo>
                  <a:pt x="1157287" y="1639812"/>
                  <a:pt x="1056662" y="1624904"/>
                  <a:pt x="959764" y="1598817"/>
                </a:cubicBezTo>
                <a:close/>
              </a:path>
            </a:pathLst>
          </a:custGeom>
          <a:solidFill>
            <a:schemeClr val="accent2"/>
          </a:solidFill>
          <a:ln w="37207"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207BC60D-2233-4001-10FC-C42C124DBB5F}"/>
              </a:ext>
            </a:extLst>
          </p:cNvPr>
          <p:cNvSpPr/>
          <p:nvPr/>
        </p:nvSpPr>
        <p:spPr>
          <a:xfrm>
            <a:off x="8008168" y="3980572"/>
            <a:ext cx="2172750" cy="1162775"/>
          </a:xfrm>
          <a:custGeom>
            <a:avLst/>
            <a:gdLst>
              <a:gd name="connsiteX0" fmla="*/ 1889510 w 2172750"/>
              <a:gd name="connsiteY0" fmla="*/ 93171 h 1162775"/>
              <a:gd name="connsiteX1" fmla="*/ 1796339 w 2172750"/>
              <a:gd name="connsiteY1" fmla="*/ 0 h 1162775"/>
              <a:gd name="connsiteX2" fmla="*/ 1796339 w 2172750"/>
              <a:gd name="connsiteY2" fmla="*/ 0 h 1162775"/>
              <a:gd name="connsiteX3" fmla="*/ 376411 w 2172750"/>
              <a:gd name="connsiteY3" fmla="*/ 0 h 1162775"/>
              <a:gd name="connsiteX4" fmla="*/ 283240 w 2172750"/>
              <a:gd name="connsiteY4" fmla="*/ 93171 h 1162775"/>
              <a:gd name="connsiteX5" fmla="*/ 283240 w 2172750"/>
              <a:gd name="connsiteY5" fmla="*/ 93171 h 1162775"/>
              <a:gd name="connsiteX6" fmla="*/ 283240 w 2172750"/>
              <a:gd name="connsiteY6" fmla="*/ 1021155 h 1162775"/>
              <a:gd name="connsiteX7" fmla="*/ 0 w 2172750"/>
              <a:gd name="connsiteY7" fmla="*/ 1021155 h 1162775"/>
              <a:gd name="connsiteX8" fmla="*/ 0 w 2172750"/>
              <a:gd name="connsiteY8" fmla="*/ 1069605 h 1162775"/>
              <a:gd name="connsiteX9" fmla="*/ 93171 w 2172750"/>
              <a:gd name="connsiteY9" fmla="*/ 1162776 h 1162775"/>
              <a:gd name="connsiteX10" fmla="*/ 2079579 w 2172750"/>
              <a:gd name="connsiteY10" fmla="*/ 1162776 h 1162775"/>
              <a:gd name="connsiteX11" fmla="*/ 2172751 w 2172750"/>
              <a:gd name="connsiteY11" fmla="*/ 1069605 h 1162775"/>
              <a:gd name="connsiteX12" fmla="*/ 2172751 w 2172750"/>
              <a:gd name="connsiteY12" fmla="*/ 1021155 h 1162775"/>
              <a:gd name="connsiteX13" fmla="*/ 1889510 w 2172750"/>
              <a:gd name="connsiteY13" fmla="*/ 1021155 h 1162775"/>
              <a:gd name="connsiteX14" fmla="*/ 1889510 w 2172750"/>
              <a:gd name="connsiteY14" fmla="*/ 93171 h 1162775"/>
              <a:gd name="connsiteX15" fmla="*/ 890716 w 2172750"/>
              <a:gd name="connsiteY15" fmla="*/ 708101 h 1162775"/>
              <a:gd name="connsiteX16" fmla="*/ 838540 w 2172750"/>
              <a:gd name="connsiteY16" fmla="*/ 760276 h 1162775"/>
              <a:gd name="connsiteX17" fmla="*/ 629837 w 2172750"/>
              <a:gd name="connsiteY17" fmla="*/ 551573 h 1162775"/>
              <a:gd name="connsiteX18" fmla="*/ 838540 w 2172750"/>
              <a:gd name="connsiteY18" fmla="*/ 342870 h 1162775"/>
              <a:gd name="connsiteX19" fmla="*/ 890716 w 2172750"/>
              <a:gd name="connsiteY19" fmla="*/ 395046 h 1162775"/>
              <a:gd name="connsiteX20" fmla="*/ 734188 w 2172750"/>
              <a:gd name="connsiteY20" fmla="*/ 551573 h 1162775"/>
              <a:gd name="connsiteX21" fmla="*/ 890716 w 2172750"/>
              <a:gd name="connsiteY21" fmla="*/ 708101 h 1162775"/>
              <a:gd name="connsiteX22" fmla="*/ 1032336 w 2172750"/>
              <a:gd name="connsiteY22" fmla="*/ 786364 h 1162775"/>
              <a:gd name="connsiteX23" fmla="*/ 965253 w 2172750"/>
              <a:gd name="connsiteY23" fmla="*/ 756549 h 1162775"/>
              <a:gd name="connsiteX24" fmla="*/ 1140415 w 2172750"/>
              <a:gd name="connsiteY24" fmla="*/ 335416 h 1162775"/>
              <a:gd name="connsiteX25" fmla="*/ 1207498 w 2172750"/>
              <a:gd name="connsiteY25" fmla="*/ 365231 h 1162775"/>
              <a:gd name="connsiteX26" fmla="*/ 1032336 w 2172750"/>
              <a:gd name="connsiteY26" fmla="*/ 786364 h 1162775"/>
              <a:gd name="connsiteX27" fmla="*/ 1330484 w 2172750"/>
              <a:gd name="connsiteY27" fmla="*/ 764003 h 1162775"/>
              <a:gd name="connsiteX28" fmla="*/ 1278308 w 2172750"/>
              <a:gd name="connsiteY28" fmla="*/ 711827 h 1162775"/>
              <a:gd name="connsiteX29" fmla="*/ 1434835 w 2172750"/>
              <a:gd name="connsiteY29" fmla="*/ 555300 h 1162775"/>
              <a:gd name="connsiteX30" fmla="*/ 1278308 w 2172750"/>
              <a:gd name="connsiteY30" fmla="*/ 398772 h 1162775"/>
              <a:gd name="connsiteX31" fmla="*/ 1330484 w 2172750"/>
              <a:gd name="connsiteY31" fmla="*/ 346597 h 1162775"/>
              <a:gd name="connsiteX32" fmla="*/ 1539187 w 2172750"/>
              <a:gd name="connsiteY32" fmla="*/ 555300 h 1162775"/>
              <a:gd name="connsiteX33" fmla="*/ 1330484 w 2172750"/>
              <a:gd name="connsiteY33" fmla="*/ 764003 h 116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172750" h="1162775">
                <a:moveTo>
                  <a:pt x="1889510" y="93171"/>
                </a:moveTo>
                <a:cubicBezTo>
                  <a:pt x="1889510" y="40995"/>
                  <a:pt x="1848515" y="0"/>
                  <a:pt x="1796339" y="0"/>
                </a:cubicBezTo>
                <a:lnTo>
                  <a:pt x="1796339" y="0"/>
                </a:lnTo>
                <a:lnTo>
                  <a:pt x="376411" y="0"/>
                </a:lnTo>
                <a:cubicBezTo>
                  <a:pt x="324236" y="0"/>
                  <a:pt x="283240" y="40995"/>
                  <a:pt x="283240" y="93171"/>
                </a:cubicBezTo>
                <a:lnTo>
                  <a:pt x="283240" y="93171"/>
                </a:lnTo>
                <a:lnTo>
                  <a:pt x="283240" y="1021155"/>
                </a:lnTo>
                <a:lnTo>
                  <a:pt x="0" y="1021155"/>
                </a:lnTo>
                <a:lnTo>
                  <a:pt x="0" y="1069605"/>
                </a:lnTo>
                <a:cubicBezTo>
                  <a:pt x="0" y="1121780"/>
                  <a:pt x="40995" y="1162776"/>
                  <a:pt x="93171" y="1162776"/>
                </a:cubicBezTo>
                <a:lnTo>
                  <a:pt x="2079579" y="1162776"/>
                </a:lnTo>
                <a:cubicBezTo>
                  <a:pt x="2131755" y="1162776"/>
                  <a:pt x="2172751" y="1121780"/>
                  <a:pt x="2172751" y="1069605"/>
                </a:cubicBezTo>
                <a:lnTo>
                  <a:pt x="2172751" y="1021155"/>
                </a:lnTo>
                <a:lnTo>
                  <a:pt x="1889510" y="1021155"/>
                </a:lnTo>
                <a:lnTo>
                  <a:pt x="1889510" y="93171"/>
                </a:lnTo>
                <a:close/>
                <a:moveTo>
                  <a:pt x="890716" y="708101"/>
                </a:moveTo>
                <a:lnTo>
                  <a:pt x="838540" y="760276"/>
                </a:lnTo>
                <a:lnTo>
                  <a:pt x="629837" y="551573"/>
                </a:lnTo>
                <a:lnTo>
                  <a:pt x="838540" y="342870"/>
                </a:lnTo>
                <a:lnTo>
                  <a:pt x="890716" y="395046"/>
                </a:lnTo>
                <a:lnTo>
                  <a:pt x="734188" y="551573"/>
                </a:lnTo>
                <a:lnTo>
                  <a:pt x="890716" y="708101"/>
                </a:lnTo>
                <a:close/>
                <a:moveTo>
                  <a:pt x="1032336" y="786364"/>
                </a:moveTo>
                <a:lnTo>
                  <a:pt x="965253" y="756549"/>
                </a:lnTo>
                <a:lnTo>
                  <a:pt x="1140415" y="335416"/>
                </a:lnTo>
                <a:lnTo>
                  <a:pt x="1207498" y="365231"/>
                </a:lnTo>
                <a:lnTo>
                  <a:pt x="1032336" y="786364"/>
                </a:lnTo>
                <a:close/>
                <a:moveTo>
                  <a:pt x="1330484" y="764003"/>
                </a:moveTo>
                <a:lnTo>
                  <a:pt x="1278308" y="711827"/>
                </a:lnTo>
                <a:lnTo>
                  <a:pt x="1434835" y="555300"/>
                </a:lnTo>
                <a:lnTo>
                  <a:pt x="1278308" y="398772"/>
                </a:lnTo>
                <a:lnTo>
                  <a:pt x="1330484" y="346597"/>
                </a:lnTo>
                <a:lnTo>
                  <a:pt x="1539187" y="555300"/>
                </a:lnTo>
                <a:lnTo>
                  <a:pt x="1330484" y="764003"/>
                </a:lnTo>
                <a:close/>
              </a:path>
            </a:pathLst>
          </a:custGeom>
          <a:solidFill>
            <a:schemeClr val="accent2"/>
          </a:solidFill>
          <a:ln w="37207" cap="flat">
            <a:noFill/>
            <a:prstDash val="solid"/>
            <a:miter/>
          </a:ln>
        </p:spPr>
        <p:txBody>
          <a:bodyPr rtlCol="0" anchor="ctr"/>
          <a:lstStyle/>
          <a:p>
            <a:endParaRPr lang="en-US"/>
          </a:p>
        </p:txBody>
      </p:sp>
      <p:pic>
        <p:nvPicPr>
          <p:cNvPr id="2" name="Graphic 1" descr="Thermometer with solid fill">
            <a:extLst>
              <a:ext uri="{FF2B5EF4-FFF2-40B4-BE49-F238E27FC236}">
                <a16:creationId xmlns:a16="http://schemas.microsoft.com/office/drawing/2014/main" id="{3034FDDC-0C82-68A7-316E-A6DFF56AC1E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81048" y="3821935"/>
            <a:ext cx="1590793" cy="1590793"/>
          </a:xfrm>
          <a:prstGeom prst="rect">
            <a:avLst/>
          </a:prstGeom>
        </p:spPr>
      </p:pic>
      <p:grpSp>
        <p:nvGrpSpPr>
          <p:cNvPr id="9" name="Group 8">
            <a:extLst>
              <a:ext uri="{FF2B5EF4-FFF2-40B4-BE49-F238E27FC236}">
                <a16:creationId xmlns:a16="http://schemas.microsoft.com/office/drawing/2014/main" id="{BF432102-C9EC-4FD5-893E-10F3746E3029}"/>
              </a:ext>
            </a:extLst>
          </p:cNvPr>
          <p:cNvGrpSpPr/>
          <p:nvPr/>
        </p:nvGrpSpPr>
        <p:grpSpPr>
          <a:xfrm>
            <a:off x="1608856" y="1646282"/>
            <a:ext cx="3926461" cy="3926461"/>
            <a:chOff x="9792033" y="3821823"/>
            <a:chExt cx="962125" cy="962125"/>
          </a:xfrm>
        </p:grpSpPr>
        <p:sp>
          <p:nvSpPr>
            <p:cNvPr id="10" name="Rectangle 9">
              <a:extLst>
                <a:ext uri="{FF2B5EF4-FFF2-40B4-BE49-F238E27FC236}">
                  <a16:creationId xmlns:a16="http://schemas.microsoft.com/office/drawing/2014/main" id="{DAC08EAB-5C8C-D28C-65EE-B965AEB2941B}"/>
                </a:ext>
              </a:extLst>
            </p:cNvPr>
            <p:cNvSpPr/>
            <p:nvPr/>
          </p:nvSpPr>
          <p:spPr>
            <a:xfrm>
              <a:off x="10000536" y="3906156"/>
              <a:ext cx="556766"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9936AEAE-FF35-0974-3F5E-2B75D0DC18E2}"/>
                </a:ext>
              </a:extLst>
            </p:cNvPr>
            <p:cNvGrpSpPr/>
            <p:nvPr/>
          </p:nvGrpSpPr>
          <p:grpSpPr>
            <a:xfrm>
              <a:off x="9792033" y="3821823"/>
              <a:ext cx="962125" cy="962125"/>
              <a:chOff x="4300668" y="-1299739"/>
              <a:chExt cx="2827861" cy="2827862"/>
            </a:xfrm>
          </p:grpSpPr>
          <p:pic>
            <p:nvPicPr>
              <p:cNvPr id="22" name="Graphic 21" descr="Paper outline">
                <a:extLst>
                  <a:ext uri="{FF2B5EF4-FFF2-40B4-BE49-F238E27FC236}">
                    <a16:creationId xmlns:a16="http://schemas.microsoft.com/office/drawing/2014/main" id="{B8AC4358-597C-4D71-5293-C2F8872648B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0668" y="-1299739"/>
                <a:ext cx="2827861" cy="2827862"/>
              </a:xfrm>
              <a:prstGeom prst="rect">
                <a:avLst/>
              </a:prstGeom>
            </p:spPr>
          </p:pic>
          <p:pic>
            <p:nvPicPr>
              <p:cNvPr id="23" name="Picture 22" descr="Logo&#10;&#10;Description automatically generated">
                <a:extLst>
                  <a:ext uri="{FF2B5EF4-FFF2-40B4-BE49-F238E27FC236}">
                    <a16:creationId xmlns:a16="http://schemas.microsoft.com/office/drawing/2014/main" id="{59539D36-54F0-631A-AB1F-E934DC03162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27" name="Straight Connector 26">
            <a:extLst>
              <a:ext uri="{FF2B5EF4-FFF2-40B4-BE49-F238E27FC236}">
                <a16:creationId xmlns:a16="http://schemas.microsoft.com/office/drawing/2014/main" id="{673C517A-9CCF-12FD-AD65-1B1069116E95}"/>
              </a:ext>
            </a:extLst>
          </p:cNvPr>
          <p:cNvCxnSpPr>
            <a:cxnSpLocks/>
          </p:cNvCxnSpPr>
          <p:nvPr/>
        </p:nvCxnSpPr>
        <p:spPr>
          <a:xfrm flipV="1">
            <a:off x="5635250" y="330412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7CD70E2-CF03-5E60-3394-6F16114881CD}"/>
              </a:ext>
            </a:extLst>
          </p:cNvPr>
          <p:cNvCxnSpPr>
            <a:cxnSpLocks/>
          </p:cNvCxnSpPr>
          <p:nvPr/>
        </p:nvCxnSpPr>
        <p:spPr>
          <a:xfrm flipV="1">
            <a:off x="5649318" y="358197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1AE8095-CF6D-4517-554D-3CEB6576BAD0}"/>
              </a:ext>
            </a:extLst>
          </p:cNvPr>
          <p:cNvCxnSpPr>
            <a:cxnSpLocks/>
          </p:cNvCxnSpPr>
          <p:nvPr/>
        </p:nvCxnSpPr>
        <p:spPr>
          <a:xfrm flipV="1">
            <a:off x="5635250" y="385982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C3C0341-9E1A-E03E-5E82-3703D1206C8A}"/>
              </a:ext>
            </a:extLst>
          </p:cNvPr>
          <p:cNvCxnSpPr>
            <a:cxnSpLocks/>
          </p:cNvCxnSpPr>
          <p:nvPr/>
        </p:nvCxnSpPr>
        <p:spPr>
          <a:xfrm flipV="1">
            <a:off x="5649318" y="413767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66406F3-EC95-374E-558B-3836C5B3DCEC}"/>
              </a:ext>
            </a:extLst>
          </p:cNvPr>
          <p:cNvCxnSpPr>
            <a:cxnSpLocks/>
          </p:cNvCxnSpPr>
          <p:nvPr/>
        </p:nvCxnSpPr>
        <p:spPr>
          <a:xfrm flipV="1">
            <a:off x="5649318" y="441552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532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25E-6 2.59259E-6 L 0.2168 0.00046 " pathEditMode="relative" rAng="0" ptsTypes="AA">
                                      <p:cBhvr>
                                        <p:cTn id="6" dur="1500" fill="hold"/>
                                        <p:tgtEl>
                                          <p:spTgt spid="9"/>
                                        </p:tgtEl>
                                        <p:attrNameLst>
                                          <p:attrName>ppt_x</p:attrName>
                                          <p:attrName>ppt_y</p:attrName>
                                        </p:attrNameLst>
                                      </p:cBhvr>
                                      <p:rCtr x="10833" y="23"/>
                                    </p:animMotion>
                                  </p:childTnLst>
                                </p:cTn>
                              </p:par>
                            </p:childTnLst>
                          </p:cTn>
                        </p:par>
                        <p:par>
                          <p:cTn id="7" fill="hold">
                            <p:stCondLst>
                              <p:cond delay="1500"/>
                            </p:stCondLst>
                            <p:childTnLst>
                              <p:par>
                                <p:cTn id="8" presetID="22" presetClass="entr" presetSubtype="8"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250"/>
                                        <p:tgtEl>
                                          <p:spTgt spid="27"/>
                                        </p:tgtEl>
                                      </p:cBhvr>
                                    </p:animEffect>
                                  </p:childTnLst>
                                </p:cTn>
                              </p:par>
                            </p:childTnLst>
                          </p:cTn>
                        </p:par>
                        <p:par>
                          <p:cTn id="11" fill="hold">
                            <p:stCondLst>
                              <p:cond delay="1750"/>
                            </p:stCondLst>
                            <p:childTnLst>
                              <p:par>
                                <p:cTn id="12" presetID="22" presetClass="entr" presetSubtype="8" fill="hold"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left)">
                                      <p:cBhvr>
                                        <p:cTn id="14" dur="250"/>
                                        <p:tgtEl>
                                          <p:spTgt spid="28"/>
                                        </p:tgtEl>
                                      </p:cBhvr>
                                    </p:animEffect>
                                  </p:childTnLst>
                                </p:cTn>
                              </p:par>
                            </p:childTnLst>
                          </p:cTn>
                        </p:par>
                        <p:par>
                          <p:cTn id="15" fill="hold">
                            <p:stCondLst>
                              <p:cond delay="2000"/>
                            </p:stCondLst>
                            <p:childTnLst>
                              <p:par>
                                <p:cTn id="16" presetID="22" presetClass="entr" presetSubtype="8" fill="hold" nodeType="after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250"/>
                                        <p:tgtEl>
                                          <p:spTgt spid="29"/>
                                        </p:tgtEl>
                                      </p:cBhvr>
                                    </p:animEffect>
                                  </p:childTnLst>
                                </p:cTn>
                              </p:par>
                            </p:childTnLst>
                          </p:cTn>
                        </p:par>
                        <p:par>
                          <p:cTn id="19" fill="hold">
                            <p:stCondLst>
                              <p:cond delay="2250"/>
                            </p:stCondLst>
                            <p:childTnLst>
                              <p:par>
                                <p:cTn id="20" presetID="22" presetClass="entr" presetSubtype="8"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250"/>
                                        <p:tgtEl>
                                          <p:spTgt spid="30"/>
                                        </p:tgtEl>
                                      </p:cBhvr>
                                    </p:animEffect>
                                  </p:childTnLst>
                                </p:cTn>
                              </p:par>
                            </p:childTnLst>
                          </p:cTn>
                        </p:par>
                        <p:par>
                          <p:cTn id="23" fill="hold">
                            <p:stCondLst>
                              <p:cond delay="2500"/>
                            </p:stCondLst>
                            <p:childTnLst>
                              <p:par>
                                <p:cTn id="24" presetID="22" presetClass="entr" presetSubtype="8" fill="hold"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wipe(left)">
                                      <p:cBhvr>
                                        <p:cTn id="26" dur="250"/>
                                        <p:tgtEl>
                                          <p:spTgt spid="31"/>
                                        </p:tgtEl>
                                      </p:cBhvr>
                                    </p:animEffect>
                                  </p:childTnLst>
                                </p:cTn>
                              </p:par>
                              <p:par>
                                <p:cTn id="27" presetID="32" presetClass="emph" presetSubtype="0" fill="hold" grpId="0" nodeType="withEffect">
                                  <p:stCondLst>
                                    <p:cond delay="0"/>
                                  </p:stCondLst>
                                  <p:childTnLst>
                                    <p:animRot by="120000">
                                      <p:cBhvr>
                                        <p:cTn id="28" dur="100" fill="hold">
                                          <p:stCondLst>
                                            <p:cond delay="0"/>
                                          </p:stCondLst>
                                        </p:cTn>
                                        <p:tgtEl>
                                          <p:spTgt spid="15"/>
                                        </p:tgtEl>
                                        <p:attrNameLst>
                                          <p:attrName>r</p:attrName>
                                        </p:attrNameLst>
                                      </p:cBhvr>
                                    </p:animRot>
                                    <p:animRot by="-240000">
                                      <p:cBhvr>
                                        <p:cTn id="29" dur="200" fill="hold">
                                          <p:stCondLst>
                                            <p:cond delay="200"/>
                                          </p:stCondLst>
                                        </p:cTn>
                                        <p:tgtEl>
                                          <p:spTgt spid="15"/>
                                        </p:tgtEl>
                                        <p:attrNameLst>
                                          <p:attrName>r</p:attrName>
                                        </p:attrNameLst>
                                      </p:cBhvr>
                                    </p:animRot>
                                    <p:animRot by="240000">
                                      <p:cBhvr>
                                        <p:cTn id="30" dur="200" fill="hold">
                                          <p:stCondLst>
                                            <p:cond delay="400"/>
                                          </p:stCondLst>
                                        </p:cTn>
                                        <p:tgtEl>
                                          <p:spTgt spid="15"/>
                                        </p:tgtEl>
                                        <p:attrNameLst>
                                          <p:attrName>r</p:attrName>
                                        </p:attrNameLst>
                                      </p:cBhvr>
                                    </p:animRot>
                                    <p:animRot by="-240000">
                                      <p:cBhvr>
                                        <p:cTn id="31" dur="200" fill="hold">
                                          <p:stCondLst>
                                            <p:cond delay="600"/>
                                          </p:stCondLst>
                                        </p:cTn>
                                        <p:tgtEl>
                                          <p:spTgt spid="15"/>
                                        </p:tgtEl>
                                        <p:attrNameLst>
                                          <p:attrName>r</p:attrName>
                                        </p:attrNameLst>
                                      </p:cBhvr>
                                    </p:animRot>
                                    <p:animRot by="120000">
                                      <p:cBhvr>
                                        <p:cTn id="32" dur="200" fill="hold">
                                          <p:stCondLst>
                                            <p:cond delay="800"/>
                                          </p:stCondLst>
                                        </p:cTn>
                                        <p:tgtEl>
                                          <p:spTgt spid="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887D4CF-80BE-EDFD-A634-7E902FF45DC1}"/>
              </a:ext>
            </a:extLst>
          </p:cNvPr>
          <p:cNvGrpSpPr/>
          <p:nvPr/>
        </p:nvGrpSpPr>
        <p:grpSpPr>
          <a:xfrm>
            <a:off x="1597145" y="1465769"/>
            <a:ext cx="3926462" cy="3926462"/>
            <a:chOff x="9792033" y="3821823"/>
            <a:chExt cx="962125" cy="962125"/>
          </a:xfrm>
        </p:grpSpPr>
        <p:sp>
          <p:nvSpPr>
            <p:cNvPr id="15" name="Rectangle 14">
              <a:extLst>
                <a:ext uri="{FF2B5EF4-FFF2-40B4-BE49-F238E27FC236}">
                  <a16:creationId xmlns:a16="http://schemas.microsoft.com/office/drawing/2014/main" id="{79B0B519-081C-0E04-686D-D3F5724DC180}"/>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90DD759E-C8E0-ABB7-0ABB-F5A38C4B3E8A}"/>
                </a:ext>
              </a:extLst>
            </p:cNvPr>
            <p:cNvGrpSpPr/>
            <p:nvPr/>
          </p:nvGrpSpPr>
          <p:grpSpPr>
            <a:xfrm>
              <a:off x="9792033" y="3821823"/>
              <a:ext cx="962125" cy="962125"/>
              <a:chOff x="4300668" y="-1299739"/>
              <a:chExt cx="2827861" cy="2827862"/>
            </a:xfrm>
          </p:grpSpPr>
          <p:pic>
            <p:nvPicPr>
              <p:cNvPr id="20" name="Graphic 19" descr="Paper outline">
                <a:extLst>
                  <a:ext uri="{FF2B5EF4-FFF2-40B4-BE49-F238E27FC236}">
                    <a16:creationId xmlns:a16="http://schemas.microsoft.com/office/drawing/2014/main" id="{E47EB9FC-3D6A-0E0F-93B7-2264759C50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21" name="Picture 20" descr="Logo&#10;&#10;Description automatically generated">
                <a:extLst>
                  <a:ext uri="{FF2B5EF4-FFF2-40B4-BE49-F238E27FC236}">
                    <a16:creationId xmlns:a16="http://schemas.microsoft.com/office/drawing/2014/main" id="{FC25C458-2464-5DA5-0FC4-1D4A5642A8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17" name="Group 16">
            <a:extLst>
              <a:ext uri="{FF2B5EF4-FFF2-40B4-BE49-F238E27FC236}">
                <a16:creationId xmlns:a16="http://schemas.microsoft.com/office/drawing/2014/main" id="{6022F702-B695-7D8D-7253-155084B68C4B}"/>
              </a:ext>
            </a:extLst>
          </p:cNvPr>
          <p:cNvGrpSpPr/>
          <p:nvPr/>
        </p:nvGrpSpPr>
        <p:grpSpPr>
          <a:xfrm>
            <a:off x="8611616" y="4014382"/>
            <a:ext cx="962125" cy="962125"/>
            <a:chOff x="4682068" y="549128"/>
            <a:chExt cx="2827861" cy="2827862"/>
          </a:xfrm>
        </p:grpSpPr>
        <p:pic>
          <p:nvPicPr>
            <p:cNvPr id="18" name="Graphic 17" descr="Paper outline">
              <a:extLst>
                <a:ext uri="{FF2B5EF4-FFF2-40B4-BE49-F238E27FC236}">
                  <a16:creationId xmlns:a16="http://schemas.microsoft.com/office/drawing/2014/main" id="{D25EB8C1-BB1B-5B6C-0760-A49145B665F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8" y="549128"/>
              <a:ext cx="2827861" cy="2827862"/>
            </a:xfrm>
            <a:prstGeom prst="rect">
              <a:avLst/>
            </a:prstGeom>
          </p:spPr>
        </p:pic>
        <p:pic>
          <p:nvPicPr>
            <p:cNvPr id="19" name="Picture 18" descr="Logo&#10;&#10;Description automatically generated">
              <a:extLst>
                <a:ext uri="{FF2B5EF4-FFF2-40B4-BE49-F238E27FC236}">
                  <a16:creationId xmlns:a16="http://schemas.microsoft.com/office/drawing/2014/main" id="{52D618F2-8328-E601-E838-3F8327AA04F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12" name="Rectangle 11">
            <a:extLst>
              <a:ext uri="{FF2B5EF4-FFF2-40B4-BE49-F238E27FC236}">
                <a16:creationId xmlns:a16="http://schemas.microsoft.com/office/drawing/2014/main" id="{F192CF6C-F7AB-D6DB-D6EA-9A0F2850502D}"/>
              </a:ext>
            </a:extLst>
          </p:cNvPr>
          <p:cNvSpPr/>
          <p:nvPr/>
        </p:nvSpPr>
        <p:spPr>
          <a:xfrm>
            <a:off x="8275954" y="4053788"/>
            <a:ext cx="1633451" cy="922719"/>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4">
            <a:extLst>
              <a:ext uri="{FF2B5EF4-FFF2-40B4-BE49-F238E27FC236}">
                <a16:creationId xmlns:a16="http://schemas.microsoft.com/office/drawing/2014/main" id="{613C910E-D5F1-9255-7365-B952D0FCA7EA}"/>
              </a:ext>
            </a:extLst>
          </p:cNvPr>
          <p:cNvSpPr/>
          <p:nvPr/>
        </p:nvSpPr>
        <p:spPr>
          <a:xfrm>
            <a:off x="7834769" y="1975530"/>
            <a:ext cx="2512095" cy="2947934"/>
          </a:xfrm>
          <a:custGeom>
            <a:avLst/>
            <a:gdLst>
              <a:gd name="connsiteX0" fmla="*/ 1787123 w 2512095"/>
              <a:gd name="connsiteY0" fmla="*/ 1699441 h 2947934"/>
              <a:gd name="connsiteX1" fmla="*/ 2215711 w 2512095"/>
              <a:gd name="connsiteY1" fmla="*/ 1919325 h 2947934"/>
              <a:gd name="connsiteX2" fmla="*/ 2297701 w 2512095"/>
              <a:gd name="connsiteY2" fmla="*/ 2087033 h 2947934"/>
              <a:gd name="connsiteX3" fmla="*/ 2364784 w 2512095"/>
              <a:gd name="connsiteY3" fmla="*/ 2664694 h 2947934"/>
              <a:gd name="connsiteX4" fmla="*/ 2334970 w 2512095"/>
              <a:gd name="connsiteY4" fmla="*/ 2731777 h 2947934"/>
              <a:gd name="connsiteX5" fmla="*/ 2334970 w 2512095"/>
              <a:gd name="connsiteY5" fmla="*/ 2731777 h 2947934"/>
              <a:gd name="connsiteX6" fmla="*/ 2133720 w 2512095"/>
              <a:gd name="connsiteY6" fmla="*/ 2828675 h 2947934"/>
              <a:gd name="connsiteX7" fmla="*/ 2133720 w 2512095"/>
              <a:gd name="connsiteY7" fmla="*/ 2947934 h 2947934"/>
              <a:gd name="connsiteX8" fmla="*/ 2234345 w 2512095"/>
              <a:gd name="connsiteY8" fmla="*/ 2947934 h 2947934"/>
              <a:gd name="connsiteX9" fmla="*/ 2416960 w 2512095"/>
              <a:gd name="connsiteY9" fmla="*/ 2854763 h 2947934"/>
              <a:gd name="connsiteX10" fmla="*/ 2416960 w 2512095"/>
              <a:gd name="connsiteY10" fmla="*/ 2854763 h 2947934"/>
              <a:gd name="connsiteX11" fmla="*/ 2510131 w 2512095"/>
              <a:gd name="connsiteY11" fmla="*/ 2646060 h 2947934"/>
              <a:gd name="connsiteX12" fmla="*/ 2450502 w 2512095"/>
              <a:gd name="connsiteY12" fmla="*/ 2083306 h 2947934"/>
              <a:gd name="connsiteX13" fmla="*/ 2312609 w 2512095"/>
              <a:gd name="connsiteY13" fmla="*/ 1807520 h 2947934"/>
              <a:gd name="connsiteX14" fmla="*/ 1839299 w 2512095"/>
              <a:gd name="connsiteY14" fmla="*/ 1561548 h 2947934"/>
              <a:gd name="connsiteX15" fmla="*/ 1656684 w 2512095"/>
              <a:gd name="connsiteY15" fmla="*/ 1487011 h 2947934"/>
              <a:gd name="connsiteX16" fmla="*/ 1634323 w 2512095"/>
              <a:gd name="connsiteY16" fmla="*/ 1453470 h 2947934"/>
              <a:gd name="connsiteX17" fmla="*/ 1634323 w 2512095"/>
              <a:gd name="connsiteY17" fmla="*/ 1364025 h 2947934"/>
              <a:gd name="connsiteX18" fmla="*/ 1857933 w 2512095"/>
              <a:gd name="connsiteY18" fmla="*/ 898170 h 2947934"/>
              <a:gd name="connsiteX19" fmla="*/ 1857933 w 2512095"/>
              <a:gd name="connsiteY19" fmla="*/ 764003 h 2947934"/>
              <a:gd name="connsiteX20" fmla="*/ 1932470 w 2512095"/>
              <a:gd name="connsiteY20" fmla="*/ 786364 h 2947934"/>
              <a:gd name="connsiteX21" fmla="*/ 1869114 w 2512095"/>
              <a:gd name="connsiteY21" fmla="*/ 600022 h 2947934"/>
              <a:gd name="connsiteX22" fmla="*/ 1850480 w 2512095"/>
              <a:gd name="connsiteY22" fmla="*/ 521758 h 2947934"/>
              <a:gd name="connsiteX23" fmla="*/ 1518791 w 2512095"/>
              <a:gd name="connsiteY23" fmla="*/ 67083 h 2947934"/>
              <a:gd name="connsiteX24" fmla="*/ 1470342 w 2512095"/>
              <a:gd name="connsiteY24" fmla="*/ 70810 h 2947934"/>
              <a:gd name="connsiteX25" fmla="*/ 1436800 w 2512095"/>
              <a:gd name="connsiteY25" fmla="*/ 96898 h 2947934"/>
              <a:gd name="connsiteX26" fmla="*/ 1399532 w 2512095"/>
              <a:gd name="connsiteY26" fmla="*/ 44722 h 2947934"/>
              <a:gd name="connsiteX27" fmla="*/ 1354809 w 2512095"/>
              <a:gd name="connsiteY27" fmla="*/ 11181 h 2947934"/>
              <a:gd name="connsiteX28" fmla="*/ 1254185 w 2512095"/>
              <a:gd name="connsiteY28" fmla="*/ 0 h 2947934"/>
              <a:gd name="connsiteX29" fmla="*/ 661616 w 2512095"/>
              <a:gd name="connsiteY29" fmla="*/ 532939 h 2947934"/>
              <a:gd name="connsiteX30" fmla="*/ 661616 w 2512095"/>
              <a:gd name="connsiteY30" fmla="*/ 559027 h 2947934"/>
              <a:gd name="connsiteX31" fmla="*/ 661616 w 2512095"/>
              <a:gd name="connsiteY31" fmla="*/ 559027 h 2947934"/>
              <a:gd name="connsiteX32" fmla="*/ 661616 w 2512095"/>
              <a:gd name="connsiteY32" fmla="*/ 622383 h 2947934"/>
              <a:gd name="connsiteX33" fmla="*/ 613167 w 2512095"/>
              <a:gd name="connsiteY33" fmla="*/ 857174 h 2947934"/>
              <a:gd name="connsiteX34" fmla="*/ 549811 w 2512095"/>
              <a:gd name="connsiteY34" fmla="*/ 1006248 h 2947934"/>
              <a:gd name="connsiteX35" fmla="*/ 669070 w 2512095"/>
              <a:gd name="connsiteY35" fmla="*/ 972706 h 2947934"/>
              <a:gd name="connsiteX36" fmla="*/ 885227 w 2512095"/>
              <a:gd name="connsiteY36" fmla="*/ 1356572 h 2947934"/>
              <a:gd name="connsiteX37" fmla="*/ 885227 w 2512095"/>
              <a:gd name="connsiteY37" fmla="*/ 1449743 h 2947934"/>
              <a:gd name="connsiteX38" fmla="*/ 862866 w 2512095"/>
              <a:gd name="connsiteY38" fmla="*/ 1483284 h 2947934"/>
              <a:gd name="connsiteX39" fmla="*/ 680250 w 2512095"/>
              <a:gd name="connsiteY39" fmla="*/ 1557821 h 2947934"/>
              <a:gd name="connsiteX40" fmla="*/ 206941 w 2512095"/>
              <a:gd name="connsiteY40" fmla="*/ 1803793 h 2947934"/>
              <a:gd name="connsiteX41" fmla="*/ 65321 w 2512095"/>
              <a:gd name="connsiteY41" fmla="*/ 2079580 h 2947934"/>
              <a:gd name="connsiteX42" fmla="*/ 1965 w 2512095"/>
              <a:gd name="connsiteY42" fmla="*/ 2646060 h 2947934"/>
              <a:gd name="connsiteX43" fmla="*/ 95136 w 2512095"/>
              <a:gd name="connsiteY43" fmla="*/ 2854763 h 2947934"/>
              <a:gd name="connsiteX44" fmla="*/ 277751 w 2512095"/>
              <a:gd name="connsiteY44" fmla="*/ 2947934 h 2947934"/>
              <a:gd name="connsiteX45" fmla="*/ 382103 w 2512095"/>
              <a:gd name="connsiteY45" fmla="*/ 2947934 h 2947934"/>
              <a:gd name="connsiteX46" fmla="*/ 382103 w 2512095"/>
              <a:gd name="connsiteY46" fmla="*/ 2832402 h 2947934"/>
              <a:gd name="connsiteX47" fmla="*/ 180853 w 2512095"/>
              <a:gd name="connsiteY47" fmla="*/ 2735504 h 2947934"/>
              <a:gd name="connsiteX48" fmla="*/ 151038 w 2512095"/>
              <a:gd name="connsiteY48" fmla="*/ 2668421 h 2947934"/>
              <a:gd name="connsiteX49" fmla="*/ 214395 w 2512095"/>
              <a:gd name="connsiteY49" fmla="*/ 2094487 h 2947934"/>
              <a:gd name="connsiteX50" fmla="*/ 214395 w 2512095"/>
              <a:gd name="connsiteY50" fmla="*/ 2087033 h 2947934"/>
              <a:gd name="connsiteX51" fmla="*/ 300112 w 2512095"/>
              <a:gd name="connsiteY51" fmla="*/ 1919325 h 2947934"/>
              <a:gd name="connsiteX52" fmla="*/ 728699 w 2512095"/>
              <a:gd name="connsiteY52" fmla="*/ 1699441 h 2947934"/>
              <a:gd name="connsiteX53" fmla="*/ 788329 w 2512095"/>
              <a:gd name="connsiteY53" fmla="*/ 1680807 h 2947934"/>
              <a:gd name="connsiteX54" fmla="*/ 1257911 w 2512095"/>
              <a:gd name="connsiteY54" fmla="*/ 1788886 h 2947934"/>
              <a:gd name="connsiteX55" fmla="*/ 1731221 w 2512095"/>
              <a:gd name="connsiteY55" fmla="*/ 1680807 h 2947934"/>
              <a:gd name="connsiteX56" fmla="*/ 1787123 w 2512095"/>
              <a:gd name="connsiteY56" fmla="*/ 1699441 h 2947934"/>
              <a:gd name="connsiteX57" fmla="*/ 810690 w 2512095"/>
              <a:gd name="connsiteY57" fmla="*/ 927984 h 2947934"/>
              <a:gd name="connsiteX58" fmla="*/ 1593327 w 2512095"/>
              <a:gd name="connsiteY58" fmla="*/ 484490 h 2947934"/>
              <a:gd name="connsiteX59" fmla="*/ 1705133 w 2512095"/>
              <a:gd name="connsiteY59" fmla="*/ 633564 h 2947934"/>
              <a:gd name="connsiteX60" fmla="*/ 1705133 w 2512095"/>
              <a:gd name="connsiteY60" fmla="*/ 894443 h 2947934"/>
              <a:gd name="connsiteX61" fmla="*/ 1257911 w 2512095"/>
              <a:gd name="connsiteY61" fmla="*/ 1341664 h 2947934"/>
              <a:gd name="connsiteX62" fmla="*/ 810690 w 2512095"/>
              <a:gd name="connsiteY62" fmla="*/ 927984 h 2947934"/>
              <a:gd name="connsiteX63" fmla="*/ 959764 w 2512095"/>
              <a:gd name="connsiteY63" fmla="*/ 1598817 h 2947934"/>
              <a:gd name="connsiteX64" fmla="*/ 1034301 w 2512095"/>
              <a:gd name="connsiteY64" fmla="*/ 1449743 h 2947934"/>
              <a:gd name="connsiteX65" fmla="*/ 1034301 w 2512095"/>
              <a:gd name="connsiteY65" fmla="*/ 1446016 h 2947934"/>
              <a:gd name="connsiteX66" fmla="*/ 1481522 w 2512095"/>
              <a:gd name="connsiteY66" fmla="*/ 1446016 h 2947934"/>
              <a:gd name="connsiteX67" fmla="*/ 1481522 w 2512095"/>
              <a:gd name="connsiteY67" fmla="*/ 1449743 h 2947934"/>
              <a:gd name="connsiteX68" fmla="*/ 1552332 w 2512095"/>
              <a:gd name="connsiteY68" fmla="*/ 1598817 h 2947934"/>
              <a:gd name="connsiteX69" fmla="*/ 1254185 w 2512095"/>
              <a:gd name="connsiteY69" fmla="*/ 1639812 h 2947934"/>
              <a:gd name="connsiteX70" fmla="*/ 959764 w 2512095"/>
              <a:gd name="connsiteY70" fmla="*/ 1598817 h 294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512095" h="2947934">
                <a:moveTo>
                  <a:pt x="1787123" y="1699441"/>
                </a:moveTo>
                <a:cubicBezTo>
                  <a:pt x="1943651" y="1755344"/>
                  <a:pt x="2092725" y="1818700"/>
                  <a:pt x="2215711" y="1919325"/>
                </a:cubicBezTo>
                <a:cubicBezTo>
                  <a:pt x="2267886" y="1960320"/>
                  <a:pt x="2297701" y="2019950"/>
                  <a:pt x="2297701" y="2087033"/>
                </a:cubicBezTo>
                <a:lnTo>
                  <a:pt x="2364784" y="2664694"/>
                </a:lnTo>
                <a:cubicBezTo>
                  <a:pt x="2368511" y="2690782"/>
                  <a:pt x="2357331" y="2716870"/>
                  <a:pt x="2334970" y="2731777"/>
                </a:cubicBezTo>
                <a:lnTo>
                  <a:pt x="2334970" y="2731777"/>
                </a:lnTo>
                <a:cubicBezTo>
                  <a:pt x="2271613" y="2772773"/>
                  <a:pt x="2204530" y="2806314"/>
                  <a:pt x="2133720" y="2828675"/>
                </a:cubicBezTo>
                <a:lnTo>
                  <a:pt x="2133720" y="2947934"/>
                </a:lnTo>
                <a:lnTo>
                  <a:pt x="2234345" y="2947934"/>
                </a:lnTo>
                <a:cubicBezTo>
                  <a:pt x="2297701" y="2921846"/>
                  <a:pt x="2361058" y="2892032"/>
                  <a:pt x="2416960" y="2854763"/>
                </a:cubicBezTo>
                <a:lnTo>
                  <a:pt x="2416960" y="2854763"/>
                </a:lnTo>
                <a:cubicBezTo>
                  <a:pt x="2484044" y="2810041"/>
                  <a:pt x="2521312" y="2728050"/>
                  <a:pt x="2510131" y="2646060"/>
                </a:cubicBezTo>
                <a:lnTo>
                  <a:pt x="2450502" y="2083306"/>
                </a:lnTo>
                <a:cubicBezTo>
                  <a:pt x="2446775" y="1975228"/>
                  <a:pt x="2398326" y="1874603"/>
                  <a:pt x="2312609" y="1807520"/>
                </a:cubicBezTo>
                <a:cubicBezTo>
                  <a:pt x="2174715" y="1691988"/>
                  <a:pt x="2010734" y="1621178"/>
                  <a:pt x="1839299" y="1561548"/>
                </a:cubicBezTo>
                <a:lnTo>
                  <a:pt x="1656684" y="1487011"/>
                </a:lnTo>
                <a:cubicBezTo>
                  <a:pt x="1641776" y="1479557"/>
                  <a:pt x="1634323" y="1468377"/>
                  <a:pt x="1634323" y="1453470"/>
                </a:cubicBezTo>
                <a:lnTo>
                  <a:pt x="1634323" y="1364025"/>
                </a:lnTo>
                <a:cubicBezTo>
                  <a:pt x="1775943" y="1252220"/>
                  <a:pt x="1857933" y="1080785"/>
                  <a:pt x="1857933" y="898170"/>
                </a:cubicBezTo>
                <a:lnTo>
                  <a:pt x="1857933" y="764003"/>
                </a:lnTo>
                <a:cubicBezTo>
                  <a:pt x="1880294" y="778911"/>
                  <a:pt x="1906383" y="782637"/>
                  <a:pt x="1932470" y="786364"/>
                </a:cubicBezTo>
                <a:lnTo>
                  <a:pt x="1869114" y="600022"/>
                </a:lnTo>
                <a:cubicBezTo>
                  <a:pt x="1861660" y="573934"/>
                  <a:pt x="1854207" y="547846"/>
                  <a:pt x="1850480" y="521758"/>
                </a:cubicBezTo>
                <a:cubicBezTo>
                  <a:pt x="1820665" y="309328"/>
                  <a:pt x="1693952" y="160254"/>
                  <a:pt x="1518791" y="67083"/>
                </a:cubicBezTo>
                <a:cubicBezTo>
                  <a:pt x="1503883" y="59630"/>
                  <a:pt x="1485249" y="59630"/>
                  <a:pt x="1470342" y="70810"/>
                </a:cubicBezTo>
                <a:lnTo>
                  <a:pt x="1436800" y="96898"/>
                </a:lnTo>
                <a:lnTo>
                  <a:pt x="1399532" y="44722"/>
                </a:lnTo>
                <a:cubicBezTo>
                  <a:pt x="1388351" y="29815"/>
                  <a:pt x="1373444" y="14907"/>
                  <a:pt x="1354809" y="11181"/>
                </a:cubicBezTo>
                <a:cubicBezTo>
                  <a:pt x="1321268" y="3727"/>
                  <a:pt x="1287726" y="0"/>
                  <a:pt x="1254185" y="0"/>
                </a:cubicBezTo>
                <a:cubicBezTo>
                  <a:pt x="959764" y="0"/>
                  <a:pt x="713792" y="231064"/>
                  <a:pt x="661616" y="532939"/>
                </a:cubicBezTo>
                <a:lnTo>
                  <a:pt x="661616" y="559027"/>
                </a:lnTo>
                <a:lnTo>
                  <a:pt x="661616" y="559027"/>
                </a:lnTo>
                <a:lnTo>
                  <a:pt x="661616" y="622383"/>
                </a:lnTo>
                <a:cubicBezTo>
                  <a:pt x="661616" y="704374"/>
                  <a:pt x="646709" y="782637"/>
                  <a:pt x="613167" y="857174"/>
                </a:cubicBezTo>
                <a:lnTo>
                  <a:pt x="549811" y="1006248"/>
                </a:lnTo>
                <a:cubicBezTo>
                  <a:pt x="549811" y="1006248"/>
                  <a:pt x="594533" y="995068"/>
                  <a:pt x="669070" y="972706"/>
                </a:cubicBezTo>
                <a:cubicBezTo>
                  <a:pt x="687704" y="1125507"/>
                  <a:pt x="765968" y="1263401"/>
                  <a:pt x="885227" y="1356572"/>
                </a:cubicBezTo>
                <a:lnTo>
                  <a:pt x="885227" y="1449743"/>
                </a:lnTo>
                <a:cubicBezTo>
                  <a:pt x="885227" y="1464650"/>
                  <a:pt x="877773" y="1479557"/>
                  <a:pt x="862866" y="1483284"/>
                </a:cubicBezTo>
                <a:lnTo>
                  <a:pt x="680250" y="1557821"/>
                </a:lnTo>
                <a:cubicBezTo>
                  <a:pt x="508816" y="1617451"/>
                  <a:pt x="344834" y="1688261"/>
                  <a:pt x="206941" y="1803793"/>
                </a:cubicBezTo>
                <a:cubicBezTo>
                  <a:pt x="121224" y="1870876"/>
                  <a:pt x="69048" y="1971501"/>
                  <a:pt x="65321" y="2079580"/>
                </a:cubicBezTo>
                <a:lnTo>
                  <a:pt x="1965" y="2646060"/>
                </a:lnTo>
                <a:cubicBezTo>
                  <a:pt x="-9216" y="2728050"/>
                  <a:pt x="28053" y="2810041"/>
                  <a:pt x="95136" y="2854763"/>
                </a:cubicBezTo>
                <a:cubicBezTo>
                  <a:pt x="151038" y="2892032"/>
                  <a:pt x="214395" y="2921846"/>
                  <a:pt x="277751" y="2947934"/>
                </a:cubicBezTo>
                <a:lnTo>
                  <a:pt x="382103" y="2947934"/>
                </a:lnTo>
                <a:lnTo>
                  <a:pt x="382103" y="2832402"/>
                </a:lnTo>
                <a:cubicBezTo>
                  <a:pt x="311293" y="2806314"/>
                  <a:pt x="244210" y="2776499"/>
                  <a:pt x="180853" y="2735504"/>
                </a:cubicBezTo>
                <a:cubicBezTo>
                  <a:pt x="158492" y="2720597"/>
                  <a:pt x="147312" y="2694509"/>
                  <a:pt x="151038" y="2668421"/>
                </a:cubicBezTo>
                <a:lnTo>
                  <a:pt x="214395" y="2094487"/>
                </a:lnTo>
                <a:lnTo>
                  <a:pt x="214395" y="2087033"/>
                </a:lnTo>
                <a:cubicBezTo>
                  <a:pt x="214395" y="2019950"/>
                  <a:pt x="247936" y="1960320"/>
                  <a:pt x="300112" y="1919325"/>
                </a:cubicBezTo>
                <a:cubicBezTo>
                  <a:pt x="423098" y="1818700"/>
                  <a:pt x="572172" y="1755344"/>
                  <a:pt x="728699" y="1699441"/>
                </a:cubicBezTo>
                <a:lnTo>
                  <a:pt x="788329" y="1680807"/>
                </a:lnTo>
                <a:cubicBezTo>
                  <a:pt x="896407" y="1747890"/>
                  <a:pt x="1067842" y="1788886"/>
                  <a:pt x="1257911" y="1788886"/>
                </a:cubicBezTo>
                <a:cubicBezTo>
                  <a:pt x="1447980" y="1788886"/>
                  <a:pt x="1619415" y="1747890"/>
                  <a:pt x="1731221" y="1680807"/>
                </a:cubicBezTo>
                <a:lnTo>
                  <a:pt x="1787123" y="1699441"/>
                </a:lnTo>
                <a:close/>
                <a:moveTo>
                  <a:pt x="810690" y="927984"/>
                </a:moveTo>
                <a:cubicBezTo>
                  <a:pt x="1064116" y="842267"/>
                  <a:pt x="1429346" y="693193"/>
                  <a:pt x="1593327" y="484490"/>
                </a:cubicBezTo>
                <a:cubicBezTo>
                  <a:pt x="1626869" y="536666"/>
                  <a:pt x="1664138" y="585115"/>
                  <a:pt x="1705133" y="633564"/>
                </a:cubicBezTo>
                <a:lnTo>
                  <a:pt x="1705133" y="894443"/>
                </a:lnTo>
                <a:cubicBezTo>
                  <a:pt x="1705133" y="1140415"/>
                  <a:pt x="1503883" y="1341664"/>
                  <a:pt x="1257911" y="1341664"/>
                </a:cubicBezTo>
                <a:cubicBezTo>
                  <a:pt x="1023120" y="1341664"/>
                  <a:pt x="829324" y="1162776"/>
                  <a:pt x="810690" y="927984"/>
                </a:cubicBezTo>
                <a:close/>
                <a:moveTo>
                  <a:pt x="959764" y="1598817"/>
                </a:moveTo>
                <a:cubicBezTo>
                  <a:pt x="1004486" y="1565275"/>
                  <a:pt x="1034301" y="1509372"/>
                  <a:pt x="1034301" y="1449743"/>
                </a:cubicBezTo>
                <a:lnTo>
                  <a:pt x="1034301" y="1446016"/>
                </a:lnTo>
                <a:cubicBezTo>
                  <a:pt x="1175921" y="1505645"/>
                  <a:pt x="1339902" y="1505645"/>
                  <a:pt x="1481522" y="1446016"/>
                </a:cubicBezTo>
                <a:lnTo>
                  <a:pt x="1481522" y="1449743"/>
                </a:lnTo>
                <a:cubicBezTo>
                  <a:pt x="1481522" y="1505645"/>
                  <a:pt x="1507610" y="1561548"/>
                  <a:pt x="1552332" y="1598817"/>
                </a:cubicBezTo>
                <a:cubicBezTo>
                  <a:pt x="1455434" y="1628631"/>
                  <a:pt x="1354809" y="1643539"/>
                  <a:pt x="1254185" y="1639812"/>
                </a:cubicBezTo>
                <a:cubicBezTo>
                  <a:pt x="1157287" y="1639812"/>
                  <a:pt x="1056662" y="1624904"/>
                  <a:pt x="959764" y="1598817"/>
                </a:cubicBezTo>
                <a:close/>
              </a:path>
            </a:pathLst>
          </a:custGeom>
          <a:solidFill>
            <a:schemeClr val="accent2"/>
          </a:solidFill>
          <a:ln w="37207" cap="flat">
            <a:noFill/>
            <a:prstDash val="solid"/>
            <a:miter/>
          </a:ln>
        </p:spPr>
        <p:txBody>
          <a:bodyPr rtlCol="0" anchor="ctr"/>
          <a:lstStyle/>
          <a:p>
            <a:endParaRPr lang="en-US"/>
          </a:p>
        </p:txBody>
      </p:sp>
      <p:sp>
        <p:nvSpPr>
          <p:cNvPr id="6" name="Freeform 5">
            <a:extLst>
              <a:ext uri="{FF2B5EF4-FFF2-40B4-BE49-F238E27FC236}">
                <a16:creationId xmlns:a16="http://schemas.microsoft.com/office/drawing/2014/main" id="{F701560E-AAD5-1658-F72F-87782E15EC18}"/>
              </a:ext>
            </a:extLst>
          </p:cNvPr>
          <p:cNvSpPr/>
          <p:nvPr/>
        </p:nvSpPr>
        <p:spPr>
          <a:xfrm>
            <a:off x="8008168" y="3980572"/>
            <a:ext cx="2172750" cy="1162775"/>
          </a:xfrm>
          <a:custGeom>
            <a:avLst/>
            <a:gdLst>
              <a:gd name="connsiteX0" fmla="*/ 1889510 w 2172750"/>
              <a:gd name="connsiteY0" fmla="*/ 93171 h 1162775"/>
              <a:gd name="connsiteX1" fmla="*/ 1796339 w 2172750"/>
              <a:gd name="connsiteY1" fmla="*/ 0 h 1162775"/>
              <a:gd name="connsiteX2" fmla="*/ 1796339 w 2172750"/>
              <a:gd name="connsiteY2" fmla="*/ 0 h 1162775"/>
              <a:gd name="connsiteX3" fmla="*/ 376411 w 2172750"/>
              <a:gd name="connsiteY3" fmla="*/ 0 h 1162775"/>
              <a:gd name="connsiteX4" fmla="*/ 283240 w 2172750"/>
              <a:gd name="connsiteY4" fmla="*/ 93171 h 1162775"/>
              <a:gd name="connsiteX5" fmla="*/ 283240 w 2172750"/>
              <a:gd name="connsiteY5" fmla="*/ 93171 h 1162775"/>
              <a:gd name="connsiteX6" fmla="*/ 283240 w 2172750"/>
              <a:gd name="connsiteY6" fmla="*/ 1021155 h 1162775"/>
              <a:gd name="connsiteX7" fmla="*/ 0 w 2172750"/>
              <a:gd name="connsiteY7" fmla="*/ 1021155 h 1162775"/>
              <a:gd name="connsiteX8" fmla="*/ 0 w 2172750"/>
              <a:gd name="connsiteY8" fmla="*/ 1069605 h 1162775"/>
              <a:gd name="connsiteX9" fmla="*/ 93171 w 2172750"/>
              <a:gd name="connsiteY9" fmla="*/ 1162776 h 1162775"/>
              <a:gd name="connsiteX10" fmla="*/ 2079579 w 2172750"/>
              <a:gd name="connsiteY10" fmla="*/ 1162776 h 1162775"/>
              <a:gd name="connsiteX11" fmla="*/ 2172751 w 2172750"/>
              <a:gd name="connsiteY11" fmla="*/ 1069605 h 1162775"/>
              <a:gd name="connsiteX12" fmla="*/ 2172751 w 2172750"/>
              <a:gd name="connsiteY12" fmla="*/ 1021155 h 1162775"/>
              <a:gd name="connsiteX13" fmla="*/ 1889510 w 2172750"/>
              <a:gd name="connsiteY13" fmla="*/ 1021155 h 1162775"/>
              <a:gd name="connsiteX14" fmla="*/ 1889510 w 2172750"/>
              <a:gd name="connsiteY14" fmla="*/ 93171 h 1162775"/>
              <a:gd name="connsiteX15" fmla="*/ 890716 w 2172750"/>
              <a:gd name="connsiteY15" fmla="*/ 708101 h 1162775"/>
              <a:gd name="connsiteX16" fmla="*/ 838540 w 2172750"/>
              <a:gd name="connsiteY16" fmla="*/ 760276 h 1162775"/>
              <a:gd name="connsiteX17" fmla="*/ 629837 w 2172750"/>
              <a:gd name="connsiteY17" fmla="*/ 551573 h 1162775"/>
              <a:gd name="connsiteX18" fmla="*/ 838540 w 2172750"/>
              <a:gd name="connsiteY18" fmla="*/ 342870 h 1162775"/>
              <a:gd name="connsiteX19" fmla="*/ 890716 w 2172750"/>
              <a:gd name="connsiteY19" fmla="*/ 395046 h 1162775"/>
              <a:gd name="connsiteX20" fmla="*/ 734188 w 2172750"/>
              <a:gd name="connsiteY20" fmla="*/ 551573 h 1162775"/>
              <a:gd name="connsiteX21" fmla="*/ 890716 w 2172750"/>
              <a:gd name="connsiteY21" fmla="*/ 708101 h 1162775"/>
              <a:gd name="connsiteX22" fmla="*/ 1032336 w 2172750"/>
              <a:gd name="connsiteY22" fmla="*/ 786364 h 1162775"/>
              <a:gd name="connsiteX23" fmla="*/ 965253 w 2172750"/>
              <a:gd name="connsiteY23" fmla="*/ 756549 h 1162775"/>
              <a:gd name="connsiteX24" fmla="*/ 1140415 w 2172750"/>
              <a:gd name="connsiteY24" fmla="*/ 335416 h 1162775"/>
              <a:gd name="connsiteX25" fmla="*/ 1207498 w 2172750"/>
              <a:gd name="connsiteY25" fmla="*/ 365231 h 1162775"/>
              <a:gd name="connsiteX26" fmla="*/ 1032336 w 2172750"/>
              <a:gd name="connsiteY26" fmla="*/ 786364 h 1162775"/>
              <a:gd name="connsiteX27" fmla="*/ 1330484 w 2172750"/>
              <a:gd name="connsiteY27" fmla="*/ 764003 h 1162775"/>
              <a:gd name="connsiteX28" fmla="*/ 1278308 w 2172750"/>
              <a:gd name="connsiteY28" fmla="*/ 711827 h 1162775"/>
              <a:gd name="connsiteX29" fmla="*/ 1434835 w 2172750"/>
              <a:gd name="connsiteY29" fmla="*/ 555300 h 1162775"/>
              <a:gd name="connsiteX30" fmla="*/ 1278308 w 2172750"/>
              <a:gd name="connsiteY30" fmla="*/ 398772 h 1162775"/>
              <a:gd name="connsiteX31" fmla="*/ 1330484 w 2172750"/>
              <a:gd name="connsiteY31" fmla="*/ 346597 h 1162775"/>
              <a:gd name="connsiteX32" fmla="*/ 1539187 w 2172750"/>
              <a:gd name="connsiteY32" fmla="*/ 555300 h 1162775"/>
              <a:gd name="connsiteX33" fmla="*/ 1330484 w 2172750"/>
              <a:gd name="connsiteY33" fmla="*/ 764003 h 116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172750" h="1162775">
                <a:moveTo>
                  <a:pt x="1889510" y="93171"/>
                </a:moveTo>
                <a:cubicBezTo>
                  <a:pt x="1889510" y="40995"/>
                  <a:pt x="1848515" y="0"/>
                  <a:pt x="1796339" y="0"/>
                </a:cubicBezTo>
                <a:lnTo>
                  <a:pt x="1796339" y="0"/>
                </a:lnTo>
                <a:lnTo>
                  <a:pt x="376411" y="0"/>
                </a:lnTo>
                <a:cubicBezTo>
                  <a:pt x="324236" y="0"/>
                  <a:pt x="283240" y="40995"/>
                  <a:pt x="283240" y="93171"/>
                </a:cubicBezTo>
                <a:lnTo>
                  <a:pt x="283240" y="93171"/>
                </a:lnTo>
                <a:lnTo>
                  <a:pt x="283240" y="1021155"/>
                </a:lnTo>
                <a:lnTo>
                  <a:pt x="0" y="1021155"/>
                </a:lnTo>
                <a:lnTo>
                  <a:pt x="0" y="1069605"/>
                </a:lnTo>
                <a:cubicBezTo>
                  <a:pt x="0" y="1121780"/>
                  <a:pt x="40995" y="1162776"/>
                  <a:pt x="93171" y="1162776"/>
                </a:cubicBezTo>
                <a:lnTo>
                  <a:pt x="2079579" y="1162776"/>
                </a:lnTo>
                <a:cubicBezTo>
                  <a:pt x="2131755" y="1162776"/>
                  <a:pt x="2172751" y="1121780"/>
                  <a:pt x="2172751" y="1069605"/>
                </a:cubicBezTo>
                <a:lnTo>
                  <a:pt x="2172751" y="1021155"/>
                </a:lnTo>
                <a:lnTo>
                  <a:pt x="1889510" y="1021155"/>
                </a:lnTo>
                <a:lnTo>
                  <a:pt x="1889510" y="93171"/>
                </a:lnTo>
                <a:close/>
                <a:moveTo>
                  <a:pt x="890716" y="708101"/>
                </a:moveTo>
                <a:lnTo>
                  <a:pt x="838540" y="760276"/>
                </a:lnTo>
                <a:lnTo>
                  <a:pt x="629837" y="551573"/>
                </a:lnTo>
                <a:lnTo>
                  <a:pt x="838540" y="342870"/>
                </a:lnTo>
                <a:lnTo>
                  <a:pt x="890716" y="395046"/>
                </a:lnTo>
                <a:lnTo>
                  <a:pt x="734188" y="551573"/>
                </a:lnTo>
                <a:lnTo>
                  <a:pt x="890716" y="708101"/>
                </a:lnTo>
                <a:close/>
                <a:moveTo>
                  <a:pt x="1032336" y="786364"/>
                </a:moveTo>
                <a:lnTo>
                  <a:pt x="965253" y="756549"/>
                </a:lnTo>
                <a:lnTo>
                  <a:pt x="1140415" y="335416"/>
                </a:lnTo>
                <a:lnTo>
                  <a:pt x="1207498" y="365231"/>
                </a:lnTo>
                <a:lnTo>
                  <a:pt x="1032336" y="786364"/>
                </a:lnTo>
                <a:close/>
                <a:moveTo>
                  <a:pt x="1330484" y="764003"/>
                </a:moveTo>
                <a:lnTo>
                  <a:pt x="1278308" y="711827"/>
                </a:lnTo>
                <a:lnTo>
                  <a:pt x="1434835" y="555300"/>
                </a:lnTo>
                <a:lnTo>
                  <a:pt x="1278308" y="398772"/>
                </a:lnTo>
                <a:lnTo>
                  <a:pt x="1330484" y="346597"/>
                </a:lnTo>
                <a:lnTo>
                  <a:pt x="1539187" y="555300"/>
                </a:lnTo>
                <a:lnTo>
                  <a:pt x="1330484" y="764003"/>
                </a:lnTo>
                <a:close/>
              </a:path>
            </a:pathLst>
          </a:custGeom>
          <a:solidFill>
            <a:schemeClr val="accent2"/>
          </a:solidFill>
          <a:ln w="37207" cap="flat">
            <a:noFill/>
            <a:prstDash val="solid"/>
            <a:miter/>
          </a:ln>
        </p:spPr>
        <p:txBody>
          <a:bodyPr rtlCol="0" anchor="ctr"/>
          <a:lstStyle/>
          <a:p>
            <a:endParaRPr lang="en-US"/>
          </a:p>
        </p:txBody>
      </p:sp>
      <p:cxnSp>
        <p:nvCxnSpPr>
          <p:cNvPr id="2" name="Straight Connector 1">
            <a:extLst>
              <a:ext uri="{FF2B5EF4-FFF2-40B4-BE49-F238E27FC236}">
                <a16:creationId xmlns:a16="http://schemas.microsoft.com/office/drawing/2014/main" id="{F2A3EC46-37AD-0A45-4BCD-59F20BD0D99B}"/>
              </a:ext>
            </a:extLst>
          </p:cNvPr>
          <p:cNvCxnSpPr>
            <a:cxnSpLocks/>
          </p:cNvCxnSpPr>
          <p:nvPr/>
        </p:nvCxnSpPr>
        <p:spPr>
          <a:xfrm flipV="1">
            <a:off x="2926340" y="330412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0D9A7CA-4799-AB6D-56ED-41759090D561}"/>
              </a:ext>
            </a:extLst>
          </p:cNvPr>
          <p:cNvCxnSpPr>
            <a:cxnSpLocks/>
          </p:cNvCxnSpPr>
          <p:nvPr/>
        </p:nvCxnSpPr>
        <p:spPr>
          <a:xfrm flipV="1">
            <a:off x="2940408" y="358197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4F90D5C-986B-ED3A-C12E-92522F10BB63}"/>
              </a:ext>
            </a:extLst>
          </p:cNvPr>
          <p:cNvCxnSpPr>
            <a:cxnSpLocks/>
          </p:cNvCxnSpPr>
          <p:nvPr/>
        </p:nvCxnSpPr>
        <p:spPr>
          <a:xfrm flipV="1">
            <a:off x="2926340" y="385982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AAFA3D-A633-FCE0-052A-2D8DB417853E}"/>
              </a:ext>
            </a:extLst>
          </p:cNvPr>
          <p:cNvCxnSpPr>
            <a:cxnSpLocks/>
          </p:cNvCxnSpPr>
          <p:nvPr/>
        </p:nvCxnSpPr>
        <p:spPr>
          <a:xfrm flipV="1">
            <a:off x="2940408" y="413767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2912F6C-8D32-DF50-7C5B-EC427AE4E9E0}"/>
              </a:ext>
            </a:extLst>
          </p:cNvPr>
          <p:cNvCxnSpPr>
            <a:cxnSpLocks/>
          </p:cNvCxnSpPr>
          <p:nvPr/>
        </p:nvCxnSpPr>
        <p:spPr>
          <a:xfrm flipV="1">
            <a:off x="2940408" y="4415521"/>
            <a:ext cx="1268073" cy="1"/>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30810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5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200" fill="hold">
                                          <p:stCondLst>
                                            <p:cond delay="0"/>
                                          </p:stCondLst>
                                        </p:cTn>
                                        <p:tgtEl>
                                          <p:spTgt spid="6"/>
                                        </p:tgtEl>
                                        <p:attrNameLst>
                                          <p:attrName>r</p:attrName>
                                        </p:attrNameLst>
                                      </p:cBhvr>
                                    </p:animRot>
                                    <p:animRot by="-240000">
                                      <p:cBhvr>
                                        <p:cTn id="7" dur="400" fill="hold">
                                          <p:stCondLst>
                                            <p:cond delay="400"/>
                                          </p:stCondLst>
                                        </p:cTn>
                                        <p:tgtEl>
                                          <p:spTgt spid="6"/>
                                        </p:tgtEl>
                                        <p:attrNameLst>
                                          <p:attrName>r</p:attrName>
                                        </p:attrNameLst>
                                      </p:cBhvr>
                                    </p:animRot>
                                    <p:animRot by="240000">
                                      <p:cBhvr>
                                        <p:cTn id="8" dur="400" fill="hold">
                                          <p:stCondLst>
                                            <p:cond delay="800"/>
                                          </p:stCondLst>
                                        </p:cTn>
                                        <p:tgtEl>
                                          <p:spTgt spid="6"/>
                                        </p:tgtEl>
                                        <p:attrNameLst>
                                          <p:attrName>r</p:attrName>
                                        </p:attrNameLst>
                                      </p:cBhvr>
                                    </p:animRot>
                                    <p:animRot by="-240000">
                                      <p:cBhvr>
                                        <p:cTn id="9" dur="400" fill="hold">
                                          <p:stCondLst>
                                            <p:cond delay="1200"/>
                                          </p:stCondLst>
                                        </p:cTn>
                                        <p:tgtEl>
                                          <p:spTgt spid="6"/>
                                        </p:tgtEl>
                                        <p:attrNameLst>
                                          <p:attrName>r</p:attrName>
                                        </p:attrNameLst>
                                      </p:cBhvr>
                                    </p:animRot>
                                    <p:animRot by="120000">
                                      <p:cBhvr>
                                        <p:cTn id="10" dur="400" fill="hold">
                                          <p:stCondLst>
                                            <p:cond delay="1600"/>
                                          </p:stCondLst>
                                        </p:cTn>
                                        <p:tgtEl>
                                          <p:spTgt spid="6"/>
                                        </p:tgtEl>
                                        <p:attrNameLst>
                                          <p:attrName>r</p:attrName>
                                        </p:attrNameLst>
                                      </p:cBhvr>
                                    </p:animRot>
                                  </p:childTnLst>
                                </p:cTn>
                              </p:par>
                              <p:par>
                                <p:cTn id="11" presetID="22" presetClass="entr" presetSubtype="8"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500"/>
                                        <p:tgtEl>
                                          <p:spTgt spid="2"/>
                                        </p:tgtEl>
                                      </p:cBhvr>
                                    </p:animEffect>
                                  </p:childTnLst>
                                </p:cTn>
                              </p:par>
                              <p:par>
                                <p:cTn id="14" presetID="22" presetClass="entr" presetSubtype="8" fill="hold" nodeType="withEffect">
                                  <p:stCondLst>
                                    <p:cond delay="50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par>
                                <p:cTn id="17" presetID="22" presetClass="entr" presetSubtype="8" fill="hold" nodeType="withEffect">
                                  <p:stCondLst>
                                    <p:cond delay="100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8" fill="hold" nodeType="withEffect">
                                  <p:stCondLst>
                                    <p:cond delay="150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par>
                                <p:cTn id="23" presetID="22" presetClass="entr" presetSubtype="8" fill="hold" nodeType="withEffect">
                                  <p:stCondLst>
                                    <p:cond delay="200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phic 15" descr="Paper outline">
            <a:extLst>
              <a:ext uri="{FF2B5EF4-FFF2-40B4-BE49-F238E27FC236}">
                <a16:creationId xmlns:a16="http://schemas.microsoft.com/office/drawing/2014/main" id="{F798A340-96CA-1AA6-836B-864588300DA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12085" y="1270327"/>
            <a:ext cx="4166301" cy="4248703"/>
          </a:xfrm>
          <a:prstGeom prst="rect">
            <a:avLst/>
          </a:prstGeom>
        </p:spPr>
      </p:pic>
      <p:cxnSp>
        <p:nvCxnSpPr>
          <p:cNvPr id="18" name="Straight Connector 17">
            <a:extLst>
              <a:ext uri="{FF2B5EF4-FFF2-40B4-BE49-F238E27FC236}">
                <a16:creationId xmlns:a16="http://schemas.microsoft.com/office/drawing/2014/main" id="{AB0C2849-CD2C-A7F9-7FEF-D19A97FC6E30}"/>
              </a:ext>
            </a:extLst>
          </p:cNvPr>
          <p:cNvCxnSpPr>
            <a:cxnSpLocks/>
          </p:cNvCxnSpPr>
          <p:nvPr/>
        </p:nvCxnSpPr>
        <p:spPr>
          <a:xfrm flipV="1">
            <a:off x="4764043" y="2778759"/>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E12AC34-F345-8E63-B04B-9AF505F376E5}"/>
              </a:ext>
            </a:extLst>
          </p:cNvPr>
          <p:cNvCxnSpPr>
            <a:cxnSpLocks/>
          </p:cNvCxnSpPr>
          <p:nvPr/>
        </p:nvCxnSpPr>
        <p:spPr>
          <a:xfrm flipV="1">
            <a:off x="4993058" y="2987498"/>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CCD8B23-BE53-E1E7-BE95-68F47BAF3B94}"/>
              </a:ext>
            </a:extLst>
          </p:cNvPr>
          <p:cNvCxnSpPr>
            <a:cxnSpLocks/>
          </p:cNvCxnSpPr>
          <p:nvPr/>
        </p:nvCxnSpPr>
        <p:spPr>
          <a:xfrm flipV="1">
            <a:off x="4993058" y="3196238"/>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5CBF74E-6416-27FF-7E3B-3547017F12C8}"/>
              </a:ext>
            </a:extLst>
          </p:cNvPr>
          <p:cNvCxnSpPr>
            <a:cxnSpLocks/>
          </p:cNvCxnSpPr>
          <p:nvPr/>
        </p:nvCxnSpPr>
        <p:spPr>
          <a:xfrm flipV="1">
            <a:off x="4764042" y="3424096"/>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7862B4B-164A-BFD6-1C86-E7090CFE3EC2}"/>
              </a:ext>
            </a:extLst>
          </p:cNvPr>
          <p:cNvCxnSpPr>
            <a:cxnSpLocks/>
          </p:cNvCxnSpPr>
          <p:nvPr/>
        </p:nvCxnSpPr>
        <p:spPr>
          <a:xfrm flipV="1">
            <a:off x="4990750" y="3664900"/>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1EB39AE-1C74-EE6C-A7C6-03267C2726D9}"/>
              </a:ext>
            </a:extLst>
          </p:cNvPr>
          <p:cNvCxnSpPr>
            <a:cxnSpLocks/>
          </p:cNvCxnSpPr>
          <p:nvPr/>
        </p:nvCxnSpPr>
        <p:spPr>
          <a:xfrm flipV="1">
            <a:off x="4990750" y="3910750"/>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40CFD18-6F1B-4515-2F4B-57AD5203F2F9}"/>
              </a:ext>
            </a:extLst>
          </p:cNvPr>
          <p:cNvCxnSpPr>
            <a:cxnSpLocks/>
          </p:cNvCxnSpPr>
          <p:nvPr/>
        </p:nvCxnSpPr>
        <p:spPr>
          <a:xfrm flipV="1">
            <a:off x="4764043" y="4156600"/>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3" name="Group 2" hidden="1">
            <a:extLst>
              <a:ext uri="{FF2B5EF4-FFF2-40B4-BE49-F238E27FC236}">
                <a16:creationId xmlns:a16="http://schemas.microsoft.com/office/drawing/2014/main" id="{43993844-DDDB-F481-1F95-F6F25B189296}"/>
              </a:ext>
            </a:extLst>
          </p:cNvPr>
          <p:cNvGrpSpPr/>
          <p:nvPr/>
        </p:nvGrpSpPr>
        <p:grpSpPr>
          <a:xfrm>
            <a:off x="405699" y="4736434"/>
            <a:ext cx="962125" cy="962125"/>
            <a:chOff x="9792033" y="3821823"/>
            <a:chExt cx="962125" cy="962125"/>
          </a:xfrm>
        </p:grpSpPr>
        <p:sp>
          <p:nvSpPr>
            <p:cNvPr id="15" name="Rectangle 14">
              <a:extLst>
                <a:ext uri="{FF2B5EF4-FFF2-40B4-BE49-F238E27FC236}">
                  <a16:creationId xmlns:a16="http://schemas.microsoft.com/office/drawing/2014/main" id="{73FE35BB-9D22-3E68-02CF-54373EC97A0D}"/>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hidden="1">
              <a:extLst>
                <a:ext uri="{FF2B5EF4-FFF2-40B4-BE49-F238E27FC236}">
                  <a16:creationId xmlns:a16="http://schemas.microsoft.com/office/drawing/2014/main" id="{399AD621-86AE-F7C9-6A17-EF89FA4F3998}"/>
                </a:ext>
              </a:extLst>
            </p:cNvPr>
            <p:cNvGrpSpPr/>
            <p:nvPr/>
          </p:nvGrpSpPr>
          <p:grpSpPr>
            <a:xfrm>
              <a:off x="9792033" y="3821823"/>
              <a:ext cx="962125" cy="962125"/>
              <a:chOff x="4300668" y="-1299739"/>
              <a:chExt cx="2827861" cy="2827862"/>
            </a:xfrm>
          </p:grpSpPr>
          <p:pic>
            <p:nvPicPr>
              <p:cNvPr id="25" name="Graphic 24" descr="Paper outline">
                <a:extLst>
                  <a:ext uri="{FF2B5EF4-FFF2-40B4-BE49-F238E27FC236}">
                    <a16:creationId xmlns:a16="http://schemas.microsoft.com/office/drawing/2014/main" id="{846197D1-DB4D-E404-B8D1-5108303A688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0668" y="-1299739"/>
                <a:ext cx="2827861" cy="2827862"/>
              </a:xfrm>
              <a:prstGeom prst="rect">
                <a:avLst/>
              </a:prstGeom>
            </p:spPr>
          </p:pic>
          <p:pic>
            <p:nvPicPr>
              <p:cNvPr id="26" name="Picture 25" descr="Logo&#10;&#10;Description automatically generated">
                <a:extLst>
                  <a:ext uri="{FF2B5EF4-FFF2-40B4-BE49-F238E27FC236}">
                    <a16:creationId xmlns:a16="http://schemas.microsoft.com/office/drawing/2014/main" id="{6FAA7F9B-1C4D-D8E5-0D51-BAE7D8B525F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
        <p:nvSpPr>
          <p:cNvPr id="6" name="Rectangle 5">
            <a:extLst>
              <a:ext uri="{FF2B5EF4-FFF2-40B4-BE49-F238E27FC236}">
                <a16:creationId xmlns:a16="http://schemas.microsoft.com/office/drawing/2014/main" id="{1A0B927E-6FBA-753C-0261-0ED1ECE8ABBC}"/>
              </a:ext>
            </a:extLst>
          </p:cNvPr>
          <p:cNvSpPr/>
          <p:nvPr/>
        </p:nvSpPr>
        <p:spPr>
          <a:xfrm>
            <a:off x="10153145" y="3567000"/>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73396CCF-5921-1CA5-DDC3-617942E84D5D}"/>
              </a:ext>
            </a:extLst>
          </p:cNvPr>
          <p:cNvGrpSpPr/>
          <p:nvPr/>
        </p:nvGrpSpPr>
        <p:grpSpPr>
          <a:xfrm>
            <a:off x="9069261" y="2640325"/>
            <a:ext cx="2854264" cy="1879600"/>
            <a:chOff x="7425515" y="2664054"/>
            <a:chExt cx="2854264" cy="1879600"/>
          </a:xfrm>
        </p:grpSpPr>
        <p:sp>
          <p:nvSpPr>
            <p:cNvPr id="8" name="Rounded Rectangle 7">
              <a:extLst>
                <a:ext uri="{FF2B5EF4-FFF2-40B4-BE49-F238E27FC236}">
                  <a16:creationId xmlns:a16="http://schemas.microsoft.com/office/drawing/2014/main" id="{36ECC337-585D-A2AC-5699-C0062C4AD26A}"/>
                </a:ext>
              </a:extLst>
            </p:cNvPr>
            <p:cNvSpPr/>
            <p:nvPr/>
          </p:nvSpPr>
          <p:spPr>
            <a:xfrm>
              <a:off x="7425515" y="2664054"/>
              <a:ext cx="2854264" cy="1879600"/>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061AEDE-CE81-EE43-7AE8-B66CB0B09515}"/>
                </a:ext>
              </a:extLst>
            </p:cNvPr>
            <p:cNvGrpSpPr/>
            <p:nvPr/>
          </p:nvGrpSpPr>
          <p:grpSpPr>
            <a:xfrm>
              <a:off x="7685303" y="2824544"/>
              <a:ext cx="2334687" cy="655970"/>
              <a:chOff x="775934" y="875209"/>
              <a:chExt cx="2334687" cy="655970"/>
            </a:xfrm>
          </p:grpSpPr>
          <p:sp>
            <p:nvSpPr>
              <p:cNvPr id="30" name="Rounded Rectangle 29">
                <a:extLst>
                  <a:ext uri="{FF2B5EF4-FFF2-40B4-BE49-F238E27FC236}">
                    <a16:creationId xmlns:a16="http://schemas.microsoft.com/office/drawing/2014/main" id="{BF584250-CD1F-FCFC-81F6-4358088BCAF7}"/>
                  </a:ext>
                </a:extLst>
              </p:cNvPr>
              <p:cNvSpPr/>
              <p:nvPr/>
            </p:nvSpPr>
            <p:spPr>
              <a:xfrm>
                <a:off x="775934" y="875209"/>
                <a:ext cx="2334687" cy="655970"/>
              </a:xfrm>
              <a:prstGeom prst="round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745DCDDF-2333-F3AA-670C-9530CB77E153}"/>
                  </a:ext>
                </a:extLst>
              </p:cNvPr>
              <p:cNvGrpSpPr/>
              <p:nvPr/>
            </p:nvGrpSpPr>
            <p:grpSpPr>
              <a:xfrm>
                <a:off x="882893" y="1011920"/>
                <a:ext cx="2120769" cy="382548"/>
                <a:chOff x="876660" y="1008644"/>
                <a:chExt cx="2120769" cy="382548"/>
              </a:xfrm>
            </p:grpSpPr>
            <p:grpSp>
              <p:nvGrpSpPr>
                <p:cNvPr id="32" name="Group 31">
                  <a:extLst>
                    <a:ext uri="{FF2B5EF4-FFF2-40B4-BE49-F238E27FC236}">
                      <a16:creationId xmlns:a16="http://schemas.microsoft.com/office/drawing/2014/main" id="{55806629-4E05-9E39-2155-76CA647B61B7}"/>
                    </a:ext>
                  </a:extLst>
                </p:cNvPr>
                <p:cNvGrpSpPr/>
                <p:nvPr/>
              </p:nvGrpSpPr>
              <p:grpSpPr>
                <a:xfrm>
                  <a:off x="876660" y="1008644"/>
                  <a:ext cx="1062876" cy="382548"/>
                  <a:chOff x="876660" y="1006505"/>
                  <a:chExt cx="1062876" cy="382548"/>
                </a:xfrm>
              </p:grpSpPr>
              <p:sp>
                <p:nvSpPr>
                  <p:cNvPr id="40" name="Rounded Rectangle 39">
                    <a:extLst>
                      <a:ext uri="{FF2B5EF4-FFF2-40B4-BE49-F238E27FC236}">
                        <a16:creationId xmlns:a16="http://schemas.microsoft.com/office/drawing/2014/main" id="{D059FF3F-3858-5788-9094-9B36E16C61C5}"/>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0FFFEB92-4614-C1BC-F30A-0C285F8239EA}"/>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A49FFD11-89F6-4C85-F64E-E9F790F49B1C}"/>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CEEC0861-36CC-943C-7A89-B1F2E0FD99C3}"/>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EA3A70CF-7576-0C95-4F48-FEAE5903ECAD}"/>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E65616FF-0A29-B41D-F718-705F789FB0A2}"/>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0503916A-0BD5-72A4-F5F8-4F490D574F98}"/>
                    </a:ext>
                  </a:extLst>
                </p:cNvPr>
                <p:cNvGrpSpPr/>
                <p:nvPr/>
              </p:nvGrpSpPr>
              <p:grpSpPr>
                <a:xfrm>
                  <a:off x="1934553" y="1008644"/>
                  <a:ext cx="1062876" cy="382548"/>
                  <a:chOff x="876660" y="1006505"/>
                  <a:chExt cx="1062876" cy="382548"/>
                </a:xfrm>
              </p:grpSpPr>
              <p:sp>
                <p:nvSpPr>
                  <p:cNvPr id="34" name="Rounded Rectangle 33">
                    <a:extLst>
                      <a:ext uri="{FF2B5EF4-FFF2-40B4-BE49-F238E27FC236}">
                        <a16:creationId xmlns:a16="http://schemas.microsoft.com/office/drawing/2014/main" id="{079B241D-ACC1-C95D-1420-B7D15EFD57D6}"/>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6284A442-80DC-7516-E298-EC148541571F}"/>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274B2712-6D01-5D4F-7414-5CD53F7AD315}"/>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89316A0A-7139-ED3B-A525-4D5169B3BAD1}"/>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57F841CC-5D56-CB06-53E4-C536B448D822}"/>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51BAAA91-472D-99D4-8AF0-B6C4797A4E14}"/>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0" name="Group 9">
              <a:extLst>
                <a:ext uri="{FF2B5EF4-FFF2-40B4-BE49-F238E27FC236}">
                  <a16:creationId xmlns:a16="http://schemas.microsoft.com/office/drawing/2014/main" id="{BD7B5D34-0D0E-7364-0CF2-AA5F92CA20ED}"/>
                </a:ext>
              </a:extLst>
            </p:cNvPr>
            <p:cNvGrpSpPr/>
            <p:nvPr/>
          </p:nvGrpSpPr>
          <p:grpSpPr>
            <a:xfrm>
              <a:off x="7866155" y="3603854"/>
              <a:ext cx="1972984" cy="765944"/>
              <a:chOff x="1085297" y="1397000"/>
              <a:chExt cx="1972984" cy="765944"/>
            </a:xfrm>
          </p:grpSpPr>
          <p:sp>
            <p:nvSpPr>
              <p:cNvPr id="12" name="Rounded Rectangle 11">
                <a:extLst>
                  <a:ext uri="{FF2B5EF4-FFF2-40B4-BE49-F238E27FC236}">
                    <a16:creationId xmlns:a16="http://schemas.microsoft.com/office/drawing/2014/main" id="{A5B8B875-C80B-F56F-3385-F32EFF85FE02}"/>
                  </a:ext>
                </a:extLst>
              </p:cNvPr>
              <p:cNvSpPr/>
              <p:nvPr/>
            </p:nvSpPr>
            <p:spPr>
              <a:xfrm>
                <a:off x="1085297" y="1397000"/>
                <a:ext cx="1154540" cy="765944"/>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352D795D-9D47-6132-1041-98613A6302E7}"/>
                  </a:ext>
                </a:extLst>
              </p:cNvPr>
              <p:cNvGrpSpPr/>
              <p:nvPr/>
            </p:nvGrpSpPr>
            <p:grpSpPr>
              <a:xfrm>
                <a:off x="2394001" y="1456280"/>
                <a:ext cx="664280" cy="611674"/>
                <a:chOff x="2438496" y="1413466"/>
                <a:chExt cx="664280" cy="611674"/>
              </a:xfrm>
            </p:grpSpPr>
            <p:sp>
              <p:nvSpPr>
                <p:cNvPr id="14" name="Rounded Rectangle 13">
                  <a:extLst>
                    <a:ext uri="{FF2B5EF4-FFF2-40B4-BE49-F238E27FC236}">
                      <a16:creationId xmlns:a16="http://schemas.microsoft.com/office/drawing/2014/main" id="{B16ABBBD-C7F2-FCF7-13BA-B72805C5F2B2}"/>
                    </a:ext>
                  </a:extLst>
                </p:cNvPr>
                <p:cNvSpPr/>
                <p:nvPr/>
              </p:nvSpPr>
              <p:spPr>
                <a:xfrm>
                  <a:off x="2438496"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B5A1D285-17AA-7982-9396-090389199F69}"/>
                    </a:ext>
                  </a:extLst>
                </p:cNvPr>
                <p:cNvSpPr/>
                <p:nvPr/>
              </p:nvSpPr>
              <p:spPr>
                <a:xfrm>
                  <a:off x="2845758"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241AB1F5-4F9B-E8EB-87D3-FA4D40485099}"/>
                    </a:ext>
                  </a:extLst>
                </p:cNvPr>
                <p:cNvSpPr/>
                <p:nvPr/>
              </p:nvSpPr>
              <p:spPr>
                <a:xfrm>
                  <a:off x="2438496"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55E62F27-1EDE-ABE2-ECA8-AF8654031258}"/>
                    </a:ext>
                  </a:extLst>
                </p:cNvPr>
                <p:cNvSpPr/>
                <p:nvPr/>
              </p:nvSpPr>
              <p:spPr>
                <a:xfrm>
                  <a:off x="2845758"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46" name="Title 1">
            <a:extLst>
              <a:ext uri="{FF2B5EF4-FFF2-40B4-BE49-F238E27FC236}">
                <a16:creationId xmlns:a16="http://schemas.microsoft.com/office/drawing/2014/main" id="{B8B05049-835E-A6A6-5BF3-E55F9DCA3AAB}"/>
              </a:ext>
            </a:extLst>
          </p:cNvPr>
          <p:cNvSpPr txBox="1">
            <a:spLocks/>
          </p:cNvSpPr>
          <p:nvPr/>
        </p:nvSpPr>
        <p:spPr>
          <a:xfrm>
            <a:off x="9838745" y="4547462"/>
            <a:ext cx="1315297"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Controller</a:t>
            </a:r>
          </a:p>
        </p:txBody>
      </p:sp>
      <p:sp>
        <p:nvSpPr>
          <p:cNvPr id="47" name="Rectangle 46" hidden="1">
            <a:extLst>
              <a:ext uri="{FF2B5EF4-FFF2-40B4-BE49-F238E27FC236}">
                <a16:creationId xmlns:a16="http://schemas.microsoft.com/office/drawing/2014/main" id="{E145B4C7-C882-1133-63D9-417FD88F0A69}"/>
              </a:ext>
            </a:extLst>
          </p:cNvPr>
          <p:cNvSpPr/>
          <p:nvPr/>
        </p:nvSpPr>
        <p:spPr>
          <a:xfrm>
            <a:off x="1103321" y="4003952"/>
            <a:ext cx="2743699" cy="922719"/>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a:extLst>
              <a:ext uri="{FF2B5EF4-FFF2-40B4-BE49-F238E27FC236}">
                <a16:creationId xmlns:a16="http://schemas.microsoft.com/office/drawing/2014/main" id="{68A447ED-B130-4CB5-33F0-AF4C8BCE728D}"/>
              </a:ext>
            </a:extLst>
          </p:cNvPr>
          <p:cNvSpPr/>
          <p:nvPr/>
        </p:nvSpPr>
        <p:spPr>
          <a:xfrm>
            <a:off x="1300161" y="1875171"/>
            <a:ext cx="2512095" cy="2947934"/>
          </a:xfrm>
          <a:custGeom>
            <a:avLst/>
            <a:gdLst>
              <a:gd name="connsiteX0" fmla="*/ 1787123 w 2512095"/>
              <a:gd name="connsiteY0" fmla="*/ 1699441 h 2947934"/>
              <a:gd name="connsiteX1" fmla="*/ 2215711 w 2512095"/>
              <a:gd name="connsiteY1" fmla="*/ 1919325 h 2947934"/>
              <a:gd name="connsiteX2" fmla="*/ 2297701 w 2512095"/>
              <a:gd name="connsiteY2" fmla="*/ 2087033 h 2947934"/>
              <a:gd name="connsiteX3" fmla="*/ 2364784 w 2512095"/>
              <a:gd name="connsiteY3" fmla="*/ 2664694 h 2947934"/>
              <a:gd name="connsiteX4" fmla="*/ 2334970 w 2512095"/>
              <a:gd name="connsiteY4" fmla="*/ 2731777 h 2947934"/>
              <a:gd name="connsiteX5" fmla="*/ 2334970 w 2512095"/>
              <a:gd name="connsiteY5" fmla="*/ 2731777 h 2947934"/>
              <a:gd name="connsiteX6" fmla="*/ 2133720 w 2512095"/>
              <a:gd name="connsiteY6" fmla="*/ 2828675 h 2947934"/>
              <a:gd name="connsiteX7" fmla="*/ 2133720 w 2512095"/>
              <a:gd name="connsiteY7" fmla="*/ 2947934 h 2947934"/>
              <a:gd name="connsiteX8" fmla="*/ 2234345 w 2512095"/>
              <a:gd name="connsiteY8" fmla="*/ 2947934 h 2947934"/>
              <a:gd name="connsiteX9" fmla="*/ 2416960 w 2512095"/>
              <a:gd name="connsiteY9" fmla="*/ 2854763 h 2947934"/>
              <a:gd name="connsiteX10" fmla="*/ 2416960 w 2512095"/>
              <a:gd name="connsiteY10" fmla="*/ 2854763 h 2947934"/>
              <a:gd name="connsiteX11" fmla="*/ 2510131 w 2512095"/>
              <a:gd name="connsiteY11" fmla="*/ 2646060 h 2947934"/>
              <a:gd name="connsiteX12" fmla="*/ 2450502 w 2512095"/>
              <a:gd name="connsiteY12" fmla="*/ 2083306 h 2947934"/>
              <a:gd name="connsiteX13" fmla="*/ 2312609 w 2512095"/>
              <a:gd name="connsiteY13" fmla="*/ 1807520 h 2947934"/>
              <a:gd name="connsiteX14" fmla="*/ 1839299 w 2512095"/>
              <a:gd name="connsiteY14" fmla="*/ 1561548 h 2947934"/>
              <a:gd name="connsiteX15" fmla="*/ 1656684 w 2512095"/>
              <a:gd name="connsiteY15" fmla="*/ 1487011 h 2947934"/>
              <a:gd name="connsiteX16" fmla="*/ 1634323 w 2512095"/>
              <a:gd name="connsiteY16" fmla="*/ 1453470 h 2947934"/>
              <a:gd name="connsiteX17" fmla="*/ 1634323 w 2512095"/>
              <a:gd name="connsiteY17" fmla="*/ 1364025 h 2947934"/>
              <a:gd name="connsiteX18" fmla="*/ 1857933 w 2512095"/>
              <a:gd name="connsiteY18" fmla="*/ 898170 h 2947934"/>
              <a:gd name="connsiteX19" fmla="*/ 1857933 w 2512095"/>
              <a:gd name="connsiteY19" fmla="*/ 764003 h 2947934"/>
              <a:gd name="connsiteX20" fmla="*/ 1932470 w 2512095"/>
              <a:gd name="connsiteY20" fmla="*/ 786364 h 2947934"/>
              <a:gd name="connsiteX21" fmla="*/ 1869114 w 2512095"/>
              <a:gd name="connsiteY21" fmla="*/ 600022 h 2947934"/>
              <a:gd name="connsiteX22" fmla="*/ 1850480 w 2512095"/>
              <a:gd name="connsiteY22" fmla="*/ 521758 h 2947934"/>
              <a:gd name="connsiteX23" fmla="*/ 1518791 w 2512095"/>
              <a:gd name="connsiteY23" fmla="*/ 67083 h 2947934"/>
              <a:gd name="connsiteX24" fmla="*/ 1470342 w 2512095"/>
              <a:gd name="connsiteY24" fmla="*/ 70810 h 2947934"/>
              <a:gd name="connsiteX25" fmla="*/ 1436800 w 2512095"/>
              <a:gd name="connsiteY25" fmla="*/ 96898 h 2947934"/>
              <a:gd name="connsiteX26" fmla="*/ 1399532 w 2512095"/>
              <a:gd name="connsiteY26" fmla="*/ 44722 h 2947934"/>
              <a:gd name="connsiteX27" fmla="*/ 1354809 w 2512095"/>
              <a:gd name="connsiteY27" fmla="*/ 11181 h 2947934"/>
              <a:gd name="connsiteX28" fmla="*/ 1254185 w 2512095"/>
              <a:gd name="connsiteY28" fmla="*/ 0 h 2947934"/>
              <a:gd name="connsiteX29" fmla="*/ 661616 w 2512095"/>
              <a:gd name="connsiteY29" fmla="*/ 532939 h 2947934"/>
              <a:gd name="connsiteX30" fmla="*/ 661616 w 2512095"/>
              <a:gd name="connsiteY30" fmla="*/ 559027 h 2947934"/>
              <a:gd name="connsiteX31" fmla="*/ 661616 w 2512095"/>
              <a:gd name="connsiteY31" fmla="*/ 559027 h 2947934"/>
              <a:gd name="connsiteX32" fmla="*/ 661616 w 2512095"/>
              <a:gd name="connsiteY32" fmla="*/ 622383 h 2947934"/>
              <a:gd name="connsiteX33" fmla="*/ 613167 w 2512095"/>
              <a:gd name="connsiteY33" fmla="*/ 857174 h 2947934"/>
              <a:gd name="connsiteX34" fmla="*/ 549811 w 2512095"/>
              <a:gd name="connsiteY34" fmla="*/ 1006248 h 2947934"/>
              <a:gd name="connsiteX35" fmla="*/ 669070 w 2512095"/>
              <a:gd name="connsiteY35" fmla="*/ 972706 h 2947934"/>
              <a:gd name="connsiteX36" fmla="*/ 885227 w 2512095"/>
              <a:gd name="connsiteY36" fmla="*/ 1356572 h 2947934"/>
              <a:gd name="connsiteX37" fmla="*/ 885227 w 2512095"/>
              <a:gd name="connsiteY37" fmla="*/ 1449743 h 2947934"/>
              <a:gd name="connsiteX38" fmla="*/ 862866 w 2512095"/>
              <a:gd name="connsiteY38" fmla="*/ 1483284 h 2947934"/>
              <a:gd name="connsiteX39" fmla="*/ 680250 w 2512095"/>
              <a:gd name="connsiteY39" fmla="*/ 1557821 h 2947934"/>
              <a:gd name="connsiteX40" fmla="*/ 206941 w 2512095"/>
              <a:gd name="connsiteY40" fmla="*/ 1803793 h 2947934"/>
              <a:gd name="connsiteX41" fmla="*/ 65321 w 2512095"/>
              <a:gd name="connsiteY41" fmla="*/ 2079580 h 2947934"/>
              <a:gd name="connsiteX42" fmla="*/ 1965 w 2512095"/>
              <a:gd name="connsiteY42" fmla="*/ 2646060 h 2947934"/>
              <a:gd name="connsiteX43" fmla="*/ 95136 w 2512095"/>
              <a:gd name="connsiteY43" fmla="*/ 2854763 h 2947934"/>
              <a:gd name="connsiteX44" fmla="*/ 277751 w 2512095"/>
              <a:gd name="connsiteY44" fmla="*/ 2947934 h 2947934"/>
              <a:gd name="connsiteX45" fmla="*/ 382103 w 2512095"/>
              <a:gd name="connsiteY45" fmla="*/ 2947934 h 2947934"/>
              <a:gd name="connsiteX46" fmla="*/ 382103 w 2512095"/>
              <a:gd name="connsiteY46" fmla="*/ 2832402 h 2947934"/>
              <a:gd name="connsiteX47" fmla="*/ 180853 w 2512095"/>
              <a:gd name="connsiteY47" fmla="*/ 2735504 h 2947934"/>
              <a:gd name="connsiteX48" fmla="*/ 151038 w 2512095"/>
              <a:gd name="connsiteY48" fmla="*/ 2668421 h 2947934"/>
              <a:gd name="connsiteX49" fmla="*/ 214395 w 2512095"/>
              <a:gd name="connsiteY49" fmla="*/ 2094487 h 2947934"/>
              <a:gd name="connsiteX50" fmla="*/ 214395 w 2512095"/>
              <a:gd name="connsiteY50" fmla="*/ 2087033 h 2947934"/>
              <a:gd name="connsiteX51" fmla="*/ 300112 w 2512095"/>
              <a:gd name="connsiteY51" fmla="*/ 1919325 h 2947934"/>
              <a:gd name="connsiteX52" fmla="*/ 728699 w 2512095"/>
              <a:gd name="connsiteY52" fmla="*/ 1699441 h 2947934"/>
              <a:gd name="connsiteX53" fmla="*/ 788329 w 2512095"/>
              <a:gd name="connsiteY53" fmla="*/ 1680807 h 2947934"/>
              <a:gd name="connsiteX54" fmla="*/ 1257911 w 2512095"/>
              <a:gd name="connsiteY54" fmla="*/ 1788886 h 2947934"/>
              <a:gd name="connsiteX55" fmla="*/ 1731221 w 2512095"/>
              <a:gd name="connsiteY55" fmla="*/ 1680807 h 2947934"/>
              <a:gd name="connsiteX56" fmla="*/ 1787123 w 2512095"/>
              <a:gd name="connsiteY56" fmla="*/ 1699441 h 2947934"/>
              <a:gd name="connsiteX57" fmla="*/ 810690 w 2512095"/>
              <a:gd name="connsiteY57" fmla="*/ 927984 h 2947934"/>
              <a:gd name="connsiteX58" fmla="*/ 1593327 w 2512095"/>
              <a:gd name="connsiteY58" fmla="*/ 484490 h 2947934"/>
              <a:gd name="connsiteX59" fmla="*/ 1705133 w 2512095"/>
              <a:gd name="connsiteY59" fmla="*/ 633564 h 2947934"/>
              <a:gd name="connsiteX60" fmla="*/ 1705133 w 2512095"/>
              <a:gd name="connsiteY60" fmla="*/ 894443 h 2947934"/>
              <a:gd name="connsiteX61" fmla="*/ 1257911 w 2512095"/>
              <a:gd name="connsiteY61" fmla="*/ 1341664 h 2947934"/>
              <a:gd name="connsiteX62" fmla="*/ 810690 w 2512095"/>
              <a:gd name="connsiteY62" fmla="*/ 927984 h 2947934"/>
              <a:gd name="connsiteX63" fmla="*/ 959764 w 2512095"/>
              <a:gd name="connsiteY63" fmla="*/ 1598817 h 2947934"/>
              <a:gd name="connsiteX64" fmla="*/ 1034301 w 2512095"/>
              <a:gd name="connsiteY64" fmla="*/ 1449743 h 2947934"/>
              <a:gd name="connsiteX65" fmla="*/ 1034301 w 2512095"/>
              <a:gd name="connsiteY65" fmla="*/ 1446016 h 2947934"/>
              <a:gd name="connsiteX66" fmla="*/ 1481522 w 2512095"/>
              <a:gd name="connsiteY66" fmla="*/ 1446016 h 2947934"/>
              <a:gd name="connsiteX67" fmla="*/ 1481522 w 2512095"/>
              <a:gd name="connsiteY67" fmla="*/ 1449743 h 2947934"/>
              <a:gd name="connsiteX68" fmla="*/ 1552332 w 2512095"/>
              <a:gd name="connsiteY68" fmla="*/ 1598817 h 2947934"/>
              <a:gd name="connsiteX69" fmla="*/ 1254185 w 2512095"/>
              <a:gd name="connsiteY69" fmla="*/ 1639812 h 2947934"/>
              <a:gd name="connsiteX70" fmla="*/ 959764 w 2512095"/>
              <a:gd name="connsiteY70" fmla="*/ 1598817 h 294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512095" h="2947934">
                <a:moveTo>
                  <a:pt x="1787123" y="1699441"/>
                </a:moveTo>
                <a:cubicBezTo>
                  <a:pt x="1943651" y="1755344"/>
                  <a:pt x="2092725" y="1818700"/>
                  <a:pt x="2215711" y="1919325"/>
                </a:cubicBezTo>
                <a:cubicBezTo>
                  <a:pt x="2267886" y="1960320"/>
                  <a:pt x="2297701" y="2019950"/>
                  <a:pt x="2297701" y="2087033"/>
                </a:cubicBezTo>
                <a:lnTo>
                  <a:pt x="2364784" y="2664694"/>
                </a:lnTo>
                <a:cubicBezTo>
                  <a:pt x="2368511" y="2690782"/>
                  <a:pt x="2357331" y="2716870"/>
                  <a:pt x="2334970" y="2731777"/>
                </a:cubicBezTo>
                <a:lnTo>
                  <a:pt x="2334970" y="2731777"/>
                </a:lnTo>
                <a:cubicBezTo>
                  <a:pt x="2271613" y="2772773"/>
                  <a:pt x="2204530" y="2806314"/>
                  <a:pt x="2133720" y="2828675"/>
                </a:cubicBezTo>
                <a:lnTo>
                  <a:pt x="2133720" y="2947934"/>
                </a:lnTo>
                <a:lnTo>
                  <a:pt x="2234345" y="2947934"/>
                </a:lnTo>
                <a:cubicBezTo>
                  <a:pt x="2297701" y="2921846"/>
                  <a:pt x="2361058" y="2892032"/>
                  <a:pt x="2416960" y="2854763"/>
                </a:cubicBezTo>
                <a:lnTo>
                  <a:pt x="2416960" y="2854763"/>
                </a:lnTo>
                <a:cubicBezTo>
                  <a:pt x="2484044" y="2810041"/>
                  <a:pt x="2521312" y="2728050"/>
                  <a:pt x="2510131" y="2646060"/>
                </a:cubicBezTo>
                <a:lnTo>
                  <a:pt x="2450502" y="2083306"/>
                </a:lnTo>
                <a:cubicBezTo>
                  <a:pt x="2446775" y="1975228"/>
                  <a:pt x="2398326" y="1874603"/>
                  <a:pt x="2312609" y="1807520"/>
                </a:cubicBezTo>
                <a:cubicBezTo>
                  <a:pt x="2174715" y="1691988"/>
                  <a:pt x="2010734" y="1621178"/>
                  <a:pt x="1839299" y="1561548"/>
                </a:cubicBezTo>
                <a:lnTo>
                  <a:pt x="1656684" y="1487011"/>
                </a:lnTo>
                <a:cubicBezTo>
                  <a:pt x="1641776" y="1479557"/>
                  <a:pt x="1634323" y="1468377"/>
                  <a:pt x="1634323" y="1453470"/>
                </a:cubicBezTo>
                <a:lnTo>
                  <a:pt x="1634323" y="1364025"/>
                </a:lnTo>
                <a:cubicBezTo>
                  <a:pt x="1775943" y="1252220"/>
                  <a:pt x="1857933" y="1080785"/>
                  <a:pt x="1857933" y="898170"/>
                </a:cubicBezTo>
                <a:lnTo>
                  <a:pt x="1857933" y="764003"/>
                </a:lnTo>
                <a:cubicBezTo>
                  <a:pt x="1880294" y="778911"/>
                  <a:pt x="1906383" y="782637"/>
                  <a:pt x="1932470" y="786364"/>
                </a:cubicBezTo>
                <a:lnTo>
                  <a:pt x="1869114" y="600022"/>
                </a:lnTo>
                <a:cubicBezTo>
                  <a:pt x="1861660" y="573934"/>
                  <a:pt x="1854207" y="547846"/>
                  <a:pt x="1850480" y="521758"/>
                </a:cubicBezTo>
                <a:cubicBezTo>
                  <a:pt x="1820665" y="309328"/>
                  <a:pt x="1693952" y="160254"/>
                  <a:pt x="1518791" y="67083"/>
                </a:cubicBezTo>
                <a:cubicBezTo>
                  <a:pt x="1503883" y="59630"/>
                  <a:pt x="1485249" y="59630"/>
                  <a:pt x="1470342" y="70810"/>
                </a:cubicBezTo>
                <a:lnTo>
                  <a:pt x="1436800" y="96898"/>
                </a:lnTo>
                <a:lnTo>
                  <a:pt x="1399532" y="44722"/>
                </a:lnTo>
                <a:cubicBezTo>
                  <a:pt x="1388351" y="29815"/>
                  <a:pt x="1373444" y="14907"/>
                  <a:pt x="1354809" y="11181"/>
                </a:cubicBezTo>
                <a:cubicBezTo>
                  <a:pt x="1321268" y="3727"/>
                  <a:pt x="1287726" y="0"/>
                  <a:pt x="1254185" y="0"/>
                </a:cubicBezTo>
                <a:cubicBezTo>
                  <a:pt x="959764" y="0"/>
                  <a:pt x="713792" y="231064"/>
                  <a:pt x="661616" y="532939"/>
                </a:cubicBezTo>
                <a:lnTo>
                  <a:pt x="661616" y="559027"/>
                </a:lnTo>
                <a:lnTo>
                  <a:pt x="661616" y="559027"/>
                </a:lnTo>
                <a:lnTo>
                  <a:pt x="661616" y="622383"/>
                </a:lnTo>
                <a:cubicBezTo>
                  <a:pt x="661616" y="704374"/>
                  <a:pt x="646709" y="782637"/>
                  <a:pt x="613167" y="857174"/>
                </a:cubicBezTo>
                <a:lnTo>
                  <a:pt x="549811" y="1006248"/>
                </a:lnTo>
                <a:cubicBezTo>
                  <a:pt x="549811" y="1006248"/>
                  <a:pt x="594533" y="995068"/>
                  <a:pt x="669070" y="972706"/>
                </a:cubicBezTo>
                <a:cubicBezTo>
                  <a:pt x="687704" y="1125507"/>
                  <a:pt x="765968" y="1263401"/>
                  <a:pt x="885227" y="1356572"/>
                </a:cubicBezTo>
                <a:lnTo>
                  <a:pt x="885227" y="1449743"/>
                </a:lnTo>
                <a:cubicBezTo>
                  <a:pt x="885227" y="1464650"/>
                  <a:pt x="877773" y="1479557"/>
                  <a:pt x="862866" y="1483284"/>
                </a:cubicBezTo>
                <a:lnTo>
                  <a:pt x="680250" y="1557821"/>
                </a:lnTo>
                <a:cubicBezTo>
                  <a:pt x="508816" y="1617451"/>
                  <a:pt x="344834" y="1688261"/>
                  <a:pt x="206941" y="1803793"/>
                </a:cubicBezTo>
                <a:cubicBezTo>
                  <a:pt x="121224" y="1870876"/>
                  <a:pt x="69048" y="1971501"/>
                  <a:pt x="65321" y="2079580"/>
                </a:cubicBezTo>
                <a:lnTo>
                  <a:pt x="1965" y="2646060"/>
                </a:lnTo>
                <a:cubicBezTo>
                  <a:pt x="-9216" y="2728050"/>
                  <a:pt x="28053" y="2810041"/>
                  <a:pt x="95136" y="2854763"/>
                </a:cubicBezTo>
                <a:cubicBezTo>
                  <a:pt x="151038" y="2892032"/>
                  <a:pt x="214395" y="2921846"/>
                  <a:pt x="277751" y="2947934"/>
                </a:cubicBezTo>
                <a:lnTo>
                  <a:pt x="382103" y="2947934"/>
                </a:lnTo>
                <a:lnTo>
                  <a:pt x="382103" y="2832402"/>
                </a:lnTo>
                <a:cubicBezTo>
                  <a:pt x="311293" y="2806314"/>
                  <a:pt x="244210" y="2776499"/>
                  <a:pt x="180853" y="2735504"/>
                </a:cubicBezTo>
                <a:cubicBezTo>
                  <a:pt x="158492" y="2720597"/>
                  <a:pt x="147312" y="2694509"/>
                  <a:pt x="151038" y="2668421"/>
                </a:cubicBezTo>
                <a:lnTo>
                  <a:pt x="214395" y="2094487"/>
                </a:lnTo>
                <a:lnTo>
                  <a:pt x="214395" y="2087033"/>
                </a:lnTo>
                <a:cubicBezTo>
                  <a:pt x="214395" y="2019950"/>
                  <a:pt x="247936" y="1960320"/>
                  <a:pt x="300112" y="1919325"/>
                </a:cubicBezTo>
                <a:cubicBezTo>
                  <a:pt x="423098" y="1818700"/>
                  <a:pt x="572172" y="1755344"/>
                  <a:pt x="728699" y="1699441"/>
                </a:cubicBezTo>
                <a:lnTo>
                  <a:pt x="788329" y="1680807"/>
                </a:lnTo>
                <a:cubicBezTo>
                  <a:pt x="896407" y="1747890"/>
                  <a:pt x="1067842" y="1788886"/>
                  <a:pt x="1257911" y="1788886"/>
                </a:cubicBezTo>
                <a:cubicBezTo>
                  <a:pt x="1447980" y="1788886"/>
                  <a:pt x="1619415" y="1747890"/>
                  <a:pt x="1731221" y="1680807"/>
                </a:cubicBezTo>
                <a:lnTo>
                  <a:pt x="1787123" y="1699441"/>
                </a:lnTo>
                <a:close/>
                <a:moveTo>
                  <a:pt x="810690" y="927984"/>
                </a:moveTo>
                <a:cubicBezTo>
                  <a:pt x="1064116" y="842267"/>
                  <a:pt x="1429346" y="693193"/>
                  <a:pt x="1593327" y="484490"/>
                </a:cubicBezTo>
                <a:cubicBezTo>
                  <a:pt x="1626869" y="536666"/>
                  <a:pt x="1664138" y="585115"/>
                  <a:pt x="1705133" y="633564"/>
                </a:cubicBezTo>
                <a:lnTo>
                  <a:pt x="1705133" y="894443"/>
                </a:lnTo>
                <a:cubicBezTo>
                  <a:pt x="1705133" y="1140415"/>
                  <a:pt x="1503883" y="1341664"/>
                  <a:pt x="1257911" y="1341664"/>
                </a:cubicBezTo>
                <a:cubicBezTo>
                  <a:pt x="1023120" y="1341664"/>
                  <a:pt x="829324" y="1162776"/>
                  <a:pt x="810690" y="927984"/>
                </a:cubicBezTo>
                <a:close/>
                <a:moveTo>
                  <a:pt x="959764" y="1598817"/>
                </a:moveTo>
                <a:cubicBezTo>
                  <a:pt x="1004486" y="1565275"/>
                  <a:pt x="1034301" y="1509372"/>
                  <a:pt x="1034301" y="1449743"/>
                </a:cubicBezTo>
                <a:lnTo>
                  <a:pt x="1034301" y="1446016"/>
                </a:lnTo>
                <a:cubicBezTo>
                  <a:pt x="1175921" y="1505645"/>
                  <a:pt x="1339902" y="1505645"/>
                  <a:pt x="1481522" y="1446016"/>
                </a:cubicBezTo>
                <a:lnTo>
                  <a:pt x="1481522" y="1449743"/>
                </a:lnTo>
                <a:cubicBezTo>
                  <a:pt x="1481522" y="1505645"/>
                  <a:pt x="1507610" y="1561548"/>
                  <a:pt x="1552332" y="1598817"/>
                </a:cubicBezTo>
                <a:cubicBezTo>
                  <a:pt x="1455434" y="1628631"/>
                  <a:pt x="1354809" y="1643539"/>
                  <a:pt x="1254185" y="1639812"/>
                </a:cubicBezTo>
                <a:cubicBezTo>
                  <a:pt x="1157287" y="1639812"/>
                  <a:pt x="1056662" y="1624904"/>
                  <a:pt x="959764" y="1598817"/>
                </a:cubicBezTo>
                <a:close/>
              </a:path>
            </a:pathLst>
          </a:custGeom>
          <a:solidFill>
            <a:schemeClr val="accent2"/>
          </a:solidFill>
          <a:ln w="37207"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52F6CF7D-07F5-AAFB-5C24-4104607987EE}"/>
              </a:ext>
            </a:extLst>
          </p:cNvPr>
          <p:cNvSpPr/>
          <p:nvPr/>
        </p:nvSpPr>
        <p:spPr>
          <a:xfrm>
            <a:off x="1473560" y="3880213"/>
            <a:ext cx="2172750" cy="1162775"/>
          </a:xfrm>
          <a:custGeom>
            <a:avLst/>
            <a:gdLst>
              <a:gd name="connsiteX0" fmla="*/ 1889510 w 2172750"/>
              <a:gd name="connsiteY0" fmla="*/ 93171 h 1162775"/>
              <a:gd name="connsiteX1" fmla="*/ 1796339 w 2172750"/>
              <a:gd name="connsiteY1" fmla="*/ 0 h 1162775"/>
              <a:gd name="connsiteX2" fmla="*/ 1796339 w 2172750"/>
              <a:gd name="connsiteY2" fmla="*/ 0 h 1162775"/>
              <a:gd name="connsiteX3" fmla="*/ 376411 w 2172750"/>
              <a:gd name="connsiteY3" fmla="*/ 0 h 1162775"/>
              <a:gd name="connsiteX4" fmla="*/ 283240 w 2172750"/>
              <a:gd name="connsiteY4" fmla="*/ 93171 h 1162775"/>
              <a:gd name="connsiteX5" fmla="*/ 283240 w 2172750"/>
              <a:gd name="connsiteY5" fmla="*/ 93171 h 1162775"/>
              <a:gd name="connsiteX6" fmla="*/ 283240 w 2172750"/>
              <a:gd name="connsiteY6" fmla="*/ 1021155 h 1162775"/>
              <a:gd name="connsiteX7" fmla="*/ 0 w 2172750"/>
              <a:gd name="connsiteY7" fmla="*/ 1021155 h 1162775"/>
              <a:gd name="connsiteX8" fmla="*/ 0 w 2172750"/>
              <a:gd name="connsiteY8" fmla="*/ 1069605 h 1162775"/>
              <a:gd name="connsiteX9" fmla="*/ 93171 w 2172750"/>
              <a:gd name="connsiteY9" fmla="*/ 1162776 h 1162775"/>
              <a:gd name="connsiteX10" fmla="*/ 2079579 w 2172750"/>
              <a:gd name="connsiteY10" fmla="*/ 1162776 h 1162775"/>
              <a:gd name="connsiteX11" fmla="*/ 2172751 w 2172750"/>
              <a:gd name="connsiteY11" fmla="*/ 1069605 h 1162775"/>
              <a:gd name="connsiteX12" fmla="*/ 2172751 w 2172750"/>
              <a:gd name="connsiteY12" fmla="*/ 1021155 h 1162775"/>
              <a:gd name="connsiteX13" fmla="*/ 1889510 w 2172750"/>
              <a:gd name="connsiteY13" fmla="*/ 1021155 h 1162775"/>
              <a:gd name="connsiteX14" fmla="*/ 1889510 w 2172750"/>
              <a:gd name="connsiteY14" fmla="*/ 93171 h 1162775"/>
              <a:gd name="connsiteX15" fmla="*/ 890716 w 2172750"/>
              <a:gd name="connsiteY15" fmla="*/ 708101 h 1162775"/>
              <a:gd name="connsiteX16" fmla="*/ 838540 w 2172750"/>
              <a:gd name="connsiteY16" fmla="*/ 760276 h 1162775"/>
              <a:gd name="connsiteX17" fmla="*/ 629837 w 2172750"/>
              <a:gd name="connsiteY17" fmla="*/ 551573 h 1162775"/>
              <a:gd name="connsiteX18" fmla="*/ 838540 w 2172750"/>
              <a:gd name="connsiteY18" fmla="*/ 342870 h 1162775"/>
              <a:gd name="connsiteX19" fmla="*/ 890716 w 2172750"/>
              <a:gd name="connsiteY19" fmla="*/ 395046 h 1162775"/>
              <a:gd name="connsiteX20" fmla="*/ 734188 w 2172750"/>
              <a:gd name="connsiteY20" fmla="*/ 551573 h 1162775"/>
              <a:gd name="connsiteX21" fmla="*/ 890716 w 2172750"/>
              <a:gd name="connsiteY21" fmla="*/ 708101 h 1162775"/>
              <a:gd name="connsiteX22" fmla="*/ 1032336 w 2172750"/>
              <a:gd name="connsiteY22" fmla="*/ 786364 h 1162775"/>
              <a:gd name="connsiteX23" fmla="*/ 965253 w 2172750"/>
              <a:gd name="connsiteY23" fmla="*/ 756549 h 1162775"/>
              <a:gd name="connsiteX24" fmla="*/ 1140415 w 2172750"/>
              <a:gd name="connsiteY24" fmla="*/ 335416 h 1162775"/>
              <a:gd name="connsiteX25" fmla="*/ 1207498 w 2172750"/>
              <a:gd name="connsiteY25" fmla="*/ 365231 h 1162775"/>
              <a:gd name="connsiteX26" fmla="*/ 1032336 w 2172750"/>
              <a:gd name="connsiteY26" fmla="*/ 786364 h 1162775"/>
              <a:gd name="connsiteX27" fmla="*/ 1330484 w 2172750"/>
              <a:gd name="connsiteY27" fmla="*/ 764003 h 1162775"/>
              <a:gd name="connsiteX28" fmla="*/ 1278308 w 2172750"/>
              <a:gd name="connsiteY28" fmla="*/ 711827 h 1162775"/>
              <a:gd name="connsiteX29" fmla="*/ 1434835 w 2172750"/>
              <a:gd name="connsiteY29" fmla="*/ 555300 h 1162775"/>
              <a:gd name="connsiteX30" fmla="*/ 1278308 w 2172750"/>
              <a:gd name="connsiteY30" fmla="*/ 398772 h 1162775"/>
              <a:gd name="connsiteX31" fmla="*/ 1330484 w 2172750"/>
              <a:gd name="connsiteY31" fmla="*/ 346597 h 1162775"/>
              <a:gd name="connsiteX32" fmla="*/ 1539187 w 2172750"/>
              <a:gd name="connsiteY32" fmla="*/ 555300 h 1162775"/>
              <a:gd name="connsiteX33" fmla="*/ 1330484 w 2172750"/>
              <a:gd name="connsiteY33" fmla="*/ 764003 h 116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172750" h="1162775">
                <a:moveTo>
                  <a:pt x="1889510" y="93171"/>
                </a:moveTo>
                <a:cubicBezTo>
                  <a:pt x="1889510" y="40995"/>
                  <a:pt x="1848515" y="0"/>
                  <a:pt x="1796339" y="0"/>
                </a:cubicBezTo>
                <a:lnTo>
                  <a:pt x="1796339" y="0"/>
                </a:lnTo>
                <a:lnTo>
                  <a:pt x="376411" y="0"/>
                </a:lnTo>
                <a:cubicBezTo>
                  <a:pt x="324236" y="0"/>
                  <a:pt x="283240" y="40995"/>
                  <a:pt x="283240" y="93171"/>
                </a:cubicBezTo>
                <a:lnTo>
                  <a:pt x="283240" y="93171"/>
                </a:lnTo>
                <a:lnTo>
                  <a:pt x="283240" y="1021155"/>
                </a:lnTo>
                <a:lnTo>
                  <a:pt x="0" y="1021155"/>
                </a:lnTo>
                <a:lnTo>
                  <a:pt x="0" y="1069605"/>
                </a:lnTo>
                <a:cubicBezTo>
                  <a:pt x="0" y="1121780"/>
                  <a:pt x="40995" y="1162776"/>
                  <a:pt x="93171" y="1162776"/>
                </a:cubicBezTo>
                <a:lnTo>
                  <a:pt x="2079579" y="1162776"/>
                </a:lnTo>
                <a:cubicBezTo>
                  <a:pt x="2131755" y="1162776"/>
                  <a:pt x="2172751" y="1121780"/>
                  <a:pt x="2172751" y="1069605"/>
                </a:cubicBezTo>
                <a:lnTo>
                  <a:pt x="2172751" y="1021155"/>
                </a:lnTo>
                <a:lnTo>
                  <a:pt x="1889510" y="1021155"/>
                </a:lnTo>
                <a:lnTo>
                  <a:pt x="1889510" y="93171"/>
                </a:lnTo>
                <a:close/>
                <a:moveTo>
                  <a:pt x="890716" y="708101"/>
                </a:moveTo>
                <a:lnTo>
                  <a:pt x="838540" y="760276"/>
                </a:lnTo>
                <a:lnTo>
                  <a:pt x="629837" y="551573"/>
                </a:lnTo>
                <a:lnTo>
                  <a:pt x="838540" y="342870"/>
                </a:lnTo>
                <a:lnTo>
                  <a:pt x="890716" y="395046"/>
                </a:lnTo>
                <a:lnTo>
                  <a:pt x="734188" y="551573"/>
                </a:lnTo>
                <a:lnTo>
                  <a:pt x="890716" y="708101"/>
                </a:lnTo>
                <a:close/>
                <a:moveTo>
                  <a:pt x="1032336" y="786364"/>
                </a:moveTo>
                <a:lnTo>
                  <a:pt x="965253" y="756549"/>
                </a:lnTo>
                <a:lnTo>
                  <a:pt x="1140415" y="335416"/>
                </a:lnTo>
                <a:lnTo>
                  <a:pt x="1207498" y="365231"/>
                </a:lnTo>
                <a:lnTo>
                  <a:pt x="1032336" y="786364"/>
                </a:lnTo>
                <a:close/>
                <a:moveTo>
                  <a:pt x="1330484" y="764003"/>
                </a:moveTo>
                <a:lnTo>
                  <a:pt x="1278308" y="711827"/>
                </a:lnTo>
                <a:lnTo>
                  <a:pt x="1434835" y="555300"/>
                </a:lnTo>
                <a:lnTo>
                  <a:pt x="1278308" y="398772"/>
                </a:lnTo>
                <a:lnTo>
                  <a:pt x="1330484" y="346597"/>
                </a:lnTo>
                <a:lnTo>
                  <a:pt x="1539187" y="555300"/>
                </a:lnTo>
                <a:lnTo>
                  <a:pt x="1330484" y="764003"/>
                </a:lnTo>
                <a:close/>
              </a:path>
            </a:pathLst>
          </a:custGeom>
          <a:solidFill>
            <a:schemeClr val="accent2"/>
          </a:solidFill>
          <a:ln w="37207" cap="flat">
            <a:noFill/>
            <a:prstDash val="solid"/>
            <a:miter/>
          </a:ln>
        </p:spPr>
        <p:txBody>
          <a:bodyPr rtlCol="0" anchor="ctr"/>
          <a:lstStyle/>
          <a:p>
            <a:endParaRPr lang="en-US"/>
          </a:p>
        </p:txBody>
      </p:sp>
      <p:grpSp>
        <p:nvGrpSpPr>
          <p:cNvPr id="122" name="Group 121">
            <a:extLst>
              <a:ext uri="{FF2B5EF4-FFF2-40B4-BE49-F238E27FC236}">
                <a16:creationId xmlns:a16="http://schemas.microsoft.com/office/drawing/2014/main" id="{9E8156D9-6DFC-DCC5-DF1B-8049BD05F08B}"/>
              </a:ext>
            </a:extLst>
          </p:cNvPr>
          <p:cNvGrpSpPr/>
          <p:nvPr/>
        </p:nvGrpSpPr>
        <p:grpSpPr>
          <a:xfrm>
            <a:off x="401454" y="5074524"/>
            <a:ext cx="962125" cy="962125"/>
            <a:chOff x="9792033" y="3821823"/>
            <a:chExt cx="962125" cy="962125"/>
          </a:xfrm>
        </p:grpSpPr>
        <p:sp>
          <p:nvSpPr>
            <p:cNvPr id="123" name="Rectangle 122">
              <a:extLst>
                <a:ext uri="{FF2B5EF4-FFF2-40B4-BE49-F238E27FC236}">
                  <a16:creationId xmlns:a16="http://schemas.microsoft.com/office/drawing/2014/main" id="{6FC257F8-633C-5682-5B40-5E6954C046B5}"/>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6E09363F-0544-5E83-0DEA-C90B388A1D1A}"/>
                </a:ext>
              </a:extLst>
            </p:cNvPr>
            <p:cNvGrpSpPr/>
            <p:nvPr/>
          </p:nvGrpSpPr>
          <p:grpSpPr>
            <a:xfrm>
              <a:off x="9792033" y="3821823"/>
              <a:ext cx="962125" cy="962125"/>
              <a:chOff x="4300668" y="-1299739"/>
              <a:chExt cx="2827861" cy="2827862"/>
            </a:xfrm>
          </p:grpSpPr>
          <p:pic>
            <p:nvPicPr>
              <p:cNvPr id="125" name="Graphic 124" descr="Paper outline">
                <a:extLst>
                  <a:ext uri="{FF2B5EF4-FFF2-40B4-BE49-F238E27FC236}">
                    <a16:creationId xmlns:a16="http://schemas.microsoft.com/office/drawing/2014/main" id="{D6CE966E-E54B-EED1-F65F-7491E6E434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00668" y="-1299739"/>
                <a:ext cx="2827861" cy="2827862"/>
              </a:xfrm>
              <a:prstGeom prst="rect">
                <a:avLst/>
              </a:prstGeom>
            </p:spPr>
          </p:pic>
          <p:pic>
            <p:nvPicPr>
              <p:cNvPr id="126" name="Picture 125" descr="Logo&#10;&#10;Description automatically generated">
                <a:extLst>
                  <a:ext uri="{FF2B5EF4-FFF2-40B4-BE49-F238E27FC236}">
                    <a16:creationId xmlns:a16="http://schemas.microsoft.com/office/drawing/2014/main" id="{2E53639D-BFE2-DE76-7178-A0C787BDEA2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Tree>
    <p:extLst>
      <p:ext uri="{BB962C8B-B14F-4D97-AF65-F5344CB8AC3E}">
        <p14:creationId xmlns:p14="http://schemas.microsoft.com/office/powerpoint/2010/main" val="2975423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250"/>
                                        <p:tgtEl>
                                          <p:spTgt spid="18"/>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250"/>
                                        <p:tgtEl>
                                          <p:spTgt spid="19"/>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250"/>
                                        <p:tgtEl>
                                          <p:spTgt spid="20"/>
                                        </p:tgtEl>
                                      </p:cBhvr>
                                    </p:animEffect>
                                  </p:childTnLst>
                                </p:cTn>
                              </p:par>
                            </p:childTnLst>
                          </p:cTn>
                        </p:par>
                        <p:par>
                          <p:cTn id="16" fill="hold">
                            <p:stCondLst>
                              <p:cond delay="750"/>
                            </p:stCondLst>
                            <p:childTnLst>
                              <p:par>
                                <p:cTn id="17" presetID="22" presetClass="entr" presetSubtype="8"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left)">
                                      <p:cBhvr>
                                        <p:cTn id="19" dur="250"/>
                                        <p:tgtEl>
                                          <p:spTgt spid="21"/>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250"/>
                                        <p:tgtEl>
                                          <p:spTgt spid="22"/>
                                        </p:tgtEl>
                                      </p:cBhvr>
                                    </p:animEffect>
                                  </p:childTnLst>
                                </p:cTn>
                              </p:par>
                            </p:childTnLst>
                          </p:cTn>
                        </p:par>
                        <p:par>
                          <p:cTn id="24" fill="hold">
                            <p:stCondLst>
                              <p:cond delay="1250"/>
                            </p:stCondLst>
                            <p:childTnLst>
                              <p:par>
                                <p:cTn id="25" presetID="22" presetClass="entr" presetSubtype="8" fill="hold"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250"/>
                                        <p:tgtEl>
                                          <p:spTgt spid="23"/>
                                        </p:tgtEl>
                                      </p:cBhvr>
                                    </p:animEffect>
                                  </p:childTnLst>
                                </p:cTn>
                              </p:par>
                            </p:childTnLst>
                          </p:cTn>
                        </p:par>
                        <p:par>
                          <p:cTn id="28" fill="hold">
                            <p:stCondLst>
                              <p:cond delay="1500"/>
                            </p:stCondLst>
                            <p:childTnLst>
                              <p:par>
                                <p:cTn id="29" presetID="22" presetClass="entr" presetSubtype="8"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25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0595-0A52-2C0F-3966-0A8CBB233002}"/>
              </a:ext>
            </a:extLst>
          </p:cNvPr>
          <p:cNvSpPr>
            <a:spLocks noGrp="1"/>
          </p:cNvSpPr>
          <p:nvPr>
            <p:ph type="title"/>
          </p:nvPr>
        </p:nvSpPr>
        <p:spPr>
          <a:xfrm>
            <a:off x="1750526" y="2766219"/>
            <a:ext cx="8690949" cy="1325563"/>
          </a:xfrm>
        </p:spPr>
        <p:txBody>
          <a:bodyPr/>
          <a:lstStyle/>
          <a:p>
            <a:r>
              <a:rPr lang="en-GB" dirty="0">
                <a:solidFill>
                  <a:schemeClr val="accent1"/>
                </a:solidFill>
                <a:latin typeface="Century Gothic" panose="020B0502020202020204" pitchFamily="34" charset="0"/>
              </a:rPr>
              <a:t>W</a:t>
            </a:r>
            <a:r>
              <a:rPr lang="aa-ET" dirty="0">
                <a:solidFill>
                  <a:schemeClr val="accent1"/>
                </a:solidFill>
                <a:latin typeface="Century Gothic" panose="020B0502020202020204" pitchFamily="34" charset="0"/>
              </a:rPr>
              <a:t>hat are </a:t>
            </a:r>
            <a:r>
              <a:rPr lang="en-US" dirty="0" err="1">
                <a:solidFill>
                  <a:schemeClr val="accent1"/>
                </a:solidFill>
                <a:latin typeface="Century Gothic" panose="020B0502020202020204" pitchFamily="34" charset="0"/>
              </a:rPr>
              <a:t>WoT</a:t>
            </a:r>
            <a:r>
              <a:rPr lang="en-US" dirty="0">
                <a:solidFill>
                  <a:schemeClr val="accent1"/>
                </a:solidFill>
                <a:latin typeface="Century Gothic" panose="020B0502020202020204" pitchFamily="34" charset="0"/>
              </a:rPr>
              <a:t> </a:t>
            </a:r>
            <a:r>
              <a:rPr lang="aa-ET" dirty="0">
                <a:solidFill>
                  <a:schemeClr val="accent1"/>
                </a:solidFill>
                <a:latin typeface="Century Gothic" panose="020B0502020202020204" pitchFamily="34" charset="0"/>
              </a:rPr>
              <a:t>Building Blocks?</a:t>
            </a:r>
          </a:p>
        </p:txBody>
      </p:sp>
    </p:spTree>
    <p:extLst>
      <p:ext uri="{BB962C8B-B14F-4D97-AF65-F5344CB8AC3E}">
        <p14:creationId xmlns:p14="http://schemas.microsoft.com/office/powerpoint/2010/main" val="1782986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A2B82-715F-B95F-C1F3-FF90B14BDAE2}"/>
            </a:ext>
          </a:extLst>
        </p:cNvPr>
        <p:cNvGrpSpPr/>
        <p:nvPr/>
      </p:nvGrpSpPr>
      <p:grpSpPr>
        <a:xfrm>
          <a:off x="0" y="0"/>
          <a:ext cx="0" cy="0"/>
          <a:chOff x="0" y="0"/>
          <a:chExt cx="0" cy="0"/>
        </a:xfrm>
      </p:grpSpPr>
      <p:pic>
        <p:nvPicPr>
          <p:cNvPr id="16" name="Graphic 15" descr="Paper outline">
            <a:extLst>
              <a:ext uri="{FF2B5EF4-FFF2-40B4-BE49-F238E27FC236}">
                <a16:creationId xmlns:a16="http://schemas.microsoft.com/office/drawing/2014/main" id="{DCEB51E8-B2CB-C1FB-6A5E-24BE7B5F2FF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84368" y="1270327"/>
            <a:ext cx="4166301" cy="4248703"/>
          </a:xfrm>
          <a:prstGeom prst="rect">
            <a:avLst/>
          </a:prstGeom>
        </p:spPr>
      </p:pic>
      <p:cxnSp>
        <p:nvCxnSpPr>
          <p:cNvPr id="18" name="Straight Connector 17">
            <a:extLst>
              <a:ext uri="{FF2B5EF4-FFF2-40B4-BE49-F238E27FC236}">
                <a16:creationId xmlns:a16="http://schemas.microsoft.com/office/drawing/2014/main" id="{4DE02651-3008-A576-E1E1-EAF39D71508C}"/>
              </a:ext>
            </a:extLst>
          </p:cNvPr>
          <p:cNvCxnSpPr>
            <a:cxnSpLocks/>
          </p:cNvCxnSpPr>
          <p:nvPr/>
        </p:nvCxnSpPr>
        <p:spPr>
          <a:xfrm flipV="1">
            <a:off x="6636326" y="2778759"/>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62C9A33-EB70-23D4-A9C1-5E56D2951E2A}"/>
              </a:ext>
            </a:extLst>
          </p:cNvPr>
          <p:cNvCxnSpPr>
            <a:cxnSpLocks/>
          </p:cNvCxnSpPr>
          <p:nvPr/>
        </p:nvCxnSpPr>
        <p:spPr>
          <a:xfrm flipV="1">
            <a:off x="6865341" y="2987498"/>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0202EFF-9F16-FC33-691F-10E180CA704D}"/>
              </a:ext>
            </a:extLst>
          </p:cNvPr>
          <p:cNvCxnSpPr>
            <a:cxnSpLocks/>
          </p:cNvCxnSpPr>
          <p:nvPr/>
        </p:nvCxnSpPr>
        <p:spPr>
          <a:xfrm flipV="1">
            <a:off x="6865341" y="3196238"/>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AD380FB-AF51-9349-CB98-AAB6A57DB3BB}"/>
              </a:ext>
            </a:extLst>
          </p:cNvPr>
          <p:cNvCxnSpPr>
            <a:cxnSpLocks/>
          </p:cNvCxnSpPr>
          <p:nvPr/>
        </p:nvCxnSpPr>
        <p:spPr>
          <a:xfrm flipV="1">
            <a:off x="6636325" y="3424096"/>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2359885-DB97-1A39-CF15-C1D0D832CD83}"/>
              </a:ext>
            </a:extLst>
          </p:cNvPr>
          <p:cNvCxnSpPr>
            <a:cxnSpLocks/>
          </p:cNvCxnSpPr>
          <p:nvPr/>
        </p:nvCxnSpPr>
        <p:spPr>
          <a:xfrm flipV="1">
            <a:off x="6863033" y="3664900"/>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86E12D2-BBB5-D6BF-E03D-4E8307809B76}"/>
              </a:ext>
            </a:extLst>
          </p:cNvPr>
          <p:cNvCxnSpPr>
            <a:cxnSpLocks/>
          </p:cNvCxnSpPr>
          <p:nvPr/>
        </p:nvCxnSpPr>
        <p:spPr>
          <a:xfrm flipV="1">
            <a:off x="6863033" y="3910750"/>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AF587BB-3328-226B-4942-C3B9D59D4C9B}"/>
              </a:ext>
            </a:extLst>
          </p:cNvPr>
          <p:cNvCxnSpPr>
            <a:cxnSpLocks/>
          </p:cNvCxnSpPr>
          <p:nvPr/>
        </p:nvCxnSpPr>
        <p:spPr>
          <a:xfrm flipV="1">
            <a:off x="6636326" y="4156600"/>
            <a:ext cx="1268073" cy="1"/>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3" name="Group 2" hidden="1">
            <a:extLst>
              <a:ext uri="{FF2B5EF4-FFF2-40B4-BE49-F238E27FC236}">
                <a16:creationId xmlns:a16="http://schemas.microsoft.com/office/drawing/2014/main" id="{08EFD0AD-BA9B-B570-EB74-DF331990DE11}"/>
              </a:ext>
            </a:extLst>
          </p:cNvPr>
          <p:cNvGrpSpPr/>
          <p:nvPr/>
        </p:nvGrpSpPr>
        <p:grpSpPr>
          <a:xfrm>
            <a:off x="405699" y="4736434"/>
            <a:ext cx="962125" cy="962125"/>
            <a:chOff x="9792033" y="3821823"/>
            <a:chExt cx="962125" cy="962125"/>
          </a:xfrm>
        </p:grpSpPr>
        <p:sp>
          <p:nvSpPr>
            <p:cNvPr id="15" name="Rectangle 14">
              <a:extLst>
                <a:ext uri="{FF2B5EF4-FFF2-40B4-BE49-F238E27FC236}">
                  <a16:creationId xmlns:a16="http://schemas.microsoft.com/office/drawing/2014/main" id="{3876C4E9-5EA1-82CE-E044-D686D3D69DA7}"/>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hidden="1">
              <a:extLst>
                <a:ext uri="{FF2B5EF4-FFF2-40B4-BE49-F238E27FC236}">
                  <a16:creationId xmlns:a16="http://schemas.microsoft.com/office/drawing/2014/main" id="{68D0EC28-8B58-8491-2CB5-E8EFCDF3B41F}"/>
                </a:ext>
              </a:extLst>
            </p:cNvPr>
            <p:cNvGrpSpPr/>
            <p:nvPr/>
          </p:nvGrpSpPr>
          <p:grpSpPr>
            <a:xfrm>
              <a:off x="9792033" y="3821823"/>
              <a:ext cx="962125" cy="962125"/>
              <a:chOff x="4300668" y="-1299739"/>
              <a:chExt cx="2827861" cy="2827862"/>
            </a:xfrm>
          </p:grpSpPr>
          <p:pic>
            <p:nvPicPr>
              <p:cNvPr id="25" name="Graphic 24" descr="Paper outline">
                <a:extLst>
                  <a:ext uri="{FF2B5EF4-FFF2-40B4-BE49-F238E27FC236}">
                    <a16:creationId xmlns:a16="http://schemas.microsoft.com/office/drawing/2014/main" id="{82FA1445-4AD4-69BC-59FC-706CDCF4DA8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00668" y="-1299739"/>
                <a:ext cx="2827861" cy="2827862"/>
              </a:xfrm>
              <a:prstGeom prst="rect">
                <a:avLst/>
              </a:prstGeom>
            </p:spPr>
          </p:pic>
          <p:pic>
            <p:nvPicPr>
              <p:cNvPr id="26" name="Picture 25" descr="Logo&#10;&#10;Description automatically generated">
                <a:extLst>
                  <a:ext uri="{FF2B5EF4-FFF2-40B4-BE49-F238E27FC236}">
                    <a16:creationId xmlns:a16="http://schemas.microsoft.com/office/drawing/2014/main" id="{A067256F-C7DE-2F17-4D61-55E1FB8D5C0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
        <p:nvSpPr>
          <p:cNvPr id="6" name="Rectangle 5">
            <a:extLst>
              <a:ext uri="{FF2B5EF4-FFF2-40B4-BE49-F238E27FC236}">
                <a16:creationId xmlns:a16="http://schemas.microsoft.com/office/drawing/2014/main" id="{2E280796-DE70-E632-D397-D440936FECB1}"/>
              </a:ext>
            </a:extLst>
          </p:cNvPr>
          <p:cNvSpPr/>
          <p:nvPr/>
        </p:nvSpPr>
        <p:spPr>
          <a:xfrm>
            <a:off x="10153145" y="3567000"/>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B8B6770-BEC3-DAA8-2374-4E5081CE7B88}"/>
              </a:ext>
            </a:extLst>
          </p:cNvPr>
          <p:cNvGrpSpPr/>
          <p:nvPr/>
        </p:nvGrpSpPr>
        <p:grpSpPr>
          <a:xfrm>
            <a:off x="9069261" y="2640325"/>
            <a:ext cx="2854264" cy="1879600"/>
            <a:chOff x="7425515" y="2664054"/>
            <a:chExt cx="2854264" cy="1879600"/>
          </a:xfrm>
        </p:grpSpPr>
        <p:sp>
          <p:nvSpPr>
            <p:cNvPr id="8" name="Rounded Rectangle 7">
              <a:extLst>
                <a:ext uri="{FF2B5EF4-FFF2-40B4-BE49-F238E27FC236}">
                  <a16:creationId xmlns:a16="http://schemas.microsoft.com/office/drawing/2014/main" id="{8B3DDA14-CD17-F3AC-85D3-AA1A80547057}"/>
                </a:ext>
              </a:extLst>
            </p:cNvPr>
            <p:cNvSpPr/>
            <p:nvPr/>
          </p:nvSpPr>
          <p:spPr>
            <a:xfrm>
              <a:off x="7425515" y="2664054"/>
              <a:ext cx="2854264" cy="1879600"/>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EF788572-1568-2EF2-103A-65DAC12F6837}"/>
                </a:ext>
              </a:extLst>
            </p:cNvPr>
            <p:cNvGrpSpPr/>
            <p:nvPr/>
          </p:nvGrpSpPr>
          <p:grpSpPr>
            <a:xfrm>
              <a:off x="7685303" y="2824544"/>
              <a:ext cx="2334687" cy="655970"/>
              <a:chOff x="775934" y="875209"/>
              <a:chExt cx="2334687" cy="655970"/>
            </a:xfrm>
          </p:grpSpPr>
          <p:sp>
            <p:nvSpPr>
              <p:cNvPr id="30" name="Rounded Rectangle 29">
                <a:extLst>
                  <a:ext uri="{FF2B5EF4-FFF2-40B4-BE49-F238E27FC236}">
                    <a16:creationId xmlns:a16="http://schemas.microsoft.com/office/drawing/2014/main" id="{EAF40004-99F2-2694-17C5-03A68CFF2C73}"/>
                  </a:ext>
                </a:extLst>
              </p:cNvPr>
              <p:cNvSpPr/>
              <p:nvPr/>
            </p:nvSpPr>
            <p:spPr>
              <a:xfrm>
                <a:off x="775934" y="875209"/>
                <a:ext cx="2334687" cy="655970"/>
              </a:xfrm>
              <a:prstGeom prst="round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65473327-E2F0-1777-32C3-375BECAA5315}"/>
                  </a:ext>
                </a:extLst>
              </p:cNvPr>
              <p:cNvGrpSpPr/>
              <p:nvPr/>
            </p:nvGrpSpPr>
            <p:grpSpPr>
              <a:xfrm>
                <a:off x="882893" y="1011920"/>
                <a:ext cx="2120769" cy="382548"/>
                <a:chOff x="876660" y="1008644"/>
                <a:chExt cx="2120769" cy="382548"/>
              </a:xfrm>
            </p:grpSpPr>
            <p:grpSp>
              <p:nvGrpSpPr>
                <p:cNvPr id="32" name="Group 31">
                  <a:extLst>
                    <a:ext uri="{FF2B5EF4-FFF2-40B4-BE49-F238E27FC236}">
                      <a16:creationId xmlns:a16="http://schemas.microsoft.com/office/drawing/2014/main" id="{89CF8787-ED1B-8483-3462-8E8B81479CEE}"/>
                    </a:ext>
                  </a:extLst>
                </p:cNvPr>
                <p:cNvGrpSpPr/>
                <p:nvPr/>
              </p:nvGrpSpPr>
              <p:grpSpPr>
                <a:xfrm>
                  <a:off x="876660" y="1008644"/>
                  <a:ext cx="1062876" cy="382548"/>
                  <a:chOff x="876660" y="1006505"/>
                  <a:chExt cx="1062876" cy="382548"/>
                </a:xfrm>
              </p:grpSpPr>
              <p:sp>
                <p:nvSpPr>
                  <p:cNvPr id="40" name="Rounded Rectangle 39">
                    <a:extLst>
                      <a:ext uri="{FF2B5EF4-FFF2-40B4-BE49-F238E27FC236}">
                        <a16:creationId xmlns:a16="http://schemas.microsoft.com/office/drawing/2014/main" id="{100D2F85-BC31-D054-B2F8-48102B4BA2EF}"/>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B94C4F0C-0D12-E6AD-F665-C36EBB93AB2B}"/>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17F4D93C-EA34-5AA2-5120-FAD2C3EAC09F}"/>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5452F3BB-69FE-4863-A85F-4AB12627E489}"/>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27517766-8D08-2230-6292-1C0ADF91DDD5}"/>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a:extLst>
                      <a:ext uri="{FF2B5EF4-FFF2-40B4-BE49-F238E27FC236}">
                        <a16:creationId xmlns:a16="http://schemas.microsoft.com/office/drawing/2014/main" id="{2B0D5BDA-1542-AEB3-4161-25996EDAFB35}"/>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9F15D104-C28A-87DC-D7B0-AAE37A511D39}"/>
                    </a:ext>
                  </a:extLst>
                </p:cNvPr>
                <p:cNvGrpSpPr/>
                <p:nvPr/>
              </p:nvGrpSpPr>
              <p:grpSpPr>
                <a:xfrm>
                  <a:off x="1934553" y="1008644"/>
                  <a:ext cx="1062876" cy="382548"/>
                  <a:chOff x="876660" y="1006505"/>
                  <a:chExt cx="1062876" cy="382548"/>
                </a:xfrm>
              </p:grpSpPr>
              <p:sp>
                <p:nvSpPr>
                  <p:cNvPr id="34" name="Rounded Rectangle 33">
                    <a:extLst>
                      <a:ext uri="{FF2B5EF4-FFF2-40B4-BE49-F238E27FC236}">
                        <a16:creationId xmlns:a16="http://schemas.microsoft.com/office/drawing/2014/main" id="{7281375C-665D-0B44-DA0A-465219D7BBD2}"/>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C3CD2A70-292F-4A73-29D2-152A33C0FEB2}"/>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244E5508-1794-0C8F-4EAB-399B07EE88AA}"/>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B5601C7F-5C90-A0B2-83A8-34C1B35D00B0}"/>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C934CD1A-F523-A2B9-D4B0-BB4E54DF6155}"/>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72F05BD8-20EE-878D-ED19-52CD0C03B446}"/>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0" name="Group 9">
              <a:extLst>
                <a:ext uri="{FF2B5EF4-FFF2-40B4-BE49-F238E27FC236}">
                  <a16:creationId xmlns:a16="http://schemas.microsoft.com/office/drawing/2014/main" id="{FB94CA45-6797-CC1F-AB9D-1604D045A508}"/>
                </a:ext>
              </a:extLst>
            </p:cNvPr>
            <p:cNvGrpSpPr/>
            <p:nvPr/>
          </p:nvGrpSpPr>
          <p:grpSpPr>
            <a:xfrm>
              <a:off x="7866155" y="3603854"/>
              <a:ext cx="1972984" cy="765944"/>
              <a:chOff x="1085297" y="1397000"/>
              <a:chExt cx="1972984" cy="765944"/>
            </a:xfrm>
          </p:grpSpPr>
          <p:sp>
            <p:nvSpPr>
              <p:cNvPr id="12" name="Rounded Rectangle 11">
                <a:extLst>
                  <a:ext uri="{FF2B5EF4-FFF2-40B4-BE49-F238E27FC236}">
                    <a16:creationId xmlns:a16="http://schemas.microsoft.com/office/drawing/2014/main" id="{A193D56E-3797-3B2C-E162-7A82C0B8F7B2}"/>
                  </a:ext>
                </a:extLst>
              </p:cNvPr>
              <p:cNvSpPr/>
              <p:nvPr/>
            </p:nvSpPr>
            <p:spPr>
              <a:xfrm>
                <a:off x="1085297" y="1397000"/>
                <a:ext cx="1154540" cy="765944"/>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D8BAAAC-1A6B-34E4-1359-6F03D10DFF27}"/>
                  </a:ext>
                </a:extLst>
              </p:cNvPr>
              <p:cNvGrpSpPr/>
              <p:nvPr/>
            </p:nvGrpSpPr>
            <p:grpSpPr>
              <a:xfrm>
                <a:off x="2394001" y="1456280"/>
                <a:ext cx="664280" cy="611674"/>
                <a:chOff x="2438496" y="1413466"/>
                <a:chExt cx="664280" cy="611674"/>
              </a:xfrm>
            </p:grpSpPr>
            <p:sp>
              <p:nvSpPr>
                <p:cNvPr id="14" name="Rounded Rectangle 13">
                  <a:extLst>
                    <a:ext uri="{FF2B5EF4-FFF2-40B4-BE49-F238E27FC236}">
                      <a16:creationId xmlns:a16="http://schemas.microsoft.com/office/drawing/2014/main" id="{F7ACF9CE-37E9-8104-C72B-FBFAF73D8CB8}"/>
                    </a:ext>
                  </a:extLst>
                </p:cNvPr>
                <p:cNvSpPr/>
                <p:nvPr/>
              </p:nvSpPr>
              <p:spPr>
                <a:xfrm>
                  <a:off x="2438496"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9A766A3C-29AA-7A86-CB59-C6A616A6E4C6}"/>
                    </a:ext>
                  </a:extLst>
                </p:cNvPr>
                <p:cNvSpPr/>
                <p:nvPr/>
              </p:nvSpPr>
              <p:spPr>
                <a:xfrm>
                  <a:off x="2845758"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8D11A542-EC5F-BAEE-F6A3-41D5F26FC431}"/>
                    </a:ext>
                  </a:extLst>
                </p:cNvPr>
                <p:cNvSpPr/>
                <p:nvPr/>
              </p:nvSpPr>
              <p:spPr>
                <a:xfrm>
                  <a:off x="2438496"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AEF42DD3-50FB-6A28-FDDA-6B6968D8F739}"/>
                    </a:ext>
                  </a:extLst>
                </p:cNvPr>
                <p:cNvSpPr/>
                <p:nvPr/>
              </p:nvSpPr>
              <p:spPr>
                <a:xfrm>
                  <a:off x="2845758"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46" name="Title 1">
            <a:extLst>
              <a:ext uri="{FF2B5EF4-FFF2-40B4-BE49-F238E27FC236}">
                <a16:creationId xmlns:a16="http://schemas.microsoft.com/office/drawing/2014/main" id="{47E80E85-6A8E-2F83-2A03-BCE1DB7A455B}"/>
              </a:ext>
            </a:extLst>
          </p:cNvPr>
          <p:cNvSpPr txBox="1">
            <a:spLocks/>
          </p:cNvSpPr>
          <p:nvPr/>
        </p:nvSpPr>
        <p:spPr>
          <a:xfrm>
            <a:off x="9838745" y="4547462"/>
            <a:ext cx="1315297"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Controller</a:t>
            </a:r>
          </a:p>
        </p:txBody>
      </p:sp>
      <p:sp>
        <p:nvSpPr>
          <p:cNvPr id="47" name="Rectangle 46" hidden="1">
            <a:extLst>
              <a:ext uri="{FF2B5EF4-FFF2-40B4-BE49-F238E27FC236}">
                <a16:creationId xmlns:a16="http://schemas.microsoft.com/office/drawing/2014/main" id="{6708ACF8-1554-58E8-66C8-9A81E8C151C0}"/>
              </a:ext>
            </a:extLst>
          </p:cNvPr>
          <p:cNvSpPr/>
          <p:nvPr/>
        </p:nvSpPr>
        <p:spPr>
          <a:xfrm>
            <a:off x="1103321" y="4003952"/>
            <a:ext cx="2743699" cy="922719"/>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Freeform 47">
            <a:extLst>
              <a:ext uri="{FF2B5EF4-FFF2-40B4-BE49-F238E27FC236}">
                <a16:creationId xmlns:a16="http://schemas.microsoft.com/office/drawing/2014/main" id="{29A6F659-DB16-6237-939E-0AEED6E1F4ED}"/>
              </a:ext>
            </a:extLst>
          </p:cNvPr>
          <p:cNvSpPr/>
          <p:nvPr/>
        </p:nvSpPr>
        <p:spPr>
          <a:xfrm>
            <a:off x="1300161" y="1875171"/>
            <a:ext cx="2512095" cy="2947934"/>
          </a:xfrm>
          <a:custGeom>
            <a:avLst/>
            <a:gdLst>
              <a:gd name="connsiteX0" fmla="*/ 1787123 w 2512095"/>
              <a:gd name="connsiteY0" fmla="*/ 1699441 h 2947934"/>
              <a:gd name="connsiteX1" fmla="*/ 2215711 w 2512095"/>
              <a:gd name="connsiteY1" fmla="*/ 1919325 h 2947934"/>
              <a:gd name="connsiteX2" fmla="*/ 2297701 w 2512095"/>
              <a:gd name="connsiteY2" fmla="*/ 2087033 h 2947934"/>
              <a:gd name="connsiteX3" fmla="*/ 2364784 w 2512095"/>
              <a:gd name="connsiteY3" fmla="*/ 2664694 h 2947934"/>
              <a:gd name="connsiteX4" fmla="*/ 2334970 w 2512095"/>
              <a:gd name="connsiteY4" fmla="*/ 2731777 h 2947934"/>
              <a:gd name="connsiteX5" fmla="*/ 2334970 w 2512095"/>
              <a:gd name="connsiteY5" fmla="*/ 2731777 h 2947934"/>
              <a:gd name="connsiteX6" fmla="*/ 2133720 w 2512095"/>
              <a:gd name="connsiteY6" fmla="*/ 2828675 h 2947934"/>
              <a:gd name="connsiteX7" fmla="*/ 2133720 w 2512095"/>
              <a:gd name="connsiteY7" fmla="*/ 2947934 h 2947934"/>
              <a:gd name="connsiteX8" fmla="*/ 2234345 w 2512095"/>
              <a:gd name="connsiteY8" fmla="*/ 2947934 h 2947934"/>
              <a:gd name="connsiteX9" fmla="*/ 2416960 w 2512095"/>
              <a:gd name="connsiteY9" fmla="*/ 2854763 h 2947934"/>
              <a:gd name="connsiteX10" fmla="*/ 2416960 w 2512095"/>
              <a:gd name="connsiteY10" fmla="*/ 2854763 h 2947934"/>
              <a:gd name="connsiteX11" fmla="*/ 2510131 w 2512095"/>
              <a:gd name="connsiteY11" fmla="*/ 2646060 h 2947934"/>
              <a:gd name="connsiteX12" fmla="*/ 2450502 w 2512095"/>
              <a:gd name="connsiteY12" fmla="*/ 2083306 h 2947934"/>
              <a:gd name="connsiteX13" fmla="*/ 2312609 w 2512095"/>
              <a:gd name="connsiteY13" fmla="*/ 1807520 h 2947934"/>
              <a:gd name="connsiteX14" fmla="*/ 1839299 w 2512095"/>
              <a:gd name="connsiteY14" fmla="*/ 1561548 h 2947934"/>
              <a:gd name="connsiteX15" fmla="*/ 1656684 w 2512095"/>
              <a:gd name="connsiteY15" fmla="*/ 1487011 h 2947934"/>
              <a:gd name="connsiteX16" fmla="*/ 1634323 w 2512095"/>
              <a:gd name="connsiteY16" fmla="*/ 1453470 h 2947934"/>
              <a:gd name="connsiteX17" fmla="*/ 1634323 w 2512095"/>
              <a:gd name="connsiteY17" fmla="*/ 1364025 h 2947934"/>
              <a:gd name="connsiteX18" fmla="*/ 1857933 w 2512095"/>
              <a:gd name="connsiteY18" fmla="*/ 898170 h 2947934"/>
              <a:gd name="connsiteX19" fmla="*/ 1857933 w 2512095"/>
              <a:gd name="connsiteY19" fmla="*/ 764003 h 2947934"/>
              <a:gd name="connsiteX20" fmla="*/ 1932470 w 2512095"/>
              <a:gd name="connsiteY20" fmla="*/ 786364 h 2947934"/>
              <a:gd name="connsiteX21" fmla="*/ 1869114 w 2512095"/>
              <a:gd name="connsiteY21" fmla="*/ 600022 h 2947934"/>
              <a:gd name="connsiteX22" fmla="*/ 1850480 w 2512095"/>
              <a:gd name="connsiteY22" fmla="*/ 521758 h 2947934"/>
              <a:gd name="connsiteX23" fmla="*/ 1518791 w 2512095"/>
              <a:gd name="connsiteY23" fmla="*/ 67083 h 2947934"/>
              <a:gd name="connsiteX24" fmla="*/ 1470342 w 2512095"/>
              <a:gd name="connsiteY24" fmla="*/ 70810 h 2947934"/>
              <a:gd name="connsiteX25" fmla="*/ 1436800 w 2512095"/>
              <a:gd name="connsiteY25" fmla="*/ 96898 h 2947934"/>
              <a:gd name="connsiteX26" fmla="*/ 1399532 w 2512095"/>
              <a:gd name="connsiteY26" fmla="*/ 44722 h 2947934"/>
              <a:gd name="connsiteX27" fmla="*/ 1354809 w 2512095"/>
              <a:gd name="connsiteY27" fmla="*/ 11181 h 2947934"/>
              <a:gd name="connsiteX28" fmla="*/ 1254185 w 2512095"/>
              <a:gd name="connsiteY28" fmla="*/ 0 h 2947934"/>
              <a:gd name="connsiteX29" fmla="*/ 661616 w 2512095"/>
              <a:gd name="connsiteY29" fmla="*/ 532939 h 2947934"/>
              <a:gd name="connsiteX30" fmla="*/ 661616 w 2512095"/>
              <a:gd name="connsiteY30" fmla="*/ 559027 h 2947934"/>
              <a:gd name="connsiteX31" fmla="*/ 661616 w 2512095"/>
              <a:gd name="connsiteY31" fmla="*/ 559027 h 2947934"/>
              <a:gd name="connsiteX32" fmla="*/ 661616 w 2512095"/>
              <a:gd name="connsiteY32" fmla="*/ 622383 h 2947934"/>
              <a:gd name="connsiteX33" fmla="*/ 613167 w 2512095"/>
              <a:gd name="connsiteY33" fmla="*/ 857174 h 2947934"/>
              <a:gd name="connsiteX34" fmla="*/ 549811 w 2512095"/>
              <a:gd name="connsiteY34" fmla="*/ 1006248 h 2947934"/>
              <a:gd name="connsiteX35" fmla="*/ 669070 w 2512095"/>
              <a:gd name="connsiteY35" fmla="*/ 972706 h 2947934"/>
              <a:gd name="connsiteX36" fmla="*/ 885227 w 2512095"/>
              <a:gd name="connsiteY36" fmla="*/ 1356572 h 2947934"/>
              <a:gd name="connsiteX37" fmla="*/ 885227 w 2512095"/>
              <a:gd name="connsiteY37" fmla="*/ 1449743 h 2947934"/>
              <a:gd name="connsiteX38" fmla="*/ 862866 w 2512095"/>
              <a:gd name="connsiteY38" fmla="*/ 1483284 h 2947934"/>
              <a:gd name="connsiteX39" fmla="*/ 680250 w 2512095"/>
              <a:gd name="connsiteY39" fmla="*/ 1557821 h 2947934"/>
              <a:gd name="connsiteX40" fmla="*/ 206941 w 2512095"/>
              <a:gd name="connsiteY40" fmla="*/ 1803793 h 2947934"/>
              <a:gd name="connsiteX41" fmla="*/ 65321 w 2512095"/>
              <a:gd name="connsiteY41" fmla="*/ 2079580 h 2947934"/>
              <a:gd name="connsiteX42" fmla="*/ 1965 w 2512095"/>
              <a:gd name="connsiteY42" fmla="*/ 2646060 h 2947934"/>
              <a:gd name="connsiteX43" fmla="*/ 95136 w 2512095"/>
              <a:gd name="connsiteY43" fmla="*/ 2854763 h 2947934"/>
              <a:gd name="connsiteX44" fmla="*/ 277751 w 2512095"/>
              <a:gd name="connsiteY44" fmla="*/ 2947934 h 2947934"/>
              <a:gd name="connsiteX45" fmla="*/ 382103 w 2512095"/>
              <a:gd name="connsiteY45" fmla="*/ 2947934 h 2947934"/>
              <a:gd name="connsiteX46" fmla="*/ 382103 w 2512095"/>
              <a:gd name="connsiteY46" fmla="*/ 2832402 h 2947934"/>
              <a:gd name="connsiteX47" fmla="*/ 180853 w 2512095"/>
              <a:gd name="connsiteY47" fmla="*/ 2735504 h 2947934"/>
              <a:gd name="connsiteX48" fmla="*/ 151038 w 2512095"/>
              <a:gd name="connsiteY48" fmla="*/ 2668421 h 2947934"/>
              <a:gd name="connsiteX49" fmla="*/ 214395 w 2512095"/>
              <a:gd name="connsiteY49" fmla="*/ 2094487 h 2947934"/>
              <a:gd name="connsiteX50" fmla="*/ 214395 w 2512095"/>
              <a:gd name="connsiteY50" fmla="*/ 2087033 h 2947934"/>
              <a:gd name="connsiteX51" fmla="*/ 300112 w 2512095"/>
              <a:gd name="connsiteY51" fmla="*/ 1919325 h 2947934"/>
              <a:gd name="connsiteX52" fmla="*/ 728699 w 2512095"/>
              <a:gd name="connsiteY52" fmla="*/ 1699441 h 2947934"/>
              <a:gd name="connsiteX53" fmla="*/ 788329 w 2512095"/>
              <a:gd name="connsiteY53" fmla="*/ 1680807 h 2947934"/>
              <a:gd name="connsiteX54" fmla="*/ 1257911 w 2512095"/>
              <a:gd name="connsiteY54" fmla="*/ 1788886 h 2947934"/>
              <a:gd name="connsiteX55" fmla="*/ 1731221 w 2512095"/>
              <a:gd name="connsiteY55" fmla="*/ 1680807 h 2947934"/>
              <a:gd name="connsiteX56" fmla="*/ 1787123 w 2512095"/>
              <a:gd name="connsiteY56" fmla="*/ 1699441 h 2947934"/>
              <a:gd name="connsiteX57" fmla="*/ 810690 w 2512095"/>
              <a:gd name="connsiteY57" fmla="*/ 927984 h 2947934"/>
              <a:gd name="connsiteX58" fmla="*/ 1593327 w 2512095"/>
              <a:gd name="connsiteY58" fmla="*/ 484490 h 2947934"/>
              <a:gd name="connsiteX59" fmla="*/ 1705133 w 2512095"/>
              <a:gd name="connsiteY59" fmla="*/ 633564 h 2947934"/>
              <a:gd name="connsiteX60" fmla="*/ 1705133 w 2512095"/>
              <a:gd name="connsiteY60" fmla="*/ 894443 h 2947934"/>
              <a:gd name="connsiteX61" fmla="*/ 1257911 w 2512095"/>
              <a:gd name="connsiteY61" fmla="*/ 1341664 h 2947934"/>
              <a:gd name="connsiteX62" fmla="*/ 810690 w 2512095"/>
              <a:gd name="connsiteY62" fmla="*/ 927984 h 2947934"/>
              <a:gd name="connsiteX63" fmla="*/ 959764 w 2512095"/>
              <a:gd name="connsiteY63" fmla="*/ 1598817 h 2947934"/>
              <a:gd name="connsiteX64" fmla="*/ 1034301 w 2512095"/>
              <a:gd name="connsiteY64" fmla="*/ 1449743 h 2947934"/>
              <a:gd name="connsiteX65" fmla="*/ 1034301 w 2512095"/>
              <a:gd name="connsiteY65" fmla="*/ 1446016 h 2947934"/>
              <a:gd name="connsiteX66" fmla="*/ 1481522 w 2512095"/>
              <a:gd name="connsiteY66" fmla="*/ 1446016 h 2947934"/>
              <a:gd name="connsiteX67" fmla="*/ 1481522 w 2512095"/>
              <a:gd name="connsiteY67" fmla="*/ 1449743 h 2947934"/>
              <a:gd name="connsiteX68" fmla="*/ 1552332 w 2512095"/>
              <a:gd name="connsiteY68" fmla="*/ 1598817 h 2947934"/>
              <a:gd name="connsiteX69" fmla="*/ 1254185 w 2512095"/>
              <a:gd name="connsiteY69" fmla="*/ 1639812 h 2947934"/>
              <a:gd name="connsiteX70" fmla="*/ 959764 w 2512095"/>
              <a:gd name="connsiteY70" fmla="*/ 1598817 h 294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512095" h="2947934">
                <a:moveTo>
                  <a:pt x="1787123" y="1699441"/>
                </a:moveTo>
                <a:cubicBezTo>
                  <a:pt x="1943651" y="1755344"/>
                  <a:pt x="2092725" y="1818700"/>
                  <a:pt x="2215711" y="1919325"/>
                </a:cubicBezTo>
                <a:cubicBezTo>
                  <a:pt x="2267886" y="1960320"/>
                  <a:pt x="2297701" y="2019950"/>
                  <a:pt x="2297701" y="2087033"/>
                </a:cubicBezTo>
                <a:lnTo>
                  <a:pt x="2364784" y="2664694"/>
                </a:lnTo>
                <a:cubicBezTo>
                  <a:pt x="2368511" y="2690782"/>
                  <a:pt x="2357331" y="2716870"/>
                  <a:pt x="2334970" y="2731777"/>
                </a:cubicBezTo>
                <a:lnTo>
                  <a:pt x="2334970" y="2731777"/>
                </a:lnTo>
                <a:cubicBezTo>
                  <a:pt x="2271613" y="2772773"/>
                  <a:pt x="2204530" y="2806314"/>
                  <a:pt x="2133720" y="2828675"/>
                </a:cubicBezTo>
                <a:lnTo>
                  <a:pt x="2133720" y="2947934"/>
                </a:lnTo>
                <a:lnTo>
                  <a:pt x="2234345" y="2947934"/>
                </a:lnTo>
                <a:cubicBezTo>
                  <a:pt x="2297701" y="2921846"/>
                  <a:pt x="2361058" y="2892032"/>
                  <a:pt x="2416960" y="2854763"/>
                </a:cubicBezTo>
                <a:lnTo>
                  <a:pt x="2416960" y="2854763"/>
                </a:lnTo>
                <a:cubicBezTo>
                  <a:pt x="2484044" y="2810041"/>
                  <a:pt x="2521312" y="2728050"/>
                  <a:pt x="2510131" y="2646060"/>
                </a:cubicBezTo>
                <a:lnTo>
                  <a:pt x="2450502" y="2083306"/>
                </a:lnTo>
                <a:cubicBezTo>
                  <a:pt x="2446775" y="1975228"/>
                  <a:pt x="2398326" y="1874603"/>
                  <a:pt x="2312609" y="1807520"/>
                </a:cubicBezTo>
                <a:cubicBezTo>
                  <a:pt x="2174715" y="1691988"/>
                  <a:pt x="2010734" y="1621178"/>
                  <a:pt x="1839299" y="1561548"/>
                </a:cubicBezTo>
                <a:lnTo>
                  <a:pt x="1656684" y="1487011"/>
                </a:lnTo>
                <a:cubicBezTo>
                  <a:pt x="1641776" y="1479557"/>
                  <a:pt x="1634323" y="1468377"/>
                  <a:pt x="1634323" y="1453470"/>
                </a:cubicBezTo>
                <a:lnTo>
                  <a:pt x="1634323" y="1364025"/>
                </a:lnTo>
                <a:cubicBezTo>
                  <a:pt x="1775943" y="1252220"/>
                  <a:pt x="1857933" y="1080785"/>
                  <a:pt x="1857933" y="898170"/>
                </a:cubicBezTo>
                <a:lnTo>
                  <a:pt x="1857933" y="764003"/>
                </a:lnTo>
                <a:cubicBezTo>
                  <a:pt x="1880294" y="778911"/>
                  <a:pt x="1906383" y="782637"/>
                  <a:pt x="1932470" y="786364"/>
                </a:cubicBezTo>
                <a:lnTo>
                  <a:pt x="1869114" y="600022"/>
                </a:lnTo>
                <a:cubicBezTo>
                  <a:pt x="1861660" y="573934"/>
                  <a:pt x="1854207" y="547846"/>
                  <a:pt x="1850480" y="521758"/>
                </a:cubicBezTo>
                <a:cubicBezTo>
                  <a:pt x="1820665" y="309328"/>
                  <a:pt x="1693952" y="160254"/>
                  <a:pt x="1518791" y="67083"/>
                </a:cubicBezTo>
                <a:cubicBezTo>
                  <a:pt x="1503883" y="59630"/>
                  <a:pt x="1485249" y="59630"/>
                  <a:pt x="1470342" y="70810"/>
                </a:cubicBezTo>
                <a:lnTo>
                  <a:pt x="1436800" y="96898"/>
                </a:lnTo>
                <a:lnTo>
                  <a:pt x="1399532" y="44722"/>
                </a:lnTo>
                <a:cubicBezTo>
                  <a:pt x="1388351" y="29815"/>
                  <a:pt x="1373444" y="14907"/>
                  <a:pt x="1354809" y="11181"/>
                </a:cubicBezTo>
                <a:cubicBezTo>
                  <a:pt x="1321268" y="3727"/>
                  <a:pt x="1287726" y="0"/>
                  <a:pt x="1254185" y="0"/>
                </a:cubicBezTo>
                <a:cubicBezTo>
                  <a:pt x="959764" y="0"/>
                  <a:pt x="713792" y="231064"/>
                  <a:pt x="661616" y="532939"/>
                </a:cubicBezTo>
                <a:lnTo>
                  <a:pt x="661616" y="559027"/>
                </a:lnTo>
                <a:lnTo>
                  <a:pt x="661616" y="559027"/>
                </a:lnTo>
                <a:lnTo>
                  <a:pt x="661616" y="622383"/>
                </a:lnTo>
                <a:cubicBezTo>
                  <a:pt x="661616" y="704374"/>
                  <a:pt x="646709" y="782637"/>
                  <a:pt x="613167" y="857174"/>
                </a:cubicBezTo>
                <a:lnTo>
                  <a:pt x="549811" y="1006248"/>
                </a:lnTo>
                <a:cubicBezTo>
                  <a:pt x="549811" y="1006248"/>
                  <a:pt x="594533" y="995068"/>
                  <a:pt x="669070" y="972706"/>
                </a:cubicBezTo>
                <a:cubicBezTo>
                  <a:pt x="687704" y="1125507"/>
                  <a:pt x="765968" y="1263401"/>
                  <a:pt x="885227" y="1356572"/>
                </a:cubicBezTo>
                <a:lnTo>
                  <a:pt x="885227" y="1449743"/>
                </a:lnTo>
                <a:cubicBezTo>
                  <a:pt x="885227" y="1464650"/>
                  <a:pt x="877773" y="1479557"/>
                  <a:pt x="862866" y="1483284"/>
                </a:cubicBezTo>
                <a:lnTo>
                  <a:pt x="680250" y="1557821"/>
                </a:lnTo>
                <a:cubicBezTo>
                  <a:pt x="508816" y="1617451"/>
                  <a:pt x="344834" y="1688261"/>
                  <a:pt x="206941" y="1803793"/>
                </a:cubicBezTo>
                <a:cubicBezTo>
                  <a:pt x="121224" y="1870876"/>
                  <a:pt x="69048" y="1971501"/>
                  <a:pt x="65321" y="2079580"/>
                </a:cubicBezTo>
                <a:lnTo>
                  <a:pt x="1965" y="2646060"/>
                </a:lnTo>
                <a:cubicBezTo>
                  <a:pt x="-9216" y="2728050"/>
                  <a:pt x="28053" y="2810041"/>
                  <a:pt x="95136" y="2854763"/>
                </a:cubicBezTo>
                <a:cubicBezTo>
                  <a:pt x="151038" y="2892032"/>
                  <a:pt x="214395" y="2921846"/>
                  <a:pt x="277751" y="2947934"/>
                </a:cubicBezTo>
                <a:lnTo>
                  <a:pt x="382103" y="2947934"/>
                </a:lnTo>
                <a:lnTo>
                  <a:pt x="382103" y="2832402"/>
                </a:lnTo>
                <a:cubicBezTo>
                  <a:pt x="311293" y="2806314"/>
                  <a:pt x="244210" y="2776499"/>
                  <a:pt x="180853" y="2735504"/>
                </a:cubicBezTo>
                <a:cubicBezTo>
                  <a:pt x="158492" y="2720597"/>
                  <a:pt x="147312" y="2694509"/>
                  <a:pt x="151038" y="2668421"/>
                </a:cubicBezTo>
                <a:lnTo>
                  <a:pt x="214395" y="2094487"/>
                </a:lnTo>
                <a:lnTo>
                  <a:pt x="214395" y="2087033"/>
                </a:lnTo>
                <a:cubicBezTo>
                  <a:pt x="214395" y="2019950"/>
                  <a:pt x="247936" y="1960320"/>
                  <a:pt x="300112" y="1919325"/>
                </a:cubicBezTo>
                <a:cubicBezTo>
                  <a:pt x="423098" y="1818700"/>
                  <a:pt x="572172" y="1755344"/>
                  <a:pt x="728699" y="1699441"/>
                </a:cubicBezTo>
                <a:lnTo>
                  <a:pt x="788329" y="1680807"/>
                </a:lnTo>
                <a:cubicBezTo>
                  <a:pt x="896407" y="1747890"/>
                  <a:pt x="1067842" y="1788886"/>
                  <a:pt x="1257911" y="1788886"/>
                </a:cubicBezTo>
                <a:cubicBezTo>
                  <a:pt x="1447980" y="1788886"/>
                  <a:pt x="1619415" y="1747890"/>
                  <a:pt x="1731221" y="1680807"/>
                </a:cubicBezTo>
                <a:lnTo>
                  <a:pt x="1787123" y="1699441"/>
                </a:lnTo>
                <a:close/>
                <a:moveTo>
                  <a:pt x="810690" y="927984"/>
                </a:moveTo>
                <a:cubicBezTo>
                  <a:pt x="1064116" y="842267"/>
                  <a:pt x="1429346" y="693193"/>
                  <a:pt x="1593327" y="484490"/>
                </a:cubicBezTo>
                <a:cubicBezTo>
                  <a:pt x="1626869" y="536666"/>
                  <a:pt x="1664138" y="585115"/>
                  <a:pt x="1705133" y="633564"/>
                </a:cubicBezTo>
                <a:lnTo>
                  <a:pt x="1705133" y="894443"/>
                </a:lnTo>
                <a:cubicBezTo>
                  <a:pt x="1705133" y="1140415"/>
                  <a:pt x="1503883" y="1341664"/>
                  <a:pt x="1257911" y="1341664"/>
                </a:cubicBezTo>
                <a:cubicBezTo>
                  <a:pt x="1023120" y="1341664"/>
                  <a:pt x="829324" y="1162776"/>
                  <a:pt x="810690" y="927984"/>
                </a:cubicBezTo>
                <a:close/>
                <a:moveTo>
                  <a:pt x="959764" y="1598817"/>
                </a:moveTo>
                <a:cubicBezTo>
                  <a:pt x="1004486" y="1565275"/>
                  <a:pt x="1034301" y="1509372"/>
                  <a:pt x="1034301" y="1449743"/>
                </a:cubicBezTo>
                <a:lnTo>
                  <a:pt x="1034301" y="1446016"/>
                </a:lnTo>
                <a:cubicBezTo>
                  <a:pt x="1175921" y="1505645"/>
                  <a:pt x="1339902" y="1505645"/>
                  <a:pt x="1481522" y="1446016"/>
                </a:cubicBezTo>
                <a:lnTo>
                  <a:pt x="1481522" y="1449743"/>
                </a:lnTo>
                <a:cubicBezTo>
                  <a:pt x="1481522" y="1505645"/>
                  <a:pt x="1507610" y="1561548"/>
                  <a:pt x="1552332" y="1598817"/>
                </a:cubicBezTo>
                <a:cubicBezTo>
                  <a:pt x="1455434" y="1628631"/>
                  <a:pt x="1354809" y="1643539"/>
                  <a:pt x="1254185" y="1639812"/>
                </a:cubicBezTo>
                <a:cubicBezTo>
                  <a:pt x="1157287" y="1639812"/>
                  <a:pt x="1056662" y="1624904"/>
                  <a:pt x="959764" y="1598817"/>
                </a:cubicBezTo>
                <a:close/>
              </a:path>
            </a:pathLst>
          </a:custGeom>
          <a:solidFill>
            <a:schemeClr val="accent2"/>
          </a:solidFill>
          <a:ln w="37207"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731FFAC7-5F4C-6C70-3749-5636B3467E7E}"/>
              </a:ext>
            </a:extLst>
          </p:cNvPr>
          <p:cNvSpPr/>
          <p:nvPr/>
        </p:nvSpPr>
        <p:spPr>
          <a:xfrm>
            <a:off x="1473560" y="3880213"/>
            <a:ext cx="2172750" cy="1162775"/>
          </a:xfrm>
          <a:custGeom>
            <a:avLst/>
            <a:gdLst>
              <a:gd name="connsiteX0" fmla="*/ 1889510 w 2172750"/>
              <a:gd name="connsiteY0" fmla="*/ 93171 h 1162775"/>
              <a:gd name="connsiteX1" fmla="*/ 1796339 w 2172750"/>
              <a:gd name="connsiteY1" fmla="*/ 0 h 1162775"/>
              <a:gd name="connsiteX2" fmla="*/ 1796339 w 2172750"/>
              <a:gd name="connsiteY2" fmla="*/ 0 h 1162775"/>
              <a:gd name="connsiteX3" fmla="*/ 376411 w 2172750"/>
              <a:gd name="connsiteY3" fmla="*/ 0 h 1162775"/>
              <a:gd name="connsiteX4" fmla="*/ 283240 w 2172750"/>
              <a:gd name="connsiteY4" fmla="*/ 93171 h 1162775"/>
              <a:gd name="connsiteX5" fmla="*/ 283240 w 2172750"/>
              <a:gd name="connsiteY5" fmla="*/ 93171 h 1162775"/>
              <a:gd name="connsiteX6" fmla="*/ 283240 w 2172750"/>
              <a:gd name="connsiteY6" fmla="*/ 1021155 h 1162775"/>
              <a:gd name="connsiteX7" fmla="*/ 0 w 2172750"/>
              <a:gd name="connsiteY7" fmla="*/ 1021155 h 1162775"/>
              <a:gd name="connsiteX8" fmla="*/ 0 w 2172750"/>
              <a:gd name="connsiteY8" fmla="*/ 1069605 h 1162775"/>
              <a:gd name="connsiteX9" fmla="*/ 93171 w 2172750"/>
              <a:gd name="connsiteY9" fmla="*/ 1162776 h 1162775"/>
              <a:gd name="connsiteX10" fmla="*/ 2079579 w 2172750"/>
              <a:gd name="connsiteY10" fmla="*/ 1162776 h 1162775"/>
              <a:gd name="connsiteX11" fmla="*/ 2172751 w 2172750"/>
              <a:gd name="connsiteY11" fmla="*/ 1069605 h 1162775"/>
              <a:gd name="connsiteX12" fmla="*/ 2172751 w 2172750"/>
              <a:gd name="connsiteY12" fmla="*/ 1021155 h 1162775"/>
              <a:gd name="connsiteX13" fmla="*/ 1889510 w 2172750"/>
              <a:gd name="connsiteY13" fmla="*/ 1021155 h 1162775"/>
              <a:gd name="connsiteX14" fmla="*/ 1889510 w 2172750"/>
              <a:gd name="connsiteY14" fmla="*/ 93171 h 1162775"/>
              <a:gd name="connsiteX15" fmla="*/ 890716 w 2172750"/>
              <a:gd name="connsiteY15" fmla="*/ 708101 h 1162775"/>
              <a:gd name="connsiteX16" fmla="*/ 838540 w 2172750"/>
              <a:gd name="connsiteY16" fmla="*/ 760276 h 1162775"/>
              <a:gd name="connsiteX17" fmla="*/ 629837 w 2172750"/>
              <a:gd name="connsiteY17" fmla="*/ 551573 h 1162775"/>
              <a:gd name="connsiteX18" fmla="*/ 838540 w 2172750"/>
              <a:gd name="connsiteY18" fmla="*/ 342870 h 1162775"/>
              <a:gd name="connsiteX19" fmla="*/ 890716 w 2172750"/>
              <a:gd name="connsiteY19" fmla="*/ 395046 h 1162775"/>
              <a:gd name="connsiteX20" fmla="*/ 734188 w 2172750"/>
              <a:gd name="connsiteY20" fmla="*/ 551573 h 1162775"/>
              <a:gd name="connsiteX21" fmla="*/ 890716 w 2172750"/>
              <a:gd name="connsiteY21" fmla="*/ 708101 h 1162775"/>
              <a:gd name="connsiteX22" fmla="*/ 1032336 w 2172750"/>
              <a:gd name="connsiteY22" fmla="*/ 786364 h 1162775"/>
              <a:gd name="connsiteX23" fmla="*/ 965253 w 2172750"/>
              <a:gd name="connsiteY23" fmla="*/ 756549 h 1162775"/>
              <a:gd name="connsiteX24" fmla="*/ 1140415 w 2172750"/>
              <a:gd name="connsiteY24" fmla="*/ 335416 h 1162775"/>
              <a:gd name="connsiteX25" fmla="*/ 1207498 w 2172750"/>
              <a:gd name="connsiteY25" fmla="*/ 365231 h 1162775"/>
              <a:gd name="connsiteX26" fmla="*/ 1032336 w 2172750"/>
              <a:gd name="connsiteY26" fmla="*/ 786364 h 1162775"/>
              <a:gd name="connsiteX27" fmla="*/ 1330484 w 2172750"/>
              <a:gd name="connsiteY27" fmla="*/ 764003 h 1162775"/>
              <a:gd name="connsiteX28" fmla="*/ 1278308 w 2172750"/>
              <a:gd name="connsiteY28" fmla="*/ 711827 h 1162775"/>
              <a:gd name="connsiteX29" fmla="*/ 1434835 w 2172750"/>
              <a:gd name="connsiteY29" fmla="*/ 555300 h 1162775"/>
              <a:gd name="connsiteX30" fmla="*/ 1278308 w 2172750"/>
              <a:gd name="connsiteY30" fmla="*/ 398772 h 1162775"/>
              <a:gd name="connsiteX31" fmla="*/ 1330484 w 2172750"/>
              <a:gd name="connsiteY31" fmla="*/ 346597 h 1162775"/>
              <a:gd name="connsiteX32" fmla="*/ 1539187 w 2172750"/>
              <a:gd name="connsiteY32" fmla="*/ 555300 h 1162775"/>
              <a:gd name="connsiteX33" fmla="*/ 1330484 w 2172750"/>
              <a:gd name="connsiteY33" fmla="*/ 764003 h 116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172750" h="1162775">
                <a:moveTo>
                  <a:pt x="1889510" y="93171"/>
                </a:moveTo>
                <a:cubicBezTo>
                  <a:pt x="1889510" y="40995"/>
                  <a:pt x="1848515" y="0"/>
                  <a:pt x="1796339" y="0"/>
                </a:cubicBezTo>
                <a:lnTo>
                  <a:pt x="1796339" y="0"/>
                </a:lnTo>
                <a:lnTo>
                  <a:pt x="376411" y="0"/>
                </a:lnTo>
                <a:cubicBezTo>
                  <a:pt x="324236" y="0"/>
                  <a:pt x="283240" y="40995"/>
                  <a:pt x="283240" y="93171"/>
                </a:cubicBezTo>
                <a:lnTo>
                  <a:pt x="283240" y="93171"/>
                </a:lnTo>
                <a:lnTo>
                  <a:pt x="283240" y="1021155"/>
                </a:lnTo>
                <a:lnTo>
                  <a:pt x="0" y="1021155"/>
                </a:lnTo>
                <a:lnTo>
                  <a:pt x="0" y="1069605"/>
                </a:lnTo>
                <a:cubicBezTo>
                  <a:pt x="0" y="1121780"/>
                  <a:pt x="40995" y="1162776"/>
                  <a:pt x="93171" y="1162776"/>
                </a:cubicBezTo>
                <a:lnTo>
                  <a:pt x="2079579" y="1162776"/>
                </a:lnTo>
                <a:cubicBezTo>
                  <a:pt x="2131755" y="1162776"/>
                  <a:pt x="2172751" y="1121780"/>
                  <a:pt x="2172751" y="1069605"/>
                </a:cubicBezTo>
                <a:lnTo>
                  <a:pt x="2172751" y="1021155"/>
                </a:lnTo>
                <a:lnTo>
                  <a:pt x="1889510" y="1021155"/>
                </a:lnTo>
                <a:lnTo>
                  <a:pt x="1889510" y="93171"/>
                </a:lnTo>
                <a:close/>
                <a:moveTo>
                  <a:pt x="890716" y="708101"/>
                </a:moveTo>
                <a:lnTo>
                  <a:pt x="838540" y="760276"/>
                </a:lnTo>
                <a:lnTo>
                  <a:pt x="629837" y="551573"/>
                </a:lnTo>
                <a:lnTo>
                  <a:pt x="838540" y="342870"/>
                </a:lnTo>
                <a:lnTo>
                  <a:pt x="890716" y="395046"/>
                </a:lnTo>
                <a:lnTo>
                  <a:pt x="734188" y="551573"/>
                </a:lnTo>
                <a:lnTo>
                  <a:pt x="890716" y="708101"/>
                </a:lnTo>
                <a:close/>
                <a:moveTo>
                  <a:pt x="1032336" y="786364"/>
                </a:moveTo>
                <a:lnTo>
                  <a:pt x="965253" y="756549"/>
                </a:lnTo>
                <a:lnTo>
                  <a:pt x="1140415" y="335416"/>
                </a:lnTo>
                <a:lnTo>
                  <a:pt x="1207498" y="365231"/>
                </a:lnTo>
                <a:lnTo>
                  <a:pt x="1032336" y="786364"/>
                </a:lnTo>
                <a:close/>
                <a:moveTo>
                  <a:pt x="1330484" y="764003"/>
                </a:moveTo>
                <a:lnTo>
                  <a:pt x="1278308" y="711827"/>
                </a:lnTo>
                <a:lnTo>
                  <a:pt x="1434835" y="555300"/>
                </a:lnTo>
                <a:lnTo>
                  <a:pt x="1278308" y="398772"/>
                </a:lnTo>
                <a:lnTo>
                  <a:pt x="1330484" y="346597"/>
                </a:lnTo>
                <a:lnTo>
                  <a:pt x="1539187" y="555300"/>
                </a:lnTo>
                <a:lnTo>
                  <a:pt x="1330484" y="764003"/>
                </a:lnTo>
                <a:close/>
              </a:path>
            </a:pathLst>
          </a:custGeom>
          <a:solidFill>
            <a:schemeClr val="accent2"/>
          </a:solidFill>
          <a:ln w="37207" cap="flat">
            <a:noFill/>
            <a:prstDash val="solid"/>
            <a:miter/>
          </a:ln>
        </p:spPr>
        <p:txBody>
          <a:bodyPr rtlCol="0" anchor="ctr"/>
          <a:lstStyle/>
          <a:p>
            <a:endParaRPr lang="en-US"/>
          </a:p>
        </p:txBody>
      </p:sp>
      <p:grpSp>
        <p:nvGrpSpPr>
          <p:cNvPr id="122" name="Group 121">
            <a:extLst>
              <a:ext uri="{FF2B5EF4-FFF2-40B4-BE49-F238E27FC236}">
                <a16:creationId xmlns:a16="http://schemas.microsoft.com/office/drawing/2014/main" id="{83C5ECBE-0DFB-DDE8-D805-ED1CF7889302}"/>
              </a:ext>
            </a:extLst>
          </p:cNvPr>
          <p:cNvGrpSpPr/>
          <p:nvPr/>
        </p:nvGrpSpPr>
        <p:grpSpPr>
          <a:xfrm>
            <a:off x="401454" y="5074524"/>
            <a:ext cx="962125" cy="962125"/>
            <a:chOff x="9792033" y="3821823"/>
            <a:chExt cx="962125" cy="962125"/>
          </a:xfrm>
        </p:grpSpPr>
        <p:sp>
          <p:nvSpPr>
            <p:cNvPr id="123" name="Rectangle 122">
              <a:extLst>
                <a:ext uri="{FF2B5EF4-FFF2-40B4-BE49-F238E27FC236}">
                  <a16:creationId xmlns:a16="http://schemas.microsoft.com/office/drawing/2014/main" id="{123BE4AD-6625-A886-7BF2-9A0AB6557B3B}"/>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12935700-A594-AF6D-0AF1-621B354FDD47}"/>
                </a:ext>
              </a:extLst>
            </p:cNvPr>
            <p:cNvGrpSpPr/>
            <p:nvPr/>
          </p:nvGrpSpPr>
          <p:grpSpPr>
            <a:xfrm>
              <a:off x="9792033" y="3821823"/>
              <a:ext cx="962125" cy="962125"/>
              <a:chOff x="4300668" y="-1299739"/>
              <a:chExt cx="2827861" cy="2827862"/>
            </a:xfrm>
          </p:grpSpPr>
          <p:pic>
            <p:nvPicPr>
              <p:cNvPr id="125" name="Graphic 124" descr="Paper outline">
                <a:extLst>
                  <a:ext uri="{FF2B5EF4-FFF2-40B4-BE49-F238E27FC236}">
                    <a16:creationId xmlns:a16="http://schemas.microsoft.com/office/drawing/2014/main" id="{49FF76FF-4A63-DB5C-E0F8-0CEC44799B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300668" y="-1299739"/>
                <a:ext cx="2827861" cy="2827862"/>
              </a:xfrm>
              <a:prstGeom prst="rect">
                <a:avLst/>
              </a:prstGeom>
            </p:spPr>
          </p:pic>
          <p:pic>
            <p:nvPicPr>
              <p:cNvPr id="126" name="Picture 125" descr="Logo&#10;&#10;Description automatically generated">
                <a:extLst>
                  <a:ext uri="{FF2B5EF4-FFF2-40B4-BE49-F238E27FC236}">
                    <a16:creationId xmlns:a16="http://schemas.microsoft.com/office/drawing/2014/main" id="{DF8231CB-CADA-8A3C-2696-66B2388BE1A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Tree>
    <p:extLst>
      <p:ext uri="{BB962C8B-B14F-4D97-AF65-F5344CB8AC3E}">
        <p14:creationId xmlns:p14="http://schemas.microsoft.com/office/powerpoint/2010/main" val="3587817000"/>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A4A30CFF-7D66-8DBA-F840-D80E18B558BD}"/>
              </a:ext>
            </a:extLst>
          </p:cNvPr>
          <p:cNvSpPr/>
          <p:nvPr/>
        </p:nvSpPr>
        <p:spPr>
          <a:xfrm>
            <a:off x="1685895" y="2106158"/>
            <a:ext cx="2512095" cy="2947934"/>
          </a:xfrm>
          <a:custGeom>
            <a:avLst/>
            <a:gdLst>
              <a:gd name="connsiteX0" fmla="*/ 1787123 w 2512095"/>
              <a:gd name="connsiteY0" fmla="*/ 1699441 h 2947934"/>
              <a:gd name="connsiteX1" fmla="*/ 2215711 w 2512095"/>
              <a:gd name="connsiteY1" fmla="*/ 1919325 h 2947934"/>
              <a:gd name="connsiteX2" fmla="*/ 2297701 w 2512095"/>
              <a:gd name="connsiteY2" fmla="*/ 2087033 h 2947934"/>
              <a:gd name="connsiteX3" fmla="*/ 2364784 w 2512095"/>
              <a:gd name="connsiteY3" fmla="*/ 2664694 h 2947934"/>
              <a:gd name="connsiteX4" fmla="*/ 2334970 w 2512095"/>
              <a:gd name="connsiteY4" fmla="*/ 2731777 h 2947934"/>
              <a:gd name="connsiteX5" fmla="*/ 2334970 w 2512095"/>
              <a:gd name="connsiteY5" fmla="*/ 2731777 h 2947934"/>
              <a:gd name="connsiteX6" fmla="*/ 2133720 w 2512095"/>
              <a:gd name="connsiteY6" fmla="*/ 2828675 h 2947934"/>
              <a:gd name="connsiteX7" fmla="*/ 2133720 w 2512095"/>
              <a:gd name="connsiteY7" fmla="*/ 2947934 h 2947934"/>
              <a:gd name="connsiteX8" fmla="*/ 2234345 w 2512095"/>
              <a:gd name="connsiteY8" fmla="*/ 2947934 h 2947934"/>
              <a:gd name="connsiteX9" fmla="*/ 2416960 w 2512095"/>
              <a:gd name="connsiteY9" fmla="*/ 2854763 h 2947934"/>
              <a:gd name="connsiteX10" fmla="*/ 2416960 w 2512095"/>
              <a:gd name="connsiteY10" fmla="*/ 2854763 h 2947934"/>
              <a:gd name="connsiteX11" fmla="*/ 2510131 w 2512095"/>
              <a:gd name="connsiteY11" fmla="*/ 2646060 h 2947934"/>
              <a:gd name="connsiteX12" fmla="*/ 2450502 w 2512095"/>
              <a:gd name="connsiteY12" fmla="*/ 2083306 h 2947934"/>
              <a:gd name="connsiteX13" fmla="*/ 2312609 w 2512095"/>
              <a:gd name="connsiteY13" fmla="*/ 1807520 h 2947934"/>
              <a:gd name="connsiteX14" fmla="*/ 1839299 w 2512095"/>
              <a:gd name="connsiteY14" fmla="*/ 1561548 h 2947934"/>
              <a:gd name="connsiteX15" fmla="*/ 1656684 w 2512095"/>
              <a:gd name="connsiteY15" fmla="*/ 1487011 h 2947934"/>
              <a:gd name="connsiteX16" fmla="*/ 1634323 w 2512095"/>
              <a:gd name="connsiteY16" fmla="*/ 1453470 h 2947934"/>
              <a:gd name="connsiteX17" fmla="*/ 1634323 w 2512095"/>
              <a:gd name="connsiteY17" fmla="*/ 1364025 h 2947934"/>
              <a:gd name="connsiteX18" fmla="*/ 1857933 w 2512095"/>
              <a:gd name="connsiteY18" fmla="*/ 898170 h 2947934"/>
              <a:gd name="connsiteX19" fmla="*/ 1857933 w 2512095"/>
              <a:gd name="connsiteY19" fmla="*/ 764003 h 2947934"/>
              <a:gd name="connsiteX20" fmla="*/ 1932470 w 2512095"/>
              <a:gd name="connsiteY20" fmla="*/ 786364 h 2947934"/>
              <a:gd name="connsiteX21" fmla="*/ 1869114 w 2512095"/>
              <a:gd name="connsiteY21" fmla="*/ 600022 h 2947934"/>
              <a:gd name="connsiteX22" fmla="*/ 1850480 w 2512095"/>
              <a:gd name="connsiteY22" fmla="*/ 521758 h 2947934"/>
              <a:gd name="connsiteX23" fmla="*/ 1518791 w 2512095"/>
              <a:gd name="connsiteY23" fmla="*/ 67083 h 2947934"/>
              <a:gd name="connsiteX24" fmla="*/ 1470342 w 2512095"/>
              <a:gd name="connsiteY24" fmla="*/ 70810 h 2947934"/>
              <a:gd name="connsiteX25" fmla="*/ 1436800 w 2512095"/>
              <a:gd name="connsiteY25" fmla="*/ 96898 h 2947934"/>
              <a:gd name="connsiteX26" fmla="*/ 1399532 w 2512095"/>
              <a:gd name="connsiteY26" fmla="*/ 44722 h 2947934"/>
              <a:gd name="connsiteX27" fmla="*/ 1354809 w 2512095"/>
              <a:gd name="connsiteY27" fmla="*/ 11181 h 2947934"/>
              <a:gd name="connsiteX28" fmla="*/ 1254185 w 2512095"/>
              <a:gd name="connsiteY28" fmla="*/ 0 h 2947934"/>
              <a:gd name="connsiteX29" fmla="*/ 661616 w 2512095"/>
              <a:gd name="connsiteY29" fmla="*/ 532939 h 2947934"/>
              <a:gd name="connsiteX30" fmla="*/ 661616 w 2512095"/>
              <a:gd name="connsiteY30" fmla="*/ 559027 h 2947934"/>
              <a:gd name="connsiteX31" fmla="*/ 661616 w 2512095"/>
              <a:gd name="connsiteY31" fmla="*/ 559027 h 2947934"/>
              <a:gd name="connsiteX32" fmla="*/ 661616 w 2512095"/>
              <a:gd name="connsiteY32" fmla="*/ 622383 h 2947934"/>
              <a:gd name="connsiteX33" fmla="*/ 613167 w 2512095"/>
              <a:gd name="connsiteY33" fmla="*/ 857174 h 2947934"/>
              <a:gd name="connsiteX34" fmla="*/ 549811 w 2512095"/>
              <a:gd name="connsiteY34" fmla="*/ 1006248 h 2947934"/>
              <a:gd name="connsiteX35" fmla="*/ 669070 w 2512095"/>
              <a:gd name="connsiteY35" fmla="*/ 972706 h 2947934"/>
              <a:gd name="connsiteX36" fmla="*/ 885227 w 2512095"/>
              <a:gd name="connsiteY36" fmla="*/ 1356572 h 2947934"/>
              <a:gd name="connsiteX37" fmla="*/ 885227 w 2512095"/>
              <a:gd name="connsiteY37" fmla="*/ 1449743 h 2947934"/>
              <a:gd name="connsiteX38" fmla="*/ 862866 w 2512095"/>
              <a:gd name="connsiteY38" fmla="*/ 1483284 h 2947934"/>
              <a:gd name="connsiteX39" fmla="*/ 680250 w 2512095"/>
              <a:gd name="connsiteY39" fmla="*/ 1557821 h 2947934"/>
              <a:gd name="connsiteX40" fmla="*/ 206941 w 2512095"/>
              <a:gd name="connsiteY40" fmla="*/ 1803793 h 2947934"/>
              <a:gd name="connsiteX41" fmla="*/ 65321 w 2512095"/>
              <a:gd name="connsiteY41" fmla="*/ 2079580 h 2947934"/>
              <a:gd name="connsiteX42" fmla="*/ 1965 w 2512095"/>
              <a:gd name="connsiteY42" fmla="*/ 2646060 h 2947934"/>
              <a:gd name="connsiteX43" fmla="*/ 95136 w 2512095"/>
              <a:gd name="connsiteY43" fmla="*/ 2854763 h 2947934"/>
              <a:gd name="connsiteX44" fmla="*/ 277751 w 2512095"/>
              <a:gd name="connsiteY44" fmla="*/ 2947934 h 2947934"/>
              <a:gd name="connsiteX45" fmla="*/ 382103 w 2512095"/>
              <a:gd name="connsiteY45" fmla="*/ 2947934 h 2947934"/>
              <a:gd name="connsiteX46" fmla="*/ 382103 w 2512095"/>
              <a:gd name="connsiteY46" fmla="*/ 2832402 h 2947934"/>
              <a:gd name="connsiteX47" fmla="*/ 180853 w 2512095"/>
              <a:gd name="connsiteY47" fmla="*/ 2735504 h 2947934"/>
              <a:gd name="connsiteX48" fmla="*/ 151038 w 2512095"/>
              <a:gd name="connsiteY48" fmla="*/ 2668421 h 2947934"/>
              <a:gd name="connsiteX49" fmla="*/ 214395 w 2512095"/>
              <a:gd name="connsiteY49" fmla="*/ 2094487 h 2947934"/>
              <a:gd name="connsiteX50" fmla="*/ 214395 w 2512095"/>
              <a:gd name="connsiteY50" fmla="*/ 2087033 h 2947934"/>
              <a:gd name="connsiteX51" fmla="*/ 300112 w 2512095"/>
              <a:gd name="connsiteY51" fmla="*/ 1919325 h 2947934"/>
              <a:gd name="connsiteX52" fmla="*/ 728699 w 2512095"/>
              <a:gd name="connsiteY52" fmla="*/ 1699441 h 2947934"/>
              <a:gd name="connsiteX53" fmla="*/ 788329 w 2512095"/>
              <a:gd name="connsiteY53" fmla="*/ 1680807 h 2947934"/>
              <a:gd name="connsiteX54" fmla="*/ 1257911 w 2512095"/>
              <a:gd name="connsiteY54" fmla="*/ 1788886 h 2947934"/>
              <a:gd name="connsiteX55" fmla="*/ 1731221 w 2512095"/>
              <a:gd name="connsiteY55" fmla="*/ 1680807 h 2947934"/>
              <a:gd name="connsiteX56" fmla="*/ 1787123 w 2512095"/>
              <a:gd name="connsiteY56" fmla="*/ 1699441 h 2947934"/>
              <a:gd name="connsiteX57" fmla="*/ 810690 w 2512095"/>
              <a:gd name="connsiteY57" fmla="*/ 927984 h 2947934"/>
              <a:gd name="connsiteX58" fmla="*/ 1593327 w 2512095"/>
              <a:gd name="connsiteY58" fmla="*/ 484490 h 2947934"/>
              <a:gd name="connsiteX59" fmla="*/ 1705133 w 2512095"/>
              <a:gd name="connsiteY59" fmla="*/ 633564 h 2947934"/>
              <a:gd name="connsiteX60" fmla="*/ 1705133 w 2512095"/>
              <a:gd name="connsiteY60" fmla="*/ 894443 h 2947934"/>
              <a:gd name="connsiteX61" fmla="*/ 1257911 w 2512095"/>
              <a:gd name="connsiteY61" fmla="*/ 1341664 h 2947934"/>
              <a:gd name="connsiteX62" fmla="*/ 810690 w 2512095"/>
              <a:gd name="connsiteY62" fmla="*/ 927984 h 2947934"/>
              <a:gd name="connsiteX63" fmla="*/ 959764 w 2512095"/>
              <a:gd name="connsiteY63" fmla="*/ 1598817 h 2947934"/>
              <a:gd name="connsiteX64" fmla="*/ 1034301 w 2512095"/>
              <a:gd name="connsiteY64" fmla="*/ 1449743 h 2947934"/>
              <a:gd name="connsiteX65" fmla="*/ 1034301 w 2512095"/>
              <a:gd name="connsiteY65" fmla="*/ 1446016 h 2947934"/>
              <a:gd name="connsiteX66" fmla="*/ 1481522 w 2512095"/>
              <a:gd name="connsiteY66" fmla="*/ 1446016 h 2947934"/>
              <a:gd name="connsiteX67" fmla="*/ 1481522 w 2512095"/>
              <a:gd name="connsiteY67" fmla="*/ 1449743 h 2947934"/>
              <a:gd name="connsiteX68" fmla="*/ 1552332 w 2512095"/>
              <a:gd name="connsiteY68" fmla="*/ 1598817 h 2947934"/>
              <a:gd name="connsiteX69" fmla="*/ 1254185 w 2512095"/>
              <a:gd name="connsiteY69" fmla="*/ 1639812 h 2947934"/>
              <a:gd name="connsiteX70" fmla="*/ 959764 w 2512095"/>
              <a:gd name="connsiteY70" fmla="*/ 1598817 h 2947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2512095" h="2947934">
                <a:moveTo>
                  <a:pt x="1787123" y="1699441"/>
                </a:moveTo>
                <a:cubicBezTo>
                  <a:pt x="1943651" y="1755344"/>
                  <a:pt x="2092725" y="1818700"/>
                  <a:pt x="2215711" y="1919325"/>
                </a:cubicBezTo>
                <a:cubicBezTo>
                  <a:pt x="2267886" y="1960320"/>
                  <a:pt x="2297701" y="2019950"/>
                  <a:pt x="2297701" y="2087033"/>
                </a:cubicBezTo>
                <a:lnTo>
                  <a:pt x="2364784" y="2664694"/>
                </a:lnTo>
                <a:cubicBezTo>
                  <a:pt x="2368511" y="2690782"/>
                  <a:pt x="2357331" y="2716870"/>
                  <a:pt x="2334970" y="2731777"/>
                </a:cubicBezTo>
                <a:lnTo>
                  <a:pt x="2334970" y="2731777"/>
                </a:lnTo>
                <a:cubicBezTo>
                  <a:pt x="2271613" y="2772773"/>
                  <a:pt x="2204530" y="2806314"/>
                  <a:pt x="2133720" y="2828675"/>
                </a:cubicBezTo>
                <a:lnTo>
                  <a:pt x="2133720" y="2947934"/>
                </a:lnTo>
                <a:lnTo>
                  <a:pt x="2234345" y="2947934"/>
                </a:lnTo>
                <a:cubicBezTo>
                  <a:pt x="2297701" y="2921846"/>
                  <a:pt x="2361058" y="2892032"/>
                  <a:pt x="2416960" y="2854763"/>
                </a:cubicBezTo>
                <a:lnTo>
                  <a:pt x="2416960" y="2854763"/>
                </a:lnTo>
                <a:cubicBezTo>
                  <a:pt x="2484044" y="2810041"/>
                  <a:pt x="2521312" y="2728050"/>
                  <a:pt x="2510131" y="2646060"/>
                </a:cubicBezTo>
                <a:lnTo>
                  <a:pt x="2450502" y="2083306"/>
                </a:lnTo>
                <a:cubicBezTo>
                  <a:pt x="2446775" y="1975228"/>
                  <a:pt x="2398326" y="1874603"/>
                  <a:pt x="2312609" y="1807520"/>
                </a:cubicBezTo>
                <a:cubicBezTo>
                  <a:pt x="2174715" y="1691988"/>
                  <a:pt x="2010734" y="1621178"/>
                  <a:pt x="1839299" y="1561548"/>
                </a:cubicBezTo>
                <a:lnTo>
                  <a:pt x="1656684" y="1487011"/>
                </a:lnTo>
                <a:cubicBezTo>
                  <a:pt x="1641776" y="1479557"/>
                  <a:pt x="1634323" y="1468377"/>
                  <a:pt x="1634323" y="1453470"/>
                </a:cubicBezTo>
                <a:lnTo>
                  <a:pt x="1634323" y="1364025"/>
                </a:lnTo>
                <a:cubicBezTo>
                  <a:pt x="1775943" y="1252220"/>
                  <a:pt x="1857933" y="1080785"/>
                  <a:pt x="1857933" y="898170"/>
                </a:cubicBezTo>
                <a:lnTo>
                  <a:pt x="1857933" y="764003"/>
                </a:lnTo>
                <a:cubicBezTo>
                  <a:pt x="1880294" y="778911"/>
                  <a:pt x="1906383" y="782637"/>
                  <a:pt x="1932470" y="786364"/>
                </a:cubicBezTo>
                <a:lnTo>
                  <a:pt x="1869114" y="600022"/>
                </a:lnTo>
                <a:cubicBezTo>
                  <a:pt x="1861660" y="573934"/>
                  <a:pt x="1854207" y="547846"/>
                  <a:pt x="1850480" y="521758"/>
                </a:cubicBezTo>
                <a:cubicBezTo>
                  <a:pt x="1820665" y="309328"/>
                  <a:pt x="1693952" y="160254"/>
                  <a:pt x="1518791" y="67083"/>
                </a:cubicBezTo>
                <a:cubicBezTo>
                  <a:pt x="1503883" y="59630"/>
                  <a:pt x="1485249" y="59630"/>
                  <a:pt x="1470342" y="70810"/>
                </a:cubicBezTo>
                <a:lnTo>
                  <a:pt x="1436800" y="96898"/>
                </a:lnTo>
                <a:lnTo>
                  <a:pt x="1399532" y="44722"/>
                </a:lnTo>
                <a:cubicBezTo>
                  <a:pt x="1388351" y="29815"/>
                  <a:pt x="1373444" y="14907"/>
                  <a:pt x="1354809" y="11181"/>
                </a:cubicBezTo>
                <a:cubicBezTo>
                  <a:pt x="1321268" y="3727"/>
                  <a:pt x="1287726" y="0"/>
                  <a:pt x="1254185" y="0"/>
                </a:cubicBezTo>
                <a:cubicBezTo>
                  <a:pt x="959764" y="0"/>
                  <a:pt x="713792" y="231064"/>
                  <a:pt x="661616" y="532939"/>
                </a:cubicBezTo>
                <a:lnTo>
                  <a:pt x="661616" y="559027"/>
                </a:lnTo>
                <a:lnTo>
                  <a:pt x="661616" y="559027"/>
                </a:lnTo>
                <a:lnTo>
                  <a:pt x="661616" y="622383"/>
                </a:lnTo>
                <a:cubicBezTo>
                  <a:pt x="661616" y="704374"/>
                  <a:pt x="646709" y="782637"/>
                  <a:pt x="613167" y="857174"/>
                </a:cubicBezTo>
                <a:lnTo>
                  <a:pt x="549811" y="1006248"/>
                </a:lnTo>
                <a:cubicBezTo>
                  <a:pt x="549811" y="1006248"/>
                  <a:pt x="594533" y="995068"/>
                  <a:pt x="669070" y="972706"/>
                </a:cubicBezTo>
                <a:cubicBezTo>
                  <a:pt x="687704" y="1125507"/>
                  <a:pt x="765968" y="1263401"/>
                  <a:pt x="885227" y="1356572"/>
                </a:cubicBezTo>
                <a:lnTo>
                  <a:pt x="885227" y="1449743"/>
                </a:lnTo>
                <a:cubicBezTo>
                  <a:pt x="885227" y="1464650"/>
                  <a:pt x="877773" y="1479557"/>
                  <a:pt x="862866" y="1483284"/>
                </a:cubicBezTo>
                <a:lnTo>
                  <a:pt x="680250" y="1557821"/>
                </a:lnTo>
                <a:cubicBezTo>
                  <a:pt x="508816" y="1617451"/>
                  <a:pt x="344834" y="1688261"/>
                  <a:pt x="206941" y="1803793"/>
                </a:cubicBezTo>
                <a:cubicBezTo>
                  <a:pt x="121224" y="1870876"/>
                  <a:pt x="69048" y="1971501"/>
                  <a:pt x="65321" y="2079580"/>
                </a:cubicBezTo>
                <a:lnTo>
                  <a:pt x="1965" y="2646060"/>
                </a:lnTo>
                <a:cubicBezTo>
                  <a:pt x="-9216" y="2728050"/>
                  <a:pt x="28053" y="2810041"/>
                  <a:pt x="95136" y="2854763"/>
                </a:cubicBezTo>
                <a:cubicBezTo>
                  <a:pt x="151038" y="2892032"/>
                  <a:pt x="214395" y="2921846"/>
                  <a:pt x="277751" y="2947934"/>
                </a:cubicBezTo>
                <a:lnTo>
                  <a:pt x="382103" y="2947934"/>
                </a:lnTo>
                <a:lnTo>
                  <a:pt x="382103" y="2832402"/>
                </a:lnTo>
                <a:cubicBezTo>
                  <a:pt x="311293" y="2806314"/>
                  <a:pt x="244210" y="2776499"/>
                  <a:pt x="180853" y="2735504"/>
                </a:cubicBezTo>
                <a:cubicBezTo>
                  <a:pt x="158492" y="2720597"/>
                  <a:pt x="147312" y="2694509"/>
                  <a:pt x="151038" y="2668421"/>
                </a:cubicBezTo>
                <a:lnTo>
                  <a:pt x="214395" y="2094487"/>
                </a:lnTo>
                <a:lnTo>
                  <a:pt x="214395" y="2087033"/>
                </a:lnTo>
                <a:cubicBezTo>
                  <a:pt x="214395" y="2019950"/>
                  <a:pt x="247936" y="1960320"/>
                  <a:pt x="300112" y="1919325"/>
                </a:cubicBezTo>
                <a:cubicBezTo>
                  <a:pt x="423098" y="1818700"/>
                  <a:pt x="572172" y="1755344"/>
                  <a:pt x="728699" y="1699441"/>
                </a:cubicBezTo>
                <a:lnTo>
                  <a:pt x="788329" y="1680807"/>
                </a:lnTo>
                <a:cubicBezTo>
                  <a:pt x="896407" y="1747890"/>
                  <a:pt x="1067842" y="1788886"/>
                  <a:pt x="1257911" y="1788886"/>
                </a:cubicBezTo>
                <a:cubicBezTo>
                  <a:pt x="1447980" y="1788886"/>
                  <a:pt x="1619415" y="1747890"/>
                  <a:pt x="1731221" y="1680807"/>
                </a:cubicBezTo>
                <a:lnTo>
                  <a:pt x="1787123" y="1699441"/>
                </a:lnTo>
                <a:close/>
                <a:moveTo>
                  <a:pt x="810690" y="927984"/>
                </a:moveTo>
                <a:cubicBezTo>
                  <a:pt x="1064116" y="842267"/>
                  <a:pt x="1429346" y="693193"/>
                  <a:pt x="1593327" y="484490"/>
                </a:cubicBezTo>
                <a:cubicBezTo>
                  <a:pt x="1626869" y="536666"/>
                  <a:pt x="1664138" y="585115"/>
                  <a:pt x="1705133" y="633564"/>
                </a:cubicBezTo>
                <a:lnTo>
                  <a:pt x="1705133" y="894443"/>
                </a:lnTo>
                <a:cubicBezTo>
                  <a:pt x="1705133" y="1140415"/>
                  <a:pt x="1503883" y="1341664"/>
                  <a:pt x="1257911" y="1341664"/>
                </a:cubicBezTo>
                <a:cubicBezTo>
                  <a:pt x="1023120" y="1341664"/>
                  <a:pt x="829324" y="1162776"/>
                  <a:pt x="810690" y="927984"/>
                </a:cubicBezTo>
                <a:close/>
                <a:moveTo>
                  <a:pt x="959764" y="1598817"/>
                </a:moveTo>
                <a:cubicBezTo>
                  <a:pt x="1004486" y="1565275"/>
                  <a:pt x="1034301" y="1509372"/>
                  <a:pt x="1034301" y="1449743"/>
                </a:cubicBezTo>
                <a:lnTo>
                  <a:pt x="1034301" y="1446016"/>
                </a:lnTo>
                <a:cubicBezTo>
                  <a:pt x="1175921" y="1505645"/>
                  <a:pt x="1339902" y="1505645"/>
                  <a:pt x="1481522" y="1446016"/>
                </a:cubicBezTo>
                <a:lnTo>
                  <a:pt x="1481522" y="1449743"/>
                </a:lnTo>
                <a:cubicBezTo>
                  <a:pt x="1481522" y="1505645"/>
                  <a:pt x="1507610" y="1561548"/>
                  <a:pt x="1552332" y="1598817"/>
                </a:cubicBezTo>
                <a:cubicBezTo>
                  <a:pt x="1455434" y="1628631"/>
                  <a:pt x="1354809" y="1643539"/>
                  <a:pt x="1254185" y="1639812"/>
                </a:cubicBezTo>
                <a:cubicBezTo>
                  <a:pt x="1157287" y="1639812"/>
                  <a:pt x="1056662" y="1624904"/>
                  <a:pt x="959764" y="1598817"/>
                </a:cubicBezTo>
                <a:close/>
              </a:path>
            </a:pathLst>
          </a:custGeom>
          <a:solidFill>
            <a:schemeClr val="accent2"/>
          </a:solidFill>
          <a:ln w="37207" cap="flat">
            <a:noFill/>
            <a:prstDash val="solid"/>
            <a:miter/>
          </a:ln>
        </p:spPr>
        <p:txBody>
          <a:bodyPr rtlCol="0" anchor="ctr"/>
          <a:lstStyle/>
          <a:p>
            <a:endParaRPr lang="en-US"/>
          </a:p>
        </p:txBody>
      </p:sp>
      <p:sp>
        <p:nvSpPr>
          <p:cNvPr id="5" name="Freeform 4">
            <a:extLst>
              <a:ext uri="{FF2B5EF4-FFF2-40B4-BE49-F238E27FC236}">
                <a16:creationId xmlns:a16="http://schemas.microsoft.com/office/drawing/2014/main" id="{4595EF8F-C571-9626-D7E9-D15B08949DAB}"/>
              </a:ext>
            </a:extLst>
          </p:cNvPr>
          <p:cNvSpPr/>
          <p:nvPr/>
        </p:nvSpPr>
        <p:spPr>
          <a:xfrm>
            <a:off x="1859294" y="4111200"/>
            <a:ext cx="2172750" cy="1162775"/>
          </a:xfrm>
          <a:custGeom>
            <a:avLst/>
            <a:gdLst>
              <a:gd name="connsiteX0" fmla="*/ 1889510 w 2172750"/>
              <a:gd name="connsiteY0" fmla="*/ 93171 h 1162775"/>
              <a:gd name="connsiteX1" fmla="*/ 1796339 w 2172750"/>
              <a:gd name="connsiteY1" fmla="*/ 0 h 1162775"/>
              <a:gd name="connsiteX2" fmla="*/ 1796339 w 2172750"/>
              <a:gd name="connsiteY2" fmla="*/ 0 h 1162775"/>
              <a:gd name="connsiteX3" fmla="*/ 376411 w 2172750"/>
              <a:gd name="connsiteY3" fmla="*/ 0 h 1162775"/>
              <a:gd name="connsiteX4" fmla="*/ 283240 w 2172750"/>
              <a:gd name="connsiteY4" fmla="*/ 93171 h 1162775"/>
              <a:gd name="connsiteX5" fmla="*/ 283240 w 2172750"/>
              <a:gd name="connsiteY5" fmla="*/ 93171 h 1162775"/>
              <a:gd name="connsiteX6" fmla="*/ 283240 w 2172750"/>
              <a:gd name="connsiteY6" fmla="*/ 1021155 h 1162775"/>
              <a:gd name="connsiteX7" fmla="*/ 0 w 2172750"/>
              <a:gd name="connsiteY7" fmla="*/ 1021155 h 1162775"/>
              <a:gd name="connsiteX8" fmla="*/ 0 w 2172750"/>
              <a:gd name="connsiteY8" fmla="*/ 1069605 h 1162775"/>
              <a:gd name="connsiteX9" fmla="*/ 93171 w 2172750"/>
              <a:gd name="connsiteY9" fmla="*/ 1162776 h 1162775"/>
              <a:gd name="connsiteX10" fmla="*/ 2079579 w 2172750"/>
              <a:gd name="connsiteY10" fmla="*/ 1162776 h 1162775"/>
              <a:gd name="connsiteX11" fmla="*/ 2172751 w 2172750"/>
              <a:gd name="connsiteY11" fmla="*/ 1069605 h 1162775"/>
              <a:gd name="connsiteX12" fmla="*/ 2172751 w 2172750"/>
              <a:gd name="connsiteY12" fmla="*/ 1021155 h 1162775"/>
              <a:gd name="connsiteX13" fmla="*/ 1889510 w 2172750"/>
              <a:gd name="connsiteY13" fmla="*/ 1021155 h 1162775"/>
              <a:gd name="connsiteX14" fmla="*/ 1889510 w 2172750"/>
              <a:gd name="connsiteY14" fmla="*/ 93171 h 1162775"/>
              <a:gd name="connsiteX15" fmla="*/ 890716 w 2172750"/>
              <a:gd name="connsiteY15" fmla="*/ 708101 h 1162775"/>
              <a:gd name="connsiteX16" fmla="*/ 838540 w 2172750"/>
              <a:gd name="connsiteY16" fmla="*/ 760276 h 1162775"/>
              <a:gd name="connsiteX17" fmla="*/ 629837 w 2172750"/>
              <a:gd name="connsiteY17" fmla="*/ 551573 h 1162775"/>
              <a:gd name="connsiteX18" fmla="*/ 838540 w 2172750"/>
              <a:gd name="connsiteY18" fmla="*/ 342870 h 1162775"/>
              <a:gd name="connsiteX19" fmla="*/ 890716 w 2172750"/>
              <a:gd name="connsiteY19" fmla="*/ 395046 h 1162775"/>
              <a:gd name="connsiteX20" fmla="*/ 734188 w 2172750"/>
              <a:gd name="connsiteY20" fmla="*/ 551573 h 1162775"/>
              <a:gd name="connsiteX21" fmla="*/ 890716 w 2172750"/>
              <a:gd name="connsiteY21" fmla="*/ 708101 h 1162775"/>
              <a:gd name="connsiteX22" fmla="*/ 1032336 w 2172750"/>
              <a:gd name="connsiteY22" fmla="*/ 786364 h 1162775"/>
              <a:gd name="connsiteX23" fmla="*/ 965253 w 2172750"/>
              <a:gd name="connsiteY23" fmla="*/ 756549 h 1162775"/>
              <a:gd name="connsiteX24" fmla="*/ 1140415 w 2172750"/>
              <a:gd name="connsiteY24" fmla="*/ 335416 h 1162775"/>
              <a:gd name="connsiteX25" fmla="*/ 1207498 w 2172750"/>
              <a:gd name="connsiteY25" fmla="*/ 365231 h 1162775"/>
              <a:gd name="connsiteX26" fmla="*/ 1032336 w 2172750"/>
              <a:gd name="connsiteY26" fmla="*/ 786364 h 1162775"/>
              <a:gd name="connsiteX27" fmla="*/ 1330484 w 2172750"/>
              <a:gd name="connsiteY27" fmla="*/ 764003 h 1162775"/>
              <a:gd name="connsiteX28" fmla="*/ 1278308 w 2172750"/>
              <a:gd name="connsiteY28" fmla="*/ 711827 h 1162775"/>
              <a:gd name="connsiteX29" fmla="*/ 1434835 w 2172750"/>
              <a:gd name="connsiteY29" fmla="*/ 555300 h 1162775"/>
              <a:gd name="connsiteX30" fmla="*/ 1278308 w 2172750"/>
              <a:gd name="connsiteY30" fmla="*/ 398772 h 1162775"/>
              <a:gd name="connsiteX31" fmla="*/ 1330484 w 2172750"/>
              <a:gd name="connsiteY31" fmla="*/ 346597 h 1162775"/>
              <a:gd name="connsiteX32" fmla="*/ 1539187 w 2172750"/>
              <a:gd name="connsiteY32" fmla="*/ 555300 h 1162775"/>
              <a:gd name="connsiteX33" fmla="*/ 1330484 w 2172750"/>
              <a:gd name="connsiteY33" fmla="*/ 764003 h 116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172750" h="1162775">
                <a:moveTo>
                  <a:pt x="1889510" y="93171"/>
                </a:moveTo>
                <a:cubicBezTo>
                  <a:pt x="1889510" y="40995"/>
                  <a:pt x="1848515" y="0"/>
                  <a:pt x="1796339" y="0"/>
                </a:cubicBezTo>
                <a:lnTo>
                  <a:pt x="1796339" y="0"/>
                </a:lnTo>
                <a:lnTo>
                  <a:pt x="376411" y="0"/>
                </a:lnTo>
                <a:cubicBezTo>
                  <a:pt x="324236" y="0"/>
                  <a:pt x="283240" y="40995"/>
                  <a:pt x="283240" y="93171"/>
                </a:cubicBezTo>
                <a:lnTo>
                  <a:pt x="283240" y="93171"/>
                </a:lnTo>
                <a:lnTo>
                  <a:pt x="283240" y="1021155"/>
                </a:lnTo>
                <a:lnTo>
                  <a:pt x="0" y="1021155"/>
                </a:lnTo>
                <a:lnTo>
                  <a:pt x="0" y="1069605"/>
                </a:lnTo>
                <a:cubicBezTo>
                  <a:pt x="0" y="1121780"/>
                  <a:pt x="40995" y="1162776"/>
                  <a:pt x="93171" y="1162776"/>
                </a:cubicBezTo>
                <a:lnTo>
                  <a:pt x="2079579" y="1162776"/>
                </a:lnTo>
                <a:cubicBezTo>
                  <a:pt x="2131755" y="1162776"/>
                  <a:pt x="2172751" y="1121780"/>
                  <a:pt x="2172751" y="1069605"/>
                </a:cubicBezTo>
                <a:lnTo>
                  <a:pt x="2172751" y="1021155"/>
                </a:lnTo>
                <a:lnTo>
                  <a:pt x="1889510" y="1021155"/>
                </a:lnTo>
                <a:lnTo>
                  <a:pt x="1889510" y="93171"/>
                </a:lnTo>
                <a:close/>
                <a:moveTo>
                  <a:pt x="890716" y="708101"/>
                </a:moveTo>
                <a:lnTo>
                  <a:pt x="838540" y="760276"/>
                </a:lnTo>
                <a:lnTo>
                  <a:pt x="629837" y="551573"/>
                </a:lnTo>
                <a:lnTo>
                  <a:pt x="838540" y="342870"/>
                </a:lnTo>
                <a:lnTo>
                  <a:pt x="890716" y="395046"/>
                </a:lnTo>
                <a:lnTo>
                  <a:pt x="734188" y="551573"/>
                </a:lnTo>
                <a:lnTo>
                  <a:pt x="890716" y="708101"/>
                </a:lnTo>
                <a:close/>
                <a:moveTo>
                  <a:pt x="1032336" y="786364"/>
                </a:moveTo>
                <a:lnTo>
                  <a:pt x="965253" y="756549"/>
                </a:lnTo>
                <a:lnTo>
                  <a:pt x="1140415" y="335416"/>
                </a:lnTo>
                <a:lnTo>
                  <a:pt x="1207498" y="365231"/>
                </a:lnTo>
                <a:lnTo>
                  <a:pt x="1032336" y="786364"/>
                </a:lnTo>
                <a:close/>
                <a:moveTo>
                  <a:pt x="1330484" y="764003"/>
                </a:moveTo>
                <a:lnTo>
                  <a:pt x="1278308" y="711827"/>
                </a:lnTo>
                <a:lnTo>
                  <a:pt x="1434835" y="555300"/>
                </a:lnTo>
                <a:lnTo>
                  <a:pt x="1278308" y="398772"/>
                </a:lnTo>
                <a:lnTo>
                  <a:pt x="1330484" y="346597"/>
                </a:lnTo>
                <a:lnTo>
                  <a:pt x="1539187" y="555300"/>
                </a:lnTo>
                <a:lnTo>
                  <a:pt x="1330484" y="764003"/>
                </a:lnTo>
                <a:close/>
              </a:path>
            </a:pathLst>
          </a:custGeom>
          <a:solidFill>
            <a:schemeClr val="accent2"/>
          </a:solidFill>
          <a:ln w="37207" cap="flat">
            <a:noFill/>
            <a:prstDash val="solid"/>
            <a:miter/>
          </a:ln>
        </p:spPr>
        <p:txBody>
          <a:bodyPr rtlCol="0" anchor="ctr"/>
          <a:lstStyle/>
          <a:p>
            <a:endParaRPr lang="en-US"/>
          </a:p>
        </p:txBody>
      </p:sp>
      <p:pic>
        <p:nvPicPr>
          <p:cNvPr id="6" name="Graphic 5" descr="Paper outline">
            <a:extLst>
              <a:ext uri="{FF2B5EF4-FFF2-40B4-BE49-F238E27FC236}">
                <a16:creationId xmlns:a16="http://schemas.microsoft.com/office/drawing/2014/main" id="{7C47CEEE-E84C-BFE0-4511-BDED2E15FD3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24423" y="4402294"/>
            <a:ext cx="1493932" cy="1523479"/>
          </a:xfrm>
          <a:prstGeom prst="rect">
            <a:avLst/>
          </a:prstGeom>
        </p:spPr>
      </p:pic>
      <p:sp>
        <p:nvSpPr>
          <p:cNvPr id="7" name="Rectangle 6">
            <a:extLst>
              <a:ext uri="{FF2B5EF4-FFF2-40B4-BE49-F238E27FC236}">
                <a16:creationId xmlns:a16="http://schemas.microsoft.com/office/drawing/2014/main" id="{8D0F2EBC-7496-5320-9D17-CE8F78553D3B}"/>
              </a:ext>
            </a:extLst>
          </p:cNvPr>
          <p:cNvSpPr/>
          <p:nvPr/>
        </p:nvSpPr>
        <p:spPr>
          <a:xfrm>
            <a:off x="8509399" y="3567000"/>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4F3333D0-791A-55B3-AC64-BE2CB07D2F48}"/>
              </a:ext>
            </a:extLst>
          </p:cNvPr>
          <p:cNvGrpSpPr/>
          <p:nvPr/>
        </p:nvGrpSpPr>
        <p:grpSpPr>
          <a:xfrm>
            <a:off x="7425515" y="2640325"/>
            <a:ext cx="2854264" cy="1879600"/>
            <a:chOff x="7425515" y="2664054"/>
            <a:chExt cx="2854264" cy="1879600"/>
          </a:xfrm>
        </p:grpSpPr>
        <p:sp>
          <p:nvSpPr>
            <p:cNvPr id="9" name="Rounded Rectangle 8">
              <a:extLst>
                <a:ext uri="{FF2B5EF4-FFF2-40B4-BE49-F238E27FC236}">
                  <a16:creationId xmlns:a16="http://schemas.microsoft.com/office/drawing/2014/main" id="{985AC7FD-9896-2030-151A-04DFBE0C4C4D}"/>
                </a:ext>
              </a:extLst>
            </p:cNvPr>
            <p:cNvSpPr/>
            <p:nvPr/>
          </p:nvSpPr>
          <p:spPr>
            <a:xfrm>
              <a:off x="7425515" y="2664054"/>
              <a:ext cx="2854264" cy="1879600"/>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B04D5162-CF72-7675-460C-B5C0CFFF65FB}"/>
                </a:ext>
              </a:extLst>
            </p:cNvPr>
            <p:cNvGrpSpPr/>
            <p:nvPr/>
          </p:nvGrpSpPr>
          <p:grpSpPr>
            <a:xfrm>
              <a:off x="7685303" y="2824544"/>
              <a:ext cx="2334687" cy="655970"/>
              <a:chOff x="775934" y="875209"/>
              <a:chExt cx="2334687" cy="655970"/>
            </a:xfrm>
          </p:grpSpPr>
          <p:sp>
            <p:nvSpPr>
              <p:cNvPr id="18" name="Rounded Rectangle 17">
                <a:extLst>
                  <a:ext uri="{FF2B5EF4-FFF2-40B4-BE49-F238E27FC236}">
                    <a16:creationId xmlns:a16="http://schemas.microsoft.com/office/drawing/2014/main" id="{601619F4-2045-F344-939A-A5A7B8F6E534}"/>
                  </a:ext>
                </a:extLst>
              </p:cNvPr>
              <p:cNvSpPr/>
              <p:nvPr/>
            </p:nvSpPr>
            <p:spPr>
              <a:xfrm>
                <a:off x="775934" y="875209"/>
                <a:ext cx="2334687" cy="655970"/>
              </a:xfrm>
              <a:prstGeom prst="round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54688453-8A11-93FC-1AE4-56AE3126644E}"/>
                  </a:ext>
                </a:extLst>
              </p:cNvPr>
              <p:cNvGrpSpPr/>
              <p:nvPr/>
            </p:nvGrpSpPr>
            <p:grpSpPr>
              <a:xfrm>
                <a:off x="882893" y="1011920"/>
                <a:ext cx="2120769" cy="382548"/>
                <a:chOff x="876660" y="1008644"/>
                <a:chExt cx="2120769" cy="382548"/>
              </a:xfrm>
            </p:grpSpPr>
            <p:grpSp>
              <p:nvGrpSpPr>
                <p:cNvPr id="20" name="Group 19">
                  <a:extLst>
                    <a:ext uri="{FF2B5EF4-FFF2-40B4-BE49-F238E27FC236}">
                      <a16:creationId xmlns:a16="http://schemas.microsoft.com/office/drawing/2014/main" id="{13F291B4-452D-A289-C3B3-7AC1671E3B1C}"/>
                    </a:ext>
                  </a:extLst>
                </p:cNvPr>
                <p:cNvGrpSpPr/>
                <p:nvPr/>
              </p:nvGrpSpPr>
              <p:grpSpPr>
                <a:xfrm>
                  <a:off x="876660" y="1008644"/>
                  <a:ext cx="1062876" cy="382548"/>
                  <a:chOff x="876660" y="1006505"/>
                  <a:chExt cx="1062876" cy="382548"/>
                </a:xfrm>
              </p:grpSpPr>
              <p:sp>
                <p:nvSpPr>
                  <p:cNvPr id="28" name="Rounded Rectangle 27">
                    <a:extLst>
                      <a:ext uri="{FF2B5EF4-FFF2-40B4-BE49-F238E27FC236}">
                        <a16:creationId xmlns:a16="http://schemas.microsoft.com/office/drawing/2014/main" id="{C8787903-7959-786C-26D4-104B1B01075F}"/>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a:extLst>
                      <a:ext uri="{FF2B5EF4-FFF2-40B4-BE49-F238E27FC236}">
                        <a16:creationId xmlns:a16="http://schemas.microsoft.com/office/drawing/2014/main" id="{F5DE87AA-DABE-0FEC-F8FA-957E32F7B7E6}"/>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55470C79-BFC9-4E80-07B9-A462B23A53F0}"/>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a:extLst>
                      <a:ext uri="{FF2B5EF4-FFF2-40B4-BE49-F238E27FC236}">
                        <a16:creationId xmlns:a16="http://schemas.microsoft.com/office/drawing/2014/main" id="{3030CBB6-239F-3CC8-A8E5-3EFFD8E00A88}"/>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19F9D4A4-D2FF-FE6C-24C2-95C7828E35E7}"/>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D9B4DC20-1D54-121B-9AEE-BE867E4AEAF1}"/>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FC0DF959-BCEC-115F-971F-1C9254741482}"/>
                    </a:ext>
                  </a:extLst>
                </p:cNvPr>
                <p:cNvGrpSpPr/>
                <p:nvPr/>
              </p:nvGrpSpPr>
              <p:grpSpPr>
                <a:xfrm>
                  <a:off x="1934553" y="1008644"/>
                  <a:ext cx="1062876" cy="382548"/>
                  <a:chOff x="876660" y="1006505"/>
                  <a:chExt cx="1062876" cy="382548"/>
                </a:xfrm>
              </p:grpSpPr>
              <p:sp>
                <p:nvSpPr>
                  <p:cNvPr id="22" name="Rounded Rectangle 21">
                    <a:extLst>
                      <a:ext uri="{FF2B5EF4-FFF2-40B4-BE49-F238E27FC236}">
                        <a16:creationId xmlns:a16="http://schemas.microsoft.com/office/drawing/2014/main" id="{4EB09A2E-3D4C-F533-054F-728442F33C0D}"/>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6C71435F-8C8E-159E-667D-EE79D19C3EEA}"/>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57F32E3E-C41B-36CB-78D9-E05215D1AD12}"/>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C88F713E-9FE1-3802-EF09-CFBCF20DF197}"/>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5282B80F-B626-01E4-00D3-8B7EA20B41AB}"/>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ABE646D4-54E1-DABD-F59E-F74D3071C098}"/>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1" name="Group 10">
              <a:extLst>
                <a:ext uri="{FF2B5EF4-FFF2-40B4-BE49-F238E27FC236}">
                  <a16:creationId xmlns:a16="http://schemas.microsoft.com/office/drawing/2014/main" id="{8C86DA67-CE69-201E-3DAD-80CF14AEAD78}"/>
                </a:ext>
              </a:extLst>
            </p:cNvPr>
            <p:cNvGrpSpPr/>
            <p:nvPr/>
          </p:nvGrpSpPr>
          <p:grpSpPr>
            <a:xfrm>
              <a:off x="7866155" y="3603854"/>
              <a:ext cx="1972984" cy="765944"/>
              <a:chOff x="1085297" y="1397000"/>
              <a:chExt cx="1972984" cy="765944"/>
            </a:xfrm>
          </p:grpSpPr>
          <p:sp>
            <p:nvSpPr>
              <p:cNvPr id="12" name="Rounded Rectangle 11">
                <a:extLst>
                  <a:ext uri="{FF2B5EF4-FFF2-40B4-BE49-F238E27FC236}">
                    <a16:creationId xmlns:a16="http://schemas.microsoft.com/office/drawing/2014/main" id="{F5D78CAD-8450-B84C-19BA-26DBB8FC6228}"/>
                  </a:ext>
                </a:extLst>
              </p:cNvPr>
              <p:cNvSpPr/>
              <p:nvPr/>
            </p:nvSpPr>
            <p:spPr>
              <a:xfrm>
                <a:off x="1085297" y="1397000"/>
                <a:ext cx="1154540" cy="765944"/>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F930E82-D664-E81D-AAF8-200F4A5A6717}"/>
                  </a:ext>
                </a:extLst>
              </p:cNvPr>
              <p:cNvGrpSpPr/>
              <p:nvPr/>
            </p:nvGrpSpPr>
            <p:grpSpPr>
              <a:xfrm>
                <a:off x="2394001" y="1456280"/>
                <a:ext cx="664280" cy="611674"/>
                <a:chOff x="2438496" y="1413466"/>
                <a:chExt cx="664280" cy="611674"/>
              </a:xfrm>
            </p:grpSpPr>
            <p:sp>
              <p:nvSpPr>
                <p:cNvPr id="14" name="Rounded Rectangle 13">
                  <a:extLst>
                    <a:ext uri="{FF2B5EF4-FFF2-40B4-BE49-F238E27FC236}">
                      <a16:creationId xmlns:a16="http://schemas.microsoft.com/office/drawing/2014/main" id="{A4874096-A88F-38D0-AB28-45FE0289E339}"/>
                    </a:ext>
                  </a:extLst>
                </p:cNvPr>
                <p:cNvSpPr/>
                <p:nvPr/>
              </p:nvSpPr>
              <p:spPr>
                <a:xfrm>
                  <a:off x="2438496"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A165B95E-27B1-E092-8A96-1EEBD8249317}"/>
                    </a:ext>
                  </a:extLst>
                </p:cNvPr>
                <p:cNvSpPr/>
                <p:nvPr/>
              </p:nvSpPr>
              <p:spPr>
                <a:xfrm>
                  <a:off x="2845758"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465DC57E-366E-79BF-505D-1110501880BF}"/>
                    </a:ext>
                  </a:extLst>
                </p:cNvPr>
                <p:cNvSpPr/>
                <p:nvPr/>
              </p:nvSpPr>
              <p:spPr>
                <a:xfrm>
                  <a:off x="2438496"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49DEFD75-B117-22DC-039B-4BCC408527F8}"/>
                    </a:ext>
                  </a:extLst>
                </p:cNvPr>
                <p:cNvSpPr/>
                <p:nvPr/>
              </p:nvSpPr>
              <p:spPr>
                <a:xfrm>
                  <a:off x="2845758"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34" name="Title 1">
            <a:extLst>
              <a:ext uri="{FF2B5EF4-FFF2-40B4-BE49-F238E27FC236}">
                <a16:creationId xmlns:a16="http://schemas.microsoft.com/office/drawing/2014/main" id="{96BF6C42-A174-0079-89EC-9139272E9570}"/>
              </a:ext>
            </a:extLst>
          </p:cNvPr>
          <p:cNvSpPr txBox="1">
            <a:spLocks/>
          </p:cNvSpPr>
          <p:nvPr/>
        </p:nvSpPr>
        <p:spPr>
          <a:xfrm>
            <a:off x="8194999" y="4547462"/>
            <a:ext cx="1315297"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Controller</a:t>
            </a:r>
          </a:p>
        </p:txBody>
      </p:sp>
    </p:spTree>
    <p:extLst>
      <p:ext uri="{BB962C8B-B14F-4D97-AF65-F5344CB8AC3E}">
        <p14:creationId xmlns:p14="http://schemas.microsoft.com/office/powerpoint/2010/main" val="3328308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1" descr="Thermometer with solid fill">
            <a:extLst>
              <a:ext uri="{FF2B5EF4-FFF2-40B4-BE49-F238E27FC236}">
                <a16:creationId xmlns:a16="http://schemas.microsoft.com/office/drawing/2014/main" id="{67023250-D124-5688-D3C8-F77860DA9C83}"/>
              </a:ext>
            </a:extLst>
          </p:cNvPr>
          <p:cNvGrpSpPr/>
          <p:nvPr/>
        </p:nvGrpSpPr>
        <p:grpSpPr>
          <a:xfrm>
            <a:off x="1338187" y="2029627"/>
            <a:ext cx="1264541" cy="2798744"/>
            <a:chOff x="1338187" y="2029627"/>
            <a:chExt cx="1264541" cy="2798744"/>
          </a:xfrm>
          <a:solidFill>
            <a:schemeClr val="accent5"/>
          </a:solidFill>
        </p:grpSpPr>
        <p:sp>
          <p:nvSpPr>
            <p:cNvPr id="44" name="Freeform: Shape 43">
              <a:extLst>
                <a:ext uri="{FF2B5EF4-FFF2-40B4-BE49-F238E27FC236}">
                  <a16:creationId xmlns:a16="http://schemas.microsoft.com/office/drawing/2014/main" id="{8FA3DE41-BD38-7362-A0B2-89613378CE23}"/>
                </a:ext>
              </a:extLst>
            </p:cNvPr>
            <p:cNvSpPr/>
            <p:nvPr/>
          </p:nvSpPr>
          <p:spPr>
            <a:xfrm>
              <a:off x="1338187" y="2029627"/>
              <a:ext cx="1264541" cy="2798744"/>
            </a:xfrm>
            <a:custGeom>
              <a:avLst/>
              <a:gdLst>
                <a:gd name="connsiteX0" fmla="*/ 632271 w 1264541"/>
                <a:gd name="connsiteY0" fmla="*/ 2609214 h 2798744"/>
                <a:gd name="connsiteX1" fmla="*/ 202667 w 1264541"/>
                <a:gd name="connsiteY1" fmla="*/ 2264899 h 2798744"/>
                <a:gd name="connsiteX2" fmla="*/ 442740 w 1264541"/>
                <a:gd name="connsiteY2" fmla="*/ 1768958 h 2798744"/>
                <a:gd name="connsiteX3" fmla="*/ 442740 w 1264541"/>
                <a:gd name="connsiteY3" fmla="*/ 379063 h 2798744"/>
                <a:gd name="connsiteX4" fmla="*/ 632271 w 1264541"/>
                <a:gd name="connsiteY4" fmla="*/ 189531 h 2798744"/>
                <a:gd name="connsiteX5" fmla="*/ 821802 w 1264541"/>
                <a:gd name="connsiteY5" fmla="*/ 379063 h 2798744"/>
                <a:gd name="connsiteX6" fmla="*/ 821802 w 1264541"/>
                <a:gd name="connsiteY6" fmla="*/ 1768958 h 2798744"/>
                <a:gd name="connsiteX7" fmla="*/ 1061875 w 1264541"/>
                <a:gd name="connsiteY7" fmla="*/ 2264899 h 2798744"/>
                <a:gd name="connsiteX8" fmla="*/ 632271 w 1264541"/>
                <a:gd name="connsiteY8" fmla="*/ 2609214 h 2798744"/>
                <a:gd name="connsiteX9" fmla="*/ 632271 w 1264541"/>
                <a:gd name="connsiteY9" fmla="*/ 2609214 h 2798744"/>
                <a:gd name="connsiteX10" fmla="*/ 1011333 w 1264541"/>
                <a:gd name="connsiteY10" fmla="*/ 1661557 h 2798744"/>
                <a:gd name="connsiteX11" fmla="*/ 1011333 w 1264541"/>
                <a:gd name="connsiteY11" fmla="*/ 379063 h 2798744"/>
                <a:gd name="connsiteX12" fmla="*/ 632271 w 1264541"/>
                <a:gd name="connsiteY12" fmla="*/ 0 h 2798744"/>
                <a:gd name="connsiteX13" fmla="*/ 253208 w 1264541"/>
                <a:gd name="connsiteY13" fmla="*/ 379063 h 2798744"/>
                <a:gd name="connsiteX14" fmla="*/ 253208 w 1264541"/>
                <a:gd name="connsiteY14" fmla="*/ 1661557 h 2798744"/>
                <a:gd name="connsiteX15" fmla="*/ 32089 w 1264541"/>
                <a:gd name="connsiteY15" fmla="*/ 2365982 h 2798744"/>
                <a:gd name="connsiteX16" fmla="*/ 632271 w 1264541"/>
                <a:gd name="connsiteY16" fmla="*/ 2798745 h 2798744"/>
                <a:gd name="connsiteX17" fmla="*/ 1232453 w 1264541"/>
                <a:gd name="connsiteY17" fmla="*/ 2365982 h 2798744"/>
                <a:gd name="connsiteX18" fmla="*/ 1011333 w 1264541"/>
                <a:gd name="connsiteY18" fmla="*/ 1661557 h 2798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64541" h="2798744">
                  <a:moveTo>
                    <a:pt x="632271" y="2609214"/>
                  </a:moveTo>
                  <a:cubicBezTo>
                    <a:pt x="426945" y="2609214"/>
                    <a:pt x="246891" y="2463906"/>
                    <a:pt x="202667" y="2264899"/>
                  </a:cubicBezTo>
                  <a:cubicBezTo>
                    <a:pt x="155284" y="2062732"/>
                    <a:pt x="256367" y="1857406"/>
                    <a:pt x="442740" y="1768958"/>
                  </a:cubicBezTo>
                  <a:lnTo>
                    <a:pt x="442740" y="379063"/>
                  </a:lnTo>
                  <a:cubicBezTo>
                    <a:pt x="442740" y="274820"/>
                    <a:pt x="528029" y="189531"/>
                    <a:pt x="632271" y="189531"/>
                  </a:cubicBezTo>
                  <a:cubicBezTo>
                    <a:pt x="736513" y="189531"/>
                    <a:pt x="821802" y="274820"/>
                    <a:pt x="821802" y="379063"/>
                  </a:cubicBezTo>
                  <a:lnTo>
                    <a:pt x="821802" y="1768958"/>
                  </a:lnTo>
                  <a:cubicBezTo>
                    <a:pt x="1008175" y="1857406"/>
                    <a:pt x="1106099" y="2062732"/>
                    <a:pt x="1061875" y="2264899"/>
                  </a:cubicBezTo>
                  <a:cubicBezTo>
                    <a:pt x="1014492" y="2463906"/>
                    <a:pt x="837596" y="2606055"/>
                    <a:pt x="632271" y="2609214"/>
                  </a:cubicBezTo>
                  <a:lnTo>
                    <a:pt x="632271" y="2609214"/>
                  </a:lnTo>
                  <a:close/>
                  <a:moveTo>
                    <a:pt x="1011333" y="1661557"/>
                  </a:moveTo>
                  <a:lnTo>
                    <a:pt x="1011333" y="379063"/>
                  </a:lnTo>
                  <a:cubicBezTo>
                    <a:pt x="1011333" y="170578"/>
                    <a:pt x="840755" y="0"/>
                    <a:pt x="632271" y="0"/>
                  </a:cubicBezTo>
                  <a:cubicBezTo>
                    <a:pt x="423787" y="0"/>
                    <a:pt x="253208" y="167419"/>
                    <a:pt x="253208" y="379063"/>
                  </a:cubicBezTo>
                  <a:lnTo>
                    <a:pt x="253208" y="1661557"/>
                  </a:lnTo>
                  <a:cubicBezTo>
                    <a:pt x="35247" y="1825818"/>
                    <a:pt x="-53200" y="2110115"/>
                    <a:pt x="32089" y="2365982"/>
                  </a:cubicBezTo>
                  <a:cubicBezTo>
                    <a:pt x="117378" y="2625008"/>
                    <a:pt x="360609" y="2798745"/>
                    <a:pt x="632271" y="2798745"/>
                  </a:cubicBezTo>
                  <a:cubicBezTo>
                    <a:pt x="903932" y="2798745"/>
                    <a:pt x="1147164" y="2625008"/>
                    <a:pt x="1232453" y="2365982"/>
                  </a:cubicBezTo>
                  <a:cubicBezTo>
                    <a:pt x="1317742" y="2110115"/>
                    <a:pt x="1229294" y="1825818"/>
                    <a:pt x="1011333" y="1661557"/>
                  </a:cubicBezTo>
                  <a:close/>
                </a:path>
              </a:pathLst>
            </a:custGeom>
            <a:solidFill>
              <a:schemeClr val="accent5"/>
            </a:solidFill>
            <a:ln w="31552"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0DEAEC74-2822-DEAD-BA0D-0CBD7B09F716}"/>
                </a:ext>
              </a:extLst>
            </p:cNvPr>
            <p:cNvSpPr/>
            <p:nvPr/>
          </p:nvSpPr>
          <p:spPr>
            <a:xfrm>
              <a:off x="1655617" y="3122591"/>
              <a:ext cx="629680" cy="1389895"/>
            </a:xfrm>
            <a:custGeom>
              <a:avLst/>
              <a:gdLst>
                <a:gd name="connsiteX0" fmla="*/ 378017 w 629680"/>
                <a:gd name="connsiteY0" fmla="*/ 764443 h 1389895"/>
                <a:gd name="connsiteX1" fmla="*/ 378017 w 629680"/>
                <a:gd name="connsiteY1" fmla="*/ 0 h 1389895"/>
                <a:gd name="connsiteX2" fmla="*/ 251663 w 629680"/>
                <a:gd name="connsiteY2" fmla="*/ 0 h 1389895"/>
                <a:gd name="connsiteX3" fmla="*/ 251663 w 629680"/>
                <a:gd name="connsiteY3" fmla="*/ 764443 h 1389895"/>
                <a:gd name="connsiteX4" fmla="*/ 2114 w 629680"/>
                <a:gd name="connsiteY4" fmla="*/ 1105599 h 1389895"/>
                <a:gd name="connsiteX5" fmla="*/ 314840 w 629680"/>
                <a:gd name="connsiteY5" fmla="*/ 1389896 h 1389895"/>
                <a:gd name="connsiteX6" fmla="*/ 627567 w 629680"/>
                <a:gd name="connsiteY6" fmla="*/ 1105599 h 1389895"/>
                <a:gd name="connsiteX7" fmla="*/ 378017 w 629680"/>
                <a:gd name="connsiteY7" fmla="*/ 764443 h 1389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9680" h="1389895">
                  <a:moveTo>
                    <a:pt x="378017" y="764443"/>
                  </a:moveTo>
                  <a:lnTo>
                    <a:pt x="378017" y="0"/>
                  </a:lnTo>
                  <a:lnTo>
                    <a:pt x="251663" y="0"/>
                  </a:lnTo>
                  <a:lnTo>
                    <a:pt x="251663" y="764443"/>
                  </a:lnTo>
                  <a:cubicBezTo>
                    <a:pt x="93720" y="796031"/>
                    <a:pt x="-16840" y="944497"/>
                    <a:pt x="2114" y="1105599"/>
                  </a:cubicBezTo>
                  <a:cubicBezTo>
                    <a:pt x="17908" y="1266701"/>
                    <a:pt x="153739" y="1389896"/>
                    <a:pt x="314840" y="1389896"/>
                  </a:cubicBezTo>
                  <a:cubicBezTo>
                    <a:pt x="475942" y="1389896"/>
                    <a:pt x="611773" y="1266701"/>
                    <a:pt x="627567" y="1105599"/>
                  </a:cubicBezTo>
                  <a:cubicBezTo>
                    <a:pt x="646520" y="944497"/>
                    <a:pt x="535960" y="796031"/>
                    <a:pt x="378017" y="764443"/>
                  </a:cubicBezTo>
                  <a:close/>
                </a:path>
              </a:pathLst>
            </a:custGeom>
            <a:solidFill>
              <a:schemeClr val="accent5"/>
            </a:solidFill>
            <a:ln w="31552" cap="flat">
              <a:noFill/>
              <a:prstDash val="solid"/>
              <a:miter/>
            </a:ln>
          </p:spPr>
          <p:txBody>
            <a:bodyPr rtlCol="0" anchor="ctr"/>
            <a:lstStyle/>
            <a:p>
              <a:endParaRPr lang="en-US" dirty="0"/>
            </a:p>
          </p:txBody>
        </p:sp>
      </p:grpSp>
      <p:cxnSp>
        <p:nvCxnSpPr>
          <p:cNvPr id="9" name="Straight Connector 8">
            <a:extLst>
              <a:ext uri="{FF2B5EF4-FFF2-40B4-BE49-F238E27FC236}">
                <a16:creationId xmlns:a16="http://schemas.microsoft.com/office/drawing/2014/main" id="{2D037A8B-AE6F-408E-B707-C91EF3CB131F}"/>
              </a:ext>
            </a:extLst>
          </p:cNvPr>
          <p:cNvCxnSpPr/>
          <p:nvPr/>
        </p:nvCxnSpPr>
        <p:spPr>
          <a:xfrm>
            <a:off x="3467589" y="3662303"/>
            <a:ext cx="3836204"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B6F20B9-EF49-8DC6-B371-BED6D3528FAF}"/>
              </a:ext>
            </a:extLst>
          </p:cNvPr>
          <p:cNvSpPr/>
          <p:nvPr/>
        </p:nvSpPr>
        <p:spPr>
          <a:xfrm>
            <a:off x="2769677" y="3570288"/>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15FD4CCF-5F90-0C97-9FEF-CE0FCF026CD3}"/>
              </a:ext>
            </a:extLst>
          </p:cNvPr>
          <p:cNvGrpSpPr/>
          <p:nvPr/>
        </p:nvGrpSpPr>
        <p:grpSpPr>
          <a:xfrm>
            <a:off x="2576710" y="3488739"/>
            <a:ext cx="962125" cy="962125"/>
            <a:chOff x="4682068" y="549128"/>
            <a:chExt cx="2827861" cy="2827862"/>
          </a:xfrm>
        </p:grpSpPr>
        <p:pic>
          <p:nvPicPr>
            <p:cNvPr id="12" name="Graphic 11" descr="Paper outline">
              <a:extLst>
                <a:ext uri="{FF2B5EF4-FFF2-40B4-BE49-F238E27FC236}">
                  <a16:creationId xmlns:a16="http://schemas.microsoft.com/office/drawing/2014/main" id="{C2124DD8-E843-A05E-0DAF-2A7F4D226EA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8" y="549128"/>
              <a:ext cx="2827861" cy="2827862"/>
            </a:xfrm>
            <a:prstGeom prst="rect">
              <a:avLst/>
            </a:prstGeom>
          </p:spPr>
        </p:pic>
        <p:pic>
          <p:nvPicPr>
            <p:cNvPr id="13" name="Picture 12" descr="Logo&#10;&#10;Description automatically generated">
              <a:extLst>
                <a:ext uri="{FF2B5EF4-FFF2-40B4-BE49-F238E27FC236}">
                  <a16:creationId xmlns:a16="http://schemas.microsoft.com/office/drawing/2014/main" id="{02CA4089-5368-C0B5-1ED9-8FC2031ECD3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14" name="Rectangle 13">
            <a:extLst>
              <a:ext uri="{FF2B5EF4-FFF2-40B4-BE49-F238E27FC236}">
                <a16:creationId xmlns:a16="http://schemas.microsoft.com/office/drawing/2014/main" id="{E7C88772-688B-316B-31F8-971632FAC189}"/>
              </a:ext>
            </a:extLst>
          </p:cNvPr>
          <p:cNvSpPr/>
          <p:nvPr/>
        </p:nvSpPr>
        <p:spPr>
          <a:xfrm>
            <a:off x="8509399" y="3567000"/>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F71F8539-30F2-C069-1ACF-D94563A20BAE}"/>
              </a:ext>
            </a:extLst>
          </p:cNvPr>
          <p:cNvGrpSpPr/>
          <p:nvPr/>
        </p:nvGrpSpPr>
        <p:grpSpPr>
          <a:xfrm>
            <a:off x="7425515" y="2664054"/>
            <a:ext cx="2854264" cy="1879600"/>
            <a:chOff x="7425515" y="2664054"/>
            <a:chExt cx="2854264" cy="1879600"/>
          </a:xfrm>
        </p:grpSpPr>
        <p:sp>
          <p:nvSpPr>
            <p:cNvPr id="16" name="Rounded Rectangle 15">
              <a:extLst>
                <a:ext uri="{FF2B5EF4-FFF2-40B4-BE49-F238E27FC236}">
                  <a16:creationId xmlns:a16="http://schemas.microsoft.com/office/drawing/2014/main" id="{89FEFC11-64F8-72B9-BE89-BD1B6AB290E7}"/>
                </a:ext>
              </a:extLst>
            </p:cNvPr>
            <p:cNvSpPr/>
            <p:nvPr/>
          </p:nvSpPr>
          <p:spPr>
            <a:xfrm>
              <a:off x="7425515" y="2664054"/>
              <a:ext cx="2854264" cy="1879600"/>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9D1E8E80-C85F-7493-6012-443C08D9C497}"/>
                </a:ext>
              </a:extLst>
            </p:cNvPr>
            <p:cNvGrpSpPr/>
            <p:nvPr/>
          </p:nvGrpSpPr>
          <p:grpSpPr>
            <a:xfrm>
              <a:off x="7685303" y="2824544"/>
              <a:ext cx="2334687" cy="655970"/>
              <a:chOff x="775934" y="875209"/>
              <a:chExt cx="2334687" cy="655970"/>
            </a:xfrm>
          </p:grpSpPr>
          <p:sp>
            <p:nvSpPr>
              <p:cNvPr id="25" name="Rounded Rectangle 24">
                <a:extLst>
                  <a:ext uri="{FF2B5EF4-FFF2-40B4-BE49-F238E27FC236}">
                    <a16:creationId xmlns:a16="http://schemas.microsoft.com/office/drawing/2014/main" id="{D68F3BE0-2057-F911-6375-7D5C089A00EE}"/>
                  </a:ext>
                </a:extLst>
              </p:cNvPr>
              <p:cNvSpPr/>
              <p:nvPr/>
            </p:nvSpPr>
            <p:spPr>
              <a:xfrm>
                <a:off x="775934" y="875209"/>
                <a:ext cx="2334687" cy="655970"/>
              </a:xfrm>
              <a:prstGeom prst="round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FA732690-BD6F-016A-1A17-FEA7F21BBB87}"/>
                  </a:ext>
                </a:extLst>
              </p:cNvPr>
              <p:cNvGrpSpPr/>
              <p:nvPr/>
            </p:nvGrpSpPr>
            <p:grpSpPr>
              <a:xfrm>
                <a:off x="882893" y="1011920"/>
                <a:ext cx="2120769" cy="382548"/>
                <a:chOff x="876660" y="1008644"/>
                <a:chExt cx="2120769" cy="382548"/>
              </a:xfrm>
            </p:grpSpPr>
            <p:grpSp>
              <p:nvGrpSpPr>
                <p:cNvPr id="27" name="Group 26">
                  <a:extLst>
                    <a:ext uri="{FF2B5EF4-FFF2-40B4-BE49-F238E27FC236}">
                      <a16:creationId xmlns:a16="http://schemas.microsoft.com/office/drawing/2014/main" id="{2D709EC7-624B-652E-97B6-0EB14A790036}"/>
                    </a:ext>
                  </a:extLst>
                </p:cNvPr>
                <p:cNvGrpSpPr/>
                <p:nvPr/>
              </p:nvGrpSpPr>
              <p:grpSpPr>
                <a:xfrm>
                  <a:off x="876660" y="1008644"/>
                  <a:ext cx="1062876" cy="382548"/>
                  <a:chOff x="876660" y="1006505"/>
                  <a:chExt cx="1062876" cy="382548"/>
                </a:xfrm>
              </p:grpSpPr>
              <p:sp>
                <p:nvSpPr>
                  <p:cNvPr id="35" name="Rounded Rectangle 34">
                    <a:extLst>
                      <a:ext uri="{FF2B5EF4-FFF2-40B4-BE49-F238E27FC236}">
                        <a16:creationId xmlns:a16="http://schemas.microsoft.com/office/drawing/2014/main" id="{F64FEEB6-6B85-52FB-14AC-109E061A0122}"/>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41700B22-A54B-C6D3-86E5-1B75D8F28F08}"/>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72499B26-E131-0EF6-21B0-85BDE8AF0858}"/>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a:extLst>
                      <a:ext uri="{FF2B5EF4-FFF2-40B4-BE49-F238E27FC236}">
                        <a16:creationId xmlns:a16="http://schemas.microsoft.com/office/drawing/2014/main" id="{F12E554E-7043-829B-FC9D-C32976AC97B4}"/>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D7023F5E-C15B-0A94-AB0D-BF623B177057}"/>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8916E15D-472A-3B96-CAB7-788520007BDF}"/>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D7AC2EFF-18BF-805D-2A00-2015B94961BF}"/>
                    </a:ext>
                  </a:extLst>
                </p:cNvPr>
                <p:cNvGrpSpPr/>
                <p:nvPr/>
              </p:nvGrpSpPr>
              <p:grpSpPr>
                <a:xfrm>
                  <a:off x="1934553" y="1008644"/>
                  <a:ext cx="1062876" cy="382548"/>
                  <a:chOff x="876660" y="1006505"/>
                  <a:chExt cx="1062876" cy="382548"/>
                </a:xfrm>
              </p:grpSpPr>
              <p:sp>
                <p:nvSpPr>
                  <p:cNvPr id="29" name="Rounded Rectangle 28">
                    <a:extLst>
                      <a:ext uri="{FF2B5EF4-FFF2-40B4-BE49-F238E27FC236}">
                        <a16:creationId xmlns:a16="http://schemas.microsoft.com/office/drawing/2014/main" id="{A0E6D43A-61E3-417A-A584-27C01FF5CFD4}"/>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5ED250DE-4622-A0CF-2A67-46216733A135}"/>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a:extLst>
                      <a:ext uri="{FF2B5EF4-FFF2-40B4-BE49-F238E27FC236}">
                        <a16:creationId xmlns:a16="http://schemas.microsoft.com/office/drawing/2014/main" id="{E5BB074E-2D8B-62AE-0CEF-187F45E5BF7B}"/>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089E6534-4BEE-BBC0-1E86-F3DB53B1D2CE}"/>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EA7D42B1-8680-23E8-C176-B61D821727C3}"/>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53D19288-5268-B483-5D08-4FD81D70F35F}"/>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8" name="Group 17">
              <a:extLst>
                <a:ext uri="{FF2B5EF4-FFF2-40B4-BE49-F238E27FC236}">
                  <a16:creationId xmlns:a16="http://schemas.microsoft.com/office/drawing/2014/main" id="{940E48DA-D3AF-52EC-1240-3A588D6EA10D}"/>
                </a:ext>
              </a:extLst>
            </p:cNvPr>
            <p:cNvGrpSpPr/>
            <p:nvPr/>
          </p:nvGrpSpPr>
          <p:grpSpPr>
            <a:xfrm>
              <a:off x="7866155" y="3603854"/>
              <a:ext cx="1972984" cy="765944"/>
              <a:chOff x="1085297" y="1397000"/>
              <a:chExt cx="1972984" cy="765944"/>
            </a:xfrm>
          </p:grpSpPr>
          <p:sp>
            <p:nvSpPr>
              <p:cNvPr id="19" name="Rounded Rectangle 18">
                <a:extLst>
                  <a:ext uri="{FF2B5EF4-FFF2-40B4-BE49-F238E27FC236}">
                    <a16:creationId xmlns:a16="http://schemas.microsoft.com/office/drawing/2014/main" id="{B81A7287-5824-673D-C07F-B1BBEE5385FC}"/>
                  </a:ext>
                </a:extLst>
              </p:cNvPr>
              <p:cNvSpPr/>
              <p:nvPr/>
            </p:nvSpPr>
            <p:spPr>
              <a:xfrm>
                <a:off x="1085297" y="1397000"/>
                <a:ext cx="1154540" cy="765944"/>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939C0EE-C13A-9DE7-B812-3DC2CE5AC773}"/>
                  </a:ext>
                </a:extLst>
              </p:cNvPr>
              <p:cNvGrpSpPr/>
              <p:nvPr/>
            </p:nvGrpSpPr>
            <p:grpSpPr>
              <a:xfrm>
                <a:off x="2394001" y="1456280"/>
                <a:ext cx="664280" cy="611674"/>
                <a:chOff x="2438496" y="1413466"/>
                <a:chExt cx="664280" cy="611674"/>
              </a:xfrm>
            </p:grpSpPr>
            <p:sp>
              <p:nvSpPr>
                <p:cNvPr id="21" name="Rounded Rectangle 20">
                  <a:extLst>
                    <a:ext uri="{FF2B5EF4-FFF2-40B4-BE49-F238E27FC236}">
                      <a16:creationId xmlns:a16="http://schemas.microsoft.com/office/drawing/2014/main" id="{1C2EA1E4-5BE8-4D05-52D0-AC59F54D2D41}"/>
                    </a:ext>
                  </a:extLst>
                </p:cNvPr>
                <p:cNvSpPr/>
                <p:nvPr/>
              </p:nvSpPr>
              <p:spPr>
                <a:xfrm>
                  <a:off x="2438496"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F9260180-42E2-87AA-12F4-D40354428479}"/>
                    </a:ext>
                  </a:extLst>
                </p:cNvPr>
                <p:cNvSpPr/>
                <p:nvPr/>
              </p:nvSpPr>
              <p:spPr>
                <a:xfrm>
                  <a:off x="2845758"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47588BC0-89A0-CA49-2396-19498D8B02E8}"/>
                    </a:ext>
                  </a:extLst>
                </p:cNvPr>
                <p:cNvSpPr/>
                <p:nvPr/>
              </p:nvSpPr>
              <p:spPr>
                <a:xfrm>
                  <a:off x="2438496"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14BC9AD1-8A35-002F-5528-B8C674AC89A7}"/>
                    </a:ext>
                  </a:extLst>
                </p:cNvPr>
                <p:cNvSpPr/>
                <p:nvPr/>
              </p:nvSpPr>
              <p:spPr>
                <a:xfrm>
                  <a:off x="2845758"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41" name="Title 1">
            <a:extLst>
              <a:ext uri="{FF2B5EF4-FFF2-40B4-BE49-F238E27FC236}">
                <a16:creationId xmlns:a16="http://schemas.microsoft.com/office/drawing/2014/main" id="{3FB953A2-08DE-5376-FFB3-6218BB6CDAF9}"/>
              </a:ext>
            </a:extLst>
          </p:cNvPr>
          <p:cNvSpPr txBox="1">
            <a:spLocks/>
          </p:cNvSpPr>
          <p:nvPr/>
        </p:nvSpPr>
        <p:spPr>
          <a:xfrm>
            <a:off x="2767591" y="4547462"/>
            <a:ext cx="1479289"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Thermostat</a:t>
            </a:r>
          </a:p>
        </p:txBody>
      </p:sp>
      <p:sp>
        <p:nvSpPr>
          <p:cNvPr id="42" name="Title 1">
            <a:extLst>
              <a:ext uri="{FF2B5EF4-FFF2-40B4-BE49-F238E27FC236}">
                <a16:creationId xmlns:a16="http://schemas.microsoft.com/office/drawing/2014/main" id="{AC33A185-A579-9F34-DF49-2FC24E1D13AD}"/>
              </a:ext>
            </a:extLst>
          </p:cNvPr>
          <p:cNvSpPr txBox="1">
            <a:spLocks/>
          </p:cNvSpPr>
          <p:nvPr/>
        </p:nvSpPr>
        <p:spPr>
          <a:xfrm>
            <a:off x="8194999" y="4547462"/>
            <a:ext cx="1315297"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Controller</a:t>
            </a:r>
          </a:p>
        </p:txBody>
      </p:sp>
      <p:sp>
        <p:nvSpPr>
          <p:cNvPr id="43" name="Rounded Rectangle 42">
            <a:extLst>
              <a:ext uri="{FF2B5EF4-FFF2-40B4-BE49-F238E27FC236}">
                <a16:creationId xmlns:a16="http://schemas.microsoft.com/office/drawing/2014/main" id="{4BB8F46D-3E24-C784-E7C4-F3843FD66DE3}"/>
              </a:ext>
            </a:extLst>
          </p:cNvPr>
          <p:cNvSpPr/>
          <p:nvPr/>
        </p:nvSpPr>
        <p:spPr>
          <a:xfrm>
            <a:off x="6249362" y="3507408"/>
            <a:ext cx="1129553" cy="336177"/>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latin typeface="Century Gothic" panose="020B0502020202020204" pitchFamily="34" charset="0"/>
              </a:rPr>
              <a:t>Request</a:t>
            </a:r>
          </a:p>
        </p:txBody>
      </p:sp>
      <p:sp>
        <p:nvSpPr>
          <p:cNvPr id="46" name="Oval 45">
            <a:extLst>
              <a:ext uri="{FF2B5EF4-FFF2-40B4-BE49-F238E27FC236}">
                <a16:creationId xmlns:a16="http://schemas.microsoft.com/office/drawing/2014/main" id="{CD8D1282-CBE4-2D46-0467-264D6EDC73CD}"/>
              </a:ext>
            </a:extLst>
          </p:cNvPr>
          <p:cNvSpPr/>
          <p:nvPr/>
        </p:nvSpPr>
        <p:spPr>
          <a:xfrm>
            <a:off x="1655617" y="3882806"/>
            <a:ext cx="629680" cy="629680"/>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5D9AA14-1899-0EA1-0905-CD8A2E364872}"/>
              </a:ext>
            </a:extLst>
          </p:cNvPr>
          <p:cNvSpPr/>
          <p:nvPr/>
        </p:nvSpPr>
        <p:spPr>
          <a:xfrm>
            <a:off x="1908810" y="3122591"/>
            <a:ext cx="121920" cy="795134"/>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4813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6"/>
                                        </p:tgtEl>
                                        <p:attrNameLst>
                                          <p:attrName>style.visibility</p:attrName>
                                        </p:attrNameLst>
                                      </p:cBhvr>
                                      <p:to>
                                        <p:strVal val="visible"/>
                                      </p:to>
                                    </p:set>
                                    <p:animEffect transition="in" filter="fade">
                                      <p:cBhvr>
                                        <p:cTn id="20" dur="500"/>
                                        <p:tgtEl>
                                          <p:spTgt spid="46"/>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fade">
                                      <p:cBhvr>
                                        <p:cTn id="26" dur="500"/>
                                        <p:tgtEl>
                                          <p:spTgt spid="41"/>
                                        </p:tgtEl>
                                      </p:cBhvr>
                                    </p:animEffect>
                                  </p:childTnLst>
                                </p:cTn>
                              </p:par>
                              <p:par>
                                <p:cTn id="27" presetID="22" presetClass="entr" presetSubtype="2"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right)">
                                      <p:cBhvr>
                                        <p:cTn id="29" dur="500"/>
                                        <p:tgtEl>
                                          <p:spTgt spid="9"/>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3"/>
                                        </p:tgtEl>
                                        <p:attrNameLst>
                                          <p:attrName>style.visibility</p:attrName>
                                        </p:attrNameLst>
                                      </p:cBhvr>
                                      <p:to>
                                        <p:strVal val="visible"/>
                                      </p:to>
                                    </p:set>
                                    <p:animEffect transition="in" filter="fade">
                                      <p:cBhvr>
                                        <p:cTn id="3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animBg="1"/>
      <p:bldP spid="46" grpId="0" animBg="1"/>
      <p:bldP spid="4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51992A9B-6B3D-895D-4AF4-2D8BAF41E8C4}"/>
              </a:ext>
            </a:extLst>
          </p:cNvPr>
          <p:cNvCxnSpPr/>
          <p:nvPr/>
        </p:nvCxnSpPr>
        <p:spPr>
          <a:xfrm>
            <a:off x="3467589" y="3662303"/>
            <a:ext cx="3836204"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4B8E8A1-139B-DE2B-A9D6-D486914FDA94}"/>
              </a:ext>
            </a:extLst>
          </p:cNvPr>
          <p:cNvSpPr/>
          <p:nvPr/>
        </p:nvSpPr>
        <p:spPr>
          <a:xfrm>
            <a:off x="2769677" y="3570288"/>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23EBA39-594A-122B-AEC0-CAF21CBD007A}"/>
              </a:ext>
            </a:extLst>
          </p:cNvPr>
          <p:cNvGrpSpPr/>
          <p:nvPr/>
        </p:nvGrpSpPr>
        <p:grpSpPr>
          <a:xfrm>
            <a:off x="2576710" y="3488739"/>
            <a:ext cx="962125" cy="962125"/>
            <a:chOff x="4682068" y="549128"/>
            <a:chExt cx="2827861" cy="2827862"/>
          </a:xfrm>
        </p:grpSpPr>
        <p:pic>
          <p:nvPicPr>
            <p:cNvPr id="8" name="Graphic 7" descr="Paper outline">
              <a:extLst>
                <a:ext uri="{FF2B5EF4-FFF2-40B4-BE49-F238E27FC236}">
                  <a16:creationId xmlns:a16="http://schemas.microsoft.com/office/drawing/2014/main" id="{71668675-8923-CBDF-B7C2-D794284E5B4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8" y="549128"/>
              <a:ext cx="2827861" cy="2827862"/>
            </a:xfrm>
            <a:prstGeom prst="rect">
              <a:avLst/>
            </a:prstGeom>
          </p:spPr>
        </p:pic>
        <p:pic>
          <p:nvPicPr>
            <p:cNvPr id="9" name="Picture 8" descr="Logo&#10;&#10;Description automatically generated">
              <a:extLst>
                <a:ext uri="{FF2B5EF4-FFF2-40B4-BE49-F238E27FC236}">
                  <a16:creationId xmlns:a16="http://schemas.microsoft.com/office/drawing/2014/main" id="{7F59CE36-8F3D-753D-E883-BE028F2621D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13" name="Rectangle 12">
            <a:extLst>
              <a:ext uri="{FF2B5EF4-FFF2-40B4-BE49-F238E27FC236}">
                <a16:creationId xmlns:a16="http://schemas.microsoft.com/office/drawing/2014/main" id="{A61011C5-A755-6A53-CBE8-40D360EF1E89}"/>
              </a:ext>
            </a:extLst>
          </p:cNvPr>
          <p:cNvSpPr/>
          <p:nvPr/>
        </p:nvSpPr>
        <p:spPr>
          <a:xfrm>
            <a:off x="8509399" y="3567000"/>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E32797F7-80A4-D5A9-5830-D9FEA5913FBE}"/>
              </a:ext>
            </a:extLst>
          </p:cNvPr>
          <p:cNvGrpSpPr/>
          <p:nvPr/>
        </p:nvGrpSpPr>
        <p:grpSpPr>
          <a:xfrm>
            <a:off x="7425515" y="2664054"/>
            <a:ext cx="2854264" cy="1879600"/>
            <a:chOff x="7425515" y="2664054"/>
            <a:chExt cx="2854264" cy="1879600"/>
          </a:xfrm>
        </p:grpSpPr>
        <p:sp>
          <p:nvSpPr>
            <p:cNvPr id="3" name="Rounded Rectangle 2">
              <a:extLst>
                <a:ext uri="{FF2B5EF4-FFF2-40B4-BE49-F238E27FC236}">
                  <a16:creationId xmlns:a16="http://schemas.microsoft.com/office/drawing/2014/main" id="{6E84FCCF-5F3F-9071-2A84-5B09F980C952}"/>
                </a:ext>
              </a:extLst>
            </p:cNvPr>
            <p:cNvSpPr/>
            <p:nvPr/>
          </p:nvSpPr>
          <p:spPr>
            <a:xfrm>
              <a:off x="7425515" y="2664054"/>
              <a:ext cx="2854264" cy="1879600"/>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3CF2E47B-CD92-FBCB-E956-64A863AF1572}"/>
                </a:ext>
              </a:extLst>
            </p:cNvPr>
            <p:cNvGrpSpPr/>
            <p:nvPr/>
          </p:nvGrpSpPr>
          <p:grpSpPr>
            <a:xfrm>
              <a:off x="7685303" y="2824544"/>
              <a:ext cx="2334687" cy="655970"/>
              <a:chOff x="775934" y="875209"/>
              <a:chExt cx="2334687" cy="655970"/>
            </a:xfrm>
          </p:grpSpPr>
          <p:sp>
            <p:nvSpPr>
              <p:cNvPr id="11" name="Rounded Rectangle 10">
                <a:extLst>
                  <a:ext uri="{FF2B5EF4-FFF2-40B4-BE49-F238E27FC236}">
                    <a16:creationId xmlns:a16="http://schemas.microsoft.com/office/drawing/2014/main" id="{A897414A-69C2-9CAE-99CD-9D3517DF3167}"/>
                  </a:ext>
                </a:extLst>
              </p:cNvPr>
              <p:cNvSpPr/>
              <p:nvPr/>
            </p:nvSpPr>
            <p:spPr>
              <a:xfrm>
                <a:off x="775934" y="875209"/>
                <a:ext cx="2334687" cy="655970"/>
              </a:xfrm>
              <a:prstGeom prst="round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97541B10-824C-A8B2-532E-74ED1AB6185E}"/>
                  </a:ext>
                </a:extLst>
              </p:cNvPr>
              <p:cNvGrpSpPr/>
              <p:nvPr/>
            </p:nvGrpSpPr>
            <p:grpSpPr>
              <a:xfrm>
                <a:off x="882893" y="1011920"/>
                <a:ext cx="2120769" cy="382548"/>
                <a:chOff x="876660" y="1008644"/>
                <a:chExt cx="2120769" cy="382548"/>
              </a:xfrm>
            </p:grpSpPr>
            <p:grpSp>
              <p:nvGrpSpPr>
                <p:cNvPr id="29" name="Group 28">
                  <a:extLst>
                    <a:ext uri="{FF2B5EF4-FFF2-40B4-BE49-F238E27FC236}">
                      <a16:creationId xmlns:a16="http://schemas.microsoft.com/office/drawing/2014/main" id="{490BB267-EC6E-CB20-19ED-3D7490A138AE}"/>
                    </a:ext>
                  </a:extLst>
                </p:cNvPr>
                <p:cNvGrpSpPr/>
                <p:nvPr/>
              </p:nvGrpSpPr>
              <p:grpSpPr>
                <a:xfrm>
                  <a:off x="876660" y="1008644"/>
                  <a:ext cx="1062876" cy="382548"/>
                  <a:chOff x="876660" y="1006505"/>
                  <a:chExt cx="1062876" cy="382548"/>
                </a:xfrm>
              </p:grpSpPr>
              <p:sp>
                <p:nvSpPr>
                  <p:cNvPr id="17" name="Rounded Rectangle 16">
                    <a:extLst>
                      <a:ext uri="{FF2B5EF4-FFF2-40B4-BE49-F238E27FC236}">
                        <a16:creationId xmlns:a16="http://schemas.microsoft.com/office/drawing/2014/main" id="{9127B4E3-9117-3255-D2BB-76C44F28EF64}"/>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1666EB23-658E-358D-1822-E174434A4F13}"/>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CEBB45E2-F64E-50A2-7DA5-970A4690DB72}"/>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BD0675EB-46A0-DB0A-8B1E-51C1E0B9DB94}"/>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4E708C52-C461-1B09-3913-7024E26F06B0}"/>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A4BB733-C155-1D03-2E0F-6A78EF605DB2}"/>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EA8144FC-5FDF-5FE0-6F54-872D05F381C5}"/>
                    </a:ext>
                  </a:extLst>
                </p:cNvPr>
                <p:cNvGrpSpPr/>
                <p:nvPr/>
              </p:nvGrpSpPr>
              <p:grpSpPr>
                <a:xfrm>
                  <a:off x="1934553" y="1008644"/>
                  <a:ext cx="1062876" cy="382548"/>
                  <a:chOff x="876660" y="1006505"/>
                  <a:chExt cx="1062876" cy="382548"/>
                </a:xfrm>
              </p:grpSpPr>
              <p:sp>
                <p:nvSpPr>
                  <p:cNvPr id="32" name="Rounded Rectangle 31">
                    <a:extLst>
                      <a:ext uri="{FF2B5EF4-FFF2-40B4-BE49-F238E27FC236}">
                        <a16:creationId xmlns:a16="http://schemas.microsoft.com/office/drawing/2014/main" id="{170AD286-EAE0-9E5E-C0F1-1B84AEA05AF3}"/>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48B47953-4DFA-450C-21B9-2721189E3CCD}"/>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F5716CF6-2848-5279-500C-A6E1B85D1619}"/>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DEC2BF6A-297B-D7D0-B1D2-F46C19EE4807}"/>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08280249-AE24-C93C-F26B-EE7225536278}"/>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6621CE8A-3314-7729-6DD2-41082570E33C}"/>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6" name="Group 45">
              <a:extLst>
                <a:ext uri="{FF2B5EF4-FFF2-40B4-BE49-F238E27FC236}">
                  <a16:creationId xmlns:a16="http://schemas.microsoft.com/office/drawing/2014/main" id="{70E24EDA-9028-EC0F-E684-83AB19CDEE71}"/>
                </a:ext>
              </a:extLst>
            </p:cNvPr>
            <p:cNvGrpSpPr/>
            <p:nvPr/>
          </p:nvGrpSpPr>
          <p:grpSpPr>
            <a:xfrm>
              <a:off x="7866155" y="3603854"/>
              <a:ext cx="1972984" cy="765944"/>
              <a:chOff x="1085297" y="1397000"/>
              <a:chExt cx="1972984" cy="765944"/>
            </a:xfrm>
          </p:grpSpPr>
          <p:sp>
            <p:nvSpPr>
              <p:cNvPr id="40" name="Rounded Rectangle 39">
                <a:extLst>
                  <a:ext uri="{FF2B5EF4-FFF2-40B4-BE49-F238E27FC236}">
                    <a16:creationId xmlns:a16="http://schemas.microsoft.com/office/drawing/2014/main" id="{4432FC3D-E459-E6A4-040A-F9C75DFE0F91}"/>
                  </a:ext>
                </a:extLst>
              </p:cNvPr>
              <p:cNvSpPr/>
              <p:nvPr/>
            </p:nvSpPr>
            <p:spPr>
              <a:xfrm>
                <a:off x="1085297" y="1397000"/>
                <a:ext cx="1154540" cy="765944"/>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2A0254C-BF9B-694C-E6D5-6263E950FBB7}"/>
                  </a:ext>
                </a:extLst>
              </p:cNvPr>
              <p:cNvGrpSpPr/>
              <p:nvPr/>
            </p:nvGrpSpPr>
            <p:grpSpPr>
              <a:xfrm>
                <a:off x="2394001" y="1456280"/>
                <a:ext cx="664280" cy="611674"/>
                <a:chOff x="2438496" y="1413466"/>
                <a:chExt cx="664280" cy="611674"/>
              </a:xfrm>
            </p:grpSpPr>
            <p:sp>
              <p:nvSpPr>
                <p:cNvPr id="41" name="Rounded Rectangle 40">
                  <a:extLst>
                    <a:ext uri="{FF2B5EF4-FFF2-40B4-BE49-F238E27FC236}">
                      <a16:creationId xmlns:a16="http://schemas.microsoft.com/office/drawing/2014/main" id="{E5564376-836C-BAEF-AFF0-37E201E443B5}"/>
                    </a:ext>
                  </a:extLst>
                </p:cNvPr>
                <p:cNvSpPr/>
                <p:nvPr/>
              </p:nvSpPr>
              <p:spPr>
                <a:xfrm>
                  <a:off x="2438496"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F64B828F-B9CD-463D-3A9F-4BFCE69A1020}"/>
                    </a:ext>
                  </a:extLst>
                </p:cNvPr>
                <p:cNvSpPr/>
                <p:nvPr/>
              </p:nvSpPr>
              <p:spPr>
                <a:xfrm>
                  <a:off x="2845758"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39B9BC9B-96BA-2E79-2706-67B54E5B774B}"/>
                    </a:ext>
                  </a:extLst>
                </p:cNvPr>
                <p:cNvSpPr/>
                <p:nvPr/>
              </p:nvSpPr>
              <p:spPr>
                <a:xfrm>
                  <a:off x="2438496"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68860CAE-6677-0772-BA3F-DF8FEEE036E5}"/>
                    </a:ext>
                  </a:extLst>
                </p:cNvPr>
                <p:cNvSpPr/>
                <p:nvPr/>
              </p:nvSpPr>
              <p:spPr>
                <a:xfrm>
                  <a:off x="2845758"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49" name="Title 1">
            <a:extLst>
              <a:ext uri="{FF2B5EF4-FFF2-40B4-BE49-F238E27FC236}">
                <a16:creationId xmlns:a16="http://schemas.microsoft.com/office/drawing/2014/main" id="{3714FF30-E2E9-5C66-EE0B-D02F0A420725}"/>
              </a:ext>
            </a:extLst>
          </p:cNvPr>
          <p:cNvSpPr txBox="1">
            <a:spLocks/>
          </p:cNvSpPr>
          <p:nvPr/>
        </p:nvSpPr>
        <p:spPr>
          <a:xfrm>
            <a:off x="2767591" y="4547462"/>
            <a:ext cx="1530089"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Thermostat</a:t>
            </a:r>
          </a:p>
        </p:txBody>
      </p:sp>
      <p:sp>
        <p:nvSpPr>
          <p:cNvPr id="50" name="Title 1">
            <a:extLst>
              <a:ext uri="{FF2B5EF4-FFF2-40B4-BE49-F238E27FC236}">
                <a16:creationId xmlns:a16="http://schemas.microsoft.com/office/drawing/2014/main" id="{53AC2AED-96E1-B507-377F-6C6156E852ED}"/>
              </a:ext>
            </a:extLst>
          </p:cNvPr>
          <p:cNvSpPr txBox="1">
            <a:spLocks/>
          </p:cNvSpPr>
          <p:nvPr/>
        </p:nvSpPr>
        <p:spPr>
          <a:xfrm>
            <a:off x="8194999" y="4547462"/>
            <a:ext cx="1315297"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Controller</a:t>
            </a:r>
          </a:p>
        </p:txBody>
      </p:sp>
      <p:sp>
        <p:nvSpPr>
          <p:cNvPr id="5" name="Rounded Rectangle 4">
            <a:extLst>
              <a:ext uri="{FF2B5EF4-FFF2-40B4-BE49-F238E27FC236}">
                <a16:creationId xmlns:a16="http://schemas.microsoft.com/office/drawing/2014/main" id="{D8CC4FC2-7FDD-D956-9EF7-A291A56799FF}"/>
              </a:ext>
            </a:extLst>
          </p:cNvPr>
          <p:cNvSpPr/>
          <p:nvPr/>
        </p:nvSpPr>
        <p:spPr>
          <a:xfrm>
            <a:off x="3402695" y="3533601"/>
            <a:ext cx="1129553" cy="336177"/>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latin typeface="Century Gothic" panose="020B0502020202020204" pitchFamily="34" charset="0"/>
              </a:rPr>
              <a:t>Request</a:t>
            </a:r>
          </a:p>
        </p:txBody>
      </p:sp>
      <p:grpSp>
        <p:nvGrpSpPr>
          <p:cNvPr id="27" name="Graphic 1" descr="Thermometer with solid fill">
            <a:extLst>
              <a:ext uri="{FF2B5EF4-FFF2-40B4-BE49-F238E27FC236}">
                <a16:creationId xmlns:a16="http://schemas.microsoft.com/office/drawing/2014/main" id="{B14C5D7D-6C46-1484-185C-E39E99B617E3}"/>
              </a:ext>
            </a:extLst>
          </p:cNvPr>
          <p:cNvGrpSpPr/>
          <p:nvPr/>
        </p:nvGrpSpPr>
        <p:grpSpPr>
          <a:xfrm>
            <a:off x="1338187" y="2029627"/>
            <a:ext cx="1264541" cy="2798744"/>
            <a:chOff x="1338187" y="2029627"/>
            <a:chExt cx="1264541" cy="2798744"/>
          </a:xfrm>
          <a:solidFill>
            <a:schemeClr val="accent5"/>
          </a:solidFill>
        </p:grpSpPr>
        <p:sp>
          <p:nvSpPr>
            <p:cNvPr id="28" name="Freeform: Shape 27">
              <a:extLst>
                <a:ext uri="{FF2B5EF4-FFF2-40B4-BE49-F238E27FC236}">
                  <a16:creationId xmlns:a16="http://schemas.microsoft.com/office/drawing/2014/main" id="{2777F9D2-DE36-3F7F-648E-1917986BD06B}"/>
                </a:ext>
              </a:extLst>
            </p:cNvPr>
            <p:cNvSpPr/>
            <p:nvPr/>
          </p:nvSpPr>
          <p:spPr>
            <a:xfrm>
              <a:off x="1338187" y="2029627"/>
              <a:ext cx="1264541" cy="2798744"/>
            </a:xfrm>
            <a:custGeom>
              <a:avLst/>
              <a:gdLst>
                <a:gd name="connsiteX0" fmla="*/ 632271 w 1264541"/>
                <a:gd name="connsiteY0" fmla="*/ 2609214 h 2798744"/>
                <a:gd name="connsiteX1" fmla="*/ 202667 w 1264541"/>
                <a:gd name="connsiteY1" fmla="*/ 2264899 h 2798744"/>
                <a:gd name="connsiteX2" fmla="*/ 442740 w 1264541"/>
                <a:gd name="connsiteY2" fmla="*/ 1768958 h 2798744"/>
                <a:gd name="connsiteX3" fmla="*/ 442740 w 1264541"/>
                <a:gd name="connsiteY3" fmla="*/ 379063 h 2798744"/>
                <a:gd name="connsiteX4" fmla="*/ 632271 w 1264541"/>
                <a:gd name="connsiteY4" fmla="*/ 189531 h 2798744"/>
                <a:gd name="connsiteX5" fmla="*/ 821802 w 1264541"/>
                <a:gd name="connsiteY5" fmla="*/ 379063 h 2798744"/>
                <a:gd name="connsiteX6" fmla="*/ 821802 w 1264541"/>
                <a:gd name="connsiteY6" fmla="*/ 1768958 h 2798744"/>
                <a:gd name="connsiteX7" fmla="*/ 1061875 w 1264541"/>
                <a:gd name="connsiteY7" fmla="*/ 2264899 h 2798744"/>
                <a:gd name="connsiteX8" fmla="*/ 632271 w 1264541"/>
                <a:gd name="connsiteY8" fmla="*/ 2609214 h 2798744"/>
                <a:gd name="connsiteX9" fmla="*/ 632271 w 1264541"/>
                <a:gd name="connsiteY9" fmla="*/ 2609214 h 2798744"/>
                <a:gd name="connsiteX10" fmla="*/ 1011333 w 1264541"/>
                <a:gd name="connsiteY10" fmla="*/ 1661557 h 2798744"/>
                <a:gd name="connsiteX11" fmla="*/ 1011333 w 1264541"/>
                <a:gd name="connsiteY11" fmla="*/ 379063 h 2798744"/>
                <a:gd name="connsiteX12" fmla="*/ 632271 w 1264541"/>
                <a:gd name="connsiteY12" fmla="*/ 0 h 2798744"/>
                <a:gd name="connsiteX13" fmla="*/ 253208 w 1264541"/>
                <a:gd name="connsiteY13" fmla="*/ 379063 h 2798744"/>
                <a:gd name="connsiteX14" fmla="*/ 253208 w 1264541"/>
                <a:gd name="connsiteY14" fmla="*/ 1661557 h 2798744"/>
                <a:gd name="connsiteX15" fmla="*/ 32089 w 1264541"/>
                <a:gd name="connsiteY15" fmla="*/ 2365982 h 2798744"/>
                <a:gd name="connsiteX16" fmla="*/ 632271 w 1264541"/>
                <a:gd name="connsiteY16" fmla="*/ 2798745 h 2798744"/>
                <a:gd name="connsiteX17" fmla="*/ 1232453 w 1264541"/>
                <a:gd name="connsiteY17" fmla="*/ 2365982 h 2798744"/>
                <a:gd name="connsiteX18" fmla="*/ 1011333 w 1264541"/>
                <a:gd name="connsiteY18" fmla="*/ 1661557 h 2798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64541" h="2798744">
                  <a:moveTo>
                    <a:pt x="632271" y="2609214"/>
                  </a:moveTo>
                  <a:cubicBezTo>
                    <a:pt x="426945" y="2609214"/>
                    <a:pt x="246891" y="2463906"/>
                    <a:pt x="202667" y="2264899"/>
                  </a:cubicBezTo>
                  <a:cubicBezTo>
                    <a:pt x="155284" y="2062732"/>
                    <a:pt x="256367" y="1857406"/>
                    <a:pt x="442740" y="1768958"/>
                  </a:cubicBezTo>
                  <a:lnTo>
                    <a:pt x="442740" y="379063"/>
                  </a:lnTo>
                  <a:cubicBezTo>
                    <a:pt x="442740" y="274820"/>
                    <a:pt x="528029" y="189531"/>
                    <a:pt x="632271" y="189531"/>
                  </a:cubicBezTo>
                  <a:cubicBezTo>
                    <a:pt x="736513" y="189531"/>
                    <a:pt x="821802" y="274820"/>
                    <a:pt x="821802" y="379063"/>
                  </a:cubicBezTo>
                  <a:lnTo>
                    <a:pt x="821802" y="1768958"/>
                  </a:lnTo>
                  <a:cubicBezTo>
                    <a:pt x="1008175" y="1857406"/>
                    <a:pt x="1106099" y="2062732"/>
                    <a:pt x="1061875" y="2264899"/>
                  </a:cubicBezTo>
                  <a:cubicBezTo>
                    <a:pt x="1014492" y="2463906"/>
                    <a:pt x="837596" y="2606055"/>
                    <a:pt x="632271" y="2609214"/>
                  </a:cubicBezTo>
                  <a:lnTo>
                    <a:pt x="632271" y="2609214"/>
                  </a:lnTo>
                  <a:close/>
                  <a:moveTo>
                    <a:pt x="1011333" y="1661557"/>
                  </a:moveTo>
                  <a:lnTo>
                    <a:pt x="1011333" y="379063"/>
                  </a:lnTo>
                  <a:cubicBezTo>
                    <a:pt x="1011333" y="170578"/>
                    <a:pt x="840755" y="0"/>
                    <a:pt x="632271" y="0"/>
                  </a:cubicBezTo>
                  <a:cubicBezTo>
                    <a:pt x="423787" y="0"/>
                    <a:pt x="253208" y="167419"/>
                    <a:pt x="253208" y="379063"/>
                  </a:cubicBezTo>
                  <a:lnTo>
                    <a:pt x="253208" y="1661557"/>
                  </a:lnTo>
                  <a:cubicBezTo>
                    <a:pt x="35247" y="1825818"/>
                    <a:pt x="-53200" y="2110115"/>
                    <a:pt x="32089" y="2365982"/>
                  </a:cubicBezTo>
                  <a:cubicBezTo>
                    <a:pt x="117378" y="2625008"/>
                    <a:pt x="360609" y="2798745"/>
                    <a:pt x="632271" y="2798745"/>
                  </a:cubicBezTo>
                  <a:cubicBezTo>
                    <a:pt x="903932" y="2798745"/>
                    <a:pt x="1147164" y="2625008"/>
                    <a:pt x="1232453" y="2365982"/>
                  </a:cubicBezTo>
                  <a:cubicBezTo>
                    <a:pt x="1317742" y="2110115"/>
                    <a:pt x="1229294" y="1825818"/>
                    <a:pt x="1011333" y="1661557"/>
                  </a:cubicBezTo>
                  <a:close/>
                </a:path>
              </a:pathLst>
            </a:custGeom>
            <a:solidFill>
              <a:schemeClr val="accent5"/>
            </a:solidFill>
            <a:ln w="31552"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3B46F00-092F-71B4-2200-EF1DFBD5091E}"/>
                </a:ext>
              </a:extLst>
            </p:cNvPr>
            <p:cNvSpPr/>
            <p:nvPr/>
          </p:nvSpPr>
          <p:spPr>
            <a:xfrm>
              <a:off x="1655617" y="3122591"/>
              <a:ext cx="629680" cy="1389895"/>
            </a:xfrm>
            <a:custGeom>
              <a:avLst/>
              <a:gdLst>
                <a:gd name="connsiteX0" fmla="*/ 378017 w 629680"/>
                <a:gd name="connsiteY0" fmla="*/ 764443 h 1389895"/>
                <a:gd name="connsiteX1" fmla="*/ 378017 w 629680"/>
                <a:gd name="connsiteY1" fmla="*/ 0 h 1389895"/>
                <a:gd name="connsiteX2" fmla="*/ 251663 w 629680"/>
                <a:gd name="connsiteY2" fmla="*/ 0 h 1389895"/>
                <a:gd name="connsiteX3" fmla="*/ 251663 w 629680"/>
                <a:gd name="connsiteY3" fmla="*/ 764443 h 1389895"/>
                <a:gd name="connsiteX4" fmla="*/ 2114 w 629680"/>
                <a:gd name="connsiteY4" fmla="*/ 1105599 h 1389895"/>
                <a:gd name="connsiteX5" fmla="*/ 314840 w 629680"/>
                <a:gd name="connsiteY5" fmla="*/ 1389896 h 1389895"/>
                <a:gd name="connsiteX6" fmla="*/ 627567 w 629680"/>
                <a:gd name="connsiteY6" fmla="*/ 1105599 h 1389895"/>
                <a:gd name="connsiteX7" fmla="*/ 378017 w 629680"/>
                <a:gd name="connsiteY7" fmla="*/ 764443 h 1389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9680" h="1389895">
                  <a:moveTo>
                    <a:pt x="378017" y="764443"/>
                  </a:moveTo>
                  <a:lnTo>
                    <a:pt x="378017" y="0"/>
                  </a:lnTo>
                  <a:lnTo>
                    <a:pt x="251663" y="0"/>
                  </a:lnTo>
                  <a:lnTo>
                    <a:pt x="251663" y="764443"/>
                  </a:lnTo>
                  <a:cubicBezTo>
                    <a:pt x="93720" y="796031"/>
                    <a:pt x="-16840" y="944497"/>
                    <a:pt x="2114" y="1105599"/>
                  </a:cubicBezTo>
                  <a:cubicBezTo>
                    <a:pt x="17908" y="1266701"/>
                    <a:pt x="153739" y="1389896"/>
                    <a:pt x="314840" y="1389896"/>
                  </a:cubicBezTo>
                  <a:cubicBezTo>
                    <a:pt x="475942" y="1389896"/>
                    <a:pt x="611773" y="1266701"/>
                    <a:pt x="627567" y="1105599"/>
                  </a:cubicBezTo>
                  <a:cubicBezTo>
                    <a:pt x="646520" y="944497"/>
                    <a:pt x="535960" y="796031"/>
                    <a:pt x="378017" y="764443"/>
                  </a:cubicBezTo>
                  <a:close/>
                </a:path>
              </a:pathLst>
            </a:custGeom>
            <a:solidFill>
              <a:schemeClr val="accent5"/>
            </a:solidFill>
            <a:ln w="31552" cap="flat">
              <a:noFill/>
              <a:prstDash val="solid"/>
              <a:miter/>
            </a:ln>
          </p:spPr>
          <p:txBody>
            <a:bodyPr rtlCol="0" anchor="ctr"/>
            <a:lstStyle/>
            <a:p>
              <a:endParaRPr lang="en-US" dirty="0"/>
            </a:p>
          </p:txBody>
        </p:sp>
      </p:grpSp>
      <p:sp>
        <p:nvSpPr>
          <p:cNvPr id="47" name="Oval 46">
            <a:extLst>
              <a:ext uri="{FF2B5EF4-FFF2-40B4-BE49-F238E27FC236}">
                <a16:creationId xmlns:a16="http://schemas.microsoft.com/office/drawing/2014/main" id="{D00E36CC-E741-7C91-2229-DAABB8C3D4B4}"/>
              </a:ext>
            </a:extLst>
          </p:cNvPr>
          <p:cNvSpPr/>
          <p:nvPr/>
        </p:nvSpPr>
        <p:spPr>
          <a:xfrm>
            <a:off x="1655617" y="3882806"/>
            <a:ext cx="629680" cy="629680"/>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B55FEDF-B6E0-2BA6-949A-4DC8CADD8581}"/>
              </a:ext>
            </a:extLst>
          </p:cNvPr>
          <p:cNvSpPr/>
          <p:nvPr/>
        </p:nvSpPr>
        <p:spPr>
          <a:xfrm>
            <a:off x="1908810" y="3122591"/>
            <a:ext cx="121920" cy="795134"/>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7053381"/>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51992A9B-6B3D-895D-4AF4-2D8BAF41E8C4}"/>
              </a:ext>
            </a:extLst>
          </p:cNvPr>
          <p:cNvCxnSpPr/>
          <p:nvPr/>
        </p:nvCxnSpPr>
        <p:spPr>
          <a:xfrm>
            <a:off x="3467589" y="3662303"/>
            <a:ext cx="3836204"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4B8E8A1-139B-DE2B-A9D6-D486914FDA94}"/>
              </a:ext>
            </a:extLst>
          </p:cNvPr>
          <p:cNvSpPr/>
          <p:nvPr/>
        </p:nvSpPr>
        <p:spPr>
          <a:xfrm>
            <a:off x="2769677" y="3570288"/>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23EBA39-594A-122B-AEC0-CAF21CBD007A}"/>
              </a:ext>
            </a:extLst>
          </p:cNvPr>
          <p:cNvGrpSpPr/>
          <p:nvPr/>
        </p:nvGrpSpPr>
        <p:grpSpPr>
          <a:xfrm>
            <a:off x="2576710" y="3488739"/>
            <a:ext cx="962125" cy="962125"/>
            <a:chOff x="4682068" y="549128"/>
            <a:chExt cx="2827861" cy="2827862"/>
          </a:xfrm>
        </p:grpSpPr>
        <p:pic>
          <p:nvPicPr>
            <p:cNvPr id="8" name="Graphic 7" descr="Paper outline">
              <a:extLst>
                <a:ext uri="{FF2B5EF4-FFF2-40B4-BE49-F238E27FC236}">
                  <a16:creationId xmlns:a16="http://schemas.microsoft.com/office/drawing/2014/main" id="{71668675-8923-CBDF-B7C2-D794284E5B4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8" y="549128"/>
              <a:ext cx="2827861" cy="2827862"/>
            </a:xfrm>
            <a:prstGeom prst="rect">
              <a:avLst/>
            </a:prstGeom>
          </p:spPr>
        </p:pic>
        <p:pic>
          <p:nvPicPr>
            <p:cNvPr id="9" name="Picture 8" descr="Logo&#10;&#10;Description automatically generated">
              <a:extLst>
                <a:ext uri="{FF2B5EF4-FFF2-40B4-BE49-F238E27FC236}">
                  <a16:creationId xmlns:a16="http://schemas.microsoft.com/office/drawing/2014/main" id="{7F59CE36-8F3D-753D-E883-BE028F2621D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13" name="Rectangle 12">
            <a:extLst>
              <a:ext uri="{FF2B5EF4-FFF2-40B4-BE49-F238E27FC236}">
                <a16:creationId xmlns:a16="http://schemas.microsoft.com/office/drawing/2014/main" id="{A61011C5-A755-6A53-CBE8-40D360EF1E89}"/>
              </a:ext>
            </a:extLst>
          </p:cNvPr>
          <p:cNvSpPr/>
          <p:nvPr/>
        </p:nvSpPr>
        <p:spPr>
          <a:xfrm>
            <a:off x="8509399" y="3567000"/>
            <a:ext cx="576190" cy="792452"/>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E32797F7-80A4-D5A9-5830-D9FEA5913FBE}"/>
              </a:ext>
            </a:extLst>
          </p:cNvPr>
          <p:cNvGrpSpPr/>
          <p:nvPr/>
        </p:nvGrpSpPr>
        <p:grpSpPr>
          <a:xfrm>
            <a:off x="7425515" y="2664054"/>
            <a:ext cx="2854264" cy="1879600"/>
            <a:chOff x="7425515" y="2664054"/>
            <a:chExt cx="2854264" cy="1879600"/>
          </a:xfrm>
        </p:grpSpPr>
        <p:sp>
          <p:nvSpPr>
            <p:cNvPr id="3" name="Rounded Rectangle 2">
              <a:extLst>
                <a:ext uri="{FF2B5EF4-FFF2-40B4-BE49-F238E27FC236}">
                  <a16:creationId xmlns:a16="http://schemas.microsoft.com/office/drawing/2014/main" id="{6E84FCCF-5F3F-9071-2A84-5B09F980C952}"/>
                </a:ext>
              </a:extLst>
            </p:cNvPr>
            <p:cNvSpPr/>
            <p:nvPr/>
          </p:nvSpPr>
          <p:spPr>
            <a:xfrm>
              <a:off x="7425515" y="2664054"/>
              <a:ext cx="2854264" cy="1879600"/>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3CF2E47B-CD92-FBCB-E956-64A863AF1572}"/>
                </a:ext>
              </a:extLst>
            </p:cNvPr>
            <p:cNvGrpSpPr/>
            <p:nvPr/>
          </p:nvGrpSpPr>
          <p:grpSpPr>
            <a:xfrm>
              <a:off x="7685303" y="2824544"/>
              <a:ext cx="2334687" cy="655970"/>
              <a:chOff x="775934" y="875209"/>
              <a:chExt cx="2334687" cy="655970"/>
            </a:xfrm>
          </p:grpSpPr>
          <p:sp>
            <p:nvSpPr>
              <p:cNvPr id="11" name="Rounded Rectangle 10">
                <a:extLst>
                  <a:ext uri="{FF2B5EF4-FFF2-40B4-BE49-F238E27FC236}">
                    <a16:creationId xmlns:a16="http://schemas.microsoft.com/office/drawing/2014/main" id="{A897414A-69C2-9CAE-99CD-9D3517DF3167}"/>
                  </a:ext>
                </a:extLst>
              </p:cNvPr>
              <p:cNvSpPr/>
              <p:nvPr/>
            </p:nvSpPr>
            <p:spPr>
              <a:xfrm>
                <a:off x="775934" y="875209"/>
                <a:ext cx="2334687" cy="655970"/>
              </a:xfrm>
              <a:prstGeom prst="round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97541B10-824C-A8B2-532E-74ED1AB6185E}"/>
                  </a:ext>
                </a:extLst>
              </p:cNvPr>
              <p:cNvGrpSpPr/>
              <p:nvPr/>
            </p:nvGrpSpPr>
            <p:grpSpPr>
              <a:xfrm>
                <a:off x="882893" y="1011920"/>
                <a:ext cx="2120769" cy="382548"/>
                <a:chOff x="876660" y="1008644"/>
                <a:chExt cx="2120769" cy="382548"/>
              </a:xfrm>
            </p:grpSpPr>
            <p:grpSp>
              <p:nvGrpSpPr>
                <p:cNvPr id="29" name="Group 28">
                  <a:extLst>
                    <a:ext uri="{FF2B5EF4-FFF2-40B4-BE49-F238E27FC236}">
                      <a16:creationId xmlns:a16="http://schemas.microsoft.com/office/drawing/2014/main" id="{490BB267-EC6E-CB20-19ED-3D7490A138AE}"/>
                    </a:ext>
                  </a:extLst>
                </p:cNvPr>
                <p:cNvGrpSpPr/>
                <p:nvPr/>
              </p:nvGrpSpPr>
              <p:grpSpPr>
                <a:xfrm>
                  <a:off x="876660" y="1008644"/>
                  <a:ext cx="1062876" cy="382548"/>
                  <a:chOff x="876660" y="1006505"/>
                  <a:chExt cx="1062876" cy="382548"/>
                </a:xfrm>
              </p:grpSpPr>
              <p:sp>
                <p:nvSpPr>
                  <p:cNvPr id="17" name="Rounded Rectangle 16">
                    <a:extLst>
                      <a:ext uri="{FF2B5EF4-FFF2-40B4-BE49-F238E27FC236}">
                        <a16:creationId xmlns:a16="http://schemas.microsoft.com/office/drawing/2014/main" id="{9127B4E3-9117-3255-D2BB-76C44F28EF64}"/>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1666EB23-658E-358D-1822-E174434A4F13}"/>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CEBB45E2-F64E-50A2-7DA5-970A4690DB72}"/>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BD0675EB-46A0-DB0A-8B1E-51C1E0B9DB94}"/>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4E708C52-C461-1B09-3913-7024E26F06B0}"/>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a:extLst>
                      <a:ext uri="{FF2B5EF4-FFF2-40B4-BE49-F238E27FC236}">
                        <a16:creationId xmlns:a16="http://schemas.microsoft.com/office/drawing/2014/main" id="{0A4BB733-C155-1D03-2E0F-6A78EF605DB2}"/>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EA8144FC-5FDF-5FE0-6F54-872D05F381C5}"/>
                    </a:ext>
                  </a:extLst>
                </p:cNvPr>
                <p:cNvGrpSpPr/>
                <p:nvPr/>
              </p:nvGrpSpPr>
              <p:grpSpPr>
                <a:xfrm>
                  <a:off x="1934553" y="1008644"/>
                  <a:ext cx="1062876" cy="382548"/>
                  <a:chOff x="876660" y="1006505"/>
                  <a:chExt cx="1062876" cy="382548"/>
                </a:xfrm>
              </p:grpSpPr>
              <p:sp>
                <p:nvSpPr>
                  <p:cNvPr id="32" name="Rounded Rectangle 31">
                    <a:extLst>
                      <a:ext uri="{FF2B5EF4-FFF2-40B4-BE49-F238E27FC236}">
                        <a16:creationId xmlns:a16="http://schemas.microsoft.com/office/drawing/2014/main" id="{170AD286-EAE0-9E5E-C0F1-1B84AEA05AF3}"/>
                      </a:ext>
                    </a:extLst>
                  </p:cNvPr>
                  <p:cNvSpPr/>
                  <p:nvPr/>
                </p:nvSpPr>
                <p:spPr>
                  <a:xfrm>
                    <a:off x="87666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48B47953-4DFA-450C-21B9-2721189E3CCD}"/>
                      </a:ext>
                    </a:extLst>
                  </p:cNvPr>
                  <p:cNvSpPr/>
                  <p:nvPr/>
                </p:nvSpPr>
                <p:spPr>
                  <a:xfrm>
                    <a:off x="104764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F5716CF6-2848-5279-500C-A6E1B85D1619}"/>
                      </a:ext>
                    </a:extLst>
                  </p:cNvPr>
                  <p:cNvSpPr/>
                  <p:nvPr/>
                </p:nvSpPr>
                <p:spPr>
                  <a:xfrm>
                    <a:off x="1226065"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DEC2BF6A-297B-D7D0-B1D2-F46C19EE4807}"/>
                      </a:ext>
                    </a:extLst>
                  </p:cNvPr>
                  <p:cNvSpPr/>
                  <p:nvPr/>
                </p:nvSpPr>
                <p:spPr>
                  <a:xfrm>
                    <a:off x="1397050"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08280249-AE24-C93C-F26B-EE7225536278}"/>
                      </a:ext>
                    </a:extLst>
                  </p:cNvPr>
                  <p:cNvSpPr/>
                  <p:nvPr/>
                </p:nvSpPr>
                <p:spPr>
                  <a:xfrm>
                    <a:off x="1575470" y="1006505"/>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a:extLst>
                      <a:ext uri="{FF2B5EF4-FFF2-40B4-BE49-F238E27FC236}">
                        <a16:creationId xmlns:a16="http://schemas.microsoft.com/office/drawing/2014/main" id="{6621CE8A-3314-7729-6DD2-41082570E33C}"/>
                      </a:ext>
                    </a:extLst>
                  </p:cNvPr>
                  <p:cNvSpPr/>
                  <p:nvPr/>
                </p:nvSpPr>
                <p:spPr>
                  <a:xfrm>
                    <a:off x="1746455" y="1195972"/>
                    <a:ext cx="193081" cy="193081"/>
                  </a:xfrm>
                  <a:prstGeom prst="roundRect">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6" name="Group 45">
              <a:extLst>
                <a:ext uri="{FF2B5EF4-FFF2-40B4-BE49-F238E27FC236}">
                  <a16:creationId xmlns:a16="http://schemas.microsoft.com/office/drawing/2014/main" id="{70E24EDA-9028-EC0F-E684-83AB19CDEE71}"/>
                </a:ext>
              </a:extLst>
            </p:cNvPr>
            <p:cNvGrpSpPr/>
            <p:nvPr/>
          </p:nvGrpSpPr>
          <p:grpSpPr>
            <a:xfrm>
              <a:off x="7866155" y="3603854"/>
              <a:ext cx="1972984" cy="765944"/>
              <a:chOff x="1085297" y="1397000"/>
              <a:chExt cx="1972984" cy="765944"/>
            </a:xfrm>
          </p:grpSpPr>
          <p:sp>
            <p:nvSpPr>
              <p:cNvPr id="40" name="Rounded Rectangle 39">
                <a:extLst>
                  <a:ext uri="{FF2B5EF4-FFF2-40B4-BE49-F238E27FC236}">
                    <a16:creationId xmlns:a16="http://schemas.microsoft.com/office/drawing/2014/main" id="{4432FC3D-E459-E6A4-040A-F9C75DFE0F91}"/>
                  </a:ext>
                </a:extLst>
              </p:cNvPr>
              <p:cNvSpPr/>
              <p:nvPr/>
            </p:nvSpPr>
            <p:spPr>
              <a:xfrm>
                <a:off x="1085297" y="1397000"/>
                <a:ext cx="1154540" cy="765944"/>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2A0254C-BF9B-694C-E6D5-6263E950FBB7}"/>
                  </a:ext>
                </a:extLst>
              </p:cNvPr>
              <p:cNvGrpSpPr/>
              <p:nvPr/>
            </p:nvGrpSpPr>
            <p:grpSpPr>
              <a:xfrm>
                <a:off x="2394001" y="1456280"/>
                <a:ext cx="664280" cy="611674"/>
                <a:chOff x="2438496" y="1413466"/>
                <a:chExt cx="664280" cy="611674"/>
              </a:xfrm>
            </p:grpSpPr>
            <p:sp>
              <p:nvSpPr>
                <p:cNvPr id="41" name="Rounded Rectangle 40">
                  <a:extLst>
                    <a:ext uri="{FF2B5EF4-FFF2-40B4-BE49-F238E27FC236}">
                      <a16:creationId xmlns:a16="http://schemas.microsoft.com/office/drawing/2014/main" id="{E5564376-836C-BAEF-AFF0-37E201E443B5}"/>
                    </a:ext>
                  </a:extLst>
                </p:cNvPr>
                <p:cNvSpPr/>
                <p:nvPr/>
              </p:nvSpPr>
              <p:spPr>
                <a:xfrm>
                  <a:off x="2438496"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F64B828F-B9CD-463D-3A9F-4BFCE69A1020}"/>
                    </a:ext>
                  </a:extLst>
                </p:cNvPr>
                <p:cNvSpPr/>
                <p:nvPr/>
              </p:nvSpPr>
              <p:spPr>
                <a:xfrm>
                  <a:off x="2845758" y="1413466"/>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a:extLst>
                    <a:ext uri="{FF2B5EF4-FFF2-40B4-BE49-F238E27FC236}">
                      <a16:creationId xmlns:a16="http://schemas.microsoft.com/office/drawing/2014/main" id="{39B9BC9B-96BA-2E79-2706-67B54E5B774B}"/>
                    </a:ext>
                  </a:extLst>
                </p:cNvPr>
                <p:cNvSpPr/>
                <p:nvPr/>
              </p:nvSpPr>
              <p:spPr>
                <a:xfrm>
                  <a:off x="2438496"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a:extLst>
                    <a:ext uri="{FF2B5EF4-FFF2-40B4-BE49-F238E27FC236}">
                      <a16:creationId xmlns:a16="http://schemas.microsoft.com/office/drawing/2014/main" id="{68860CAE-6677-0772-BA3F-DF8FEEE036E5}"/>
                    </a:ext>
                  </a:extLst>
                </p:cNvPr>
                <p:cNvSpPr/>
                <p:nvPr/>
              </p:nvSpPr>
              <p:spPr>
                <a:xfrm>
                  <a:off x="2845758" y="1770549"/>
                  <a:ext cx="257018" cy="254591"/>
                </a:xfrm>
                <a:prstGeom prst="round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49" name="Title 1">
            <a:extLst>
              <a:ext uri="{FF2B5EF4-FFF2-40B4-BE49-F238E27FC236}">
                <a16:creationId xmlns:a16="http://schemas.microsoft.com/office/drawing/2014/main" id="{3714FF30-E2E9-5C66-EE0B-D02F0A420725}"/>
              </a:ext>
            </a:extLst>
          </p:cNvPr>
          <p:cNvSpPr txBox="1">
            <a:spLocks/>
          </p:cNvSpPr>
          <p:nvPr/>
        </p:nvSpPr>
        <p:spPr>
          <a:xfrm>
            <a:off x="2767591" y="4547462"/>
            <a:ext cx="1764657"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Thermostat</a:t>
            </a:r>
          </a:p>
        </p:txBody>
      </p:sp>
      <p:sp>
        <p:nvSpPr>
          <p:cNvPr id="50" name="Title 1">
            <a:extLst>
              <a:ext uri="{FF2B5EF4-FFF2-40B4-BE49-F238E27FC236}">
                <a16:creationId xmlns:a16="http://schemas.microsoft.com/office/drawing/2014/main" id="{53AC2AED-96E1-B507-377F-6C6156E852ED}"/>
              </a:ext>
            </a:extLst>
          </p:cNvPr>
          <p:cNvSpPr txBox="1">
            <a:spLocks/>
          </p:cNvSpPr>
          <p:nvPr/>
        </p:nvSpPr>
        <p:spPr>
          <a:xfrm>
            <a:off x="8194999" y="4547462"/>
            <a:ext cx="1315297"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Controller</a:t>
            </a:r>
          </a:p>
        </p:txBody>
      </p:sp>
      <p:sp>
        <p:nvSpPr>
          <p:cNvPr id="5" name="Rounded Rectangle 4">
            <a:extLst>
              <a:ext uri="{FF2B5EF4-FFF2-40B4-BE49-F238E27FC236}">
                <a16:creationId xmlns:a16="http://schemas.microsoft.com/office/drawing/2014/main" id="{D8CC4FC2-7FDD-D956-9EF7-A291A56799FF}"/>
              </a:ext>
            </a:extLst>
          </p:cNvPr>
          <p:cNvSpPr/>
          <p:nvPr/>
        </p:nvSpPr>
        <p:spPr>
          <a:xfrm>
            <a:off x="3402695" y="3533601"/>
            <a:ext cx="1129553" cy="336177"/>
          </a:xfrm>
          <a:prstGeom prst="round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latin typeface="Century Gothic" panose="020B0502020202020204" pitchFamily="34" charset="0"/>
              </a:rPr>
              <a:t>Request</a:t>
            </a:r>
          </a:p>
        </p:txBody>
      </p:sp>
      <p:grpSp>
        <p:nvGrpSpPr>
          <p:cNvPr id="57" name="Graphic 1" descr="Thermometer with solid fill">
            <a:extLst>
              <a:ext uri="{FF2B5EF4-FFF2-40B4-BE49-F238E27FC236}">
                <a16:creationId xmlns:a16="http://schemas.microsoft.com/office/drawing/2014/main" id="{0A33FCF4-2A2A-2380-C5B7-FCD446883BF3}"/>
              </a:ext>
            </a:extLst>
          </p:cNvPr>
          <p:cNvGrpSpPr/>
          <p:nvPr/>
        </p:nvGrpSpPr>
        <p:grpSpPr>
          <a:xfrm>
            <a:off x="1338187" y="2029627"/>
            <a:ext cx="1264541" cy="2798744"/>
            <a:chOff x="1338187" y="2029627"/>
            <a:chExt cx="1264541" cy="2798744"/>
          </a:xfrm>
          <a:solidFill>
            <a:srgbClr val="FF3333"/>
          </a:solidFill>
        </p:grpSpPr>
        <p:sp>
          <p:nvSpPr>
            <p:cNvPr id="58" name="Freeform: Shape 57">
              <a:extLst>
                <a:ext uri="{FF2B5EF4-FFF2-40B4-BE49-F238E27FC236}">
                  <a16:creationId xmlns:a16="http://schemas.microsoft.com/office/drawing/2014/main" id="{8C874915-A46B-4EF5-5C22-63125AED8A02}"/>
                </a:ext>
              </a:extLst>
            </p:cNvPr>
            <p:cNvSpPr/>
            <p:nvPr/>
          </p:nvSpPr>
          <p:spPr>
            <a:xfrm>
              <a:off x="1338187" y="2029627"/>
              <a:ext cx="1264541" cy="2798744"/>
            </a:xfrm>
            <a:custGeom>
              <a:avLst/>
              <a:gdLst>
                <a:gd name="connsiteX0" fmla="*/ 632271 w 1264541"/>
                <a:gd name="connsiteY0" fmla="*/ 2609214 h 2798744"/>
                <a:gd name="connsiteX1" fmla="*/ 202667 w 1264541"/>
                <a:gd name="connsiteY1" fmla="*/ 2264899 h 2798744"/>
                <a:gd name="connsiteX2" fmla="*/ 442740 w 1264541"/>
                <a:gd name="connsiteY2" fmla="*/ 1768958 h 2798744"/>
                <a:gd name="connsiteX3" fmla="*/ 442740 w 1264541"/>
                <a:gd name="connsiteY3" fmla="*/ 379063 h 2798744"/>
                <a:gd name="connsiteX4" fmla="*/ 632271 w 1264541"/>
                <a:gd name="connsiteY4" fmla="*/ 189531 h 2798744"/>
                <a:gd name="connsiteX5" fmla="*/ 821802 w 1264541"/>
                <a:gd name="connsiteY5" fmla="*/ 379063 h 2798744"/>
                <a:gd name="connsiteX6" fmla="*/ 821802 w 1264541"/>
                <a:gd name="connsiteY6" fmla="*/ 1768958 h 2798744"/>
                <a:gd name="connsiteX7" fmla="*/ 1061875 w 1264541"/>
                <a:gd name="connsiteY7" fmla="*/ 2264899 h 2798744"/>
                <a:gd name="connsiteX8" fmla="*/ 632271 w 1264541"/>
                <a:gd name="connsiteY8" fmla="*/ 2609214 h 2798744"/>
                <a:gd name="connsiteX9" fmla="*/ 632271 w 1264541"/>
                <a:gd name="connsiteY9" fmla="*/ 2609214 h 2798744"/>
                <a:gd name="connsiteX10" fmla="*/ 1011333 w 1264541"/>
                <a:gd name="connsiteY10" fmla="*/ 1661557 h 2798744"/>
                <a:gd name="connsiteX11" fmla="*/ 1011333 w 1264541"/>
                <a:gd name="connsiteY11" fmla="*/ 379063 h 2798744"/>
                <a:gd name="connsiteX12" fmla="*/ 632271 w 1264541"/>
                <a:gd name="connsiteY12" fmla="*/ 0 h 2798744"/>
                <a:gd name="connsiteX13" fmla="*/ 253208 w 1264541"/>
                <a:gd name="connsiteY13" fmla="*/ 379063 h 2798744"/>
                <a:gd name="connsiteX14" fmla="*/ 253208 w 1264541"/>
                <a:gd name="connsiteY14" fmla="*/ 1661557 h 2798744"/>
                <a:gd name="connsiteX15" fmla="*/ 32089 w 1264541"/>
                <a:gd name="connsiteY15" fmla="*/ 2365982 h 2798744"/>
                <a:gd name="connsiteX16" fmla="*/ 632271 w 1264541"/>
                <a:gd name="connsiteY16" fmla="*/ 2798745 h 2798744"/>
                <a:gd name="connsiteX17" fmla="*/ 1232453 w 1264541"/>
                <a:gd name="connsiteY17" fmla="*/ 2365982 h 2798744"/>
                <a:gd name="connsiteX18" fmla="*/ 1011333 w 1264541"/>
                <a:gd name="connsiteY18" fmla="*/ 1661557 h 2798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64541" h="2798744">
                  <a:moveTo>
                    <a:pt x="632271" y="2609214"/>
                  </a:moveTo>
                  <a:cubicBezTo>
                    <a:pt x="426945" y="2609214"/>
                    <a:pt x="246891" y="2463906"/>
                    <a:pt x="202667" y="2264899"/>
                  </a:cubicBezTo>
                  <a:cubicBezTo>
                    <a:pt x="155284" y="2062732"/>
                    <a:pt x="256367" y="1857406"/>
                    <a:pt x="442740" y="1768958"/>
                  </a:cubicBezTo>
                  <a:lnTo>
                    <a:pt x="442740" y="379063"/>
                  </a:lnTo>
                  <a:cubicBezTo>
                    <a:pt x="442740" y="274820"/>
                    <a:pt x="528029" y="189531"/>
                    <a:pt x="632271" y="189531"/>
                  </a:cubicBezTo>
                  <a:cubicBezTo>
                    <a:pt x="736513" y="189531"/>
                    <a:pt x="821802" y="274820"/>
                    <a:pt x="821802" y="379063"/>
                  </a:cubicBezTo>
                  <a:lnTo>
                    <a:pt x="821802" y="1768958"/>
                  </a:lnTo>
                  <a:cubicBezTo>
                    <a:pt x="1008175" y="1857406"/>
                    <a:pt x="1106099" y="2062732"/>
                    <a:pt x="1061875" y="2264899"/>
                  </a:cubicBezTo>
                  <a:cubicBezTo>
                    <a:pt x="1014492" y="2463906"/>
                    <a:pt x="837596" y="2606055"/>
                    <a:pt x="632271" y="2609214"/>
                  </a:cubicBezTo>
                  <a:lnTo>
                    <a:pt x="632271" y="2609214"/>
                  </a:lnTo>
                  <a:close/>
                  <a:moveTo>
                    <a:pt x="1011333" y="1661557"/>
                  </a:moveTo>
                  <a:lnTo>
                    <a:pt x="1011333" y="379063"/>
                  </a:lnTo>
                  <a:cubicBezTo>
                    <a:pt x="1011333" y="170578"/>
                    <a:pt x="840755" y="0"/>
                    <a:pt x="632271" y="0"/>
                  </a:cubicBezTo>
                  <a:cubicBezTo>
                    <a:pt x="423787" y="0"/>
                    <a:pt x="253208" y="167419"/>
                    <a:pt x="253208" y="379063"/>
                  </a:cubicBezTo>
                  <a:lnTo>
                    <a:pt x="253208" y="1661557"/>
                  </a:lnTo>
                  <a:cubicBezTo>
                    <a:pt x="35247" y="1825818"/>
                    <a:pt x="-53200" y="2110115"/>
                    <a:pt x="32089" y="2365982"/>
                  </a:cubicBezTo>
                  <a:cubicBezTo>
                    <a:pt x="117378" y="2625008"/>
                    <a:pt x="360609" y="2798745"/>
                    <a:pt x="632271" y="2798745"/>
                  </a:cubicBezTo>
                  <a:cubicBezTo>
                    <a:pt x="903932" y="2798745"/>
                    <a:pt x="1147164" y="2625008"/>
                    <a:pt x="1232453" y="2365982"/>
                  </a:cubicBezTo>
                  <a:cubicBezTo>
                    <a:pt x="1317742" y="2110115"/>
                    <a:pt x="1229294" y="1825818"/>
                    <a:pt x="1011333" y="1661557"/>
                  </a:cubicBezTo>
                  <a:close/>
                </a:path>
              </a:pathLst>
            </a:custGeom>
            <a:grpFill/>
            <a:ln w="31552"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3038A520-C9BC-95BE-3D18-46FA4F7D4848}"/>
                </a:ext>
              </a:extLst>
            </p:cNvPr>
            <p:cNvSpPr/>
            <p:nvPr/>
          </p:nvSpPr>
          <p:spPr>
            <a:xfrm>
              <a:off x="1655617" y="3122591"/>
              <a:ext cx="629680" cy="1389895"/>
            </a:xfrm>
            <a:custGeom>
              <a:avLst/>
              <a:gdLst>
                <a:gd name="connsiteX0" fmla="*/ 378017 w 629680"/>
                <a:gd name="connsiteY0" fmla="*/ 764443 h 1389895"/>
                <a:gd name="connsiteX1" fmla="*/ 378017 w 629680"/>
                <a:gd name="connsiteY1" fmla="*/ 0 h 1389895"/>
                <a:gd name="connsiteX2" fmla="*/ 251663 w 629680"/>
                <a:gd name="connsiteY2" fmla="*/ 0 h 1389895"/>
                <a:gd name="connsiteX3" fmla="*/ 251663 w 629680"/>
                <a:gd name="connsiteY3" fmla="*/ 764443 h 1389895"/>
                <a:gd name="connsiteX4" fmla="*/ 2114 w 629680"/>
                <a:gd name="connsiteY4" fmla="*/ 1105599 h 1389895"/>
                <a:gd name="connsiteX5" fmla="*/ 314840 w 629680"/>
                <a:gd name="connsiteY5" fmla="*/ 1389896 h 1389895"/>
                <a:gd name="connsiteX6" fmla="*/ 627567 w 629680"/>
                <a:gd name="connsiteY6" fmla="*/ 1105599 h 1389895"/>
                <a:gd name="connsiteX7" fmla="*/ 378017 w 629680"/>
                <a:gd name="connsiteY7" fmla="*/ 764443 h 1389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9680" h="1389895">
                  <a:moveTo>
                    <a:pt x="378017" y="764443"/>
                  </a:moveTo>
                  <a:lnTo>
                    <a:pt x="378017" y="0"/>
                  </a:lnTo>
                  <a:lnTo>
                    <a:pt x="251663" y="0"/>
                  </a:lnTo>
                  <a:lnTo>
                    <a:pt x="251663" y="764443"/>
                  </a:lnTo>
                  <a:cubicBezTo>
                    <a:pt x="93720" y="796031"/>
                    <a:pt x="-16840" y="944497"/>
                    <a:pt x="2114" y="1105599"/>
                  </a:cubicBezTo>
                  <a:cubicBezTo>
                    <a:pt x="17908" y="1266701"/>
                    <a:pt x="153739" y="1389896"/>
                    <a:pt x="314840" y="1389896"/>
                  </a:cubicBezTo>
                  <a:cubicBezTo>
                    <a:pt x="475942" y="1389896"/>
                    <a:pt x="611773" y="1266701"/>
                    <a:pt x="627567" y="1105599"/>
                  </a:cubicBezTo>
                  <a:cubicBezTo>
                    <a:pt x="646520" y="944497"/>
                    <a:pt x="535960" y="796031"/>
                    <a:pt x="378017" y="764443"/>
                  </a:cubicBezTo>
                  <a:close/>
                </a:path>
              </a:pathLst>
            </a:custGeom>
            <a:grpFill/>
            <a:ln w="31552" cap="flat">
              <a:noFill/>
              <a:prstDash val="solid"/>
              <a:miter/>
            </a:ln>
          </p:spPr>
          <p:txBody>
            <a:bodyPr rtlCol="0" anchor="ctr"/>
            <a:lstStyle/>
            <a:p>
              <a:endParaRPr lang="en-US" dirty="0"/>
            </a:p>
          </p:txBody>
        </p:sp>
      </p:grpSp>
      <p:sp>
        <p:nvSpPr>
          <p:cNvPr id="60" name="Oval 59">
            <a:extLst>
              <a:ext uri="{FF2B5EF4-FFF2-40B4-BE49-F238E27FC236}">
                <a16:creationId xmlns:a16="http://schemas.microsoft.com/office/drawing/2014/main" id="{517BB772-56F2-4897-66A6-F8CFBE1CF0C4}"/>
              </a:ext>
            </a:extLst>
          </p:cNvPr>
          <p:cNvSpPr/>
          <p:nvPr/>
        </p:nvSpPr>
        <p:spPr>
          <a:xfrm>
            <a:off x="1655617" y="3882806"/>
            <a:ext cx="629680" cy="629680"/>
          </a:xfrm>
          <a:prstGeom prst="ellipse">
            <a:avLst/>
          </a:prstGeom>
          <a:solidFill>
            <a:srgbClr val="FF33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B870F2A5-6AD3-57F8-2675-9A3F96EA4291}"/>
              </a:ext>
            </a:extLst>
          </p:cNvPr>
          <p:cNvSpPr/>
          <p:nvPr/>
        </p:nvSpPr>
        <p:spPr>
          <a:xfrm>
            <a:off x="1908810" y="2584861"/>
            <a:ext cx="121920" cy="1368000"/>
          </a:xfrm>
          <a:prstGeom prst="rect">
            <a:avLst/>
          </a:prstGeom>
          <a:solidFill>
            <a:srgbClr val="FF33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9036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500">
        <p159:morph option="byObject"/>
      </p:transition>
    </mc:Choice>
    <mc:Fallback xmlns="">
      <p:transition spd="slow" advTm="15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B5585D4-7C5A-0574-F929-9EC72513B396}"/>
              </a:ext>
            </a:extLst>
          </p:cNvPr>
          <p:cNvGrpSpPr/>
          <p:nvPr/>
        </p:nvGrpSpPr>
        <p:grpSpPr>
          <a:xfrm>
            <a:off x="1810016" y="610342"/>
            <a:ext cx="8571969" cy="1585815"/>
            <a:chOff x="454117" y="2324063"/>
            <a:chExt cx="3333137" cy="2209874"/>
          </a:xfrm>
        </p:grpSpPr>
        <p:sp>
          <p:nvSpPr>
            <p:cNvPr id="5" name="Rounded Rectangle 4">
              <a:extLst>
                <a:ext uri="{FF2B5EF4-FFF2-40B4-BE49-F238E27FC236}">
                  <a16:creationId xmlns:a16="http://schemas.microsoft.com/office/drawing/2014/main" id="{9994BEB1-0936-A1C4-3BAB-52DC610B0DFB}"/>
                </a:ext>
              </a:extLst>
            </p:cNvPr>
            <p:cNvSpPr/>
            <p:nvPr/>
          </p:nvSpPr>
          <p:spPr>
            <a:xfrm>
              <a:off x="454117" y="2324063"/>
              <a:ext cx="3333137" cy="220987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6" name="Title 1">
              <a:extLst>
                <a:ext uri="{FF2B5EF4-FFF2-40B4-BE49-F238E27FC236}">
                  <a16:creationId xmlns:a16="http://schemas.microsoft.com/office/drawing/2014/main" id="{47772E3D-3707-B3E3-3E37-8A3C29F57F3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solidFill>
                  <a:latin typeface="Century Gothic" panose="020B0502020202020204" pitchFamily="34" charset="0"/>
                </a:rPr>
                <a:t>WoT</a:t>
              </a:r>
              <a:r>
                <a:rPr lang="en-US" sz="2800" dirty="0">
                  <a:solidFill>
                    <a:schemeClr val="accent1"/>
                  </a:solidFill>
                  <a:latin typeface="Century Gothic" panose="020B0502020202020204" pitchFamily="34" charset="0"/>
                </a:rPr>
                <a:t> Binding</a:t>
              </a:r>
            </a:p>
            <a:p>
              <a:pPr algn="ctr"/>
              <a:r>
                <a:rPr lang="en-US" sz="2800" dirty="0">
                  <a:solidFill>
                    <a:schemeClr val="accent1"/>
                  </a:solidFill>
                  <a:latin typeface="Century Gothic" panose="020B0502020202020204" pitchFamily="34" charset="0"/>
                </a:rPr>
                <a:t>Templates</a:t>
              </a:r>
            </a:p>
          </p:txBody>
        </p:sp>
      </p:grpSp>
      <p:cxnSp>
        <p:nvCxnSpPr>
          <p:cNvPr id="8" name="Straight Connector 7">
            <a:extLst>
              <a:ext uri="{FF2B5EF4-FFF2-40B4-BE49-F238E27FC236}">
                <a16:creationId xmlns:a16="http://schemas.microsoft.com/office/drawing/2014/main" id="{8A6030A2-3523-9F70-B690-C4316DFDD14C}"/>
              </a:ext>
            </a:extLst>
          </p:cNvPr>
          <p:cNvCxnSpPr>
            <a:cxnSpLocks/>
            <a:endCxn id="16" idx="1"/>
          </p:cNvCxnSpPr>
          <p:nvPr/>
        </p:nvCxnSpPr>
        <p:spPr>
          <a:xfrm>
            <a:off x="5250425" y="3784414"/>
            <a:ext cx="747149" cy="517462"/>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301559D-D74A-7494-CA11-8BF39EC23F32}"/>
              </a:ext>
            </a:extLst>
          </p:cNvPr>
          <p:cNvCxnSpPr>
            <a:cxnSpLocks/>
          </p:cNvCxnSpPr>
          <p:nvPr/>
        </p:nvCxnSpPr>
        <p:spPr>
          <a:xfrm>
            <a:off x="3717895" y="4551081"/>
            <a:ext cx="1056020" cy="499528"/>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382DB5B-291F-C250-6515-B034F156BF8E}"/>
              </a:ext>
            </a:extLst>
          </p:cNvPr>
          <p:cNvCxnSpPr>
            <a:cxnSpLocks/>
          </p:cNvCxnSpPr>
          <p:nvPr/>
        </p:nvCxnSpPr>
        <p:spPr>
          <a:xfrm flipV="1">
            <a:off x="3688156" y="3741009"/>
            <a:ext cx="1173516" cy="581372"/>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017C376-5867-8072-0E3D-908563AC40FC}"/>
              </a:ext>
            </a:extLst>
          </p:cNvPr>
          <p:cNvCxnSpPr>
            <a:cxnSpLocks/>
          </p:cNvCxnSpPr>
          <p:nvPr/>
        </p:nvCxnSpPr>
        <p:spPr>
          <a:xfrm flipV="1">
            <a:off x="6363812" y="5038307"/>
            <a:ext cx="840380" cy="724503"/>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F840F1E-17B2-553A-DD6A-79162EA5D466}"/>
              </a:ext>
            </a:extLst>
          </p:cNvPr>
          <p:cNvCxnSpPr>
            <a:cxnSpLocks/>
          </p:cNvCxnSpPr>
          <p:nvPr/>
        </p:nvCxnSpPr>
        <p:spPr>
          <a:xfrm flipV="1">
            <a:off x="5103070" y="3165501"/>
            <a:ext cx="1046769" cy="441636"/>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2A3284B-654C-9854-6F6F-DA6CDFAC23DF}"/>
              </a:ext>
            </a:extLst>
          </p:cNvPr>
          <p:cNvCxnSpPr>
            <a:cxnSpLocks/>
          </p:cNvCxnSpPr>
          <p:nvPr/>
        </p:nvCxnSpPr>
        <p:spPr>
          <a:xfrm>
            <a:off x="5245519" y="5245345"/>
            <a:ext cx="752057" cy="517464"/>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3B5E0F5-4AED-F422-76D9-6DE99C49D400}"/>
              </a:ext>
            </a:extLst>
          </p:cNvPr>
          <p:cNvCxnSpPr>
            <a:cxnSpLocks/>
          </p:cNvCxnSpPr>
          <p:nvPr/>
        </p:nvCxnSpPr>
        <p:spPr>
          <a:xfrm>
            <a:off x="6386328" y="3208253"/>
            <a:ext cx="2052965" cy="823441"/>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877D6E4-DAAA-599E-1B7A-423356A7732E}"/>
              </a:ext>
            </a:extLst>
          </p:cNvPr>
          <p:cNvCxnSpPr>
            <a:cxnSpLocks/>
          </p:cNvCxnSpPr>
          <p:nvPr/>
        </p:nvCxnSpPr>
        <p:spPr>
          <a:xfrm flipV="1">
            <a:off x="7624507" y="4155563"/>
            <a:ext cx="925028" cy="621760"/>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0D2EE4E5-C487-3557-51EE-B79C636FAE49}"/>
              </a:ext>
            </a:extLst>
          </p:cNvPr>
          <p:cNvSpPr/>
          <p:nvPr/>
        </p:nvSpPr>
        <p:spPr>
          <a:xfrm>
            <a:off x="3363953" y="4220303"/>
            <a:ext cx="557021" cy="55702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64CF4FD-B6EA-1D32-7382-1BADBEAE3A2B}"/>
              </a:ext>
            </a:extLst>
          </p:cNvPr>
          <p:cNvSpPr/>
          <p:nvPr/>
        </p:nvSpPr>
        <p:spPr>
          <a:xfrm>
            <a:off x="4700476" y="4855115"/>
            <a:ext cx="557021" cy="55702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6AA0450-4239-E5D6-695A-B4CDD7BEE780}"/>
              </a:ext>
            </a:extLst>
          </p:cNvPr>
          <p:cNvSpPr/>
          <p:nvPr/>
        </p:nvSpPr>
        <p:spPr>
          <a:xfrm>
            <a:off x="4700476" y="3481915"/>
            <a:ext cx="557021" cy="55702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4A8324C-4D60-1F4C-E9D2-891CBBEF9500}"/>
              </a:ext>
            </a:extLst>
          </p:cNvPr>
          <p:cNvSpPr/>
          <p:nvPr/>
        </p:nvSpPr>
        <p:spPr>
          <a:xfrm>
            <a:off x="5916002" y="5579691"/>
            <a:ext cx="557021" cy="55702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2469BDD-DE84-9FDD-142F-050B5AA540FA}"/>
              </a:ext>
            </a:extLst>
          </p:cNvPr>
          <p:cNvSpPr/>
          <p:nvPr/>
        </p:nvSpPr>
        <p:spPr>
          <a:xfrm>
            <a:off x="5916002" y="4220301"/>
            <a:ext cx="557021" cy="55702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6CC4E04-E340-FF85-92FC-AE409F54CACF}"/>
              </a:ext>
            </a:extLst>
          </p:cNvPr>
          <p:cNvSpPr/>
          <p:nvPr/>
        </p:nvSpPr>
        <p:spPr>
          <a:xfrm>
            <a:off x="5916002" y="2924893"/>
            <a:ext cx="557021" cy="557021"/>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488E0F6-B740-94C9-3839-2E59706C59F6}"/>
              </a:ext>
            </a:extLst>
          </p:cNvPr>
          <p:cNvSpPr/>
          <p:nvPr/>
        </p:nvSpPr>
        <p:spPr>
          <a:xfrm>
            <a:off x="7179830" y="4576605"/>
            <a:ext cx="557021" cy="55702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F3FC730-AF91-A915-A39C-09A10CA2CABE}"/>
              </a:ext>
            </a:extLst>
          </p:cNvPr>
          <p:cNvSpPr/>
          <p:nvPr/>
        </p:nvSpPr>
        <p:spPr>
          <a:xfrm>
            <a:off x="8271025" y="3847487"/>
            <a:ext cx="557021" cy="557022"/>
          </a:xfrm>
          <a:prstGeom prst="ellipse">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8316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00">
        <p159:morph option="byObject"/>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par>
                                <p:cTn id="12" presetID="22" presetClass="entr" presetSubtype="8"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500"/>
                                        <p:tgtEl>
                                          <p:spTgt spid="10"/>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par>
                                <p:cTn id="29" presetID="22" presetClass="entr" presetSubtype="8"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childTnLst>
                          </p:cTn>
                        </p:par>
                        <p:par>
                          <p:cTn id="42" fill="hold">
                            <p:stCondLst>
                              <p:cond delay="2500"/>
                            </p:stCondLst>
                            <p:childTnLst>
                              <p:par>
                                <p:cTn id="43" presetID="22" presetClass="entr" presetSubtype="8" fill="hold" nodeType="after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par>
                          <p:cTn id="46" fill="hold">
                            <p:stCondLst>
                              <p:cond delay="3000"/>
                            </p:stCondLst>
                            <p:childTnLst>
                              <p:par>
                                <p:cTn id="47" presetID="10" presetClass="entr" presetSubtype="0" fill="hold" grpId="0" nodeType="after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childTnLst>
                          </p:cTn>
                        </p:par>
                        <p:par>
                          <p:cTn id="50" fill="hold">
                            <p:stCondLst>
                              <p:cond delay="3500"/>
                            </p:stCondLst>
                            <p:childTnLst>
                              <p:par>
                                <p:cTn id="51" presetID="22" presetClass="entr" presetSubtype="8" fill="hold"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left)">
                                      <p:cBhvr>
                                        <p:cTn id="53" dur="500"/>
                                        <p:tgtEl>
                                          <p:spTgt spid="28"/>
                                        </p:tgtEl>
                                      </p:cBhvr>
                                    </p:animEffect>
                                  </p:childTnLst>
                                </p:cTn>
                              </p:par>
                              <p:par>
                                <p:cTn id="54" presetID="22" presetClass="entr" presetSubtype="8" fill="hold" nodeType="with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wipe(left)">
                                      <p:cBhvr>
                                        <p:cTn id="56" dur="500"/>
                                        <p:tgtEl>
                                          <p:spTgt spid="3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6" grpId="0" animBg="1"/>
      <p:bldP spid="26" grpId="0" animBg="1"/>
      <p:bldP spid="27" grpId="0" animBg="1"/>
      <p:bldP spid="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91DE7DF-39AA-785B-C148-60B7B96E99C7}"/>
              </a:ext>
            </a:extLst>
          </p:cNvPr>
          <p:cNvGrpSpPr/>
          <p:nvPr/>
        </p:nvGrpSpPr>
        <p:grpSpPr>
          <a:xfrm>
            <a:off x="3313809" y="4398954"/>
            <a:ext cx="3085624" cy="1790142"/>
            <a:chOff x="454117" y="2324063"/>
            <a:chExt cx="3333137" cy="2209874"/>
          </a:xfrm>
        </p:grpSpPr>
        <p:sp>
          <p:nvSpPr>
            <p:cNvPr id="5" name="Rounded Rectangle 4">
              <a:extLst>
                <a:ext uri="{FF2B5EF4-FFF2-40B4-BE49-F238E27FC236}">
                  <a16:creationId xmlns:a16="http://schemas.microsoft.com/office/drawing/2014/main" id="{7FB13EF7-3CC0-5977-0003-6C21AAD149D0}"/>
                </a:ext>
              </a:extLst>
            </p:cNvPr>
            <p:cNvSpPr/>
            <p:nvPr/>
          </p:nvSpPr>
          <p:spPr>
            <a:xfrm>
              <a:off x="454117" y="2324063"/>
              <a:ext cx="3333137" cy="220987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6" name="Title 1">
              <a:extLst>
                <a:ext uri="{FF2B5EF4-FFF2-40B4-BE49-F238E27FC236}">
                  <a16:creationId xmlns:a16="http://schemas.microsoft.com/office/drawing/2014/main" id="{086E55BC-E865-FEE4-1EC0-8F94EA1C0FDF}"/>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a:t>
              </a:r>
            </a:p>
            <a:p>
              <a:pPr algn="ctr"/>
              <a:r>
                <a:rPr lang="en-US" sz="2800" dirty="0">
                  <a:solidFill>
                    <a:schemeClr val="accent6">
                      <a:lumMod val="50000"/>
                    </a:schemeClr>
                  </a:solidFill>
                  <a:latin typeface="Century Gothic" panose="020B0502020202020204" pitchFamily="34" charset="0"/>
                </a:rPr>
                <a:t>Thing Description</a:t>
              </a:r>
            </a:p>
          </p:txBody>
        </p:sp>
      </p:grpSp>
      <p:grpSp>
        <p:nvGrpSpPr>
          <p:cNvPr id="9" name="Group 8">
            <a:extLst>
              <a:ext uri="{FF2B5EF4-FFF2-40B4-BE49-F238E27FC236}">
                <a16:creationId xmlns:a16="http://schemas.microsoft.com/office/drawing/2014/main" id="{22CA8636-A8E4-CC15-E23D-1E0313EB2318}"/>
              </a:ext>
            </a:extLst>
          </p:cNvPr>
          <p:cNvGrpSpPr/>
          <p:nvPr/>
        </p:nvGrpSpPr>
        <p:grpSpPr>
          <a:xfrm>
            <a:off x="6501348" y="2553870"/>
            <a:ext cx="2376001" cy="3635226"/>
            <a:chOff x="454117" y="2324063"/>
            <a:chExt cx="3333137" cy="2209874"/>
          </a:xfrm>
          <a:solidFill>
            <a:schemeClr val="accent2"/>
          </a:solidFill>
        </p:grpSpPr>
        <p:sp>
          <p:nvSpPr>
            <p:cNvPr id="16" name="Rounded Rectangle 15">
              <a:extLst>
                <a:ext uri="{FF2B5EF4-FFF2-40B4-BE49-F238E27FC236}">
                  <a16:creationId xmlns:a16="http://schemas.microsoft.com/office/drawing/2014/main" id="{BD04631C-76E6-1F55-634B-88358819B263}"/>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8" name="Title 1">
              <a:extLst>
                <a:ext uri="{FF2B5EF4-FFF2-40B4-BE49-F238E27FC236}">
                  <a16:creationId xmlns:a16="http://schemas.microsoft.com/office/drawing/2014/main" id="{0D3D39C1-181A-887F-6DB7-C8ED75EBF126}"/>
                </a:ext>
              </a:extLst>
            </p:cNvPr>
            <p:cNvSpPr txBox="1">
              <a:spLocks/>
            </p:cNvSpPr>
            <p:nvPr/>
          </p:nvSpPr>
          <p:spPr>
            <a:xfrm>
              <a:off x="563298" y="2650889"/>
              <a:ext cx="3114776"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2">
                      <a:lumMod val="20000"/>
                      <a:lumOff val="80000"/>
                    </a:schemeClr>
                  </a:solidFill>
                  <a:latin typeface="Century Gothic" panose="020B0502020202020204" pitchFamily="34" charset="0"/>
                </a:rPr>
                <a:t>WoT</a:t>
              </a:r>
              <a:r>
                <a:rPr lang="en-US" sz="2800" dirty="0">
                  <a:solidFill>
                    <a:schemeClr val="accent2">
                      <a:lumMod val="20000"/>
                      <a:lumOff val="80000"/>
                    </a:schemeClr>
                  </a:solidFill>
                  <a:latin typeface="Century Gothic" panose="020B0502020202020204" pitchFamily="34" charset="0"/>
                </a:rPr>
                <a:t> </a:t>
              </a:r>
            </a:p>
            <a:p>
              <a:pPr algn="ctr"/>
              <a:r>
                <a:rPr lang="en-US" sz="2800" dirty="0">
                  <a:solidFill>
                    <a:schemeClr val="accent2">
                      <a:lumMod val="20000"/>
                      <a:lumOff val="80000"/>
                    </a:schemeClr>
                  </a:solidFill>
                  <a:latin typeface="Century Gothic" panose="020B0502020202020204" pitchFamily="34" charset="0"/>
                </a:rPr>
                <a:t>Discovery</a:t>
              </a:r>
            </a:p>
          </p:txBody>
        </p:sp>
      </p:grpSp>
      <p:grpSp>
        <p:nvGrpSpPr>
          <p:cNvPr id="7" name="Group 6">
            <a:extLst>
              <a:ext uri="{FF2B5EF4-FFF2-40B4-BE49-F238E27FC236}">
                <a16:creationId xmlns:a16="http://schemas.microsoft.com/office/drawing/2014/main" id="{C7C75471-73A9-FEF0-4305-3EBBFE1C76DC}"/>
              </a:ext>
            </a:extLst>
          </p:cNvPr>
          <p:cNvGrpSpPr/>
          <p:nvPr/>
        </p:nvGrpSpPr>
        <p:grpSpPr>
          <a:xfrm>
            <a:off x="3313809" y="2553870"/>
            <a:ext cx="3085624" cy="1769212"/>
            <a:chOff x="454117" y="2324063"/>
            <a:chExt cx="3333137" cy="2209874"/>
          </a:xfrm>
        </p:grpSpPr>
        <p:sp>
          <p:nvSpPr>
            <p:cNvPr id="8" name="Rounded Rectangle 7">
              <a:extLst>
                <a:ext uri="{FF2B5EF4-FFF2-40B4-BE49-F238E27FC236}">
                  <a16:creationId xmlns:a16="http://schemas.microsoft.com/office/drawing/2014/main" id="{A1175B56-1408-6B85-F8E0-F3A1D4777C6A}"/>
                </a:ext>
              </a:extLst>
            </p:cNvPr>
            <p:cNvSpPr/>
            <p:nvPr/>
          </p:nvSpPr>
          <p:spPr>
            <a:xfrm>
              <a:off x="454117" y="2324063"/>
              <a:ext cx="3333137" cy="220987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0" name="Title 1">
              <a:extLst>
                <a:ext uri="{FF2B5EF4-FFF2-40B4-BE49-F238E27FC236}">
                  <a16:creationId xmlns:a16="http://schemas.microsoft.com/office/drawing/2014/main" id="{EAEBC0A8-F9AE-BA67-1EF6-DD953423354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solidFill>
                  <a:latin typeface="Century Gothic" panose="020B0502020202020204" pitchFamily="34" charset="0"/>
                </a:rPr>
                <a:t>WoT</a:t>
              </a:r>
              <a:r>
                <a:rPr lang="en-US" sz="2800" dirty="0">
                  <a:solidFill>
                    <a:schemeClr val="accent1"/>
                  </a:solidFill>
                  <a:latin typeface="Century Gothic" panose="020B0502020202020204" pitchFamily="34" charset="0"/>
                </a:rPr>
                <a:t> Binding</a:t>
              </a:r>
            </a:p>
            <a:p>
              <a:pPr algn="ctr"/>
              <a:r>
                <a:rPr lang="en-US" sz="2800" dirty="0">
                  <a:solidFill>
                    <a:schemeClr val="accent1"/>
                  </a:solidFill>
                  <a:latin typeface="Century Gothic" panose="020B0502020202020204" pitchFamily="34" charset="0"/>
                </a:rPr>
                <a:t>Templates</a:t>
              </a:r>
            </a:p>
          </p:txBody>
        </p:sp>
      </p:grpSp>
    </p:spTree>
    <p:extLst>
      <p:ext uri="{BB962C8B-B14F-4D97-AF65-F5344CB8AC3E}">
        <p14:creationId xmlns:p14="http://schemas.microsoft.com/office/powerpoint/2010/main" val="291826459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91DE7DF-39AA-785B-C148-60B7B96E99C7}"/>
              </a:ext>
            </a:extLst>
          </p:cNvPr>
          <p:cNvGrpSpPr/>
          <p:nvPr/>
        </p:nvGrpSpPr>
        <p:grpSpPr>
          <a:xfrm>
            <a:off x="3314651" y="4064668"/>
            <a:ext cx="3085624" cy="2008716"/>
            <a:chOff x="454117" y="2324063"/>
            <a:chExt cx="3333137" cy="2209874"/>
          </a:xfrm>
        </p:grpSpPr>
        <p:sp>
          <p:nvSpPr>
            <p:cNvPr id="5" name="Rounded Rectangle 4">
              <a:extLst>
                <a:ext uri="{FF2B5EF4-FFF2-40B4-BE49-F238E27FC236}">
                  <a16:creationId xmlns:a16="http://schemas.microsoft.com/office/drawing/2014/main" id="{7FB13EF7-3CC0-5977-0003-6C21AAD149D0}"/>
                </a:ext>
              </a:extLst>
            </p:cNvPr>
            <p:cNvSpPr/>
            <p:nvPr/>
          </p:nvSpPr>
          <p:spPr>
            <a:xfrm>
              <a:off x="454117" y="2324063"/>
              <a:ext cx="3333137" cy="220987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6" name="Title 1">
              <a:extLst>
                <a:ext uri="{FF2B5EF4-FFF2-40B4-BE49-F238E27FC236}">
                  <a16:creationId xmlns:a16="http://schemas.microsoft.com/office/drawing/2014/main" id="{086E55BC-E865-FEE4-1EC0-8F94EA1C0FDF}"/>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a:t>
              </a:r>
            </a:p>
            <a:p>
              <a:pPr algn="ctr"/>
              <a:r>
                <a:rPr lang="en-US" sz="2800" dirty="0">
                  <a:solidFill>
                    <a:schemeClr val="accent6">
                      <a:lumMod val="50000"/>
                    </a:schemeClr>
                  </a:solidFill>
                  <a:latin typeface="Century Gothic" panose="020B0502020202020204" pitchFamily="34" charset="0"/>
                </a:rPr>
                <a:t>Thing Description</a:t>
              </a:r>
            </a:p>
          </p:txBody>
        </p:sp>
      </p:grpSp>
      <p:grpSp>
        <p:nvGrpSpPr>
          <p:cNvPr id="9" name="Group 8">
            <a:extLst>
              <a:ext uri="{FF2B5EF4-FFF2-40B4-BE49-F238E27FC236}">
                <a16:creationId xmlns:a16="http://schemas.microsoft.com/office/drawing/2014/main" id="{22CA8636-A8E4-CC15-E23D-1E0313EB2318}"/>
              </a:ext>
            </a:extLst>
          </p:cNvPr>
          <p:cNvGrpSpPr/>
          <p:nvPr/>
        </p:nvGrpSpPr>
        <p:grpSpPr>
          <a:xfrm>
            <a:off x="6501348" y="2019751"/>
            <a:ext cx="2376001" cy="4089834"/>
            <a:chOff x="454117" y="2324063"/>
            <a:chExt cx="3333137" cy="2209874"/>
          </a:xfrm>
          <a:solidFill>
            <a:schemeClr val="accent2"/>
          </a:solidFill>
        </p:grpSpPr>
        <p:sp>
          <p:nvSpPr>
            <p:cNvPr id="16" name="Rounded Rectangle 15">
              <a:extLst>
                <a:ext uri="{FF2B5EF4-FFF2-40B4-BE49-F238E27FC236}">
                  <a16:creationId xmlns:a16="http://schemas.microsoft.com/office/drawing/2014/main" id="{BD04631C-76E6-1F55-634B-88358819B263}"/>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8" name="Title 1">
              <a:extLst>
                <a:ext uri="{FF2B5EF4-FFF2-40B4-BE49-F238E27FC236}">
                  <a16:creationId xmlns:a16="http://schemas.microsoft.com/office/drawing/2014/main" id="{0D3D39C1-181A-887F-6DB7-C8ED75EBF126}"/>
                </a:ext>
              </a:extLst>
            </p:cNvPr>
            <p:cNvSpPr txBox="1">
              <a:spLocks/>
            </p:cNvSpPr>
            <p:nvPr/>
          </p:nvSpPr>
          <p:spPr>
            <a:xfrm>
              <a:off x="563298" y="2650889"/>
              <a:ext cx="3114776"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2">
                      <a:lumMod val="20000"/>
                      <a:lumOff val="80000"/>
                    </a:schemeClr>
                  </a:solidFill>
                  <a:latin typeface="Century Gothic" panose="020B0502020202020204" pitchFamily="34" charset="0"/>
                </a:rPr>
                <a:t>WoT</a:t>
              </a:r>
              <a:r>
                <a:rPr lang="en-US" sz="2800" dirty="0">
                  <a:solidFill>
                    <a:schemeClr val="accent2">
                      <a:lumMod val="20000"/>
                      <a:lumOff val="80000"/>
                    </a:schemeClr>
                  </a:solidFill>
                  <a:latin typeface="Century Gothic" panose="020B0502020202020204" pitchFamily="34" charset="0"/>
                </a:rPr>
                <a:t> </a:t>
              </a:r>
            </a:p>
            <a:p>
              <a:pPr algn="ctr"/>
              <a:r>
                <a:rPr lang="en-US" sz="2800" dirty="0">
                  <a:solidFill>
                    <a:schemeClr val="accent2">
                      <a:lumMod val="20000"/>
                      <a:lumOff val="80000"/>
                    </a:schemeClr>
                  </a:solidFill>
                  <a:latin typeface="Century Gothic" panose="020B0502020202020204" pitchFamily="34" charset="0"/>
                </a:rPr>
                <a:t>Discovery</a:t>
              </a:r>
            </a:p>
          </p:txBody>
        </p:sp>
      </p:grpSp>
    </p:spTree>
    <p:extLst>
      <p:ext uri="{BB962C8B-B14F-4D97-AF65-F5344CB8AC3E}">
        <p14:creationId xmlns:p14="http://schemas.microsoft.com/office/powerpoint/2010/main" val="1783536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39824CF-B414-95CE-4745-CA83C2F8FF01}"/>
              </a:ext>
            </a:extLst>
          </p:cNvPr>
          <p:cNvCxnSpPr/>
          <p:nvPr/>
        </p:nvCxnSpPr>
        <p:spPr>
          <a:xfrm>
            <a:off x="5150156" y="3022456"/>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90CE66C-4D5A-E4F5-6973-CA1B0F6904FE}"/>
              </a:ext>
            </a:extLst>
          </p:cNvPr>
          <p:cNvCxnSpPr/>
          <p:nvPr/>
        </p:nvCxnSpPr>
        <p:spPr>
          <a:xfrm>
            <a:off x="5164224" y="3402297"/>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73F6D2D-F5C7-6AFB-BB0A-6A6E883F45CC}"/>
              </a:ext>
            </a:extLst>
          </p:cNvPr>
          <p:cNvCxnSpPr/>
          <p:nvPr/>
        </p:nvCxnSpPr>
        <p:spPr>
          <a:xfrm>
            <a:off x="5150156" y="3782138"/>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A1D713-1322-DA23-ADC4-374B239424F6}"/>
              </a:ext>
            </a:extLst>
          </p:cNvPr>
          <p:cNvCxnSpPr/>
          <p:nvPr/>
        </p:nvCxnSpPr>
        <p:spPr>
          <a:xfrm>
            <a:off x="5164224" y="4161979"/>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4042C62-8774-A04E-41A1-B5BA8976514B}"/>
              </a:ext>
            </a:extLst>
          </p:cNvPr>
          <p:cNvCxnSpPr/>
          <p:nvPr/>
        </p:nvCxnSpPr>
        <p:spPr>
          <a:xfrm>
            <a:off x="5164224" y="4541821"/>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5E1D5AE1-8D3C-995B-EFA8-3FD561C9010F}"/>
              </a:ext>
            </a:extLst>
          </p:cNvPr>
          <p:cNvGrpSpPr/>
          <p:nvPr/>
        </p:nvGrpSpPr>
        <p:grpSpPr>
          <a:xfrm>
            <a:off x="3828069" y="1076661"/>
            <a:ext cx="4535862" cy="4535862"/>
            <a:chOff x="4682069" y="549127"/>
            <a:chExt cx="2827862" cy="2827862"/>
          </a:xfrm>
        </p:grpSpPr>
        <p:pic>
          <p:nvPicPr>
            <p:cNvPr id="3" name="Graphic 2" descr="Paper outline">
              <a:extLst>
                <a:ext uri="{FF2B5EF4-FFF2-40B4-BE49-F238E27FC236}">
                  <a16:creationId xmlns:a16="http://schemas.microsoft.com/office/drawing/2014/main" id="{D1837C03-07E8-2430-8FBB-51390DB1161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11" name="Picture 10" descr="Logo&#10;&#10;Description automatically generated">
              <a:extLst>
                <a:ext uri="{FF2B5EF4-FFF2-40B4-BE49-F238E27FC236}">
                  <a16:creationId xmlns:a16="http://schemas.microsoft.com/office/drawing/2014/main" id="{D0C437C0-E36C-73B2-3058-9DD973B326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Tree>
    <p:extLst>
      <p:ext uri="{BB962C8B-B14F-4D97-AF65-F5344CB8AC3E}">
        <p14:creationId xmlns:p14="http://schemas.microsoft.com/office/powerpoint/2010/main" val="3345394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D39824CF-B414-95CE-4745-CA83C2F8FF01}"/>
              </a:ext>
            </a:extLst>
          </p:cNvPr>
          <p:cNvCxnSpPr/>
          <p:nvPr/>
        </p:nvCxnSpPr>
        <p:spPr>
          <a:xfrm>
            <a:off x="3687116" y="3022456"/>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90CE66C-4D5A-E4F5-6973-CA1B0F6904FE}"/>
              </a:ext>
            </a:extLst>
          </p:cNvPr>
          <p:cNvCxnSpPr/>
          <p:nvPr/>
        </p:nvCxnSpPr>
        <p:spPr>
          <a:xfrm>
            <a:off x="3701184" y="3402297"/>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73F6D2D-F5C7-6AFB-BB0A-6A6E883F45CC}"/>
              </a:ext>
            </a:extLst>
          </p:cNvPr>
          <p:cNvCxnSpPr/>
          <p:nvPr/>
        </p:nvCxnSpPr>
        <p:spPr>
          <a:xfrm>
            <a:off x="3687116" y="3782138"/>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DA1D713-1322-DA23-ADC4-374B239424F6}"/>
              </a:ext>
            </a:extLst>
          </p:cNvPr>
          <p:cNvCxnSpPr/>
          <p:nvPr/>
        </p:nvCxnSpPr>
        <p:spPr>
          <a:xfrm>
            <a:off x="3701184" y="4161979"/>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4042C62-8774-A04E-41A1-B5BA8976514B}"/>
              </a:ext>
            </a:extLst>
          </p:cNvPr>
          <p:cNvCxnSpPr/>
          <p:nvPr/>
        </p:nvCxnSpPr>
        <p:spPr>
          <a:xfrm>
            <a:off x="3701184" y="4541821"/>
            <a:ext cx="188507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4BAEED5-44CB-263F-71E2-59920FAF44DE}"/>
              </a:ext>
            </a:extLst>
          </p:cNvPr>
          <p:cNvSpPr txBox="1">
            <a:spLocks/>
          </p:cNvSpPr>
          <p:nvPr/>
        </p:nvSpPr>
        <p:spPr>
          <a:xfrm>
            <a:off x="6379975" y="2854402"/>
            <a:ext cx="2241715" cy="1095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accent5"/>
                </a:solidFill>
                <a:latin typeface="Century Gothic" panose="020B0502020202020204" pitchFamily="34" charset="0"/>
              </a:rPr>
              <a:t>Known</a:t>
            </a:r>
          </a:p>
        </p:txBody>
      </p:sp>
      <p:sp>
        <p:nvSpPr>
          <p:cNvPr id="3" name="Title 1">
            <a:extLst>
              <a:ext uri="{FF2B5EF4-FFF2-40B4-BE49-F238E27FC236}">
                <a16:creationId xmlns:a16="http://schemas.microsoft.com/office/drawing/2014/main" id="{225F2ED0-4DD6-C709-DA9C-E07055173493}"/>
              </a:ext>
            </a:extLst>
          </p:cNvPr>
          <p:cNvSpPr txBox="1">
            <a:spLocks/>
          </p:cNvSpPr>
          <p:nvPr/>
        </p:nvSpPr>
        <p:spPr>
          <a:xfrm>
            <a:off x="6379975" y="4078291"/>
            <a:ext cx="3003177" cy="1095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accent5"/>
                </a:solidFill>
                <a:latin typeface="Century Gothic" panose="020B0502020202020204" pitchFamily="34" charset="0"/>
              </a:rPr>
              <a:t>Accessible</a:t>
            </a:r>
          </a:p>
        </p:txBody>
      </p:sp>
      <p:grpSp>
        <p:nvGrpSpPr>
          <p:cNvPr id="13" name="Group 12">
            <a:extLst>
              <a:ext uri="{FF2B5EF4-FFF2-40B4-BE49-F238E27FC236}">
                <a16:creationId xmlns:a16="http://schemas.microsoft.com/office/drawing/2014/main" id="{5A61E4F2-48D1-EF75-C7C0-66CA5C00FE1C}"/>
              </a:ext>
            </a:extLst>
          </p:cNvPr>
          <p:cNvGrpSpPr/>
          <p:nvPr/>
        </p:nvGrpSpPr>
        <p:grpSpPr>
          <a:xfrm>
            <a:off x="2407230" y="1076661"/>
            <a:ext cx="4535862" cy="4535862"/>
            <a:chOff x="4682069" y="549127"/>
            <a:chExt cx="2827862" cy="2827862"/>
          </a:xfrm>
        </p:grpSpPr>
        <p:pic>
          <p:nvPicPr>
            <p:cNvPr id="14" name="Graphic 13" descr="Paper outline">
              <a:extLst>
                <a:ext uri="{FF2B5EF4-FFF2-40B4-BE49-F238E27FC236}">
                  <a16:creationId xmlns:a16="http://schemas.microsoft.com/office/drawing/2014/main" id="{F7C79563-3E6C-203A-4DE2-951107A125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15" name="Picture 14" descr="Logo&#10;&#10;Description automatically generated">
              <a:extLst>
                <a:ext uri="{FF2B5EF4-FFF2-40B4-BE49-F238E27FC236}">
                  <a16:creationId xmlns:a16="http://schemas.microsoft.com/office/drawing/2014/main" id="{51429108-9045-8EF1-EA46-47F9045480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Tree>
    <p:extLst>
      <p:ext uri="{BB962C8B-B14F-4D97-AF65-F5344CB8AC3E}">
        <p14:creationId xmlns:p14="http://schemas.microsoft.com/office/powerpoint/2010/main" val="3546767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91DE7DF-39AA-785B-C148-60B7B96E99C7}"/>
              </a:ext>
            </a:extLst>
          </p:cNvPr>
          <p:cNvGrpSpPr/>
          <p:nvPr/>
        </p:nvGrpSpPr>
        <p:grpSpPr>
          <a:xfrm>
            <a:off x="3313809" y="4398954"/>
            <a:ext cx="3085624" cy="1790142"/>
            <a:chOff x="454117" y="2324063"/>
            <a:chExt cx="3333137" cy="2209874"/>
          </a:xfrm>
        </p:grpSpPr>
        <p:sp>
          <p:nvSpPr>
            <p:cNvPr id="5" name="Rounded Rectangle 4">
              <a:extLst>
                <a:ext uri="{FF2B5EF4-FFF2-40B4-BE49-F238E27FC236}">
                  <a16:creationId xmlns:a16="http://schemas.microsoft.com/office/drawing/2014/main" id="{7FB13EF7-3CC0-5977-0003-6C21AAD149D0}"/>
                </a:ext>
              </a:extLst>
            </p:cNvPr>
            <p:cNvSpPr/>
            <p:nvPr/>
          </p:nvSpPr>
          <p:spPr>
            <a:xfrm>
              <a:off x="454117" y="2324063"/>
              <a:ext cx="3333137" cy="220987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6" name="Title 1">
              <a:extLst>
                <a:ext uri="{FF2B5EF4-FFF2-40B4-BE49-F238E27FC236}">
                  <a16:creationId xmlns:a16="http://schemas.microsoft.com/office/drawing/2014/main" id="{086E55BC-E865-FEE4-1EC0-8F94EA1C0FDF}"/>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a:t>
              </a:r>
            </a:p>
            <a:p>
              <a:pPr algn="ctr"/>
              <a:r>
                <a:rPr lang="en-US" sz="2800" dirty="0">
                  <a:solidFill>
                    <a:schemeClr val="accent6">
                      <a:lumMod val="50000"/>
                    </a:schemeClr>
                  </a:solidFill>
                  <a:latin typeface="Century Gothic" panose="020B0502020202020204" pitchFamily="34" charset="0"/>
                </a:rPr>
                <a:t>Thing Description</a:t>
              </a:r>
            </a:p>
          </p:txBody>
        </p:sp>
      </p:grpSp>
      <p:grpSp>
        <p:nvGrpSpPr>
          <p:cNvPr id="9" name="Group 8">
            <a:extLst>
              <a:ext uri="{FF2B5EF4-FFF2-40B4-BE49-F238E27FC236}">
                <a16:creationId xmlns:a16="http://schemas.microsoft.com/office/drawing/2014/main" id="{22CA8636-A8E4-CC15-E23D-1E0313EB2318}"/>
              </a:ext>
            </a:extLst>
          </p:cNvPr>
          <p:cNvGrpSpPr/>
          <p:nvPr/>
        </p:nvGrpSpPr>
        <p:grpSpPr>
          <a:xfrm>
            <a:off x="6501348" y="2553870"/>
            <a:ext cx="2376001" cy="3635226"/>
            <a:chOff x="454117" y="2324063"/>
            <a:chExt cx="3333137" cy="2209874"/>
          </a:xfrm>
          <a:solidFill>
            <a:schemeClr val="accent2"/>
          </a:solidFill>
        </p:grpSpPr>
        <p:sp>
          <p:nvSpPr>
            <p:cNvPr id="16" name="Rounded Rectangle 15">
              <a:extLst>
                <a:ext uri="{FF2B5EF4-FFF2-40B4-BE49-F238E27FC236}">
                  <a16:creationId xmlns:a16="http://schemas.microsoft.com/office/drawing/2014/main" id="{BD04631C-76E6-1F55-634B-88358819B263}"/>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8" name="Title 1">
              <a:extLst>
                <a:ext uri="{FF2B5EF4-FFF2-40B4-BE49-F238E27FC236}">
                  <a16:creationId xmlns:a16="http://schemas.microsoft.com/office/drawing/2014/main" id="{0D3D39C1-181A-887F-6DB7-C8ED75EBF126}"/>
                </a:ext>
              </a:extLst>
            </p:cNvPr>
            <p:cNvSpPr txBox="1">
              <a:spLocks/>
            </p:cNvSpPr>
            <p:nvPr/>
          </p:nvSpPr>
          <p:spPr>
            <a:xfrm>
              <a:off x="563298" y="2650889"/>
              <a:ext cx="3114776"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2">
                      <a:lumMod val="20000"/>
                      <a:lumOff val="80000"/>
                    </a:schemeClr>
                  </a:solidFill>
                  <a:latin typeface="Century Gothic" panose="020B0502020202020204" pitchFamily="34" charset="0"/>
                </a:rPr>
                <a:t>WoT</a:t>
              </a:r>
              <a:r>
                <a:rPr lang="en-US" sz="2800" dirty="0">
                  <a:solidFill>
                    <a:schemeClr val="accent2">
                      <a:lumMod val="20000"/>
                      <a:lumOff val="80000"/>
                    </a:schemeClr>
                  </a:solidFill>
                  <a:latin typeface="Century Gothic" panose="020B0502020202020204" pitchFamily="34" charset="0"/>
                </a:rPr>
                <a:t> </a:t>
              </a:r>
            </a:p>
            <a:p>
              <a:pPr algn="ctr"/>
              <a:r>
                <a:rPr lang="en-US" sz="2800" dirty="0">
                  <a:solidFill>
                    <a:schemeClr val="accent2">
                      <a:lumMod val="20000"/>
                      <a:lumOff val="80000"/>
                    </a:schemeClr>
                  </a:solidFill>
                  <a:latin typeface="Century Gothic" panose="020B0502020202020204" pitchFamily="34" charset="0"/>
                </a:rPr>
                <a:t>Discovery</a:t>
              </a:r>
            </a:p>
          </p:txBody>
        </p:sp>
      </p:grpSp>
      <p:grpSp>
        <p:nvGrpSpPr>
          <p:cNvPr id="7" name="Group 6">
            <a:extLst>
              <a:ext uri="{FF2B5EF4-FFF2-40B4-BE49-F238E27FC236}">
                <a16:creationId xmlns:a16="http://schemas.microsoft.com/office/drawing/2014/main" id="{C7C75471-73A9-FEF0-4305-3EBBFE1C76DC}"/>
              </a:ext>
            </a:extLst>
          </p:cNvPr>
          <p:cNvGrpSpPr/>
          <p:nvPr/>
        </p:nvGrpSpPr>
        <p:grpSpPr>
          <a:xfrm>
            <a:off x="3313809" y="2553870"/>
            <a:ext cx="3085624" cy="1769212"/>
            <a:chOff x="454117" y="2324063"/>
            <a:chExt cx="3333137" cy="2209874"/>
          </a:xfrm>
        </p:grpSpPr>
        <p:sp>
          <p:nvSpPr>
            <p:cNvPr id="8" name="Rounded Rectangle 7">
              <a:extLst>
                <a:ext uri="{FF2B5EF4-FFF2-40B4-BE49-F238E27FC236}">
                  <a16:creationId xmlns:a16="http://schemas.microsoft.com/office/drawing/2014/main" id="{A1175B56-1408-6B85-F8E0-F3A1D4777C6A}"/>
                </a:ext>
              </a:extLst>
            </p:cNvPr>
            <p:cNvSpPr/>
            <p:nvPr/>
          </p:nvSpPr>
          <p:spPr>
            <a:xfrm>
              <a:off x="454117" y="2324063"/>
              <a:ext cx="3333137" cy="220987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0" name="Title 1">
              <a:extLst>
                <a:ext uri="{FF2B5EF4-FFF2-40B4-BE49-F238E27FC236}">
                  <a16:creationId xmlns:a16="http://schemas.microsoft.com/office/drawing/2014/main" id="{EAEBC0A8-F9AE-BA67-1EF6-DD953423354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solidFill>
                  <a:latin typeface="Century Gothic" panose="020B0502020202020204" pitchFamily="34" charset="0"/>
                </a:rPr>
                <a:t>WoT</a:t>
              </a:r>
              <a:r>
                <a:rPr lang="en-US" sz="2800" dirty="0">
                  <a:solidFill>
                    <a:schemeClr val="accent1"/>
                  </a:solidFill>
                  <a:latin typeface="Century Gothic" panose="020B0502020202020204" pitchFamily="34" charset="0"/>
                </a:rPr>
                <a:t> Binding</a:t>
              </a:r>
            </a:p>
            <a:p>
              <a:pPr algn="ctr"/>
              <a:r>
                <a:rPr lang="en-US" sz="2800" dirty="0">
                  <a:solidFill>
                    <a:schemeClr val="accent1"/>
                  </a:solidFill>
                  <a:latin typeface="Century Gothic" panose="020B0502020202020204" pitchFamily="34" charset="0"/>
                </a:rPr>
                <a:t>Templates</a:t>
              </a:r>
            </a:p>
          </p:txBody>
        </p:sp>
      </p:grpSp>
      <p:grpSp>
        <p:nvGrpSpPr>
          <p:cNvPr id="2" name="Group 1">
            <a:extLst>
              <a:ext uri="{FF2B5EF4-FFF2-40B4-BE49-F238E27FC236}">
                <a16:creationId xmlns:a16="http://schemas.microsoft.com/office/drawing/2014/main" id="{7BD0F0AA-04AF-105F-E84F-B1BB33AA8BB1}"/>
              </a:ext>
            </a:extLst>
          </p:cNvPr>
          <p:cNvGrpSpPr/>
          <p:nvPr/>
        </p:nvGrpSpPr>
        <p:grpSpPr>
          <a:xfrm>
            <a:off x="3336118" y="668904"/>
            <a:ext cx="2376000" cy="1769212"/>
            <a:chOff x="454117" y="2324063"/>
            <a:chExt cx="3333137" cy="2209874"/>
          </a:xfrm>
        </p:grpSpPr>
        <p:sp>
          <p:nvSpPr>
            <p:cNvPr id="3" name="Rounded Rectangle 2">
              <a:extLst>
                <a:ext uri="{FF2B5EF4-FFF2-40B4-BE49-F238E27FC236}">
                  <a16:creationId xmlns:a16="http://schemas.microsoft.com/office/drawing/2014/main" id="{91401285-B4AF-208A-059F-15D814EE8A89}"/>
                </a:ext>
              </a:extLst>
            </p:cNvPr>
            <p:cNvSpPr/>
            <p:nvPr/>
          </p:nvSpPr>
          <p:spPr>
            <a:xfrm>
              <a:off x="454117" y="2324063"/>
              <a:ext cx="3333137" cy="220987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4" name="Title 1">
              <a:extLst>
                <a:ext uri="{FF2B5EF4-FFF2-40B4-BE49-F238E27FC236}">
                  <a16:creationId xmlns:a16="http://schemas.microsoft.com/office/drawing/2014/main" id="{12EC17AA-8B07-C5EC-3867-EBAA712C289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Profile</a:t>
              </a:r>
            </a:p>
          </p:txBody>
        </p:sp>
      </p:grpSp>
      <p:grpSp>
        <p:nvGrpSpPr>
          <p:cNvPr id="11" name="Group 10">
            <a:extLst>
              <a:ext uri="{FF2B5EF4-FFF2-40B4-BE49-F238E27FC236}">
                <a16:creationId xmlns:a16="http://schemas.microsoft.com/office/drawing/2014/main" id="{F1405DA4-9FED-6DA1-D976-7BE885BC0037}"/>
              </a:ext>
            </a:extLst>
          </p:cNvPr>
          <p:cNvGrpSpPr/>
          <p:nvPr/>
        </p:nvGrpSpPr>
        <p:grpSpPr>
          <a:xfrm>
            <a:off x="5791725" y="668904"/>
            <a:ext cx="3085624" cy="1769212"/>
            <a:chOff x="454117" y="2324063"/>
            <a:chExt cx="3333137" cy="2209874"/>
          </a:xfrm>
        </p:grpSpPr>
        <p:sp>
          <p:nvSpPr>
            <p:cNvPr id="13" name="Rounded Rectangle 12">
              <a:extLst>
                <a:ext uri="{FF2B5EF4-FFF2-40B4-BE49-F238E27FC236}">
                  <a16:creationId xmlns:a16="http://schemas.microsoft.com/office/drawing/2014/main" id="{6F334EDA-EE1B-9F1D-2593-3E91B17A26B7}"/>
                </a:ext>
              </a:extLst>
            </p:cNvPr>
            <p:cNvSpPr/>
            <p:nvPr/>
          </p:nvSpPr>
          <p:spPr>
            <a:xfrm>
              <a:off x="454117" y="2324063"/>
              <a:ext cx="3333137" cy="220987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4" name="Title 1">
              <a:extLst>
                <a:ext uri="{FF2B5EF4-FFF2-40B4-BE49-F238E27FC236}">
                  <a16:creationId xmlns:a16="http://schemas.microsoft.com/office/drawing/2014/main" id="{654CFDDF-538E-FD7B-B89F-1CB243E171C9}"/>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bg2"/>
                  </a:solidFill>
                  <a:latin typeface="Century Gothic" panose="020B0502020202020204" pitchFamily="34" charset="0"/>
                </a:rPr>
                <a:t>WoT</a:t>
              </a:r>
              <a:r>
                <a:rPr lang="en-US" sz="2800" dirty="0">
                  <a:solidFill>
                    <a:schemeClr val="bg2"/>
                  </a:solidFill>
                  <a:latin typeface="Century Gothic" panose="020B0502020202020204" pitchFamily="34" charset="0"/>
                </a:rPr>
                <a:t> Scripting API</a:t>
              </a:r>
            </a:p>
          </p:txBody>
        </p:sp>
      </p:grpSp>
    </p:spTree>
    <p:extLst>
      <p:ext uri="{BB962C8B-B14F-4D97-AF65-F5344CB8AC3E}">
        <p14:creationId xmlns:p14="http://schemas.microsoft.com/office/powerpoint/2010/main" val="2762090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1000">
        <p159:morph option="byObject"/>
      </p:transition>
    </mc:Choice>
    <mc:Fallback xmlns="">
      <p:transition spd="slow" advTm="2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1" fill="hold" nodeType="afterEffect">
                                  <p:stCondLst>
                                    <p:cond delay="25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750" fill="hold"/>
                                        <p:tgtEl>
                                          <p:spTgt spid="9"/>
                                        </p:tgtEl>
                                        <p:attrNameLst>
                                          <p:attrName>ppt_x</p:attrName>
                                        </p:attrNameLst>
                                      </p:cBhvr>
                                      <p:tavLst>
                                        <p:tav tm="0">
                                          <p:val>
                                            <p:strVal val="#ppt_x"/>
                                          </p:val>
                                        </p:tav>
                                        <p:tav tm="100000">
                                          <p:val>
                                            <p:strVal val="#ppt_x"/>
                                          </p:val>
                                        </p:tav>
                                      </p:tavLst>
                                    </p:anim>
                                    <p:anim calcmode="lin" valueType="num">
                                      <p:cBhvr additive="base">
                                        <p:cTn id="13" dur="750" fill="hold"/>
                                        <p:tgtEl>
                                          <p:spTgt spid="9"/>
                                        </p:tgtEl>
                                        <p:attrNameLst>
                                          <p:attrName>ppt_y</p:attrName>
                                        </p:attrNameLst>
                                      </p:cBhvr>
                                      <p:tavLst>
                                        <p:tav tm="0">
                                          <p:val>
                                            <p:strVal val="0-#ppt_h/2"/>
                                          </p:val>
                                        </p:tav>
                                        <p:tav tm="100000">
                                          <p:val>
                                            <p:strVal val="#ppt_y"/>
                                          </p:val>
                                        </p:tav>
                                      </p:tavLst>
                                    </p:anim>
                                  </p:childTnLst>
                                </p:cTn>
                              </p:par>
                            </p:childTnLst>
                          </p:cTn>
                        </p:par>
                        <p:par>
                          <p:cTn id="14" fill="hold">
                            <p:stCondLst>
                              <p:cond delay="1750"/>
                            </p:stCondLst>
                            <p:childTnLst>
                              <p:par>
                                <p:cTn id="15" presetID="2" presetClass="entr" presetSubtype="1" fill="hold" nodeType="afterEffect">
                                  <p:stCondLst>
                                    <p:cond delay="25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750" fill="hold"/>
                                        <p:tgtEl>
                                          <p:spTgt spid="7"/>
                                        </p:tgtEl>
                                        <p:attrNameLst>
                                          <p:attrName>ppt_x</p:attrName>
                                        </p:attrNameLst>
                                      </p:cBhvr>
                                      <p:tavLst>
                                        <p:tav tm="0">
                                          <p:val>
                                            <p:strVal val="#ppt_x"/>
                                          </p:val>
                                        </p:tav>
                                        <p:tav tm="100000">
                                          <p:val>
                                            <p:strVal val="#ppt_x"/>
                                          </p:val>
                                        </p:tav>
                                      </p:tavLst>
                                    </p:anim>
                                    <p:anim calcmode="lin" valueType="num">
                                      <p:cBhvr additive="base">
                                        <p:cTn id="18" dur="750" fill="hold"/>
                                        <p:tgtEl>
                                          <p:spTgt spid="7"/>
                                        </p:tgtEl>
                                        <p:attrNameLst>
                                          <p:attrName>ppt_y</p:attrName>
                                        </p:attrNameLst>
                                      </p:cBhvr>
                                      <p:tavLst>
                                        <p:tav tm="0">
                                          <p:val>
                                            <p:strVal val="0-#ppt_h/2"/>
                                          </p:val>
                                        </p:tav>
                                        <p:tav tm="100000">
                                          <p:val>
                                            <p:strVal val="#ppt_y"/>
                                          </p:val>
                                        </p:tav>
                                      </p:tavLst>
                                    </p:anim>
                                  </p:childTnLst>
                                </p:cTn>
                              </p:par>
                            </p:childTnLst>
                          </p:cTn>
                        </p:par>
                        <p:par>
                          <p:cTn id="19" fill="hold">
                            <p:stCondLst>
                              <p:cond delay="2750"/>
                            </p:stCondLst>
                            <p:childTnLst>
                              <p:par>
                                <p:cTn id="20" presetID="2" presetClass="entr" presetSubtype="1" fill="hold" nodeType="afterEffect">
                                  <p:stCondLst>
                                    <p:cond delay="25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750" fill="hold"/>
                                        <p:tgtEl>
                                          <p:spTgt spid="2"/>
                                        </p:tgtEl>
                                        <p:attrNameLst>
                                          <p:attrName>ppt_x</p:attrName>
                                        </p:attrNameLst>
                                      </p:cBhvr>
                                      <p:tavLst>
                                        <p:tav tm="0">
                                          <p:val>
                                            <p:strVal val="#ppt_x"/>
                                          </p:val>
                                        </p:tav>
                                        <p:tav tm="100000">
                                          <p:val>
                                            <p:strVal val="#ppt_x"/>
                                          </p:val>
                                        </p:tav>
                                      </p:tavLst>
                                    </p:anim>
                                    <p:anim calcmode="lin" valueType="num">
                                      <p:cBhvr additive="base">
                                        <p:cTn id="23" dur="750" fill="hold"/>
                                        <p:tgtEl>
                                          <p:spTgt spid="2"/>
                                        </p:tgtEl>
                                        <p:attrNameLst>
                                          <p:attrName>ppt_y</p:attrName>
                                        </p:attrNameLst>
                                      </p:cBhvr>
                                      <p:tavLst>
                                        <p:tav tm="0">
                                          <p:val>
                                            <p:strVal val="0-#ppt_h/2"/>
                                          </p:val>
                                        </p:tav>
                                        <p:tav tm="100000">
                                          <p:val>
                                            <p:strVal val="#ppt_y"/>
                                          </p:val>
                                        </p:tav>
                                      </p:tavLst>
                                    </p:anim>
                                  </p:childTnLst>
                                </p:cTn>
                              </p:par>
                            </p:childTnLst>
                          </p:cTn>
                        </p:par>
                        <p:par>
                          <p:cTn id="24" fill="hold">
                            <p:stCondLst>
                              <p:cond delay="3750"/>
                            </p:stCondLst>
                            <p:childTnLst>
                              <p:par>
                                <p:cTn id="25" presetID="2" presetClass="entr" presetSubtype="1" fill="hold" nodeType="afterEffect">
                                  <p:stCondLst>
                                    <p:cond delay="25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750" fill="hold"/>
                                        <p:tgtEl>
                                          <p:spTgt spid="11"/>
                                        </p:tgtEl>
                                        <p:attrNameLst>
                                          <p:attrName>ppt_x</p:attrName>
                                        </p:attrNameLst>
                                      </p:cBhvr>
                                      <p:tavLst>
                                        <p:tav tm="0">
                                          <p:val>
                                            <p:strVal val="#ppt_x"/>
                                          </p:val>
                                        </p:tav>
                                        <p:tav tm="100000">
                                          <p:val>
                                            <p:strVal val="#ppt_x"/>
                                          </p:val>
                                        </p:tav>
                                      </p:tavLst>
                                    </p:anim>
                                    <p:anim calcmode="lin" valueType="num">
                                      <p:cBhvr additive="base">
                                        <p:cTn id="28" dur="750" fill="hold"/>
                                        <p:tgtEl>
                                          <p:spTgt spid="1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Paper outline">
            <a:extLst>
              <a:ext uri="{FF2B5EF4-FFF2-40B4-BE49-F238E27FC236}">
                <a16:creationId xmlns:a16="http://schemas.microsoft.com/office/drawing/2014/main" id="{1348194F-92A0-CC79-0FEC-1E26EC7E4C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47622" y="2831834"/>
            <a:ext cx="1194332" cy="1194332"/>
          </a:xfrm>
          <a:prstGeom prst="rect">
            <a:avLst/>
          </a:prstGeom>
        </p:spPr>
      </p:pic>
      <p:pic>
        <p:nvPicPr>
          <p:cNvPr id="13" name="Graphic 12" descr="Paper outline">
            <a:extLst>
              <a:ext uri="{FF2B5EF4-FFF2-40B4-BE49-F238E27FC236}">
                <a16:creationId xmlns:a16="http://schemas.microsoft.com/office/drawing/2014/main" id="{7BB4FFB1-9D36-D4C6-5BC6-C3D4A173CE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59882" y="2831834"/>
            <a:ext cx="1194332" cy="1194332"/>
          </a:xfrm>
          <a:prstGeom prst="rect">
            <a:avLst/>
          </a:prstGeom>
        </p:spPr>
      </p:pic>
      <p:pic>
        <p:nvPicPr>
          <p:cNvPr id="14" name="Graphic 13" descr="Paper outline">
            <a:extLst>
              <a:ext uri="{FF2B5EF4-FFF2-40B4-BE49-F238E27FC236}">
                <a16:creationId xmlns:a16="http://schemas.microsoft.com/office/drawing/2014/main" id="{499D49AF-E271-EEFC-B1D7-3BFA79DC5B5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59882" y="2831834"/>
            <a:ext cx="1194332" cy="1194332"/>
          </a:xfrm>
          <a:prstGeom prst="rect">
            <a:avLst/>
          </a:prstGeom>
        </p:spPr>
      </p:pic>
      <p:pic>
        <p:nvPicPr>
          <p:cNvPr id="15" name="Graphic 14" descr="Paper outline">
            <a:extLst>
              <a:ext uri="{FF2B5EF4-FFF2-40B4-BE49-F238E27FC236}">
                <a16:creationId xmlns:a16="http://schemas.microsoft.com/office/drawing/2014/main" id="{D34D2AE8-873F-A3A7-FD79-EA9675531B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35362" y="2831834"/>
            <a:ext cx="1194332" cy="1194332"/>
          </a:xfrm>
          <a:prstGeom prst="rect">
            <a:avLst/>
          </a:prstGeom>
        </p:spPr>
      </p:pic>
      <p:pic>
        <p:nvPicPr>
          <p:cNvPr id="17" name="Graphic 16" descr="Paper outline">
            <a:extLst>
              <a:ext uri="{FF2B5EF4-FFF2-40B4-BE49-F238E27FC236}">
                <a16:creationId xmlns:a16="http://schemas.microsoft.com/office/drawing/2014/main" id="{774DD543-6716-CE77-1C1E-518DBDF379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59882" y="2831834"/>
            <a:ext cx="1194332" cy="1194332"/>
          </a:xfrm>
          <a:prstGeom prst="rect">
            <a:avLst/>
          </a:prstGeom>
        </p:spPr>
      </p:pic>
      <p:pic>
        <p:nvPicPr>
          <p:cNvPr id="16" name="Graphic 15" descr="Paper outline">
            <a:extLst>
              <a:ext uri="{FF2B5EF4-FFF2-40B4-BE49-F238E27FC236}">
                <a16:creationId xmlns:a16="http://schemas.microsoft.com/office/drawing/2014/main" id="{B8E3AF9C-3FB8-CF3E-64C2-C27F4140966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59882" y="2831834"/>
            <a:ext cx="1194332" cy="1194332"/>
          </a:xfrm>
          <a:prstGeom prst="rect">
            <a:avLst/>
          </a:prstGeom>
        </p:spPr>
      </p:pic>
      <p:pic>
        <p:nvPicPr>
          <p:cNvPr id="2" name="Graphic 1" descr="Paper outline">
            <a:extLst>
              <a:ext uri="{FF2B5EF4-FFF2-40B4-BE49-F238E27FC236}">
                <a16:creationId xmlns:a16="http://schemas.microsoft.com/office/drawing/2014/main" id="{0DA47144-AFE2-4A3C-07F7-3CB219B358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59882" y="2831834"/>
            <a:ext cx="1194332" cy="1194332"/>
          </a:xfrm>
          <a:prstGeom prst="rect">
            <a:avLst/>
          </a:prstGeom>
        </p:spPr>
      </p:pic>
      <p:pic>
        <p:nvPicPr>
          <p:cNvPr id="3" name="Graphic 2" descr="Paper outline">
            <a:extLst>
              <a:ext uri="{FF2B5EF4-FFF2-40B4-BE49-F238E27FC236}">
                <a16:creationId xmlns:a16="http://schemas.microsoft.com/office/drawing/2014/main" id="{5284407B-9BE4-1127-4F1C-58E829E76C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47622" y="2831834"/>
            <a:ext cx="1194332" cy="1194332"/>
          </a:xfrm>
          <a:prstGeom prst="rect">
            <a:avLst/>
          </a:prstGeom>
        </p:spPr>
      </p:pic>
      <p:grpSp>
        <p:nvGrpSpPr>
          <p:cNvPr id="10" name="Group 9">
            <a:extLst>
              <a:ext uri="{FF2B5EF4-FFF2-40B4-BE49-F238E27FC236}">
                <a16:creationId xmlns:a16="http://schemas.microsoft.com/office/drawing/2014/main" id="{1C7A25FB-21D3-7A60-149C-20C3D0B21661}"/>
              </a:ext>
            </a:extLst>
          </p:cNvPr>
          <p:cNvGrpSpPr/>
          <p:nvPr/>
        </p:nvGrpSpPr>
        <p:grpSpPr>
          <a:xfrm>
            <a:off x="5151453" y="2084528"/>
            <a:ext cx="1562149" cy="2688943"/>
            <a:chOff x="454117" y="2324063"/>
            <a:chExt cx="3333137" cy="2209874"/>
          </a:xfrm>
          <a:solidFill>
            <a:schemeClr val="accent2"/>
          </a:solidFill>
        </p:grpSpPr>
        <p:sp>
          <p:nvSpPr>
            <p:cNvPr id="11" name="Rounded Rectangle 10">
              <a:extLst>
                <a:ext uri="{FF2B5EF4-FFF2-40B4-BE49-F238E27FC236}">
                  <a16:creationId xmlns:a16="http://schemas.microsoft.com/office/drawing/2014/main" id="{57454D37-6F52-1DBB-A3CF-2F8D14E73896}"/>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2" name="Title 1">
              <a:extLst>
                <a:ext uri="{FF2B5EF4-FFF2-40B4-BE49-F238E27FC236}">
                  <a16:creationId xmlns:a16="http://schemas.microsoft.com/office/drawing/2014/main" id="{4E20CCE5-050E-AD1D-1AFE-20C5AB6649C7}"/>
                </a:ext>
              </a:extLst>
            </p:cNvPr>
            <p:cNvSpPr txBox="1">
              <a:spLocks/>
            </p:cNvSpPr>
            <p:nvPr/>
          </p:nvSpPr>
          <p:spPr>
            <a:xfrm>
              <a:off x="563298" y="2650889"/>
              <a:ext cx="3114776"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err="1">
                  <a:solidFill>
                    <a:schemeClr val="accent2">
                      <a:lumMod val="20000"/>
                      <a:lumOff val="80000"/>
                    </a:schemeClr>
                  </a:solidFill>
                  <a:latin typeface="Century Gothic" panose="020B0502020202020204" pitchFamily="34" charset="0"/>
                </a:rPr>
                <a:t>WoT</a:t>
              </a:r>
              <a:r>
                <a:rPr lang="en-US" sz="2000" dirty="0">
                  <a:solidFill>
                    <a:schemeClr val="accent2">
                      <a:lumMod val="20000"/>
                      <a:lumOff val="80000"/>
                    </a:schemeClr>
                  </a:solidFill>
                  <a:latin typeface="Century Gothic" panose="020B0502020202020204" pitchFamily="34" charset="0"/>
                </a:rPr>
                <a:t> </a:t>
              </a:r>
            </a:p>
            <a:p>
              <a:pPr algn="ctr"/>
              <a:r>
                <a:rPr lang="en-US" sz="2000" dirty="0">
                  <a:solidFill>
                    <a:schemeClr val="accent2">
                      <a:lumMod val="20000"/>
                      <a:lumOff val="80000"/>
                    </a:schemeClr>
                  </a:solidFill>
                  <a:latin typeface="Century Gothic" panose="020B0502020202020204" pitchFamily="34" charset="0"/>
                </a:rPr>
                <a:t>Discovery</a:t>
              </a:r>
            </a:p>
          </p:txBody>
        </p:sp>
      </p:grpSp>
    </p:spTree>
    <p:extLst>
      <p:ext uri="{BB962C8B-B14F-4D97-AF65-F5344CB8AC3E}">
        <p14:creationId xmlns:p14="http://schemas.microsoft.com/office/powerpoint/2010/main" val="1513346199"/>
      </p:ext>
    </p:extLst>
  </p:cSld>
  <p:clrMapOvr>
    <a:masterClrMapping/>
  </p:clrMapOvr>
  <mc:AlternateContent xmlns:mc="http://schemas.openxmlformats.org/markup-compatibility/2006" xmlns:p14="http://schemas.microsoft.com/office/powerpoint/2010/main">
    <mc:Choice Requires="p14">
      <p:transition spd="slow" p14:dur="2000" advTm="6000"/>
    </mc:Choice>
    <mc:Fallback xmlns="">
      <p:transition spd="slow" advTm="6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1.66667E-6 0 L -1.66667E-6 -0.58796 " pathEditMode="relative" rAng="0" ptsTypes="AA">
                                      <p:cBhvr>
                                        <p:cTn id="6" dur="3000" fill="hold"/>
                                        <p:tgtEl>
                                          <p:spTgt spid="13"/>
                                        </p:tgtEl>
                                        <p:attrNameLst>
                                          <p:attrName>ppt_x</p:attrName>
                                          <p:attrName>ppt_y</p:attrName>
                                        </p:attrNameLst>
                                      </p:cBhvr>
                                      <p:rCtr x="0" y="-29398"/>
                                    </p:animMotion>
                                  </p:childTnLst>
                                </p:cTn>
                              </p:par>
                              <p:par>
                                <p:cTn id="7" presetID="42" presetClass="path" presetSubtype="0" accel="50000" decel="50000" fill="hold" nodeType="withEffect">
                                  <p:stCondLst>
                                    <p:cond delay="0"/>
                                  </p:stCondLst>
                                  <p:childTnLst>
                                    <p:animMotion origin="layout" path="M -1.66667E-6 0 L -1.66667E-6 0.58657 " pathEditMode="relative" rAng="0" ptsTypes="AA">
                                      <p:cBhvr>
                                        <p:cTn id="8" dur="3000" fill="hold"/>
                                        <p:tgtEl>
                                          <p:spTgt spid="14"/>
                                        </p:tgtEl>
                                        <p:attrNameLst>
                                          <p:attrName>ppt_x</p:attrName>
                                          <p:attrName>ppt_y</p:attrName>
                                        </p:attrNameLst>
                                      </p:cBhvr>
                                      <p:rCtr x="0" y="29329"/>
                                    </p:animMotion>
                                  </p:childTnLst>
                                </p:cTn>
                              </p:par>
                              <p:par>
                                <p:cTn id="9" presetID="35" presetClass="path" presetSubtype="0" accel="50000" decel="50000" fill="hold" nodeType="withEffect">
                                  <p:stCondLst>
                                    <p:cond delay="0"/>
                                  </p:stCondLst>
                                  <p:childTnLst>
                                    <p:animMotion origin="layout" path="M -2.08333E-7 0 L -0.52591 0 " pathEditMode="relative" rAng="0" ptsTypes="AA">
                                      <p:cBhvr>
                                        <p:cTn id="10" dur="3000" fill="hold"/>
                                        <p:tgtEl>
                                          <p:spTgt spid="4"/>
                                        </p:tgtEl>
                                        <p:attrNameLst>
                                          <p:attrName>ppt_x</p:attrName>
                                          <p:attrName>ppt_y</p:attrName>
                                        </p:attrNameLst>
                                      </p:cBhvr>
                                      <p:rCtr x="-26302" y="0"/>
                                    </p:animMotion>
                                  </p:childTnLst>
                                </p:cTn>
                              </p:par>
                              <p:par>
                                <p:cTn id="11" presetID="63" presetClass="path" presetSubtype="0" accel="50000" decel="50000" fill="hold" nodeType="withEffect">
                                  <p:stCondLst>
                                    <p:cond delay="0"/>
                                  </p:stCondLst>
                                  <p:childTnLst>
                                    <p:animMotion origin="layout" path="M -1.66667E-6 0 L 0.56016 0 " pathEditMode="relative" rAng="0" ptsTypes="AA">
                                      <p:cBhvr>
                                        <p:cTn id="12" dur="3000" fill="hold"/>
                                        <p:tgtEl>
                                          <p:spTgt spid="17"/>
                                        </p:tgtEl>
                                        <p:attrNameLst>
                                          <p:attrName>ppt_x</p:attrName>
                                          <p:attrName>ppt_y</p:attrName>
                                        </p:attrNameLst>
                                      </p:cBhvr>
                                      <p:rCtr x="28008" y="0"/>
                                    </p:animMotion>
                                  </p:childTnLst>
                                </p:cTn>
                              </p:par>
                              <p:par>
                                <p:cTn id="13" presetID="49" presetClass="path" presetSubtype="0" accel="50000" decel="50000" fill="hold" nodeType="withEffect">
                                  <p:stCondLst>
                                    <p:cond delay="0"/>
                                  </p:stCondLst>
                                  <p:childTnLst>
                                    <p:animMotion origin="layout" path="M -1.66667E-6 0 L 0.55599 0.55602 " pathEditMode="relative" rAng="0" ptsTypes="AA">
                                      <p:cBhvr>
                                        <p:cTn id="14" dur="3000" fill="hold"/>
                                        <p:tgtEl>
                                          <p:spTgt spid="16"/>
                                        </p:tgtEl>
                                        <p:attrNameLst>
                                          <p:attrName>ppt_x</p:attrName>
                                          <p:attrName>ppt_y</p:attrName>
                                        </p:attrNameLst>
                                      </p:cBhvr>
                                      <p:rCtr x="27799" y="27801"/>
                                    </p:animMotion>
                                  </p:childTnLst>
                                </p:cTn>
                              </p:par>
                              <p:par>
                                <p:cTn id="15" presetID="49" presetClass="path" presetSubtype="0" accel="50000" decel="50000" fill="hold" nodeType="withEffect">
                                  <p:stCondLst>
                                    <p:cond delay="0"/>
                                  </p:stCondLst>
                                  <p:childTnLst>
                                    <p:animMotion origin="layout" path="M -0.53972 -0.55949 L -8.33333E-7 -1.48148E-6 " pathEditMode="relative" rAng="0" ptsTypes="AA">
                                      <p:cBhvr>
                                        <p:cTn id="16" dur="3000" spd="-100000" fill="hold"/>
                                        <p:tgtEl>
                                          <p:spTgt spid="15"/>
                                        </p:tgtEl>
                                        <p:attrNameLst>
                                          <p:attrName>ppt_x</p:attrName>
                                          <p:attrName>ppt_y</p:attrName>
                                        </p:attrNameLst>
                                      </p:cBhvr>
                                      <p:rCtr x="27057" y="28912"/>
                                    </p:animMotion>
                                  </p:childTnLst>
                                </p:cTn>
                              </p:par>
                              <p:par>
                                <p:cTn id="17" presetID="56" presetClass="path" presetSubtype="0" accel="50000" decel="50000" fill="hold" nodeType="withEffect">
                                  <p:stCondLst>
                                    <p:cond delay="0"/>
                                  </p:stCondLst>
                                  <p:childTnLst>
                                    <p:animMotion origin="layout" path="M -2.08333E-7 0 L 0.55716 -0.55718 " pathEditMode="relative" rAng="0" ptsTypes="AA">
                                      <p:cBhvr>
                                        <p:cTn id="18" dur="3000" fill="hold"/>
                                        <p:tgtEl>
                                          <p:spTgt spid="3"/>
                                        </p:tgtEl>
                                        <p:attrNameLst>
                                          <p:attrName>ppt_x</p:attrName>
                                          <p:attrName>ppt_y</p:attrName>
                                        </p:attrNameLst>
                                      </p:cBhvr>
                                      <p:rCtr x="27852" y="-27870"/>
                                    </p:animMotion>
                                  </p:childTnLst>
                                </p:cTn>
                              </p:par>
                              <p:par>
                                <p:cTn id="19" presetID="56" presetClass="path" presetSubtype="0" accel="50000" decel="50000" fill="hold" nodeType="withEffect">
                                  <p:stCondLst>
                                    <p:cond delay="0"/>
                                  </p:stCondLst>
                                  <p:childTnLst>
                                    <p:animMotion origin="layout" path="M -0.53945 0.53935 L -1.66667E-6 0 " pathEditMode="relative" rAng="0" ptsTypes="AA">
                                      <p:cBhvr>
                                        <p:cTn id="20" dur="3000" spd="-100000" fill="hold"/>
                                        <p:tgtEl>
                                          <p:spTgt spid="2"/>
                                        </p:tgtEl>
                                        <p:attrNameLst>
                                          <p:attrName>ppt_x</p:attrName>
                                          <p:attrName>ppt_y</p:attrName>
                                        </p:attrNameLst>
                                      </p:cBhvr>
                                      <p:rCtr x="26966" y="-269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Security camera with solid fill">
            <a:extLst>
              <a:ext uri="{FF2B5EF4-FFF2-40B4-BE49-F238E27FC236}">
                <a16:creationId xmlns:a16="http://schemas.microsoft.com/office/drawing/2014/main" id="{2D9F4C31-9E7B-46A1-A28E-DF09113192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2682" y="3490773"/>
            <a:ext cx="1388236" cy="1326221"/>
          </a:xfrm>
          <a:prstGeom prst="rect">
            <a:avLst/>
          </a:prstGeom>
        </p:spPr>
      </p:pic>
      <p:pic>
        <p:nvPicPr>
          <p:cNvPr id="4" name="Graphic 3" descr="Lightbulb with solid fill">
            <a:extLst>
              <a:ext uri="{FF2B5EF4-FFF2-40B4-BE49-F238E27FC236}">
                <a16:creationId xmlns:a16="http://schemas.microsoft.com/office/drawing/2014/main" id="{5625BAA5-BA6D-A456-138A-55EA8509AAB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78021" y="2609142"/>
            <a:ext cx="1194690" cy="1141321"/>
          </a:xfrm>
          <a:prstGeom prst="rect">
            <a:avLst/>
          </a:prstGeom>
        </p:spPr>
      </p:pic>
      <p:grpSp>
        <p:nvGrpSpPr>
          <p:cNvPr id="5" name="Graphic 48" descr="Thermometer with solid fill">
            <a:extLst>
              <a:ext uri="{FF2B5EF4-FFF2-40B4-BE49-F238E27FC236}">
                <a16:creationId xmlns:a16="http://schemas.microsoft.com/office/drawing/2014/main" id="{CCFE4010-34DE-13BE-3682-5F784E3E12D7}"/>
              </a:ext>
            </a:extLst>
          </p:cNvPr>
          <p:cNvGrpSpPr/>
          <p:nvPr/>
        </p:nvGrpSpPr>
        <p:grpSpPr>
          <a:xfrm>
            <a:off x="4678021" y="3728689"/>
            <a:ext cx="499583" cy="1105703"/>
            <a:chOff x="3719557" y="768439"/>
            <a:chExt cx="381301" cy="843915"/>
          </a:xfrm>
          <a:solidFill>
            <a:schemeClr val="accent2"/>
          </a:solidFill>
        </p:grpSpPr>
        <p:sp>
          <p:nvSpPr>
            <p:cNvPr id="6" name="Freeform: Shape 28">
              <a:extLst>
                <a:ext uri="{FF2B5EF4-FFF2-40B4-BE49-F238E27FC236}">
                  <a16:creationId xmlns:a16="http://schemas.microsoft.com/office/drawing/2014/main" id="{BA5F5E4B-2E8D-B1F4-F0F5-5EF94283D41B}"/>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7" name="Freeform: Shape 29">
              <a:extLst>
                <a:ext uri="{FF2B5EF4-FFF2-40B4-BE49-F238E27FC236}">
                  <a16:creationId xmlns:a16="http://schemas.microsoft.com/office/drawing/2014/main" id="{7FED708B-C287-8B71-E6FC-E02F6D598A88}"/>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pic>
        <p:nvPicPr>
          <p:cNvPr id="8" name="Graphic 7" descr="Robot Hand with solid fill">
            <a:extLst>
              <a:ext uri="{FF2B5EF4-FFF2-40B4-BE49-F238E27FC236}">
                <a16:creationId xmlns:a16="http://schemas.microsoft.com/office/drawing/2014/main" id="{4FE11B1A-2A21-42EF-8ED8-4AC6373E7DD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11144" y="1922008"/>
            <a:ext cx="1802835" cy="1802835"/>
          </a:xfrm>
          <a:prstGeom prst="rect">
            <a:avLst/>
          </a:prstGeom>
        </p:spPr>
      </p:pic>
      <p:cxnSp>
        <p:nvCxnSpPr>
          <p:cNvPr id="10" name="Straight Connector 9">
            <a:extLst>
              <a:ext uri="{FF2B5EF4-FFF2-40B4-BE49-F238E27FC236}">
                <a16:creationId xmlns:a16="http://schemas.microsoft.com/office/drawing/2014/main" id="{A46DEC81-F08D-E86B-BEAB-C118F757CFFD}"/>
              </a:ext>
            </a:extLst>
          </p:cNvPr>
          <p:cNvCxnSpPr>
            <a:cxnSpLocks/>
          </p:cNvCxnSpPr>
          <p:nvPr/>
        </p:nvCxnSpPr>
        <p:spPr>
          <a:xfrm>
            <a:off x="7445545" y="3197411"/>
            <a:ext cx="1952455"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FA2568-5AED-DC95-3023-1F3FADD80B1A}"/>
              </a:ext>
            </a:extLst>
          </p:cNvPr>
          <p:cNvCxnSpPr>
            <a:cxnSpLocks/>
          </p:cNvCxnSpPr>
          <p:nvPr/>
        </p:nvCxnSpPr>
        <p:spPr>
          <a:xfrm>
            <a:off x="2794000" y="4340411"/>
            <a:ext cx="1275786"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73B153A-A297-2CB4-82B8-418392325D77}"/>
              </a:ext>
            </a:extLst>
          </p:cNvPr>
          <p:cNvCxnSpPr>
            <a:cxnSpLocks/>
          </p:cNvCxnSpPr>
          <p:nvPr/>
        </p:nvCxnSpPr>
        <p:spPr>
          <a:xfrm>
            <a:off x="5274446" y="1651000"/>
            <a:ext cx="0" cy="392089"/>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A584B3B-DD92-A69A-8DDE-ED6972859E9C}"/>
              </a:ext>
            </a:extLst>
          </p:cNvPr>
          <p:cNvCxnSpPr>
            <a:cxnSpLocks/>
          </p:cNvCxnSpPr>
          <p:nvPr/>
        </p:nvCxnSpPr>
        <p:spPr>
          <a:xfrm>
            <a:off x="6087246" y="5095215"/>
            <a:ext cx="0" cy="441985"/>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8398CF1D-5DC7-54E5-2CA2-279B10EBD8D1}"/>
              </a:ext>
            </a:extLst>
          </p:cNvPr>
          <p:cNvSpPr/>
          <p:nvPr/>
        </p:nvSpPr>
        <p:spPr>
          <a:xfrm>
            <a:off x="1997994" y="1002026"/>
            <a:ext cx="8196012" cy="4853949"/>
          </a:xfrm>
          <a:prstGeom prst="roundRect">
            <a:avLst/>
          </a:prstGeom>
          <a:noFill/>
          <a:ln w="57150">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A2AF5AB-0B01-3281-98F7-6091046AD07D}"/>
              </a:ext>
            </a:extLst>
          </p:cNvPr>
          <p:cNvSpPr/>
          <p:nvPr/>
        </p:nvSpPr>
        <p:spPr>
          <a:xfrm>
            <a:off x="5134746" y="1342327"/>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B5F88DA-55E0-A0A8-78E5-C90B6706CBF3}"/>
              </a:ext>
            </a:extLst>
          </p:cNvPr>
          <p:cNvSpPr/>
          <p:nvPr/>
        </p:nvSpPr>
        <p:spPr>
          <a:xfrm>
            <a:off x="9376903" y="3040102"/>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27CEF15-33A3-E389-7FAC-8C42348E5AA7}"/>
              </a:ext>
            </a:extLst>
          </p:cNvPr>
          <p:cNvSpPr/>
          <p:nvPr/>
        </p:nvSpPr>
        <p:spPr>
          <a:xfrm>
            <a:off x="5947546" y="5373436"/>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B9B9599-8981-C45B-D55A-AF3428A6DF50}"/>
              </a:ext>
            </a:extLst>
          </p:cNvPr>
          <p:cNvSpPr/>
          <p:nvPr/>
        </p:nvSpPr>
        <p:spPr>
          <a:xfrm>
            <a:off x="2489200" y="4200711"/>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73FC1C35-92CB-8AF7-947C-828EFBA89ECB}"/>
              </a:ext>
            </a:extLst>
          </p:cNvPr>
          <p:cNvSpPr txBox="1">
            <a:spLocks/>
          </p:cNvSpPr>
          <p:nvPr/>
        </p:nvSpPr>
        <p:spPr>
          <a:xfrm>
            <a:off x="6764934" y="5586301"/>
            <a:ext cx="3545802" cy="1095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accent2"/>
                </a:solidFill>
                <a:latin typeface="Century Gothic" panose="020B0502020202020204" pitchFamily="34" charset="0"/>
              </a:rPr>
              <a:t>Local Area Network</a:t>
            </a:r>
          </a:p>
        </p:txBody>
      </p:sp>
      <p:grpSp>
        <p:nvGrpSpPr>
          <p:cNvPr id="41" name="Group 40">
            <a:extLst>
              <a:ext uri="{FF2B5EF4-FFF2-40B4-BE49-F238E27FC236}">
                <a16:creationId xmlns:a16="http://schemas.microsoft.com/office/drawing/2014/main" id="{63AFF299-E88E-9016-AF7D-9A0FC9683A73}"/>
              </a:ext>
            </a:extLst>
          </p:cNvPr>
          <p:cNvGrpSpPr/>
          <p:nvPr/>
        </p:nvGrpSpPr>
        <p:grpSpPr>
          <a:xfrm>
            <a:off x="5764485" y="4459583"/>
            <a:ext cx="616913" cy="620109"/>
            <a:chOff x="4682069" y="549127"/>
            <a:chExt cx="2827862" cy="2827862"/>
          </a:xfrm>
        </p:grpSpPr>
        <p:pic>
          <p:nvPicPr>
            <p:cNvPr id="42" name="Graphic 41" descr="Paper outline">
              <a:extLst>
                <a:ext uri="{FF2B5EF4-FFF2-40B4-BE49-F238E27FC236}">
                  <a16:creationId xmlns:a16="http://schemas.microsoft.com/office/drawing/2014/main" id="{2FC80C51-2C27-CC66-1961-A32E6F54552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82069" y="549127"/>
              <a:ext cx="2827862" cy="2827862"/>
            </a:xfrm>
            <a:prstGeom prst="rect">
              <a:avLst/>
            </a:prstGeom>
          </p:spPr>
        </p:pic>
        <p:pic>
          <p:nvPicPr>
            <p:cNvPr id="43" name="Picture 42" descr="Logo&#10;&#10;Description automatically generated">
              <a:extLst>
                <a:ext uri="{FF2B5EF4-FFF2-40B4-BE49-F238E27FC236}">
                  <a16:creationId xmlns:a16="http://schemas.microsoft.com/office/drawing/2014/main" id="{A417C32F-9310-8929-793B-B22AA16831D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50" name="Group 49">
            <a:extLst>
              <a:ext uri="{FF2B5EF4-FFF2-40B4-BE49-F238E27FC236}">
                <a16:creationId xmlns:a16="http://schemas.microsoft.com/office/drawing/2014/main" id="{CB346450-DCC6-5D0A-E1F1-5EBA91240884}"/>
              </a:ext>
            </a:extLst>
          </p:cNvPr>
          <p:cNvGrpSpPr/>
          <p:nvPr/>
        </p:nvGrpSpPr>
        <p:grpSpPr>
          <a:xfrm>
            <a:off x="4035061" y="4030356"/>
            <a:ext cx="616913" cy="620109"/>
            <a:chOff x="4682069" y="549127"/>
            <a:chExt cx="2827862" cy="2827862"/>
          </a:xfrm>
        </p:grpSpPr>
        <p:pic>
          <p:nvPicPr>
            <p:cNvPr id="51" name="Graphic 50" descr="Paper outline">
              <a:extLst>
                <a:ext uri="{FF2B5EF4-FFF2-40B4-BE49-F238E27FC236}">
                  <a16:creationId xmlns:a16="http://schemas.microsoft.com/office/drawing/2014/main" id="{F4AB96B6-5E66-ADD1-C9A9-0F6B78144D2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82069" y="549127"/>
              <a:ext cx="2827862" cy="2827862"/>
            </a:xfrm>
            <a:prstGeom prst="rect">
              <a:avLst/>
            </a:prstGeom>
          </p:spPr>
        </p:pic>
        <p:pic>
          <p:nvPicPr>
            <p:cNvPr id="52" name="Picture 51" descr="Logo&#10;&#10;Description automatically generated">
              <a:extLst>
                <a:ext uri="{FF2B5EF4-FFF2-40B4-BE49-F238E27FC236}">
                  <a16:creationId xmlns:a16="http://schemas.microsoft.com/office/drawing/2014/main" id="{083E6D41-A380-A2D7-055A-67A1F3E7F9F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53" name="Group 52">
            <a:extLst>
              <a:ext uri="{FF2B5EF4-FFF2-40B4-BE49-F238E27FC236}">
                <a16:creationId xmlns:a16="http://schemas.microsoft.com/office/drawing/2014/main" id="{EC026F34-DCE5-7B61-8870-0261C064566E}"/>
              </a:ext>
            </a:extLst>
          </p:cNvPr>
          <p:cNvGrpSpPr/>
          <p:nvPr/>
        </p:nvGrpSpPr>
        <p:grpSpPr>
          <a:xfrm>
            <a:off x="4977501" y="2043089"/>
            <a:ext cx="616913" cy="620109"/>
            <a:chOff x="4682069" y="549127"/>
            <a:chExt cx="2827862" cy="2827862"/>
          </a:xfrm>
        </p:grpSpPr>
        <p:pic>
          <p:nvPicPr>
            <p:cNvPr id="54" name="Graphic 53" descr="Paper outline">
              <a:extLst>
                <a:ext uri="{FF2B5EF4-FFF2-40B4-BE49-F238E27FC236}">
                  <a16:creationId xmlns:a16="http://schemas.microsoft.com/office/drawing/2014/main" id="{FC7E78BB-35A5-89F6-87EE-55CFFE49374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82069" y="549127"/>
              <a:ext cx="2827862" cy="2827862"/>
            </a:xfrm>
            <a:prstGeom prst="rect">
              <a:avLst/>
            </a:prstGeom>
          </p:spPr>
        </p:pic>
        <p:pic>
          <p:nvPicPr>
            <p:cNvPr id="55" name="Picture 54" descr="Logo&#10;&#10;Description automatically generated">
              <a:extLst>
                <a:ext uri="{FF2B5EF4-FFF2-40B4-BE49-F238E27FC236}">
                  <a16:creationId xmlns:a16="http://schemas.microsoft.com/office/drawing/2014/main" id="{ABAB8F54-7BC2-ED67-47D1-09143DAD85C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nvGrpSpPr>
          <p:cNvPr id="56" name="Group 55">
            <a:extLst>
              <a:ext uri="{FF2B5EF4-FFF2-40B4-BE49-F238E27FC236}">
                <a16:creationId xmlns:a16="http://schemas.microsoft.com/office/drawing/2014/main" id="{F36A2D86-3760-2B56-8181-E76E9FEB08B5}"/>
              </a:ext>
            </a:extLst>
          </p:cNvPr>
          <p:cNvGrpSpPr/>
          <p:nvPr/>
        </p:nvGrpSpPr>
        <p:grpSpPr>
          <a:xfrm>
            <a:off x="6868992" y="3040102"/>
            <a:ext cx="616913" cy="620109"/>
            <a:chOff x="4682069" y="549127"/>
            <a:chExt cx="2827862" cy="2827862"/>
          </a:xfrm>
        </p:grpSpPr>
        <p:pic>
          <p:nvPicPr>
            <p:cNvPr id="57" name="Graphic 56" descr="Paper outline">
              <a:extLst>
                <a:ext uri="{FF2B5EF4-FFF2-40B4-BE49-F238E27FC236}">
                  <a16:creationId xmlns:a16="http://schemas.microsoft.com/office/drawing/2014/main" id="{C7FD05D0-6288-725B-9A30-42E7002E738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682069" y="549127"/>
              <a:ext cx="2827862" cy="2827862"/>
            </a:xfrm>
            <a:prstGeom prst="rect">
              <a:avLst/>
            </a:prstGeom>
          </p:spPr>
        </p:pic>
        <p:pic>
          <p:nvPicPr>
            <p:cNvPr id="58" name="Picture 57" descr="Logo&#10;&#10;Description automatically generated">
              <a:extLst>
                <a:ext uri="{FF2B5EF4-FFF2-40B4-BE49-F238E27FC236}">
                  <a16:creationId xmlns:a16="http://schemas.microsoft.com/office/drawing/2014/main" id="{0D36BF54-42A6-7A3A-5917-8C6F8CE949B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Tree>
    <p:extLst>
      <p:ext uri="{BB962C8B-B14F-4D97-AF65-F5344CB8AC3E}">
        <p14:creationId xmlns:p14="http://schemas.microsoft.com/office/powerpoint/2010/main" val="5720338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22" presetClass="entr" presetSubtype="2"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8" fill="hold"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1" fill="hold" nodeType="with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par>
                                <p:cTn id="26" presetID="22" presetClass="entr" presetSubtype="4" fill="hold" nodeType="withEffect">
                                  <p:stCondLst>
                                    <p:cond delay="25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4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Graphic 1" descr="Security camera with solid fill">
            <a:extLst>
              <a:ext uri="{FF2B5EF4-FFF2-40B4-BE49-F238E27FC236}">
                <a16:creationId xmlns:a16="http://schemas.microsoft.com/office/drawing/2014/main" id="{2D9F4C31-9E7B-46A1-A28E-DF09113192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2682" y="3490773"/>
            <a:ext cx="1388236" cy="1326221"/>
          </a:xfrm>
          <a:prstGeom prst="rect">
            <a:avLst/>
          </a:prstGeom>
        </p:spPr>
      </p:pic>
      <p:pic>
        <p:nvPicPr>
          <p:cNvPr id="4" name="Graphic 3" descr="Lightbulb with solid fill">
            <a:extLst>
              <a:ext uri="{FF2B5EF4-FFF2-40B4-BE49-F238E27FC236}">
                <a16:creationId xmlns:a16="http://schemas.microsoft.com/office/drawing/2014/main" id="{5625BAA5-BA6D-A456-138A-55EA8509AAB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78021" y="2609142"/>
            <a:ext cx="1194690" cy="1141321"/>
          </a:xfrm>
          <a:prstGeom prst="rect">
            <a:avLst/>
          </a:prstGeom>
        </p:spPr>
      </p:pic>
      <p:grpSp>
        <p:nvGrpSpPr>
          <p:cNvPr id="5" name="Graphic 48" descr="Thermometer with solid fill">
            <a:extLst>
              <a:ext uri="{FF2B5EF4-FFF2-40B4-BE49-F238E27FC236}">
                <a16:creationId xmlns:a16="http://schemas.microsoft.com/office/drawing/2014/main" id="{CCFE4010-34DE-13BE-3682-5F784E3E12D7}"/>
              </a:ext>
            </a:extLst>
          </p:cNvPr>
          <p:cNvGrpSpPr/>
          <p:nvPr/>
        </p:nvGrpSpPr>
        <p:grpSpPr>
          <a:xfrm>
            <a:off x="4678021" y="3728689"/>
            <a:ext cx="499583" cy="1105703"/>
            <a:chOff x="3719557" y="768439"/>
            <a:chExt cx="381301" cy="843915"/>
          </a:xfrm>
          <a:solidFill>
            <a:schemeClr val="accent2"/>
          </a:solidFill>
        </p:grpSpPr>
        <p:sp>
          <p:nvSpPr>
            <p:cNvPr id="6" name="Freeform: Shape 28">
              <a:extLst>
                <a:ext uri="{FF2B5EF4-FFF2-40B4-BE49-F238E27FC236}">
                  <a16:creationId xmlns:a16="http://schemas.microsoft.com/office/drawing/2014/main" id="{BA5F5E4B-2E8D-B1F4-F0F5-5EF94283D41B}"/>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7" name="Freeform: Shape 29">
              <a:extLst>
                <a:ext uri="{FF2B5EF4-FFF2-40B4-BE49-F238E27FC236}">
                  <a16:creationId xmlns:a16="http://schemas.microsoft.com/office/drawing/2014/main" id="{7FED708B-C287-8B71-E6FC-E02F6D598A88}"/>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pic>
        <p:nvPicPr>
          <p:cNvPr id="8" name="Graphic 7" descr="Robot Hand with solid fill">
            <a:extLst>
              <a:ext uri="{FF2B5EF4-FFF2-40B4-BE49-F238E27FC236}">
                <a16:creationId xmlns:a16="http://schemas.microsoft.com/office/drawing/2014/main" id="{4FE11B1A-2A21-42EF-8ED8-4AC6373E7DD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11144" y="1922008"/>
            <a:ext cx="1802835" cy="1802835"/>
          </a:xfrm>
          <a:prstGeom prst="rect">
            <a:avLst/>
          </a:prstGeom>
        </p:spPr>
      </p:pic>
      <p:cxnSp>
        <p:nvCxnSpPr>
          <p:cNvPr id="10" name="Straight Connector 9">
            <a:extLst>
              <a:ext uri="{FF2B5EF4-FFF2-40B4-BE49-F238E27FC236}">
                <a16:creationId xmlns:a16="http://schemas.microsoft.com/office/drawing/2014/main" id="{A46DEC81-F08D-E86B-BEAB-C118F757CFFD}"/>
              </a:ext>
            </a:extLst>
          </p:cNvPr>
          <p:cNvCxnSpPr>
            <a:cxnSpLocks/>
          </p:cNvCxnSpPr>
          <p:nvPr/>
        </p:nvCxnSpPr>
        <p:spPr>
          <a:xfrm>
            <a:off x="7229484" y="3197411"/>
            <a:ext cx="2168516"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FA2568-5AED-DC95-3023-1F3FADD80B1A}"/>
              </a:ext>
            </a:extLst>
          </p:cNvPr>
          <p:cNvCxnSpPr>
            <a:cxnSpLocks/>
          </p:cNvCxnSpPr>
          <p:nvPr/>
        </p:nvCxnSpPr>
        <p:spPr>
          <a:xfrm>
            <a:off x="2794000" y="4340411"/>
            <a:ext cx="1651000"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73B153A-A297-2CB4-82B8-418392325D77}"/>
              </a:ext>
            </a:extLst>
          </p:cNvPr>
          <p:cNvCxnSpPr>
            <a:cxnSpLocks/>
          </p:cNvCxnSpPr>
          <p:nvPr/>
        </p:nvCxnSpPr>
        <p:spPr>
          <a:xfrm>
            <a:off x="5274446" y="1651000"/>
            <a:ext cx="0" cy="789169"/>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A584B3B-DD92-A69A-8DDE-ED6972859E9C}"/>
              </a:ext>
            </a:extLst>
          </p:cNvPr>
          <p:cNvCxnSpPr>
            <a:cxnSpLocks/>
          </p:cNvCxnSpPr>
          <p:nvPr/>
        </p:nvCxnSpPr>
        <p:spPr>
          <a:xfrm>
            <a:off x="6087246" y="4836595"/>
            <a:ext cx="0" cy="700605"/>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8398CF1D-5DC7-54E5-2CA2-279B10EBD8D1}"/>
              </a:ext>
            </a:extLst>
          </p:cNvPr>
          <p:cNvSpPr/>
          <p:nvPr/>
        </p:nvSpPr>
        <p:spPr>
          <a:xfrm>
            <a:off x="1997994" y="1002026"/>
            <a:ext cx="8196012" cy="4853949"/>
          </a:xfrm>
          <a:prstGeom prst="roundRect">
            <a:avLst/>
          </a:prstGeom>
          <a:noFill/>
          <a:ln w="57150">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A2AF5AB-0B01-3281-98F7-6091046AD07D}"/>
              </a:ext>
            </a:extLst>
          </p:cNvPr>
          <p:cNvSpPr/>
          <p:nvPr/>
        </p:nvSpPr>
        <p:spPr>
          <a:xfrm>
            <a:off x="5134746" y="1342327"/>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2B5F88DA-55E0-A0A8-78E5-C90B6706CBF3}"/>
              </a:ext>
            </a:extLst>
          </p:cNvPr>
          <p:cNvSpPr/>
          <p:nvPr/>
        </p:nvSpPr>
        <p:spPr>
          <a:xfrm>
            <a:off x="9376903" y="3040102"/>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27CEF15-33A3-E389-7FAC-8C42348E5AA7}"/>
              </a:ext>
            </a:extLst>
          </p:cNvPr>
          <p:cNvSpPr/>
          <p:nvPr/>
        </p:nvSpPr>
        <p:spPr>
          <a:xfrm>
            <a:off x="5947546" y="5373436"/>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B9B9599-8981-C45B-D55A-AF3428A6DF50}"/>
              </a:ext>
            </a:extLst>
          </p:cNvPr>
          <p:cNvSpPr/>
          <p:nvPr/>
        </p:nvSpPr>
        <p:spPr>
          <a:xfrm>
            <a:off x="2489200" y="4200711"/>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a:extLst>
              <a:ext uri="{FF2B5EF4-FFF2-40B4-BE49-F238E27FC236}">
                <a16:creationId xmlns:a16="http://schemas.microsoft.com/office/drawing/2014/main" id="{73FC1C35-92CB-8AF7-947C-828EFBA89ECB}"/>
              </a:ext>
            </a:extLst>
          </p:cNvPr>
          <p:cNvSpPr txBox="1">
            <a:spLocks/>
          </p:cNvSpPr>
          <p:nvPr/>
        </p:nvSpPr>
        <p:spPr>
          <a:xfrm>
            <a:off x="6764934" y="5586301"/>
            <a:ext cx="3545802" cy="1095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accent2"/>
                </a:solidFill>
                <a:latin typeface="Century Gothic" panose="020B0502020202020204" pitchFamily="34" charset="0"/>
              </a:rPr>
              <a:t>Local Area Network</a:t>
            </a:r>
          </a:p>
        </p:txBody>
      </p:sp>
    </p:spTree>
    <p:extLst>
      <p:ext uri="{BB962C8B-B14F-4D97-AF65-F5344CB8AC3E}">
        <p14:creationId xmlns:p14="http://schemas.microsoft.com/office/powerpoint/2010/main" val="37615224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22" presetClass="entr" presetSubtype="2" fill="hold" nodeType="withEffect">
                                  <p:stCondLst>
                                    <p:cond delay="250"/>
                                  </p:stCondLst>
                                  <p:childTnLst>
                                    <p:set>
                                      <p:cBhvr>
                                        <p:cTn id="18" dur="1" fill="hold">
                                          <p:stCondLst>
                                            <p:cond delay="0"/>
                                          </p:stCondLst>
                                        </p:cTn>
                                        <p:tgtEl>
                                          <p:spTgt spid="10"/>
                                        </p:tgtEl>
                                        <p:attrNameLst>
                                          <p:attrName>style.visibility</p:attrName>
                                        </p:attrNameLst>
                                      </p:cBhvr>
                                      <p:to>
                                        <p:strVal val="visible"/>
                                      </p:to>
                                    </p:set>
                                    <p:animEffect transition="in" filter="wipe(right)">
                                      <p:cBhvr>
                                        <p:cTn id="19" dur="500"/>
                                        <p:tgtEl>
                                          <p:spTgt spid="10"/>
                                        </p:tgtEl>
                                      </p:cBhvr>
                                    </p:animEffect>
                                  </p:childTnLst>
                                </p:cTn>
                              </p:par>
                              <p:par>
                                <p:cTn id="20" presetID="22" presetClass="entr" presetSubtype="8" fill="hold" nodeType="with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1" fill="hold" nodeType="withEffect">
                                  <p:stCondLst>
                                    <p:cond delay="25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
                                        <p:tgtEl>
                                          <p:spTgt spid="13"/>
                                        </p:tgtEl>
                                      </p:cBhvr>
                                    </p:animEffect>
                                  </p:childTnLst>
                                </p:cTn>
                              </p:par>
                              <p:par>
                                <p:cTn id="26" presetID="22" presetClass="entr" presetSubtype="4" fill="hold" nodeType="withEffect">
                                  <p:stCondLst>
                                    <p:cond delay="250"/>
                                  </p:stCondLst>
                                  <p:childTnLst>
                                    <p:set>
                                      <p:cBhvr>
                                        <p:cTn id="27" dur="1" fill="hold">
                                          <p:stCondLst>
                                            <p:cond delay="0"/>
                                          </p:stCondLst>
                                        </p:cTn>
                                        <p:tgtEl>
                                          <p:spTgt spid="15"/>
                                        </p:tgtEl>
                                        <p:attrNameLst>
                                          <p:attrName>style.visibility</p:attrName>
                                        </p:attrNameLst>
                                      </p:cBhvr>
                                      <p:to>
                                        <p:strVal val="visible"/>
                                      </p:to>
                                    </p:set>
                                    <p:animEffect transition="in" filter="wipe(down)">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Graphic 1" descr="Security camera with solid fill">
            <a:extLst>
              <a:ext uri="{FF2B5EF4-FFF2-40B4-BE49-F238E27FC236}">
                <a16:creationId xmlns:a16="http://schemas.microsoft.com/office/drawing/2014/main" id="{2D9F4C31-9E7B-46A1-A28E-DF09113192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2682" y="3490773"/>
            <a:ext cx="1388236" cy="1326221"/>
          </a:xfrm>
          <a:prstGeom prst="rect">
            <a:avLst/>
          </a:prstGeom>
        </p:spPr>
      </p:pic>
      <p:pic>
        <p:nvPicPr>
          <p:cNvPr id="4" name="Graphic 3" descr="Lightbulb with solid fill">
            <a:extLst>
              <a:ext uri="{FF2B5EF4-FFF2-40B4-BE49-F238E27FC236}">
                <a16:creationId xmlns:a16="http://schemas.microsoft.com/office/drawing/2014/main" id="{5625BAA5-BA6D-A456-138A-55EA8509AAB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78021" y="2609142"/>
            <a:ext cx="1194690" cy="1141321"/>
          </a:xfrm>
          <a:prstGeom prst="rect">
            <a:avLst/>
          </a:prstGeom>
        </p:spPr>
      </p:pic>
      <p:grpSp>
        <p:nvGrpSpPr>
          <p:cNvPr id="5" name="Graphic 48" descr="Thermometer with solid fill">
            <a:extLst>
              <a:ext uri="{FF2B5EF4-FFF2-40B4-BE49-F238E27FC236}">
                <a16:creationId xmlns:a16="http://schemas.microsoft.com/office/drawing/2014/main" id="{CCFE4010-34DE-13BE-3682-5F784E3E12D7}"/>
              </a:ext>
            </a:extLst>
          </p:cNvPr>
          <p:cNvGrpSpPr/>
          <p:nvPr/>
        </p:nvGrpSpPr>
        <p:grpSpPr>
          <a:xfrm>
            <a:off x="4678021" y="3728689"/>
            <a:ext cx="499583" cy="1105703"/>
            <a:chOff x="3719557" y="768439"/>
            <a:chExt cx="381301" cy="843915"/>
          </a:xfrm>
          <a:solidFill>
            <a:schemeClr val="accent2"/>
          </a:solidFill>
        </p:grpSpPr>
        <p:sp>
          <p:nvSpPr>
            <p:cNvPr id="6" name="Freeform: Shape 28">
              <a:extLst>
                <a:ext uri="{FF2B5EF4-FFF2-40B4-BE49-F238E27FC236}">
                  <a16:creationId xmlns:a16="http://schemas.microsoft.com/office/drawing/2014/main" id="{BA5F5E4B-2E8D-B1F4-F0F5-5EF94283D41B}"/>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7" name="Freeform: Shape 29">
              <a:extLst>
                <a:ext uri="{FF2B5EF4-FFF2-40B4-BE49-F238E27FC236}">
                  <a16:creationId xmlns:a16="http://schemas.microsoft.com/office/drawing/2014/main" id="{7FED708B-C287-8B71-E6FC-E02F6D598A88}"/>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pic>
        <p:nvPicPr>
          <p:cNvPr id="8" name="Graphic 7" descr="Robot Hand with solid fill">
            <a:extLst>
              <a:ext uri="{FF2B5EF4-FFF2-40B4-BE49-F238E27FC236}">
                <a16:creationId xmlns:a16="http://schemas.microsoft.com/office/drawing/2014/main" id="{4FE11B1A-2A21-42EF-8ED8-4AC6373E7DD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711144" y="1922008"/>
            <a:ext cx="1802835" cy="1802835"/>
          </a:xfrm>
          <a:prstGeom prst="rect">
            <a:avLst/>
          </a:prstGeom>
        </p:spPr>
      </p:pic>
      <p:cxnSp>
        <p:nvCxnSpPr>
          <p:cNvPr id="10" name="Straight Connector 9">
            <a:extLst>
              <a:ext uri="{FF2B5EF4-FFF2-40B4-BE49-F238E27FC236}">
                <a16:creationId xmlns:a16="http://schemas.microsoft.com/office/drawing/2014/main" id="{A46DEC81-F08D-E86B-BEAB-C118F757CFFD}"/>
              </a:ext>
            </a:extLst>
          </p:cNvPr>
          <p:cNvCxnSpPr>
            <a:cxnSpLocks/>
          </p:cNvCxnSpPr>
          <p:nvPr/>
        </p:nvCxnSpPr>
        <p:spPr>
          <a:xfrm>
            <a:off x="7229484" y="3197411"/>
            <a:ext cx="3387716"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FA2568-5AED-DC95-3023-1F3FADD80B1A}"/>
              </a:ext>
            </a:extLst>
          </p:cNvPr>
          <p:cNvCxnSpPr>
            <a:cxnSpLocks/>
          </p:cNvCxnSpPr>
          <p:nvPr/>
        </p:nvCxnSpPr>
        <p:spPr>
          <a:xfrm>
            <a:off x="1574800" y="4340411"/>
            <a:ext cx="2870200" cy="0"/>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73B153A-A297-2CB4-82B8-418392325D77}"/>
              </a:ext>
            </a:extLst>
          </p:cNvPr>
          <p:cNvCxnSpPr>
            <a:cxnSpLocks/>
          </p:cNvCxnSpPr>
          <p:nvPr/>
        </p:nvCxnSpPr>
        <p:spPr>
          <a:xfrm>
            <a:off x="5274446" y="584200"/>
            <a:ext cx="0" cy="1855969"/>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A584B3B-DD92-A69A-8DDE-ED6972859E9C}"/>
              </a:ext>
            </a:extLst>
          </p:cNvPr>
          <p:cNvCxnSpPr>
            <a:cxnSpLocks/>
          </p:cNvCxnSpPr>
          <p:nvPr/>
        </p:nvCxnSpPr>
        <p:spPr>
          <a:xfrm>
            <a:off x="6087246" y="4836595"/>
            <a:ext cx="0" cy="1208605"/>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8398CF1D-5DC7-54E5-2CA2-279B10EBD8D1}"/>
              </a:ext>
            </a:extLst>
          </p:cNvPr>
          <p:cNvSpPr/>
          <p:nvPr/>
        </p:nvSpPr>
        <p:spPr>
          <a:xfrm>
            <a:off x="2042033" y="1256031"/>
            <a:ext cx="7338221" cy="4345937"/>
          </a:xfrm>
          <a:prstGeom prst="roundRect">
            <a:avLst/>
          </a:prstGeom>
          <a:noFill/>
          <a:ln w="57150">
            <a:solidFill>
              <a:schemeClr val="tx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22A77DA-ED2D-2F13-730A-1B54393687C5}"/>
              </a:ext>
            </a:extLst>
          </p:cNvPr>
          <p:cNvSpPr/>
          <p:nvPr/>
        </p:nvSpPr>
        <p:spPr>
          <a:xfrm>
            <a:off x="5134746" y="311197"/>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F6390B9-430C-D3A9-DB48-5A981042AB76}"/>
              </a:ext>
            </a:extLst>
          </p:cNvPr>
          <p:cNvSpPr/>
          <p:nvPr/>
        </p:nvSpPr>
        <p:spPr>
          <a:xfrm>
            <a:off x="10660954" y="3040102"/>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C2AE531-EEFD-142B-160C-691E987F9A55}"/>
              </a:ext>
            </a:extLst>
          </p:cNvPr>
          <p:cNvSpPr/>
          <p:nvPr/>
        </p:nvSpPr>
        <p:spPr>
          <a:xfrm>
            <a:off x="5947546" y="6190559"/>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BCB9EE1-5FC7-52C2-46CC-6F08F32491AE}"/>
              </a:ext>
            </a:extLst>
          </p:cNvPr>
          <p:cNvSpPr/>
          <p:nvPr/>
        </p:nvSpPr>
        <p:spPr>
          <a:xfrm>
            <a:off x="1244063" y="4200711"/>
            <a:ext cx="279400" cy="279400"/>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5264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C2CF615-FC0F-8752-A036-296EA7CD56F2}"/>
              </a:ext>
            </a:extLst>
          </p:cNvPr>
          <p:cNvSpPr txBox="1">
            <a:spLocks/>
          </p:cNvSpPr>
          <p:nvPr/>
        </p:nvSpPr>
        <p:spPr>
          <a:xfrm>
            <a:off x="5178934" y="1712498"/>
            <a:ext cx="1834133" cy="34330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3900" b="1" dirty="0">
                <a:solidFill>
                  <a:schemeClr val="accent5"/>
                </a:solidFill>
                <a:latin typeface="Century Gothic" panose="020B0502020202020204" pitchFamily="34" charset="0"/>
              </a:rPr>
              <a:t>2</a:t>
            </a:r>
            <a:endParaRPr lang="en-US" b="1"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133481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E8D5BAD-0C84-92BC-1C8C-DD14265C5DBC}"/>
              </a:ext>
            </a:extLst>
          </p:cNvPr>
          <p:cNvSpPr txBox="1">
            <a:spLocks/>
          </p:cNvSpPr>
          <p:nvPr/>
        </p:nvSpPr>
        <p:spPr>
          <a:xfrm>
            <a:off x="4382350" y="3017292"/>
            <a:ext cx="5091238" cy="1095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dirty="0">
                <a:solidFill>
                  <a:schemeClr val="accent5"/>
                </a:solidFill>
                <a:latin typeface="Century Gothic" panose="020B0502020202020204" pitchFamily="34" charset="0"/>
              </a:rPr>
              <a:t> Stage Process</a:t>
            </a:r>
          </a:p>
        </p:txBody>
      </p:sp>
      <p:sp>
        <p:nvSpPr>
          <p:cNvPr id="5" name="Title 1">
            <a:extLst>
              <a:ext uri="{FF2B5EF4-FFF2-40B4-BE49-F238E27FC236}">
                <a16:creationId xmlns:a16="http://schemas.microsoft.com/office/drawing/2014/main" id="{2C2CF615-FC0F-8752-A036-296EA7CD56F2}"/>
              </a:ext>
            </a:extLst>
          </p:cNvPr>
          <p:cNvSpPr txBox="1">
            <a:spLocks/>
          </p:cNvSpPr>
          <p:nvPr/>
        </p:nvSpPr>
        <p:spPr>
          <a:xfrm>
            <a:off x="2718412" y="1712498"/>
            <a:ext cx="2284633" cy="34330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3900" b="1" dirty="0">
                <a:solidFill>
                  <a:schemeClr val="accent5"/>
                </a:solidFill>
                <a:latin typeface="Century Gothic" panose="020B0502020202020204" pitchFamily="34" charset="0"/>
              </a:rPr>
              <a:t>2</a:t>
            </a:r>
            <a:endParaRPr lang="en-US" b="1"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1378629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subTnLst>
                                    <p:animClr clrSpc="rgb" dir="cw">
                                      <p:cBhvr override="childStyle">
                                        <p:cTn dur="1" fill="hold" display="0" masterRel="nextClick" afterEffect="1"/>
                                        <p:tgtEl>
                                          <p:spTgt spid="4"/>
                                        </p:tgtEl>
                                        <p:attrNameLst>
                                          <p:attrName>ppt_c</p:attrName>
                                        </p:attrNameLst>
                                      </p:cBhvr>
                                      <p:to>
                                        <a:srgbClr val="5B9BD5"/>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1549FD-6441-0D9F-39A6-047D53BD8829}"/>
              </a:ext>
            </a:extLst>
          </p:cNvPr>
          <p:cNvSpPr txBox="1">
            <a:spLocks/>
          </p:cNvSpPr>
          <p:nvPr/>
        </p:nvSpPr>
        <p:spPr>
          <a:xfrm>
            <a:off x="600067" y="2987180"/>
            <a:ext cx="3143809"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First Stage: Introduction</a:t>
            </a:r>
          </a:p>
        </p:txBody>
      </p:sp>
      <p:cxnSp>
        <p:nvCxnSpPr>
          <p:cNvPr id="8" name="Straight Connector 7">
            <a:extLst>
              <a:ext uri="{FF2B5EF4-FFF2-40B4-BE49-F238E27FC236}">
                <a16:creationId xmlns:a16="http://schemas.microsoft.com/office/drawing/2014/main" id="{E70B6CB1-3A1A-27E6-D9B0-1F809789426B}"/>
              </a:ext>
            </a:extLst>
          </p:cNvPr>
          <p:cNvCxnSpPr>
            <a:cxnSpLocks/>
            <a:stCxn id="26" idx="1"/>
          </p:cNvCxnSpPr>
          <p:nvPr/>
        </p:nvCxnSpPr>
        <p:spPr>
          <a:xfrm flipH="1">
            <a:off x="4167164" y="4213751"/>
            <a:ext cx="1473757"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14FD442-D58D-E5CF-661B-ED6D2542EF15}"/>
              </a:ext>
            </a:extLst>
          </p:cNvPr>
          <p:cNvCxnSpPr>
            <a:cxnSpLocks/>
            <a:stCxn id="28" idx="1"/>
          </p:cNvCxnSpPr>
          <p:nvPr/>
        </p:nvCxnSpPr>
        <p:spPr>
          <a:xfrm flipH="1">
            <a:off x="4180349" y="1404305"/>
            <a:ext cx="1586408"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A0C2895-71ED-35A0-AED6-4EE222198C0E}"/>
              </a:ext>
            </a:extLst>
          </p:cNvPr>
          <p:cNvCxnSpPr>
            <a:cxnSpLocks/>
          </p:cNvCxnSpPr>
          <p:nvPr/>
        </p:nvCxnSpPr>
        <p:spPr>
          <a:xfrm flipV="1">
            <a:off x="4151235" y="1418593"/>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78E438C-E4C7-2135-DD0E-9811073330D7}"/>
              </a:ext>
            </a:extLst>
          </p:cNvPr>
          <p:cNvCxnSpPr>
            <a:cxnSpLocks/>
          </p:cNvCxnSpPr>
          <p:nvPr/>
        </p:nvCxnSpPr>
        <p:spPr>
          <a:xfrm flipH="1">
            <a:off x="4167164" y="5632763"/>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5EAB8C-BA1E-16D5-6C05-534C079B8DC5}"/>
              </a:ext>
            </a:extLst>
          </p:cNvPr>
          <p:cNvCxnSpPr>
            <a:cxnSpLocks/>
          </p:cNvCxnSpPr>
          <p:nvPr/>
        </p:nvCxnSpPr>
        <p:spPr>
          <a:xfrm flipV="1">
            <a:off x="4150441" y="3427974"/>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B04B696-74C7-AC26-1B10-28C935565EA8}"/>
              </a:ext>
            </a:extLst>
          </p:cNvPr>
          <p:cNvCxnSpPr>
            <a:cxnSpLocks/>
          </p:cNvCxnSpPr>
          <p:nvPr/>
        </p:nvCxnSpPr>
        <p:spPr>
          <a:xfrm flipH="1" flipV="1">
            <a:off x="-1738513" y="3425193"/>
            <a:ext cx="5887234" cy="7614"/>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72C411DB-6397-8863-DA9F-BA95F66E3051}"/>
              </a:ext>
            </a:extLst>
          </p:cNvPr>
          <p:cNvSpPr txBox="1">
            <a:spLocks/>
          </p:cNvSpPr>
          <p:nvPr/>
        </p:nvSpPr>
        <p:spPr>
          <a:xfrm>
            <a:off x="5328335" y="2596662"/>
            <a:ext cx="1709122"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QR Codes</a:t>
            </a:r>
          </a:p>
        </p:txBody>
      </p:sp>
      <p:sp>
        <p:nvSpPr>
          <p:cNvPr id="26" name="Title 1">
            <a:extLst>
              <a:ext uri="{FF2B5EF4-FFF2-40B4-BE49-F238E27FC236}">
                <a16:creationId xmlns:a16="http://schemas.microsoft.com/office/drawing/2014/main" id="{2E3FE20C-38FB-BE4E-4E1F-E1921A2BF80F}"/>
              </a:ext>
            </a:extLst>
          </p:cNvPr>
          <p:cNvSpPr txBox="1">
            <a:spLocks/>
          </p:cNvSpPr>
          <p:nvPr/>
        </p:nvSpPr>
        <p:spPr>
          <a:xfrm>
            <a:off x="5640921" y="4001385"/>
            <a:ext cx="1083951"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err="1">
                <a:solidFill>
                  <a:schemeClr val="accent2"/>
                </a:solidFill>
                <a:latin typeface="Century Gothic" panose="020B0502020202020204" pitchFamily="34" charset="0"/>
              </a:rPr>
              <a:t>mDNS</a:t>
            </a:r>
            <a:endParaRPr lang="en-US" sz="2800" dirty="0">
              <a:solidFill>
                <a:schemeClr val="accent2"/>
              </a:solidFill>
              <a:latin typeface="Century Gothic" panose="020B0502020202020204" pitchFamily="34" charset="0"/>
            </a:endParaRPr>
          </a:p>
        </p:txBody>
      </p:sp>
      <p:sp>
        <p:nvSpPr>
          <p:cNvPr id="27" name="Title 1">
            <a:extLst>
              <a:ext uri="{FF2B5EF4-FFF2-40B4-BE49-F238E27FC236}">
                <a16:creationId xmlns:a16="http://schemas.microsoft.com/office/drawing/2014/main" id="{94AC35D1-5A76-BF8A-A1DE-3CCF4322989C}"/>
              </a:ext>
            </a:extLst>
          </p:cNvPr>
          <p:cNvSpPr txBox="1">
            <a:spLocks/>
          </p:cNvSpPr>
          <p:nvPr/>
        </p:nvSpPr>
        <p:spPr>
          <a:xfrm>
            <a:off x="5342762" y="5406109"/>
            <a:ext cx="1680268"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And more</a:t>
            </a:r>
          </a:p>
        </p:txBody>
      </p:sp>
      <p:sp>
        <p:nvSpPr>
          <p:cNvPr id="28" name="Title 1">
            <a:extLst>
              <a:ext uri="{FF2B5EF4-FFF2-40B4-BE49-F238E27FC236}">
                <a16:creationId xmlns:a16="http://schemas.microsoft.com/office/drawing/2014/main" id="{630CE5F0-5637-7A1B-0A5F-4C14489631E2}"/>
              </a:ext>
            </a:extLst>
          </p:cNvPr>
          <p:cNvSpPr txBox="1">
            <a:spLocks/>
          </p:cNvSpPr>
          <p:nvPr/>
        </p:nvSpPr>
        <p:spPr>
          <a:xfrm>
            <a:off x="5766757" y="1191939"/>
            <a:ext cx="832279"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DIDs</a:t>
            </a:r>
            <a:endParaRPr lang="en-US" sz="2800" dirty="0">
              <a:solidFill>
                <a:schemeClr val="accent2"/>
              </a:solidFill>
              <a:latin typeface="Century Gothic" panose="020B0502020202020204" pitchFamily="34" charset="0"/>
            </a:endParaRPr>
          </a:p>
        </p:txBody>
      </p:sp>
      <p:cxnSp>
        <p:nvCxnSpPr>
          <p:cNvPr id="2" name="Straight Connector 1">
            <a:extLst>
              <a:ext uri="{FF2B5EF4-FFF2-40B4-BE49-F238E27FC236}">
                <a16:creationId xmlns:a16="http://schemas.microsoft.com/office/drawing/2014/main" id="{0925F06E-E8BD-D2E3-B94D-44C5BBC52DF3}"/>
              </a:ext>
            </a:extLst>
          </p:cNvPr>
          <p:cNvCxnSpPr>
            <a:cxnSpLocks/>
          </p:cNvCxnSpPr>
          <p:nvPr/>
        </p:nvCxnSpPr>
        <p:spPr>
          <a:xfrm flipH="1">
            <a:off x="4180349" y="2823316"/>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381C541-254B-0CEA-6930-69B1E59A7C49}"/>
              </a:ext>
            </a:extLst>
          </p:cNvPr>
          <p:cNvCxnSpPr>
            <a:cxnSpLocks/>
            <a:endCxn id="26" idx="3"/>
          </p:cNvCxnSpPr>
          <p:nvPr/>
        </p:nvCxnSpPr>
        <p:spPr>
          <a:xfrm flipH="1">
            <a:off x="6724872" y="4213751"/>
            <a:ext cx="13757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B456-E553-00CE-F6D0-41367D0D6ED5}"/>
              </a:ext>
            </a:extLst>
          </p:cNvPr>
          <p:cNvCxnSpPr>
            <a:cxnSpLocks/>
            <a:endCxn id="28" idx="3"/>
          </p:cNvCxnSpPr>
          <p:nvPr/>
        </p:nvCxnSpPr>
        <p:spPr>
          <a:xfrm flipH="1">
            <a:off x="6599036" y="1404305"/>
            <a:ext cx="152794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CA2617-354C-0DE1-FAA3-E27D4CF0E4AB}"/>
              </a:ext>
            </a:extLst>
          </p:cNvPr>
          <p:cNvCxnSpPr>
            <a:cxnSpLocks/>
          </p:cNvCxnSpPr>
          <p:nvPr/>
        </p:nvCxnSpPr>
        <p:spPr>
          <a:xfrm flipH="1">
            <a:off x="7024272" y="5618475"/>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7630A0-1692-41A2-69E0-64DCCCA94C0F}"/>
              </a:ext>
            </a:extLst>
          </p:cNvPr>
          <p:cNvCxnSpPr>
            <a:cxnSpLocks/>
          </p:cNvCxnSpPr>
          <p:nvPr/>
        </p:nvCxnSpPr>
        <p:spPr>
          <a:xfrm flipH="1">
            <a:off x="7037457" y="2809028"/>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67F1106-653D-883D-9777-435411FF1A77}"/>
              </a:ext>
            </a:extLst>
          </p:cNvPr>
          <p:cNvCxnSpPr>
            <a:cxnSpLocks/>
          </p:cNvCxnSpPr>
          <p:nvPr/>
        </p:nvCxnSpPr>
        <p:spPr>
          <a:xfrm flipV="1">
            <a:off x="8101407" y="1369488"/>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23E52B-91B7-C22C-FBE0-0038B0A6CEFF}"/>
              </a:ext>
            </a:extLst>
          </p:cNvPr>
          <p:cNvCxnSpPr>
            <a:cxnSpLocks/>
          </p:cNvCxnSpPr>
          <p:nvPr/>
        </p:nvCxnSpPr>
        <p:spPr>
          <a:xfrm flipV="1">
            <a:off x="8100613" y="3378869"/>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C1D2880-240C-5075-B397-A1C1D61D524A}"/>
              </a:ext>
            </a:extLst>
          </p:cNvPr>
          <p:cNvCxnSpPr>
            <a:cxnSpLocks/>
          </p:cNvCxnSpPr>
          <p:nvPr/>
        </p:nvCxnSpPr>
        <p:spPr>
          <a:xfrm flipH="1">
            <a:off x="8098712" y="3429000"/>
            <a:ext cx="409328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F8F639B2-FF88-1C5C-B8B8-F774EB2998C2}"/>
              </a:ext>
            </a:extLst>
          </p:cNvPr>
          <p:cNvSpPr txBox="1">
            <a:spLocks/>
          </p:cNvSpPr>
          <p:nvPr/>
        </p:nvSpPr>
        <p:spPr>
          <a:xfrm>
            <a:off x="8282848" y="2990904"/>
            <a:ext cx="3607078"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Second Stage: Exploration</a:t>
            </a:r>
          </a:p>
        </p:txBody>
      </p:sp>
    </p:spTree>
    <p:extLst>
      <p:ext uri="{BB962C8B-B14F-4D97-AF65-F5344CB8AC3E}">
        <p14:creationId xmlns:p14="http://schemas.microsoft.com/office/powerpoint/2010/main" val="423266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subTnLst>
                                    <p:animClr clrSpc="rgb" dir="cw">
                                      <p:cBhvr override="childStyle">
                                        <p:cTn dur="1" fill="hold" display="0" masterRel="nextClick" afterEffect="1"/>
                                        <p:tgtEl>
                                          <p:spTgt spid="4"/>
                                        </p:tgtEl>
                                        <p:attrNameLst>
                                          <p:attrName>ppt_c</p:attrName>
                                        </p:attrNameLst>
                                      </p:cBhvr>
                                      <p:to>
                                        <a:schemeClr val="accent2"/>
                                      </p:to>
                                    </p:animClr>
                                  </p:sub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down)">
                                      <p:cBhvr>
                                        <p:cTn id="14" dur="500"/>
                                        <p:tgtEl>
                                          <p:spTgt spid="10"/>
                                        </p:tgtEl>
                                      </p:cBhvr>
                                    </p:animEffect>
                                  </p:childTnLst>
                                </p:cTn>
                              </p:par>
                              <p:par>
                                <p:cTn id="15" presetID="22" presetClass="entr" presetSubtype="1"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up)">
                                      <p:cBhvr>
                                        <p:cTn id="17" dur="500"/>
                                        <p:tgtEl>
                                          <p:spTgt spid="12"/>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par>
                                <p:cTn id="22" presetID="22" presetClass="entr" presetSubtype="8"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par>
                                <p:cTn id="25" presetID="22" presetClass="entr" presetSubtype="8"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par>
                                <p:cTn id="28" presetID="22" presetClass="entr" presetSubtype="8"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childTnLst>
                          </p:cTn>
                        </p:par>
                        <p:par>
                          <p:cTn id="31" fill="hold">
                            <p:stCondLst>
                              <p:cond delay="1500"/>
                            </p:stCondLst>
                            <p:childTnLst>
                              <p:par>
                                <p:cTn id="32" presetID="10" presetClass="entr" presetSubtype="0"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par>
                          <p:cTn id="44" fill="hold">
                            <p:stCondLst>
                              <p:cond delay="2000"/>
                            </p:stCondLst>
                            <p:childTnLst>
                              <p:par>
                                <p:cTn id="45" presetID="22" presetClass="entr" presetSubtype="8" fill="hold" nodeType="after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wipe(left)">
                                      <p:cBhvr>
                                        <p:cTn id="47" dur="500"/>
                                        <p:tgtEl>
                                          <p:spTgt spid="16"/>
                                        </p:tgtEl>
                                      </p:cBhvr>
                                    </p:animEffect>
                                  </p:childTnLst>
                                </p:cTn>
                              </p:par>
                              <p:par>
                                <p:cTn id="48" presetID="22" presetClass="entr" presetSubtype="8" fill="hold"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left)">
                                      <p:cBhvr>
                                        <p:cTn id="50" dur="500"/>
                                        <p:tgtEl>
                                          <p:spTgt spid="18"/>
                                        </p:tgtEl>
                                      </p:cBhvr>
                                    </p:animEffect>
                                  </p:childTnLst>
                                </p:cTn>
                              </p:par>
                              <p:par>
                                <p:cTn id="51" presetID="22" presetClass="entr" presetSubtype="8"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wipe(left)">
                                      <p:cBhvr>
                                        <p:cTn id="53" dur="500"/>
                                        <p:tgtEl>
                                          <p:spTgt spid="15"/>
                                        </p:tgtEl>
                                      </p:cBhvr>
                                    </p:animEffect>
                                  </p:childTnLst>
                                </p:cTn>
                              </p:par>
                              <p:par>
                                <p:cTn id="54" presetID="22" presetClass="entr" presetSubtype="8" fill="hold" nodeType="with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wipe(left)">
                                      <p:cBhvr>
                                        <p:cTn id="56" dur="500"/>
                                        <p:tgtEl>
                                          <p:spTgt spid="17"/>
                                        </p:tgtEl>
                                      </p:cBhvr>
                                    </p:animEffect>
                                  </p:childTnLst>
                                </p:cTn>
                              </p:par>
                            </p:childTnLst>
                          </p:cTn>
                        </p:par>
                        <p:par>
                          <p:cTn id="57" fill="hold">
                            <p:stCondLst>
                              <p:cond delay="2500"/>
                            </p:stCondLst>
                            <p:childTnLst>
                              <p:par>
                                <p:cTn id="58" presetID="22" presetClass="entr" presetSubtype="1"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up)">
                                      <p:cBhvr>
                                        <p:cTn id="60" dur="500"/>
                                        <p:tgtEl>
                                          <p:spTgt spid="23"/>
                                        </p:tgtEl>
                                      </p:cBhvr>
                                    </p:animEffect>
                                  </p:childTnLst>
                                </p:cTn>
                              </p:par>
                              <p:par>
                                <p:cTn id="61" presetID="22" presetClass="entr" presetSubtype="4"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down)">
                                      <p:cBhvr>
                                        <p:cTn id="63" dur="500"/>
                                        <p:tgtEl>
                                          <p:spTgt spid="24"/>
                                        </p:tgtEl>
                                      </p:cBhvr>
                                    </p:animEffect>
                                  </p:childTnLst>
                                </p:cTn>
                              </p:par>
                            </p:childTnLst>
                          </p:cTn>
                        </p:par>
                        <p:par>
                          <p:cTn id="64" fill="hold">
                            <p:stCondLst>
                              <p:cond delay="3000"/>
                            </p:stCondLst>
                            <p:childTnLst>
                              <p:par>
                                <p:cTn id="65" presetID="22" presetClass="entr" presetSubtype="8" fill="hold" nodeType="after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left)">
                                      <p:cBhvr>
                                        <p:cTn id="67" dur="500"/>
                                        <p:tgtEl>
                                          <p:spTgt spid="2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wipe(left)">
                                      <p:cBhvr>
                                        <p:cTn id="70" dur="500"/>
                                        <p:tgtEl>
                                          <p:spTgt spid="30"/>
                                        </p:tgtEl>
                                      </p:cBhvr>
                                    </p:animEffect>
                                  </p:childTnLst>
                                  <p:subTnLst>
                                    <p:animClr clrSpc="rgb" dir="cw">
                                      <p:cBhvr override="childStyle">
                                        <p:cTn dur="1" fill="hold" display="0" masterRel="nextClick" afterEffect="1"/>
                                        <p:tgtEl>
                                          <p:spTgt spid="30"/>
                                        </p:tgtEl>
                                        <p:attrNameLst>
                                          <p:attrName>ppt_c</p:attrName>
                                        </p:attrNameLst>
                                      </p:cBhvr>
                                      <p:to>
                                        <a:schemeClr val="accent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p:bldP spid="26" grpId="0"/>
      <p:bldP spid="27" grpId="0"/>
      <p:bldP spid="28" grpId="0"/>
      <p:bldP spid="30"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1549FD-6441-0D9F-39A6-047D53BD8829}"/>
              </a:ext>
            </a:extLst>
          </p:cNvPr>
          <p:cNvSpPr txBox="1">
            <a:spLocks/>
          </p:cNvSpPr>
          <p:nvPr/>
        </p:nvSpPr>
        <p:spPr>
          <a:xfrm>
            <a:off x="-7650313" y="2987180"/>
            <a:ext cx="3143809"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First Stage: Introduction</a:t>
            </a:r>
          </a:p>
        </p:txBody>
      </p:sp>
      <p:cxnSp>
        <p:nvCxnSpPr>
          <p:cNvPr id="8" name="Straight Connector 7">
            <a:extLst>
              <a:ext uri="{FF2B5EF4-FFF2-40B4-BE49-F238E27FC236}">
                <a16:creationId xmlns:a16="http://schemas.microsoft.com/office/drawing/2014/main" id="{E70B6CB1-3A1A-27E6-D9B0-1F809789426B}"/>
              </a:ext>
            </a:extLst>
          </p:cNvPr>
          <p:cNvCxnSpPr>
            <a:cxnSpLocks/>
            <a:stCxn id="26" idx="1"/>
          </p:cNvCxnSpPr>
          <p:nvPr/>
        </p:nvCxnSpPr>
        <p:spPr>
          <a:xfrm flipH="1">
            <a:off x="-4083216" y="4213751"/>
            <a:ext cx="1473757"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14FD442-D58D-E5CF-661B-ED6D2542EF15}"/>
              </a:ext>
            </a:extLst>
          </p:cNvPr>
          <p:cNvCxnSpPr>
            <a:cxnSpLocks/>
            <a:stCxn id="28" idx="1"/>
          </p:cNvCxnSpPr>
          <p:nvPr/>
        </p:nvCxnSpPr>
        <p:spPr>
          <a:xfrm flipH="1">
            <a:off x="-4070031" y="1404305"/>
            <a:ext cx="1586408"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A0C2895-71ED-35A0-AED6-4EE222198C0E}"/>
              </a:ext>
            </a:extLst>
          </p:cNvPr>
          <p:cNvCxnSpPr>
            <a:cxnSpLocks/>
          </p:cNvCxnSpPr>
          <p:nvPr/>
        </p:nvCxnSpPr>
        <p:spPr>
          <a:xfrm flipV="1">
            <a:off x="-4099145" y="1418593"/>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78E438C-E4C7-2135-DD0E-9811073330D7}"/>
              </a:ext>
            </a:extLst>
          </p:cNvPr>
          <p:cNvCxnSpPr>
            <a:cxnSpLocks/>
          </p:cNvCxnSpPr>
          <p:nvPr/>
        </p:nvCxnSpPr>
        <p:spPr>
          <a:xfrm flipH="1">
            <a:off x="-4083216" y="5632763"/>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5EAB8C-BA1E-16D5-6C05-534C079B8DC5}"/>
              </a:ext>
            </a:extLst>
          </p:cNvPr>
          <p:cNvCxnSpPr>
            <a:cxnSpLocks/>
          </p:cNvCxnSpPr>
          <p:nvPr/>
        </p:nvCxnSpPr>
        <p:spPr>
          <a:xfrm flipV="1">
            <a:off x="-4099939" y="3427974"/>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B04B696-74C7-AC26-1B10-28C935565EA8}"/>
              </a:ext>
            </a:extLst>
          </p:cNvPr>
          <p:cNvCxnSpPr>
            <a:cxnSpLocks/>
          </p:cNvCxnSpPr>
          <p:nvPr/>
        </p:nvCxnSpPr>
        <p:spPr>
          <a:xfrm flipH="1" flipV="1">
            <a:off x="-9935106" y="3425193"/>
            <a:ext cx="5887234" cy="7614"/>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72C411DB-6397-8863-DA9F-BA95F66E3051}"/>
              </a:ext>
            </a:extLst>
          </p:cNvPr>
          <p:cNvSpPr txBox="1">
            <a:spLocks/>
          </p:cNvSpPr>
          <p:nvPr/>
        </p:nvSpPr>
        <p:spPr>
          <a:xfrm>
            <a:off x="-2922045" y="2596662"/>
            <a:ext cx="1709122"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QR Codes</a:t>
            </a:r>
          </a:p>
        </p:txBody>
      </p:sp>
      <p:sp>
        <p:nvSpPr>
          <p:cNvPr id="26" name="Title 1">
            <a:extLst>
              <a:ext uri="{FF2B5EF4-FFF2-40B4-BE49-F238E27FC236}">
                <a16:creationId xmlns:a16="http://schemas.microsoft.com/office/drawing/2014/main" id="{2E3FE20C-38FB-BE4E-4E1F-E1921A2BF80F}"/>
              </a:ext>
            </a:extLst>
          </p:cNvPr>
          <p:cNvSpPr txBox="1">
            <a:spLocks/>
          </p:cNvSpPr>
          <p:nvPr/>
        </p:nvSpPr>
        <p:spPr>
          <a:xfrm>
            <a:off x="-2609459" y="4001385"/>
            <a:ext cx="1083951"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err="1">
                <a:solidFill>
                  <a:schemeClr val="accent2"/>
                </a:solidFill>
                <a:latin typeface="Century Gothic" panose="020B0502020202020204" pitchFamily="34" charset="0"/>
              </a:rPr>
              <a:t>mDNS</a:t>
            </a:r>
            <a:endParaRPr lang="en-US" sz="2800" dirty="0">
              <a:solidFill>
                <a:schemeClr val="accent2"/>
              </a:solidFill>
              <a:latin typeface="Century Gothic" panose="020B0502020202020204" pitchFamily="34" charset="0"/>
            </a:endParaRPr>
          </a:p>
        </p:txBody>
      </p:sp>
      <p:sp>
        <p:nvSpPr>
          <p:cNvPr id="27" name="Title 1">
            <a:extLst>
              <a:ext uri="{FF2B5EF4-FFF2-40B4-BE49-F238E27FC236}">
                <a16:creationId xmlns:a16="http://schemas.microsoft.com/office/drawing/2014/main" id="{94AC35D1-5A76-BF8A-A1DE-3CCF4322989C}"/>
              </a:ext>
            </a:extLst>
          </p:cNvPr>
          <p:cNvSpPr txBox="1">
            <a:spLocks/>
          </p:cNvSpPr>
          <p:nvPr/>
        </p:nvSpPr>
        <p:spPr>
          <a:xfrm>
            <a:off x="-2907618" y="5406109"/>
            <a:ext cx="1680268"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And more</a:t>
            </a:r>
          </a:p>
        </p:txBody>
      </p:sp>
      <p:sp>
        <p:nvSpPr>
          <p:cNvPr id="28" name="Title 1">
            <a:extLst>
              <a:ext uri="{FF2B5EF4-FFF2-40B4-BE49-F238E27FC236}">
                <a16:creationId xmlns:a16="http://schemas.microsoft.com/office/drawing/2014/main" id="{630CE5F0-5637-7A1B-0A5F-4C14489631E2}"/>
              </a:ext>
            </a:extLst>
          </p:cNvPr>
          <p:cNvSpPr txBox="1">
            <a:spLocks/>
          </p:cNvSpPr>
          <p:nvPr/>
        </p:nvSpPr>
        <p:spPr>
          <a:xfrm>
            <a:off x="-2483623" y="1191939"/>
            <a:ext cx="832279"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DIDs</a:t>
            </a:r>
            <a:endParaRPr lang="en-US" sz="2800" dirty="0">
              <a:solidFill>
                <a:schemeClr val="accent2"/>
              </a:solidFill>
              <a:latin typeface="Century Gothic" panose="020B0502020202020204" pitchFamily="34" charset="0"/>
            </a:endParaRPr>
          </a:p>
        </p:txBody>
      </p:sp>
      <p:cxnSp>
        <p:nvCxnSpPr>
          <p:cNvPr id="2" name="Straight Connector 1">
            <a:extLst>
              <a:ext uri="{FF2B5EF4-FFF2-40B4-BE49-F238E27FC236}">
                <a16:creationId xmlns:a16="http://schemas.microsoft.com/office/drawing/2014/main" id="{0925F06E-E8BD-D2E3-B94D-44C5BBC52DF3}"/>
              </a:ext>
            </a:extLst>
          </p:cNvPr>
          <p:cNvCxnSpPr>
            <a:cxnSpLocks/>
          </p:cNvCxnSpPr>
          <p:nvPr/>
        </p:nvCxnSpPr>
        <p:spPr>
          <a:xfrm flipH="1">
            <a:off x="-4070031" y="2823316"/>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381C541-254B-0CEA-6930-69B1E59A7C49}"/>
              </a:ext>
            </a:extLst>
          </p:cNvPr>
          <p:cNvCxnSpPr>
            <a:cxnSpLocks/>
            <a:endCxn id="26" idx="3"/>
          </p:cNvCxnSpPr>
          <p:nvPr/>
        </p:nvCxnSpPr>
        <p:spPr>
          <a:xfrm flipH="1">
            <a:off x="-1525508" y="4213751"/>
            <a:ext cx="13757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B456-E553-00CE-F6D0-41367D0D6ED5}"/>
              </a:ext>
            </a:extLst>
          </p:cNvPr>
          <p:cNvCxnSpPr>
            <a:cxnSpLocks/>
            <a:endCxn id="28" idx="3"/>
          </p:cNvCxnSpPr>
          <p:nvPr/>
        </p:nvCxnSpPr>
        <p:spPr>
          <a:xfrm flipH="1">
            <a:off x="-1651344" y="1404305"/>
            <a:ext cx="152794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CA2617-354C-0DE1-FAA3-E27D4CF0E4AB}"/>
              </a:ext>
            </a:extLst>
          </p:cNvPr>
          <p:cNvCxnSpPr>
            <a:cxnSpLocks/>
          </p:cNvCxnSpPr>
          <p:nvPr/>
        </p:nvCxnSpPr>
        <p:spPr>
          <a:xfrm flipH="1">
            <a:off x="-1226108" y="5618475"/>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7630A0-1692-41A2-69E0-64DCCCA94C0F}"/>
              </a:ext>
            </a:extLst>
          </p:cNvPr>
          <p:cNvCxnSpPr>
            <a:cxnSpLocks/>
          </p:cNvCxnSpPr>
          <p:nvPr/>
        </p:nvCxnSpPr>
        <p:spPr>
          <a:xfrm flipH="1">
            <a:off x="-1212923" y="2809028"/>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67F1106-653D-883D-9777-435411FF1A77}"/>
              </a:ext>
            </a:extLst>
          </p:cNvPr>
          <p:cNvCxnSpPr>
            <a:cxnSpLocks/>
          </p:cNvCxnSpPr>
          <p:nvPr/>
        </p:nvCxnSpPr>
        <p:spPr>
          <a:xfrm flipV="1">
            <a:off x="-148973" y="1369488"/>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23E52B-91B7-C22C-FBE0-0038B0A6CEFF}"/>
              </a:ext>
            </a:extLst>
          </p:cNvPr>
          <p:cNvCxnSpPr>
            <a:cxnSpLocks/>
          </p:cNvCxnSpPr>
          <p:nvPr/>
        </p:nvCxnSpPr>
        <p:spPr>
          <a:xfrm flipV="1">
            <a:off x="-149767" y="3378869"/>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F8F639B2-FF88-1C5C-B8B8-F774EB2998C2}"/>
              </a:ext>
            </a:extLst>
          </p:cNvPr>
          <p:cNvSpPr txBox="1">
            <a:spLocks/>
          </p:cNvSpPr>
          <p:nvPr/>
        </p:nvSpPr>
        <p:spPr>
          <a:xfrm>
            <a:off x="32468" y="2990904"/>
            <a:ext cx="3607078"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Second Stage: Exploration</a:t>
            </a:r>
          </a:p>
        </p:txBody>
      </p:sp>
      <p:cxnSp>
        <p:nvCxnSpPr>
          <p:cNvPr id="7" name="Straight Connector 6">
            <a:extLst>
              <a:ext uri="{FF2B5EF4-FFF2-40B4-BE49-F238E27FC236}">
                <a16:creationId xmlns:a16="http://schemas.microsoft.com/office/drawing/2014/main" id="{55E13B55-E095-A6A6-5D24-5D4D86CD1296}"/>
              </a:ext>
            </a:extLst>
          </p:cNvPr>
          <p:cNvCxnSpPr>
            <a:cxnSpLocks/>
          </p:cNvCxnSpPr>
          <p:nvPr/>
        </p:nvCxnSpPr>
        <p:spPr>
          <a:xfrm flipH="1">
            <a:off x="4083737" y="3420360"/>
            <a:ext cx="4427123" cy="0"/>
          </a:xfrm>
          <a:prstGeom prst="line">
            <a:avLst/>
          </a:prstGeom>
          <a:ln w="38100">
            <a:solidFill>
              <a:schemeClr val="accent6"/>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402B56E-2484-51B7-8DB0-D3667E891971}"/>
              </a:ext>
            </a:extLst>
          </p:cNvPr>
          <p:cNvCxnSpPr>
            <a:cxnSpLocks/>
          </p:cNvCxnSpPr>
          <p:nvPr/>
        </p:nvCxnSpPr>
        <p:spPr>
          <a:xfrm flipH="1">
            <a:off x="-149767" y="3427974"/>
            <a:ext cx="409328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B567E620-29B7-A7C8-ECF2-435875E2C0A7}"/>
              </a:ext>
            </a:extLst>
          </p:cNvPr>
          <p:cNvGrpSpPr/>
          <p:nvPr/>
        </p:nvGrpSpPr>
        <p:grpSpPr>
          <a:xfrm>
            <a:off x="8723647" y="2450272"/>
            <a:ext cx="1496092" cy="1496092"/>
            <a:chOff x="4682069" y="549127"/>
            <a:chExt cx="2827862" cy="2827862"/>
          </a:xfrm>
        </p:grpSpPr>
        <p:pic>
          <p:nvPicPr>
            <p:cNvPr id="32" name="Graphic 31" descr="Paper outline">
              <a:extLst>
                <a:ext uri="{FF2B5EF4-FFF2-40B4-BE49-F238E27FC236}">
                  <a16:creationId xmlns:a16="http://schemas.microsoft.com/office/drawing/2014/main" id="{5A882E02-96A2-BD86-E802-62995A7758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33" name="Picture 32" descr="Logo&#10;&#10;Description automatically generated">
              <a:extLst>
                <a:ext uri="{FF2B5EF4-FFF2-40B4-BE49-F238E27FC236}">
                  <a16:creationId xmlns:a16="http://schemas.microsoft.com/office/drawing/2014/main" id="{9D4A9A6E-E2B0-B224-DACB-2AAB02F37A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cxnSp>
        <p:nvCxnSpPr>
          <p:cNvPr id="43" name="Straight Connector 42">
            <a:extLst>
              <a:ext uri="{FF2B5EF4-FFF2-40B4-BE49-F238E27FC236}">
                <a16:creationId xmlns:a16="http://schemas.microsoft.com/office/drawing/2014/main" id="{3290E590-1C52-98D0-93A2-50B7ACC50CD6}"/>
              </a:ext>
            </a:extLst>
          </p:cNvPr>
          <p:cNvCxnSpPr>
            <a:cxnSpLocks/>
          </p:cNvCxnSpPr>
          <p:nvPr/>
        </p:nvCxnSpPr>
        <p:spPr>
          <a:xfrm flipH="1">
            <a:off x="4049913" y="1828800"/>
            <a:ext cx="1" cy="1599174"/>
          </a:xfrm>
          <a:prstGeom prst="line">
            <a:avLst/>
          </a:prstGeom>
          <a:ln w="38100">
            <a:solidFill>
              <a:schemeClr val="accent6"/>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172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fade">
                                      <p:cBhvr>
                                        <p:cTn id="11" dur="500"/>
                                        <p:tgtEl>
                                          <p:spTgt spid="31"/>
                                        </p:tgtEl>
                                      </p:cBhvr>
                                    </p:animEffect>
                                  </p:childTnLst>
                                </p:cTn>
                              </p:par>
                            </p:childTnLst>
                          </p:cTn>
                        </p:par>
                        <p:par>
                          <p:cTn id="12" fill="hold">
                            <p:stCondLst>
                              <p:cond delay="1000"/>
                            </p:stCondLst>
                            <p:childTnLst>
                              <p:par>
                                <p:cTn id="13" presetID="64" presetClass="path" presetSubtype="0" accel="50000" decel="50000" fill="hold" nodeType="afterEffect">
                                  <p:stCondLst>
                                    <p:cond delay="0"/>
                                  </p:stCondLst>
                                  <p:childTnLst>
                                    <p:animMotion origin="layout" path="M 0 0 L 0 -0.25 E" pathEditMode="relative" ptsTypes="">
                                      <p:cBhvr>
                                        <p:cTn id="14" dur="2000" fill="hold"/>
                                        <p:tgtEl>
                                          <p:spTgt spid="7"/>
                                        </p:tgtEl>
                                        <p:attrNameLst>
                                          <p:attrName>ppt_x</p:attrName>
                                          <p:attrName>ppt_y</p:attrName>
                                        </p:attrNameLst>
                                      </p:cBhvr>
                                    </p:animMotion>
                                  </p:childTnLst>
                                </p:cTn>
                              </p:par>
                              <p:par>
                                <p:cTn id="15" presetID="64" presetClass="path" presetSubtype="0" accel="50000" decel="50000" fill="hold" nodeType="withEffect">
                                  <p:stCondLst>
                                    <p:cond delay="0"/>
                                  </p:stCondLst>
                                  <p:childTnLst>
                                    <p:animMotion origin="layout" path="M 0 0 L 0 -0.25 E" pathEditMode="relative" ptsTypes="">
                                      <p:cBhvr>
                                        <p:cTn id="16" dur="2000" fill="hold"/>
                                        <p:tgtEl>
                                          <p:spTgt spid="31"/>
                                        </p:tgtEl>
                                        <p:attrNameLst>
                                          <p:attrName>ppt_x</p:attrName>
                                          <p:attrName>ppt_y</p:attrName>
                                        </p:attrNameLst>
                                      </p:cBhvr>
                                    </p:animMotion>
                                  </p:childTnLst>
                                </p:cTn>
                              </p:par>
                              <p:par>
                                <p:cTn id="17" presetID="22" presetClass="entr" presetSubtype="4" fill="hold" nodeType="withEffect">
                                  <p:stCondLst>
                                    <p:cond delay="500"/>
                                  </p:stCondLst>
                                  <p:childTnLst>
                                    <p:set>
                                      <p:cBhvr>
                                        <p:cTn id="18" dur="1" fill="hold">
                                          <p:stCondLst>
                                            <p:cond delay="0"/>
                                          </p:stCondLst>
                                        </p:cTn>
                                        <p:tgtEl>
                                          <p:spTgt spid="43"/>
                                        </p:tgtEl>
                                        <p:attrNameLst>
                                          <p:attrName>style.visibility</p:attrName>
                                        </p:attrNameLst>
                                      </p:cBhvr>
                                      <p:to>
                                        <p:strVal val="visible"/>
                                      </p:to>
                                    </p:set>
                                    <p:animEffect transition="in" filter="wipe(down)">
                                      <p:cBhvr>
                                        <p:cTn id="19" dur="125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1549FD-6441-0D9F-39A6-047D53BD8829}"/>
              </a:ext>
            </a:extLst>
          </p:cNvPr>
          <p:cNvSpPr txBox="1">
            <a:spLocks/>
          </p:cNvSpPr>
          <p:nvPr/>
        </p:nvSpPr>
        <p:spPr>
          <a:xfrm>
            <a:off x="-7650313" y="2987180"/>
            <a:ext cx="3143809"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First Stage: Introduction</a:t>
            </a:r>
          </a:p>
        </p:txBody>
      </p:sp>
      <p:cxnSp>
        <p:nvCxnSpPr>
          <p:cNvPr id="8" name="Straight Connector 7">
            <a:extLst>
              <a:ext uri="{FF2B5EF4-FFF2-40B4-BE49-F238E27FC236}">
                <a16:creationId xmlns:a16="http://schemas.microsoft.com/office/drawing/2014/main" id="{E70B6CB1-3A1A-27E6-D9B0-1F809789426B}"/>
              </a:ext>
            </a:extLst>
          </p:cNvPr>
          <p:cNvCxnSpPr>
            <a:cxnSpLocks/>
            <a:stCxn id="26" idx="1"/>
          </p:cNvCxnSpPr>
          <p:nvPr/>
        </p:nvCxnSpPr>
        <p:spPr>
          <a:xfrm flipH="1">
            <a:off x="-4083216" y="4213751"/>
            <a:ext cx="1473757"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14FD442-D58D-E5CF-661B-ED6D2542EF15}"/>
              </a:ext>
            </a:extLst>
          </p:cNvPr>
          <p:cNvCxnSpPr>
            <a:cxnSpLocks/>
            <a:stCxn id="28" idx="1"/>
          </p:cNvCxnSpPr>
          <p:nvPr/>
        </p:nvCxnSpPr>
        <p:spPr>
          <a:xfrm flipH="1">
            <a:off x="-4070031" y="1404305"/>
            <a:ext cx="1586408"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A0C2895-71ED-35A0-AED6-4EE222198C0E}"/>
              </a:ext>
            </a:extLst>
          </p:cNvPr>
          <p:cNvCxnSpPr>
            <a:cxnSpLocks/>
          </p:cNvCxnSpPr>
          <p:nvPr/>
        </p:nvCxnSpPr>
        <p:spPr>
          <a:xfrm flipV="1">
            <a:off x="-4099145" y="1418593"/>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78E438C-E4C7-2135-DD0E-9811073330D7}"/>
              </a:ext>
            </a:extLst>
          </p:cNvPr>
          <p:cNvCxnSpPr>
            <a:cxnSpLocks/>
          </p:cNvCxnSpPr>
          <p:nvPr/>
        </p:nvCxnSpPr>
        <p:spPr>
          <a:xfrm flipH="1">
            <a:off x="-4083216" y="5632763"/>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5EAB8C-BA1E-16D5-6C05-534C079B8DC5}"/>
              </a:ext>
            </a:extLst>
          </p:cNvPr>
          <p:cNvCxnSpPr>
            <a:cxnSpLocks/>
          </p:cNvCxnSpPr>
          <p:nvPr/>
        </p:nvCxnSpPr>
        <p:spPr>
          <a:xfrm flipV="1">
            <a:off x="-4099939" y="3427974"/>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B04B696-74C7-AC26-1B10-28C935565EA8}"/>
              </a:ext>
            </a:extLst>
          </p:cNvPr>
          <p:cNvCxnSpPr>
            <a:cxnSpLocks/>
          </p:cNvCxnSpPr>
          <p:nvPr/>
        </p:nvCxnSpPr>
        <p:spPr>
          <a:xfrm flipH="1" flipV="1">
            <a:off x="-9935106" y="3425193"/>
            <a:ext cx="5887234" cy="7614"/>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72C411DB-6397-8863-DA9F-BA95F66E3051}"/>
              </a:ext>
            </a:extLst>
          </p:cNvPr>
          <p:cNvSpPr txBox="1">
            <a:spLocks/>
          </p:cNvSpPr>
          <p:nvPr/>
        </p:nvSpPr>
        <p:spPr>
          <a:xfrm>
            <a:off x="-2922045" y="2596662"/>
            <a:ext cx="1709122"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QR Codes</a:t>
            </a:r>
          </a:p>
        </p:txBody>
      </p:sp>
      <p:sp>
        <p:nvSpPr>
          <p:cNvPr id="26" name="Title 1">
            <a:extLst>
              <a:ext uri="{FF2B5EF4-FFF2-40B4-BE49-F238E27FC236}">
                <a16:creationId xmlns:a16="http://schemas.microsoft.com/office/drawing/2014/main" id="{2E3FE20C-38FB-BE4E-4E1F-E1921A2BF80F}"/>
              </a:ext>
            </a:extLst>
          </p:cNvPr>
          <p:cNvSpPr txBox="1">
            <a:spLocks/>
          </p:cNvSpPr>
          <p:nvPr/>
        </p:nvSpPr>
        <p:spPr>
          <a:xfrm>
            <a:off x="-2609459" y="4001385"/>
            <a:ext cx="1083951"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err="1">
                <a:solidFill>
                  <a:schemeClr val="accent2"/>
                </a:solidFill>
                <a:latin typeface="Century Gothic" panose="020B0502020202020204" pitchFamily="34" charset="0"/>
              </a:rPr>
              <a:t>mDNS</a:t>
            </a:r>
            <a:endParaRPr lang="en-US" sz="2800" dirty="0">
              <a:solidFill>
                <a:schemeClr val="accent2"/>
              </a:solidFill>
              <a:latin typeface="Century Gothic" panose="020B0502020202020204" pitchFamily="34" charset="0"/>
            </a:endParaRPr>
          </a:p>
        </p:txBody>
      </p:sp>
      <p:sp>
        <p:nvSpPr>
          <p:cNvPr id="27" name="Title 1">
            <a:extLst>
              <a:ext uri="{FF2B5EF4-FFF2-40B4-BE49-F238E27FC236}">
                <a16:creationId xmlns:a16="http://schemas.microsoft.com/office/drawing/2014/main" id="{94AC35D1-5A76-BF8A-A1DE-3CCF4322989C}"/>
              </a:ext>
            </a:extLst>
          </p:cNvPr>
          <p:cNvSpPr txBox="1">
            <a:spLocks/>
          </p:cNvSpPr>
          <p:nvPr/>
        </p:nvSpPr>
        <p:spPr>
          <a:xfrm>
            <a:off x="-2907618" y="5406109"/>
            <a:ext cx="1680268"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And more</a:t>
            </a:r>
          </a:p>
        </p:txBody>
      </p:sp>
      <p:sp>
        <p:nvSpPr>
          <p:cNvPr id="28" name="Title 1">
            <a:extLst>
              <a:ext uri="{FF2B5EF4-FFF2-40B4-BE49-F238E27FC236}">
                <a16:creationId xmlns:a16="http://schemas.microsoft.com/office/drawing/2014/main" id="{630CE5F0-5637-7A1B-0A5F-4C14489631E2}"/>
              </a:ext>
            </a:extLst>
          </p:cNvPr>
          <p:cNvSpPr txBox="1">
            <a:spLocks/>
          </p:cNvSpPr>
          <p:nvPr/>
        </p:nvSpPr>
        <p:spPr>
          <a:xfrm>
            <a:off x="-2483623" y="1191939"/>
            <a:ext cx="832279"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DIDs</a:t>
            </a:r>
            <a:endParaRPr lang="en-US" sz="2800" dirty="0">
              <a:solidFill>
                <a:schemeClr val="accent2"/>
              </a:solidFill>
              <a:latin typeface="Century Gothic" panose="020B0502020202020204" pitchFamily="34" charset="0"/>
            </a:endParaRPr>
          </a:p>
        </p:txBody>
      </p:sp>
      <p:cxnSp>
        <p:nvCxnSpPr>
          <p:cNvPr id="2" name="Straight Connector 1">
            <a:extLst>
              <a:ext uri="{FF2B5EF4-FFF2-40B4-BE49-F238E27FC236}">
                <a16:creationId xmlns:a16="http://schemas.microsoft.com/office/drawing/2014/main" id="{0925F06E-E8BD-D2E3-B94D-44C5BBC52DF3}"/>
              </a:ext>
            </a:extLst>
          </p:cNvPr>
          <p:cNvCxnSpPr>
            <a:cxnSpLocks/>
          </p:cNvCxnSpPr>
          <p:nvPr/>
        </p:nvCxnSpPr>
        <p:spPr>
          <a:xfrm flipH="1">
            <a:off x="-4070031" y="2823316"/>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381C541-254B-0CEA-6930-69B1E59A7C49}"/>
              </a:ext>
            </a:extLst>
          </p:cNvPr>
          <p:cNvCxnSpPr>
            <a:cxnSpLocks/>
            <a:endCxn id="26" idx="3"/>
          </p:cNvCxnSpPr>
          <p:nvPr/>
        </p:nvCxnSpPr>
        <p:spPr>
          <a:xfrm flipH="1">
            <a:off x="-1525508" y="4213751"/>
            <a:ext cx="13757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B456-E553-00CE-F6D0-41367D0D6ED5}"/>
              </a:ext>
            </a:extLst>
          </p:cNvPr>
          <p:cNvCxnSpPr>
            <a:cxnSpLocks/>
            <a:endCxn id="28" idx="3"/>
          </p:cNvCxnSpPr>
          <p:nvPr/>
        </p:nvCxnSpPr>
        <p:spPr>
          <a:xfrm flipH="1">
            <a:off x="-1651344" y="1404305"/>
            <a:ext cx="152794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CA2617-354C-0DE1-FAA3-E27D4CF0E4AB}"/>
              </a:ext>
            </a:extLst>
          </p:cNvPr>
          <p:cNvCxnSpPr>
            <a:cxnSpLocks/>
          </p:cNvCxnSpPr>
          <p:nvPr/>
        </p:nvCxnSpPr>
        <p:spPr>
          <a:xfrm flipH="1">
            <a:off x="-1226108" y="5618475"/>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7630A0-1692-41A2-69E0-64DCCCA94C0F}"/>
              </a:ext>
            </a:extLst>
          </p:cNvPr>
          <p:cNvCxnSpPr>
            <a:cxnSpLocks/>
          </p:cNvCxnSpPr>
          <p:nvPr/>
        </p:nvCxnSpPr>
        <p:spPr>
          <a:xfrm flipH="1">
            <a:off x="-1212923" y="2809028"/>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67F1106-653D-883D-9777-435411FF1A77}"/>
              </a:ext>
            </a:extLst>
          </p:cNvPr>
          <p:cNvCxnSpPr>
            <a:cxnSpLocks/>
          </p:cNvCxnSpPr>
          <p:nvPr/>
        </p:nvCxnSpPr>
        <p:spPr>
          <a:xfrm flipV="1">
            <a:off x="-148973" y="1369488"/>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23E52B-91B7-C22C-FBE0-0038B0A6CEFF}"/>
              </a:ext>
            </a:extLst>
          </p:cNvPr>
          <p:cNvCxnSpPr>
            <a:cxnSpLocks/>
          </p:cNvCxnSpPr>
          <p:nvPr/>
        </p:nvCxnSpPr>
        <p:spPr>
          <a:xfrm flipV="1">
            <a:off x="-149767" y="3378869"/>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F8F639B2-FF88-1C5C-B8B8-F774EB2998C2}"/>
              </a:ext>
            </a:extLst>
          </p:cNvPr>
          <p:cNvSpPr txBox="1">
            <a:spLocks/>
          </p:cNvSpPr>
          <p:nvPr/>
        </p:nvSpPr>
        <p:spPr>
          <a:xfrm>
            <a:off x="32468" y="2990904"/>
            <a:ext cx="3607078"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Second Stage: Exploration</a:t>
            </a:r>
          </a:p>
        </p:txBody>
      </p:sp>
      <p:cxnSp>
        <p:nvCxnSpPr>
          <p:cNvPr id="7" name="Straight Connector 6">
            <a:extLst>
              <a:ext uri="{FF2B5EF4-FFF2-40B4-BE49-F238E27FC236}">
                <a16:creationId xmlns:a16="http://schemas.microsoft.com/office/drawing/2014/main" id="{55E13B55-E095-A6A6-5D24-5D4D86CD1296}"/>
              </a:ext>
            </a:extLst>
          </p:cNvPr>
          <p:cNvCxnSpPr>
            <a:cxnSpLocks/>
          </p:cNvCxnSpPr>
          <p:nvPr/>
        </p:nvCxnSpPr>
        <p:spPr>
          <a:xfrm flipH="1">
            <a:off x="4083737" y="1722192"/>
            <a:ext cx="4427123" cy="0"/>
          </a:xfrm>
          <a:prstGeom prst="line">
            <a:avLst/>
          </a:prstGeom>
          <a:ln w="38100">
            <a:solidFill>
              <a:schemeClr val="accent6"/>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402B56E-2484-51B7-8DB0-D3667E891971}"/>
              </a:ext>
            </a:extLst>
          </p:cNvPr>
          <p:cNvCxnSpPr>
            <a:cxnSpLocks/>
          </p:cNvCxnSpPr>
          <p:nvPr/>
        </p:nvCxnSpPr>
        <p:spPr>
          <a:xfrm flipH="1">
            <a:off x="-149767" y="3427974"/>
            <a:ext cx="409328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B567E620-29B7-A7C8-ECF2-435875E2C0A7}"/>
              </a:ext>
            </a:extLst>
          </p:cNvPr>
          <p:cNvGrpSpPr/>
          <p:nvPr/>
        </p:nvGrpSpPr>
        <p:grpSpPr>
          <a:xfrm>
            <a:off x="8723647" y="752104"/>
            <a:ext cx="1496092" cy="1496092"/>
            <a:chOff x="4682069" y="549127"/>
            <a:chExt cx="2827862" cy="2827862"/>
          </a:xfrm>
        </p:grpSpPr>
        <p:pic>
          <p:nvPicPr>
            <p:cNvPr id="32" name="Graphic 31" descr="Paper outline">
              <a:extLst>
                <a:ext uri="{FF2B5EF4-FFF2-40B4-BE49-F238E27FC236}">
                  <a16:creationId xmlns:a16="http://schemas.microsoft.com/office/drawing/2014/main" id="{5A882E02-96A2-BD86-E802-62995A7758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33" name="Picture 32" descr="Logo&#10;&#10;Description automatically generated">
              <a:extLst>
                <a:ext uri="{FF2B5EF4-FFF2-40B4-BE49-F238E27FC236}">
                  <a16:creationId xmlns:a16="http://schemas.microsoft.com/office/drawing/2014/main" id="{9D4A9A6E-E2B0-B224-DACB-2AAB02F37A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cxnSp>
        <p:nvCxnSpPr>
          <p:cNvPr id="43" name="Straight Connector 42">
            <a:extLst>
              <a:ext uri="{FF2B5EF4-FFF2-40B4-BE49-F238E27FC236}">
                <a16:creationId xmlns:a16="http://schemas.microsoft.com/office/drawing/2014/main" id="{3290E590-1C52-98D0-93A2-50B7ACC50CD6}"/>
              </a:ext>
            </a:extLst>
          </p:cNvPr>
          <p:cNvCxnSpPr>
            <a:cxnSpLocks/>
          </p:cNvCxnSpPr>
          <p:nvPr/>
        </p:nvCxnSpPr>
        <p:spPr>
          <a:xfrm flipH="1">
            <a:off x="4049913" y="1828800"/>
            <a:ext cx="1" cy="1599174"/>
          </a:xfrm>
          <a:prstGeom prst="line">
            <a:avLst/>
          </a:prstGeom>
          <a:ln w="38100">
            <a:solidFill>
              <a:schemeClr val="accent6"/>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680E709-CFF5-C8CE-B41B-59E1B150E0A9}"/>
              </a:ext>
            </a:extLst>
          </p:cNvPr>
          <p:cNvCxnSpPr>
            <a:cxnSpLocks/>
          </p:cNvCxnSpPr>
          <p:nvPr/>
        </p:nvCxnSpPr>
        <p:spPr>
          <a:xfrm flipH="1" flipV="1">
            <a:off x="4083737" y="3420360"/>
            <a:ext cx="12462549" cy="7614"/>
          </a:xfrm>
          <a:prstGeom prst="line">
            <a:avLst/>
          </a:prstGeom>
          <a:ln w="38100">
            <a:solidFill>
              <a:schemeClr val="accent6"/>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008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05451C33-0927-2E6E-B17C-72E659962E88}"/>
              </a:ext>
            </a:extLst>
          </p:cNvPr>
          <p:cNvGrpSpPr/>
          <p:nvPr/>
        </p:nvGrpSpPr>
        <p:grpSpPr>
          <a:xfrm>
            <a:off x="2779804" y="2367904"/>
            <a:ext cx="1721656" cy="1721656"/>
            <a:chOff x="9792033" y="3821823"/>
            <a:chExt cx="962125" cy="962125"/>
          </a:xfrm>
        </p:grpSpPr>
        <p:sp>
          <p:nvSpPr>
            <p:cNvPr id="44" name="Rectangle 43">
              <a:extLst>
                <a:ext uri="{FF2B5EF4-FFF2-40B4-BE49-F238E27FC236}">
                  <a16:creationId xmlns:a16="http://schemas.microsoft.com/office/drawing/2014/main" id="{F06A5A20-00BD-3415-41E4-7DA557FE2C77}"/>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647ADA6D-11FE-5FF4-22A0-0F44AEB78136}"/>
                </a:ext>
              </a:extLst>
            </p:cNvPr>
            <p:cNvGrpSpPr/>
            <p:nvPr/>
          </p:nvGrpSpPr>
          <p:grpSpPr>
            <a:xfrm>
              <a:off x="9792033" y="3821823"/>
              <a:ext cx="962125" cy="962125"/>
              <a:chOff x="4300668" y="-1299739"/>
              <a:chExt cx="2827861" cy="2827862"/>
            </a:xfrm>
          </p:grpSpPr>
          <p:pic>
            <p:nvPicPr>
              <p:cNvPr id="46" name="Graphic 45" descr="Paper outline">
                <a:extLst>
                  <a:ext uri="{FF2B5EF4-FFF2-40B4-BE49-F238E27FC236}">
                    <a16:creationId xmlns:a16="http://schemas.microsoft.com/office/drawing/2014/main" id="{F0AD7BEC-38DB-7D3A-3672-7267CD99B9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47" name="Picture 46" descr="Logo&#10;&#10;Description automatically generated">
                <a:extLst>
                  <a:ext uri="{FF2B5EF4-FFF2-40B4-BE49-F238E27FC236}">
                    <a16:creationId xmlns:a16="http://schemas.microsoft.com/office/drawing/2014/main" id="{A2B79CAA-5760-35F7-C888-AA5EBDAC87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53" name="Group 52">
            <a:extLst>
              <a:ext uri="{FF2B5EF4-FFF2-40B4-BE49-F238E27FC236}">
                <a16:creationId xmlns:a16="http://schemas.microsoft.com/office/drawing/2014/main" id="{F39D4842-E77E-83C9-DF54-882CE9DC892D}"/>
              </a:ext>
            </a:extLst>
          </p:cNvPr>
          <p:cNvGrpSpPr/>
          <p:nvPr/>
        </p:nvGrpSpPr>
        <p:grpSpPr>
          <a:xfrm>
            <a:off x="3897466" y="2160566"/>
            <a:ext cx="1721656" cy="1721656"/>
            <a:chOff x="9792033" y="3821823"/>
            <a:chExt cx="962125" cy="962125"/>
          </a:xfrm>
        </p:grpSpPr>
        <p:sp>
          <p:nvSpPr>
            <p:cNvPr id="54" name="Rectangle 53">
              <a:extLst>
                <a:ext uri="{FF2B5EF4-FFF2-40B4-BE49-F238E27FC236}">
                  <a16:creationId xmlns:a16="http://schemas.microsoft.com/office/drawing/2014/main" id="{5DDC732A-F657-3CB9-4C1C-46DB9B3BF753}"/>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6CEAAC0B-6029-5581-E737-2416C215975D}"/>
                </a:ext>
              </a:extLst>
            </p:cNvPr>
            <p:cNvGrpSpPr/>
            <p:nvPr/>
          </p:nvGrpSpPr>
          <p:grpSpPr>
            <a:xfrm>
              <a:off x="9792033" y="3821823"/>
              <a:ext cx="962125" cy="962125"/>
              <a:chOff x="4300668" y="-1299739"/>
              <a:chExt cx="2827861" cy="2827862"/>
            </a:xfrm>
          </p:grpSpPr>
          <p:pic>
            <p:nvPicPr>
              <p:cNvPr id="56" name="Graphic 55" descr="Paper outline">
                <a:extLst>
                  <a:ext uri="{FF2B5EF4-FFF2-40B4-BE49-F238E27FC236}">
                    <a16:creationId xmlns:a16="http://schemas.microsoft.com/office/drawing/2014/main" id="{03188B1A-B3F3-CBCB-5298-E85AD67771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57" name="Picture 56" descr="Logo&#10;&#10;Description automatically generated">
                <a:extLst>
                  <a:ext uri="{FF2B5EF4-FFF2-40B4-BE49-F238E27FC236}">
                    <a16:creationId xmlns:a16="http://schemas.microsoft.com/office/drawing/2014/main" id="{FFF35296-5BDD-E188-783E-2764079C1B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
        <p:nvSpPr>
          <p:cNvPr id="4" name="Title 1">
            <a:extLst>
              <a:ext uri="{FF2B5EF4-FFF2-40B4-BE49-F238E27FC236}">
                <a16:creationId xmlns:a16="http://schemas.microsoft.com/office/drawing/2014/main" id="{621549FD-6441-0D9F-39A6-047D53BD8829}"/>
              </a:ext>
            </a:extLst>
          </p:cNvPr>
          <p:cNvSpPr txBox="1">
            <a:spLocks/>
          </p:cNvSpPr>
          <p:nvPr/>
        </p:nvSpPr>
        <p:spPr>
          <a:xfrm>
            <a:off x="-21380822" y="2987180"/>
            <a:ext cx="3143809"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First Stage: Introduction</a:t>
            </a:r>
          </a:p>
        </p:txBody>
      </p:sp>
      <p:cxnSp>
        <p:nvCxnSpPr>
          <p:cNvPr id="8" name="Straight Connector 7">
            <a:extLst>
              <a:ext uri="{FF2B5EF4-FFF2-40B4-BE49-F238E27FC236}">
                <a16:creationId xmlns:a16="http://schemas.microsoft.com/office/drawing/2014/main" id="{E70B6CB1-3A1A-27E6-D9B0-1F809789426B}"/>
              </a:ext>
            </a:extLst>
          </p:cNvPr>
          <p:cNvCxnSpPr>
            <a:cxnSpLocks/>
            <a:stCxn id="26" idx="1"/>
          </p:cNvCxnSpPr>
          <p:nvPr/>
        </p:nvCxnSpPr>
        <p:spPr>
          <a:xfrm flipH="1">
            <a:off x="-17813725" y="4213751"/>
            <a:ext cx="1473757"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14FD442-D58D-E5CF-661B-ED6D2542EF15}"/>
              </a:ext>
            </a:extLst>
          </p:cNvPr>
          <p:cNvCxnSpPr>
            <a:cxnSpLocks/>
            <a:stCxn id="28" idx="1"/>
          </p:cNvCxnSpPr>
          <p:nvPr/>
        </p:nvCxnSpPr>
        <p:spPr>
          <a:xfrm flipH="1">
            <a:off x="-17800540" y="1404305"/>
            <a:ext cx="1586408" cy="14288"/>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A0C2895-71ED-35A0-AED6-4EE222198C0E}"/>
              </a:ext>
            </a:extLst>
          </p:cNvPr>
          <p:cNvCxnSpPr>
            <a:cxnSpLocks/>
          </p:cNvCxnSpPr>
          <p:nvPr/>
        </p:nvCxnSpPr>
        <p:spPr>
          <a:xfrm flipV="1">
            <a:off x="-17829654" y="1418593"/>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78E438C-E4C7-2135-DD0E-9811073330D7}"/>
              </a:ext>
            </a:extLst>
          </p:cNvPr>
          <p:cNvCxnSpPr>
            <a:cxnSpLocks/>
          </p:cNvCxnSpPr>
          <p:nvPr/>
        </p:nvCxnSpPr>
        <p:spPr>
          <a:xfrm flipH="1">
            <a:off x="-17813725" y="5632763"/>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A5EAB8C-BA1E-16D5-6C05-534C079B8DC5}"/>
              </a:ext>
            </a:extLst>
          </p:cNvPr>
          <p:cNvCxnSpPr>
            <a:cxnSpLocks/>
          </p:cNvCxnSpPr>
          <p:nvPr/>
        </p:nvCxnSpPr>
        <p:spPr>
          <a:xfrm flipV="1">
            <a:off x="-17830448" y="3427974"/>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B04B696-74C7-AC26-1B10-28C935565EA8}"/>
              </a:ext>
            </a:extLst>
          </p:cNvPr>
          <p:cNvCxnSpPr>
            <a:cxnSpLocks/>
          </p:cNvCxnSpPr>
          <p:nvPr/>
        </p:nvCxnSpPr>
        <p:spPr>
          <a:xfrm flipH="1" flipV="1">
            <a:off x="-10515666" y="3425193"/>
            <a:ext cx="5887234" cy="7614"/>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72C411DB-6397-8863-DA9F-BA95F66E3051}"/>
              </a:ext>
            </a:extLst>
          </p:cNvPr>
          <p:cNvSpPr txBox="1">
            <a:spLocks/>
          </p:cNvSpPr>
          <p:nvPr/>
        </p:nvSpPr>
        <p:spPr>
          <a:xfrm>
            <a:off x="-16652554" y="2596662"/>
            <a:ext cx="1709122"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QR Codes</a:t>
            </a:r>
          </a:p>
        </p:txBody>
      </p:sp>
      <p:sp>
        <p:nvSpPr>
          <p:cNvPr id="26" name="Title 1">
            <a:extLst>
              <a:ext uri="{FF2B5EF4-FFF2-40B4-BE49-F238E27FC236}">
                <a16:creationId xmlns:a16="http://schemas.microsoft.com/office/drawing/2014/main" id="{2E3FE20C-38FB-BE4E-4E1F-E1921A2BF80F}"/>
              </a:ext>
            </a:extLst>
          </p:cNvPr>
          <p:cNvSpPr txBox="1">
            <a:spLocks/>
          </p:cNvSpPr>
          <p:nvPr/>
        </p:nvSpPr>
        <p:spPr>
          <a:xfrm>
            <a:off x="-16339968" y="4001385"/>
            <a:ext cx="1083951"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err="1">
                <a:solidFill>
                  <a:schemeClr val="accent2"/>
                </a:solidFill>
                <a:latin typeface="Century Gothic" panose="020B0502020202020204" pitchFamily="34" charset="0"/>
              </a:rPr>
              <a:t>mDNS</a:t>
            </a:r>
            <a:endParaRPr lang="en-US" sz="2800" dirty="0">
              <a:solidFill>
                <a:schemeClr val="accent2"/>
              </a:solidFill>
              <a:latin typeface="Century Gothic" panose="020B0502020202020204" pitchFamily="34" charset="0"/>
            </a:endParaRPr>
          </a:p>
        </p:txBody>
      </p:sp>
      <p:sp>
        <p:nvSpPr>
          <p:cNvPr id="27" name="Title 1">
            <a:extLst>
              <a:ext uri="{FF2B5EF4-FFF2-40B4-BE49-F238E27FC236}">
                <a16:creationId xmlns:a16="http://schemas.microsoft.com/office/drawing/2014/main" id="{94AC35D1-5A76-BF8A-A1DE-3CCF4322989C}"/>
              </a:ext>
            </a:extLst>
          </p:cNvPr>
          <p:cNvSpPr txBox="1">
            <a:spLocks/>
          </p:cNvSpPr>
          <p:nvPr/>
        </p:nvSpPr>
        <p:spPr>
          <a:xfrm>
            <a:off x="-16638127" y="5406109"/>
            <a:ext cx="1680268"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And more</a:t>
            </a:r>
          </a:p>
        </p:txBody>
      </p:sp>
      <p:sp>
        <p:nvSpPr>
          <p:cNvPr id="28" name="Title 1">
            <a:extLst>
              <a:ext uri="{FF2B5EF4-FFF2-40B4-BE49-F238E27FC236}">
                <a16:creationId xmlns:a16="http://schemas.microsoft.com/office/drawing/2014/main" id="{630CE5F0-5637-7A1B-0A5F-4C14489631E2}"/>
              </a:ext>
            </a:extLst>
          </p:cNvPr>
          <p:cNvSpPr txBox="1">
            <a:spLocks/>
          </p:cNvSpPr>
          <p:nvPr/>
        </p:nvSpPr>
        <p:spPr>
          <a:xfrm>
            <a:off x="-16214132" y="1191939"/>
            <a:ext cx="832279" cy="4247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accent2"/>
                </a:solidFill>
                <a:latin typeface="Century Gothic" panose="020B0502020202020204" pitchFamily="34" charset="0"/>
              </a:rPr>
              <a:t>DIDs</a:t>
            </a:r>
            <a:endParaRPr lang="en-US" sz="2800" dirty="0">
              <a:solidFill>
                <a:schemeClr val="accent2"/>
              </a:solidFill>
              <a:latin typeface="Century Gothic" panose="020B0502020202020204" pitchFamily="34" charset="0"/>
            </a:endParaRPr>
          </a:p>
        </p:txBody>
      </p:sp>
      <p:cxnSp>
        <p:nvCxnSpPr>
          <p:cNvPr id="2" name="Straight Connector 1">
            <a:extLst>
              <a:ext uri="{FF2B5EF4-FFF2-40B4-BE49-F238E27FC236}">
                <a16:creationId xmlns:a16="http://schemas.microsoft.com/office/drawing/2014/main" id="{0925F06E-E8BD-D2E3-B94D-44C5BBC52DF3}"/>
              </a:ext>
            </a:extLst>
          </p:cNvPr>
          <p:cNvCxnSpPr>
            <a:cxnSpLocks/>
          </p:cNvCxnSpPr>
          <p:nvPr/>
        </p:nvCxnSpPr>
        <p:spPr>
          <a:xfrm flipH="1">
            <a:off x="-17800540" y="2823316"/>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381C541-254B-0CEA-6930-69B1E59A7C49}"/>
              </a:ext>
            </a:extLst>
          </p:cNvPr>
          <p:cNvCxnSpPr>
            <a:cxnSpLocks/>
            <a:endCxn id="26" idx="3"/>
          </p:cNvCxnSpPr>
          <p:nvPr/>
        </p:nvCxnSpPr>
        <p:spPr>
          <a:xfrm flipH="1">
            <a:off x="-15256017" y="4213751"/>
            <a:ext cx="13757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87CB456-E553-00CE-F6D0-41367D0D6ED5}"/>
              </a:ext>
            </a:extLst>
          </p:cNvPr>
          <p:cNvCxnSpPr>
            <a:cxnSpLocks/>
            <a:endCxn id="28" idx="3"/>
          </p:cNvCxnSpPr>
          <p:nvPr/>
        </p:nvCxnSpPr>
        <p:spPr>
          <a:xfrm flipH="1">
            <a:off x="-15381853" y="1404305"/>
            <a:ext cx="152794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BCA2617-354C-0DE1-FAA3-E27D4CF0E4AB}"/>
              </a:ext>
            </a:extLst>
          </p:cNvPr>
          <p:cNvCxnSpPr>
            <a:cxnSpLocks/>
          </p:cNvCxnSpPr>
          <p:nvPr/>
        </p:nvCxnSpPr>
        <p:spPr>
          <a:xfrm flipH="1">
            <a:off x="-14956617" y="5618475"/>
            <a:ext cx="1076341"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7630A0-1692-41A2-69E0-64DCCCA94C0F}"/>
              </a:ext>
            </a:extLst>
          </p:cNvPr>
          <p:cNvCxnSpPr>
            <a:cxnSpLocks/>
          </p:cNvCxnSpPr>
          <p:nvPr/>
        </p:nvCxnSpPr>
        <p:spPr>
          <a:xfrm flipH="1">
            <a:off x="-14943432" y="2809028"/>
            <a:ext cx="1063156"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67F1106-653D-883D-9777-435411FF1A77}"/>
              </a:ext>
            </a:extLst>
          </p:cNvPr>
          <p:cNvCxnSpPr>
            <a:cxnSpLocks/>
          </p:cNvCxnSpPr>
          <p:nvPr/>
        </p:nvCxnSpPr>
        <p:spPr>
          <a:xfrm flipV="1">
            <a:off x="-13879482" y="1369488"/>
            <a:ext cx="15929" cy="2001767"/>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23E52B-91B7-C22C-FBE0-0038B0A6CEFF}"/>
              </a:ext>
            </a:extLst>
          </p:cNvPr>
          <p:cNvCxnSpPr>
            <a:cxnSpLocks/>
          </p:cNvCxnSpPr>
          <p:nvPr/>
        </p:nvCxnSpPr>
        <p:spPr>
          <a:xfrm flipV="1">
            <a:off x="-13880276" y="3378869"/>
            <a:ext cx="0" cy="2204789"/>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F8F639B2-FF88-1C5C-B8B8-F774EB2998C2}"/>
              </a:ext>
            </a:extLst>
          </p:cNvPr>
          <p:cNvSpPr txBox="1">
            <a:spLocks/>
          </p:cNvSpPr>
          <p:nvPr/>
        </p:nvSpPr>
        <p:spPr>
          <a:xfrm>
            <a:off x="-13698041" y="2990904"/>
            <a:ext cx="3607078" cy="3693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accent2"/>
                </a:solidFill>
                <a:latin typeface="Century Gothic" panose="020B0502020202020204" pitchFamily="34" charset="0"/>
              </a:rPr>
              <a:t> Second Stage: Exploration</a:t>
            </a:r>
          </a:p>
        </p:txBody>
      </p:sp>
      <p:cxnSp>
        <p:nvCxnSpPr>
          <p:cNvPr id="7" name="Straight Connector 6">
            <a:extLst>
              <a:ext uri="{FF2B5EF4-FFF2-40B4-BE49-F238E27FC236}">
                <a16:creationId xmlns:a16="http://schemas.microsoft.com/office/drawing/2014/main" id="{55E13B55-E095-A6A6-5D24-5D4D86CD1296}"/>
              </a:ext>
            </a:extLst>
          </p:cNvPr>
          <p:cNvCxnSpPr>
            <a:cxnSpLocks/>
          </p:cNvCxnSpPr>
          <p:nvPr/>
        </p:nvCxnSpPr>
        <p:spPr>
          <a:xfrm flipH="1">
            <a:off x="-9646772" y="1722192"/>
            <a:ext cx="4427123" cy="0"/>
          </a:xfrm>
          <a:prstGeom prst="line">
            <a:avLst/>
          </a:prstGeom>
          <a:ln w="38100">
            <a:solidFill>
              <a:schemeClr val="accent6"/>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402B56E-2484-51B7-8DB0-D3667E891971}"/>
              </a:ext>
            </a:extLst>
          </p:cNvPr>
          <p:cNvCxnSpPr>
            <a:cxnSpLocks/>
          </p:cNvCxnSpPr>
          <p:nvPr/>
        </p:nvCxnSpPr>
        <p:spPr>
          <a:xfrm flipH="1">
            <a:off x="-13880276" y="3427974"/>
            <a:ext cx="4093288" cy="0"/>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B567E620-29B7-A7C8-ECF2-435875E2C0A7}"/>
              </a:ext>
            </a:extLst>
          </p:cNvPr>
          <p:cNvGrpSpPr/>
          <p:nvPr/>
        </p:nvGrpSpPr>
        <p:grpSpPr>
          <a:xfrm>
            <a:off x="-5006862" y="752104"/>
            <a:ext cx="1496092" cy="1496092"/>
            <a:chOff x="4682069" y="549127"/>
            <a:chExt cx="2827862" cy="2827862"/>
          </a:xfrm>
        </p:grpSpPr>
        <p:pic>
          <p:nvPicPr>
            <p:cNvPr id="32" name="Graphic 31" descr="Paper outline">
              <a:extLst>
                <a:ext uri="{FF2B5EF4-FFF2-40B4-BE49-F238E27FC236}">
                  <a16:creationId xmlns:a16="http://schemas.microsoft.com/office/drawing/2014/main" id="{5A882E02-96A2-BD86-E802-62995A7758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33" name="Picture 32" descr="Logo&#10;&#10;Description automatically generated">
              <a:extLst>
                <a:ext uri="{FF2B5EF4-FFF2-40B4-BE49-F238E27FC236}">
                  <a16:creationId xmlns:a16="http://schemas.microsoft.com/office/drawing/2014/main" id="{9D4A9A6E-E2B0-B224-DACB-2AAB02F37A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cxnSp>
        <p:nvCxnSpPr>
          <p:cNvPr id="43" name="Straight Connector 42">
            <a:extLst>
              <a:ext uri="{FF2B5EF4-FFF2-40B4-BE49-F238E27FC236}">
                <a16:creationId xmlns:a16="http://schemas.microsoft.com/office/drawing/2014/main" id="{3290E590-1C52-98D0-93A2-50B7ACC50CD6}"/>
              </a:ext>
            </a:extLst>
          </p:cNvPr>
          <p:cNvCxnSpPr>
            <a:cxnSpLocks/>
          </p:cNvCxnSpPr>
          <p:nvPr/>
        </p:nvCxnSpPr>
        <p:spPr>
          <a:xfrm flipH="1">
            <a:off x="-9680596" y="1828800"/>
            <a:ext cx="1" cy="1599174"/>
          </a:xfrm>
          <a:prstGeom prst="line">
            <a:avLst/>
          </a:prstGeom>
          <a:ln w="38100">
            <a:solidFill>
              <a:schemeClr val="accent6"/>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680E709-CFF5-C8CE-B41B-59E1B150E0A9}"/>
              </a:ext>
            </a:extLst>
          </p:cNvPr>
          <p:cNvCxnSpPr>
            <a:cxnSpLocks/>
          </p:cNvCxnSpPr>
          <p:nvPr/>
        </p:nvCxnSpPr>
        <p:spPr>
          <a:xfrm flipH="1" flipV="1">
            <a:off x="-9646772" y="3420360"/>
            <a:ext cx="12462549" cy="7614"/>
          </a:xfrm>
          <a:prstGeom prst="line">
            <a:avLst/>
          </a:prstGeom>
          <a:ln w="38100">
            <a:solidFill>
              <a:schemeClr val="accent6"/>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A01B4FB1-A26B-490B-8E08-7C4841BDDE92}"/>
              </a:ext>
            </a:extLst>
          </p:cNvPr>
          <p:cNvGrpSpPr/>
          <p:nvPr/>
        </p:nvGrpSpPr>
        <p:grpSpPr>
          <a:xfrm>
            <a:off x="3548231" y="2918656"/>
            <a:ext cx="1721656" cy="1721656"/>
            <a:chOff x="9793243" y="3820734"/>
            <a:chExt cx="962125" cy="962125"/>
          </a:xfrm>
        </p:grpSpPr>
        <p:sp>
          <p:nvSpPr>
            <p:cNvPr id="49" name="Rectangle 48">
              <a:extLst>
                <a:ext uri="{FF2B5EF4-FFF2-40B4-BE49-F238E27FC236}">
                  <a16:creationId xmlns:a16="http://schemas.microsoft.com/office/drawing/2014/main" id="{1EC631D1-49A1-1782-5DB1-5317E5B80EF4}"/>
                </a:ext>
              </a:extLst>
            </p:cNvPr>
            <p:cNvSpPr/>
            <p:nvPr/>
          </p:nvSpPr>
          <p:spPr>
            <a:xfrm>
              <a:off x="10000537" y="3915893"/>
              <a:ext cx="562664" cy="70323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6E8E7944-48A2-200D-2D8B-A1B4F0E51066}"/>
                </a:ext>
              </a:extLst>
            </p:cNvPr>
            <p:cNvGrpSpPr/>
            <p:nvPr/>
          </p:nvGrpSpPr>
          <p:grpSpPr>
            <a:xfrm>
              <a:off x="9793243" y="3820734"/>
              <a:ext cx="962125" cy="962125"/>
              <a:chOff x="4304227" y="-1302936"/>
              <a:chExt cx="2827862" cy="2827863"/>
            </a:xfrm>
          </p:grpSpPr>
          <p:pic>
            <p:nvPicPr>
              <p:cNvPr id="51" name="Graphic 50" descr="Paper outline">
                <a:extLst>
                  <a:ext uri="{FF2B5EF4-FFF2-40B4-BE49-F238E27FC236}">
                    <a16:creationId xmlns:a16="http://schemas.microsoft.com/office/drawing/2014/main" id="{EA4EC061-61AA-8EA9-5FFB-ABF7F29F3F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4227" y="-1302936"/>
                <a:ext cx="2827862" cy="2827863"/>
              </a:xfrm>
              <a:prstGeom prst="rect">
                <a:avLst/>
              </a:prstGeom>
            </p:spPr>
          </p:pic>
          <p:pic>
            <p:nvPicPr>
              <p:cNvPr id="52" name="Picture 51" descr="Logo&#10;&#10;Description automatically generated">
                <a:extLst>
                  <a:ext uri="{FF2B5EF4-FFF2-40B4-BE49-F238E27FC236}">
                    <a16:creationId xmlns:a16="http://schemas.microsoft.com/office/drawing/2014/main" id="{FE2CDBA8-A933-C331-7D6B-39DCA05DB3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pic>
        <p:nvPicPr>
          <p:cNvPr id="59" name="Graphic 58" descr="Database with solid fill">
            <a:extLst>
              <a:ext uri="{FF2B5EF4-FFF2-40B4-BE49-F238E27FC236}">
                <a16:creationId xmlns:a16="http://schemas.microsoft.com/office/drawing/2014/main" id="{B8217422-68E7-2892-BC90-95F19C5CAB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73810" y="1756366"/>
            <a:ext cx="3099542" cy="3099542"/>
          </a:xfrm>
          <a:prstGeom prst="rect">
            <a:avLst/>
          </a:prstGeom>
        </p:spPr>
      </p:pic>
    </p:spTree>
    <p:extLst>
      <p:ext uri="{BB962C8B-B14F-4D97-AF65-F5344CB8AC3E}">
        <p14:creationId xmlns:p14="http://schemas.microsoft.com/office/powerpoint/2010/main" val="19240376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500"/>
                                        <p:tgtEl>
                                          <p:spTgt spid="4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9"/>
                                        </p:tgtEl>
                                        <p:attrNameLst>
                                          <p:attrName>style.visibility</p:attrName>
                                        </p:attrNameLst>
                                      </p:cBhvr>
                                      <p:to>
                                        <p:strVal val="visible"/>
                                      </p:to>
                                    </p:set>
                                    <p:animEffect transition="in" filter="fade">
                                      <p:cBhvr>
                                        <p:cTn id="19"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AutoShape 6" descr="Untitled">
            <a:extLst>
              <a:ext uri="{FF2B5EF4-FFF2-40B4-BE49-F238E27FC236}">
                <a16:creationId xmlns:a16="http://schemas.microsoft.com/office/drawing/2014/main" id="{D31012C3-B6C7-8139-5C5B-1D321909B51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a-ET"/>
          </a:p>
        </p:txBody>
      </p:sp>
      <p:sp>
        <p:nvSpPr>
          <p:cNvPr id="9" name="Rounded Rectangle 8">
            <a:extLst>
              <a:ext uri="{FF2B5EF4-FFF2-40B4-BE49-F238E27FC236}">
                <a16:creationId xmlns:a16="http://schemas.microsoft.com/office/drawing/2014/main" id="{27B63988-ED47-660C-C8E7-E34BF1A28A5E}"/>
              </a:ext>
            </a:extLst>
          </p:cNvPr>
          <p:cNvSpPr/>
          <p:nvPr/>
        </p:nvSpPr>
        <p:spPr>
          <a:xfrm>
            <a:off x="3285294" y="2989931"/>
            <a:ext cx="5621412" cy="878139"/>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a:solidFill>
                <a:schemeClr val="accent6">
                  <a:lumMod val="20000"/>
                  <a:lumOff val="80000"/>
                </a:schemeClr>
              </a:solidFill>
            </a:endParaRPr>
          </a:p>
        </p:txBody>
      </p:sp>
      <p:sp>
        <p:nvSpPr>
          <p:cNvPr id="10" name="Title 1">
            <a:extLst>
              <a:ext uri="{FF2B5EF4-FFF2-40B4-BE49-F238E27FC236}">
                <a16:creationId xmlns:a16="http://schemas.microsoft.com/office/drawing/2014/main" id="{C1B4E1B6-8088-0A19-9EAA-CA501F27F008}"/>
              </a:ext>
            </a:extLst>
          </p:cNvPr>
          <p:cNvSpPr txBox="1">
            <a:spLocks/>
          </p:cNvSpPr>
          <p:nvPr/>
        </p:nvSpPr>
        <p:spPr>
          <a:xfrm>
            <a:off x="3577852" y="3124968"/>
            <a:ext cx="5036296"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err="1">
                <a:solidFill>
                  <a:schemeClr val="accent6">
                    <a:lumMod val="50000"/>
                  </a:schemeClr>
                </a:solidFill>
                <a:latin typeface="Century Gothic" panose="020B0502020202020204" pitchFamily="34" charset="0"/>
              </a:rPr>
              <a:t>WoT</a:t>
            </a:r>
            <a:r>
              <a:rPr lang="en-US" sz="3200" dirty="0">
                <a:solidFill>
                  <a:schemeClr val="accent6">
                    <a:lumMod val="50000"/>
                  </a:schemeClr>
                </a:solidFill>
                <a:latin typeface="Century Gothic" panose="020B0502020202020204" pitchFamily="34" charset="0"/>
              </a:rPr>
              <a:t> Thing Description</a:t>
            </a:r>
          </a:p>
        </p:txBody>
      </p:sp>
    </p:spTree>
    <p:extLst>
      <p:ext uri="{BB962C8B-B14F-4D97-AF65-F5344CB8AC3E}">
        <p14:creationId xmlns:p14="http://schemas.microsoft.com/office/powerpoint/2010/main" val="164932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05451C33-0927-2E6E-B17C-72E659962E88}"/>
              </a:ext>
            </a:extLst>
          </p:cNvPr>
          <p:cNvGrpSpPr/>
          <p:nvPr/>
        </p:nvGrpSpPr>
        <p:grpSpPr>
          <a:xfrm>
            <a:off x="2779804" y="2367904"/>
            <a:ext cx="1721656" cy="1721656"/>
            <a:chOff x="9792033" y="3821823"/>
            <a:chExt cx="962125" cy="962125"/>
          </a:xfrm>
        </p:grpSpPr>
        <p:sp>
          <p:nvSpPr>
            <p:cNvPr id="44" name="Rectangle 43">
              <a:extLst>
                <a:ext uri="{FF2B5EF4-FFF2-40B4-BE49-F238E27FC236}">
                  <a16:creationId xmlns:a16="http://schemas.microsoft.com/office/drawing/2014/main" id="{F06A5A20-00BD-3415-41E4-7DA557FE2C77}"/>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647ADA6D-11FE-5FF4-22A0-0F44AEB78136}"/>
                </a:ext>
              </a:extLst>
            </p:cNvPr>
            <p:cNvGrpSpPr/>
            <p:nvPr/>
          </p:nvGrpSpPr>
          <p:grpSpPr>
            <a:xfrm>
              <a:off x="9792033" y="3821823"/>
              <a:ext cx="962125" cy="962125"/>
              <a:chOff x="4300668" y="-1299739"/>
              <a:chExt cx="2827861" cy="2827862"/>
            </a:xfrm>
          </p:grpSpPr>
          <p:pic>
            <p:nvPicPr>
              <p:cNvPr id="46" name="Graphic 45" descr="Paper outline">
                <a:extLst>
                  <a:ext uri="{FF2B5EF4-FFF2-40B4-BE49-F238E27FC236}">
                    <a16:creationId xmlns:a16="http://schemas.microsoft.com/office/drawing/2014/main" id="{F0AD7BEC-38DB-7D3A-3672-7267CD99B9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47" name="Picture 46" descr="Logo&#10;&#10;Description automatically generated">
                <a:extLst>
                  <a:ext uri="{FF2B5EF4-FFF2-40B4-BE49-F238E27FC236}">
                    <a16:creationId xmlns:a16="http://schemas.microsoft.com/office/drawing/2014/main" id="{A2B79CAA-5760-35F7-C888-AA5EBDAC87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53" name="Group 52">
            <a:extLst>
              <a:ext uri="{FF2B5EF4-FFF2-40B4-BE49-F238E27FC236}">
                <a16:creationId xmlns:a16="http://schemas.microsoft.com/office/drawing/2014/main" id="{F39D4842-E77E-83C9-DF54-882CE9DC892D}"/>
              </a:ext>
            </a:extLst>
          </p:cNvPr>
          <p:cNvGrpSpPr/>
          <p:nvPr/>
        </p:nvGrpSpPr>
        <p:grpSpPr>
          <a:xfrm>
            <a:off x="3897466" y="2160566"/>
            <a:ext cx="1721656" cy="1721656"/>
            <a:chOff x="9792033" y="3821823"/>
            <a:chExt cx="962125" cy="962125"/>
          </a:xfrm>
        </p:grpSpPr>
        <p:sp>
          <p:nvSpPr>
            <p:cNvPr id="54" name="Rectangle 53">
              <a:extLst>
                <a:ext uri="{FF2B5EF4-FFF2-40B4-BE49-F238E27FC236}">
                  <a16:creationId xmlns:a16="http://schemas.microsoft.com/office/drawing/2014/main" id="{5DDC732A-F657-3CB9-4C1C-46DB9B3BF753}"/>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6CEAAC0B-6029-5581-E737-2416C215975D}"/>
                </a:ext>
              </a:extLst>
            </p:cNvPr>
            <p:cNvGrpSpPr/>
            <p:nvPr/>
          </p:nvGrpSpPr>
          <p:grpSpPr>
            <a:xfrm>
              <a:off x="9792033" y="3821823"/>
              <a:ext cx="962125" cy="962125"/>
              <a:chOff x="4300668" y="-1299739"/>
              <a:chExt cx="2827861" cy="2827862"/>
            </a:xfrm>
          </p:grpSpPr>
          <p:pic>
            <p:nvPicPr>
              <p:cNvPr id="56" name="Graphic 55" descr="Paper outline">
                <a:extLst>
                  <a:ext uri="{FF2B5EF4-FFF2-40B4-BE49-F238E27FC236}">
                    <a16:creationId xmlns:a16="http://schemas.microsoft.com/office/drawing/2014/main" id="{03188B1A-B3F3-CBCB-5298-E85AD67771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57" name="Picture 56" descr="Logo&#10;&#10;Description automatically generated">
                <a:extLst>
                  <a:ext uri="{FF2B5EF4-FFF2-40B4-BE49-F238E27FC236}">
                    <a16:creationId xmlns:a16="http://schemas.microsoft.com/office/drawing/2014/main" id="{FFF35296-5BDD-E188-783E-2764079C1B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cxnSp>
        <p:nvCxnSpPr>
          <p:cNvPr id="13" name="Straight Connector 12">
            <a:extLst>
              <a:ext uri="{FF2B5EF4-FFF2-40B4-BE49-F238E27FC236}">
                <a16:creationId xmlns:a16="http://schemas.microsoft.com/office/drawing/2014/main" id="{5B04B696-74C7-AC26-1B10-28C935565EA8}"/>
              </a:ext>
            </a:extLst>
          </p:cNvPr>
          <p:cNvCxnSpPr>
            <a:cxnSpLocks/>
          </p:cNvCxnSpPr>
          <p:nvPr/>
        </p:nvCxnSpPr>
        <p:spPr>
          <a:xfrm flipH="1" flipV="1">
            <a:off x="-10515666" y="3425193"/>
            <a:ext cx="5887234" cy="7614"/>
          </a:xfrm>
          <a:prstGeom prst="line">
            <a:avLst/>
          </a:prstGeom>
          <a:ln w="3810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680E709-CFF5-C8CE-B41B-59E1B150E0A9}"/>
              </a:ext>
            </a:extLst>
          </p:cNvPr>
          <p:cNvCxnSpPr>
            <a:cxnSpLocks/>
          </p:cNvCxnSpPr>
          <p:nvPr/>
        </p:nvCxnSpPr>
        <p:spPr>
          <a:xfrm flipH="1" flipV="1">
            <a:off x="-9646772" y="3420360"/>
            <a:ext cx="12462549" cy="7614"/>
          </a:xfrm>
          <a:prstGeom prst="line">
            <a:avLst/>
          </a:prstGeom>
          <a:ln w="38100">
            <a:solidFill>
              <a:schemeClr val="accent6"/>
            </a:solidFill>
            <a:prstDash val="lgDash"/>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A01B4FB1-A26B-490B-8E08-7C4841BDDE92}"/>
              </a:ext>
            </a:extLst>
          </p:cNvPr>
          <p:cNvGrpSpPr/>
          <p:nvPr/>
        </p:nvGrpSpPr>
        <p:grpSpPr>
          <a:xfrm>
            <a:off x="3548231" y="2918656"/>
            <a:ext cx="1721656" cy="1721656"/>
            <a:chOff x="9793243" y="3820734"/>
            <a:chExt cx="962125" cy="962125"/>
          </a:xfrm>
        </p:grpSpPr>
        <p:sp>
          <p:nvSpPr>
            <p:cNvPr id="49" name="Rectangle 48">
              <a:extLst>
                <a:ext uri="{FF2B5EF4-FFF2-40B4-BE49-F238E27FC236}">
                  <a16:creationId xmlns:a16="http://schemas.microsoft.com/office/drawing/2014/main" id="{1EC631D1-49A1-1782-5DB1-5317E5B80EF4}"/>
                </a:ext>
              </a:extLst>
            </p:cNvPr>
            <p:cNvSpPr/>
            <p:nvPr/>
          </p:nvSpPr>
          <p:spPr>
            <a:xfrm>
              <a:off x="10000537" y="3915893"/>
              <a:ext cx="562664" cy="70323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6E8E7944-48A2-200D-2D8B-A1B4F0E51066}"/>
                </a:ext>
              </a:extLst>
            </p:cNvPr>
            <p:cNvGrpSpPr/>
            <p:nvPr/>
          </p:nvGrpSpPr>
          <p:grpSpPr>
            <a:xfrm>
              <a:off x="9793243" y="3820734"/>
              <a:ext cx="962125" cy="962125"/>
              <a:chOff x="4304227" y="-1302936"/>
              <a:chExt cx="2827862" cy="2827863"/>
            </a:xfrm>
          </p:grpSpPr>
          <p:pic>
            <p:nvPicPr>
              <p:cNvPr id="51" name="Graphic 50" descr="Paper outline">
                <a:extLst>
                  <a:ext uri="{FF2B5EF4-FFF2-40B4-BE49-F238E27FC236}">
                    <a16:creationId xmlns:a16="http://schemas.microsoft.com/office/drawing/2014/main" id="{EA4EC061-61AA-8EA9-5FFB-ABF7F29F3F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4227" y="-1302936"/>
                <a:ext cx="2827862" cy="2827863"/>
              </a:xfrm>
              <a:prstGeom prst="rect">
                <a:avLst/>
              </a:prstGeom>
            </p:spPr>
          </p:pic>
          <p:pic>
            <p:nvPicPr>
              <p:cNvPr id="52" name="Picture 51" descr="Logo&#10;&#10;Description automatically generated">
                <a:extLst>
                  <a:ext uri="{FF2B5EF4-FFF2-40B4-BE49-F238E27FC236}">
                    <a16:creationId xmlns:a16="http://schemas.microsoft.com/office/drawing/2014/main" id="{FE2CDBA8-A933-C331-7D6B-39DCA05DB3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pic>
        <p:nvPicPr>
          <p:cNvPr id="59" name="Graphic 58" descr="Database with solid fill">
            <a:extLst>
              <a:ext uri="{FF2B5EF4-FFF2-40B4-BE49-F238E27FC236}">
                <a16:creationId xmlns:a16="http://schemas.microsoft.com/office/drawing/2014/main" id="{B8217422-68E7-2892-BC90-95F19C5CAB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273810" y="1756366"/>
            <a:ext cx="3099542" cy="3099542"/>
          </a:xfrm>
          <a:prstGeom prst="rect">
            <a:avLst/>
          </a:prstGeom>
        </p:spPr>
      </p:pic>
    </p:spTree>
    <p:extLst>
      <p:ext uri="{BB962C8B-B14F-4D97-AF65-F5344CB8AC3E}">
        <p14:creationId xmlns:p14="http://schemas.microsoft.com/office/powerpoint/2010/main" val="37225088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xit" presetSubtype="0" fill="hold" nodeType="withEffect">
                                  <p:stCondLst>
                                    <p:cond delay="0"/>
                                  </p:stCondLst>
                                  <p:childTnLst>
                                    <p:animEffect transition="out" filter="fade">
                                      <p:cBhvr>
                                        <p:cTn id="6" dur="1000" accel="50000">
                                          <p:stCondLst>
                                            <p:cond delay="0"/>
                                          </p:stCondLst>
                                        </p:cTn>
                                        <p:tgtEl>
                                          <p:spTgt spid="42"/>
                                        </p:tgtEl>
                                      </p:cBhvr>
                                    </p:animEffect>
                                    <p:anim calcmode="lin" valueType="num">
                                      <p:cBhvr>
                                        <p:cTn id="7" dur="500" accel="50000">
                                          <p:stCondLst>
                                            <p:cond delay="0"/>
                                          </p:stCondLst>
                                        </p:cTn>
                                        <p:tgtEl>
                                          <p:spTgt spid="42"/>
                                        </p:tgtEl>
                                        <p:attrNameLst>
                                          <p:attrName>ppt_y</p:attrName>
                                        </p:attrNameLst>
                                      </p:cBhvr>
                                      <p:tavLst>
                                        <p:tav tm="0">
                                          <p:val>
                                            <p:strVal val="ppt_y"/>
                                          </p:val>
                                        </p:tav>
                                        <p:tav tm="100000">
                                          <p:val>
                                            <p:strVal val="ppt_y+.1"/>
                                          </p:val>
                                        </p:tav>
                                      </p:tavLst>
                                    </p:anim>
                                    <p:anim calcmode="lin" valueType="num">
                                      <p:cBhvr>
                                        <p:cTn id="8" dur="500" decel="50000">
                                          <p:stCondLst>
                                            <p:cond delay="500"/>
                                          </p:stCondLst>
                                        </p:cTn>
                                        <p:tgtEl>
                                          <p:spTgt spid="42"/>
                                        </p:tgtEl>
                                        <p:attrNameLst>
                                          <p:attrName>ppt_y</p:attrName>
                                        </p:attrNameLst>
                                      </p:cBhvr>
                                      <p:tavLst>
                                        <p:tav tm="0">
                                          <p:val>
                                            <p:strVal val="ppt_y"/>
                                          </p:val>
                                        </p:tav>
                                        <p:tav tm="100000">
                                          <p:val>
                                            <p:strVal val="ppt_y-.1"/>
                                          </p:val>
                                        </p:tav>
                                      </p:tavLst>
                                    </p:anim>
                                    <p:anim calcmode="lin" valueType="num">
                                      <p:cBhvr>
                                        <p:cTn id="9" dur="500" accel="50000">
                                          <p:stCondLst>
                                            <p:cond delay="500"/>
                                          </p:stCondLst>
                                        </p:cTn>
                                        <p:tgtEl>
                                          <p:spTgt spid="42"/>
                                        </p:tgtEl>
                                        <p:attrNameLst>
                                          <p:attrName>ppt_x</p:attrName>
                                        </p:attrNameLst>
                                      </p:cBhvr>
                                      <p:tavLst>
                                        <p:tav tm="0">
                                          <p:val>
                                            <p:strVal val="ppt_x"/>
                                          </p:val>
                                        </p:tav>
                                        <p:tav tm="100000">
                                          <p:val>
                                            <p:strVal val="ppt_x+.4"/>
                                          </p:val>
                                        </p:tav>
                                      </p:tavLst>
                                    </p:anim>
                                    <p:anim calcmode="lin" valueType="num">
                                      <p:cBhvr>
                                        <p:cTn id="10" dur="1000"/>
                                        <p:tgtEl>
                                          <p:spTgt spid="42"/>
                                        </p:tgtEl>
                                        <p:attrNameLst>
                                          <p:attrName>ppt_h</p:attrName>
                                        </p:attrNameLst>
                                      </p:cBhvr>
                                      <p:tavLst>
                                        <p:tav tm="0">
                                          <p:val>
                                            <p:strVal val="ppt_h"/>
                                          </p:val>
                                        </p:tav>
                                        <p:tav tm="100000">
                                          <p:val>
                                            <p:strVal val="ppt_h"/>
                                          </p:val>
                                        </p:tav>
                                      </p:tavLst>
                                    </p:anim>
                                    <p:anim calcmode="lin" valueType="num">
                                      <p:cBhvr>
                                        <p:cTn id="11" dur="500" accel="50000">
                                          <p:stCondLst>
                                            <p:cond delay="0"/>
                                          </p:stCondLst>
                                        </p:cTn>
                                        <p:tgtEl>
                                          <p:spTgt spid="42"/>
                                        </p:tgtEl>
                                        <p:attrNameLst>
                                          <p:attrName>ppt_w</p:attrName>
                                        </p:attrNameLst>
                                      </p:cBhvr>
                                      <p:tavLst>
                                        <p:tav tm="0">
                                          <p:val>
                                            <p:strVal val="ppt_w"/>
                                          </p:val>
                                        </p:tav>
                                        <p:tav tm="100000">
                                          <p:val>
                                            <p:strVal val="ppt_w*.05"/>
                                          </p:val>
                                        </p:tav>
                                      </p:tavLst>
                                    </p:anim>
                                    <p:anim calcmode="lin" valueType="num">
                                      <p:cBhvr>
                                        <p:cTn id="12" dur="500" decel="50000">
                                          <p:stCondLst>
                                            <p:cond delay="500"/>
                                          </p:stCondLst>
                                        </p:cTn>
                                        <p:tgtEl>
                                          <p:spTgt spid="42"/>
                                        </p:tgtEl>
                                        <p:attrNameLst>
                                          <p:attrName>ppt_w</p:attrName>
                                        </p:attrNameLst>
                                      </p:cBhvr>
                                      <p:tavLst>
                                        <p:tav tm="0">
                                          <p:val>
                                            <p:strVal val="ppt_w"/>
                                          </p:val>
                                        </p:tav>
                                        <p:tav tm="100000">
                                          <p:val>
                                            <p:strVal val="ppt_w/.05"/>
                                          </p:val>
                                        </p:tav>
                                      </p:tavLst>
                                    </p:anim>
                                    <p:anim calcmode="lin" valueType="num">
                                      <p:cBhvr>
                                        <p:cTn id="13" dur="500" accel="50000">
                                          <p:stCondLst>
                                            <p:cond delay="500"/>
                                          </p:stCondLst>
                                        </p:cTn>
                                        <p:tgtEl>
                                          <p:spTgt spid="42"/>
                                        </p:tgtEl>
                                        <p:attrNameLst>
                                          <p:attrName>style.rotation</p:attrName>
                                        </p:attrNameLst>
                                      </p:cBhvr>
                                      <p:tavLst>
                                        <p:tav tm="0">
                                          <p:val>
                                            <p:fltVal val="0"/>
                                          </p:val>
                                        </p:tav>
                                        <p:tav tm="100000">
                                          <p:val>
                                            <p:fltVal val="-90"/>
                                          </p:val>
                                        </p:tav>
                                      </p:tavLst>
                                    </p:anim>
                                    <p:set>
                                      <p:cBhvr>
                                        <p:cTn id="14" dur="1" fill="hold">
                                          <p:stCondLst>
                                            <p:cond delay="999"/>
                                          </p:stCondLst>
                                        </p:cTn>
                                        <p:tgtEl>
                                          <p:spTgt spid="42"/>
                                        </p:tgtEl>
                                        <p:attrNameLst>
                                          <p:attrName>style.visibility</p:attrName>
                                        </p:attrNameLst>
                                      </p:cBhvr>
                                      <p:to>
                                        <p:strVal val="hidden"/>
                                      </p:to>
                                    </p:set>
                                  </p:childTnLst>
                                </p:cTn>
                              </p:par>
                              <p:par>
                                <p:cTn id="15" presetID="25" presetClass="exit" presetSubtype="0" fill="hold" nodeType="withEffect">
                                  <p:stCondLst>
                                    <p:cond delay="0"/>
                                  </p:stCondLst>
                                  <p:childTnLst>
                                    <p:animEffect transition="out" filter="fade">
                                      <p:cBhvr>
                                        <p:cTn id="16" dur="1000" accel="50000">
                                          <p:stCondLst>
                                            <p:cond delay="0"/>
                                          </p:stCondLst>
                                        </p:cTn>
                                        <p:tgtEl>
                                          <p:spTgt spid="53"/>
                                        </p:tgtEl>
                                      </p:cBhvr>
                                    </p:animEffect>
                                    <p:anim calcmode="lin" valueType="num">
                                      <p:cBhvr>
                                        <p:cTn id="17" dur="500" accel="50000">
                                          <p:stCondLst>
                                            <p:cond delay="0"/>
                                          </p:stCondLst>
                                        </p:cTn>
                                        <p:tgtEl>
                                          <p:spTgt spid="53"/>
                                        </p:tgtEl>
                                        <p:attrNameLst>
                                          <p:attrName>ppt_y</p:attrName>
                                        </p:attrNameLst>
                                      </p:cBhvr>
                                      <p:tavLst>
                                        <p:tav tm="0">
                                          <p:val>
                                            <p:strVal val="ppt_y"/>
                                          </p:val>
                                        </p:tav>
                                        <p:tav tm="100000">
                                          <p:val>
                                            <p:strVal val="ppt_y+.1"/>
                                          </p:val>
                                        </p:tav>
                                      </p:tavLst>
                                    </p:anim>
                                    <p:anim calcmode="lin" valueType="num">
                                      <p:cBhvr>
                                        <p:cTn id="18" dur="500" decel="50000">
                                          <p:stCondLst>
                                            <p:cond delay="500"/>
                                          </p:stCondLst>
                                        </p:cTn>
                                        <p:tgtEl>
                                          <p:spTgt spid="53"/>
                                        </p:tgtEl>
                                        <p:attrNameLst>
                                          <p:attrName>ppt_y</p:attrName>
                                        </p:attrNameLst>
                                      </p:cBhvr>
                                      <p:tavLst>
                                        <p:tav tm="0">
                                          <p:val>
                                            <p:strVal val="ppt_y"/>
                                          </p:val>
                                        </p:tav>
                                        <p:tav tm="100000">
                                          <p:val>
                                            <p:strVal val="ppt_y-.1"/>
                                          </p:val>
                                        </p:tav>
                                      </p:tavLst>
                                    </p:anim>
                                    <p:anim calcmode="lin" valueType="num">
                                      <p:cBhvr>
                                        <p:cTn id="19" dur="500" accel="50000">
                                          <p:stCondLst>
                                            <p:cond delay="500"/>
                                          </p:stCondLst>
                                        </p:cTn>
                                        <p:tgtEl>
                                          <p:spTgt spid="53"/>
                                        </p:tgtEl>
                                        <p:attrNameLst>
                                          <p:attrName>ppt_x</p:attrName>
                                        </p:attrNameLst>
                                      </p:cBhvr>
                                      <p:tavLst>
                                        <p:tav tm="0">
                                          <p:val>
                                            <p:strVal val="ppt_x"/>
                                          </p:val>
                                        </p:tav>
                                        <p:tav tm="100000">
                                          <p:val>
                                            <p:strVal val="ppt_x+.4"/>
                                          </p:val>
                                        </p:tav>
                                      </p:tavLst>
                                    </p:anim>
                                    <p:anim calcmode="lin" valueType="num">
                                      <p:cBhvr>
                                        <p:cTn id="20" dur="1000"/>
                                        <p:tgtEl>
                                          <p:spTgt spid="53"/>
                                        </p:tgtEl>
                                        <p:attrNameLst>
                                          <p:attrName>ppt_h</p:attrName>
                                        </p:attrNameLst>
                                      </p:cBhvr>
                                      <p:tavLst>
                                        <p:tav tm="0">
                                          <p:val>
                                            <p:strVal val="ppt_h"/>
                                          </p:val>
                                        </p:tav>
                                        <p:tav tm="100000">
                                          <p:val>
                                            <p:strVal val="ppt_h"/>
                                          </p:val>
                                        </p:tav>
                                      </p:tavLst>
                                    </p:anim>
                                    <p:anim calcmode="lin" valueType="num">
                                      <p:cBhvr>
                                        <p:cTn id="21" dur="500" accel="50000">
                                          <p:stCondLst>
                                            <p:cond delay="0"/>
                                          </p:stCondLst>
                                        </p:cTn>
                                        <p:tgtEl>
                                          <p:spTgt spid="53"/>
                                        </p:tgtEl>
                                        <p:attrNameLst>
                                          <p:attrName>ppt_w</p:attrName>
                                        </p:attrNameLst>
                                      </p:cBhvr>
                                      <p:tavLst>
                                        <p:tav tm="0">
                                          <p:val>
                                            <p:strVal val="ppt_w"/>
                                          </p:val>
                                        </p:tav>
                                        <p:tav tm="100000">
                                          <p:val>
                                            <p:strVal val="ppt_w*.05"/>
                                          </p:val>
                                        </p:tav>
                                      </p:tavLst>
                                    </p:anim>
                                    <p:anim calcmode="lin" valueType="num">
                                      <p:cBhvr>
                                        <p:cTn id="22" dur="500" decel="50000">
                                          <p:stCondLst>
                                            <p:cond delay="500"/>
                                          </p:stCondLst>
                                        </p:cTn>
                                        <p:tgtEl>
                                          <p:spTgt spid="53"/>
                                        </p:tgtEl>
                                        <p:attrNameLst>
                                          <p:attrName>ppt_w</p:attrName>
                                        </p:attrNameLst>
                                      </p:cBhvr>
                                      <p:tavLst>
                                        <p:tav tm="0">
                                          <p:val>
                                            <p:strVal val="ppt_w"/>
                                          </p:val>
                                        </p:tav>
                                        <p:tav tm="100000">
                                          <p:val>
                                            <p:strVal val="ppt_w/.05"/>
                                          </p:val>
                                        </p:tav>
                                      </p:tavLst>
                                    </p:anim>
                                    <p:anim calcmode="lin" valueType="num">
                                      <p:cBhvr>
                                        <p:cTn id="23" dur="500" accel="50000">
                                          <p:stCondLst>
                                            <p:cond delay="500"/>
                                          </p:stCondLst>
                                        </p:cTn>
                                        <p:tgtEl>
                                          <p:spTgt spid="53"/>
                                        </p:tgtEl>
                                        <p:attrNameLst>
                                          <p:attrName>style.rotation</p:attrName>
                                        </p:attrNameLst>
                                      </p:cBhvr>
                                      <p:tavLst>
                                        <p:tav tm="0">
                                          <p:val>
                                            <p:fltVal val="0"/>
                                          </p:val>
                                        </p:tav>
                                        <p:tav tm="100000">
                                          <p:val>
                                            <p:fltVal val="-90"/>
                                          </p:val>
                                        </p:tav>
                                      </p:tavLst>
                                    </p:anim>
                                    <p:set>
                                      <p:cBhvr>
                                        <p:cTn id="24" dur="1" fill="hold">
                                          <p:stCondLst>
                                            <p:cond delay="999"/>
                                          </p:stCondLst>
                                        </p:cTn>
                                        <p:tgtEl>
                                          <p:spTgt spid="53"/>
                                        </p:tgtEl>
                                        <p:attrNameLst>
                                          <p:attrName>style.visibility</p:attrName>
                                        </p:attrNameLst>
                                      </p:cBhvr>
                                      <p:to>
                                        <p:strVal val="hidden"/>
                                      </p:to>
                                    </p:set>
                                  </p:childTnLst>
                                </p:cTn>
                              </p:par>
                              <p:par>
                                <p:cTn id="25" presetID="25" presetClass="exit" presetSubtype="0" fill="hold" nodeType="withEffect">
                                  <p:stCondLst>
                                    <p:cond delay="0"/>
                                  </p:stCondLst>
                                  <p:childTnLst>
                                    <p:animEffect transition="out" filter="fade">
                                      <p:cBhvr>
                                        <p:cTn id="26" dur="1000" accel="50000">
                                          <p:stCondLst>
                                            <p:cond delay="0"/>
                                          </p:stCondLst>
                                        </p:cTn>
                                        <p:tgtEl>
                                          <p:spTgt spid="48"/>
                                        </p:tgtEl>
                                      </p:cBhvr>
                                    </p:animEffect>
                                    <p:anim calcmode="lin" valueType="num">
                                      <p:cBhvr>
                                        <p:cTn id="27" dur="500" accel="50000">
                                          <p:stCondLst>
                                            <p:cond delay="0"/>
                                          </p:stCondLst>
                                        </p:cTn>
                                        <p:tgtEl>
                                          <p:spTgt spid="48"/>
                                        </p:tgtEl>
                                        <p:attrNameLst>
                                          <p:attrName>ppt_y</p:attrName>
                                        </p:attrNameLst>
                                      </p:cBhvr>
                                      <p:tavLst>
                                        <p:tav tm="0">
                                          <p:val>
                                            <p:strVal val="ppt_y"/>
                                          </p:val>
                                        </p:tav>
                                        <p:tav tm="100000">
                                          <p:val>
                                            <p:strVal val="ppt_y+.1"/>
                                          </p:val>
                                        </p:tav>
                                      </p:tavLst>
                                    </p:anim>
                                    <p:anim calcmode="lin" valueType="num">
                                      <p:cBhvr>
                                        <p:cTn id="28" dur="500" decel="50000">
                                          <p:stCondLst>
                                            <p:cond delay="500"/>
                                          </p:stCondLst>
                                        </p:cTn>
                                        <p:tgtEl>
                                          <p:spTgt spid="48"/>
                                        </p:tgtEl>
                                        <p:attrNameLst>
                                          <p:attrName>ppt_y</p:attrName>
                                        </p:attrNameLst>
                                      </p:cBhvr>
                                      <p:tavLst>
                                        <p:tav tm="0">
                                          <p:val>
                                            <p:strVal val="ppt_y"/>
                                          </p:val>
                                        </p:tav>
                                        <p:tav tm="100000">
                                          <p:val>
                                            <p:strVal val="ppt_y-.1"/>
                                          </p:val>
                                        </p:tav>
                                      </p:tavLst>
                                    </p:anim>
                                    <p:anim calcmode="lin" valueType="num">
                                      <p:cBhvr>
                                        <p:cTn id="29" dur="500" accel="50000">
                                          <p:stCondLst>
                                            <p:cond delay="500"/>
                                          </p:stCondLst>
                                        </p:cTn>
                                        <p:tgtEl>
                                          <p:spTgt spid="48"/>
                                        </p:tgtEl>
                                        <p:attrNameLst>
                                          <p:attrName>ppt_x</p:attrName>
                                        </p:attrNameLst>
                                      </p:cBhvr>
                                      <p:tavLst>
                                        <p:tav tm="0">
                                          <p:val>
                                            <p:strVal val="ppt_x"/>
                                          </p:val>
                                        </p:tav>
                                        <p:tav tm="100000">
                                          <p:val>
                                            <p:strVal val="ppt_x+.4"/>
                                          </p:val>
                                        </p:tav>
                                      </p:tavLst>
                                    </p:anim>
                                    <p:anim calcmode="lin" valueType="num">
                                      <p:cBhvr>
                                        <p:cTn id="30" dur="1000"/>
                                        <p:tgtEl>
                                          <p:spTgt spid="48"/>
                                        </p:tgtEl>
                                        <p:attrNameLst>
                                          <p:attrName>ppt_h</p:attrName>
                                        </p:attrNameLst>
                                      </p:cBhvr>
                                      <p:tavLst>
                                        <p:tav tm="0">
                                          <p:val>
                                            <p:strVal val="ppt_h"/>
                                          </p:val>
                                        </p:tav>
                                        <p:tav tm="100000">
                                          <p:val>
                                            <p:strVal val="ppt_h"/>
                                          </p:val>
                                        </p:tav>
                                      </p:tavLst>
                                    </p:anim>
                                    <p:anim calcmode="lin" valueType="num">
                                      <p:cBhvr>
                                        <p:cTn id="31" dur="500" accel="50000">
                                          <p:stCondLst>
                                            <p:cond delay="0"/>
                                          </p:stCondLst>
                                        </p:cTn>
                                        <p:tgtEl>
                                          <p:spTgt spid="48"/>
                                        </p:tgtEl>
                                        <p:attrNameLst>
                                          <p:attrName>ppt_w</p:attrName>
                                        </p:attrNameLst>
                                      </p:cBhvr>
                                      <p:tavLst>
                                        <p:tav tm="0">
                                          <p:val>
                                            <p:strVal val="ppt_w"/>
                                          </p:val>
                                        </p:tav>
                                        <p:tav tm="100000">
                                          <p:val>
                                            <p:strVal val="ppt_w*.05"/>
                                          </p:val>
                                        </p:tav>
                                      </p:tavLst>
                                    </p:anim>
                                    <p:anim calcmode="lin" valueType="num">
                                      <p:cBhvr>
                                        <p:cTn id="32" dur="500" decel="50000">
                                          <p:stCondLst>
                                            <p:cond delay="500"/>
                                          </p:stCondLst>
                                        </p:cTn>
                                        <p:tgtEl>
                                          <p:spTgt spid="48"/>
                                        </p:tgtEl>
                                        <p:attrNameLst>
                                          <p:attrName>ppt_w</p:attrName>
                                        </p:attrNameLst>
                                      </p:cBhvr>
                                      <p:tavLst>
                                        <p:tav tm="0">
                                          <p:val>
                                            <p:strVal val="ppt_w"/>
                                          </p:val>
                                        </p:tav>
                                        <p:tav tm="100000">
                                          <p:val>
                                            <p:strVal val="ppt_w/.05"/>
                                          </p:val>
                                        </p:tav>
                                      </p:tavLst>
                                    </p:anim>
                                    <p:anim calcmode="lin" valueType="num">
                                      <p:cBhvr>
                                        <p:cTn id="33" dur="500" accel="50000">
                                          <p:stCondLst>
                                            <p:cond delay="500"/>
                                          </p:stCondLst>
                                        </p:cTn>
                                        <p:tgtEl>
                                          <p:spTgt spid="48"/>
                                        </p:tgtEl>
                                        <p:attrNameLst>
                                          <p:attrName>style.rotation</p:attrName>
                                        </p:attrNameLst>
                                      </p:cBhvr>
                                      <p:tavLst>
                                        <p:tav tm="0">
                                          <p:val>
                                            <p:fltVal val="0"/>
                                          </p:val>
                                        </p:tav>
                                        <p:tav tm="100000">
                                          <p:val>
                                            <p:fltVal val="-90"/>
                                          </p:val>
                                        </p:tav>
                                      </p:tavLst>
                                    </p:anim>
                                    <p:set>
                                      <p:cBhvr>
                                        <p:cTn id="34" dur="1" fill="hold">
                                          <p:stCondLst>
                                            <p:cond delay="999"/>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9" name="Graphic 58" descr="Database with solid fill">
            <a:extLst>
              <a:ext uri="{FF2B5EF4-FFF2-40B4-BE49-F238E27FC236}">
                <a16:creationId xmlns:a16="http://schemas.microsoft.com/office/drawing/2014/main" id="{B8217422-68E7-2892-BC90-95F19C5CAB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0143" y="1413143"/>
            <a:ext cx="4031714" cy="4031714"/>
          </a:xfrm>
          <a:prstGeom prst="rect">
            <a:avLst/>
          </a:prstGeom>
        </p:spPr>
      </p:pic>
    </p:spTree>
    <p:extLst>
      <p:ext uri="{BB962C8B-B14F-4D97-AF65-F5344CB8AC3E}">
        <p14:creationId xmlns:p14="http://schemas.microsoft.com/office/powerpoint/2010/main" val="4257889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A2F90ED0-9EA5-9FCD-E2CA-7FD0AF412B70}"/>
              </a:ext>
            </a:extLst>
          </p:cNvPr>
          <p:cNvSpPr/>
          <p:nvPr/>
        </p:nvSpPr>
        <p:spPr>
          <a:xfrm>
            <a:off x="3989882" y="1322882"/>
            <a:ext cx="4212236" cy="4212236"/>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6">
                    <a:lumMod val="50000"/>
                  </a:schemeClr>
                </a:solidFill>
                <a:latin typeface="Century Gothic" panose="020B0502020202020204" pitchFamily="34" charset="0"/>
              </a:rPr>
              <a:t>TD </a:t>
            </a:r>
          </a:p>
          <a:p>
            <a:pPr algn="ctr"/>
            <a:r>
              <a:rPr lang="en-US" sz="3600" dirty="0">
                <a:solidFill>
                  <a:schemeClr val="accent6">
                    <a:lumMod val="50000"/>
                  </a:schemeClr>
                </a:solidFill>
                <a:latin typeface="Century Gothic" panose="020B0502020202020204" pitchFamily="34" charset="0"/>
              </a:rPr>
              <a:t>Directory</a:t>
            </a:r>
          </a:p>
        </p:txBody>
      </p:sp>
      <p:sp>
        <p:nvSpPr>
          <p:cNvPr id="5" name="Title 1">
            <a:extLst>
              <a:ext uri="{FF2B5EF4-FFF2-40B4-BE49-F238E27FC236}">
                <a16:creationId xmlns:a16="http://schemas.microsoft.com/office/drawing/2014/main" id="{1A862595-2F55-33B5-4EF2-822029CF0F34}"/>
              </a:ext>
            </a:extLst>
          </p:cNvPr>
          <p:cNvSpPr txBox="1">
            <a:spLocks/>
          </p:cNvSpPr>
          <p:nvPr/>
        </p:nvSpPr>
        <p:spPr>
          <a:xfrm>
            <a:off x="1228830" y="2073479"/>
            <a:ext cx="1744388"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Register</a:t>
            </a:r>
          </a:p>
        </p:txBody>
      </p:sp>
      <p:sp>
        <p:nvSpPr>
          <p:cNvPr id="6" name="Title 1">
            <a:extLst>
              <a:ext uri="{FF2B5EF4-FFF2-40B4-BE49-F238E27FC236}">
                <a16:creationId xmlns:a16="http://schemas.microsoft.com/office/drawing/2014/main" id="{F53671F1-9EB5-247E-2ECD-1344DAC8A6A0}"/>
              </a:ext>
            </a:extLst>
          </p:cNvPr>
          <p:cNvSpPr txBox="1">
            <a:spLocks/>
          </p:cNvSpPr>
          <p:nvPr/>
        </p:nvSpPr>
        <p:spPr>
          <a:xfrm>
            <a:off x="1243820" y="3739331"/>
            <a:ext cx="1701107"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Update</a:t>
            </a:r>
          </a:p>
        </p:txBody>
      </p:sp>
      <p:sp>
        <p:nvSpPr>
          <p:cNvPr id="7" name="Title 1">
            <a:extLst>
              <a:ext uri="{FF2B5EF4-FFF2-40B4-BE49-F238E27FC236}">
                <a16:creationId xmlns:a16="http://schemas.microsoft.com/office/drawing/2014/main" id="{D25A5961-5634-A050-D360-A5F216C0A936}"/>
              </a:ext>
            </a:extLst>
          </p:cNvPr>
          <p:cNvSpPr txBox="1">
            <a:spLocks/>
          </p:cNvSpPr>
          <p:nvPr/>
        </p:nvSpPr>
        <p:spPr>
          <a:xfrm>
            <a:off x="9114147" y="2073479"/>
            <a:ext cx="1803699"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Retrieve</a:t>
            </a:r>
          </a:p>
        </p:txBody>
      </p:sp>
      <p:sp>
        <p:nvSpPr>
          <p:cNvPr id="8" name="Title 1">
            <a:extLst>
              <a:ext uri="{FF2B5EF4-FFF2-40B4-BE49-F238E27FC236}">
                <a16:creationId xmlns:a16="http://schemas.microsoft.com/office/drawing/2014/main" id="{D79F9154-82C0-C0C3-5568-52E2A58AC241}"/>
              </a:ext>
            </a:extLst>
          </p:cNvPr>
          <p:cNvSpPr txBox="1">
            <a:spLocks/>
          </p:cNvSpPr>
          <p:nvPr/>
        </p:nvSpPr>
        <p:spPr>
          <a:xfrm>
            <a:off x="9377632" y="3739331"/>
            <a:ext cx="1576072" cy="53553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Search</a:t>
            </a:r>
          </a:p>
        </p:txBody>
      </p:sp>
      <p:cxnSp>
        <p:nvCxnSpPr>
          <p:cNvPr id="10" name="Straight Arrow Connector 9">
            <a:extLst>
              <a:ext uri="{FF2B5EF4-FFF2-40B4-BE49-F238E27FC236}">
                <a16:creationId xmlns:a16="http://schemas.microsoft.com/office/drawing/2014/main" id="{C59B520B-9E81-320B-3DD0-A192555B5D6C}"/>
              </a:ext>
            </a:extLst>
          </p:cNvPr>
          <p:cNvCxnSpPr>
            <a:cxnSpLocks/>
          </p:cNvCxnSpPr>
          <p:nvPr/>
        </p:nvCxnSpPr>
        <p:spPr>
          <a:xfrm>
            <a:off x="1243820" y="2609010"/>
            <a:ext cx="2338466"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3E4DE5C-0221-C797-3C1D-8A98F3CAB496}"/>
              </a:ext>
            </a:extLst>
          </p:cNvPr>
          <p:cNvCxnSpPr>
            <a:cxnSpLocks/>
          </p:cNvCxnSpPr>
          <p:nvPr/>
        </p:nvCxnSpPr>
        <p:spPr>
          <a:xfrm>
            <a:off x="1243820" y="4274862"/>
            <a:ext cx="2338466"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44A09D4-20B9-E173-9847-6891F059BC99}"/>
              </a:ext>
            </a:extLst>
          </p:cNvPr>
          <p:cNvCxnSpPr>
            <a:cxnSpLocks/>
          </p:cNvCxnSpPr>
          <p:nvPr/>
        </p:nvCxnSpPr>
        <p:spPr>
          <a:xfrm flipH="1">
            <a:off x="8504135" y="2609010"/>
            <a:ext cx="2338466"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5B3A7ED-B5B9-8E1D-570D-0D18CBAA053F}"/>
              </a:ext>
            </a:extLst>
          </p:cNvPr>
          <p:cNvCxnSpPr>
            <a:cxnSpLocks/>
          </p:cNvCxnSpPr>
          <p:nvPr/>
        </p:nvCxnSpPr>
        <p:spPr>
          <a:xfrm flipH="1">
            <a:off x="8504135" y="4274862"/>
            <a:ext cx="2338466"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3752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9000">
        <p159:morph option="byObject"/>
      </p:transition>
    </mc:Choice>
    <mc:Fallback xmlns="">
      <p:transition spd="slow" advTm="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2"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right)">
                                      <p:cBhvr>
                                        <p:cTn id="13" dur="500"/>
                                        <p:tgtEl>
                                          <p:spTgt spid="12"/>
                                        </p:tgtEl>
                                      </p:cBhvr>
                                    </p:animEffect>
                                  </p:childTnLst>
                                </p:cTn>
                              </p:par>
                              <p:par>
                                <p:cTn id="14" presetID="22" presetClass="entr" presetSubtype="2"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right)">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69EDAD59-00AE-DDFB-EF9D-145EDB69FF3C}"/>
              </a:ext>
            </a:extLst>
          </p:cNvPr>
          <p:cNvSpPr/>
          <p:nvPr/>
        </p:nvSpPr>
        <p:spPr>
          <a:xfrm>
            <a:off x="1219200" y="1295400"/>
            <a:ext cx="4267200" cy="42672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560D80A1-2573-2512-88AC-D9D84F5C735B}"/>
              </a:ext>
            </a:extLst>
          </p:cNvPr>
          <p:cNvSpPr/>
          <p:nvPr/>
        </p:nvSpPr>
        <p:spPr>
          <a:xfrm>
            <a:off x="6705600" y="1295400"/>
            <a:ext cx="4267200" cy="42672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D8CB93F-B31F-0178-6F8A-3D19FCC5B90E}"/>
              </a:ext>
            </a:extLst>
          </p:cNvPr>
          <p:cNvSpPr txBox="1">
            <a:spLocks/>
          </p:cNvSpPr>
          <p:nvPr/>
        </p:nvSpPr>
        <p:spPr>
          <a:xfrm>
            <a:off x="2054207" y="573968"/>
            <a:ext cx="2597186"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2"/>
                </a:solidFill>
                <a:latin typeface="Century Gothic" panose="020B0502020202020204" pitchFamily="34" charset="0"/>
              </a:rPr>
              <a:t>Introduction</a:t>
            </a:r>
          </a:p>
        </p:txBody>
      </p:sp>
      <p:sp>
        <p:nvSpPr>
          <p:cNvPr id="7" name="Title 1">
            <a:extLst>
              <a:ext uri="{FF2B5EF4-FFF2-40B4-BE49-F238E27FC236}">
                <a16:creationId xmlns:a16="http://schemas.microsoft.com/office/drawing/2014/main" id="{D1B06C79-2D5C-3A90-E431-0999713E9F3A}"/>
              </a:ext>
            </a:extLst>
          </p:cNvPr>
          <p:cNvSpPr txBox="1">
            <a:spLocks/>
          </p:cNvSpPr>
          <p:nvPr/>
        </p:nvSpPr>
        <p:spPr>
          <a:xfrm>
            <a:off x="7650413" y="579292"/>
            <a:ext cx="2377574" cy="535531"/>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chemeClr val="accent6"/>
                </a:solidFill>
                <a:latin typeface="Century Gothic" panose="020B0502020202020204" pitchFamily="34" charset="0"/>
              </a:rPr>
              <a:t>Exploration</a:t>
            </a:r>
          </a:p>
        </p:txBody>
      </p:sp>
      <p:sp>
        <p:nvSpPr>
          <p:cNvPr id="8" name="Rounded Rectangle 7">
            <a:extLst>
              <a:ext uri="{FF2B5EF4-FFF2-40B4-BE49-F238E27FC236}">
                <a16:creationId xmlns:a16="http://schemas.microsoft.com/office/drawing/2014/main" id="{442410EE-69D8-E46C-FD13-DEE9230CDB8C}"/>
              </a:ext>
            </a:extLst>
          </p:cNvPr>
          <p:cNvSpPr/>
          <p:nvPr/>
        </p:nvSpPr>
        <p:spPr>
          <a:xfrm>
            <a:off x="1668905" y="1732019"/>
            <a:ext cx="1494020" cy="149402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latin typeface="Century Gothic" panose="020B0502020202020204" pitchFamily="34" charset="0"/>
              </a:rPr>
              <a:t>Direct</a:t>
            </a:r>
          </a:p>
        </p:txBody>
      </p:sp>
      <p:sp>
        <p:nvSpPr>
          <p:cNvPr id="10" name="Rounded Rectangle 9">
            <a:extLst>
              <a:ext uri="{FF2B5EF4-FFF2-40B4-BE49-F238E27FC236}">
                <a16:creationId xmlns:a16="http://schemas.microsoft.com/office/drawing/2014/main" id="{661A9802-604B-1898-6099-7E244E293D35}"/>
              </a:ext>
            </a:extLst>
          </p:cNvPr>
          <p:cNvSpPr/>
          <p:nvPr/>
        </p:nvSpPr>
        <p:spPr>
          <a:xfrm>
            <a:off x="3602635" y="1717029"/>
            <a:ext cx="1494020" cy="149402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latin typeface="Century Gothic" panose="020B0502020202020204" pitchFamily="34" charset="0"/>
              </a:rPr>
              <a:t>DNS-based Service Discovery</a:t>
            </a:r>
          </a:p>
        </p:txBody>
      </p:sp>
      <p:sp>
        <p:nvSpPr>
          <p:cNvPr id="11" name="Rounded Rectangle 10">
            <a:extLst>
              <a:ext uri="{FF2B5EF4-FFF2-40B4-BE49-F238E27FC236}">
                <a16:creationId xmlns:a16="http://schemas.microsoft.com/office/drawing/2014/main" id="{EBC441AA-B388-0CF0-0B0C-F028B2BF39FB}"/>
              </a:ext>
            </a:extLst>
          </p:cNvPr>
          <p:cNvSpPr/>
          <p:nvPr/>
        </p:nvSpPr>
        <p:spPr>
          <a:xfrm>
            <a:off x="3602635" y="3604243"/>
            <a:ext cx="1494020" cy="149402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2">
                    <a:lumMod val="75000"/>
                  </a:schemeClr>
                </a:solidFill>
                <a:latin typeface="Century Gothic" panose="020B0502020202020204" pitchFamily="34" charset="0"/>
              </a:rPr>
              <a:t>CoRE</a:t>
            </a:r>
            <a:r>
              <a:rPr lang="en-US" dirty="0">
                <a:solidFill>
                  <a:schemeClr val="accent2">
                    <a:lumMod val="75000"/>
                  </a:schemeClr>
                </a:solidFill>
                <a:latin typeface="Century Gothic" panose="020B0502020202020204" pitchFamily="34" charset="0"/>
              </a:rPr>
              <a:t> link Format</a:t>
            </a:r>
          </a:p>
        </p:txBody>
      </p:sp>
      <p:sp>
        <p:nvSpPr>
          <p:cNvPr id="12" name="Rounded Rectangle 11">
            <a:extLst>
              <a:ext uri="{FF2B5EF4-FFF2-40B4-BE49-F238E27FC236}">
                <a16:creationId xmlns:a16="http://schemas.microsoft.com/office/drawing/2014/main" id="{2A8D3F94-1772-2DF9-3AC9-93C99DA799B9}"/>
              </a:ext>
            </a:extLst>
          </p:cNvPr>
          <p:cNvSpPr/>
          <p:nvPr/>
        </p:nvSpPr>
        <p:spPr>
          <a:xfrm>
            <a:off x="1668905" y="3604243"/>
            <a:ext cx="1494020" cy="1494020"/>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2">
                    <a:lumMod val="75000"/>
                  </a:schemeClr>
                </a:solidFill>
                <a:latin typeface="Century Gothic" panose="020B0502020202020204" pitchFamily="34" charset="0"/>
              </a:rPr>
              <a:t>Well-known URIs</a:t>
            </a:r>
          </a:p>
        </p:txBody>
      </p:sp>
      <p:sp>
        <p:nvSpPr>
          <p:cNvPr id="13" name="Rounded Rectangle 12">
            <a:extLst>
              <a:ext uri="{FF2B5EF4-FFF2-40B4-BE49-F238E27FC236}">
                <a16:creationId xmlns:a16="http://schemas.microsoft.com/office/drawing/2014/main" id="{313D460A-1FF1-0878-615E-79CF839023BC}"/>
              </a:ext>
            </a:extLst>
          </p:cNvPr>
          <p:cNvSpPr/>
          <p:nvPr/>
        </p:nvSpPr>
        <p:spPr>
          <a:xfrm>
            <a:off x="9099030" y="2681990"/>
            <a:ext cx="1494020" cy="149402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latin typeface="Century Gothic" panose="020B0502020202020204" pitchFamily="34" charset="0"/>
              </a:rPr>
              <a:t>TD Server</a:t>
            </a:r>
          </a:p>
        </p:txBody>
      </p:sp>
      <p:sp>
        <p:nvSpPr>
          <p:cNvPr id="16" name="Rounded Rectangle 15">
            <a:extLst>
              <a:ext uri="{FF2B5EF4-FFF2-40B4-BE49-F238E27FC236}">
                <a16:creationId xmlns:a16="http://schemas.microsoft.com/office/drawing/2014/main" id="{22138DC7-BA8B-6C05-7700-2C8CC9627992}"/>
              </a:ext>
            </a:extLst>
          </p:cNvPr>
          <p:cNvSpPr/>
          <p:nvPr/>
        </p:nvSpPr>
        <p:spPr>
          <a:xfrm>
            <a:off x="7122825" y="2681990"/>
            <a:ext cx="1494020" cy="149402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50000"/>
                  </a:schemeClr>
                </a:solidFill>
                <a:latin typeface="Century Gothic" panose="020B0502020202020204" pitchFamily="34" charset="0"/>
              </a:rPr>
              <a:t>TD </a:t>
            </a:r>
          </a:p>
          <a:p>
            <a:pPr algn="ctr"/>
            <a:r>
              <a:rPr lang="en-US" dirty="0">
                <a:solidFill>
                  <a:schemeClr val="accent6">
                    <a:lumMod val="50000"/>
                  </a:schemeClr>
                </a:solidFill>
                <a:latin typeface="Century Gothic" panose="020B0502020202020204" pitchFamily="34" charset="0"/>
              </a:rPr>
              <a:t>Directory</a:t>
            </a:r>
          </a:p>
        </p:txBody>
      </p:sp>
    </p:spTree>
    <p:extLst>
      <p:ext uri="{BB962C8B-B14F-4D97-AF65-F5344CB8AC3E}">
        <p14:creationId xmlns:p14="http://schemas.microsoft.com/office/powerpoint/2010/main" val="1348253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91DE7DF-39AA-785B-C148-60B7B96E99C7}"/>
              </a:ext>
            </a:extLst>
          </p:cNvPr>
          <p:cNvGrpSpPr/>
          <p:nvPr/>
        </p:nvGrpSpPr>
        <p:grpSpPr>
          <a:xfrm>
            <a:off x="3313809" y="4398954"/>
            <a:ext cx="3085624" cy="1790142"/>
            <a:chOff x="454117" y="2324063"/>
            <a:chExt cx="3333137" cy="2209874"/>
          </a:xfrm>
        </p:grpSpPr>
        <p:sp>
          <p:nvSpPr>
            <p:cNvPr id="5" name="Rounded Rectangle 4">
              <a:extLst>
                <a:ext uri="{FF2B5EF4-FFF2-40B4-BE49-F238E27FC236}">
                  <a16:creationId xmlns:a16="http://schemas.microsoft.com/office/drawing/2014/main" id="{7FB13EF7-3CC0-5977-0003-6C21AAD149D0}"/>
                </a:ext>
              </a:extLst>
            </p:cNvPr>
            <p:cNvSpPr/>
            <p:nvPr/>
          </p:nvSpPr>
          <p:spPr>
            <a:xfrm>
              <a:off x="454117" y="2324063"/>
              <a:ext cx="3333137" cy="220987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6" name="Title 1">
              <a:extLst>
                <a:ext uri="{FF2B5EF4-FFF2-40B4-BE49-F238E27FC236}">
                  <a16:creationId xmlns:a16="http://schemas.microsoft.com/office/drawing/2014/main" id="{086E55BC-E865-FEE4-1EC0-8F94EA1C0FDF}"/>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a:t>
              </a:r>
            </a:p>
            <a:p>
              <a:pPr algn="ctr"/>
              <a:r>
                <a:rPr lang="en-US" sz="2800" dirty="0">
                  <a:solidFill>
                    <a:schemeClr val="accent6">
                      <a:lumMod val="50000"/>
                    </a:schemeClr>
                  </a:solidFill>
                  <a:latin typeface="Century Gothic" panose="020B0502020202020204" pitchFamily="34" charset="0"/>
                </a:rPr>
                <a:t>Thing Description</a:t>
              </a:r>
            </a:p>
          </p:txBody>
        </p:sp>
      </p:grpSp>
      <p:grpSp>
        <p:nvGrpSpPr>
          <p:cNvPr id="9" name="Group 8">
            <a:extLst>
              <a:ext uri="{FF2B5EF4-FFF2-40B4-BE49-F238E27FC236}">
                <a16:creationId xmlns:a16="http://schemas.microsoft.com/office/drawing/2014/main" id="{22CA8636-A8E4-CC15-E23D-1E0313EB2318}"/>
              </a:ext>
            </a:extLst>
          </p:cNvPr>
          <p:cNvGrpSpPr/>
          <p:nvPr/>
        </p:nvGrpSpPr>
        <p:grpSpPr>
          <a:xfrm>
            <a:off x="6501348" y="2553870"/>
            <a:ext cx="2376001" cy="3635226"/>
            <a:chOff x="454117" y="2324063"/>
            <a:chExt cx="3333137" cy="2209874"/>
          </a:xfrm>
          <a:solidFill>
            <a:schemeClr val="accent2"/>
          </a:solidFill>
        </p:grpSpPr>
        <p:sp>
          <p:nvSpPr>
            <p:cNvPr id="16" name="Rounded Rectangle 15">
              <a:extLst>
                <a:ext uri="{FF2B5EF4-FFF2-40B4-BE49-F238E27FC236}">
                  <a16:creationId xmlns:a16="http://schemas.microsoft.com/office/drawing/2014/main" id="{BD04631C-76E6-1F55-634B-88358819B263}"/>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8" name="Title 1">
              <a:extLst>
                <a:ext uri="{FF2B5EF4-FFF2-40B4-BE49-F238E27FC236}">
                  <a16:creationId xmlns:a16="http://schemas.microsoft.com/office/drawing/2014/main" id="{0D3D39C1-181A-887F-6DB7-C8ED75EBF126}"/>
                </a:ext>
              </a:extLst>
            </p:cNvPr>
            <p:cNvSpPr txBox="1">
              <a:spLocks/>
            </p:cNvSpPr>
            <p:nvPr/>
          </p:nvSpPr>
          <p:spPr>
            <a:xfrm>
              <a:off x="563298" y="2650889"/>
              <a:ext cx="3114776"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2">
                      <a:lumMod val="20000"/>
                      <a:lumOff val="80000"/>
                    </a:schemeClr>
                  </a:solidFill>
                  <a:latin typeface="Century Gothic" panose="020B0502020202020204" pitchFamily="34" charset="0"/>
                </a:rPr>
                <a:t>WoT</a:t>
              </a:r>
              <a:r>
                <a:rPr lang="en-US" sz="2800" dirty="0">
                  <a:solidFill>
                    <a:schemeClr val="accent2">
                      <a:lumMod val="20000"/>
                      <a:lumOff val="80000"/>
                    </a:schemeClr>
                  </a:solidFill>
                  <a:latin typeface="Century Gothic" panose="020B0502020202020204" pitchFamily="34" charset="0"/>
                </a:rPr>
                <a:t> </a:t>
              </a:r>
            </a:p>
            <a:p>
              <a:pPr algn="ctr"/>
              <a:r>
                <a:rPr lang="en-US" sz="2800" dirty="0">
                  <a:solidFill>
                    <a:schemeClr val="accent2">
                      <a:lumMod val="20000"/>
                      <a:lumOff val="80000"/>
                    </a:schemeClr>
                  </a:solidFill>
                  <a:latin typeface="Century Gothic" panose="020B0502020202020204" pitchFamily="34" charset="0"/>
                </a:rPr>
                <a:t>Discovery</a:t>
              </a:r>
            </a:p>
          </p:txBody>
        </p:sp>
      </p:grpSp>
      <p:grpSp>
        <p:nvGrpSpPr>
          <p:cNvPr id="7" name="Group 6">
            <a:extLst>
              <a:ext uri="{FF2B5EF4-FFF2-40B4-BE49-F238E27FC236}">
                <a16:creationId xmlns:a16="http://schemas.microsoft.com/office/drawing/2014/main" id="{C7C75471-73A9-FEF0-4305-3EBBFE1C76DC}"/>
              </a:ext>
            </a:extLst>
          </p:cNvPr>
          <p:cNvGrpSpPr/>
          <p:nvPr/>
        </p:nvGrpSpPr>
        <p:grpSpPr>
          <a:xfrm>
            <a:off x="3313809" y="2553870"/>
            <a:ext cx="3085624" cy="1769212"/>
            <a:chOff x="454117" y="2324063"/>
            <a:chExt cx="3333137" cy="2209874"/>
          </a:xfrm>
        </p:grpSpPr>
        <p:sp>
          <p:nvSpPr>
            <p:cNvPr id="8" name="Rounded Rectangle 7">
              <a:extLst>
                <a:ext uri="{FF2B5EF4-FFF2-40B4-BE49-F238E27FC236}">
                  <a16:creationId xmlns:a16="http://schemas.microsoft.com/office/drawing/2014/main" id="{A1175B56-1408-6B85-F8E0-F3A1D4777C6A}"/>
                </a:ext>
              </a:extLst>
            </p:cNvPr>
            <p:cNvSpPr/>
            <p:nvPr/>
          </p:nvSpPr>
          <p:spPr>
            <a:xfrm>
              <a:off x="454117" y="2324063"/>
              <a:ext cx="3333137" cy="220987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0" name="Title 1">
              <a:extLst>
                <a:ext uri="{FF2B5EF4-FFF2-40B4-BE49-F238E27FC236}">
                  <a16:creationId xmlns:a16="http://schemas.microsoft.com/office/drawing/2014/main" id="{EAEBC0A8-F9AE-BA67-1EF6-DD953423354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solidFill>
                  <a:latin typeface="Century Gothic" panose="020B0502020202020204" pitchFamily="34" charset="0"/>
                </a:rPr>
                <a:t>WoT</a:t>
              </a:r>
              <a:r>
                <a:rPr lang="en-US" sz="2800" dirty="0">
                  <a:solidFill>
                    <a:schemeClr val="accent1"/>
                  </a:solidFill>
                  <a:latin typeface="Century Gothic" panose="020B0502020202020204" pitchFamily="34" charset="0"/>
                </a:rPr>
                <a:t> Binding</a:t>
              </a:r>
            </a:p>
            <a:p>
              <a:pPr algn="ctr"/>
              <a:r>
                <a:rPr lang="en-US" sz="2800" dirty="0">
                  <a:solidFill>
                    <a:schemeClr val="accent1"/>
                  </a:solidFill>
                  <a:latin typeface="Century Gothic" panose="020B0502020202020204" pitchFamily="34" charset="0"/>
                </a:rPr>
                <a:t>Templates</a:t>
              </a:r>
            </a:p>
          </p:txBody>
        </p:sp>
      </p:grpSp>
      <p:grpSp>
        <p:nvGrpSpPr>
          <p:cNvPr id="11" name="Group 10">
            <a:extLst>
              <a:ext uri="{FF2B5EF4-FFF2-40B4-BE49-F238E27FC236}">
                <a16:creationId xmlns:a16="http://schemas.microsoft.com/office/drawing/2014/main" id="{F1405DA4-9FED-6DA1-D976-7BE885BC0037}"/>
              </a:ext>
            </a:extLst>
          </p:cNvPr>
          <p:cNvGrpSpPr/>
          <p:nvPr/>
        </p:nvGrpSpPr>
        <p:grpSpPr>
          <a:xfrm>
            <a:off x="5791725" y="668904"/>
            <a:ext cx="3085624" cy="1769212"/>
            <a:chOff x="454117" y="2324063"/>
            <a:chExt cx="3333137" cy="2209874"/>
          </a:xfrm>
        </p:grpSpPr>
        <p:sp>
          <p:nvSpPr>
            <p:cNvPr id="13" name="Rounded Rectangle 12">
              <a:extLst>
                <a:ext uri="{FF2B5EF4-FFF2-40B4-BE49-F238E27FC236}">
                  <a16:creationId xmlns:a16="http://schemas.microsoft.com/office/drawing/2014/main" id="{6F334EDA-EE1B-9F1D-2593-3E91B17A26B7}"/>
                </a:ext>
              </a:extLst>
            </p:cNvPr>
            <p:cNvSpPr/>
            <p:nvPr/>
          </p:nvSpPr>
          <p:spPr>
            <a:xfrm>
              <a:off x="454117" y="2324063"/>
              <a:ext cx="3333137" cy="220987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4" name="Title 1">
              <a:extLst>
                <a:ext uri="{FF2B5EF4-FFF2-40B4-BE49-F238E27FC236}">
                  <a16:creationId xmlns:a16="http://schemas.microsoft.com/office/drawing/2014/main" id="{654CFDDF-538E-FD7B-B89F-1CB243E171C9}"/>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bg2"/>
                  </a:solidFill>
                  <a:latin typeface="Century Gothic" panose="020B0502020202020204" pitchFamily="34" charset="0"/>
                </a:rPr>
                <a:t>WoT</a:t>
              </a:r>
              <a:r>
                <a:rPr lang="en-US" sz="2800" dirty="0">
                  <a:solidFill>
                    <a:schemeClr val="bg2"/>
                  </a:solidFill>
                  <a:latin typeface="Century Gothic" panose="020B0502020202020204" pitchFamily="34" charset="0"/>
                </a:rPr>
                <a:t> Scripting API</a:t>
              </a:r>
            </a:p>
          </p:txBody>
        </p:sp>
      </p:grpSp>
    </p:spTree>
    <p:extLst>
      <p:ext uri="{BB962C8B-B14F-4D97-AF65-F5344CB8AC3E}">
        <p14:creationId xmlns:p14="http://schemas.microsoft.com/office/powerpoint/2010/main" val="1226820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Laptop with solid fill">
            <a:extLst>
              <a:ext uri="{FF2B5EF4-FFF2-40B4-BE49-F238E27FC236}">
                <a16:creationId xmlns:a16="http://schemas.microsoft.com/office/drawing/2014/main" id="{B7D54A8D-1FD8-A7E2-6E0C-594CF4741C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900" y="-1658982"/>
            <a:ext cx="10744200" cy="10744200"/>
          </a:xfrm>
          <a:prstGeom prst="rect">
            <a:avLst/>
          </a:prstGeom>
        </p:spPr>
      </p:pic>
      <p:grpSp>
        <p:nvGrpSpPr>
          <p:cNvPr id="11" name="Graphic 1" descr="Thermometer with solid fill">
            <a:extLst>
              <a:ext uri="{FF2B5EF4-FFF2-40B4-BE49-F238E27FC236}">
                <a16:creationId xmlns:a16="http://schemas.microsoft.com/office/drawing/2014/main" id="{2A4BB14A-4974-45B5-CE1B-930B25D96092}"/>
              </a:ext>
            </a:extLst>
          </p:cNvPr>
          <p:cNvGrpSpPr/>
          <p:nvPr/>
        </p:nvGrpSpPr>
        <p:grpSpPr>
          <a:xfrm>
            <a:off x="5463729" y="1770319"/>
            <a:ext cx="1264541" cy="2798744"/>
            <a:chOff x="1338187" y="2029627"/>
            <a:chExt cx="1264541" cy="2798744"/>
          </a:xfrm>
          <a:solidFill>
            <a:schemeClr val="accent5"/>
          </a:solidFill>
        </p:grpSpPr>
        <p:sp>
          <p:nvSpPr>
            <p:cNvPr id="12" name="Freeform: Shape 11">
              <a:extLst>
                <a:ext uri="{FF2B5EF4-FFF2-40B4-BE49-F238E27FC236}">
                  <a16:creationId xmlns:a16="http://schemas.microsoft.com/office/drawing/2014/main" id="{85EDBD8E-362E-0EC7-D011-94EA217E1C76}"/>
                </a:ext>
              </a:extLst>
            </p:cNvPr>
            <p:cNvSpPr/>
            <p:nvPr/>
          </p:nvSpPr>
          <p:spPr>
            <a:xfrm>
              <a:off x="1338187" y="2029627"/>
              <a:ext cx="1264541" cy="2798744"/>
            </a:xfrm>
            <a:custGeom>
              <a:avLst/>
              <a:gdLst>
                <a:gd name="connsiteX0" fmla="*/ 632271 w 1264541"/>
                <a:gd name="connsiteY0" fmla="*/ 2609214 h 2798744"/>
                <a:gd name="connsiteX1" fmla="*/ 202667 w 1264541"/>
                <a:gd name="connsiteY1" fmla="*/ 2264899 h 2798744"/>
                <a:gd name="connsiteX2" fmla="*/ 442740 w 1264541"/>
                <a:gd name="connsiteY2" fmla="*/ 1768958 h 2798744"/>
                <a:gd name="connsiteX3" fmla="*/ 442740 w 1264541"/>
                <a:gd name="connsiteY3" fmla="*/ 379063 h 2798744"/>
                <a:gd name="connsiteX4" fmla="*/ 632271 w 1264541"/>
                <a:gd name="connsiteY4" fmla="*/ 189531 h 2798744"/>
                <a:gd name="connsiteX5" fmla="*/ 821802 w 1264541"/>
                <a:gd name="connsiteY5" fmla="*/ 379063 h 2798744"/>
                <a:gd name="connsiteX6" fmla="*/ 821802 w 1264541"/>
                <a:gd name="connsiteY6" fmla="*/ 1768958 h 2798744"/>
                <a:gd name="connsiteX7" fmla="*/ 1061875 w 1264541"/>
                <a:gd name="connsiteY7" fmla="*/ 2264899 h 2798744"/>
                <a:gd name="connsiteX8" fmla="*/ 632271 w 1264541"/>
                <a:gd name="connsiteY8" fmla="*/ 2609214 h 2798744"/>
                <a:gd name="connsiteX9" fmla="*/ 632271 w 1264541"/>
                <a:gd name="connsiteY9" fmla="*/ 2609214 h 2798744"/>
                <a:gd name="connsiteX10" fmla="*/ 1011333 w 1264541"/>
                <a:gd name="connsiteY10" fmla="*/ 1661557 h 2798744"/>
                <a:gd name="connsiteX11" fmla="*/ 1011333 w 1264541"/>
                <a:gd name="connsiteY11" fmla="*/ 379063 h 2798744"/>
                <a:gd name="connsiteX12" fmla="*/ 632271 w 1264541"/>
                <a:gd name="connsiteY12" fmla="*/ 0 h 2798744"/>
                <a:gd name="connsiteX13" fmla="*/ 253208 w 1264541"/>
                <a:gd name="connsiteY13" fmla="*/ 379063 h 2798744"/>
                <a:gd name="connsiteX14" fmla="*/ 253208 w 1264541"/>
                <a:gd name="connsiteY14" fmla="*/ 1661557 h 2798744"/>
                <a:gd name="connsiteX15" fmla="*/ 32089 w 1264541"/>
                <a:gd name="connsiteY15" fmla="*/ 2365982 h 2798744"/>
                <a:gd name="connsiteX16" fmla="*/ 632271 w 1264541"/>
                <a:gd name="connsiteY16" fmla="*/ 2798745 h 2798744"/>
                <a:gd name="connsiteX17" fmla="*/ 1232453 w 1264541"/>
                <a:gd name="connsiteY17" fmla="*/ 2365982 h 2798744"/>
                <a:gd name="connsiteX18" fmla="*/ 1011333 w 1264541"/>
                <a:gd name="connsiteY18" fmla="*/ 1661557 h 2798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64541" h="2798744">
                  <a:moveTo>
                    <a:pt x="632271" y="2609214"/>
                  </a:moveTo>
                  <a:cubicBezTo>
                    <a:pt x="426945" y="2609214"/>
                    <a:pt x="246891" y="2463906"/>
                    <a:pt x="202667" y="2264899"/>
                  </a:cubicBezTo>
                  <a:cubicBezTo>
                    <a:pt x="155284" y="2062732"/>
                    <a:pt x="256367" y="1857406"/>
                    <a:pt x="442740" y="1768958"/>
                  </a:cubicBezTo>
                  <a:lnTo>
                    <a:pt x="442740" y="379063"/>
                  </a:lnTo>
                  <a:cubicBezTo>
                    <a:pt x="442740" y="274820"/>
                    <a:pt x="528029" y="189531"/>
                    <a:pt x="632271" y="189531"/>
                  </a:cubicBezTo>
                  <a:cubicBezTo>
                    <a:pt x="736513" y="189531"/>
                    <a:pt x="821802" y="274820"/>
                    <a:pt x="821802" y="379063"/>
                  </a:cubicBezTo>
                  <a:lnTo>
                    <a:pt x="821802" y="1768958"/>
                  </a:lnTo>
                  <a:cubicBezTo>
                    <a:pt x="1008175" y="1857406"/>
                    <a:pt x="1106099" y="2062732"/>
                    <a:pt x="1061875" y="2264899"/>
                  </a:cubicBezTo>
                  <a:cubicBezTo>
                    <a:pt x="1014492" y="2463906"/>
                    <a:pt x="837596" y="2606055"/>
                    <a:pt x="632271" y="2609214"/>
                  </a:cubicBezTo>
                  <a:lnTo>
                    <a:pt x="632271" y="2609214"/>
                  </a:lnTo>
                  <a:close/>
                  <a:moveTo>
                    <a:pt x="1011333" y="1661557"/>
                  </a:moveTo>
                  <a:lnTo>
                    <a:pt x="1011333" y="379063"/>
                  </a:lnTo>
                  <a:cubicBezTo>
                    <a:pt x="1011333" y="170578"/>
                    <a:pt x="840755" y="0"/>
                    <a:pt x="632271" y="0"/>
                  </a:cubicBezTo>
                  <a:cubicBezTo>
                    <a:pt x="423787" y="0"/>
                    <a:pt x="253208" y="167419"/>
                    <a:pt x="253208" y="379063"/>
                  </a:cubicBezTo>
                  <a:lnTo>
                    <a:pt x="253208" y="1661557"/>
                  </a:lnTo>
                  <a:cubicBezTo>
                    <a:pt x="35247" y="1825818"/>
                    <a:pt x="-53200" y="2110115"/>
                    <a:pt x="32089" y="2365982"/>
                  </a:cubicBezTo>
                  <a:cubicBezTo>
                    <a:pt x="117378" y="2625008"/>
                    <a:pt x="360609" y="2798745"/>
                    <a:pt x="632271" y="2798745"/>
                  </a:cubicBezTo>
                  <a:cubicBezTo>
                    <a:pt x="903932" y="2798745"/>
                    <a:pt x="1147164" y="2625008"/>
                    <a:pt x="1232453" y="2365982"/>
                  </a:cubicBezTo>
                  <a:cubicBezTo>
                    <a:pt x="1317742" y="2110115"/>
                    <a:pt x="1229294" y="1825818"/>
                    <a:pt x="1011333" y="1661557"/>
                  </a:cubicBezTo>
                  <a:close/>
                </a:path>
              </a:pathLst>
            </a:custGeom>
            <a:solidFill>
              <a:schemeClr val="accent5"/>
            </a:solidFill>
            <a:ln w="31552"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FE6B326-248B-33CB-C83E-E7D2DE029ABD}"/>
                </a:ext>
              </a:extLst>
            </p:cNvPr>
            <p:cNvSpPr/>
            <p:nvPr/>
          </p:nvSpPr>
          <p:spPr>
            <a:xfrm>
              <a:off x="1655617" y="3122591"/>
              <a:ext cx="629680" cy="1389895"/>
            </a:xfrm>
            <a:custGeom>
              <a:avLst/>
              <a:gdLst>
                <a:gd name="connsiteX0" fmla="*/ 378017 w 629680"/>
                <a:gd name="connsiteY0" fmla="*/ 764443 h 1389895"/>
                <a:gd name="connsiteX1" fmla="*/ 378017 w 629680"/>
                <a:gd name="connsiteY1" fmla="*/ 0 h 1389895"/>
                <a:gd name="connsiteX2" fmla="*/ 251663 w 629680"/>
                <a:gd name="connsiteY2" fmla="*/ 0 h 1389895"/>
                <a:gd name="connsiteX3" fmla="*/ 251663 w 629680"/>
                <a:gd name="connsiteY3" fmla="*/ 764443 h 1389895"/>
                <a:gd name="connsiteX4" fmla="*/ 2114 w 629680"/>
                <a:gd name="connsiteY4" fmla="*/ 1105599 h 1389895"/>
                <a:gd name="connsiteX5" fmla="*/ 314840 w 629680"/>
                <a:gd name="connsiteY5" fmla="*/ 1389896 h 1389895"/>
                <a:gd name="connsiteX6" fmla="*/ 627567 w 629680"/>
                <a:gd name="connsiteY6" fmla="*/ 1105599 h 1389895"/>
                <a:gd name="connsiteX7" fmla="*/ 378017 w 629680"/>
                <a:gd name="connsiteY7" fmla="*/ 764443 h 1389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9680" h="1389895">
                  <a:moveTo>
                    <a:pt x="378017" y="764443"/>
                  </a:moveTo>
                  <a:lnTo>
                    <a:pt x="378017" y="0"/>
                  </a:lnTo>
                  <a:lnTo>
                    <a:pt x="251663" y="0"/>
                  </a:lnTo>
                  <a:lnTo>
                    <a:pt x="251663" y="764443"/>
                  </a:lnTo>
                  <a:cubicBezTo>
                    <a:pt x="93720" y="796031"/>
                    <a:pt x="-16840" y="944497"/>
                    <a:pt x="2114" y="1105599"/>
                  </a:cubicBezTo>
                  <a:cubicBezTo>
                    <a:pt x="17908" y="1266701"/>
                    <a:pt x="153739" y="1389896"/>
                    <a:pt x="314840" y="1389896"/>
                  </a:cubicBezTo>
                  <a:cubicBezTo>
                    <a:pt x="475942" y="1389896"/>
                    <a:pt x="611773" y="1266701"/>
                    <a:pt x="627567" y="1105599"/>
                  </a:cubicBezTo>
                  <a:cubicBezTo>
                    <a:pt x="646520" y="944497"/>
                    <a:pt x="535960" y="796031"/>
                    <a:pt x="378017" y="764443"/>
                  </a:cubicBezTo>
                  <a:close/>
                </a:path>
              </a:pathLst>
            </a:custGeom>
            <a:solidFill>
              <a:schemeClr val="accent5"/>
            </a:solidFill>
            <a:ln w="3155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769352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Graphic 4" descr="Laptop with solid fill">
            <a:extLst>
              <a:ext uri="{FF2B5EF4-FFF2-40B4-BE49-F238E27FC236}">
                <a16:creationId xmlns:a16="http://schemas.microsoft.com/office/drawing/2014/main" id="{B7D54A8D-1FD8-A7E2-6E0C-594CF4741C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900" y="-1658982"/>
            <a:ext cx="10744200" cy="10744200"/>
          </a:xfrm>
          <a:prstGeom prst="rect">
            <a:avLst/>
          </a:prstGeom>
        </p:spPr>
      </p:pic>
      <p:pic>
        <p:nvPicPr>
          <p:cNvPr id="8" name="Picture 4">
            <a:extLst>
              <a:ext uri="{FF2B5EF4-FFF2-40B4-BE49-F238E27FC236}">
                <a16:creationId xmlns:a16="http://schemas.microsoft.com/office/drawing/2014/main" id="{476E4832-E71E-B476-0F6D-F6ACDD619A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538" y="2813758"/>
            <a:ext cx="3408925" cy="916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110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3174670" y="1568396"/>
            <a:ext cx="5842658" cy="3336978"/>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9" y="156839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sp>
        <p:nvSpPr>
          <p:cNvPr id="3" name="TextBox 2">
            <a:extLst>
              <a:ext uri="{FF2B5EF4-FFF2-40B4-BE49-F238E27FC236}">
                <a16:creationId xmlns:a16="http://schemas.microsoft.com/office/drawing/2014/main" id="{16F94A18-E12C-BEDC-07B6-0756D37F45A2}"/>
              </a:ext>
            </a:extLst>
          </p:cNvPr>
          <p:cNvSpPr txBox="1"/>
          <p:nvPr/>
        </p:nvSpPr>
        <p:spPr>
          <a:xfrm>
            <a:off x="3261742" y="2157384"/>
            <a:ext cx="5301451" cy="1892826"/>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setInterval</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tx2"/>
                </a:solidFill>
                <a:latin typeface="Consolas" panose="020B0609020204030204" pitchFamily="49" charset="0"/>
                <a:cs typeface="Consolas" panose="020B0609020204030204" pitchFamily="49" charset="0"/>
              </a:rPr>
              <a:t>async</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lumMod val="40000"/>
                    <a:lumOff val="60000"/>
                  </a:schemeClr>
                </a:solidFill>
                <a:latin typeface="Consolas" panose="020B0609020204030204" pitchFamily="49" charset="0"/>
                <a:cs typeface="Consolas" panose="020B0609020204030204" pitchFamily="49" charset="0"/>
              </a:rPr>
              <a:t>=&gt;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tempReading</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await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thing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readProperty</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“position”</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rgbClr val="00B050"/>
                </a:solidFill>
                <a:latin typeface="Consolas" panose="020B0609020204030204" pitchFamily="49" charset="0"/>
                <a:cs typeface="Consolas" panose="020B0609020204030204" pitchFamily="49" charset="0"/>
              </a:rPr>
              <a:t>tempReading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value</a:t>
            </a:r>
            <a:r>
              <a:rPr lang="en-US" sz="1300" dirty="0">
                <a:solidFill>
                  <a:schemeClr val="accent1"/>
                </a:solidFill>
                <a:latin typeface="Consolas" panose="020B0609020204030204" pitchFamily="49" charset="0"/>
                <a:cs typeface="Consolas" panose="020B0609020204030204" pitchFamily="49" charset="0"/>
              </a:rPr>
              <a:t>();</a:t>
            </a:r>
          </a:p>
          <a:p>
            <a:endParaRPr lang="en-US" sz="1300" dirty="0">
              <a:solidFill>
                <a:schemeClr val="accent1"/>
              </a:solidFill>
              <a:latin typeface="Consolas" panose="020B0609020204030204" pitchFamily="49" charset="0"/>
              <a:cs typeface="Consolas" panose="020B0609020204030204" pitchFamily="49" charset="0"/>
            </a:endParaRPr>
          </a:p>
          <a:p>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if</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 “open”</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chemeClr val="accent1"/>
                </a:solidFill>
                <a:latin typeface="Consolas" panose="020B0609020204030204" pitchFamily="49" charset="0"/>
                <a:cs typeface="Consolas" panose="020B0609020204030204" pitchFamily="49" charset="0"/>
              </a:rPr>
              <a:t>thing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invokeAction</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closeGrip</a:t>
            </a:r>
            <a:r>
              <a:rPr lang="en-US" sz="1300" dirty="0">
                <a:solidFill>
                  <a:schemeClr val="accent1"/>
                </a:solidFill>
                <a:latin typeface="Consolas" panose="020B0609020204030204" pitchFamily="49" charset="0"/>
                <a:cs typeface="Consolas" panose="020B0609020204030204" pitchFamily="49" charset="0"/>
              </a:rPr>
              <a: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2"/>
                </a:solidFill>
                <a:latin typeface="Consolas" panose="020B0609020204030204" pitchFamily="49" charset="0"/>
                <a:cs typeface="Consolas" panose="020B0609020204030204" pitchFamily="49" charset="0"/>
              </a:rPr>
              <a:t>  }</a:t>
            </a:r>
          </a:p>
          <a:p>
            <a:endParaRPr lang="en-US" sz="1300" dirty="0">
              <a:solidFill>
                <a:schemeClr val="accent2"/>
              </a:solidFill>
              <a:latin typeface="Consolas" panose="020B0609020204030204" pitchFamily="49" charset="0"/>
              <a:cs typeface="Consolas" panose="020B0609020204030204" pitchFamily="49" charset="0"/>
            </a:endParaRPr>
          </a:p>
          <a:p>
            <a:r>
              <a:rPr lang="en-US" sz="1300" dirty="0">
                <a:solidFill>
                  <a:schemeClr val="accent2"/>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8647E199-809E-6B8C-0117-2F08D75BA0BF}"/>
              </a:ext>
            </a:extLst>
          </p:cNvPr>
          <p:cNvSpPr txBox="1"/>
          <p:nvPr/>
        </p:nvSpPr>
        <p:spPr>
          <a:xfrm>
            <a:off x="3486633" y="4185363"/>
            <a:ext cx="1765227" cy="369332"/>
          </a:xfrm>
          <a:prstGeom prst="rect">
            <a:avLst/>
          </a:prstGeom>
          <a:noFill/>
        </p:spPr>
        <p:txBody>
          <a:bodyPr wrap="none" rtlCol="0">
            <a:spAutoFit/>
          </a:bodyPr>
          <a:lstStyle/>
          <a:p>
            <a:r>
              <a:rPr lang="en-US" dirty="0">
                <a:solidFill>
                  <a:schemeClr val="accent1"/>
                </a:solidFill>
                <a:latin typeface="Century Gothic" panose="020B0502020202020204" pitchFamily="34" charset="0"/>
                <a:cs typeface="Consolas" panose="020B0609020204030204" pitchFamily="49" charset="0"/>
              </a:rPr>
              <a:t>Protocol in TD:</a:t>
            </a:r>
          </a:p>
        </p:txBody>
      </p:sp>
      <p:grpSp>
        <p:nvGrpSpPr>
          <p:cNvPr id="4" name="Group 3">
            <a:extLst>
              <a:ext uri="{FF2B5EF4-FFF2-40B4-BE49-F238E27FC236}">
                <a16:creationId xmlns:a16="http://schemas.microsoft.com/office/drawing/2014/main" id="{70AD9BF8-0AF2-C5E8-1C9C-FB79D131FEE0}"/>
              </a:ext>
            </a:extLst>
          </p:cNvPr>
          <p:cNvGrpSpPr/>
          <p:nvPr/>
        </p:nvGrpSpPr>
        <p:grpSpPr>
          <a:xfrm>
            <a:off x="7148532" y="4026879"/>
            <a:ext cx="1216502" cy="681909"/>
            <a:chOff x="454117" y="2324063"/>
            <a:chExt cx="3333137" cy="2209874"/>
          </a:xfrm>
          <a:solidFill>
            <a:schemeClr val="accent2">
              <a:lumMod val="40000"/>
              <a:lumOff val="60000"/>
            </a:schemeClr>
          </a:solidFill>
        </p:grpSpPr>
        <p:sp>
          <p:nvSpPr>
            <p:cNvPr id="5" name="Rounded Rectangle 4">
              <a:extLst>
                <a:ext uri="{FF2B5EF4-FFF2-40B4-BE49-F238E27FC236}">
                  <a16:creationId xmlns:a16="http://schemas.microsoft.com/office/drawing/2014/main" id="{F495CB28-2E72-AEA6-50AA-865666088E8D}"/>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 name="Title 1">
              <a:extLst>
                <a:ext uri="{FF2B5EF4-FFF2-40B4-BE49-F238E27FC236}">
                  <a16:creationId xmlns:a16="http://schemas.microsoft.com/office/drawing/2014/main" id="{9AA285E3-F227-E6BF-37DE-C485556D5986}"/>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HTTP</a:t>
              </a:r>
            </a:p>
          </p:txBody>
        </p:sp>
      </p:grpSp>
      <p:grpSp>
        <p:nvGrpSpPr>
          <p:cNvPr id="9" name="Group 8">
            <a:extLst>
              <a:ext uri="{FF2B5EF4-FFF2-40B4-BE49-F238E27FC236}">
                <a16:creationId xmlns:a16="http://schemas.microsoft.com/office/drawing/2014/main" id="{F3B9BE29-35C9-3348-4ECA-555EA0E1B6FB}"/>
              </a:ext>
            </a:extLst>
          </p:cNvPr>
          <p:cNvGrpSpPr/>
          <p:nvPr/>
        </p:nvGrpSpPr>
        <p:grpSpPr>
          <a:xfrm>
            <a:off x="5596163" y="4026879"/>
            <a:ext cx="1216502" cy="681909"/>
            <a:chOff x="454117" y="2324063"/>
            <a:chExt cx="3333137" cy="2209874"/>
          </a:xfrm>
          <a:solidFill>
            <a:schemeClr val="accent2">
              <a:lumMod val="40000"/>
              <a:lumOff val="60000"/>
            </a:schemeClr>
          </a:solidFill>
        </p:grpSpPr>
        <p:sp>
          <p:nvSpPr>
            <p:cNvPr id="10" name="Rounded Rectangle 9">
              <a:extLst>
                <a:ext uri="{FF2B5EF4-FFF2-40B4-BE49-F238E27FC236}">
                  <a16:creationId xmlns:a16="http://schemas.microsoft.com/office/drawing/2014/main" id="{C62CF4A8-99B8-2439-8A9B-CEB706FED938}"/>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1" name="Title 1">
              <a:extLst>
                <a:ext uri="{FF2B5EF4-FFF2-40B4-BE49-F238E27FC236}">
                  <a16:creationId xmlns:a16="http://schemas.microsoft.com/office/drawing/2014/main" id="{F3745275-1A0D-C40E-752B-3AB78B1D63CB}"/>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Modbus</a:t>
              </a:r>
            </a:p>
          </p:txBody>
        </p:sp>
      </p:grpSp>
      <p:pic>
        <p:nvPicPr>
          <p:cNvPr id="13" name="Graphic 12" descr="Cursor with solid fill">
            <a:extLst>
              <a:ext uri="{FF2B5EF4-FFF2-40B4-BE49-F238E27FC236}">
                <a16:creationId xmlns:a16="http://schemas.microsoft.com/office/drawing/2014/main" id="{1886D2CF-E006-CD7E-C999-EF30715694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57497" y="4329107"/>
            <a:ext cx="914400" cy="914400"/>
          </a:xfrm>
          <a:prstGeom prst="rect">
            <a:avLst/>
          </a:prstGeom>
        </p:spPr>
      </p:pic>
    </p:spTree>
    <p:extLst>
      <p:ext uri="{BB962C8B-B14F-4D97-AF65-F5344CB8AC3E}">
        <p14:creationId xmlns:p14="http://schemas.microsoft.com/office/powerpoint/2010/main" val="4240758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4000">
        <p159:morph option="byObject"/>
      </p:transition>
    </mc:Choice>
    <mc:Fallback xmlns="">
      <p:transition spd="slow" advTm="1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26" presetClass="emph" presetSubtype="0" fill="hold"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nodeType="withEffect">
                                  <p:stCondLst>
                                    <p:cond delay="500"/>
                                  </p:stCondLst>
                                  <p:childTnLst>
                                    <p:animEffect transition="out" filter="fade">
                                      <p:cBhvr>
                                        <p:cTn id="12" dur="500" tmFilter="0, 0; .2, .5; .8, .5; 1, 0"/>
                                        <p:tgtEl>
                                          <p:spTgt spid="9"/>
                                        </p:tgtEl>
                                      </p:cBhvr>
                                    </p:animEffect>
                                    <p:animScale>
                                      <p:cBhvr>
                                        <p:cTn id="13" dur="250" autoRev="1" fill="hold"/>
                                        <p:tgtEl>
                                          <p:spTgt spid="9"/>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nodeType="clickEffect">
                                  <p:stCondLst>
                                    <p:cond delay="0"/>
                                  </p:stCondLst>
                                  <p:childTnLst>
                                    <p:animMotion origin="layout" path="M -1.875E-6 3.33333E-6 L 0.11823 3.33333E-6 " pathEditMode="relative" ptsTypes="AA">
                                      <p:cBhvr>
                                        <p:cTn id="17" dur="2000" fill="hold"/>
                                        <p:tgtEl>
                                          <p:spTgt spid="13"/>
                                        </p:tgtEl>
                                        <p:attrNameLst>
                                          <p:attrName>ppt_x</p:attrName>
                                          <p:attrName>ppt_y</p:attrName>
                                        </p:attrNameLst>
                                      </p:cBhvr>
                                    </p:animMotion>
                                  </p:childTnLst>
                                </p:cTn>
                              </p:par>
                            </p:childTnLst>
                          </p:cTn>
                        </p:par>
                      </p:childTnLst>
                    </p:cTn>
                  </p:par>
                  <p:par>
                    <p:cTn id="18" fill="hold">
                      <p:stCondLst>
                        <p:cond delay="indefinite"/>
                      </p:stCondLst>
                      <p:childTnLst>
                        <p:par>
                          <p:cTn id="19" fill="hold">
                            <p:stCondLst>
                              <p:cond delay="0"/>
                            </p:stCondLst>
                            <p:childTnLst>
                              <p:par>
                                <p:cTn id="20" presetID="26" presetClass="emph" presetSubtype="0" fill="hold" nodeType="clickEffect">
                                  <p:stCondLst>
                                    <p:cond delay="0"/>
                                  </p:stCondLst>
                                  <p:childTnLst>
                                    <p:animEffect transition="out" filter="fade">
                                      <p:cBhvr>
                                        <p:cTn id="21" dur="500" tmFilter="0, 0; .2, .5; .8, .5; 1, 0"/>
                                        <p:tgtEl>
                                          <p:spTgt spid="13"/>
                                        </p:tgtEl>
                                      </p:cBhvr>
                                    </p:animEffect>
                                    <p:animScale>
                                      <p:cBhvr>
                                        <p:cTn id="22" dur="250" autoRev="1" fill="hold"/>
                                        <p:tgtEl>
                                          <p:spTgt spid="13"/>
                                        </p:tgtEl>
                                      </p:cBhvr>
                                      <p:by x="105000" y="105000"/>
                                    </p:animScale>
                                  </p:childTnLst>
                                </p:cTn>
                              </p:par>
                            </p:childTnLst>
                          </p:cTn>
                        </p:par>
                        <p:par>
                          <p:cTn id="23" fill="hold">
                            <p:stCondLst>
                              <p:cond delay="500"/>
                            </p:stCondLst>
                            <p:childTnLst>
                              <p:par>
                                <p:cTn id="24" presetID="26" presetClass="emph" presetSubtype="0" fill="hold" nodeType="afterEffect">
                                  <p:stCondLst>
                                    <p:cond delay="0"/>
                                  </p:stCondLst>
                                  <p:childTnLst>
                                    <p:animEffect transition="out" filter="fade">
                                      <p:cBhvr>
                                        <p:cTn id="25" dur="500" tmFilter="0, 0; .2, .5; .8, .5; 1, 0"/>
                                        <p:tgtEl>
                                          <p:spTgt spid="4"/>
                                        </p:tgtEl>
                                      </p:cBhvr>
                                    </p:animEffect>
                                    <p:animScale>
                                      <p:cBhvr>
                                        <p:cTn id="26"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91DE7DF-39AA-785B-C148-60B7B96E99C7}"/>
              </a:ext>
            </a:extLst>
          </p:cNvPr>
          <p:cNvGrpSpPr/>
          <p:nvPr/>
        </p:nvGrpSpPr>
        <p:grpSpPr>
          <a:xfrm>
            <a:off x="3313809" y="4398954"/>
            <a:ext cx="3085624" cy="1790142"/>
            <a:chOff x="454117" y="2324063"/>
            <a:chExt cx="3333137" cy="2209874"/>
          </a:xfrm>
        </p:grpSpPr>
        <p:sp>
          <p:nvSpPr>
            <p:cNvPr id="5" name="Rounded Rectangle 4">
              <a:extLst>
                <a:ext uri="{FF2B5EF4-FFF2-40B4-BE49-F238E27FC236}">
                  <a16:creationId xmlns:a16="http://schemas.microsoft.com/office/drawing/2014/main" id="{7FB13EF7-3CC0-5977-0003-6C21AAD149D0}"/>
                </a:ext>
              </a:extLst>
            </p:cNvPr>
            <p:cNvSpPr/>
            <p:nvPr/>
          </p:nvSpPr>
          <p:spPr>
            <a:xfrm>
              <a:off x="454117" y="2324063"/>
              <a:ext cx="3333137" cy="220987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6" name="Title 1">
              <a:extLst>
                <a:ext uri="{FF2B5EF4-FFF2-40B4-BE49-F238E27FC236}">
                  <a16:creationId xmlns:a16="http://schemas.microsoft.com/office/drawing/2014/main" id="{086E55BC-E865-FEE4-1EC0-8F94EA1C0FDF}"/>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a:t>
              </a:r>
            </a:p>
            <a:p>
              <a:pPr algn="ctr"/>
              <a:r>
                <a:rPr lang="en-US" sz="2800" dirty="0">
                  <a:solidFill>
                    <a:schemeClr val="accent6">
                      <a:lumMod val="50000"/>
                    </a:schemeClr>
                  </a:solidFill>
                  <a:latin typeface="Century Gothic" panose="020B0502020202020204" pitchFamily="34" charset="0"/>
                </a:rPr>
                <a:t>Thing Description</a:t>
              </a:r>
            </a:p>
          </p:txBody>
        </p:sp>
      </p:grpSp>
      <p:grpSp>
        <p:nvGrpSpPr>
          <p:cNvPr id="9" name="Group 8">
            <a:extLst>
              <a:ext uri="{FF2B5EF4-FFF2-40B4-BE49-F238E27FC236}">
                <a16:creationId xmlns:a16="http://schemas.microsoft.com/office/drawing/2014/main" id="{22CA8636-A8E4-CC15-E23D-1E0313EB2318}"/>
              </a:ext>
            </a:extLst>
          </p:cNvPr>
          <p:cNvGrpSpPr/>
          <p:nvPr/>
        </p:nvGrpSpPr>
        <p:grpSpPr>
          <a:xfrm>
            <a:off x="6501348" y="2553870"/>
            <a:ext cx="2376001" cy="3635226"/>
            <a:chOff x="454117" y="2324063"/>
            <a:chExt cx="3333137" cy="2209874"/>
          </a:xfrm>
          <a:solidFill>
            <a:schemeClr val="accent2"/>
          </a:solidFill>
        </p:grpSpPr>
        <p:sp>
          <p:nvSpPr>
            <p:cNvPr id="16" name="Rounded Rectangle 15">
              <a:extLst>
                <a:ext uri="{FF2B5EF4-FFF2-40B4-BE49-F238E27FC236}">
                  <a16:creationId xmlns:a16="http://schemas.microsoft.com/office/drawing/2014/main" id="{BD04631C-76E6-1F55-634B-88358819B263}"/>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8" name="Title 1">
              <a:extLst>
                <a:ext uri="{FF2B5EF4-FFF2-40B4-BE49-F238E27FC236}">
                  <a16:creationId xmlns:a16="http://schemas.microsoft.com/office/drawing/2014/main" id="{0D3D39C1-181A-887F-6DB7-C8ED75EBF126}"/>
                </a:ext>
              </a:extLst>
            </p:cNvPr>
            <p:cNvSpPr txBox="1">
              <a:spLocks/>
            </p:cNvSpPr>
            <p:nvPr/>
          </p:nvSpPr>
          <p:spPr>
            <a:xfrm>
              <a:off x="563298" y="2650889"/>
              <a:ext cx="3114776"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2">
                      <a:lumMod val="20000"/>
                      <a:lumOff val="80000"/>
                    </a:schemeClr>
                  </a:solidFill>
                  <a:latin typeface="Century Gothic" panose="020B0502020202020204" pitchFamily="34" charset="0"/>
                </a:rPr>
                <a:t>WoT</a:t>
              </a:r>
              <a:r>
                <a:rPr lang="en-US" sz="2800" dirty="0">
                  <a:solidFill>
                    <a:schemeClr val="accent2">
                      <a:lumMod val="20000"/>
                      <a:lumOff val="80000"/>
                    </a:schemeClr>
                  </a:solidFill>
                  <a:latin typeface="Century Gothic" panose="020B0502020202020204" pitchFamily="34" charset="0"/>
                </a:rPr>
                <a:t> </a:t>
              </a:r>
            </a:p>
            <a:p>
              <a:pPr algn="ctr"/>
              <a:r>
                <a:rPr lang="en-US" sz="2800" dirty="0">
                  <a:solidFill>
                    <a:schemeClr val="accent2">
                      <a:lumMod val="20000"/>
                      <a:lumOff val="80000"/>
                    </a:schemeClr>
                  </a:solidFill>
                  <a:latin typeface="Century Gothic" panose="020B0502020202020204" pitchFamily="34" charset="0"/>
                </a:rPr>
                <a:t>Discovery</a:t>
              </a:r>
            </a:p>
          </p:txBody>
        </p:sp>
      </p:grpSp>
      <p:grpSp>
        <p:nvGrpSpPr>
          <p:cNvPr id="7" name="Group 6">
            <a:extLst>
              <a:ext uri="{FF2B5EF4-FFF2-40B4-BE49-F238E27FC236}">
                <a16:creationId xmlns:a16="http://schemas.microsoft.com/office/drawing/2014/main" id="{C7C75471-73A9-FEF0-4305-3EBBFE1C76DC}"/>
              </a:ext>
            </a:extLst>
          </p:cNvPr>
          <p:cNvGrpSpPr/>
          <p:nvPr/>
        </p:nvGrpSpPr>
        <p:grpSpPr>
          <a:xfrm>
            <a:off x="3313809" y="2553870"/>
            <a:ext cx="3085624" cy="1769212"/>
            <a:chOff x="454117" y="2324063"/>
            <a:chExt cx="3333137" cy="2209874"/>
          </a:xfrm>
        </p:grpSpPr>
        <p:sp>
          <p:nvSpPr>
            <p:cNvPr id="8" name="Rounded Rectangle 7">
              <a:extLst>
                <a:ext uri="{FF2B5EF4-FFF2-40B4-BE49-F238E27FC236}">
                  <a16:creationId xmlns:a16="http://schemas.microsoft.com/office/drawing/2014/main" id="{A1175B56-1408-6B85-F8E0-F3A1D4777C6A}"/>
                </a:ext>
              </a:extLst>
            </p:cNvPr>
            <p:cNvSpPr/>
            <p:nvPr/>
          </p:nvSpPr>
          <p:spPr>
            <a:xfrm>
              <a:off x="454117" y="2324063"/>
              <a:ext cx="3333137" cy="220987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0" name="Title 1">
              <a:extLst>
                <a:ext uri="{FF2B5EF4-FFF2-40B4-BE49-F238E27FC236}">
                  <a16:creationId xmlns:a16="http://schemas.microsoft.com/office/drawing/2014/main" id="{EAEBC0A8-F9AE-BA67-1EF6-DD953423354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solidFill>
                  <a:latin typeface="Century Gothic" panose="020B0502020202020204" pitchFamily="34" charset="0"/>
                </a:rPr>
                <a:t>WoT</a:t>
              </a:r>
              <a:r>
                <a:rPr lang="en-US" sz="2800" dirty="0">
                  <a:solidFill>
                    <a:schemeClr val="accent1"/>
                  </a:solidFill>
                  <a:latin typeface="Century Gothic" panose="020B0502020202020204" pitchFamily="34" charset="0"/>
                </a:rPr>
                <a:t> Binding</a:t>
              </a:r>
            </a:p>
            <a:p>
              <a:pPr algn="ctr"/>
              <a:r>
                <a:rPr lang="en-US" sz="2800" dirty="0">
                  <a:solidFill>
                    <a:schemeClr val="accent1"/>
                  </a:solidFill>
                  <a:latin typeface="Century Gothic" panose="020B0502020202020204" pitchFamily="34" charset="0"/>
                </a:rPr>
                <a:t>Templates</a:t>
              </a:r>
            </a:p>
          </p:txBody>
        </p:sp>
      </p:grpSp>
      <p:grpSp>
        <p:nvGrpSpPr>
          <p:cNvPr id="2" name="Group 1">
            <a:extLst>
              <a:ext uri="{FF2B5EF4-FFF2-40B4-BE49-F238E27FC236}">
                <a16:creationId xmlns:a16="http://schemas.microsoft.com/office/drawing/2014/main" id="{7BD0F0AA-04AF-105F-E84F-B1BB33AA8BB1}"/>
              </a:ext>
            </a:extLst>
          </p:cNvPr>
          <p:cNvGrpSpPr/>
          <p:nvPr/>
        </p:nvGrpSpPr>
        <p:grpSpPr>
          <a:xfrm>
            <a:off x="3336118" y="668904"/>
            <a:ext cx="2376000" cy="1769212"/>
            <a:chOff x="454117" y="2324063"/>
            <a:chExt cx="3333137" cy="2209874"/>
          </a:xfrm>
        </p:grpSpPr>
        <p:sp>
          <p:nvSpPr>
            <p:cNvPr id="3" name="Rounded Rectangle 2">
              <a:extLst>
                <a:ext uri="{FF2B5EF4-FFF2-40B4-BE49-F238E27FC236}">
                  <a16:creationId xmlns:a16="http://schemas.microsoft.com/office/drawing/2014/main" id="{91401285-B4AF-208A-059F-15D814EE8A89}"/>
                </a:ext>
              </a:extLst>
            </p:cNvPr>
            <p:cNvSpPr/>
            <p:nvPr/>
          </p:nvSpPr>
          <p:spPr>
            <a:xfrm>
              <a:off x="454117" y="2324063"/>
              <a:ext cx="3333137" cy="220987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4" name="Title 1">
              <a:extLst>
                <a:ext uri="{FF2B5EF4-FFF2-40B4-BE49-F238E27FC236}">
                  <a16:creationId xmlns:a16="http://schemas.microsoft.com/office/drawing/2014/main" id="{12EC17AA-8B07-C5EC-3867-EBAA712C289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Profile</a:t>
              </a:r>
            </a:p>
          </p:txBody>
        </p:sp>
      </p:grpSp>
      <p:grpSp>
        <p:nvGrpSpPr>
          <p:cNvPr id="11" name="Group 10">
            <a:extLst>
              <a:ext uri="{FF2B5EF4-FFF2-40B4-BE49-F238E27FC236}">
                <a16:creationId xmlns:a16="http://schemas.microsoft.com/office/drawing/2014/main" id="{F1405DA4-9FED-6DA1-D976-7BE885BC0037}"/>
              </a:ext>
            </a:extLst>
          </p:cNvPr>
          <p:cNvGrpSpPr/>
          <p:nvPr/>
        </p:nvGrpSpPr>
        <p:grpSpPr>
          <a:xfrm>
            <a:off x="5791725" y="668904"/>
            <a:ext cx="3085624" cy="1769212"/>
            <a:chOff x="454117" y="2324063"/>
            <a:chExt cx="3333137" cy="2209874"/>
          </a:xfrm>
        </p:grpSpPr>
        <p:sp>
          <p:nvSpPr>
            <p:cNvPr id="13" name="Rounded Rectangle 12">
              <a:extLst>
                <a:ext uri="{FF2B5EF4-FFF2-40B4-BE49-F238E27FC236}">
                  <a16:creationId xmlns:a16="http://schemas.microsoft.com/office/drawing/2014/main" id="{6F334EDA-EE1B-9F1D-2593-3E91B17A26B7}"/>
                </a:ext>
              </a:extLst>
            </p:cNvPr>
            <p:cNvSpPr/>
            <p:nvPr/>
          </p:nvSpPr>
          <p:spPr>
            <a:xfrm>
              <a:off x="454117" y="2324063"/>
              <a:ext cx="3333137" cy="220987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4" name="Title 1">
              <a:extLst>
                <a:ext uri="{FF2B5EF4-FFF2-40B4-BE49-F238E27FC236}">
                  <a16:creationId xmlns:a16="http://schemas.microsoft.com/office/drawing/2014/main" id="{654CFDDF-538E-FD7B-B89F-1CB243E171C9}"/>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bg2"/>
                  </a:solidFill>
                  <a:latin typeface="Century Gothic" panose="020B0502020202020204" pitchFamily="34" charset="0"/>
                </a:rPr>
                <a:t>WoT</a:t>
              </a:r>
              <a:r>
                <a:rPr lang="en-US" sz="2800" dirty="0">
                  <a:solidFill>
                    <a:schemeClr val="bg2"/>
                  </a:solidFill>
                  <a:latin typeface="Century Gothic" panose="020B0502020202020204" pitchFamily="34" charset="0"/>
                </a:rPr>
                <a:t> Scripting API</a:t>
              </a:r>
            </a:p>
          </p:txBody>
        </p:sp>
      </p:grpSp>
    </p:spTree>
    <p:extLst>
      <p:ext uri="{BB962C8B-B14F-4D97-AF65-F5344CB8AC3E}">
        <p14:creationId xmlns:p14="http://schemas.microsoft.com/office/powerpoint/2010/main" val="1871685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300">
        <p159:morph option="byObject"/>
      </p:transition>
    </mc:Choice>
    <mc:Fallback xmlns="">
      <p:transition spd="slow" advTm="53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91DE7DF-39AA-785B-C148-60B7B96E99C7}"/>
              </a:ext>
            </a:extLst>
          </p:cNvPr>
          <p:cNvGrpSpPr/>
          <p:nvPr/>
        </p:nvGrpSpPr>
        <p:grpSpPr>
          <a:xfrm>
            <a:off x="3313809" y="4398954"/>
            <a:ext cx="3085624" cy="1790142"/>
            <a:chOff x="454117" y="2324063"/>
            <a:chExt cx="3333137" cy="2209874"/>
          </a:xfrm>
        </p:grpSpPr>
        <p:sp>
          <p:nvSpPr>
            <p:cNvPr id="5" name="Rounded Rectangle 4">
              <a:extLst>
                <a:ext uri="{FF2B5EF4-FFF2-40B4-BE49-F238E27FC236}">
                  <a16:creationId xmlns:a16="http://schemas.microsoft.com/office/drawing/2014/main" id="{7FB13EF7-3CC0-5977-0003-6C21AAD149D0}"/>
                </a:ext>
              </a:extLst>
            </p:cNvPr>
            <p:cNvSpPr/>
            <p:nvPr/>
          </p:nvSpPr>
          <p:spPr>
            <a:xfrm>
              <a:off x="454117" y="2324063"/>
              <a:ext cx="3333137" cy="220987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6" name="Title 1">
              <a:extLst>
                <a:ext uri="{FF2B5EF4-FFF2-40B4-BE49-F238E27FC236}">
                  <a16:creationId xmlns:a16="http://schemas.microsoft.com/office/drawing/2014/main" id="{086E55BC-E865-FEE4-1EC0-8F94EA1C0FDF}"/>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a:t>
              </a:r>
            </a:p>
            <a:p>
              <a:pPr algn="ctr"/>
              <a:r>
                <a:rPr lang="en-US" sz="2800" dirty="0">
                  <a:solidFill>
                    <a:schemeClr val="accent6">
                      <a:lumMod val="50000"/>
                    </a:schemeClr>
                  </a:solidFill>
                  <a:latin typeface="Century Gothic" panose="020B0502020202020204" pitchFamily="34" charset="0"/>
                </a:rPr>
                <a:t>Thing Description</a:t>
              </a:r>
            </a:p>
          </p:txBody>
        </p:sp>
      </p:grpSp>
      <p:grpSp>
        <p:nvGrpSpPr>
          <p:cNvPr id="9" name="Group 8">
            <a:extLst>
              <a:ext uri="{FF2B5EF4-FFF2-40B4-BE49-F238E27FC236}">
                <a16:creationId xmlns:a16="http://schemas.microsoft.com/office/drawing/2014/main" id="{22CA8636-A8E4-CC15-E23D-1E0313EB2318}"/>
              </a:ext>
            </a:extLst>
          </p:cNvPr>
          <p:cNvGrpSpPr/>
          <p:nvPr/>
        </p:nvGrpSpPr>
        <p:grpSpPr>
          <a:xfrm>
            <a:off x="6501348" y="2553870"/>
            <a:ext cx="2376001" cy="3635226"/>
            <a:chOff x="454117" y="2324063"/>
            <a:chExt cx="3333137" cy="2209874"/>
          </a:xfrm>
          <a:solidFill>
            <a:schemeClr val="accent2"/>
          </a:solidFill>
        </p:grpSpPr>
        <p:sp>
          <p:nvSpPr>
            <p:cNvPr id="16" name="Rounded Rectangle 15">
              <a:extLst>
                <a:ext uri="{FF2B5EF4-FFF2-40B4-BE49-F238E27FC236}">
                  <a16:creationId xmlns:a16="http://schemas.microsoft.com/office/drawing/2014/main" id="{BD04631C-76E6-1F55-634B-88358819B263}"/>
                </a:ext>
              </a:extLst>
            </p:cNvPr>
            <p:cNvSpPr/>
            <p:nvPr/>
          </p:nvSpPr>
          <p:spPr>
            <a:xfrm>
              <a:off x="454117" y="2324063"/>
              <a:ext cx="3333137" cy="2209874"/>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8" name="Title 1">
              <a:extLst>
                <a:ext uri="{FF2B5EF4-FFF2-40B4-BE49-F238E27FC236}">
                  <a16:creationId xmlns:a16="http://schemas.microsoft.com/office/drawing/2014/main" id="{0D3D39C1-181A-887F-6DB7-C8ED75EBF126}"/>
                </a:ext>
              </a:extLst>
            </p:cNvPr>
            <p:cNvSpPr txBox="1">
              <a:spLocks/>
            </p:cNvSpPr>
            <p:nvPr/>
          </p:nvSpPr>
          <p:spPr>
            <a:xfrm>
              <a:off x="563298" y="2650889"/>
              <a:ext cx="3114776"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2">
                      <a:lumMod val="20000"/>
                      <a:lumOff val="80000"/>
                    </a:schemeClr>
                  </a:solidFill>
                  <a:latin typeface="Century Gothic" panose="020B0502020202020204" pitchFamily="34" charset="0"/>
                </a:rPr>
                <a:t>WoT</a:t>
              </a:r>
              <a:r>
                <a:rPr lang="en-US" sz="2800" dirty="0">
                  <a:solidFill>
                    <a:schemeClr val="accent2">
                      <a:lumMod val="20000"/>
                      <a:lumOff val="80000"/>
                    </a:schemeClr>
                  </a:solidFill>
                  <a:latin typeface="Century Gothic" panose="020B0502020202020204" pitchFamily="34" charset="0"/>
                </a:rPr>
                <a:t> </a:t>
              </a:r>
            </a:p>
            <a:p>
              <a:pPr algn="ctr"/>
              <a:r>
                <a:rPr lang="en-US" sz="2800" dirty="0">
                  <a:solidFill>
                    <a:schemeClr val="accent2">
                      <a:lumMod val="20000"/>
                      <a:lumOff val="80000"/>
                    </a:schemeClr>
                  </a:solidFill>
                  <a:latin typeface="Century Gothic" panose="020B0502020202020204" pitchFamily="34" charset="0"/>
                </a:rPr>
                <a:t>Discovery</a:t>
              </a:r>
            </a:p>
          </p:txBody>
        </p:sp>
      </p:grpSp>
      <p:grpSp>
        <p:nvGrpSpPr>
          <p:cNvPr id="7" name="Group 6">
            <a:extLst>
              <a:ext uri="{FF2B5EF4-FFF2-40B4-BE49-F238E27FC236}">
                <a16:creationId xmlns:a16="http://schemas.microsoft.com/office/drawing/2014/main" id="{C7C75471-73A9-FEF0-4305-3EBBFE1C76DC}"/>
              </a:ext>
            </a:extLst>
          </p:cNvPr>
          <p:cNvGrpSpPr/>
          <p:nvPr/>
        </p:nvGrpSpPr>
        <p:grpSpPr>
          <a:xfrm>
            <a:off x="3313809" y="2553870"/>
            <a:ext cx="3085624" cy="1769212"/>
            <a:chOff x="454117" y="2324063"/>
            <a:chExt cx="3333137" cy="2209874"/>
          </a:xfrm>
        </p:grpSpPr>
        <p:sp>
          <p:nvSpPr>
            <p:cNvPr id="8" name="Rounded Rectangle 7">
              <a:extLst>
                <a:ext uri="{FF2B5EF4-FFF2-40B4-BE49-F238E27FC236}">
                  <a16:creationId xmlns:a16="http://schemas.microsoft.com/office/drawing/2014/main" id="{A1175B56-1408-6B85-F8E0-F3A1D4777C6A}"/>
                </a:ext>
              </a:extLst>
            </p:cNvPr>
            <p:cNvSpPr/>
            <p:nvPr/>
          </p:nvSpPr>
          <p:spPr>
            <a:xfrm>
              <a:off x="454117" y="2324063"/>
              <a:ext cx="3333137" cy="220987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0" name="Title 1">
              <a:extLst>
                <a:ext uri="{FF2B5EF4-FFF2-40B4-BE49-F238E27FC236}">
                  <a16:creationId xmlns:a16="http://schemas.microsoft.com/office/drawing/2014/main" id="{EAEBC0A8-F9AE-BA67-1EF6-DD953423354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solidFill>
                  <a:latin typeface="Century Gothic" panose="020B0502020202020204" pitchFamily="34" charset="0"/>
                </a:rPr>
                <a:t>WoT</a:t>
              </a:r>
              <a:r>
                <a:rPr lang="en-US" sz="2800" dirty="0">
                  <a:solidFill>
                    <a:schemeClr val="accent1"/>
                  </a:solidFill>
                  <a:latin typeface="Century Gothic" panose="020B0502020202020204" pitchFamily="34" charset="0"/>
                </a:rPr>
                <a:t> Binding</a:t>
              </a:r>
            </a:p>
            <a:p>
              <a:pPr algn="ctr"/>
              <a:r>
                <a:rPr lang="en-US" sz="2800" dirty="0">
                  <a:solidFill>
                    <a:schemeClr val="accent1"/>
                  </a:solidFill>
                  <a:latin typeface="Century Gothic" panose="020B0502020202020204" pitchFamily="34" charset="0"/>
                </a:rPr>
                <a:t>Templates</a:t>
              </a:r>
            </a:p>
          </p:txBody>
        </p:sp>
      </p:grpSp>
      <p:grpSp>
        <p:nvGrpSpPr>
          <p:cNvPr id="2" name="Group 1">
            <a:extLst>
              <a:ext uri="{FF2B5EF4-FFF2-40B4-BE49-F238E27FC236}">
                <a16:creationId xmlns:a16="http://schemas.microsoft.com/office/drawing/2014/main" id="{7BD0F0AA-04AF-105F-E84F-B1BB33AA8BB1}"/>
              </a:ext>
            </a:extLst>
          </p:cNvPr>
          <p:cNvGrpSpPr/>
          <p:nvPr/>
        </p:nvGrpSpPr>
        <p:grpSpPr>
          <a:xfrm>
            <a:off x="3336118" y="668904"/>
            <a:ext cx="2376000" cy="1769212"/>
            <a:chOff x="454117" y="2324063"/>
            <a:chExt cx="3333137" cy="2209874"/>
          </a:xfrm>
        </p:grpSpPr>
        <p:sp>
          <p:nvSpPr>
            <p:cNvPr id="3" name="Rounded Rectangle 2">
              <a:extLst>
                <a:ext uri="{FF2B5EF4-FFF2-40B4-BE49-F238E27FC236}">
                  <a16:creationId xmlns:a16="http://schemas.microsoft.com/office/drawing/2014/main" id="{91401285-B4AF-208A-059F-15D814EE8A89}"/>
                </a:ext>
              </a:extLst>
            </p:cNvPr>
            <p:cNvSpPr/>
            <p:nvPr/>
          </p:nvSpPr>
          <p:spPr>
            <a:xfrm>
              <a:off x="454117" y="2324063"/>
              <a:ext cx="3333137" cy="2209874"/>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4" name="Title 1">
              <a:extLst>
                <a:ext uri="{FF2B5EF4-FFF2-40B4-BE49-F238E27FC236}">
                  <a16:creationId xmlns:a16="http://schemas.microsoft.com/office/drawing/2014/main" id="{12EC17AA-8B07-C5EC-3867-EBAA712C289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Profile</a:t>
              </a:r>
            </a:p>
          </p:txBody>
        </p:sp>
      </p:grpSp>
    </p:spTree>
    <p:extLst>
      <p:ext uri="{BB962C8B-B14F-4D97-AF65-F5344CB8AC3E}">
        <p14:creationId xmlns:p14="http://schemas.microsoft.com/office/powerpoint/2010/main" val="1729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B3345-2E58-6731-DBD0-4B506D1BD6A2}"/>
            </a:ext>
          </a:extLst>
        </p:cNvPr>
        <p:cNvGrpSpPr/>
        <p:nvPr/>
      </p:nvGrpSpPr>
      <p:grpSpPr>
        <a:xfrm>
          <a:off x="0" y="0"/>
          <a:ext cx="0" cy="0"/>
          <a:chOff x="0" y="0"/>
          <a:chExt cx="0" cy="0"/>
        </a:xfrm>
      </p:grpSpPr>
      <p:grpSp>
        <p:nvGrpSpPr>
          <p:cNvPr id="12" name="Group 11">
            <a:extLst>
              <a:ext uri="{FF2B5EF4-FFF2-40B4-BE49-F238E27FC236}">
                <a16:creationId xmlns:a16="http://schemas.microsoft.com/office/drawing/2014/main" id="{808C2197-9D4D-B8EA-0BCE-CCC88D9216FB}"/>
              </a:ext>
            </a:extLst>
          </p:cNvPr>
          <p:cNvGrpSpPr/>
          <p:nvPr/>
        </p:nvGrpSpPr>
        <p:grpSpPr>
          <a:xfrm>
            <a:off x="3313809" y="4398954"/>
            <a:ext cx="3085624" cy="1790142"/>
            <a:chOff x="454117" y="2324063"/>
            <a:chExt cx="3333137" cy="2209874"/>
          </a:xfrm>
        </p:grpSpPr>
        <p:sp>
          <p:nvSpPr>
            <p:cNvPr id="5" name="Rounded Rectangle 4">
              <a:extLst>
                <a:ext uri="{FF2B5EF4-FFF2-40B4-BE49-F238E27FC236}">
                  <a16:creationId xmlns:a16="http://schemas.microsoft.com/office/drawing/2014/main" id="{F1869D2D-6BCF-E1D5-2918-7CC5BF596423}"/>
                </a:ext>
              </a:extLst>
            </p:cNvPr>
            <p:cNvSpPr/>
            <p:nvPr/>
          </p:nvSpPr>
          <p:spPr>
            <a:xfrm>
              <a:off x="454117" y="2324063"/>
              <a:ext cx="3333137" cy="220987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6" name="Title 1">
              <a:extLst>
                <a:ext uri="{FF2B5EF4-FFF2-40B4-BE49-F238E27FC236}">
                  <a16:creationId xmlns:a16="http://schemas.microsoft.com/office/drawing/2014/main" id="{57999F8F-20B3-BE36-952B-B56D60F74DF9}"/>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a:t>
              </a:r>
            </a:p>
            <a:p>
              <a:pPr algn="ctr"/>
              <a:r>
                <a:rPr lang="en-US" sz="2800" dirty="0">
                  <a:solidFill>
                    <a:schemeClr val="accent6">
                      <a:lumMod val="50000"/>
                    </a:schemeClr>
                  </a:solidFill>
                  <a:latin typeface="Century Gothic" panose="020B0502020202020204" pitchFamily="34" charset="0"/>
                </a:rPr>
                <a:t>Thing Description</a:t>
              </a:r>
            </a:p>
          </p:txBody>
        </p:sp>
      </p:grpSp>
    </p:spTree>
    <p:extLst>
      <p:ext uri="{BB962C8B-B14F-4D97-AF65-F5344CB8AC3E}">
        <p14:creationId xmlns:p14="http://schemas.microsoft.com/office/powerpoint/2010/main" val="4276773670"/>
      </p:ext>
    </p:extLst>
  </p:cSld>
  <p:clrMapOvr>
    <a:masterClrMapping/>
  </p:clrMapOvr>
  <mc:AlternateContent xmlns:mc="http://schemas.openxmlformats.org/markup-compatibility/2006" xmlns:p14="http://schemas.microsoft.com/office/powerpoint/2010/main">
    <mc:Choice Requires="p14">
      <p:transition spd="slow" p14:dur="2000" advTm="4000">
        <p:fade/>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9FC7248-0F37-1C36-7A94-1065830E20A4}"/>
              </a:ext>
            </a:extLst>
          </p:cNvPr>
          <p:cNvCxnSpPr>
            <a:cxnSpLocks/>
          </p:cNvCxnSpPr>
          <p:nvPr/>
        </p:nvCxnSpPr>
        <p:spPr>
          <a:xfrm>
            <a:off x="7186446" y="3580859"/>
            <a:ext cx="927964" cy="0"/>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61C7F5AB-FD92-DC77-5F17-2952127AAD93}"/>
              </a:ext>
            </a:extLst>
          </p:cNvPr>
          <p:cNvSpPr/>
          <p:nvPr/>
        </p:nvSpPr>
        <p:spPr>
          <a:xfrm>
            <a:off x="8038082" y="3208485"/>
            <a:ext cx="697424" cy="6974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9391B4E-CA4B-8647-B691-E429EC7C1E9D}"/>
              </a:ext>
            </a:extLst>
          </p:cNvPr>
          <p:cNvCxnSpPr>
            <a:cxnSpLocks/>
          </p:cNvCxnSpPr>
          <p:nvPr/>
        </p:nvCxnSpPr>
        <p:spPr>
          <a:xfrm flipV="1">
            <a:off x="6096000" y="1333319"/>
            <a:ext cx="0" cy="902842"/>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C677B4F5-3738-568A-A6F8-4A66ADA32AB9}"/>
              </a:ext>
            </a:extLst>
          </p:cNvPr>
          <p:cNvSpPr/>
          <p:nvPr/>
        </p:nvSpPr>
        <p:spPr>
          <a:xfrm rot="5400000" flipH="1" flipV="1">
            <a:off x="5747288" y="606152"/>
            <a:ext cx="697424" cy="6974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57B5B516-67B4-BD18-C331-0D1E42EE2CDC}"/>
              </a:ext>
            </a:extLst>
          </p:cNvPr>
          <p:cNvCxnSpPr>
            <a:cxnSpLocks/>
            <a:stCxn id="9" idx="5"/>
          </p:cNvCxnSpPr>
          <p:nvPr/>
        </p:nvCxnSpPr>
        <p:spPr>
          <a:xfrm flipV="1">
            <a:off x="3530599" y="4393581"/>
            <a:ext cx="1577658" cy="1174137"/>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3D981569-E54B-347A-AEA9-76DB3E9453DB}"/>
              </a:ext>
            </a:extLst>
          </p:cNvPr>
          <p:cNvSpPr/>
          <p:nvPr/>
        </p:nvSpPr>
        <p:spPr>
          <a:xfrm rot="5400000" flipH="1" flipV="1">
            <a:off x="2935310" y="5465583"/>
            <a:ext cx="697424" cy="6974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4647B26-43A6-615B-09B3-274CEE870380}"/>
              </a:ext>
            </a:extLst>
          </p:cNvPr>
          <p:cNvCxnSpPr>
            <a:cxnSpLocks/>
          </p:cNvCxnSpPr>
          <p:nvPr/>
        </p:nvCxnSpPr>
        <p:spPr>
          <a:xfrm flipV="1">
            <a:off x="7189499" y="1664135"/>
            <a:ext cx="1207105" cy="947421"/>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AA0A93D-EF79-EF9C-6DE3-4E21090D4AA3}"/>
              </a:ext>
            </a:extLst>
          </p:cNvPr>
          <p:cNvSpPr/>
          <p:nvPr/>
        </p:nvSpPr>
        <p:spPr>
          <a:xfrm rot="18753134">
            <a:off x="8268212" y="1113143"/>
            <a:ext cx="697424" cy="6974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A788E8C2-AB36-D3B6-3908-B04EB15ACF0B}"/>
              </a:ext>
            </a:extLst>
          </p:cNvPr>
          <p:cNvCxnSpPr>
            <a:cxnSpLocks/>
          </p:cNvCxnSpPr>
          <p:nvPr/>
        </p:nvCxnSpPr>
        <p:spPr>
          <a:xfrm>
            <a:off x="2992084" y="2290692"/>
            <a:ext cx="2169194" cy="764415"/>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0A4923B-4B2D-A08F-3FCE-9A096913D991}"/>
              </a:ext>
            </a:extLst>
          </p:cNvPr>
          <p:cNvSpPr/>
          <p:nvPr/>
        </p:nvSpPr>
        <p:spPr>
          <a:xfrm rot="18753134">
            <a:off x="2359962" y="1813005"/>
            <a:ext cx="697424" cy="6974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2FD9FAED-E124-EA63-99FB-556A7E774814}"/>
              </a:ext>
            </a:extLst>
          </p:cNvPr>
          <p:cNvCxnSpPr>
            <a:cxnSpLocks/>
          </p:cNvCxnSpPr>
          <p:nvPr/>
        </p:nvCxnSpPr>
        <p:spPr>
          <a:xfrm>
            <a:off x="6687603" y="4767342"/>
            <a:ext cx="448405" cy="856401"/>
          </a:xfrm>
          <a:prstGeom prst="line">
            <a:avLst/>
          </a:prstGeom>
          <a:ln w="381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0A05CBBE-185A-878D-664A-BA8FCC0F30B9}"/>
              </a:ext>
            </a:extLst>
          </p:cNvPr>
          <p:cNvSpPr/>
          <p:nvPr/>
        </p:nvSpPr>
        <p:spPr>
          <a:xfrm rot="20850745">
            <a:off x="6944913" y="5532485"/>
            <a:ext cx="697424" cy="69742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21553FC5-D234-470C-F3BD-3668ED938064}"/>
              </a:ext>
            </a:extLst>
          </p:cNvPr>
          <p:cNvGrpSpPr/>
          <p:nvPr/>
        </p:nvGrpSpPr>
        <p:grpSpPr>
          <a:xfrm>
            <a:off x="5124430" y="2369701"/>
            <a:ext cx="2169194" cy="2169194"/>
            <a:chOff x="4682069" y="549127"/>
            <a:chExt cx="2827862" cy="2827862"/>
          </a:xfrm>
        </p:grpSpPr>
        <p:pic>
          <p:nvPicPr>
            <p:cNvPr id="17" name="Graphic 16" descr="Paper outline">
              <a:extLst>
                <a:ext uri="{FF2B5EF4-FFF2-40B4-BE49-F238E27FC236}">
                  <a16:creationId xmlns:a16="http://schemas.microsoft.com/office/drawing/2014/main" id="{F4E5510B-64C0-A7C5-9555-60386395F2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18" name="Picture 17" descr="Logo&#10;&#10;Description automatically generated">
              <a:extLst>
                <a:ext uri="{FF2B5EF4-FFF2-40B4-BE49-F238E27FC236}">
                  <a16:creationId xmlns:a16="http://schemas.microsoft.com/office/drawing/2014/main" id="{427A13E8-7385-8715-C91F-1C58CD2BB1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Tree>
    <p:extLst>
      <p:ext uri="{BB962C8B-B14F-4D97-AF65-F5344CB8AC3E}">
        <p14:creationId xmlns:p14="http://schemas.microsoft.com/office/powerpoint/2010/main" val="3850754125"/>
      </p:ext>
    </p:extLst>
  </p:cSld>
  <p:clrMapOvr>
    <a:masterClrMapping/>
  </p:clrMapOvr>
  <mc:AlternateContent xmlns:mc="http://schemas.openxmlformats.org/markup-compatibility/2006" xmlns:p14="http://schemas.microsoft.com/office/powerpoint/2010/main">
    <mc:Choice Requires="p14">
      <p:transition spd="med" p14:dur="700" advTm="4000">
        <p:fade/>
      </p:transition>
    </mc:Choice>
    <mc:Fallback xmlns="">
      <p:transition spd="med"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right)">
                                      <p:cBhvr>
                                        <p:cTn id="10" dur="500"/>
                                        <p:tgtEl>
                                          <p:spTgt spid="12"/>
                                        </p:tgtEl>
                                      </p:cBhvr>
                                    </p:animEffect>
                                  </p:childTnLst>
                                </p:cTn>
                              </p:par>
                              <p:par>
                                <p:cTn id="11" presetID="22" presetClass="entr" presetSubtype="2"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right)">
                                      <p:cBhvr>
                                        <p:cTn id="13" dur="5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par>
                                <p:cTn id="17" presetID="22" presetClass="entr" presetSubtype="8"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left)">
                                      <p:cBhvr>
                                        <p:cTn id="19" dur="500"/>
                                        <p:tgtEl>
                                          <p:spTgt spid="4"/>
                                        </p:tgtEl>
                                      </p:cBhvr>
                                    </p:animEffect>
                                  </p:childTnLst>
                                </p:cTn>
                              </p:par>
                              <p:par>
                                <p:cTn id="20" presetID="22" presetClass="entr" presetSubtype="4"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4109766" y="1531495"/>
            <a:ext cx="3972468" cy="379501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spTree>
    <p:extLst>
      <p:ext uri="{BB962C8B-B14F-4D97-AF65-F5344CB8AC3E}">
        <p14:creationId xmlns:p14="http://schemas.microsoft.com/office/powerpoint/2010/main" val="4717856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6421580"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09838" y="1635919"/>
            <a:ext cx="3586162" cy="3586162"/>
          </a:xfrm>
          <a:prstGeom prst="rect">
            <a:avLst/>
          </a:prstGeom>
        </p:spPr>
      </p:pic>
    </p:spTree>
    <p:extLst>
      <p:ext uri="{BB962C8B-B14F-4D97-AF65-F5344CB8AC3E}">
        <p14:creationId xmlns:p14="http://schemas.microsoft.com/office/powerpoint/2010/main" val="8189569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6421580"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509838"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71251"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3910013"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3882706"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spTree>
    <p:extLst>
      <p:ext uri="{BB962C8B-B14F-4D97-AF65-F5344CB8AC3E}">
        <p14:creationId xmlns:p14="http://schemas.microsoft.com/office/powerpoint/2010/main" val="8759564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9"/>
                                        </p:tgtEl>
                                      </p:cBhvr>
                                    </p:animEffect>
                                    <p:animScale>
                                      <p:cBhvr>
                                        <p:cTn id="10" dur="25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7936071"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286"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56699"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1895461"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1868154"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sp>
        <p:nvSpPr>
          <p:cNvPr id="4" name="Rounded Rectangle 3">
            <a:extLst>
              <a:ext uri="{FF2B5EF4-FFF2-40B4-BE49-F238E27FC236}">
                <a16:creationId xmlns:a16="http://schemas.microsoft.com/office/drawing/2014/main" id="{2F66C56C-FB4E-AD25-B516-31F51CCBE180}"/>
              </a:ext>
            </a:extLst>
          </p:cNvPr>
          <p:cNvSpPr/>
          <p:nvPr/>
        </p:nvSpPr>
        <p:spPr>
          <a:xfrm>
            <a:off x="3886806" y="676152"/>
            <a:ext cx="4198450" cy="5439260"/>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8E12DEA-3038-7496-D5F2-175D3C0E1C44}"/>
              </a:ext>
            </a:extLst>
          </p:cNvPr>
          <p:cNvSpPr txBox="1"/>
          <p:nvPr/>
        </p:nvSpPr>
        <p:spPr>
          <a:xfrm>
            <a:off x="4264245" y="875779"/>
            <a:ext cx="3443571" cy="461665"/>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Implementation</a:t>
            </a:r>
          </a:p>
        </p:txBody>
      </p:sp>
      <p:sp>
        <p:nvSpPr>
          <p:cNvPr id="23" name="Rounded Rectangle 22">
            <a:extLst>
              <a:ext uri="{FF2B5EF4-FFF2-40B4-BE49-F238E27FC236}">
                <a16:creationId xmlns:a16="http://schemas.microsoft.com/office/drawing/2014/main" id="{AA2AD92B-A2E0-E91F-7DF8-028D4FCC30AB}"/>
              </a:ext>
            </a:extLst>
          </p:cNvPr>
          <p:cNvSpPr/>
          <p:nvPr/>
        </p:nvSpPr>
        <p:spPr>
          <a:xfrm>
            <a:off x="4093482" y="1528641"/>
            <a:ext cx="3814665" cy="4291873"/>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2"/>
              </a:solidFill>
              <a:latin typeface="Century Gothic" panose="020B0502020202020204" pitchFamily="34" charset="0"/>
            </a:endParaRPr>
          </a:p>
        </p:txBody>
      </p:sp>
      <p:sp>
        <p:nvSpPr>
          <p:cNvPr id="26" name="Rounded Rectangle 25">
            <a:extLst>
              <a:ext uri="{FF2B5EF4-FFF2-40B4-BE49-F238E27FC236}">
                <a16:creationId xmlns:a16="http://schemas.microsoft.com/office/drawing/2014/main" id="{BC673AE0-3F01-C536-2731-4E6F82334232}"/>
              </a:ext>
            </a:extLst>
          </p:cNvPr>
          <p:cNvSpPr/>
          <p:nvPr/>
        </p:nvSpPr>
        <p:spPr>
          <a:xfrm>
            <a:off x="1228724" y="277094"/>
            <a:ext cx="9701213" cy="6238005"/>
          </a:xfrm>
          <a:prstGeom prst="roundRect">
            <a:avLst/>
          </a:prstGeom>
          <a:noFill/>
          <a:ln w="57150">
            <a:solidFill>
              <a:schemeClr val="accent3">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7FD34349-09BB-369E-1492-877DB16BDB60}"/>
              </a:ext>
            </a:extLst>
          </p:cNvPr>
          <p:cNvCxnSpPr>
            <a:cxnSpLocks/>
          </p:cNvCxnSpPr>
          <p:nvPr/>
        </p:nvCxnSpPr>
        <p:spPr>
          <a:xfrm>
            <a:off x="4809506" y="2137554"/>
            <a:ext cx="106877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1C27974-19E3-D50E-6A9A-5F6B25C3E6FA}"/>
              </a:ext>
            </a:extLst>
          </p:cNvPr>
          <p:cNvCxnSpPr>
            <a:cxnSpLocks/>
          </p:cNvCxnSpPr>
          <p:nvPr/>
        </p:nvCxnSpPr>
        <p:spPr>
          <a:xfrm>
            <a:off x="4809506" y="2352373"/>
            <a:ext cx="106877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527FE7A-C0B7-64E6-10D8-CAF35557718D}"/>
              </a:ext>
            </a:extLst>
          </p:cNvPr>
          <p:cNvCxnSpPr>
            <a:cxnSpLocks/>
          </p:cNvCxnSpPr>
          <p:nvPr/>
        </p:nvCxnSpPr>
        <p:spPr>
          <a:xfrm>
            <a:off x="4809506" y="2567192"/>
            <a:ext cx="106877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BA3F1E1-DAF2-E16E-DCE1-46CC825C09AA}"/>
              </a:ext>
            </a:extLst>
          </p:cNvPr>
          <p:cNvCxnSpPr>
            <a:cxnSpLocks/>
          </p:cNvCxnSpPr>
          <p:nvPr/>
        </p:nvCxnSpPr>
        <p:spPr>
          <a:xfrm>
            <a:off x="4809506" y="2782011"/>
            <a:ext cx="1417122"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4C35766-8338-EDCB-DDB8-BF82E2BB5A29}"/>
              </a:ext>
            </a:extLst>
          </p:cNvPr>
          <p:cNvCxnSpPr>
            <a:cxnSpLocks/>
          </p:cNvCxnSpPr>
          <p:nvPr/>
        </p:nvCxnSpPr>
        <p:spPr>
          <a:xfrm>
            <a:off x="4809506" y="2996830"/>
            <a:ext cx="161504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7ECE848-14B1-458C-C38C-B75C02922E6E}"/>
              </a:ext>
            </a:extLst>
          </p:cNvPr>
          <p:cNvCxnSpPr>
            <a:cxnSpLocks/>
          </p:cNvCxnSpPr>
          <p:nvPr/>
        </p:nvCxnSpPr>
        <p:spPr>
          <a:xfrm>
            <a:off x="4809506" y="3211649"/>
            <a:ext cx="91439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9EAE6B4-8B40-2777-67B7-C6AAE9C704BD}"/>
              </a:ext>
            </a:extLst>
          </p:cNvPr>
          <p:cNvCxnSpPr>
            <a:cxnSpLocks/>
          </p:cNvCxnSpPr>
          <p:nvPr/>
        </p:nvCxnSpPr>
        <p:spPr>
          <a:xfrm>
            <a:off x="4809506" y="3426468"/>
            <a:ext cx="127065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D364BF7-1B40-796A-0192-FBFCD86700C5}"/>
              </a:ext>
            </a:extLst>
          </p:cNvPr>
          <p:cNvCxnSpPr>
            <a:cxnSpLocks/>
          </p:cNvCxnSpPr>
          <p:nvPr/>
        </p:nvCxnSpPr>
        <p:spPr>
          <a:xfrm>
            <a:off x="4809506" y="3641287"/>
            <a:ext cx="127065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F7CC19D2-EB71-1253-C225-C604360E76EA}"/>
              </a:ext>
            </a:extLst>
          </p:cNvPr>
          <p:cNvCxnSpPr>
            <a:cxnSpLocks/>
          </p:cNvCxnSpPr>
          <p:nvPr/>
        </p:nvCxnSpPr>
        <p:spPr>
          <a:xfrm>
            <a:off x="4809506" y="3856106"/>
            <a:ext cx="195942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ADBC91E-0553-BB0B-5809-644D5D6A2917}"/>
              </a:ext>
            </a:extLst>
          </p:cNvPr>
          <p:cNvCxnSpPr>
            <a:cxnSpLocks/>
          </p:cNvCxnSpPr>
          <p:nvPr/>
        </p:nvCxnSpPr>
        <p:spPr>
          <a:xfrm>
            <a:off x="4809506" y="4070925"/>
            <a:ext cx="1959428"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5C59F0-9DAD-6A3D-E4FF-D71A0646541B}"/>
              </a:ext>
            </a:extLst>
          </p:cNvPr>
          <p:cNvCxnSpPr>
            <a:cxnSpLocks/>
          </p:cNvCxnSpPr>
          <p:nvPr/>
        </p:nvCxnSpPr>
        <p:spPr>
          <a:xfrm>
            <a:off x="4809506" y="4285744"/>
            <a:ext cx="161504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3D75837-A25B-61D8-0FC7-233F1B61E847}"/>
              </a:ext>
            </a:extLst>
          </p:cNvPr>
          <p:cNvCxnSpPr>
            <a:cxnSpLocks/>
          </p:cNvCxnSpPr>
          <p:nvPr/>
        </p:nvCxnSpPr>
        <p:spPr>
          <a:xfrm>
            <a:off x="4809506" y="4500563"/>
            <a:ext cx="184067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1E1BF68-F013-88C9-B515-FE2C950DCB83}"/>
              </a:ext>
            </a:extLst>
          </p:cNvPr>
          <p:cNvCxnSpPr>
            <a:cxnSpLocks/>
          </p:cNvCxnSpPr>
          <p:nvPr/>
        </p:nvCxnSpPr>
        <p:spPr>
          <a:xfrm>
            <a:off x="4809506" y="4715382"/>
            <a:ext cx="184067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6BEDD17A-11AE-4D2A-5E94-EB7174D60CBD}"/>
              </a:ext>
            </a:extLst>
          </p:cNvPr>
          <p:cNvCxnSpPr>
            <a:cxnSpLocks/>
          </p:cNvCxnSpPr>
          <p:nvPr/>
        </p:nvCxnSpPr>
        <p:spPr>
          <a:xfrm>
            <a:off x="4809506" y="4930201"/>
            <a:ext cx="129440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79150D5-130C-7298-282D-72F516274356}"/>
              </a:ext>
            </a:extLst>
          </p:cNvPr>
          <p:cNvCxnSpPr>
            <a:cxnSpLocks/>
          </p:cNvCxnSpPr>
          <p:nvPr/>
        </p:nvCxnSpPr>
        <p:spPr>
          <a:xfrm>
            <a:off x="4809506" y="5145020"/>
            <a:ext cx="163879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F229D07-03AE-76DA-F702-358B23C5EDBA}"/>
              </a:ext>
            </a:extLst>
          </p:cNvPr>
          <p:cNvCxnSpPr>
            <a:cxnSpLocks/>
          </p:cNvCxnSpPr>
          <p:nvPr/>
        </p:nvCxnSpPr>
        <p:spPr>
          <a:xfrm>
            <a:off x="4809506" y="5359845"/>
            <a:ext cx="163879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4475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left)">
                                      <p:cBhvr>
                                        <p:cTn id="11" dur="500"/>
                                        <p:tgtEl>
                                          <p:spTgt spid="44"/>
                                        </p:tgtEl>
                                      </p:cBhvr>
                                    </p:animEffect>
                                  </p:childTnLst>
                                </p:cTn>
                              </p:par>
                              <p:par>
                                <p:cTn id="12" presetID="22" presetClass="entr" presetSubtype="8" fill="hold" nodeType="with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wipe(left)">
                                      <p:cBhvr>
                                        <p:cTn id="14" dur="500"/>
                                        <p:tgtEl>
                                          <p:spTgt spid="45"/>
                                        </p:tgtEl>
                                      </p:cBhvr>
                                    </p:animEffect>
                                  </p:childTnLst>
                                </p:cTn>
                              </p:par>
                              <p:par>
                                <p:cTn id="15" presetID="22" presetClass="entr" presetSubtype="8" fill="hold"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par>
                                <p:cTn id="18" presetID="22" presetClass="entr" presetSubtype="8" fill="hold"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wipe(left)">
                                      <p:cBhvr>
                                        <p:cTn id="20" dur="500"/>
                                        <p:tgtEl>
                                          <p:spTgt spid="47"/>
                                        </p:tgtEl>
                                      </p:cBhvr>
                                    </p:animEffect>
                                  </p:childTnLst>
                                </p:cTn>
                              </p:par>
                              <p:par>
                                <p:cTn id="21" presetID="22" presetClass="entr" presetSubtype="8"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wipe(left)">
                                      <p:cBhvr>
                                        <p:cTn id="23" dur="500"/>
                                        <p:tgtEl>
                                          <p:spTgt spid="49"/>
                                        </p:tgtEl>
                                      </p:cBhvr>
                                    </p:animEffect>
                                  </p:childTnLst>
                                </p:cTn>
                              </p:par>
                              <p:par>
                                <p:cTn id="24" presetID="22" presetClass="entr" presetSubtype="8" fill="hold" nodeType="with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wipe(left)">
                                      <p:cBhvr>
                                        <p:cTn id="26" dur="500"/>
                                        <p:tgtEl>
                                          <p:spTgt spid="52"/>
                                        </p:tgtEl>
                                      </p:cBhvr>
                                    </p:animEffect>
                                  </p:childTnLst>
                                </p:cTn>
                              </p:par>
                              <p:par>
                                <p:cTn id="27" presetID="22" presetClass="entr" presetSubtype="8" fill="hold" nodeType="with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wipe(left)">
                                      <p:cBhvr>
                                        <p:cTn id="29" dur="500"/>
                                        <p:tgtEl>
                                          <p:spTgt spid="55"/>
                                        </p:tgtEl>
                                      </p:cBhvr>
                                    </p:animEffect>
                                  </p:childTnLst>
                                </p:cTn>
                              </p:par>
                              <p:par>
                                <p:cTn id="30" presetID="22" presetClass="entr" presetSubtype="8" fill="hold" nodeType="with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wipe(left)">
                                      <p:cBhvr>
                                        <p:cTn id="32" dur="500"/>
                                        <p:tgtEl>
                                          <p:spTgt spid="57"/>
                                        </p:tgtEl>
                                      </p:cBhvr>
                                    </p:animEffect>
                                  </p:childTnLst>
                                </p:cTn>
                              </p:par>
                              <p:par>
                                <p:cTn id="33" presetID="22" presetClass="entr" presetSubtype="8" fill="hold" nodeType="with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wipe(left)">
                                      <p:cBhvr>
                                        <p:cTn id="35" dur="500"/>
                                        <p:tgtEl>
                                          <p:spTgt spid="59"/>
                                        </p:tgtEl>
                                      </p:cBhvr>
                                    </p:animEffect>
                                  </p:childTnLst>
                                </p:cTn>
                              </p:par>
                              <p:par>
                                <p:cTn id="36" presetID="22" presetClass="entr" presetSubtype="8" fill="hold" nodeType="withEffect">
                                  <p:stCondLst>
                                    <p:cond delay="0"/>
                                  </p:stCondLst>
                                  <p:childTnLst>
                                    <p:set>
                                      <p:cBhvr>
                                        <p:cTn id="37" dur="1" fill="hold">
                                          <p:stCondLst>
                                            <p:cond delay="0"/>
                                          </p:stCondLst>
                                        </p:cTn>
                                        <p:tgtEl>
                                          <p:spTgt spid="61"/>
                                        </p:tgtEl>
                                        <p:attrNameLst>
                                          <p:attrName>style.visibility</p:attrName>
                                        </p:attrNameLst>
                                      </p:cBhvr>
                                      <p:to>
                                        <p:strVal val="visible"/>
                                      </p:to>
                                    </p:set>
                                    <p:animEffect transition="in" filter="wipe(left)">
                                      <p:cBhvr>
                                        <p:cTn id="38" dur="500"/>
                                        <p:tgtEl>
                                          <p:spTgt spid="61"/>
                                        </p:tgtEl>
                                      </p:cBhvr>
                                    </p:animEffect>
                                  </p:childTnLst>
                                </p:cTn>
                              </p:par>
                              <p:par>
                                <p:cTn id="39" presetID="22" presetClass="entr" presetSubtype="8" fill="hold" nodeType="withEffect">
                                  <p:stCondLst>
                                    <p:cond delay="0"/>
                                  </p:stCondLst>
                                  <p:childTnLst>
                                    <p:set>
                                      <p:cBhvr>
                                        <p:cTn id="40" dur="1" fill="hold">
                                          <p:stCondLst>
                                            <p:cond delay="0"/>
                                          </p:stCondLst>
                                        </p:cTn>
                                        <p:tgtEl>
                                          <p:spTgt spid="62"/>
                                        </p:tgtEl>
                                        <p:attrNameLst>
                                          <p:attrName>style.visibility</p:attrName>
                                        </p:attrNameLst>
                                      </p:cBhvr>
                                      <p:to>
                                        <p:strVal val="visible"/>
                                      </p:to>
                                    </p:set>
                                    <p:animEffect transition="in" filter="wipe(left)">
                                      <p:cBhvr>
                                        <p:cTn id="41" dur="500"/>
                                        <p:tgtEl>
                                          <p:spTgt spid="62"/>
                                        </p:tgtEl>
                                      </p:cBhvr>
                                    </p:animEffect>
                                  </p:childTnLst>
                                </p:cTn>
                              </p:par>
                              <p:par>
                                <p:cTn id="42" presetID="22" presetClass="entr" presetSubtype="8" fill="hold" nodeType="with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wipe(left)">
                                      <p:cBhvr>
                                        <p:cTn id="44" dur="500"/>
                                        <p:tgtEl>
                                          <p:spTgt spid="64"/>
                                        </p:tgtEl>
                                      </p:cBhvr>
                                    </p:animEffect>
                                  </p:childTnLst>
                                </p:cTn>
                              </p:par>
                              <p:par>
                                <p:cTn id="45" presetID="22" presetClass="entr" presetSubtype="8" fill="hold" nodeType="withEffect">
                                  <p:stCondLst>
                                    <p:cond delay="0"/>
                                  </p:stCondLst>
                                  <p:childTnLst>
                                    <p:set>
                                      <p:cBhvr>
                                        <p:cTn id="46" dur="1" fill="hold">
                                          <p:stCondLst>
                                            <p:cond delay="0"/>
                                          </p:stCondLst>
                                        </p:cTn>
                                        <p:tgtEl>
                                          <p:spTgt spid="67"/>
                                        </p:tgtEl>
                                        <p:attrNameLst>
                                          <p:attrName>style.visibility</p:attrName>
                                        </p:attrNameLst>
                                      </p:cBhvr>
                                      <p:to>
                                        <p:strVal val="visible"/>
                                      </p:to>
                                    </p:set>
                                    <p:animEffect transition="in" filter="wipe(left)">
                                      <p:cBhvr>
                                        <p:cTn id="47" dur="500"/>
                                        <p:tgtEl>
                                          <p:spTgt spid="67"/>
                                        </p:tgtEl>
                                      </p:cBhvr>
                                    </p:animEffect>
                                  </p:childTnLst>
                                </p:cTn>
                              </p:par>
                              <p:par>
                                <p:cTn id="48" presetID="22" presetClass="entr" presetSubtype="8" fill="hold" nodeType="withEffect">
                                  <p:stCondLst>
                                    <p:cond delay="0"/>
                                  </p:stCondLst>
                                  <p:childTnLst>
                                    <p:set>
                                      <p:cBhvr>
                                        <p:cTn id="49" dur="1" fill="hold">
                                          <p:stCondLst>
                                            <p:cond delay="0"/>
                                          </p:stCondLst>
                                        </p:cTn>
                                        <p:tgtEl>
                                          <p:spTgt spid="68"/>
                                        </p:tgtEl>
                                        <p:attrNameLst>
                                          <p:attrName>style.visibility</p:attrName>
                                        </p:attrNameLst>
                                      </p:cBhvr>
                                      <p:to>
                                        <p:strVal val="visible"/>
                                      </p:to>
                                    </p:set>
                                    <p:animEffect transition="in" filter="wipe(left)">
                                      <p:cBhvr>
                                        <p:cTn id="50" dur="500"/>
                                        <p:tgtEl>
                                          <p:spTgt spid="68"/>
                                        </p:tgtEl>
                                      </p:cBhvr>
                                    </p:animEffect>
                                  </p:childTnLst>
                                </p:cTn>
                              </p:par>
                              <p:par>
                                <p:cTn id="51" presetID="22" presetClass="entr" presetSubtype="8" fill="hold" nodeType="with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wipe(left)">
                                      <p:cBhvr>
                                        <p:cTn id="53" dur="500"/>
                                        <p:tgtEl>
                                          <p:spTgt spid="70"/>
                                        </p:tgtEl>
                                      </p:cBhvr>
                                    </p:animEffect>
                                  </p:childTnLst>
                                </p:cTn>
                              </p:par>
                              <p:par>
                                <p:cTn id="54" presetID="22" presetClass="entr" presetSubtype="8" fill="hold" nodeType="withEffect">
                                  <p:stCondLst>
                                    <p:cond delay="0"/>
                                  </p:stCondLst>
                                  <p:childTnLst>
                                    <p:set>
                                      <p:cBhvr>
                                        <p:cTn id="55" dur="1" fill="hold">
                                          <p:stCondLst>
                                            <p:cond delay="0"/>
                                          </p:stCondLst>
                                        </p:cTn>
                                        <p:tgtEl>
                                          <p:spTgt spid="72"/>
                                        </p:tgtEl>
                                        <p:attrNameLst>
                                          <p:attrName>style.visibility</p:attrName>
                                        </p:attrNameLst>
                                      </p:cBhvr>
                                      <p:to>
                                        <p:strVal val="visible"/>
                                      </p:to>
                                    </p:set>
                                    <p:animEffect transition="in" filter="wipe(left)">
                                      <p:cBhvr>
                                        <p:cTn id="5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2F66C56C-FB4E-AD25-B516-31F51CCBE180}"/>
              </a:ext>
            </a:extLst>
          </p:cNvPr>
          <p:cNvSpPr/>
          <p:nvPr/>
        </p:nvSpPr>
        <p:spPr>
          <a:xfrm>
            <a:off x="3886806" y="1033347"/>
            <a:ext cx="4198450" cy="4910261"/>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113318DC-8141-1AC9-44BA-DE23C7313914}"/>
              </a:ext>
            </a:extLst>
          </p:cNvPr>
          <p:cNvSpPr/>
          <p:nvPr/>
        </p:nvSpPr>
        <p:spPr>
          <a:xfrm>
            <a:off x="4093482" y="1885837"/>
            <a:ext cx="3814665" cy="3874464"/>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bg2"/>
              </a:solidFill>
              <a:latin typeface="Century Gothic" panose="020B0502020202020204" pitchFamily="34" charset="0"/>
            </a:endParaRPr>
          </a:p>
        </p:txBody>
      </p:sp>
      <p:grpSp>
        <p:nvGrpSpPr>
          <p:cNvPr id="24" name="Group 23">
            <a:extLst>
              <a:ext uri="{FF2B5EF4-FFF2-40B4-BE49-F238E27FC236}">
                <a16:creationId xmlns:a16="http://schemas.microsoft.com/office/drawing/2014/main" id="{5625E2A5-DF38-CBD2-E7BC-9131E9177528}"/>
              </a:ext>
            </a:extLst>
          </p:cNvPr>
          <p:cNvGrpSpPr/>
          <p:nvPr/>
        </p:nvGrpSpPr>
        <p:grpSpPr>
          <a:xfrm>
            <a:off x="7936071"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286"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56699"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1895461"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1868154"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sp>
        <p:nvSpPr>
          <p:cNvPr id="14" name="TextBox 13">
            <a:extLst>
              <a:ext uri="{FF2B5EF4-FFF2-40B4-BE49-F238E27FC236}">
                <a16:creationId xmlns:a16="http://schemas.microsoft.com/office/drawing/2014/main" id="{48E12DEA-3038-7496-D5F2-175D3C0E1C44}"/>
              </a:ext>
            </a:extLst>
          </p:cNvPr>
          <p:cNvSpPr txBox="1"/>
          <p:nvPr/>
        </p:nvSpPr>
        <p:spPr>
          <a:xfrm>
            <a:off x="4279028" y="1268879"/>
            <a:ext cx="3443571" cy="461665"/>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Implementation</a:t>
            </a:r>
          </a:p>
        </p:txBody>
      </p:sp>
      <p:sp>
        <p:nvSpPr>
          <p:cNvPr id="26" name="Rounded Rectangle 25">
            <a:extLst>
              <a:ext uri="{FF2B5EF4-FFF2-40B4-BE49-F238E27FC236}">
                <a16:creationId xmlns:a16="http://schemas.microsoft.com/office/drawing/2014/main" id="{BC673AE0-3F01-C536-2731-4E6F82334232}"/>
              </a:ext>
            </a:extLst>
          </p:cNvPr>
          <p:cNvSpPr/>
          <p:nvPr/>
        </p:nvSpPr>
        <p:spPr>
          <a:xfrm>
            <a:off x="1228724" y="277094"/>
            <a:ext cx="9701213" cy="6238005"/>
          </a:xfrm>
          <a:prstGeom prst="roundRect">
            <a:avLst/>
          </a:prstGeom>
          <a:noFill/>
          <a:ln w="57150">
            <a:solidFill>
              <a:schemeClr val="accent3">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4527FE7A-C0B7-64E6-10D8-CAF35557718D}"/>
              </a:ext>
            </a:extLst>
          </p:cNvPr>
          <p:cNvCxnSpPr>
            <a:cxnSpLocks/>
          </p:cNvCxnSpPr>
          <p:nvPr/>
        </p:nvCxnSpPr>
        <p:spPr>
          <a:xfrm>
            <a:off x="4809506" y="2947203"/>
            <a:ext cx="106877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BA3F1E1-DAF2-E16E-DCE1-46CC825C09AA}"/>
              </a:ext>
            </a:extLst>
          </p:cNvPr>
          <p:cNvCxnSpPr>
            <a:cxnSpLocks/>
          </p:cNvCxnSpPr>
          <p:nvPr/>
        </p:nvCxnSpPr>
        <p:spPr>
          <a:xfrm>
            <a:off x="4809506" y="3162022"/>
            <a:ext cx="1417122"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7ECE848-14B1-458C-C38C-B75C02922E6E}"/>
              </a:ext>
            </a:extLst>
          </p:cNvPr>
          <p:cNvCxnSpPr>
            <a:cxnSpLocks/>
          </p:cNvCxnSpPr>
          <p:nvPr/>
        </p:nvCxnSpPr>
        <p:spPr>
          <a:xfrm>
            <a:off x="4809506" y="3591660"/>
            <a:ext cx="91439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9EAE6B4-8B40-2777-67B7-C6AAE9C704BD}"/>
              </a:ext>
            </a:extLst>
          </p:cNvPr>
          <p:cNvCxnSpPr>
            <a:cxnSpLocks/>
          </p:cNvCxnSpPr>
          <p:nvPr/>
        </p:nvCxnSpPr>
        <p:spPr>
          <a:xfrm>
            <a:off x="4809506" y="3806479"/>
            <a:ext cx="1270659"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5C59F0-9DAD-6A3D-E4FF-D71A0646541B}"/>
              </a:ext>
            </a:extLst>
          </p:cNvPr>
          <p:cNvCxnSpPr>
            <a:cxnSpLocks/>
          </p:cNvCxnSpPr>
          <p:nvPr/>
        </p:nvCxnSpPr>
        <p:spPr>
          <a:xfrm>
            <a:off x="4809506" y="4309495"/>
            <a:ext cx="161504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F229D07-03AE-76DA-F702-358B23C5EDBA}"/>
              </a:ext>
            </a:extLst>
          </p:cNvPr>
          <p:cNvCxnSpPr>
            <a:cxnSpLocks/>
          </p:cNvCxnSpPr>
          <p:nvPr/>
        </p:nvCxnSpPr>
        <p:spPr>
          <a:xfrm>
            <a:off x="4809506" y="4053560"/>
            <a:ext cx="1638793"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DB37926-2D98-23D4-6E94-9961DDDF3BC1}"/>
              </a:ext>
            </a:extLst>
          </p:cNvPr>
          <p:cNvCxnSpPr>
            <a:cxnSpLocks/>
          </p:cNvCxnSpPr>
          <p:nvPr/>
        </p:nvCxnSpPr>
        <p:spPr>
          <a:xfrm>
            <a:off x="7018315" y="2768847"/>
            <a:ext cx="0" cy="1879306"/>
          </a:xfrm>
          <a:prstGeom prst="straightConnector1">
            <a:avLst/>
          </a:prstGeom>
          <a:ln w="76200">
            <a:solidFill>
              <a:schemeClr val="accent6">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290A54D-13E6-1A7F-45B4-A44AFAEEC584}"/>
              </a:ext>
            </a:extLst>
          </p:cNvPr>
          <p:cNvSpPr txBox="1"/>
          <p:nvPr/>
        </p:nvSpPr>
        <p:spPr>
          <a:xfrm>
            <a:off x="4264244" y="4641840"/>
            <a:ext cx="3443571" cy="830997"/>
          </a:xfrm>
          <a:prstGeom prst="rect">
            <a:avLst/>
          </a:prstGeom>
          <a:noFill/>
        </p:spPr>
        <p:txBody>
          <a:bodyPr wrap="square" rtlCol="0">
            <a:spAutoFit/>
          </a:bodyPr>
          <a:lstStyle/>
          <a:p>
            <a:pPr algn="r"/>
            <a:r>
              <a:rPr lang="en-US" sz="2400" dirty="0">
                <a:solidFill>
                  <a:schemeClr val="accent6">
                    <a:lumMod val="60000"/>
                    <a:lumOff val="40000"/>
                  </a:schemeClr>
                </a:solidFill>
                <a:latin typeface="Century Gothic" panose="020B0502020202020204" pitchFamily="34" charset="0"/>
              </a:rPr>
              <a:t>Reduced implementation effort </a:t>
            </a:r>
          </a:p>
        </p:txBody>
      </p:sp>
    </p:spTree>
    <p:extLst>
      <p:ext uri="{BB962C8B-B14F-4D97-AF65-F5344CB8AC3E}">
        <p14:creationId xmlns:p14="http://schemas.microsoft.com/office/powerpoint/2010/main" val="21980608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8100">
        <p159:morph option="byObject"/>
      </p:transition>
    </mc:Choice>
    <mc:Fallback>
      <p:transition spd="slow" advTm="81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750"/>
                                        <p:tgtEl>
                                          <p:spTgt spid="11"/>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7936071"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286"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56699"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1895461"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1868154"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sp>
        <p:nvSpPr>
          <p:cNvPr id="4" name="Rounded Rectangle 3">
            <a:extLst>
              <a:ext uri="{FF2B5EF4-FFF2-40B4-BE49-F238E27FC236}">
                <a16:creationId xmlns:a16="http://schemas.microsoft.com/office/drawing/2014/main" id="{2F66C56C-FB4E-AD25-B516-31F51CCBE180}"/>
              </a:ext>
            </a:extLst>
          </p:cNvPr>
          <p:cNvSpPr/>
          <p:nvPr/>
        </p:nvSpPr>
        <p:spPr>
          <a:xfrm>
            <a:off x="3913087" y="1161750"/>
            <a:ext cx="4198450" cy="4331804"/>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8E12DEA-3038-7496-D5F2-175D3C0E1C44}"/>
              </a:ext>
            </a:extLst>
          </p:cNvPr>
          <p:cNvSpPr txBox="1"/>
          <p:nvPr/>
        </p:nvSpPr>
        <p:spPr>
          <a:xfrm>
            <a:off x="4143658" y="1824908"/>
            <a:ext cx="3443571" cy="461665"/>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Configurations</a:t>
            </a:r>
          </a:p>
        </p:txBody>
      </p:sp>
      <p:sp>
        <p:nvSpPr>
          <p:cNvPr id="15" name="Rounded Rectangle 14">
            <a:extLst>
              <a:ext uri="{FF2B5EF4-FFF2-40B4-BE49-F238E27FC236}">
                <a16:creationId xmlns:a16="http://schemas.microsoft.com/office/drawing/2014/main" id="{7B5EA87A-01F3-CD26-21DE-58A79B5A2C48}"/>
              </a:ext>
            </a:extLst>
          </p:cNvPr>
          <p:cNvSpPr/>
          <p:nvPr/>
        </p:nvSpPr>
        <p:spPr>
          <a:xfrm rot="16200000">
            <a:off x="6753563" y="3494313"/>
            <a:ext cx="2097162" cy="30541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16">
            <a:extLst>
              <a:ext uri="{FF2B5EF4-FFF2-40B4-BE49-F238E27FC236}">
                <a16:creationId xmlns:a16="http://schemas.microsoft.com/office/drawing/2014/main" id="{70AC799B-26EE-7732-6725-BEF9FF05402F}"/>
              </a:ext>
            </a:extLst>
          </p:cNvPr>
          <p:cNvSpPr/>
          <p:nvPr/>
        </p:nvSpPr>
        <p:spPr>
          <a:xfrm>
            <a:off x="4273045" y="2755063"/>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entury Gothic" panose="020B0502020202020204" pitchFamily="34" charset="0"/>
              </a:rPr>
              <a:t>Network Protocol:</a:t>
            </a:r>
          </a:p>
        </p:txBody>
      </p:sp>
      <p:sp>
        <p:nvSpPr>
          <p:cNvPr id="18" name="Rounded Rectangle 17">
            <a:extLst>
              <a:ext uri="{FF2B5EF4-FFF2-40B4-BE49-F238E27FC236}">
                <a16:creationId xmlns:a16="http://schemas.microsoft.com/office/drawing/2014/main" id="{41885B1A-26AA-6B49-B24B-4EBF6FC08360}"/>
              </a:ext>
            </a:extLst>
          </p:cNvPr>
          <p:cNvSpPr/>
          <p:nvPr/>
        </p:nvSpPr>
        <p:spPr>
          <a:xfrm>
            <a:off x="4273045" y="3389464"/>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entury Gothic" panose="020B0502020202020204" pitchFamily="34" charset="0"/>
              </a:rPr>
              <a:t>Security:</a:t>
            </a:r>
          </a:p>
        </p:txBody>
      </p:sp>
      <p:sp>
        <p:nvSpPr>
          <p:cNvPr id="23" name="Rounded Rectangle 22">
            <a:extLst>
              <a:ext uri="{FF2B5EF4-FFF2-40B4-BE49-F238E27FC236}">
                <a16:creationId xmlns:a16="http://schemas.microsoft.com/office/drawing/2014/main" id="{AA2AD92B-A2E0-E91F-7DF8-028D4FCC30AB}"/>
              </a:ext>
            </a:extLst>
          </p:cNvPr>
          <p:cNvSpPr/>
          <p:nvPr/>
        </p:nvSpPr>
        <p:spPr>
          <a:xfrm>
            <a:off x="4273045" y="4072474"/>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0" i="0" u="none" strike="noStrike" dirty="0">
                <a:solidFill>
                  <a:schemeClr val="bg2"/>
                </a:solidFill>
                <a:effectLst/>
                <a:latin typeface="Century Gothic" panose="020B0502020202020204" pitchFamily="34" charset="0"/>
              </a:rPr>
              <a:t>Data </a:t>
            </a:r>
            <a:r>
              <a:rPr lang="en-GB" dirty="0">
                <a:solidFill>
                  <a:schemeClr val="bg2"/>
                </a:solidFill>
                <a:latin typeface="Century Gothic" panose="020B0502020202020204" pitchFamily="34" charset="0"/>
              </a:rPr>
              <a:t>Structure</a:t>
            </a:r>
            <a:r>
              <a:rPr lang="en-GB" b="0" i="0" u="none" strike="noStrike" dirty="0">
                <a:solidFill>
                  <a:schemeClr val="bg2"/>
                </a:solidFill>
                <a:effectLst/>
                <a:latin typeface="Century Gothic" panose="020B0502020202020204" pitchFamily="34" charset="0"/>
              </a:rPr>
              <a:t>:</a:t>
            </a:r>
            <a:endParaRPr lang="en-US" dirty="0">
              <a:solidFill>
                <a:schemeClr val="bg2"/>
              </a:solidFill>
              <a:latin typeface="Century Gothic" panose="020B0502020202020204" pitchFamily="34" charset="0"/>
            </a:endParaRPr>
          </a:p>
        </p:txBody>
      </p:sp>
      <p:sp>
        <p:nvSpPr>
          <p:cNvPr id="25" name="Rounded Rectangle 24">
            <a:extLst>
              <a:ext uri="{FF2B5EF4-FFF2-40B4-BE49-F238E27FC236}">
                <a16:creationId xmlns:a16="http://schemas.microsoft.com/office/drawing/2014/main" id="{54939986-8EDC-FDE7-4D2D-F641B300A972}"/>
              </a:ext>
            </a:extLst>
          </p:cNvPr>
          <p:cNvSpPr/>
          <p:nvPr/>
        </p:nvSpPr>
        <p:spPr>
          <a:xfrm rot="16200000">
            <a:off x="7682714" y="2803374"/>
            <a:ext cx="238859" cy="169804"/>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26" name="Rounded Rectangle 25">
            <a:extLst>
              <a:ext uri="{FF2B5EF4-FFF2-40B4-BE49-F238E27FC236}">
                <a16:creationId xmlns:a16="http://schemas.microsoft.com/office/drawing/2014/main" id="{BC673AE0-3F01-C536-2731-4E6F82334232}"/>
              </a:ext>
            </a:extLst>
          </p:cNvPr>
          <p:cNvSpPr/>
          <p:nvPr/>
        </p:nvSpPr>
        <p:spPr>
          <a:xfrm>
            <a:off x="1228724" y="277094"/>
            <a:ext cx="9701213" cy="6238005"/>
          </a:xfrm>
          <a:prstGeom prst="roundRect">
            <a:avLst/>
          </a:prstGeom>
          <a:noFill/>
          <a:ln w="57150">
            <a:solidFill>
              <a:schemeClr val="accent3">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6819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23" grpId="0" animBg="1"/>
      <p:bldP spid="25"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7936071"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286"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56699"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1895461"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1868154"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sp>
        <p:nvSpPr>
          <p:cNvPr id="26" name="Rounded Rectangle 25">
            <a:extLst>
              <a:ext uri="{FF2B5EF4-FFF2-40B4-BE49-F238E27FC236}">
                <a16:creationId xmlns:a16="http://schemas.microsoft.com/office/drawing/2014/main" id="{BC673AE0-3F01-C536-2731-4E6F82334232}"/>
              </a:ext>
            </a:extLst>
          </p:cNvPr>
          <p:cNvSpPr/>
          <p:nvPr/>
        </p:nvSpPr>
        <p:spPr>
          <a:xfrm>
            <a:off x="1228724" y="277094"/>
            <a:ext cx="9701213" cy="6238005"/>
          </a:xfrm>
          <a:prstGeom prst="roundRect">
            <a:avLst/>
          </a:prstGeom>
          <a:noFill/>
          <a:ln w="57150">
            <a:solidFill>
              <a:schemeClr val="accent3">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a:extLst>
              <a:ext uri="{FF2B5EF4-FFF2-40B4-BE49-F238E27FC236}">
                <a16:creationId xmlns:a16="http://schemas.microsoft.com/office/drawing/2014/main" id="{5FF9A8A5-36B7-74FC-FB57-31168914B46C}"/>
              </a:ext>
            </a:extLst>
          </p:cNvPr>
          <p:cNvSpPr/>
          <p:nvPr/>
        </p:nvSpPr>
        <p:spPr>
          <a:xfrm>
            <a:off x="3913087" y="890277"/>
            <a:ext cx="4198450" cy="4944031"/>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EF52A81B-9412-798C-2401-F0AA8AE88F90}"/>
              </a:ext>
            </a:extLst>
          </p:cNvPr>
          <p:cNvSpPr txBox="1"/>
          <p:nvPr/>
        </p:nvSpPr>
        <p:spPr>
          <a:xfrm>
            <a:off x="4143658" y="1410562"/>
            <a:ext cx="3443571" cy="461665"/>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Configurations</a:t>
            </a:r>
          </a:p>
        </p:txBody>
      </p:sp>
      <p:sp>
        <p:nvSpPr>
          <p:cNvPr id="38" name="Rounded Rectangle 37">
            <a:extLst>
              <a:ext uri="{FF2B5EF4-FFF2-40B4-BE49-F238E27FC236}">
                <a16:creationId xmlns:a16="http://schemas.microsoft.com/office/drawing/2014/main" id="{97A3F00A-072F-A1FD-D2C8-1B0FDAB9C6CE}"/>
              </a:ext>
            </a:extLst>
          </p:cNvPr>
          <p:cNvSpPr/>
          <p:nvPr/>
        </p:nvSpPr>
        <p:spPr>
          <a:xfrm rot="16200000">
            <a:off x="6201105" y="3405434"/>
            <a:ext cx="3164522" cy="30541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ounded Rectangle 41">
            <a:extLst>
              <a:ext uri="{FF2B5EF4-FFF2-40B4-BE49-F238E27FC236}">
                <a16:creationId xmlns:a16="http://schemas.microsoft.com/office/drawing/2014/main" id="{CC97B739-BE3C-7663-7B28-4A9EC941CD30}"/>
              </a:ext>
            </a:extLst>
          </p:cNvPr>
          <p:cNvSpPr/>
          <p:nvPr/>
        </p:nvSpPr>
        <p:spPr>
          <a:xfrm rot="16200000">
            <a:off x="7603152" y="2257080"/>
            <a:ext cx="360428" cy="169804"/>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sp>
        <p:nvSpPr>
          <p:cNvPr id="43" name="Rounded Rectangle 42">
            <a:extLst>
              <a:ext uri="{FF2B5EF4-FFF2-40B4-BE49-F238E27FC236}">
                <a16:creationId xmlns:a16="http://schemas.microsoft.com/office/drawing/2014/main" id="{2243F330-2095-2EB2-C4CF-8E22437EF91D}"/>
              </a:ext>
            </a:extLst>
          </p:cNvPr>
          <p:cNvSpPr/>
          <p:nvPr/>
        </p:nvSpPr>
        <p:spPr>
          <a:xfrm>
            <a:off x="4268817" y="2589037"/>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entury Gothic" panose="020B0502020202020204" pitchFamily="34" charset="0"/>
              </a:rPr>
              <a:t>Network Protocol:</a:t>
            </a:r>
          </a:p>
        </p:txBody>
      </p:sp>
      <p:sp>
        <p:nvSpPr>
          <p:cNvPr id="44" name="Rounded Rectangle 43">
            <a:extLst>
              <a:ext uri="{FF2B5EF4-FFF2-40B4-BE49-F238E27FC236}">
                <a16:creationId xmlns:a16="http://schemas.microsoft.com/office/drawing/2014/main" id="{B0A7F022-7E40-2F78-2840-0A995925286C}"/>
              </a:ext>
            </a:extLst>
          </p:cNvPr>
          <p:cNvSpPr/>
          <p:nvPr/>
        </p:nvSpPr>
        <p:spPr>
          <a:xfrm>
            <a:off x="4273045" y="3829080"/>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entury Gothic" panose="020B0502020202020204" pitchFamily="34" charset="0"/>
              </a:rPr>
              <a:t>Security:</a:t>
            </a:r>
          </a:p>
        </p:txBody>
      </p:sp>
      <p:sp>
        <p:nvSpPr>
          <p:cNvPr id="45" name="Rounded Rectangle 44">
            <a:extLst>
              <a:ext uri="{FF2B5EF4-FFF2-40B4-BE49-F238E27FC236}">
                <a16:creationId xmlns:a16="http://schemas.microsoft.com/office/drawing/2014/main" id="{2D3C7099-E1B5-9974-DB51-98592EA3CDC8}"/>
              </a:ext>
            </a:extLst>
          </p:cNvPr>
          <p:cNvSpPr/>
          <p:nvPr/>
        </p:nvSpPr>
        <p:spPr>
          <a:xfrm>
            <a:off x="4273045" y="4512090"/>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0" i="0" u="none" strike="noStrike" dirty="0">
                <a:solidFill>
                  <a:schemeClr val="bg2"/>
                </a:solidFill>
                <a:effectLst/>
                <a:latin typeface="Century Gothic" panose="020B0502020202020204" pitchFamily="34" charset="0"/>
              </a:rPr>
              <a:t>Data </a:t>
            </a:r>
            <a:r>
              <a:rPr lang="en-GB" dirty="0">
                <a:solidFill>
                  <a:schemeClr val="bg2"/>
                </a:solidFill>
                <a:latin typeface="Century Gothic" panose="020B0502020202020204" pitchFamily="34" charset="0"/>
              </a:rPr>
              <a:t>Structure</a:t>
            </a:r>
            <a:r>
              <a:rPr lang="en-GB" b="0" i="0" u="none" strike="noStrike" dirty="0">
                <a:solidFill>
                  <a:schemeClr val="bg2"/>
                </a:solidFill>
                <a:effectLst/>
                <a:latin typeface="Century Gothic" panose="020B0502020202020204" pitchFamily="34" charset="0"/>
              </a:rPr>
              <a:t>:</a:t>
            </a:r>
            <a:endParaRPr lang="en-US" dirty="0">
              <a:solidFill>
                <a:schemeClr val="bg2"/>
              </a:solidFill>
              <a:latin typeface="Century Gothic" panose="020B0502020202020204" pitchFamily="34" charset="0"/>
            </a:endParaRPr>
          </a:p>
        </p:txBody>
      </p:sp>
      <p:sp>
        <p:nvSpPr>
          <p:cNvPr id="46" name="Rounded Rectangle 45">
            <a:extLst>
              <a:ext uri="{FF2B5EF4-FFF2-40B4-BE49-F238E27FC236}">
                <a16:creationId xmlns:a16="http://schemas.microsoft.com/office/drawing/2014/main" id="{DFA4C3C4-EA4A-09CE-E0C1-2B565CEDC144}"/>
              </a:ext>
            </a:extLst>
          </p:cNvPr>
          <p:cNvSpPr/>
          <p:nvPr/>
        </p:nvSpPr>
        <p:spPr>
          <a:xfrm>
            <a:off x="4268817" y="3131802"/>
            <a:ext cx="818314" cy="44534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lumMod val="75000"/>
                  </a:schemeClr>
                </a:solidFill>
                <a:latin typeface="Century Gothic" panose="020B0502020202020204" pitchFamily="34" charset="0"/>
              </a:rPr>
              <a:t>HTTP</a:t>
            </a:r>
          </a:p>
        </p:txBody>
      </p:sp>
      <p:sp>
        <p:nvSpPr>
          <p:cNvPr id="47" name="Rounded Rectangle 46">
            <a:extLst>
              <a:ext uri="{FF2B5EF4-FFF2-40B4-BE49-F238E27FC236}">
                <a16:creationId xmlns:a16="http://schemas.microsoft.com/office/drawing/2014/main" id="{569AB86F-F991-46A7-B987-4DEE46E64224}"/>
              </a:ext>
            </a:extLst>
          </p:cNvPr>
          <p:cNvSpPr/>
          <p:nvPr/>
        </p:nvSpPr>
        <p:spPr>
          <a:xfrm>
            <a:off x="5352893" y="3131802"/>
            <a:ext cx="890148" cy="44534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40000"/>
                    <a:lumOff val="60000"/>
                  </a:schemeClr>
                </a:solidFill>
                <a:latin typeface="Century Gothic" panose="020B0502020202020204" pitchFamily="34" charset="0"/>
              </a:rPr>
              <a:t>MQTT</a:t>
            </a:r>
          </a:p>
        </p:txBody>
      </p:sp>
      <p:sp>
        <p:nvSpPr>
          <p:cNvPr id="48" name="Rounded Rectangle 47">
            <a:extLst>
              <a:ext uri="{FF2B5EF4-FFF2-40B4-BE49-F238E27FC236}">
                <a16:creationId xmlns:a16="http://schemas.microsoft.com/office/drawing/2014/main" id="{40A9A06B-4B72-A1E1-4C00-547F2425A4C3}"/>
              </a:ext>
            </a:extLst>
          </p:cNvPr>
          <p:cNvSpPr/>
          <p:nvPr/>
        </p:nvSpPr>
        <p:spPr>
          <a:xfrm>
            <a:off x="6508803" y="3131802"/>
            <a:ext cx="890148" cy="44534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lumMod val="20000"/>
                    <a:lumOff val="80000"/>
                  </a:schemeClr>
                </a:solidFill>
                <a:latin typeface="Century Gothic" panose="020B0502020202020204" pitchFamily="34" charset="0"/>
              </a:rPr>
              <a:t>CoAP</a:t>
            </a:r>
          </a:p>
        </p:txBody>
      </p:sp>
    </p:spTree>
    <p:extLst>
      <p:ext uri="{BB962C8B-B14F-4D97-AF65-F5344CB8AC3E}">
        <p14:creationId xmlns:p14="http://schemas.microsoft.com/office/powerpoint/2010/main" val="3434292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625E2A5-DF38-CBD2-E7BC-9131E9177528}"/>
              </a:ext>
            </a:extLst>
          </p:cNvPr>
          <p:cNvGrpSpPr/>
          <p:nvPr/>
        </p:nvGrpSpPr>
        <p:grpSpPr>
          <a:xfrm>
            <a:off x="7936071"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286"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856699"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1895461"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1868154"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sp>
        <p:nvSpPr>
          <p:cNvPr id="4" name="Rounded Rectangle 3">
            <a:extLst>
              <a:ext uri="{FF2B5EF4-FFF2-40B4-BE49-F238E27FC236}">
                <a16:creationId xmlns:a16="http://schemas.microsoft.com/office/drawing/2014/main" id="{2F66C56C-FB4E-AD25-B516-31F51CCBE180}"/>
              </a:ext>
            </a:extLst>
          </p:cNvPr>
          <p:cNvSpPr/>
          <p:nvPr/>
        </p:nvSpPr>
        <p:spPr>
          <a:xfrm>
            <a:off x="3913087" y="1997020"/>
            <a:ext cx="4198450" cy="2848222"/>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D95D6AA0-92FC-2E2C-397D-6FCABFF0C9CF}"/>
              </a:ext>
            </a:extLst>
          </p:cNvPr>
          <p:cNvSpPr/>
          <p:nvPr/>
        </p:nvSpPr>
        <p:spPr>
          <a:xfrm>
            <a:off x="4444501" y="3226055"/>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entury Gothic" panose="020B0502020202020204" pitchFamily="34" charset="0"/>
              </a:rPr>
              <a:t>Security Key:</a:t>
            </a:r>
          </a:p>
        </p:txBody>
      </p:sp>
      <p:sp>
        <p:nvSpPr>
          <p:cNvPr id="14" name="TextBox 13">
            <a:extLst>
              <a:ext uri="{FF2B5EF4-FFF2-40B4-BE49-F238E27FC236}">
                <a16:creationId xmlns:a16="http://schemas.microsoft.com/office/drawing/2014/main" id="{48E12DEA-3038-7496-D5F2-175D3C0E1C44}"/>
              </a:ext>
            </a:extLst>
          </p:cNvPr>
          <p:cNvSpPr txBox="1"/>
          <p:nvPr/>
        </p:nvSpPr>
        <p:spPr>
          <a:xfrm>
            <a:off x="4143658" y="2517305"/>
            <a:ext cx="3443571" cy="461665"/>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Configurations</a:t>
            </a:r>
          </a:p>
        </p:txBody>
      </p:sp>
      <p:sp>
        <p:nvSpPr>
          <p:cNvPr id="16" name="Rounded Rectangle 15">
            <a:extLst>
              <a:ext uri="{FF2B5EF4-FFF2-40B4-BE49-F238E27FC236}">
                <a16:creationId xmlns:a16="http://schemas.microsoft.com/office/drawing/2014/main" id="{F8A52EB7-AA4F-B969-6FF8-ED90A2D77203}"/>
              </a:ext>
            </a:extLst>
          </p:cNvPr>
          <p:cNvSpPr/>
          <p:nvPr/>
        </p:nvSpPr>
        <p:spPr>
          <a:xfrm>
            <a:off x="4444501" y="3860456"/>
            <a:ext cx="3131546" cy="445340"/>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2"/>
                </a:solidFill>
                <a:latin typeface="Century Gothic" panose="020B0502020202020204" pitchFamily="34" charset="0"/>
              </a:rPr>
              <a:t>IP Address:</a:t>
            </a:r>
          </a:p>
        </p:txBody>
      </p:sp>
      <p:sp>
        <p:nvSpPr>
          <p:cNvPr id="26" name="Rounded Rectangle 25">
            <a:extLst>
              <a:ext uri="{FF2B5EF4-FFF2-40B4-BE49-F238E27FC236}">
                <a16:creationId xmlns:a16="http://schemas.microsoft.com/office/drawing/2014/main" id="{BC673AE0-3F01-C536-2731-4E6F82334232}"/>
              </a:ext>
            </a:extLst>
          </p:cNvPr>
          <p:cNvSpPr/>
          <p:nvPr/>
        </p:nvSpPr>
        <p:spPr>
          <a:xfrm>
            <a:off x="3712856" y="1864527"/>
            <a:ext cx="4615954" cy="3130739"/>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0E8837E-A838-7618-C5BC-198F82D0FC60}"/>
              </a:ext>
            </a:extLst>
          </p:cNvPr>
          <p:cNvSpPr txBox="1"/>
          <p:nvPr/>
        </p:nvSpPr>
        <p:spPr>
          <a:xfrm>
            <a:off x="4315317" y="3332841"/>
            <a:ext cx="2983701" cy="338554"/>
          </a:xfrm>
          <a:prstGeom prst="rect">
            <a:avLst/>
          </a:prstGeom>
          <a:noFill/>
        </p:spPr>
        <p:txBody>
          <a:bodyPr wrap="square" rtlCol="0">
            <a:spAutoFit/>
          </a:bodyPr>
          <a:lstStyle/>
          <a:p>
            <a:pPr algn="ctr"/>
            <a:r>
              <a:rPr lang="en-US" sz="1600" dirty="0">
                <a:latin typeface="Century Gothic" panose="020B0502020202020204" pitchFamily="34" charset="0"/>
              </a:rPr>
              <a:t>                           ***********</a:t>
            </a:r>
          </a:p>
        </p:txBody>
      </p:sp>
      <p:sp>
        <p:nvSpPr>
          <p:cNvPr id="8" name="TextBox 7">
            <a:extLst>
              <a:ext uri="{FF2B5EF4-FFF2-40B4-BE49-F238E27FC236}">
                <a16:creationId xmlns:a16="http://schemas.microsoft.com/office/drawing/2014/main" id="{4065286B-9905-ACA2-96EA-16B2DEDE0787}"/>
              </a:ext>
            </a:extLst>
          </p:cNvPr>
          <p:cNvSpPr txBox="1"/>
          <p:nvPr/>
        </p:nvSpPr>
        <p:spPr>
          <a:xfrm>
            <a:off x="4622002" y="3938039"/>
            <a:ext cx="3555308" cy="338554"/>
          </a:xfrm>
          <a:prstGeom prst="rect">
            <a:avLst/>
          </a:prstGeom>
          <a:noFill/>
        </p:spPr>
        <p:txBody>
          <a:bodyPr wrap="square" rtlCol="0">
            <a:spAutoFit/>
          </a:bodyPr>
          <a:lstStyle/>
          <a:p>
            <a:pPr algn="ctr"/>
            <a:r>
              <a:rPr lang="en-DE" sz="1600" b="0" i="0" u="none" strike="noStrike" dirty="0">
                <a:effectLst/>
                <a:latin typeface="Century Gothic" panose="020B0502020202020204" pitchFamily="34" charset="0"/>
              </a:rPr>
              <a:t>192.168. 0.1</a:t>
            </a:r>
            <a:endParaRPr lang="en-US" sz="1600" dirty="0">
              <a:latin typeface="Century Gothic" panose="020B0502020202020204" pitchFamily="34" charset="0"/>
            </a:endParaRPr>
          </a:p>
        </p:txBody>
      </p:sp>
      <p:sp>
        <p:nvSpPr>
          <p:cNvPr id="11" name="TextBox 10">
            <a:extLst>
              <a:ext uri="{FF2B5EF4-FFF2-40B4-BE49-F238E27FC236}">
                <a16:creationId xmlns:a16="http://schemas.microsoft.com/office/drawing/2014/main" id="{5F238672-2B98-EB46-A66D-BAB4FB450BD6}"/>
              </a:ext>
            </a:extLst>
          </p:cNvPr>
          <p:cNvSpPr txBox="1"/>
          <p:nvPr/>
        </p:nvSpPr>
        <p:spPr>
          <a:xfrm>
            <a:off x="3460917" y="1358419"/>
            <a:ext cx="3443571" cy="461665"/>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A Specific Profile</a:t>
            </a:r>
          </a:p>
        </p:txBody>
      </p:sp>
    </p:spTree>
    <p:extLst>
      <p:ext uri="{BB962C8B-B14F-4D97-AF65-F5344CB8AC3E}">
        <p14:creationId xmlns:p14="http://schemas.microsoft.com/office/powerpoint/2010/main" val="3538106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 presetClass="entr" presetSubtype="0" fill="hold" grpId="0" nodeType="withEffect">
                                  <p:stCondLst>
                                    <p:cond delay="0"/>
                                  </p:stCondLst>
                                  <p:iterate type="lt">
                                    <p:tmAbs val="500"/>
                                  </p:iterate>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5001"/>
                            </p:stCondLst>
                            <p:childTnLst>
                              <p:par>
                                <p:cTn id="11" presetID="1" presetClass="entr" presetSubtype="0" fill="hold" grpId="0" nodeType="afterEffect">
                                  <p:stCondLst>
                                    <p:cond delay="0"/>
                                  </p:stCondLst>
                                  <p:iterate type="lt">
                                    <p:tmAbs val="500"/>
                                  </p:iterate>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Graphic 4" descr="Laptop with solid fill">
            <a:extLst>
              <a:ext uri="{FF2B5EF4-FFF2-40B4-BE49-F238E27FC236}">
                <a16:creationId xmlns:a16="http://schemas.microsoft.com/office/drawing/2014/main" id="{F8911284-D208-1B6F-EF94-E70181960C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grpSp>
        <p:nvGrpSpPr>
          <p:cNvPr id="13" name="Group 12">
            <a:extLst>
              <a:ext uri="{FF2B5EF4-FFF2-40B4-BE49-F238E27FC236}">
                <a16:creationId xmlns:a16="http://schemas.microsoft.com/office/drawing/2014/main" id="{830A8A4B-19BF-A290-9ABB-84D3049CF71F}"/>
              </a:ext>
            </a:extLst>
          </p:cNvPr>
          <p:cNvGrpSpPr/>
          <p:nvPr/>
        </p:nvGrpSpPr>
        <p:grpSpPr>
          <a:xfrm>
            <a:off x="4445793" y="2153608"/>
            <a:ext cx="3300413" cy="1971675"/>
            <a:chOff x="4445793" y="2153608"/>
            <a:chExt cx="3300413" cy="1971675"/>
          </a:xfrm>
        </p:grpSpPr>
        <p:sp>
          <p:nvSpPr>
            <p:cNvPr id="6" name="Rounded Rectangle 5">
              <a:extLst>
                <a:ext uri="{FF2B5EF4-FFF2-40B4-BE49-F238E27FC236}">
                  <a16:creationId xmlns:a16="http://schemas.microsoft.com/office/drawing/2014/main" id="{36758299-2676-443B-65AF-28D8D806A3B4}"/>
                </a:ext>
              </a:extLst>
            </p:cNvPr>
            <p:cNvSpPr/>
            <p:nvPr/>
          </p:nvSpPr>
          <p:spPr>
            <a:xfrm>
              <a:off x="4445793" y="2153608"/>
              <a:ext cx="3300413" cy="19716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4517682" y="2341519"/>
              <a:ext cx="3156634" cy="400110"/>
            </a:xfrm>
            <a:prstGeom prst="rect">
              <a:avLst/>
            </a:prstGeom>
            <a:noFill/>
          </p:spPr>
          <p:txBody>
            <a:bodyPr wrap="none" rtlCol="0">
              <a:spAutoFit/>
            </a:bodyPr>
            <a:lstStyle/>
            <a:p>
              <a:pPr algn="ctr"/>
              <a:r>
                <a:rPr lang="en-US" sz="2000" dirty="0">
                  <a:solidFill>
                    <a:schemeClr val="accent6">
                      <a:lumMod val="50000"/>
                    </a:schemeClr>
                  </a:solidFill>
                  <a:latin typeface="Century Gothic" panose="020B0502020202020204" pitchFamily="34" charset="0"/>
                </a:rPr>
                <a:t>Scripting runtime system</a:t>
              </a:r>
            </a:p>
          </p:txBody>
        </p:sp>
        <p:pic>
          <p:nvPicPr>
            <p:cNvPr id="9" name="Graphic 8" descr="Paper outline">
              <a:extLst>
                <a:ext uri="{FF2B5EF4-FFF2-40B4-BE49-F238E27FC236}">
                  <a16:creationId xmlns:a16="http://schemas.microsoft.com/office/drawing/2014/main" id="{FA62E5B6-B830-86B4-5A85-14F160685A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96028" y="2896434"/>
              <a:ext cx="640557" cy="640557"/>
            </a:xfrm>
            <a:prstGeom prst="rect">
              <a:avLst/>
            </a:prstGeom>
          </p:spPr>
        </p:pic>
        <p:pic>
          <p:nvPicPr>
            <p:cNvPr id="10" name="Graphic 9" descr="Paper outline">
              <a:extLst>
                <a:ext uri="{FF2B5EF4-FFF2-40B4-BE49-F238E27FC236}">
                  <a16:creationId xmlns:a16="http://schemas.microsoft.com/office/drawing/2014/main" id="{67B5D326-CCB0-144F-38FA-18349CB1C1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58172" y="3073672"/>
              <a:ext cx="640557" cy="640557"/>
            </a:xfrm>
            <a:prstGeom prst="rect">
              <a:avLst/>
            </a:prstGeom>
          </p:spPr>
        </p:pic>
        <p:pic>
          <p:nvPicPr>
            <p:cNvPr id="11" name="Graphic 10" descr="Paper outline">
              <a:extLst>
                <a:ext uri="{FF2B5EF4-FFF2-40B4-BE49-F238E27FC236}">
                  <a16:creationId xmlns:a16="http://schemas.microsoft.com/office/drawing/2014/main" id="{3E1835C9-62FA-6406-C499-405DFA3AF9B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34766" y="2896434"/>
              <a:ext cx="640557" cy="640557"/>
            </a:xfrm>
            <a:prstGeom prst="rect">
              <a:avLst/>
            </a:prstGeom>
          </p:spPr>
        </p:pic>
        <p:pic>
          <p:nvPicPr>
            <p:cNvPr id="12" name="Graphic 11" descr="Paper outline">
              <a:extLst>
                <a:ext uri="{FF2B5EF4-FFF2-40B4-BE49-F238E27FC236}">
                  <a16:creationId xmlns:a16="http://schemas.microsoft.com/office/drawing/2014/main" id="{6CF49155-5623-24A3-89C1-507F46FAD7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0397" y="3073672"/>
              <a:ext cx="640557" cy="640557"/>
            </a:xfrm>
            <a:prstGeom prst="rect">
              <a:avLst/>
            </a:prstGeom>
          </p:spPr>
        </p:pic>
      </p:grpSp>
    </p:spTree>
    <p:extLst>
      <p:ext uri="{BB962C8B-B14F-4D97-AF65-F5344CB8AC3E}">
        <p14:creationId xmlns:p14="http://schemas.microsoft.com/office/powerpoint/2010/main" val="1787091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27B63988-ED47-660C-C8E7-E34BF1A28A5E}"/>
              </a:ext>
            </a:extLst>
          </p:cNvPr>
          <p:cNvSpPr/>
          <p:nvPr/>
        </p:nvSpPr>
        <p:spPr>
          <a:xfrm>
            <a:off x="3285294" y="751691"/>
            <a:ext cx="5621412" cy="878139"/>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a-ET" dirty="0">
                <a:solidFill>
                  <a:schemeClr val="accent6">
                    <a:lumMod val="20000"/>
                    <a:lumOff val="80000"/>
                  </a:schemeClr>
                </a:solidFill>
              </a:rPr>
              <a:t>z</a:t>
            </a:r>
          </a:p>
        </p:txBody>
      </p:sp>
      <p:sp>
        <p:nvSpPr>
          <p:cNvPr id="10" name="Title 1">
            <a:extLst>
              <a:ext uri="{FF2B5EF4-FFF2-40B4-BE49-F238E27FC236}">
                <a16:creationId xmlns:a16="http://schemas.microsoft.com/office/drawing/2014/main" id="{C1B4E1B6-8088-0A19-9EAA-CA501F27F008}"/>
              </a:ext>
            </a:extLst>
          </p:cNvPr>
          <p:cNvSpPr txBox="1">
            <a:spLocks/>
          </p:cNvSpPr>
          <p:nvPr/>
        </p:nvSpPr>
        <p:spPr>
          <a:xfrm>
            <a:off x="3577852" y="886728"/>
            <a:ext cx="5036296"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err="1">
                <a:solidFill>
                  <a:schemeClr val="accent6">
                    <a:lumMod val="50000"/>
                  </a:schemeClr>
                </a:solidFill>
                <a:latin typeface="Century Gothic" panose="020B0502020202020204" pitchFamily="34" charset="0"/>
              </a:rPr>
              <a:t>WoT</a:t>
            </a:r>
            <a:r>
              <a:rPr lang="en-US" sz="3200" dirty="0">
                <a:solidFill>
                  <a:schemeClr val="accent6">
                    <a:lumMod val="50000"/>
                  </a:schemeClr>
                </a:solidFill>
                <a:latin typeface="Century Gothic" panose="020B0502020202020204" pitchFamily="34" charset="0"/>
              </a:rPr>
              <a:t> Thing Description</a:t>
            </a:r>
          </a:p>
        </p:txBody>
      </p:sp>
      <p:sp>
        <p:nvSpPr>
          <p:cNvPr id="13" name="Title 1">
            <a:extLst>
              <a:ext uri="{FF2B5EF4-FFF2-40B4-BE49-F238E27FC236}">
                <a16:creationId xmlns:a16="http://schemas.microsoft.com/office/drawing/2014/main" id="{D1CD58DE-3421-8FC1-21CE-395A8318D717}"/>
              </a:ext>
            </a:extLst>
          </p:cNvPr>
          <p:cNvSpPr txBox="1">
            <a:spLocks/>
          </p:cNvSpPr>
          <p:nvPr/>
        </p:nvSpPr>
        <p:spPr>
          <a:xfrm>
            <a:off x="7195410" y="3662131"/>
            <a:ext cx="2658905"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Semantic vocabulary </a:t>
            </a:r>
          </a:p>
        </p:txBody>
      </p:sp>
      <p:sp>
        <p:nvSpPr>
          <p:cNvPr id="15" name="Title 1">
            <a:extLst>
              <a:ext uri="{FF2B5EF4-FFF2-40B4-BE49-F238E27FC236}">
                <a16:creationId xmlns:a16="http://schemas.microsoft.com/office/drawing/2014/main" id="{913C8A43-D5D8-F87C-41F7-5B47D8EDEB4D}"/>
              </a:ext>
            </a:extLst>
          </p:cNvPr>
          <p:cNvSpPr txBox="1">
            <a:spLocks/>
          </p:cNvSpPr>
          <p:nvPr/>
        </p:nvSpPr>
        <p:spPr>
          <a:xfrm>
            <a:off x="7195410" y="2912067"/>
            <a:ext cx="2904565" cy="60806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solidFill>
                  <a:schemeClr val="accent2"/>
                </a:solidFill>
                <a:latin typeface="Century Gothic" panose="020B0502020202020204" pitchFamily="34" charset="0"/>
              </a:rPr>
              <a:t>Serialized representation</a:t>
            </a:r>
          </a:p>
        </p:txBody>
      </p:sp>
      <p:sp>
        <p:nvSpPr>
          <p:cNvPr id="6" name="Title 1">
            <a:extLst>
              <a:ext uri="{FF2B5EF4-FFF2-40B4-BE49-F238E27FC236}">
                <a16:creationId xmlns:a16="http://schemas.microsoft.com/office/drawing/2014/main" id="{22EA0FEF-4449-2A13-937C-73CCD0CC691D}"/>
              </a:ext>
            </a:extLst>
          </p:cNvPr>
          <p:cNvSpPr txBox="1">
            <a:spLocks/>
          </p:cNvSpPr>
          <p:nvPr/>
        </p:nvSpPr>
        <p:spPr>
          <a:xfrm>
            <a:off x="3510764" y="1924334"/>
            <a:ext cx="5170472" cy="3487289"/>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600" b="1" spc="-300" dirty="0">
                <a:solidFill>
                  <a:schemeClr val="accent6">
                    <a:lumMod val="50000"/>
                  </a:schemeClr>
                </a:solidFill>
                <a:latin typeface="Century Gothic" panose="020B0502020202020204" pitchFamily="34" charset="0"/>
              </a:rPr>
              <a:t>JSON</a:t>
            </a:r>
          </a:p>
        </p:txBody>
      </p:sp>
    </p:spTree>
    <p:extLst>
      <p:ext uri="{BB962C8B-B14F-4D97-AF65-F5344CB8AC3E}">
        <p14:creationId xmlns:p14="http://schemas.microsoft.com/office/powerpoint/2010/main" val="1191163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8000">
        <p159:morph option="byObject"/>
      </p:transition>
    </mc:Choice>
    <mc:Fallback xmlns="">
      <p:transition spd="slow" advTm="1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5000"/>
                                  </p:stCondLst>
                                  <p:childTnLst>
                                    <p:animMotion origin="layout" path="M 0 -2.22222E-6 L -0.12187 -0.00069 " pathEditMode="relative" rAng="0" ptsTypes="AA">
                                      <p:cBhvr>
                                        <p:cTn id="6" dur="1500" fill="hold"/>
                                        <p:tgtEl>
                                          <p:spTgt spid="6"/>
                                        </p:tgtEl>
                                        <p:attrNameLst>
                                          <p:attrName>ppt_x</p:attrName>
                                          <p:attrName>ppt_y</p:attrName>
                                        </p:attrNameLst>
                                      </p:cBhvr>
                                      <p:rCtr x="-6094" y="-46"/>
                                    </p:animMotion>
                                  </p:childTnLst>
                                </p:cTn>
                              </p:par>
                            </p:childTnLst>
                          </p:cTn>
                        </p:par>
                        <p:par>
                          <p:cTn id="7" fill="hold">
                            <p:stCondLst>
                              <p:cond delay="6500"/>
                            </p:stCondLst>
                            <p:childTnLst>
                              <p:par>
                                <p:cTn id="8" presetID="12" presetClass="entr" presetSubtype="8" fill="hold" grpId="0" nodeType="afterEffect">
                                  <p:stCondLst>
                                    <p:cond delay="0"/>
                                  </p:stCondLst>
                                  <p:childTnLst>
                                    <p:set>
                                      <p:cBhvr>
                                        <p:cTn id="9" dur="1" fill="hold">
                                          <p:stCondLst>
                                            <p:cond delay="0"/>
                                          </p:stCondLst>
                                        </p:cTn>
                                        <p:tgtEl>
                                          <p:spTgt spid="15"/>
                                        </p:tgtEl>
                                        <p:attrNameLst>
                                          <p:attrName>style.visibility</p:attrName>
                                        </p:attrNameLst>
                                      </p:cBhvr>
                                      <p:to>
                                        <p:strVal val="visible"/>
                                      </p:to>
                                    </p:set>
                                    <p:anim calcmode="lin" valueType="num">
                                      <p:cBhvr additive="base">
                                        <p:cTn id="10" dur="750"/>
                                        <p:tgtEl>
                                          <p:spTgt spid="15"/>
                                        </p:tgtEl>
                                        <p:attrNameLst>
                                          <p:attrName>ppt_x</p:attrName>
                                        </p:attrNameLst>
                                      </p:cBhvr>
                                      <p:tavLst>
                                        <p:tav tm="0">
                                          <p:val>
                                            <p:strVal val="#ppt_x-#ppt_w*1.125000"/>
                                          </p:val>
                                        </p:tav>
                                        <p:tav tm="100000">
                                          <p:val>
                                            <p:strVal val="#ppt_x"/>
                                          </p:val>
                                        </p:tav>
                                      </p:tavLst>
                                    </p:anim>
                                    <p:animEffect transition="in" filter="wipe(right)">
                                      <p:cBhvr>
                                        <p:cTn id="11" dur="750"/>
                                        <p:tgtEl>
                                          <p:spTgt spid="15"/>
                                        </p:tgtEl>
                                      </p:cBhvr>
                                    </p:animEffect>
                                  </p:childTnLst>
                                </p:cTn>
                              </p:par>
                            </p:childTnLst>
                          </p:cTn>
                        </p:par>
                        <p:par>
                          <p:cTn id="12" fill="hold">
                            <p:stCondLst>
                              <p:cond delay="7250"/>
                            </p:stCondLst>
                            <p:childTnLst>
                              <p:par>
                                <p:cTn id="13" presetID="1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p:tgtEl>
                                          <p:spTgt spid="13"/>
                                        </p:tgtEl>
                                        <p:attrNameLst>
                                          <p:attrName>ppt_x</p:attrName>
                                        </p:attrNameLst>
                                      </p:cBhvr>
                                      <p:tavLst>
                                        <p:tav tm="0">
                                          <p:val>
                                            <p:strVal val="#ppt_x-#ppt_w*1.125000"/>
                                          </p:val>
                                        </p:tav>
                                        <p:tav tm="100000">
                                          <p:val>
                                            <p:strVal val="#ppt_x"/>
                                          </p:val>
                                        </p:tav>
                                      </p:tavLst>
                                    </p:anim>
                                    <p:animEffect transition="in" filter="wipe(right)">
                                      <p:cBhvr>
                                        <p:cTn id="16" dur="7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6" grpId="0"/>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Graphic 4" descr="Laptop with solid fill">
            <a:extLst>
              <a:ext uri="{FF2B5EF4-FFF2-40B4-BE49-F238E27FC236}">
                <a16:creationId xmlns:a16="http://schemas.microsoft.com/office/drawing/2014/main" id="{F8911284-D208-1B6F-EF94-E70181960C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4020223" y="1622498"/>
            <a:ext cx="4059357" cy="319889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0C13EC64-3B64-6797-3FF7-35065FE11BA0}"/>
              </a:ext>
            </a:extLst>
          </p:cNvPr>
          <p:cNvGrpSpPr/>
          <p:nvPr/>
        </p:nvGrpSpPr>
        <p:grpSpPr>
          <a:xfrm>
            <a:off x="4768140" y="2686850"/>
            <a:ext cx="2563522" cy="1484299"/>
            <a:chOff x="4393367" y="2153608"/>
            <a:chExt cx="3405265" cy="1971675"/>
          </a:xfrm>
        </p:grpSpPr>
        <p:sp>
          <p:nvSpPr>
            <p:cNvPr id="3" name="Rounded Rectangle 2">
              <a:extLst>
                <a:ext uri="{FF2B5EF4-FFF2-40B4-BE49-F238E27FC236}">
                  <a16:creationId xmlns:a16="http://schemas.microsoft.com/office/drawing/2014/main" id="{40C9838C-1C7B-A581-5054-0BC705F092CB}"/>
                </a:ext>
              </a:extLst>
            </p:cNvPr>
            <p:cNvSpPr/>
            <p:nvPr/>
          </p:nvSpPr>
          <p:spPr>
            <a:xfrm>
              <a:off x="4445793" y="2153608"/>
              <a:ext cx="3300413" cy="19716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7F856AC-C18E-FBA6-E20C-35453AC69549}"/>
                </a:ext>
              </a:extLst>
            </p:cNvPr>
            <p:cNvSpPr txBox="1"/>
            <p:nvPr/>
          </p:nvSpPr>
          <p:spPr>
            <a:xfrm>
              <a:off x="4393367" y="2341520"/>
              <a:ext cx="3405265" cy="449720"/>
            </a:xfrm>
            <a:prstGeom prst="rect">
              <a:avLst/>
            </a:prstGeom>
            <a:noFill/>
          </p:spPr>
          <p:txBody>
            <a:bodyPr wrap="none" rtlCol="0">
              <a:spAutoFit/>
            </a:bodyPr>
            <a:lstStyle/>
            <a:p>
              <a:pPr algn="ctr"/>
              <a:r>
                <a:rPr lang="en-US" sz="1600" dirty="0">
                  <a:solidFill>
                    <a:schemeClr val="accent6">
                      <a:lumMod val="50000"/>
                    </a:schemeClr>
                  </a:solidFill>
                  <a:latin typeface="Century Gothic" panose="020B0502020202020204" pitchFamily="34" charset="0"/>
                </a:rPr>
                <a:t>Scripting runtime system</a:t>
              </a:r>
            </a:p>
          </p:txBody>
        </p:sp>
        <p:pic>
          <p:nvPicPr>
            <p:cNvPr id="8" name="Graphic 7" descr="Paper outline">
              <a:extLst>
                <a:ext uri="{FF2B5EF4-FFF2-40B4-BE49-F238E27FC236}">
                  <a16:creationId xmlns:a16="http://schemas.microsoft.com/office/drawing/2014/main" id="{AC9FC3A0-C8BD-9FC6-FE6C-5B79936D89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96028" y="2896434"/>
              <a:ext cx="640557" cy="640557"/>
            </a:xfrm>
            <a:prstGeom prst="rect">
              <a:avLst/>
            </a:prstGeom>
          </p:spPr>
        </p:pic>
        <p:pic>
          <p:nvPicPr>
            <p:cNvPr id="13" name="Graphic 12" descr="Paper outline">
              <a:extLst>
                <a:ext uri="{FF2B5EF4-FFF2-40B4-BE49-F238E27FC236}">
                  <a16:creationId xmlns:a16="http://schemas.microsoft.com/office/drawing/2014/main" id="{BF551A69-4CB6-E0B3-7853-575F9A8CBA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58172" y="3073672"/>
              <a:ext cx="640557" cy="640557"/>
            </a:xfrm>
            <a:prstGeom prst="rect">
              <a:avLst/>
            </a:prstGeom>
          </p:spPr>
        </p:pic>
        <p:pic>
          <p:nvPicPr>
            <p:cNvPr id="14" name="Graphic 13" descr="Paper outline">
              <a:extLst>
                <a:ext uri="{FF2B5EF4-FFF2-40B4-BE49-F238E27FC236}">
                  <a16:creationId xmlns:a16="http://schemas.microsoft.com/office/drawing/2014/main" id="{DF3E613B-D44F-109B-76DA-7140BBB926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34766" y="2896434"/>
              <a:ext cx="640557" cy="640557"/>
            </a:xfrm>
            <a:prstGeom prst="rect">
              <a:avLst/>
            </a:prstGeom>
          </p:spPr>
        </p:pic>
        <p:pic>
          <p:nvPicPr>
            <p:cNvPr id="15" name="Graphic 14" descr="Paper outline">
              <a:extLst>
                <a:ext uri="{FF2B5EF4-FFF2-40B4-BE49-F238E27FC236}">
                  <a16:creationId xmlns:a16="http://schemas.microsoft.com/office/drawing/2014/main" id="{58F595F1-3AA7-29AB-F169-883A1F2B75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0397" y="3073672"/>
              <a:ext cx="640557" cy="640557"/>
            </a:xfrm>
            <a:prstGeom prst="rect">
              <a:avLst/>
            </a:prstGeom>
          </p:spPr>
        </p:pic>
      </p:grpSp>
      <p:sp>
        <p:nvSpPr>
          <p:cNvPr id="16" name="TextBox 15">
            <a:extLst>
              <a:ext uri="{FF2B5EF4-FFF2-40B4-BE49-F238E27FC236}">
                <a16:creationId xmlns:a16="http://schemas.microsoft.com/office/drawing/2014/main" id="{8F061344-FA5E-C12A-1493-35344C346058}"/>
              </a:ext>
            </a:extLst>
          </p:cNvPr>
          <p:cNvSpPr txBox="1"/>
          <p:nvPr/>
        </p:nvSpPr>
        <p:spPr>
          <a:xfrm>
            <a:off x="5043467" y="174652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spTree>
    <p:extLst>
      <p:ext uri="{BB962C8B-B14F-4D97-AF65-F5344CB8AC3E}">
        <p14:creationId xmlns:p14="http://schemas.microsoft.com/office/powerpoint/2010/main" val="2062265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Graphic 4" descr="Laptop with solid fill">
            <a:extLst>
              <a:ext uri="{FF2B5EF4-FFF2-40B4-BE49-F238E27FC236}">
                <a16:creationId xmlns:a16="http://schemas.microsoft.com/office/drawing/2014/main" id="{F8911284-D208-1B6F-EF94-E70181960C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4020223" y="1622498"/>
            <a:ext cx="4059357" cy="319889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7" y="174652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grpSp>
        <p:nvGrpSpPr>
          <p:cNvPr id="2" name="Group 1">
            <a:extLst>
              <a:ext uri="{FF2B5EF4-FFF2-40B4-BE49-F238E27FC236}">
                <a16:creationId xmlns:a16="http://schemas.microsoft.com/office/drawing/2014/main" id="{0C13EC64-3B64-6797-3FF7-35065FE11BA0}"/>
              </a:ext>
            </a:extLst>
          </p:cNvPr>
          <p:cNvGrpSpPr/>
          <p:nvPr/>
        </p:nvGrpSpPr>
        <p:grpSpPr>
          <a:xfrm>
            <a:off x="5099357" y="3374652"/>
            <a:ext cx="2039359" cy="1218318"/>
            <a:chOff x="4445793" y="2153608"/>
            <a:chExt cx="3300413" cy="1971675"/>
          </a:xfrm>
        </p:grpSpPr>
        <p:sp>
          <p:nvSpPr>
            <p:cNvPr id="3" name="Rounded Rectangle 2">
              <a:extLst>
                <a:ext uri="{FF2B5EF4-FFF2-40B4-BE49-F238E27FC236}">
                  <a16:creationId xmlns:a16="http://schemas.microsoft.com/office/drawing/2014/main" id="{40C9838C-1C7B-A581-5054-0BC705F092CB}"/>
                </a:ext>
              </a:extLst>
            </p:cNvPr>
            <p:cNvSpPr/>
            <p:nvPr/>
          </p:nvSpPr>
          <p:spPr>
            <a:xfrm>
              <a:off x="4445793" y="2153608"/>
              <a:ext cx="3300413" cy="19716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7F856AC-C18E-FBA6-E20C-35453AC69549}"/>
                </a:ext>
              </a:extLst>
            </p:cNvPr>
            <p:cNvSpPr txBox="1"/>
            <p:nvPr/>
          </p:nvSpPr>
          <p:spPr>
            <a:xfrm>
              <a:off x="4502882" y="2341520"/>
              <a:ext cx="3186237" cy="448284"/>
            </a:xfrm>
            <a:prstGeom prst="rect">
              <a:avLst/>
            </a:prstGeom>
            <a:noFill/>
          </p:spPr>
          <p:txBody>
            <a:bodyPr wrap="none" rtlCol="0">
              <a:spAutoFit/>
            </a:bodyPr>
            <a:lstStyle/>
            <a:p>
              <a:pPr algn="ctr"/>
              <a:r>
                <a:rPr lang="en-US" sz="1200" dirty="0">
                  <a:solidFill>
                    <a:schemeClr val="accent6">
                      <a:lumMod val="50000"/>
                    </a:schemeClr>
                  </a:solidFill>
                  <a:latin typeface="Century Gothic" panose="020B0502020202020204" pitchFamily="34" charset="0"/>
                </a:rPr>
                <a:t>Scripting runtime system</a:t>
              </a:r>
            </a:p>
          </p:txBody>
        </p:sp>
        <p:pic>
          <p:nvPicPr>
            <p:cNvPr id="8" name="Graphic 7" descr="Paper outline">
              <a:extLst>
                <a:ext uri="{FF2B5EF4-FFF2-40B4-BE49-F238E27FC236}">
                  <a16:creationId xmlns:a16="http://schemas.microsoft.com/office/drawing/2014/main" id="{AC9FC3A0-C8BD-9FC6-FE6C-5B79936D89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96028" y="2896434"/>
              <a:ext cx="640557" cy="640557"/>
            </a:xfrm>
            <a:prstGeom prst="rect">
              <a:avLst/>
            </a:prstGeom>
          </p:spPr>
        </p:pic>
        <p:pic>
          <p:nvPicPr>
            <p:cNvPr id="13" name="Graphic 12" descr="Paper outline">
              <a:extLst>
                <a:ext uri="{FF2B5EF4-FFF2-40B4-BE49-F238E27FC236}">
                  <a16:creationId xmlns:a16="http://schemas.microsoft.com/office/drawing/2014/main" id="{BF551A69-4CB6-E0B3-7853-575F9A8CBA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58172" y="3073672"/>
              <a:ext cx="640557" cy="640557"/>
            </a:xfrm>
            <a:prstGeom prst="rect">
              <a:avLst/>
            </a:prstGeom>
          </p:spPr>
        </p:pic>
        <p:pic>
          <p:nvPicPr>
            <p:cNvPr id="14" name="Graphic 13" descr="Paper outline">
              <a:extLst>
                <a:ext uri="{FF2B5EF4-FFF2-40B4-BE49-F238E27FC236}">
                  <a16:creationId xmlns:a16="http://schemas.microsoft.com/office/drawing/2014/main" id="{DF3E613B-D44F-109B-76DA-7140BBB926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34766" y="2896434"/>
              <a:ext cx="640557" cy="640557"/>
            </a:xfrm>
            <a:prstGeom prst="rect">
              <a:avLst/>
            </a:prstGeom>
          </p:spPr>
        </p:pic>
        <p:pic>
          <p:nvPicPr>
            <p:cNvPr id="15" name="Graphic 14" descr="Paper outline">
              <a:extLst>
                <a:ext uri="{FF2B5EF4-FFF2-40B4-BE49-F238E27FC236}">
                  <a16:creationId xmlns:a16="http://schemas.microsoft.com/office/drawing/2014/main" id="{58F595F1-3AA7-29AB-F169-883A1F2B75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0397" y="3073672"/>
              <a:ext cx="640557" cy="640557"/>
            </a:xfrm>
            <a:prstGeom prst="rect">
              <a:avLst/>
            </a:prstGeom>
          </p:spPr>
        </p:pic>
      </p:grpSp>
      <p:grpSp>
        <p:nvGrpSpPr>
          <p:cNvPr id="9" name="Group 8">
            <a:extLst>
              <a:ext uri="{FF2B5EF4-FFF2-40B4-BE49-F238E27FC236}">
                <a16:creationId xmlns:a16="http://schemas.microsoft.com/office/drawing/2014/main" id="{877F2E41-1917-7CEB-B8D0-E91CDED9A6CE}"/>
              </a:ext>
            </a:extLst>
          </p:cNvPr>
          <p:cNvGrpSpPr/>
          <p:nvPr/>
        </p:nvGrpSpPr>
        <p:grpSpPr>
          <a:xfrm>
            <a:off x="5040272" y="2388162"/>
            <a:ext cx="2157529" cy="677327"/>
            <a:chOff x="454117" y="2324063"/>
            <a:chExt cx="3333137" cy="2209874"/>
          </a:xfrm>
        </p:grpSpPr>
        <p:sp>
          <p:nvSpPr>
            <p:cNvPr id="10" name="Rounded Rectangle 9">
              <a:extLst>
                <a:ext uri="{FF2B5EF4-FFF2-40B4-BE49-F238E27FC236}">
                  <a16:creationId xmlns:a16="http://schemas.microsoft.com/office/drawing/2014/main" id="{740CDF52-16D0-757B-A361-EDBC298C8243}"/>
                </a:ext>
              </a:extLst>
            </p:cNvPr>
            <p:cNvSpPr/>
            <p:nvPr/>
          </p:nvSpPr>
          <p:spPr>
            <a:xfrm>
              <a:off x="454117" y="2324063"/>
              <a:ext cx="3333137" cy="220987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1" name="Title 1">
              <a:extLst>
                <a:ext uri="{FF2B5EF4-FFF2-40B4-BE49-F238E27FC236}">
                  <a16:creationId xmlns:a16="http://schemas.microsoft.com/office/drawing/2014/main" id="{12E0B1F1-3CCC-1C49-7368-C5D87ABB52A4}"/>
                </a:ext>
              </a:extLst>
            </p:cNvPr>
            <p:cNvSpPr txBox="1">
              <a:spLocks/>
            </p:cNvSpPr>
            <p:nvPr/>
          </p:nvSpPr>
          <p:spPr>
            <a:xfrm>
              <a:off x="563298" y="2650889"/>
              <a:ext cx="3114775" cy="15562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err="1">
                  <a:solidFill>
                    <a:schemeClr val="bg2"/>
                  </a:solidFill>
                  <a:latin typeface="Century Gothic" panose="020B0502020202020204" pitchFamily="34" charset="0"/>
                </a:rPr>
                <a:t>WoT</a:t>
              </a:r>
              <a:r>
                <a:rPr lang="en-US" sz="1600" dirty="0">
                  <a:solidFill>
                    <a:schemeClr val="bg2"/>
                  </a:solidFill>
                  <a:latin typeface="Century Gothic" panose="020B0502020202020204" pitchFamily="34" charset="0"/>
                </a:rPr>
                <a:t> Scripting API</a:t>
              </a:r>
            </a:p>
          </p:txBody>
        </p:sp>
      </p:grpSp>
    </p:spTree>
    <p:extLst>
      <p:ext uri="{BB962C8B-B14F-4D97-AF65-F5344CB8AC3E}">
        <p14:creationId xmlns:p14="http://schemas.microsoft.com/office/powerpoint/2010/main" val="869411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4020223" y="1622498"/>
            <a:ext cx="4059357" cy="319889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7" y="174652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grpSp>
        <p:nvGrpSpPr>
          <p:cNvPr id="2" name="Group 1">
            <a:extLst>
              <a:ext uri="{FF2B5EF4-FFF2-40B4-BE49-F238E27FC236}">
                <a16:creationId xmlns:a16="http://schemas.microsoft.com/office/drawing/2014/main" id="{0C13EC64-3B64-6797-3FF7-35065FE11BA0}"/>
              </a:ext>
            </a:extLst>
          </p:cNvPr>
          <p:cNvGrpSpPr/>
          <p:nvPr/>
        </p:nvGrpSpPr>
        <p:grpSpPr>
          <a:xfrm>
            <a:off x="4456409" y="3374652"/>
            <a:ext cx="2039359" cy="1218318"/>
            <a:chOff x="4445793" y="2153608"/>
            <a:chExt cx="3300413" cy="1971675"/>
          </a:xfrm>
        </p:grpSpPr>
        <p:sp>
          <p:nvSpPr>
            <p:cNvPr id="3" name="Rounded Rectangle 2">
              <a:extLst>
                <a:ext uri="{FF2B5EF4-FFF2-40B4-BE49-F238E27FC236}">
                  <a16:creationId xmlns:a16="http://schemas.microsoft.com/office/drawing/2014/main" id="{40C9838C-1C7B-A581-5054-0BC705F092CB}"/>
                </a:ext>
              </a:extLst>
            </p:cNvPr>
            <p:cNvSpPr/>
            <p:nvPr/>
          </p:nvSpPr>
          <p:spPr>
            <a:xfrm>
              <a:off x="4445793" y="2153608"/>
              <a:ext cx="3300413" cy="1971675"/>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47F856AC-C18E-FBA6-E20C-35453AC69549}"/>
                </a:ext>
              </a:extLst>
            </p:cNvPr>
            <p:cNvSpPr txBox="1"/>
            <p:nvPr/>
          </p:nvSpPr>
          <p:spPr>
            <a:xfrm>
              <a:off x="4502882" y="2341520"/>
              <a:ext cx="3186237" cy="448284"/>
            </a:xfrm>
            <a:prstGeom prst="rect">
              <a:avLst/>
            </a:prstGeom>
            <a:noFill/>
          </p:spPr>
          <p:txBody>
            <a:bodyPr wrap="none" rtlCol="0">
              <a:spAutoFit/>
            </a:bodyPr>
            <a:lstStyle/>
            <a:p>
              <a:pPr algn="ctr"/>
              <a:r>
                <a:rPr lang="en-US" sz="1200" dirty="0">
                  <a:solidFill>
                    <a:schemeClr val="accent6">
                      <a:lumMod val="50000"/>
                    </a:schemeClr>
                  </a:solidFill>
                  <a:latin typeface="Century Gothic" panose="020B0502020202020204" pitchFamily="34" charset="0"/>
                </a:rPr>
                <a:t>Scripting runtime system</a:t>
              </a:r>
            </a:p>
          </p:txBody>
        </p:sp>
        <p:pic>
          <p:nvPicPr>
            <p:cNvPr id="8" name="Graphic 7" descr="Paper outline">
              <a:extLst>
                <a:ext uri="{FF2B5EF4-FFF2-40B4-BE49-F238E27FC236}">
                  <a16:creationId xmlns:a16="http://schemas.microsoft.com/office/drawing/2014/main" id="{AC9FC3A0-C8BD-9FC6-FE6C-5B79936D898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96028" y="2896434"/>
              <a:ext cx="640557" cy="640557"/>
            </a:xfrm>
            <a:prstGeom prst="rect">
              <a:avLst/>
            </a:prstGeom>
          </p:spPr>
        </p:pic>
        <p:pic>
          <p:nvPicPr>
            <p:cNvPr id="13" name="Graphic 12" descr="Paper outline">
              <a:extLst>
                <a:ext uri="{FF2B5EF4-FFF2-40B4-BE49-F238E27FC236}">
                  <a16:creationId xmlns:a16="http://schemas.microsoft.com/office/drawing/2014/main" id="{BF551A69-4CB6-E0B3-7853-575F9A8CBA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558172" y="3073672"/>
              <a:ext cx="640557" cy="640557"/>
            </a:xfrm>
            <a:prstGeom prst="rect">
              <a:avLst/>
            </a:prstGeom>
          </p:spPr>
        </p:pic>
        <p:pic>
          <p:nvPicPr>
            <p:cNvPr id="14" name="Graphic 13" descr="Paper outline">
              <a:extLst>
                <a:ext uri="{FF2B5EF4-FFF2-40B4-BE49-F238E27FC236}">
                  <a16:creationId xmlns:a16="http://schemas.microsoft.com/office/drawing/2014/main" id="{DF3E613B-D44F-109B-76DA-7140BBB926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34766" y="2896434"/>
              <a:ext cx="640557" cy="640557"/>
            </a:xfrm>
            <a:prstGeom prst="rect">
              <a:avLst/>
            </a:prstGeom>
          </p:spPr>
        </p:pic>
        <p:pic>
          <p:nvPicPr>
            <p:cNvPr id="15" name="Graphic 14" descr="Paper outline">
              <a:extLst>
                <a:ext uri="{FF2B5EF4-FFF2-40B4-BE49-F238E27FC236}">
                  <a16:creationId xmlns:a16="http://schemas.microsoft.com/office/drawing/2014/main" id="{58F595F1-3AA7-29AB-F169-883A1F2B75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0397" y="3073672"/>
              <a:ext cx="640557" cy="640557"/>
            </a:xfrm>
            <a:prstGeom prst="rect">
              <a:avLst/>
            </a:prstGeom>
          </p:spPr>
        </p:pic>
      </p:grpSp>
      <p:grpSp>
        <p:nvGrpSpPr>
          <p:cNvPr id="9" name="Group 8">
            <a:extLst>
              <a:ext uri="{FF2B5EF4-FFF2-40B4-BE49-F238E27FC236}">
                <a16:creationId xmlns:a16="http://schemas.microsoft.com/office/drawing/2014/main" id="{877F2E41-1917-7CEB-B8D0-E91CDED9A6CE}"/>
              </a:ext>
            </a:extLst>
          </p:cNvPr>
          <p:cNvGrpSpPr/>
          <p:nvPr/>
        </p:nvGrpSpPr>
        <p:grpSpPr>
          <a:xfrm>
            <a:off x="4397324" y="2388162"/>
            <a:ext cx="2157529" cy="677327"/>
            <a:chOff x="454117" y="2324063"/>
            <a:chExt cx="3333137" cy="2209874"/>
          </a:xfrm>
        </p:grpSpPr>
        <p:sp>
          <p:nvSpPr>
            <p:cNvPr id="10" name="Rounded Rectangle 9">
              <a:extLst>
                <a:ext uri="{FF2B5EF4-FFF2-40B4-BE49-F238E27FC236}">
                  <a16:creationId xmlns:a16="http://schemas.microsoft.com/office/drawing/2014/main" id="{740CDF52-16D0-757B-A361-EDBC298C8243}"/>
                </a:ext>
              </a:extLst>
            </p:cNvPr>
            <p:cNvSpPr/>
            <p:nvPr/>
          </p:nvSpPr>
          <p:spPr>
            <a:xfrm>
              <a:off x="454117" y="2324063"/>
              <a:ext cx="3333137" cy="220987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1" name="Title 1">
              <a:extLst>
                <a:ext uri="{FF2B5EF4-FFF2-40B4-BE49-F238E27FC236}">
                  <a16:creationId xmlns:a16="http://schemas.microsoft.com/office/drawing/2014/main" id="{12E0B1F1-3CCC-1C49-7368-C5D87ABB52A4}"/>
                </a:ext>
              </a:extLst>
            </p:cNvPr>
            <p:cNvSpPr txBox="1">
              <a:spLocks/>
            </p:cNvSpPr>
            <p:nvPr/>
          </p:nvSpPr>
          <p:spPr>
            <a:xfrm>
              <a:off x="563298" y="2650889"/>
              <a:ext cx="3114775" cy="155622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err="1">
                  <a:solidFill>
                    <a:schemeClr val="bg2"/>
                  </a:solidFill>
                  <a:latin typeface="Century Gothic" panose="020B0502020202020204" pitchFamily="34" charset="0"/>
                </a:rPr>
                <a:t>WoT</a:t>
              </a:r>
              <a:r>
                <a:rPr lang="en-US" sz="1600" dirty="0">
                  <a:solidFill>
                    <a:schemeClr val="bg2"/>
                  </a:solidFill>
                  <a:latin typeface="Century Gothic" panose="020B0502020202020204" pitchFamily="34" charset="0"/>
                </a:rPr>
                <a:t> Scripting API</a:t>
              </a:r>
            </a:p>
          </p:txBody>
        </p:sp>
      </p:grpSp>
      <p:sp>
        <p:nvSpPr>
          <p:cNvPr id="28" name="TextBox 27">
            <a:extLst>
              <a:ext uri="{FF2B5EF4-FFF2-40B4-BE49-F238E27FC236}">
                <a16:creationId xmlns:a16="http://schemas.microsoft.com/office/drawing/2014/main" id="{C0079FC3-CB0B-663C-541C-5436B73A330C}"/>
              </a:ext>
            </a:extLst>
          </p:cNvPr>
          <p:cNvSpPr txBox="1"/>
          <p:nvPr/>
        </p:nvSpPr>
        <p:spPr>
          <a:xfrm>
            <a:off x="6526889" y="3792452"/>
            <a:ext cx="1521570" cy="415498"/>
          </a:xfrm>
          <a:prstGeom prst="rect">
            <a:avLst/>
          </a:prstGeom>
          <a:noFill/>
        </p:spPr>
        <p:txBody>
          <a:bodyPr wrap="none" rtlCol="0">
            <a:spAutoFit/>
          </a:bodyPr>
          <a:lstStyle/>
          <a:p>
            <a:pPr algn="ctr"/>
            <a:r>
              <a:rPr lang="en-US" sz="1050" dirty="0">
                <a:solidFill>
                  <a:schemeClr val="accent1"/>
                </a:solidFill>
                <a:latin typeface="Century Gothic" panose="020B0502020202020204" pitchFamily="34" charset="0"/>
              </a:rPr>
              <a:t>Portable application</a:t>
            </a:r>
          </a:p>
          <a:p>
            <a:pPr algn="ctr"/>
            <a:r>
              <a:rPr lang="en-US" sz="1050" dirty="0">
                <a:solidFill>
                  <a:schemeClr val="accent1"/>
                </a:solidFill>
                <a:latin typeface="Century Gothic" panose="020B0502020202020204" pitchFamily="34" charset="0"/>
              </a:rPr>
              <a:t>scripts</a:t>
            </a:r>
          </a:p>
        </p:txBody>
      </p:sp>
      <p:grpSp>
        <p:nvGrpSpPr>
          <p:cNvPr id="36" name="Group 35">
            <a:extLst>
              <a:ext uri="{FF2B5EF4-FFF2-40B4-BE49-F238E27FC236}">
                <a16:creationId xmlns:a16="http://schemas.microsoft.com/office/drawing/2014/main" id="{4F95F1A4-36D1-CC1F-A9CF-BC2520131359}"/>
              </a:ext>
            </a:extLst>
          </p:cNvPr>
          <p:cNvGrpSpPr/>
          <p:nvPr/>
        </p:nvGrpSpPr>
        <p:grpSpPr>
          <a:xfrm>
            <a:off x="6772211" y="2896499"/>
            <a:ext cx="1030926" cy="861848"/>
            <a:chOff x="6772211" y="2896499"/>
            <a:chExt cx="1030926" cy="861848"/>
          </a:xfrm>
        </p:grpSpPr>
        <p:pic>
          <p:nvPicPr>
            <p:cNvPr id="37" name="Graphic 36" descr="Paper outline">
              <a:extLst>
                <a:ext uri="{FF2B5EF4-FFF2-40B4-BE49-F238E27FC236}">
                  <a16:creationId xmlns:a16="http://schemas.microsoft.com/office/drawing/2014/main" id="{C218862E-68B7-7B5A-7231-E90EC4DD518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62968" y="2901861"/>
              <a:ext cx="640169" cy="640169"/>
            </a:xfrm>
            <a:prstGeom prst="rect">
              <a:avLst/>
            </a:prstGeom>
          </p:spPr>
        </p:pic>
        <p:grpSp>
          <p:nvGrpSpPr>
            <p:cNvPr id="38" name="Group 37">
              <a:extLst>
                <a:ext uri="{FF2B5EF4-FFF2-40B4-BE49-F238E27FC236}">
                  <a16:creationId xmlns:a16="http://schemas.microsoft.com/office/drawing/2014/main" id="{B4474FC2-D0CE-62B3-FD05-76C9D6FEA13D}"/>
                </a:ext>
              </a:extLst>
            </p:cNvPr>
            <p:cNvGrpSpPr/>
            <p:nvPr/>
          </p:nvGrpSpPr>
          <p:grpSpPr>
            <a:xfrm>
              <a:off x="6772211" y="2896499"/>
              <a:ext cx="880656" cy="861848"/>
              <a:chOff x="6772211" y="2896499"/>
              <a:chExt cx="880656" cy="861848"/>
            </a:xfrm>
          </p:grpSpPr>
          <p:sp>
            <p:nvSpPr>
              <p:cNvPr id="39" name="Rectangle 38">
                <a:extLst>
                  <a:ext uri="{FF2B5EF4-FFF2-40B4-BE49-F238E27FC236}">
                    <a16:creationId xmlns:a16="http://schemas.microsoft.com/office/drawing/2014/main" id="{E884C3C6-E8D7-F93D-1187-4C056515831F}"/>
                  </a:ext>
                </a:extLst>
              </p:cNvPr>
              <p:cNvSpPr/>
              <p:nvPr/>
            </p:nvSpPr>
            <p:spPr>
              <a:xfrm>
                <a:off x="6908439" y="2968434"/>
                <a:ext cx="367714" cy="500244"/>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Graphic 39" descr="Paper outline">
                <a:extLst>
                  <a:ext uri="{FF2B5EF4-FFF2-40B4-BE49-F238E27FC236}">
                    <a16:creationId xmlns:a16="http://schemas.microsoft.com/office/drawing/2014/main" id="{5F316865-3139-1886-7618-6E78DA5B284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772211" y="2896499"/>
                <a:ext cx="640169" cy="640169"/>
              </a:xfrm>
              <a:prstGeom prst="rect">
                <a:avLst/>
              </a:prstGeom>
            </p:spPr>
          </p:pic>
          <p:sp>
            <p:nvSpPr>
              <p:cNvPr id="41" name="Rectangle 40">
                <a:extLst>
                  <a:ext uri="{FF2B5EF4-FFF2-40B4-BE49-F238E27FC236}">
                    <a16:creationId xmlns:a16="http://schemas.microsoft.com/office/drawing/2014/main" id="{D6FBA826-D4F9-04DC-606B-24765CEFD5FE}"/>
                  </a:ext>
                </a:extLst>
              </p:cNvPr>
              <p:cNvSpPr/>
              <p:nvPr/>
            </p:nvSpPr>
            <p:spPr>
              <a:xfrm>
                <a:off x="7148926" y="3190113"/>
                <a:ext cx="367714" cy="500244"/>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Paper outline">
                <a:extLst>
                  <a:ext uri="{FF2B5EF4-FFF2-40B4-BE49-F238E27FC236}">
                    <a16:creationId xmlns:a16="http://schemas.microsoft.com/office/drawing/2014/main" id="{F15D19C8-72A3-A3FC-5244-5A1BF5E7A1D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12698" y="3118178"/>
                <a:ext cx="640169" cy="640169"/>
              </a:xfrm>
              <a:prstGeom prst="rect">
                <a:avLst/>
              </a:prstGeom>
            </p:spPr>
          </p:pic>
        </p:grpSp>
      </p:grpSp>
    </p:spTree>
    <p:extLst>
      <p:ext uri="{BB962C8B-B14F-4D97-AF65-F5344CB8AC3E}">
        <p14:creationId xmlns:p14="http://schemas.microsoft.com/office/powerpoint/2010/main" val="2212387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4020223" y="1622498"/>
            <a:ext cx="4059357" cy="3198896"/>
          </a:xfrm>
          <a:prstGeom prst="round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7" y="174652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grpSp>
        <p:nvGrpSpPr>
          <p:cNvPr id="12" name="Group 11">
            <a:extLst>
              <a:ext uri="{FF2B5EF4-FFF2-40B4-BE49-F238E27FC236}">
                <a16:creationId xmlns:a16="http://schemas.microsoft.com/office/drawing/2014/main" id="{1D9B818A-2645-708D-0489-935B19DAFF24}"/>
              </a:ext>
            </a:extLst>
          </p:cNvPr>
          <p:cNvGrpSpPr/>
          <p:nvPr/>
        </p:nvGrpSpPr>
        <p:grpSpPr>
          <a:xfrm>
            <a:off x="4187784" y="2508368"/>
            <a:ext cx="1707137" cy="1427156"/>
            <a:chOff x="6772211" y="2896499"/>
            <a:chExt cx="1030926" cy="861848"/>
          </a:xfrm>
        </p:grpSpPr>
        <p:pic>
          <p:nvPicPr>
            <p:cNvPr id="19" name="Graphic 18" descr="Paper outline">
              <a:extLst>
                <a:ext uri="{FF2B5EF4-FFF2-40B4-BE49-F238E27FC236}">
                  <a16:creationId xmlns:a16="http://schemas.microsoft.com/office/drawing/2014/main" id="{DFDC90FE-5DAE-95BF-F67C-F6E4E8E37D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62968" y="2901861"/>
              <a:ext cx="640169" cy="640169"/>
            </a:xfrm>
            <a:prstGeom prst="rect">
              <a:avLst/>
            </a:prstGeom>
          </p:spPr>
        </p:pic>
        <p:grpSp>
          <p:nvGrpSpPr>
            <p:cNvPr id="5" name="Group 4">
              <a:extLst>
                <a:ext uri="{FF2B5EF4-FFF2-40B4-BE49-F238E27FC236}">
                  <a16:creationId xmlns:a16="http://schemas.microsoft.com/office/drawing/2014/main" id="{63A1700B-EF61-2331-0F3F-D0C7FED34CAD}"/>
                </a:ext>
              </a:extLst>
            </p:cNvPr>
            <p:cNvGrpSpPr/>
            <p:nvPr/>
          </p:nvGrpSpPr>
          <p:grpSpPr>
            <a:xfrm>
              <a:off x="6772211" y="2896499"/>
              <a:ext cx="880656" cy="861848"/>
              <a:chOff x="6772211" y="2896499"/>
              <a:chExt cx="880656" cy="861848"/>
            </a:xfrm>
          </p:grpSpPr>
          <p:sp>
            <p:nvSpPr>
              <p:cNvPr id="25" name="Rectangle 24">
                <a:extLst>
                  <a:ext uri="{FF2B5EF4-FFF2-40B4-BE49-F238E27FC236}">
                    <a16:creationId xmlns:a16="http://schemas.microsoft.com/office/drawing/2014/main" id="{EB092DA0-C1A9-02DE-D26F-A21DB7FDB66B}"/>
                  </a:ext>
                </a:extLst>
              </p:cNvPr>
              <p:cNvSpPr/>
              <p:nvPr/>
            </p:nvSpPr>
            <p:spPr>
              <a:xfrm>
                <a:off x="6908439" y="2968434"/>
                <a:ext cx="367714" cy="500244"/>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Paper outline">
                <a:extLst>
                  <a:ext uri="{FF2B5EF4-FFF2-40B4-BE49-F238E27FC236}">
                    <a16:creationId xmlns:a16="http://schemas.microsoft.com/office/drawing/2014/main" id="{3F198C39-8BD5-BE2D-CCCD-950C0BD442A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772211" y="2896499"/>
                <a:ext cx="640169" cy="640169"/>
              </a:xfrm>
              <a:prstGeom prst="rect">
                <a:avLst/>
              </a:prstGeom>
            </p:spPr>
          </p:pic>
          <p:sp>
            <p:nvSpPr>
              <p:cNvPr id="22" name="Rectangle 21">
                <a:extLst>
                  <a:ext uri="{FF2B5EF4-FFF2-40B4-BE49-F238E27FC236}">
                    <a16:creationId xmlns:a16="http://schemas.microsoft.com/office/drawing/2014/main" id="{84AA153B-3401-73FB-5E06-4F3C7585618D}"/>
                  </a:ext>
                </a:extLst>
              </p:cNvPr>
              <p:cNvSpPr/>
              <p:nvPr/>
            </p:nvSpPr>
            <p:spPr>
              <a:xfrm>
                <a:off x="7148926" y="3190113"/>
                <a:ext cx="367714" cy="500244"/>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Paper outline">
                <a:extLst>
                  <a:ext uri="{FF2B5EF4-FFF2-40B4-BE49-F238E27FC236}">
                    <a16:creationId xmlns:a16="http://schemas.microsoft.com/office/drawing/2014/main" id="{F37510FF-8672-9126-9ADC-848B9204D7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12698" y="3118178"/>
                <a:ext cx="640169" cy="640169"/>
              </a:xfrm>
              <a:prstGeom prst="rect">
                <a:avLst/>
              </a:prstGeom>
            </p:spPr>
          </p:pic>
        </p:grpSp>
      </p:grpSp>
      <p:sp>
        <p:nvSpPr>
          <p:cNvPr id="28" name="TextBox 27">
            <a:extLst>
              <a:ext uri="{FF2B5EF4-FFF2-40B4-BE49-F238E27FC236}">
                <a16:creationId xmlns:a16="http://schemas.microsoft.com/office/drawing/2014/main" id="{C0079FC3-CB0B-663C-541C-5436B73A330C}"/>
              </a:ext>
            </a:extLst>
          </p:cNvPr>
          <p:cNvSpPr txBox="1"/>
          <p:nvPr/>
        </p:nvSpPr>
        <p:spPr>
          <a:xfrm>
            <a:off x="4221767" y="4054643"/>
            <a:ext cx="2226893" cy="584775"/>
          </a:xfrm>
          <a:prstGeom prst="rect">
            <a:avLst/>
          </a:prstGeom>
          <a:noFill/>
        </p:spPr>
        <p:txBody>
          <a:bodyPr wrap="none" rtlCol="0">
            <a:spAutoFit/>
          </a:bodyPr>
          <a:lstStyle/>
          <a:p>
            <a:pPr algn="ctr"/>
            <a:r>
              <a:rPr lang="en-US" sz="1600" dirty="0">
                <a:solidFill>
                  <a:schemeClr val="accent1"/>
                </a:solidFill>
                <a:latin typeface="Century Gothic" panose="020B0502020202020204" pitchFamily="34" charset="0"/>
              </a:rPr>
              <a:t>Portable application</a:t>
            </a:r>
          </a:p>
          <a:p>
            <a:pPr algn="ctr"/>
            <a:r>
              <a:rPr lang="en-US" sz="1600" dirty="0">
                <a:solidFill>
                  <a:schemeClr val="accent1"/>
                </a:solidFill>
                <a:latin typeface="Century Gothic" panose="020B0502020202020204" pitchFamily="34" charset="0"/>
              </a:rPr>
              <a:t>scripts</a:t>
            </a:r>
          </a:p>
        </p:txBody>
      </p:sp>
      <p:sp>
        <p:nvSpPr>
          <p:cNvPr id="16" name="TextBox 15">
            <a:extLst>
              <a:ext uri="{FF2B5EF4-FFF2-40B4-BE49-F238E27FC236}">
                <a16:creationId xmlns:a16="http://schemas.microsoft.com/office/drawing/2014/main" id="{A64891CF-3A29-6FD4-B1EA-730AE153630B}"/>
              </a:ext>
            </a:extLst>
          </p:cNvPr>
          <p:cNvSpPr txBox="1"/>
          <p:nvPr/>
        </p:nvSpPr>
        <p:spPr>
          <a:xfrm>
            <a:off x="6262896" y="2697676"/>
            <a:ext cx="1641796" cy="1077218"/>
          </a:xfrm>
          <a:prstGeom prst="rect">
            <a:avLst/>
          </a:prstGeom>
          <a:noFill/>
        </p:spPr>
        <p:txBody>
          <a:bodyPr wrap="none" rtlCol="0">
            <a:spAutoFit/>
          </a:bodyPr>
          <a:lstStyle/>
          <a:p>
            <a:pPr algn="ctr"/>
            <a:r>
              <a:rPr lang="en-US" sz="1600" dirty="0">
                <a:solidFill>
                  <a:schemeClr val="accent1"/>
                </a:solidFill>
                <a:latin typeface="Century Gothic" panose="020B0502020202020204" pitchFamily="34" charset="0"/>
              </a:rPr>
              <a:t>Behavior of</a:t>
            </a:r>
          </a:p>
          <a:p>
            <a:pPr algn="ctr"/>
            <a:r>
              <a:rPr lang="en-US" sz="1600" dirty="0">
                <a:solidFill>
                  <a:schemeClr val="accent1"/>
                </a:solidFill>
                <a:latin typeface="Century Gothic" panose="020B0502020202020204" pitchFamily="34" charset="0"/>
              </a:rPr>
              <a:t>Things, </a:t>
            </a:r>
          </a:p>
          <a:p>
            <a:pPr algn="ctr"/>
            <a:r>
              <a:rPr lang="en-US" sz="1600" dirty="0">
                <a:solidFill>
                  <a:schemeClr val="accent1"/>
                </a:solidFill>
                <a:latin typeface="Century Gothic" panose="020B0502020202020204" pitchFamily="34" charset="0"/>
              </a:rPr>
              <a:t>Consumer,</a:t>
            </a:r>
          </a:p>
          <a:p>
            <a:pPr algn="ctr"/>
            <a:r>
              <a:rPr lang="en-US" sz="1600" dirty="0">
                <a:solidFill>
                  <a:schemeClr val="accent1"/>
                </a:solidFill>
                <a:latin typeface="Century Gothic" panose="020B0502020202020204" pitchFamily="34" charset="0"/>
              </a:rPr>
              <a:t>Intermediaries.</a:t>
            </a:r>
          </a:p>
        </p:txBody>
      </p:sp>
      <p:sp>
        <p:nvSpPr>
          <p:cNvPr id="18" name="Right Bracket 17">
            <a:extLst>
              <a:ext uri="{FF2B5EF4-FFF2-40B4-BE49-F238E27FC236}">
                <a16:creationId xmlns:a16="http://schemas.microsoft.com/office/drawing/2014/main" id="{5ED7C887-90FB-2E9C-8CA6-7EEBB2AAAFB2}"/>
              </a:ext>
            </a:extLst>
          </p:cNvPr>
          <p:cNvSpPr/>
          <p:nvPr/>
        </p:nvSpPr>
        <p:spPr>
          <a:xfrm>
            <a:off x="5669211" y="2482806"/>
            <a:ext cx="455929" cy="1473522"/>
          </a:xfrm>
          <a:prstGeom prst="rightBracket">
            <a:avLst>
              <a:gd name="adj" fmla="val 0"/>
            </a:avLst>
          </a:prstGeom>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481875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975" y="-1930512"/>
            <a:ext cx="11068049" cy="11068049"/>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3079959" y="1357314"/>
            <a:ext cx="6024163" cy="3378356"/>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9" y="156839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sp>
        <p:nvSpPr>
          <p:cNvPr id="3" name="TextBox 2">
            <a:extLst>
              <a:ext uri="{FF2B5EF4-FFF2-40B4-BE49-F238E27FC236}">
                <a16:creationId xmlns:a16="http://schemas.microsoft.com/office/drawing/2014/main" id="{16F94A18-E12C-BEDC-07B6-0756D37F45A2}"/>
              </a:ext>
            </a:extLst>
          </p:cNvPr>
          <p:cNvSpPr txBox="1"/>
          <p:nvPr/>
        </p:nvSpPr>
        <p:spPr>
          <a:xfrm>
            <a:off x="3121515" y="2270361"/>
            <a:ext cx="6231193" cy="1908215"/>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setInterval</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tx2"/>
                </a:solidFill>
                <a:latin typeface="Consolas" panose="020B0609020204030204" pitchFamily="49" charset="0"/>
                <a:cs typeface="Consolas" panose="020B0609020204030204" pitchFamily="49" charset="0"/>
              </a:rPr>
              <a:t>async</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lumMod val="40000"/>
                    <a:lumOff val="60000"/>
                  </a:schemeClr>
                </a:solidFill>
                <a:latin typeface="Consolas" panose="020B0609020204030204" pitchFamily="49" charset="0"/>
                <a:cs typeface="Consolas" panose="020B0609020204030204" pitchFamily="49" charset="0"/>
              </a:rPr>
              <a:t>=&gt;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tempReading</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await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readProperty</a:t>
            </a:r>
            <a:r>
              <a:rPr lang="en-US" sz="1300" dirty="0">
                <a:solidFill>
                  <a:schemeClr val="accent2"/>
                </a:solidFill>
                <a:latin typeface="Consolas" panose="020B0609020204030204" pitchFamily="49" charset="0"/>
                <a:cs typeface="Consolas" panose="020B0609020204030204" pitchFamily="49" charset="0"/>
              </a:rPr>
              <a:t>(</a:t>
            </a:r>
            <a:r>
              <a:rPr lang="en-US" altLang="en-US" sz="1300" dirty="0">
                <a:solidFill>
                  <a:schemeClr val="accent1"/>
                </a:solidFill>
                <a:latin typeface="Consolas" panose="020B0609020204030204" pitchFamily="49" charset="0"/>
                <a:ea typeface="Inconsolata" pitchFamily="1" charset="0"/>
              </a:rPr>
              <a:t>"</a:t>
            </a:r>
            <a:r>
              <a:rPr lang="en-US" sz="1300" dirty="0">
                <a:solidFill>
                  <a:schemeClr val="accent1"/>
                </a:solidFill>
                <a:latin typeface="Consolas" panose="020B0609020204030204" pitchFamily="49" charset="0"/>
                <a:cs typeface="Consolas" panose="020B0609020204030204" pitchFamily="49" charset="0"/>
              </a:rPr>
              <a:t>temperature</a:t>
            </a:r>
            <a:r>
              <a:rPr lang="en-US" altLang="en-US" sz="1300" dirty="0">
                <a:solidFill>
                  <a:schemeClr val="accent1"/>
                </a:solidFill>
                <a:latin typeface="Consolas" panose="020B0609020204030204" pitchFamily="49" charset="0"/>
                <a:ea typeface="Inconsolata" pitchFamily="1" charset="0"/>
              </a:rPr>
              <a: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rgbClr val="00B050"/>
                </a:solidFill>
                <a:latin typeface="Consolas" panose="020B0609020204030204" pitchFamily="49" charset="0"/>
                <a:cs typeface="Consolas" panose="020B0609020204030204" pitchFamily="49" charset="0"/>
              </a:rPr>
              <a:t>tempReading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value</a:t>
            </a:r>
            <a:r>
              <a:rPr lang="en-US" sz="1300" dirty="0">
                <a:solidFill>
                  <a:schemeClr val="accent1"/>
                </a:solidFill>
                <a:latin typeface="Consolas" panose="020B0609020204030204" pitchFamily="49" charset="0"/>
                <a:cs typeface="Consolas" panose="020B0609020204030204" pitchFamily="49" charset="0"/>
              </a:rPr>
              <a:t>();</a:t>
            </a:r>
          </a:p>
          <a:p>
            <a:endParaRPr lang="en-US" sz="1300" dirty="0">
              <a:solidFill>
                <a:schemeClr val="accent1"/>
              </a:solidFill>
              <a:latin typeface="Consolas" panose="020B0609020204030204" pitchFamily="49" charset="0"/>
              <a:cs typeface="Consolas" panose="020B0609020204030204" pitchFamily="49" charset="0"/>
            </a:endParaRPr>
          </a:p>
          <a:p>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if</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&lt;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6"/>
                </a:solidFill>
                <a:latin typeface="Consolas" panose="020B0609020204030204" pitchFamily="49" charset="0"/>
                <a:cs typeface="Consolas" panose="020B0609020204030204" pitchFamily="49" charset="0"/>
              </a:rPr>
              <a:t>25</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1"/>
                </a:solidFill>
                <a:latin typeface="Consolas" panose="020B0609020204030204" pitchFamily="49" charset="0"/>
                <a:cs typeface="Consolas" panose="020B0609020204030204" pitchFamily="49" charset="0"/>
              </a:rPr>
              <a:t>	await            </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invokeAction</a:t>
            </a:r>
            <a:r>
              <a:rPr lang="en-US" sz="1300" dirty="0">
                <a:solidFill>
                  <a:schemeClr val="accent2"/>
                </a:solidFill>
                <a:latin typeface="Consolas" panose="020B0609020204030204" pitchFamily="49" charset="0"/>
                <a:cs typeface="Consolas" panose="020B0609020204030204" pitchFamily="49" charset="0"/>
              </a:rPr>
              <a:t>(</a:t>
            </a:r>
            <a:r>
              <a:rPr lang="en-US" altLang="en-US" sz="1300" dirty="0">
                <a:solidFill>
                  <a:schemeClr val="accent1"/>
                </a:solidFill>
                <a:latin typeface="Consolas" panose="020B0609020204030204" pitchFamily="49" charset="0"/>
                <a:ea typeface="Inconsolata" pitchFamily="1" charset="0"/>
              </a:rPr>
              <a:t>"</a:t>
            </a:r>
            <a:r>
              <a:rPr lang="en-US" sz="1300" dirty="0" err="1">
                <a:solidFill>
                  <a:schemeClr val="accent1"/>
                </a:solidFill>
                <a:latin typeface="Consolas" panose="020B0609020204030204" pitchFamily="49" charset="0"/>
                <a:cs typeface="Consolas" panose="020B0609020204030204" pitchFamily="49" charset="0"/>
              </a:rPr>
              <a:t>increaseTemperature</a:t>
            </a:r>
            <a:r>
              <a:rPr lang="en-US" altLang="en-US" sz="1300" dirty="0">
                <a:solidFill>
                  <a:schemeClr val="accent1"/>
                </a:solidFill>
                <a:latin typeface="Consolas" panose="020B0609020204030204" pitchFamily="49" charset="0"/>
                <a:ea typeface="Inconsolata" pitchFamily="1" charset="0"/>
              </a:rPr>
              <a: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2"/>
                </a:solidFill>
                <a:latin typeface="Consolas" panose="020B0609020204030204" pitchFamily="49" charset="0"/>
                <a:cs typeface="Consolas" panose="020B0609020204030204" pitchFamily="49" charset="0"/>
              </a:rPr>
              <a:t>  }</a:t>
            </a:r>
          </a:p>
          <a:p>
            <a:endParaRPr lang="en-US" sz="1300" dirty="0">
              <a:solidFill>
                <a:schemeClr val="accent2"/>
              </a:solidFill>
              <a:latin typeface="Consolas" panose="020B0609020204030204" pitchFamily="49" charset="0"/>
              <a:cs typeface="Consolas" panose="020B0609020204030204" pitchFamily="49" charset="0"/>
            </a:endParaRPr>
          </a:p>
          <a:p>
            <a:r>
              <a:rPr lang="en-US" sz="1300" dirty="0">
                <a:solidFill>
                  <a:schemeClr val="accent2"/>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84B0B88D-249B-906F-CE71-CA0D553F7E22}"/>
              </a:ext>
            </a:extLst>
          </p:cNvPr>
          <p:cNvSpPr txBox="1"/>
          <p:nvPr/>
        </p:nvSpPr>
        <p:spPr>
          <a:xfrm>
            <a:off x="4932908" y="4103949"/>
            <a:ext cx="2318263" cy="369332"/>
          </a:xfrm>
          <a:prstGeom prst="rect">
            <a:avLst/>
          </a:prstGeom>
          <a:noFill/>
        </p:spPr>
        <p:txBody>
          <a:bodyPr wrap="none" rtlCol="0">
            <a:spAutoFit/>
          </a:bodyPr>
          <a:lstStyle/>
          <a:p>
            <a:r>
              <a:rPr lang="en-US" dirty="0">
                <a:solidFill>
                  <a:schemeClr val="accent5"/>
                </a:solidFill>
                <a:latin typeface="Century Gothic" panose="020B0502020202020204" pitchFamily="34" charset="0"/>
                <a:cs typeface="Consolas" panose="020B0609020204030204" pitchFamily="49" charset="0"/>
              </a:rPr>
              <a:t>Protocol in TD: HTTP</a:t>
            </a:r>
          </a:p>
        </p:txBody>
      </p:sp>
      <p:sp>
        <p:nvSpPr>
          <p:cNvPr id="4" name="TextBox 3">
            <a:extLst>
              <a:ext uri="{FF2B5EF4-FFF2-40B4-BE49-F238E27FC236}">
                <a16:creationId xmlns:a16="http://schemas.microsoft.com/office/drawing/2014/main" id="{43868BF4-D181-AA61-04EA-B686F59EA502}"/>
              </a:ext>
            </a:extLst>
          </p:cNvPr>
          <p:cNvSpPr txBox="1"/>
          <p:nvPr/>
        </p:nvSpPr>
        <p:spPr>
          <a:xfrm>
            <a:off x="5649927" y="2476653"/>
            <a:ext cx="1007007" cy="292388"/>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httpThing</a:t>
            </a:r>
            <a:endParaRPr lang="en-US" sz="1300" dirty="0">
              <a:solidFill>
                <a:schemeClr val="accent2"/>
              </a:solidFill>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420F5742-53D1-F728-1CB3-CC3676E317EE}"/>
              </a:ext>
            </a:extLst>
          </p:cNvPr>
          <p:cNvSpPr txBox="1"/>
          <p:nvPr/>
        </p:nvSpPr>
        <p:spPr>
          <a:xfrm>
            <a:off x="4297754" y="3267816"/>
            <a:ext cx="1007007" cy="292388"/>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httpThing</a:t>
            </a:r>
            <a:endParaRPr lang="en-US" sz="1300" dirty="0">
              <a:solidFill>
                <a:schemeClr val="accent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3780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975" y="-1930512"/>
            <a:ext cx="11068049" cy="11068049"/>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3079959" y="1357314"/>
            <a:ext cx="6024163" cy="3378356"/>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9" y="156839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sp>
        <p:nvSpPr>
          <p:cNvPr id="3" name="TextBox 2">
            <a:extLst>
              <a:ext uri="{FF2B5EF4-FFF2-40B4-BE49-F238E27FC236}">
                <a16:creationId xmlns:a16="http://schemas.microsoft.com/office/drawing/2014/main" id="{16F94A18-E12C-BEDC-07B6-0756D37F45A2}"/>
              </a:ext>
            </a:extLst>
          </p:cNvPr>
          <p:cNvSpPr txBox="1"/>
          <p:nvPr/>
        </p:nvSpPr>
        <p:spPr>
          <a:xfrm>
            <a:off x="3121515" y="2270361"/>
            <a:ext cx="6123792" cy="1892826"/>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setInterval</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tx2"/>
                </a:solidFill>
                <a:latin typeface="Consolas" panose="020B0609020204030204" pitchFamily="49" charset="0"/>
                <a:cs typeface="Consolas" panose="020B0609020204030204" pitchFamily="49" charset="0"/>
              </a:rPr>
              <a:t>async</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lumMod val="40000"/>
                    <a:lumOff val="60000"/>
                  </a:schemeClr>
                </a:solidFill>
                <a:latin typeface="Consolas" panose="020B0609020204030204" pitchFamily="49" charset="0"/>
                <a:cs typeface="Consolas" panose="020B0609020204030204" pitchFamily="49" charset="0"/>
              </a:rPr>
              <a:t>=&gt;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tempReading</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await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readProperty</a:t>
            </a:r>
            <a:r>
              <a:rPr lang="en-US" sz="1300" dirty="0">
                <a:solidFill>
                  <a:schemeClr val="accent2"/>
                </a:solidFill>
                <a:latin typeface="Consolas" panose="020B0609020204030204" pitchFamily="49" charset="0"/>
                <a:cs typeface="Consolas" panose="020B0609020204030204" pitchFamily="49" charset="0"/>
              </a:rPr>
              <a:t>(</a:t>
            </a:r>
            <a:r>
              <a:rPr lang="en-US" altLang="en-US" sz="1300" dirty="0">
                <a:solidFill>
                  <a:schemeClr val="accent1"/>
                </a:solidFill>
                <a:latin typeface="Consolas" panose="020B0609020204030204" pitchFamily="49" charset="0"/>
                <a:ea typeface="Inconsolata" pitchFamily="1" charset="0"/>
              </a:rPr>
              <a:t>"</a:t>
            </a:r>
            <a:r>
              <a:rPr lang="en-US" sz="1300" dirty="0">
                <a:solidFill>
                  <a:schemeClr val="accent1"/>
                </a:solidFill>
                <a:latin typeface="Consolas" panose="020B0609020204030204" pitchFamily="49" charset="0"/>
                <a:cs typeface="Consolas" panose="020B0609020204030204" pitchFamily="49" charset="0"/>
              </a:rPr>
              <a:t>temperature</a:t>
            </a:r>
            <a:r>
              <a:rPr lang="en-US" altLang="en-US" sz="1300" dirty="0">
                <a:solidFill>
                  <a:schemeClr val="accent1"/>
                </a:solidFill>
                <a:latin typeface="Consolas" panose="020B0609020204030204" pitchFamily="49" charset="0"/>
                <a:ea typeface="Inconsolata" pitchFamily="1" charset="0"/>
              </a:rPr>
              <a: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rgbClr val="00B050"/>
                </a:solidFill>
                <a:latin typeface="Consolas" panose="020B0609020204030204" pitchFamily="49" charset="0"/>
                <a:cs typeface="Consolas" panose="020B0609020204030204" pitchFamily="49" charset="0"/>
              </a:rPr>
              <a:t>tempReading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value</a:t>
            </a:r>
            <a:r>
              <a:rPr lang="en-US" sz="1300" dirty="0">
                <a:solidFill>
                  <a:schemeClr val="accent1"/>
                </a:solidFill>
                <a:latin typeface="Consolas" panose="020B0609020204030204" pitchFamily="49" charset="0"/>
                <a:cs typeface="Consolas" panose="020B0609020204030204" pitchFamily="49" charset="0"/>
              </a:rPr>
              <a:t>();</a:t>
            </a:r>
          </a:p>
          <a:p>
            <a:endParaRPr lang="en-US" sz="1300" dirty="0">
              <a:solidFill>
                <a:schemeClr val="accent1"/>
              </a:solidFill>
              <a:latin typeface="Consolas" panose="020B0609020204030204" pitchFamily="49" charset="0"/>
              <a:cs typeface="Consolas" panose="020B0609020204030204" pitchFamily="49" charset="0"/>
            </a:endParaRPr>
          </a:p>
          <a:p>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if</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&lt;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6"/>
                </a:solidFill>
                <a:latin typeface="Consolas" panose="020B0609020204030204" pitchFamily="49" charset="0"/>
                <a:cs typeface="Consolas" panose="020B0609020204030204" pitchFamily="49" charset="0"/>
              </a:rPr>
              <a:t>25</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1"/>
                </a:solidFill>
                <a:latin typeface="Consolas" panose="020B0609020204030204" pitchFamily="49" charset="0"/>
                <a:cs typeface="Consolas" panose="020B0609020204030204" pitchFamily="49" charset="0"/>
              </a:rPr>
              <a:t>	await            </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invokeAction</a:t>
            </a:r>
            <a:r>
              <a:rPr lang="en-US" sz="1300" dirty="0">
                <a:solidFill>
                  <a:schemeClr val="accent2"/>
                </a:solidFill>
                <a:latin typeface="Consolas" panose="020B0609020204030204" pitchFamily="49" charset="0"/>
                <a:cs typeface="Consolas" panose="020B0609020204030204" pitchFamily="49" charset="0"/>
              </a:rPr>
              <a:t>(</a:t>
            </a:r>
            <a:r>
              <a:rPr lang="en-US" altLang="en-US" sz="1300" dirty="0">
                <a:solidFill>
                  <a:schemeClr val="accent1"/>
                </a:solidFill>
                <a:latin typeface="Consolas" panose="020B0609020204030204" pitchFamily="49" charset="0"/>
                <a:ea typeface="Inconsolata" pitchFamily="1" charset="0"/>
              </a:rPr>
              <a:t>"</a:t>
            </a:r>
            <a:r>
              <a:rPr lang="en-US" sz="1300" dirty="0" err="1">
                <a:solidFill>
                  <a:schemeClr val="accent1"/>
                </a:solidFill>
                <a:latin typeface="Consolas" panose="020B0609020204030204" pitchFamily="49" charset="0"/>
                <a:cs typeface="Consolas" panose="020B0609020204030204" pitchFamily="49" charset="0"/>
              </a:rPr>
              <a:t>increaseTemperature</a:t>
            </a:r>
            <a:r>
              <a:rPr lang="en-US" altLang="en-US" sz="1300">
                <a:solidFill>
                  <a:schemeClr val="accent1"/>
                </a:solidFill>
                <a:latin typeface="Consolas" panose="020B0609020204030204" pitchFamily="49" charset="0"/>
                <a:ea typeface="Inconsolata" pitchFamily="1" charset="0"/>
              </a:rPr>
              <a:t>"</a:t>
            </a:r>
            <a:r>
              <a:rPr lang="en-US" sz="1300">
                <a:solidFill>
                  <a:schemeClr val="accent2"/>
                </a:solidFill>
                <a:latin typeface="Consolas" panose="020B0609020204030204" pitchFamily="49" charset="0"/>
                <a:cs typeface="Consolas" panose="020B0609020204030204" pitchFamily="49" charset="0"/>
              </a:rPr>
              <a:t>)</a:t>
            </a:r>
            <a:endParaRPr lang="en-US" sz="1300" dirty="0">
              <a:solidFill>
                <a:schemeClr val="accent2"/>
              </a:solidFill>
              <a:latin typeface="Consolas" panose="020B0609020204030204" pitchFamily="49" charset="0"/>
              <a:cs typeface="Consolas" panose="020B0609020204030204" pitchFamily="49" charset="0"/>
            </a:endParaRPr>
          </a:p>
          <a:p>
            <a:r>
              <a:rPr lang="en-US" sz="1300" dirty="0">
                <a:solidFill>
                  <a:schemeClr val="accent2"/>
                </a:solidFill>
                <a:latin typeface="Consolas" panose="020B0609020204030204" pitchFamily="49" charset="0"/>
                <a:cs typeface="Consolas" panose="020B0609020204030204" pitchFamily="49" charset="0"/>
              </a:rPr>
              <a:t>  }</a:t>
            </a:r>
          </a:p>
          <a:p>
            <a:endParaRPr lang="en-US" sz="1300" dirty="0">
              <a:solidFill>
                <a:schemeClr val="accent2"/>
              </a:solidFill>
              <a:latin typeface="Consolas" panose="020B0609020204030204" pitchFamily="49" charset="0"/>
              <a:cs typeface="Consolas" panose="020B0609020204030204" pitchFamily="49" charset="0"/>
            </a:endParaRPr>
          </a:p>
          <a:p>
            <a:r>
              <a:rPr lang="en-US" sz="1300" dirty="0">
                <a:solidFill>
                  <a:schemeClr val="accent2"/>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84B0B88D-249B-906F-CE71-CA0D553F7E22}"/>
              </a:ext>
            </a:extLst>
          </p:cNvPr>
          <p:cNvSpPr txBox="1"/>
          <p:nvPr/>
        </p:nvSpPr>
        <p:spPr>
          <a:xfrm>
            <a:off x="4932908" y="4103949"/>
            <a:ext cx="2738250" cy="369332"/>
          </a:xfrm>
          <a:prstGeom prst="rect">
            <a:avLst/>
          </a:prstGeom>
          <a:noFill/>
        </p:spPr>
        <p:txBody>
          <a:bodyPr wrap="none" rtlCol="0">
            <a:spAutoFit/>
          </a:bodyPr>
          <a:lstStyle/>
          <a:p>
            <a:r>
              <a:rPr lang="en-US" dirty="0">
                <a:solidFill>
                  <a:schemeClr val="accent5"/>
                </a:solidFill>
                <a:latin typeface="Century Gothic" panose="020B0502020202020204" pitchFamily="34" charset="0"/>
                <a:cs typeface="Consolas" panose="020B0609020204030204" pitchFamily="49" charset="0"/>
              </a:rPr>
              <a:t>Protocol in TD: Modbus</a:t>
            </a:r>
          </a:p>
        </p:txBody>
      </p:sp>
      <p:sp>
        <p:nvSpPr>
          <p:cNvPr id="4" name="TextBox 3">
            <a:extLst>
              <a:ext uri="{FF2B5EF4-FFF2-40B4-BE49-F238E27FC236}">
                <a16:creationId xmlns:a16="http://schemas.microsoft.com/office/drawing/2014/main" id="{43868BF4-D181-AA61-04EA-B686F59EA502}"/>
              </a:ext>
            </a:extLst>
          </p:cNvPr>
          <p:cNvSpPr txBox="1"/>
          <p:nvPr/>
        </p:nvSpPr>
        <p:spPr>
          <a:xfrm>
            <a:off x="5468244" y="2463232"/>
            <a:ext cx="1189749" cy="292388"/>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modbusThing</a:t>
            </a:r>
            <a:endParaRPr lang="en-US" sz="1300" dirty="0">
              <a:solidFill>
                <a:schemeClr val="accent2"/>
              </a:solidFill>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420F5742-53D1-F728-1CB3-CC3676E317EE}"/>
              </a:ext>
            </a:extLst>
          </p:cNvPr>
          <p:cNvSpPr txBox="1"/>
          <p:nvPr/>
        </p:nvSpPr>
        <p:spPr>
          <a:xfrm>
            <a:off x="4125640" y="3265601"/>
            <a:ext cx="1189749" cy="292388"/>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modbusThing</a:t>
            </a:r>
            <a:endParaRPr lang="en-US" sz="1300" dirty="0">
              <a:solidFill>
                <a:schemeClr val="accent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26064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3170713" y="1484416"/>
            <a:ext cx="5842658" cy="3336978"/>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9" y="156839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sp>
        <p:nvSpPr>
          <p:cNvPr id="3" name="TextBox 2">
            <a:extLst>
              <a:ext uri="{FF2B5EF4-FFF2-40B4-BE49-F238E27FC236}">
                <a16:creationId xmlns:a16="http://schemas.microsoft.com/office/drawing/2014/main" id="{16F94A18-E12C-BEDC-07B6-0756D37F45A2}"/>
              </a:ext>
            </a:extLst>
          </p:cNvPr>
          <p:cNvSpPr txBox="1"/>
          <p:nvPr/>
        </p:nvSpPr>
        <p:spPr>
          <a:xfrm>
            <a:off x="3261742" y="2157384"/>
            <a:ext cx="5666936" cy="1892826"/>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setInterval</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tx2"/>
                </a:solidFill>
                <a:latin typeface="Consolas" panose="020B0609020204030204" pitchFamily="49" charset="0"/>
                <a:cs typeface="Consolas" panose="020B0609020204030204" pitchFamily="49" charset="0"/>
              </a:rPr>
              <a:t>async</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lumMod val="40000"/>
                    <a:lumOff val="60000"/>
                  </a:schemeClr>
                </a:solidFill>
                <a:latin typeface="Consolas" panose="020B0609020204030204" pitchFamily="49" charset="0"/>
                <a:cs typeface="Consolas" panose="020B0609020204030204" pitchFamily="49" charset="0"/>
              </a:rPr>
              <a:t>=&gt;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tempReading</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await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thing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readProperty</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“temperature”</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rgbClr val="00B050"/>
                </a:solidFill>
                <a:latin typeface="Consolas" panose="020B0609020204030204" pitchFamily="49" charset="0"/>
                <a:cs typeface="Consolas" panose="020B0609020204030204" pitchFamily="49" charset="0"/>
              </a:rPr>
              <a:t>tempReading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value</a:t>
            </a:r>
            <a:r>
              <a:rPr lang="en-US" sz="1300" dirty="0">
                <a:solidFill>
                  <a:schemeClr val="accent1"/>
                </a:solidFill>
                <a:latin typeface="Consolas" panose="020B0609020204030204" pitchFamily="49" charset="0"/>
                <a:cs typeface="Consolas" panose="020B0609020204030204" pitchFamily="49" charset="0"/>
              </a:rPr>
              <a:t>();</a:t>
            </a:r>
          </a:p>
          <a:p>
            <a:endParaRPr lang="en-US" sz="1300" dirty="0">
              <a:solidFill>
                <a:schemeClr val="accent1"/>
              </a:solidFill>
              <a:latin typeface="Consolas" panose="020B0609020204030204" pitchFamily="49" charset="0"/>
              <a:cs typeface="Consolas" panose="020B0609020204030204" pitchFamily="49" charset="0"/>
            </a:endParaRPr>
          </a:p>
          <a:p>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if</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&lt;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6"/>
                </a:solidFill>
                <a:latin typeface="Consolas" panose="020B0609020204030204" pitchFamily="49" charset="0"/>
                <a:cs typeface="Consolas" panose="020B0609020204030204" pitchFamily="49" charset="0"/>
              </a:rPr>
              <a:t>25</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chemeClr val="accent1"/>
                </a:solidFill>
                <a:latin typeface="Consolas" panose="020B0609020204030204" pitchFamily="49" charset="0"/>
                <a:cs typeface="Consolas" panose="020B0609020204030204" pitchFamily="49" charset="0"/>
              </a:rPr>
              <a:t>thing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invokeAction</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increaseTemperature</a:t>
            </a:r>
            <a:r>
              <a:rPr lang="en-US" sz="1300" dirty="0">
                <a:solidFill>
                  <a:schemeClr val="accent1"/>
                </a:solidFill>
                <a:latin typeface="Consolas" panose="020B0609020204030204" pitchFamily="49" charset="0"/>
                <a:cs typeface="Consolas" panose="020B0609020204030204" pitchFamily="49" charset="0"/>
              </a:rPr>
              <a: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2"/>
                </a:solidFill>
                <a:latin typeface="Consolas" panose="020B0609020204030204" pitchFamily="49" charset="0"/>
                <a:cs typeface="Consolas" panose="020B0609020204030204" pitchFamily="49" charset="0"/>
              </a:rPr>
              <a:t>  }</a:t>
            </a:r>
          </a:p>
          <a:p>
            <a:endParaRPr lang="en-US" sz="1300" dirty="0">
              <a:solidFill>
                <a:schemeClr val="accent2"/>
              </a:solidFill>
              <a:latin typeface="Consolas" panose="020B0609020204030204" pitchFamily="49" charset="0"/>
              <a:cs typeface="Consolas" panose="020B0609020204030204" pitchFamily="49" charset="0"/>
            </a:endParaRPr>
          </a:p>
          <a:p>
            <a:r>
              <a:rPr lang="en-US" sz="1300" dirty="0">
                <a:solidFill>
                  <a:schemeClr val="accent2"/>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8647E199-809E-6B8C-0117-2F08D75BA0BF}"/>
              </a:ext>
            </a:extLst>
          </p:cNvPr>
          <p:cNvSpPr txBox="1"/>
          <p:nvPr/>
        </p:nvSpPr>
        <p:spPr>
          <a:xfrm>
            <a:off x="3486633" y="4185363"/>
            <a:ext cx="2018501" cy="369332"/>
          </a:xfrm>
          <a:prstGeom prst="rect">
            <a:avLst/>
          </a:prstGeom>
          <a:noFill/>
        </p:spPr>
        <p:txBody>
          <a:bodyPr wrap="none" rtlCol="0">
            <a:spAutoFit/>
          </a:bodyPr>
          <a:lstStyle/>
          <a:p>
            <a:r>
              <a:rPr lang="en-US" dirty="0">
                <a:solidFill>
                  <a:schemeClr val="accent1"/>
                </a:solidFill>
                <a:latin typeface="Century Gothic" panose="020B0502020202020204" pitchFamily="34" charset="0"/>
                <a:cs typeface="Consolas" panose="020B0609020204030204" pitchFamily="49" charset="0"/>
              </a:rPr>
              <a:t>Protocol Option:</a:t>
            </a:r>
          </a:p>
        </p:txBody>
      </p:sp>
      <p:grpSp>
        <p:nvGrpSpPr>
          <p:cNvPr id="4" name="Group 3">
            <a:extLst>
              <a:ext uri="{FF2B5EF4-FFF2-40B4-BE49-F238E27FC236}">
                <a16:creationId xmlns:a16="http://schemas.microsoft.com/office/drawing/2014/main" id="{70AD9BF8-0AF2-C5E8-1C9C-FB79D131FEE0}"/>
              </a:ext>
            </a:extLst>
          </p:cNvPr>
          <p:cNvGrpSpPr/>
          <p:nvPr/>
        </p:nvGrpSpPr>
        <p:grpSpPr>
          <a:xfrm>
            <a:off x="7148532" y="4026879"/>
            <a:ext cx="1216502" cy="681909"/>
            <a:chOff x="454117" y="2324063"/>
            <a:chExt cx="3333137" cy="2209874"/>
          </a:xfrm>
          <a:solidFill>
            <a:schemeClr val="accent2">
              <a:lumMod val="40000"/>
              <a:lumOff val="60000"/>
            </a:schemeClr>
          </a:solidFill>
        </p:grpSpPr>
        <p:sp>
          <p:nvSpPr>
            <p:cNvPr id="5" name="Rounded Rectangle 4">
              <a:extLst>
                <a:ext uri="{FF2B5EF4-FFF2-40B4-BE49-F238E27FC236}">
                  <a16:creationId xmlns:a16="http://schemas.microsoft.com/office/drawing/2014/main" id="{F495CB28-2E72-AEA6-50AA-865666088E8D}"/>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 name="Title 1">
              <a:extLst>
                <a:ext uri="{FF2B5EF4-FFF2-40B4-BE49-F238E27FC236}">
                  <a16:creationId xmlns:a16="http://schemas.microsoft.com/office/drawing/2014/main" id="{9AA285E3-F227-E6BF-37DE-C485556D5986}"/>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HTTP</a:t>
              </a:r>
            </a:p>
          </p:txBody>
        </p:sp>
      </p:grpSp>
      <p:grpSp>
        <p:nvGrpSpPr>
          <p:cNvPr id="9" name="Group 8">
            <a:extLst>
              <a:ext uri="{FF2B5EF4-FFF2-40B4-BE49-F238E27FC236}">
                <a16:creationId xmlns:a16="http://schemas.microsoft.com/office/drawing/2014/main" id="{F3B9BE29-35C9-3348-4ECA-555EA0E1B6FB}"/>
              </a:ext>
            </a:extLst>
          </p:cNvPr>
          <p:cNvGrpSpPr/>
          <p:nvPr/>
        </p:nvGrpSpPr>
        <p:grpSpPr>
          <a:xfrm>
            <a:off x="5596163" y="4026879"/>
            <a:ext cx="1216502" cy="681909"/>
            <a:chOff x="454117" y="2324063"/>
            <a:chExt cx="3333137" cy="2209874"/>
          </a:xfrm>
          <a:solidFill>
            <a:schemeClr val="accent2">
              <a:lumMod val="40000"/>
              <a:lumOff val="60000"/>
            </a:schemeClr>
          </a:solidFill>
        </p:grpSpPr>
        <p:sp>
          <p:nvSpPr>
            <p:cNvPr id="10" name="Rounded Rectangle 9">
              <a:extLst>
                <a:ext uri="{FF2B5EF4-FFF2-40B4-BE49-F238E27FC236}">
                  <a16:creationId xmlns:a16="http://schemas.microsoft.com/office/drawing/2014/main" id="{C62CF4A8-99B8-2439-8A9B-CEB706FED938}"/>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1" name="Title 1">
              <a:extLst>
                <a:ext uri="{FF2B5EF4-FFF2-40B4-BE49-F238E27FC236}">
                  <a16:creationId xmlns:a16="http://schemas.microsoft.com/office/drawing/2014/main" id="{F3745275-1A0D-C40E-752B-3AB78B1D63CB}"/>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Modbus</a:t>
              </a:r>
            </a:p>
          </p:txBody>
        </p:sp>
      </p:grpSp>
      <p:pic>
        <p:nvPicPr>
          <p:cNvPr id="13" name="Graphic 12" descr="Cursor with solid fill">
            <a:extLst>
              <a:ext uri="{FF2B5EF4-FFF2-40B4-BE49-F238E27FC236}">
                <a16:creationId xmlns:a16="http://schemas.microsoft.com/office/drawing/2014/main" id="{1886D2CF-E006-CD7E-C999-EF30715694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59618" y="4302013"/>
            <a:ext cx="914400" cy="914400"/>
          </a:xfrm>
          <a:prstGeom prst="rect">
            <a:avLst/>
          </a:prstGeom>
        </p:spPr>
      </p:pic>
    </p:spTree>
    <p:extLst>
      <p:ext uri="{BB962C8B-B14F-4D97-AF65-F5344CB8AC3E}">
        <p14:creationId xmlns:p14="http://schemas.microsoft.com/office/powerpoint/2010/main" val="3534447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7" name="Graphic 26" descr="Laptop with solid fill">
            <a:extLst>
              <a:ext uri="{FF2B5EF4-FFF2-40B4-BE49-F238E27FC236}">
                <a16:creationId xmlns:a16="http://schemas.microsoft.com/office/drawing/2014/main" id="{A5AEB9C6-64ED-EFB0-3FA7-F26D359380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99" y="-1649526"/>
            <a:ext cx="10744200" cy="10744200"/>
          </a:xfrm>
          <a:prstGeom prst="rect">
            <a:avLst/>
          </a:prstGeom>
        </p:spPr>
      </p:pic>
      <p:sp>
        <p:nvSpPr>
          <p:cNvPr id="6" name="Rounded Rectangle 5">
            <a:extLst>
              <a:ext uri="{FF2B5EF4-FFF2-40B4-BE49-F238E27FC236}">
                <a16:creationId xmlns:a16="http://schemas.microsoft.com/office/drawing/2014/main" id="{36758299-2676-443B-65AF-28D8D806A3B4}"/>
              </a:ext>
            </a:extLst>
          </p:cNvPr>
          <p:cNvSpPr/>
          <p:nvPr/>
        </p:nvSpPr>
        <p:spPr>
          <a:xfrm>
            <a:off x="3170713" y="1484416"/>
            <a:ext cx="5842658" cy="3336978"/>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A1A14C9-7B22-5AB2-30C5-5B014AC10AB8}"/>
              </a:ext>
            </a:extLst>
          </p:cNvPr>
          <p:cNvSpPr txBox="1"/>
          <p:nvPr/>
        </p:nvSpPr>
        <p:spPr>
          <a:xfrm>
            <a:off x="5043469" y="1568396"/>
            <a:ext cx="2105063" cy="461665"/>
          </a:xfrm>
          <a:prstGeom prst="rect">
            <a:avLst/>
          </a:prstGeom>
          <a:noFill/>
        </p:spPr>
        <p:txBody>
          <a:bodyPr wrap="none" rtlCol="0">
            <a:spAutoFit/>
          </a:bodyPr>
          <a:lstStyle/>
          <a:p>
            <a:pPr algn="ctr"/>
            <a:r>
              <a:rPr lang="en-US" sz="2400" dirty="0" err="1">
                <a:solidFill>
                  <a:schemeClr val="accent1"/>
                </a:solidFill>
                <a:latin typeface="Century Gothic" panose="020B0502020202020204" pitchFamily="34" charset="0"/>
              </a:rPr>
              <a:t>WoT</a:t>
            </a:r>
            <a:r>
              <a:rPr lang="en-US" sz="2400" dirty="0">
                <a:solidFill>
                  <a:schemeClr val="accent1"/>
                </a:solidFill>
                <a:latin typeface="Century Gothic" panose="020B0502020202020204" pitchFamily="34" charset="0"/>
              </a:rPr>
              <a:t> runtime </a:t>
            </a:r>
          </a:p>
        </p:txBody>
      </p:sp>
      <p:sp>
        <p:nvSpPr>
          <p:cNvPr id="3" name="TextBox 2">
            <a:extLst>
              <a:ext uri="{FF2B5EF4-FFF2-40B4-BE49-F238E27FC236}">
                <a16:creationId xmlns:a16="http://schemas.microsoft.com/office/drawing/2014/main" id="{16F94A18-E12C-BEDC-07B6-0756D37F45A2}"/>
              </a:ext>
            </a:extLst>
          </p:cNvPr>
          <p:cNvSpPr txBox="1"/>
          <p:nvPr/>
        </p:nvSpPr>
        <p:spPr>
          <a:xfrm>
            <a:off x="3261742" y="2157384"/>
            <a:ext cx="5666936" cy="1892826"/>
          </a:xfrm>
          <a:prstGeom prst="rect">
            <a:avLst/>
          </a:prstGeom>
          <a:noFill/>
        </p:spPr>
        <p:txBody>
          <a:bodyPr wrap="none" rtlCol="0">
            <a:spAutoFit/>
          </a:bodyPr>
          <a:lstStyle/>
          <a:p>
            <a:r>
              <a:rPr lang="en-US" sz="1300" dirty="0" err="1">
                <a:solidFill>
                  <a:schemeClr val="accent1"/>
                </a:solidFill>
                <a:latin typeface="Consolas" panose="020B0609020204030204" pitchFamily="49" charset="0"/>
                <a:cs typeface="Consolas" panose="020B0609020204030204" pitchFamily="49" charset="0"/>
              </a:rPr>
              <a:t>setInterval</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tx2"/>
                </a:solidFill>
                <a:latin typeface="Consolas" panose="020B0609020204030204" pitchFamily="49" charset="0"/>
                <a:cs typeface="Consolas" panose="020B0609020204030204" pitchFamily="49" charset="0"/>
              </a:rPr>
              <a:t>async</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lumMod val="40000"/>
                    <a:lumOff val="60000"/>
                  </a:schemeClr>
                </a:solidFill>
                <a:latin typeface="Consolas" panose="020B0609020204030204" pitchFamily="49" charset="0"/>
                <a:cs typeface="Consolas" panose="020B0609020204030204" pitchFamily="49" charset="0"/>
              </a:rPr>
              <a:t>=&gt;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tempReading</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await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thing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readProperty</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“temperature”</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tx2"/>
                </a:solidFill>
                <a:latin typeface="Consolas" panose="020B0609020204030204" pitchFamily="49" charset="0"/>
                <a:cs typeface="Consolas" panose="020B0609020204030204" pitchFamily="49" charset="0"/>
              </a:rPr>
              <a:t>const</a:t>
            </a:r>
            <a:r>
              <a:rPr lang="en-US" sz="1300" dirty="0">
                <a:solidFill>
                  <a:schemeClr val="accent1"/>
                </a:solidFill>
                <a:latin typeface="Consolas" panose="020B0609020204030204" pitchFamily="49" charset="0"/>
                <a:cs typeface="Consolas" panose="020B0609020204030204" pitchFamily="49" charset="0"/>
              </a:rPr>
              <a:t> </a:t>
            </a:r>
            <a:r>
              <a:rPr lang="en-US" sz="1300" dirty="0" err="1">
                <a:solidFill>
                  <a:schemeClr val="accent1"/>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rgbClr val="00B050"/>
                </a:solidFill>
                <a:latin typeface="Consolas" panose="020B0609020204030204" pitchFamily="49" charset="0"/>
                <a:cs typeface="Consolas" panose="020B0609020204030204" pitchFamily="49" charset="0"/>
              </a:rPr>
              <a:t>tempReading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value</a:t>
            </a:r>
            <a:r>
              <a:rPr lang="en-US" sz="1300" dirty="0">
                <a:solidFill>
                  <a:schemeClr val="accent1"/>
                </a:solidFill>
                <a:latin typeface="Consolas" panose="020B0609020204030204" pitchFamily="49" charset="0"/>
                <a:cs typeface="Consolas" panose="020B0609020204030204" pitchFamily="49" charset="0"/>
              </a:rPr>
              <a:t>();</a:t>
            </a:r>
          </a:p>
          <a:p>
            <a:endParaRPr lang="en-US" sz="1300" dirty="0">
              <a:solidFill>
                <a:schemeClr val="accent1"/>
              </a:solidFill>
              <a:latin typeface="Consolas" panose="020B0609020204030204" pitchFamily="49" charset="0"/>
              <a:cs typeface="Consolas" panose="020B0609020204030204" pitchFamily="49" charset="0"/>
            </a:endParaRPr>
          </a:p>
          <a:p>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tx2"/>
                </a:solidFill>
                <a:latin typeface="Consolas" panose="020B0609020204030204" pitchFamily="49" charset="0"/>
                <a:cs typeface="Consolas" panose="020B0609020204030204" pitchFamily="49" charset="0"/>
              </a:rPr>
              <a:t>if</a:t>
            </a:r>
            <a:r>
              <a:rPr lang="en-US" sz="1300" dirty="0">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tempVal</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1">
                    <a:lumMod val="40000"/>
                    <a:lumOff val="60000"/>
                  </a:schemeClr>
                </a:solidFill>
                <a:latin typeface="Consolas" panose="020B0609020204030204" pitchFamily="49" charset="0"/>
                <a:cs typeface="Consolas" panose="020B0609020204030204" pitchFamily="49" charset="0"/>
              </a:rPr>
              <a:t>&lt;</a:t>
            </a:r>
            <a:r>
              <a:rPr lang="en-US" sz="1300" dirty="0">
                <a:solidFill>
                  <a:schemeClr val="accent1"/>
                </a:solidFill>
                <a:latin typeface="Consolas" panose="020B0609020204030204" pitchFamily="49" charset="0"/>
                <a:cs typeface="Consolas" panose="020B0609020204030204" pitchFamily="49" charset="0"/>
              </a:rPr>
              <a:t> </a:t>
            </a:r>
            <a:r>
              <a:rPr lang="en-US" sz="1300" dirty="0">
                <a:solidFill>
                  <a:schemeClr val="accent6"/>
                </a:solidFill>
                <a:latin typeface="Consolas" panose="020B0609020204030204" pitchFamily="49" charset="0"/>
                <a:cs typeface="Consolas" panose="020B0609020204030204" pitchFamily="49" charset="0"/>
              </a:rPr>
              <a:t>25</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1"/>
                </a:solidFill>
                <a:latin typeface="Consolas" panose="020B0609020204030204" pitchFamily="49" charset="0"/>
                <a:cs typeface="Consolas" panose="020B0609020204030204" pitchFamily="49" charset="0"/>
              </a:rPr>
              <a:t>	await </a:t>
            </a:r>
            <a:r>
              <a:rPr lang="en-US" sz="1300" dirty="0" err="1">
                <a:solidFill>
                  <a:schemeClr val="accent1"/>
                </a:solidFill>
                <a:latin typeface="Consolas" panose="020B0609020204030204" pitchFamily="49" charset="0"/>
                <a:cs typeface="Consolas" panose="020B0609020204030204" pitchFamily="49" charset="0"/>
              </a:rPr>
              <a:t>thing</a:t>
            </a:r>
            <a:r>
              <a:rPr lang="en-US" sz="1300" dirty="0" err="1">
                <a:solidFill>
                  <a:schemeClr val="accent2"/>
                </a:solidFill>
                <a:latin typeface="Consolas" panose="020B0609020204030204" pitchFamily="49" charset="0"/>
                <a:cs typeface="Consolas" panose="020B0609020204030204" pitchFamily="49" charset="0"/>
              </a:rPr>
              <a:t>.</a:t>
            </a:r>
            <a:r>
              <a:rPr lang="en-US" sz="1300" dirty="0" err="1">
                <a:solidFill>
                  <a:srgbClr val="00B050"/>
                </a:solidFill>
                <a:latin typeface="Consolas" panose="020B0609020204030204" pitchFamily="49" charset="0"/>
                <a:cs typeface="Consolas" panose="020B0609020204030204" pitchFamily="49" charset="0"/>
              </a:rPr>
              <a:t>invokeAction</a:t>
            </a:r>
            <a:r>
              <a:rPr lang="en-US" sz="1300" dirty="0">
                <a:solidFill>
                  <a:schemeClr val="accent2"/>
                </a:solidFill>
                <a:latin typeface="Consolas" panose="020B0609020204030204" pitchFamily="49" charset="0"/>
                <a:cs typeface="Consolas" panose="020B0609020204030204" pitchFamily="49" charset="0"/>
              </a:rPr>
              <a:t>(</a:t>
            </a:r>
            <a:r>
              <a:rPr lang="en-US" sz="1300" dirty="0">
                <a:solidFill>
                  <a:schemeClr val="accent1"/>
                </a:solidFill>
                <a:latin typeface="Consolas" panose="020B0609020204030204" pitchFamily="49" charset="0"/>
                <a:cs typeface="Consolas" panose="020B0609020204030204" pitchFamily="49" charset="0"/>
              </a:rPr>
              <a:t>“</a:t>
            </a:r>
            <a:r>
              <a:rPr lang="en-US" sz="1300" dirty="0" err="1">
                <a:solidFill>
                  <a:schemeClr val="accent1"/>
                </a:solidFill>
                <a:latin typeface="Consolas" panose="020B0609020204030204" pitchFamily="49" charset="0"/>
                <a:cs typeface="Consolas" panose="020B0609020204030204" pitchFamily="49" charset="0"/>
              </a:rPr>
              <a:t>increaseTemperature</a:t>
            </a:r>
            <a:r>
              <a:rPr lang="en-US" sz="1300" dirty="0">
                <a:solidFill>
                  <a:schemeClr val="accent1"/>
                </a:solidFill>
                <a:latin typeface="Consolas" panose="020B0609020204030204" pitchFamily="49" charset="0"/>
                <a:cs typeface="Consolas" panose="020B0609020204030204" pitchFamily="49" charset="0"/>
              </a:rPr>
              <a:t>”</a:t>
            </a:r>
            <a:r>
              <a:rPr lang="en-US" sz="1300" dirty="0">
                <a:solidFill>
                  <a:schemeClr val="accent2"/>
                </a:solidFill>
                <a:latin typeface="Consolas" panose="020B0609020204030204" pitchFamily="49" charset="0"/>
                <a:cs typeface="Consolas" panose="020B0609020204030204" pitchFamily="49" charset="0"/>
              </a:rPr>
              <a:t>)</a:t>
            </a:r>
          </a:p>
          <a:p>
            <a:r>
              <a:rPr lang="en-US" sz="1300" dirty="0">
                <a:solidFill>
                  <a:schemeClr val="accent2"/>
                </a:solidFill>
                <a:latin typeface="Consolas" panose="020B0609020204030204" pitchFamily="49" charset="0"/>
                <a:cs typeface="Consolas" panose="020B0609020204030204" pitchFamily="49" charset="0"/>
              </a:rPr>
              <a:t>  }</a:t>
            </a:r>
          </a:p>
          <a:p>
            <a:endParaRPr lang="en-US" sz="1300" dirty="0">
              <a:solidFill>
                <a:schemeClr val="accent2"/>
              </a:solidFill>
              <a:latin typeface="Consolas" panose="020B0609020204030204" pitchFamily="49" charset="0"/>
              <a:cs typeface="Consolas" panose="020B0609020204030204" pitchFamily="49" charset="0"/>
            </a:endParaRPr>
          </a:p>
          <a:p>
            <a:r>
              <a:rPr lang="en-US" sz="1300" dirty="0">
                <a:solidFill>
                  <a:schemeClr val="accent2"/>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8647E199-809E-6B8C-0117-2F08D75BA0BF}"/>
              </a:ext>
            </a:extLst>
          </p:cNvPr>
          <p:cNvSpPr txBox="1"/>
          <p:nvPr/>
        </p:nvSpPr>
        <p:spPr>
          <a:xfrm>
            <a:off x="3486633" y="4185363"/>
            <a:ext cx="2018501" cy="369332"/>
          </a:xfrm>
          <a:prstGeom prst="rect">
            <a:avLst/>
          </a:prstGeom>
          <a:noFill/>
        </p:spPr>
        <p:txBody>
          <a:bodyPr wrap="none" rtlCol="0">
            <a:spAutoFit/>
          </a:bodyPr>
          <a:lstStyle/>
          <a:p>
            <a:r>
              <a:rPr lang="en-US" dirty="0">
                <a:solidFill>
                  <a:schemeClr val="accent1"/>
                </a:solidFill>
                <a:latin typeface="Century Gothic" panose="020B0502020202020204" pitchFamily="34" charset="0"/>
                <a:cs typeface="Consolas" panose="020B0609020204030204" pitchFamily="49" charset="0"/>
              </a:rPr>
              <a:t>Protocol Option:</a:t>
            </a:r>
          </a:p>
        </p:txBody>
      </p:sp>
      <p:grpSp>
        <p:nvGrpSpPr>
          <p:cNvPr id="4" name="Group 3">
            <a:extLst>
              <a:ext uri="{FF2B5EF4-FFF2-40B4-BE49-F238E27FC236}">
                <a16:creationId xmlns:a16="http://schemas.microsoft.com/office/drawing/2014/main" id="{70AD9BF8-0AF2-C5E8-1C9C-FB79D131FEE0}"/>
              </a:ext>
            </a:extLst>
          </p:cNvPr>
          <p:cNvGrpSpPr/>
          <p:nvPr/>
        </p:nvGrpSpPr>
        <p:grpSpPr>
          <a:xfrm>
            <a:off x="7148532" y="4026879"/>
            <a:ext cx="1216502" cy="681909"/>
            <a:chOff x="454117" y="2324063"/>
            <a:chExt cx="3333137" cy="2209874"/>
          </a:xfrm>
          <a:solidFill>
            <a:schemeClr val="accent2">
              <a:lumMod val="40000"/>
              <a:lumOff val="60000"/>
            </a:schemeClr>
          </a:solidFill>
        </p:grpSpPr>
        <p:sp>
          <p:nvSpPr>
            <p:cNvPr id="5" name="Rounded Rectangle 4">
              <a:extLst>
                <a:ext uri="{FF2B5EF4-FFF2-40B4-BE49-F238E27FC236}">
                  <a16:creationId xmlns:a16="http://schemas.microsoft.com/office/drawing/2014/main" id="{F495CB28-2E72-AEA6-50AA-865666088E8D}"/>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8" name="Title 1">
              <a:extLst>
                <a:ext uri="{FF2B5EF4-FFF2-40B4-BE49-F238E27FC236}">
                  <a16:creationId xmlns:a16="http://schemas.microsoft.com/office/drawing/2014/main" id="{9AA285E3-F227-E6BF-37DE-C485556D5986}"/>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HTTP</a:t>
              </a:r>
            </a:p>
          </p:txBody>
        </p:sp>
      </p:grpSp>
      <p:grpSp>
        <p:nvGrpSpPr>
          <p:cNvPr id="9" name="Group 8">
            <a:extLst>
              <a:ext uri="{FF2B5EF4-FFF2-40B4-BE49-F238E27FC236}">
                <a16:creationId xmlns:a16="http://schemas.microsoft.com/office/drawing/2014/main" id="{F3B9BE29-35C9-3348-4ECA-555EA0E1B6FB}"/>
              </a:ext>
            </a:extLst>
          </p:cNvPr>
          <p:cNvGrpSpPr/>
          <p:nvPr/>
        </p:nvGrpSpPr>
        <p:grpSpPr>
          <a:xfrm>
            <a:off x="5596163" y="4026879"/>
            <a:ext cx="1216502" cy="681909"/>
            <a:chOff x="454117" y="2324063"/>
            <a:chExt cx="3333137" cy="2209874"/>
          </a:xfrm>
          <a:solidFill>
            <a:schemeClr val="accent2">
              <a:lumMod val="40000"/>
              <a:lumOff val="60000"/>
            </a:schemeClr>
          </a:solidFill>
        </p:grpSpPr>
        <p:sp>
          <p:nvSpPr>
            <p:cNvPr id="10" name="Rounded Rectangle 9">
              <a:extLst>
                <a:ext uri="{FF2B5EF4-FFF2-40B4-BE49-F238E27FC236}">
                  <a16:creationId xmlns:a16="http://schemas.microsoft.com/office/drawing/2014/main" id="{C62CF4A8-99B8-2439-8A9B-CEB706FED938}"/>
                </a:ext>
              </a:extLst>
            </p:cNvPr>
            <p:cNvSpPr/>
            <p:nvPr/>
          </p:nvSpPr>
          <p:spPr>
            <a:xfrm>
              <a:off x="454117" y="2324063"/>
              <a:ext cx="3333137" cy="2209874"/>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1" name="Title 1">
              <a:extLst>
                <a:ext uri="{FF2B5EF4-FFF2-40B4-BE49-F238E27FC236}">
                  <a16:creationId xmlns:a16="http://schemas.microsoft.com/office/drawing/2014/main" id="{F3745275-1A0D-C40E-752B-3AB78B1D63CB}"/>
                </a:ext>
              </a:extLst>
            </p:cNvPr>
            <p:cNvSpPr txBox="1">
              <a:spLocks/>
            </p:cNvSpPr>
            <p:nvPr/>
          </p:nvSpPr>
          <p:spPr>
            <a:xfrm>
              <a:off x="563298" y="2650889"/>
              <a:ext cx="3114775" cy="1556222"/>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00" dirty="0">
                  <a:solidFill>
                    <a:schemeClr val="accent6">
                      <a:lumMod val="50000"/>
                    </a:schemeClr>
                  </a:solidFill>
                  <a:latin typeface="Century Gothic" panose="020B0502020202020204" pitchFamily="34" charset="0"/>
                </a:rPr>
                <a:t>Modbus</a:t>
              </a:r>
            </a:p>
          </p:txBody>
        </p:sp>
      </p:grpSp>
      <p:pic>
        <p:nvPicPr>
          <p:cNvPr id="13" name="Graphic 12" descr="Cursor with solid fill">
            <a:extLst>
              <a:ext uri="{FF2B5EF4-FFF2-40B4-BE49-F238E27FC236}">
                <a16:creationId xmlns:a16="http://schemas.microsoft.com/office/drawing/2014/main" id="{1886D2CF-E006-CD7E-C999-EF307156940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82829" y="4329107"/>
            <a:ext cx="914400" cy="914400"/>
          </a:xfrm>
          <a:prstGeom prst="rect">
            <a:avLst/>
          </a:prstGeom>
        </p:spPr>
      </p:pic>
    </p:spTree>
    <p:extLst>
      <p:ext uri="{BB962C8B-B14F-4D97-AF65-F5344CB8AC3E}">
        <p14:creationId xmlns:p14="http://schemas.microsoft.com/office/powerpoint/2010/main" val="3188116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2" name="Graphic 11" descr="Laptop with solid fill">
            <a:extLst>
              <a:ext uri="{FF2B5EF4-FFF2-40B4-BE49-F238E27FC236}">
                <a16:creationId xmlns:a16="http://schemas.microsoft.com/office/drawing/2014/main" id="{0BB50286-EAD6-A5F6-9949-FFE3CF9330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1975" y="-1930512"/>
            <a:ext cx="11068049" cy="11068049"/>
          </a:xfrm>
          <a:prstGeom prst="rect">
            <a:avLst/>
          </a:prstGeom>
        </p:spPr>
      </p:pic>
      <p:sp>
        <p:nvSpPr>
          <p:cNvPr id="13" name="Rounded Rectangle 12">
            <a:extLst>
              <a:ext uri="{FF2B5EF4-FFF2-40B4-BE49-F238E27FC236}">
                <a16:creationId xmlns:a16="http://schemas.microsoft.com/office/drawing/2014/main" id="{973A71AC-5453-3F52-B148-BC52F753F11D}"/>
              </a:ext>
            </a:extLst>
          </p:cNvPr>
          <p:cNvSpPr/>
          <p:nvPr/>
        </p:nvSpPr>
        <p:spPr>
          <a:xfrm>
            <a:off x="3079959" y="1357314"/>
            <a:ext cx="6024163" cy="3378356"/>
          </a:xfrm>
          <a:prstGeom prst="round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16F94A18-E12C-BEDC-07B6-0756D37F45A2}"/>
              </a:ext>
            </a:extLst>
          </p:cNvPr>
          <p:cNvSpPr txBox="1"/>
          <p:nvPr/>
        </p:nvSpPr>
        <p:spPr>
          <a:xfrm>
            <a:off x="3333508" y="2507883"/>
            <a:ext cx="5509549" cy="954107"/>
          </a:xfrm>
          <a:prstGeom prst="rect">
            <a:avLst/>
          </a:prstGeom>
          <a:noFill/>
        </p:spPr>
        <p:txBody>
          <a:bodyPr wrap="square" rtlCol="0">
            <a:spAutoFit/>
          </a:bodyPr>
          <a:lstStyle/>
          <a:p>
            <a:pPr algn="ctr"/>
            <a:r>
              <a:rPr lang="en-GB" sz="2800" dirty="0">
                <a:solidFill>
                  <a:schemeClr val="accent1"/>
                </a:solidFill>
                <a:latin typeface="Century Gothic" panose="020B0502020202020204" pitchFamily="34" charset="0"/>
              </a:rPr>
              <a:t>A</a:t>
            </a:r>
            <a:r>
              <a:rPr lang="en-GB" sz="2800" b="0" i="0" u="none" strike="noStrike" dirty="0">
                <a:solidFill>
                  <a:schemeClr val="accent1"/>
                </a:solidFill>
                <a:effectLst/>
                <a:latin typeface="Century Gothic" panose="020B0502020202020204" pitchFamily="34" charset="0"/>
              </a:rPr>
              <a:t>pplication Logic </a:t>
            </a:r>
            <a:r>
              <a:rPr lang="en-GB" sz="2800" dirty="0">
                <a:solidFill>
                  <a:schemeClr val="accent1"/>
                </a:solidFill>
                <a:latin typeface="Century Gothic" panose="020B0502020202020204" pitchFamily="34" charset="0"/>
              </a:rPr>
              <a:t>d</a:t>
            </a:r>
            <a:r>
              <a:rPr lang="en-GB" sz="2800" b="0" i="0" u="none" strike="noStrike" dirty="0">
                <a:solidFill>
                  <a:schemeClr val="accent1"/>
                </a:solidFill>
                <a:effectLst/>
                <a:latin typeface="Century Gothic" panose="020B0502020202020204" pitchFamily="34" charset="0"/>
              </a:rPr>
              <a:t>oes </a:t>
            </a:r>
            <a:r>
              <a:rPr lang="en-GB" sz="2800" dirty="0">
                <a:solidFill>
                  <a:schemeClr val="accent1"/>
                </a:solidFill>
                <a:latin typeface="Century Gothic" panose="020B0502020202020204" pitchFamily="34" charset="0"/>
              </a:rPr>
              <a:t>n</a:t>
            </a:r>
            <a:r>
              <a:rPr lang="en-GB" sz="2800" b="0" i="0" u="none" strike="noStrike" dirty="0">
                <a:solidFill>
                  <a:schemeClr val="accent1"/>
                </a:solidFill>
                <a:effectLst/>
                <a:latin typeface="Century Gothic" panose="020B0502020202020204" pitchFamily="34" charset="0"/>
              </a:rPr>
              <a:t>ot Change!</a:t>
            </a:r>
            <a:endParaRPr lang="en-US" sz="2800" dirty="0">
              <a:solidFill>
                <a:schemeClr val="accent1"/>
              </a:solidFill>
              <a:latin typeface="Century Gothic" panose="020B0502020202020204" pitchFamily="34" charset="0"/>
              <a:cs typeface="Consolas" panose="020B0609020204030204" pitchFamily="49" charset="0"/>
            </a:endParaRPr>
          </a:p>
        </p:txBody>
      </p:sp>
    </p:spTree>
    <p:extLst>
      <p:ext uri="{BB962C8B-B14F-4D97-AF65-F5344CB8AC3E}">
        <p14:creationId xmlns:p14="http://schemas.microsoft.com/office/powerpoint/2010/main" val="455044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601A3FC-2346-16B0-3A67-1C948B7554BE}"/>
              </a:ext>
            </a:extLst>
          </p:cNvPr>
          <p:cNvSpPr/>
          <p:nvPr/>
        </p:nvSpPr>
        <p:spPr>
          <a:xfrm>
            <a:off x="7560489" y="1474471"/>
            <a:ext cx="2614613" cy="2614613"/>
          </a:xfrm>
          <a:prstGeom prst="ellipse">
            <a:avLst/>
          </a:prstGeom>
          <a:gradFill flip="none" rotWithShape="1">
            <a:gsLst>
              <a:gs pos="76000">
                <a:schemeClr val="accent4">
                  <a:lumMod val="5000"/>
                  <a:lumOff val="95000"/>
                  <a:alpha val="3149"/>
                </a:schemeClr>
              </a:gs>
              <a:gs pos="25000">
                <a:srgbClr val="FFFF00"/>
              </a:gs>
              <a:gs pos="88000">
                <a:schemeClr val="accent4">
                  <a:lumMod val="45000"/>
                  <a:lumOff val="55000"/>
                </a:schemeClr>
              </a:gs>
              <a:gs pos="81000">
                <a:schemeClr val="accent4">
                  <a:lumMod val="30000"/>
                  <a:lumOff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5625E2A5-DF38-CBD2-E7BC-9131E9177528}"/>
              </a:ext>
            </a:extLst>
          </p:cNvPr>
          <p:cNvGrpSpPr/>
          <p:nvPr/>
        </p:nvGrpSpPr>
        <p:grpSpPr>
          <a:xfrm>
            <a:off x="7278850" y="1911035"/>
            <a:ext cx="3177893" cy="3035930"/>
            <a:chOff x="4285707" y="1685925"/>
            <a:chExt cx="3177893" cy="3035930"/>
          </a:xfrm>
        </p:grpSpPr>
        <p:pic>
          <p:nvPicPr>
            <p:cNvPr id="3" name="Graphic 2" descr="Lightbulb with solid fill">
              <a:extLst>
                <a:ext uri="{FF2B5EF4-FFF2-40B4-BE49-F238E27FC236}">
                  <a16:creationId xmlns:a16="http://schemas.microsoft.com/office/drawing/2014/main" id="{B5CAE942-0E44-F5B3-672A-B3B05B4125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85707" y="1685925"/>
              <a:ext cx="3177893" cy="3035930"/>
            </a:xfrm>
            <a:prstGeom prst="rect">
              <a:avLst/>
            </a:prstGeom>
          </p:spPr>
        </p:pic>
        <p:grpSp>
          <p:nvGrpSpPr>
            <p:cNvPr id="19" name="Group 18">
              <a:extLst>
                <a:ext uri="{FF2B5EF4-FFF2-40B4-BE49-F238E27FC236}">
                  <a16:creationId xmlns:a16="http://schemas.microsoft.com/office/drawing/2014/main" id="{22DC5426-5DFA-3F9E-292E-68561E511D7D}"/>
                </a:ext>
              </a:extLst>
            </p:cNvPr>
            <p:cNvGrpSpPr/>
            <p:nvPr/>
          </p:nvGrpSpPr>
          <p:grpSpPr>
            <a:xfrm>
              <a:off x="5511013" y="2373327"/>
              <a:ext cx="769923" cy="769923"/>
              <a:chOff x="4682069" y="549127"/>
              <a:chExt cx="2827862" cy="2827862"/>
            </a:xfrm>
          </p:grpSpPr>
          <p:pic>
            <p:nvPicPr>
              <p:cNvPr id="20" name="Graphic 19" descr="Paper outline">
                <a:extLst>
                  <a:ext uri="{FF2B5EF4-FFF2-40B4-BE49-F238E27FC236}">
                    <a16:creationId xmlns:a16="http://schemas.microsoft.com/office/drawing/2014/main" id="{91A49A17-92BD-2A26-A8A4-AAAF7B92D9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2069" y="549127"/>
                <a:ext cx="2827862" cy="2827862"/>
              </a:xfrm>
              <a:prstGeom prst="rect">
                <a:avLst/>
              </a:prstGeom>
            </p:spPr>
          </p:pic>
          <p:pic>
            <p:nvPicPr>
              <p:cNvPr id="21" name="Picture 20" descr="Logo&#10;&#10;Description automatically generated">
                <a:extLst>
                  <a:ext uri="{FF2B5EF4-FFF2-40B4-BE49-F238E27FC236}">
                    <a16:creationId xmlns:a16="http://schemas.microsoft.com/office/drawing/2014/main" id="{F18EEFEE-C551-8A97-E799-3382163A8D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grpSp>
      <p:pic>
        <p:nvPicPr>
          <p:cNvPr id="2" name="Graphic 1" descr="Smart Phone with solid fill">
            <a:extLst>
              <a:ext uri="{FF2B5EF4-FFF2-40B4-BE49-F238E27FC236}">
                <a16:creationId xmlns:a16="http://schemas.microsoft.com/office/drawing/2014/main" id="{2CBAE70C-2EB9-3FFF-FE2F-58D670EB98A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09694" y="1635919"/>
            <a:ext cx="3586162" cy="3586162"/>
          </a:xfrm>
          <a:prstGeom prst="rect">
            <a:avLst/>
          </a:prstGeom>
        </p:spPr>
      </p:pic>
      <p:pic>
        <p:nvPicPr>
          <p:cNvPr id="5" name="Graphic 4" descr="Lightbulb with solid fill">
            <a:extLst>
              <a:ext uri="{FF2B5EF4-FFF2-40B4-BE49-F238E27FC236}">
                <a16:creationId xmlns:a16="http://schemas.microsoft.com/office/drawing/2014/main" id="{0B6D78E5-2A04-6E7A-EFB2-F41B20ACC68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671107" y="2571013"/>
            <a:ext cx="863336" cy="824769"/>
          </a:xfrm>
          <a:prstGeom prst="rect">
            <a:avLst/>
          </a:prstGeom>
        </p:spPr>
      </p:pic>
      <p:sp>
        <p:nvSpPr>
          <p:cNvPr id="9" name="Oval 8">
            <a:extLst>
              <a:ext uri="{FF2B5EF4-FFF2-40B4-BE49-F238E27FC236}">
                <a16:creationId xmlns:a16="http://schemas.microsoft.com/office/drawing/2014/main" id="{FD3658FD-79B6-F22A-E1CC-A6F3258B9D9D}"/>
              </a:ext>
            </a:extLst>
          </p:cNvPr>
          <p:cNvSpPr/>
          <p:nvPr/>
        </p:nvSpPr>
        <p:spPr>
          <a:xfrm>
            <a:off x="2709869" y="3545064"/>
            <a:ext cx="785812" cy="7858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 dirty="0">
              <a:latin typeface="Century Gothic" panose="020B0502020202020204" pitchFamily="34" charset="0"/>
            </a:endParaRPr>
          </a:p>
        </p:txBody>
      </p:sp>
      <p:sp>
        <p:nvSpPr>
          <p:cNvPr id="10" name="TextBox 9">
            <a:extLst>
              <a:ext uri="{FF2B5EF4-FFF2-40B4-BE49-F238E27FC236}">
                <a16:creationId xmlns:a16="http://schemas.microsoft.com/office/drawing/2014/main" id="{F460ADE9-9846-329A-9124-9730A752F1BB}"/>
              </a:ext>
            </a:extLst>
          </p:cNvPr>
          <p:cNvSpPr txBox="1"/>
          <p:nvPr/>
        </p:nvSpPr>
        <p:spPr>
          <a:xfrm>
            <a:off x="2682562" y="3812085"/>
            <a:ext cx="851515" cy="276999"/>
          </a:xfrm>
          <a:prstGeom prst="rect">
            <a:avLst/>
          </a:prstGeom>
          <a:noFill/>
        </p:spPr>
        <p:txBody>
          <a:bodyPr wrap="none" rtlCol="0">
            <a:spAutoFit/>
          </a:bodyPr>
          <a:lstStyle/>
          <a:p>
            <a:r>
              <a:rPr lang="en-US" sz="1200" dirty="0">
                <a:solidFill>
                  <a:schemeClr val="accent1"/>
                </a:solidFill>
                <a:latin typeface="Century Gothic" panose="020B0502020202020204" pitchFamily="34" charset="0"/>
              </a:rPr>
              <a:t>Connect</a:t>
            </a:r>
          </a:p>
        </p:txBody>
      </p:sp>
      <p:cxnSp>
        <p:nvCxnSpPr>
          <p:cNvPr id="13" name="Straight Connector 12">
            <a:extLst>
              <a:ext uri="{FF2B5EF4-FFF2-40B4-BE49-F238E27FC236}">
                <a16:creationId xmlns:a16="http://schemas.microsoft.com/office/drawing/2014/main" id="{CAB665BA-E5B5-C13A-F85E-E8D53FD08F49}"/>
              </a:ext>
            </a:extLst>
          </p:cNvPr>
          <p:cNvCxnSpPr>
            <a:cxnSpLocks/>
          </p:cNvCxnSpPr>
          <p:nvPr/>
        </p:nvCxnSpPr>
        <p:spPr>
          <a:xfrm>
            <a:off x="4141134" y="3561115"/>
            <a:ext cx="3538245" cy="0"/>
          </a:xfrm>
          <a:prstGeom prst="line">
            <a:avLst/>
          </a:prstGeom>
          <a:ln w="38100">
            <a:solidFill>
              <a:schemeClr val="accent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5661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A9F550-C8B0-95F2-2547-DA35427BEDEC}"/>
              </a:ext>
            </a:extLst>
          </p:cNvPr>
          <p:cNvGrpSpPr/>
          <p:nvPr/>
        </p:nvGrpSpPr>
        <p:grpSpPr>
          <a:xfrm>
            <a:off x="2941562" y="274563"/>
            <a:ext cx="6308873" cy="6308873"/>
            <a:chOff x="4682069" y="549127"/>
            <a:chExt cx="2827862" cy="2827862"/>
          </a:xfrm>
        </p:grpSpPr>
        <p:pic>
          <p:nvPicPr>
            <p:cNvPr id="3" name="Graphic 2" descr="Paper outline">
              <a:extLst>
                <a:ext uri="{FF2B5EF4-FFF2-40B4-BE49-F238E27FC236}">
                  <a16:creationId xmlns:a16="http://schemas.microsoft.com/office/drawing/2014/main" id="{31B50DAE-14EC-55AB-0887-F3B03F7C2E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4" name="Picture 3" descr="Logo&#10;&#10;Description automatically generated">
              <a:extLst>
                <a:ext uri="{FF2B5EF4-FFF2-40B4-BE49-F238E27FC236}">
                  <a16:creationId xmlns:a16="http://schemas.microsoft.com/office/drawing/2014/main" id="{08C7EE96-2218-D3A6-C655-8C938DFDCE2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7" name="Title 1">
            <a:extLst>
              <a:ext uri="{FF2B5EF4-FFF2-40B4-BE49-F238E27FC236}">
                <a16:creationId xmlns:a16="http://schemas.microsoft.com/office/drawing/2014/main" id="{A0991902-812D-E536-358C-1F676490C881}"/>
              </a:ext>
            </a:extLst>
          </p:cNvPr>
          <p:cNvSpPr txBox="1">
            <a:spLocks/>
          </p:cNvSpPr>
          <p:nvPr/>
        </p:nvSpPr>
        <p:spPr>
          <a:xfrm>
            <a:off x="4643717" y="3511147"/>
            <a:ext cx="2904565" cy="7182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200000"/>
              </a:lnSpc>
            </a:pPr>
            <a:r>
              <a:rPr lang="en-US" sz="2200" dirty="0">
                <a:solidFill>
                  <a:schemeClr val="accent6"/>
                </a:solidFill>
                <a:latin typeface="Century Gothic" panose="020B0502020202020204" pitchFamily="34" charset="0"/>
              </a:rPr>
              <a:t>General Metadata</a:t>
            </a:r>
          </a:p>
        </p:txBody>
      </p:sp>
    </p:spTree>
    <p:extLst>
      <p:ext uri="{BB962C8B-B14F-4D97-AF65-F5344CB8AC3E}">
        <p14:creationId xmlns:p14="http://schemas.microsoft.com/office/powerpoint/2010/main" val="2964364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E3402AC-B7E7-2204-EDCA-3E7987A263BE}"/>
              </a:ext>
            </a:extLst>
          </p:cNvPr>
          <p:cNvSpPr/>
          <p:nvPr/>
        </p:nvSpPr>
        <p:spPr>
          <a:xfrm>
            <a:off x="1837509" y="1482635"/>
            <a:ext cx="8516983" cy="3892731"/>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32E56A8E-FABD-0C2C-17FE-6CC8B051F36D}"/>
              </a:ext>
            </a:extLst>
          </p:cNvPr>
          <p:cNvSpPr/>
          <p:nvPr/>
        </p:nvSpPr>
        <p:spPr>
          <a:xfrm>
            <a:off x="2072639" y="2566851"/>
            <a:ext cx="8046721" cy="973183"/>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bg2"/>
                </a:solidFill>
                <a:latin typeface="Century Gothic" panose="020B0502020202020204" pitchFamily="34" charset="0"/>
              </a:rPr>
              <a:t> Key:</a:t>
            </a:r>
          </a:p>
        </p:txBody>
      </p:sp>
      <p:sp>
        <p:nvSpPr>
          <p:cNvPr id="9" name="Rounded Rectangle 8">
            <a:extLst>
              <a:ext uri="{FF2B5EF4-FFF2-40B4-BE49-F238E27FC236}">
                <a16:creationId xmlns:a16="http://schemas.microsoft.com/office/drawing/2014/main" id="{28BA598D-49F6-DDB0-C22D-925F002AABAD}"/>
              </a:ext>
            </a:extLst>
          </p:cNvPr>
          <p:cNvSpPr/>
          <p:nvPr/>
        </p:nvSpPr>
        <p:spPr>
          <a:xfrm>
            <a:off x="2072639" y="3847011"/>
            <a:ext cx="8046721" cy="973183"/>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bg2"/>
                </a:solidFill>
                <a:latin typeface="Century Gothic" panose="020B0502020202020204" pitchFamily="34" charset="0"/>
              </a:rPr>
              <a:t> IP Address:</a:t>
            </a:r>
          </a:p>
        </p:txBody>
      </p:sp>
      <p:sp>
        <p:nvSpPr>
          <p:cNvPr id="12" name="TextBox 11">
            <a:extLst>
              <a:ext uri="{FF2B5EF4-FFF2-40B4-BE49-F238E27FC236}">
                <a16:creationId xmlns:a16="http://schemas.microsoft.com/office/drawing/2014/main" id="{BBF15407-5139-613F-FA33-8C7BA928D8A9}"/>
              </a:ext>
            </a:extLst>
          </p:cNvPr>
          <p:cNvSpPr txBox="1"/>
          <p:nvPr/>
        </p:nvSpPr>
        <p:spPr>
          <a:xfrm>
            <a:off x="3506828" y="2848124"/>
            <a:ext cx="2589171" cy="646331"/>
          </a:xfrm>
          <a:prstGeom prst="rect">
            <a:avLst/>
          </a:prstGeom>
          <a:noFill/>
        </p:spPr>
        <p:txBody>
          <a:bodyPr wrap="square" rtlCol="0">
            <a:spAutoFit/>
          </a:bodyPr>
          <a:lstStyle/>
          <a:p>
            <a:pPr algn="ctr"/>
            <a:r>
              <a:rPr lang="en-US" sz="3600" dirty="0">
                <a:latin typeface="Century Gothic" panose="020B0502020202020204" pitchFamily="34" charset="0"/>
              </a:rPr>
              <a:t>***********</a:t>
            </a:r>
          </a:p>
        </p:txBody>
      </p:sp>
      <p:sp>
        <p:nvSpPr>
          <p:cNvPr id="13" name="TextBox 12">
            <a:extLst>
              <a:ext uri="{FF2B5EF4-FFF2-40B4-BE49-F238E27FC236}">
                <a16:creationId xmlns:a16="http://schemas.microsoft.com/office/drawing/2014/main" id="{B498E38E-3D67-8285-1624-A6743645AD99}"/>
              </a:ext>
            </a:extLst>
          </p:cNvPr>
          <p:cNvSpPr txBox="1"/>
          <p:nvPr/>
        </p:nvSpPr>
        <p:spPr>
          <a:xfrm>
            <a:off x="4595914" y="4010436"/>
            <a:ext cx="3555308" cy="646331"/>
          </a:xfrm>
          <a:prstGeom prst="rect">
            <a:avLst/>
          </a:prstGeom>
          <a:noFill/>
        </p:spPr>
        <p:txBody>
          <a:bodyPr wrap="square" rtlCol="0">
            <a:spAutoFit/>
          </a:bodyPr>
          <a:lstStyle/>
          <a:p>
            <a:pPr algn="ctr"/>
            <a:r>
              <a:rPr lang="en-DE" sz="3600" b="0" i="0" u="none" strike="noStrike" dirty="0">
                <a:effectLst/>
                <a:latin typeface="Century Gothic" panose="020B0502020202020204" pitchFamily="34" charset="0"/>
              </a:rPr>
              <a:t>192.168. 0.1</a:t>
            </a:r>
            <a:endParaRPr lang="en-US" sz="3600" dirty="0">
              <a:latin typeface="Century Gothic" panose="020B0502020202020204" pitchFamily="34" charset="0"/>
            </a:endParaRPr>
          </a:p>
        </p:txBody>
      </p:sp>
      <p:sp>
        <p:nvSpPr>
          <p:cNvPr id="14" name="TextBox 13">
            <a:extLst>
              <a:ext uri="{FF2B5EF4-FFF2-40B4-BE49-F238E27FC236}">
                <a16:creationId xmlns:a16="http://schemas.microsoft.com/office/drawing/2014/main" id="{78B914FF-38FE-3AFE-0266-43C0256C6F33}"/>
              </a:ext>
            </a:extLst>
          </p:cNvPr>
          <p:cNvSpPr txBox="1"/>
          <p:nvPr/>
        </p:nvSpPr>
        <p:spPr>
          <a:xfrm>
            <a:off x="2122679" y="1767031"/>
            <a:ext cx="3443571" cy="646331"/>
          </a:xfrm>
          <a:prstGeom prst="rect">
            <a:avLst/>
          </a:prstGeom>
          <a:noFill/>
        </p:spPr>
        <p:txBody>
          <a:bodyPr wrap="none" rtlCol="0">
            <a:spAutoFit/>
          </a:bodyPr>
          <a:lstStyle/>
          <a:p>
            <a:pPr algn="ctr"/>
            <a:r>
              <a:rPr lang="en-US" sz="3600" dirty="0">
                <a:solidFill>
                  <a:schemeClr val="accent1"/>
                </a:solidFill>
                <a:latin typeface="Century Gothic" panose="020B0502020202020204" pitchFamily="34" charset="0"/>
              </a:rPr>
              <a:t>Configurations</a:t>
            </a:r>
          </a:p>
        </p:txBody>
      </p:sp>
      <p:sp>
        <p:nvSpPr>
          <p:cNvPr id="2" name="Rounded Rectangle 1">
            <a:extLst>
              <a:ext uri="{FF2B5EF4-FFF2-40B4-BE49-F238E27FC236}">
                <a16:creationId xmlns:a16="http://schemas.microsoft.com/office/drawing/2014/main" id="{4449F70D-C53D-333B-1A12-F619852ABF1A}"/>
              </a:ext>
            </a:extLst>
          </p:cNvPr>
          <p:cNvSpPr/>
          <p:nvPr/>
        </p:nvSpPr>
        <p:spPr>
          <a:xfrm>
            <a:off x="831055" y="865924"/>
            <a:ext cx="10529887" cy="5126151"/>
          </a:xfrm>
          <a:prstGeom prst="round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7176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0"/>
                                  </p:iterate>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5001"/>
                            </p:stCondLst>
                            <p:childTnLst>
                              <p:par>
                                <p:cTn id="8" presetID="1" presetClass="entr" presetSubtype="0" fill="hold" grpId="0" nodeType="afterEffect">
                                  <p:stCondLst>
                                    <p:cond delay="0"/>
                                  </p:stCondLst>
                                  <p:iterate type="lt">
                                    <p:tmAbs val="500"/>
                                  </p:iterate>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6E3402AC-B7E7-2204-EDCA-3E7987A263BE}"/>
              </a:ext>
            </a:extLst>
          </p:cNvPr>
          <p:cNvSpPr/>
          <p:nvPr/>
        </p:nvSpPr>
        <p:spPr>
          <a:xfrm>
            <a:off x="1837509" y="1482635"/>
            <a:ext cx="8516983" cy="3892731"/>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32E56A8E-FABD-0C2C-17FE-6CC8B051F36D}"/>
              </a:ext>
            </a:extLst>
          </p:cNvPr>
          <p:cNvSpPr/>
          <p:nvPr/>
        </p:nvSpPr>
        <p:spPr>
          <a:xfrm>
            <a:off x="2072639" y="2566851"/>
            <a:ext cx="8046721" cy="973183"/>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bg2"/>
                </a:solidFill>
                <a:latin typeface="Century Gothic" panose="020B0502020202020204" pitchFamily="34" charset="0"/>
              </a:rPr>
              <a:t> Key:</a:t>
            </a:r>
          </a:p>
        </p:txBody>
      </p:sp>
      <p:sp>
        <p:nvSpPr>
          <p:cNvPr id="9" name="Rounded Rectangle 8">
            <a:extLst>
              <a:ext uri="{FF2B5EF4-FFF2-40B4-BE49-F238E27FC236}">
                <a16:creationId xmlns:a16="http://schemas.microsoft.com/office/drawing/2014/main" id="{28BA598D-49F6-DDB0-C22D-925F002AABAD}"/>
              </a:ext>
            </a:extLst>
          </p:cNvPr>
          <p:cNvSpPr/>
          <p:nvPr/>
        </p:nvSpPr>
        <p:spPr>
          <a:xfrm>
            <a:off x="2072639" y="3847011"/>
            <a:ext cx="8046721" cy="973183"/>
          </a:xfrm>
          <a:prstGeom prst="roundRect">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dirty="0">
                <a:solidFill>
                  <a:schemeClr val="bg2"/>
                </a:solidFill>
                <a:latin typeface="Century Gothic" panose="020B0502020202020204" pitchFamily="34" charset="0"/>
              </a:rPr>
              <a:t> IP Address:</a:t>
            </a:r>
          </a:p>
        </p:txBody>
      </p:sp>
      <p:sp>
        <p:nvSpPr>
          <p:cNvPr id="12" name="TextBox 11">
            <a:extLst>
              <a:ext uri="{FF2B5EF4-FFF2-40B4-BE49-F238E27FC236}">
                <a16:creationId xmlns:a16="http://schemas.microsoft.com/office/drawing/2014/main" id="{BBF15407-5139-613F-FA33-8C7BA928D8A9}"/>
              </a:ext>
            </a:extLst>
          </p:cNvPr>
          <p:cNvSpPr txBox="1"/>
          <p:nvPr/>
        </p:nvSpPr>
        <p:spPr>
          <a:xfrm>
            <a:off x="3506828" y="2848124"/>
            <a:ext cx="2589171" cy="646331"/>
          </a:xfrm>
          <a:prstGeom prst="rect">
            <a:avLst/>
          </a:prstGeom>
          <a:noFill/>
        </p:spPr>
        <p:txBody>
          <a:bodyPr wrap="square" rtlCol="0">
            <a:spAutoFit/>
          </a:bodyPr>
          <a:lstStyle/>
          <a:p>
            <a:pPr algn="ctr"/>
            <a:r>
              <a:rPr lang="en-US" sz="3600" dirty="0">
                <a:latin typeface="Century Gothic" panose="020B0502020202020204" pitchFamily="34" charset="0"/>
              </a:rPr>
              <a:t>***********</a:t>
            </a:r>
          </a:p>
        </p:txBody>
      </p:sp>
      <p:sp>
        <p:nvSpPr>
          <p:cNvPr id="13" name="TextBox 12">
            <a:extLst>
              <a:ext uri="{FF2B5EF4-FFF2-40B4-BE49-F238E27FC236}">
                <a16:creationId xmlns:a16="http://schemas.microsoft.com/office/drawing/2014/main" id="{B498E38E-3D67-8285-1624-A6743645AD99}"/>
              </a:ext>
            </a:extLst>
          </p:cNvPr>
          <p:cNvSpPr txBox="1"/>
          <p:nvPr/>
        </p:nvSpPr>
        <p:spPr>
          <a:xfrm>
            <a:off x="4595914" y="4010436"/>
            <a:ext cx="3555308" cy="646331"/>
          </a:xfrm>
          <a:prstGeom prst="rect">
            <a:avLst/>
          </a:prstGeom>
          <a:noFill/>
        </p:spPr>
        <p:txBody>
          <a:bodyPr wrap="square" rtlCol="0">
            <a:spAutoFit/>
          </a:bodyPr>
          <a:lstStyle/>
          <a:p>
            <a:pPr algn="ctr"/>
            <a:r>
              <a:rPr lang="en-DE" sz="3600" b="0" i="0" u="none" strike="noStrike" dirty="0">
                <a:effectLst/>
                <a:latin typeface="Century Gothic" panose="020B0502020202020204" pitchFamily="34" charset="0"/>
              </a:rPr>
              <a:t>192.168. 0.1</a:t>
            </a:r>
            <a:endParaRPr lang="en-US" sz="3600" dirty="0">
              <a:latin typeface="Century Gothic" panose="020B0502020202020204" pitchFamily="34" charset="0"/>
            </a:endParaRPr>
          </a:p>
        </p:txBody>
      </p:sp>
      <p:sp>
        <p:nvSpPr>
          <p:cNvPr id="14" name="TextBox 13">
            <a:extLst>
              <a:ext uri="{FF2B5EF4-FFF2-40B4-BE49-F238E27FC236}">
                <a16:creationId xmlns:a16="http://schemas.microsoft.com/office/drawing/2014/main" id="{78B914FF-38FE-3AFE-0266-43C0256C6F33}"/>
              </a:ext>
            </a:extLst>
          </p:cNvPr>
          <p:cNvSpPr txBox="1"/>
          <p:nvPr/>
        </p:nvSpPr>
        <p:spPr>
          <a:xfrm>
            <a:off x="2122679" y="1767031"/>
            <a:ext cx="3443571" cy="646331"/>
          </a:xfrm>
          <a:prstGeom prst="rect">
            <a:avLst/>
          </a:prstGeom>
          <a:noFill/>
        </p:spPr>
        <p:txBody>
          <a:bodyPr wrap="none" rtlCol="0">
            <a:spAutoFit/>
          </a:bodyPr>
          <a:lstStyle/>
          <a:p>
            <a:pPr algn="ctr"/>
            <a:r>
              <a:rPr lang="en-US" sz="3600" dirty="0">
                <a:solidFill>
                  <a:schemeClr val="accent1"/>
                </a:solidFill>
                <a:latin typeface="Century Gothic" panose="020B0502020202020204" pitchFamily="34" charset="0"/>
              </a:rPr>
              <a:t>Configurations</a:t>
            </a:r>
          </a:p>
        </p:txBody>
      </p:sp>
    </p:spTree>
    <p:extLst>
      <p:ext uri="{BB962C8B-B14F-4D97-AF65-F5344CB8AC3E}">
        <p14:creationId xmlns:p14="http://schemas.microsoft.com/office/powerpoint/2010/main" val="3520603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500"/>
                                  </p:iterate>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5001"/>
                            </p:stCondLst>
                            <p:childTnLst>
                              <p:par>
                                <p:cTn id="8" presetID="1" presetClass="entr" presetSubtype="0" fill="hold" grpId="0" nodeType="afterEffect">
                                  <p:stCondLst>
                                    <p:cond delay="0"/>
                                  </p:stCondLst>
                                  <p:iterate type="lt">
                                    <p:tmAbs val="500"/>
                                  </p:iterate>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wn Arrow 1">
            <a:extLst>
              <a:ext uri="{FF2B5EF4-FFF2-40B4-BE49-F238E27FC236}">
                <a16:creationId xmlns:a16="http://schemas.microsoft.com/office/drawing/2014/main" id="{848EF7AB-66AD-E9C5-E5F2-E7D3D07497ED}"/>
              </a:ext>
            </a:extLst>
          </p:cNvPr>
          <p:cNvSpPr/>
          <p:nvPr/>
        </p:nvSpPr>
        <p:spPr>
          <a:xfrm>
            <a:off x="6808319" y="2592580"/>
            <a:ext cx="1229194" cy="21585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wn Arrow 2">
            <a:extLst>
              <a:ext uri="{FF2B5EF4-FFF2-40B4-BE49-F238E27FC236}">
                <a16:creationId xmlns:a16="http://schemas.microsoft.com/office/drawing/2014/main" id="{E2D0BD91-186B-2463-A35C-78AAE5C5DE8E}"/>
              </a:ext>
            </a:extLst>
          </p:cNvPr>
          <p:cNvSpPr/>
          <p:nvPr/>
        </p:nvSpPr>
        <p:spPr>
          <a:xfrm flipV="1">
            <a:off x="2638270" y="2259768"/>
            <a:ext cx="1229194" cy="215858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E6B181A-D95F-65A4-CD7F-55448CF48C1E}"/>
              </a:ext>
            </a:extLst>
          </p:cNvPr>
          <p:cNvSpPr txBox="1"/>
          <p:nvPr/>
        </p:nvSpPr>
        <p:spPr>
          <a:xfrm>
            <a:off x="3698147" y="3309080"/>
            <a:ext cx="2397853" cy="523220"/>
          </a:xfrm>
          <a:prstGeom prst="rect">
            <a:avLst/>
          </a:prstGeom>
          <a:noFill/>
        </p:spPr>
        <p:txBody>
          <a:bodyPr wrap="square" rtlCol="0">
            <a:spAutoFit/>
          </a:bodyPr>
          <a:lstStyle/>
          <a:p>
            <a:pPr algn="ctr"/>
            <a:r>
              <a:rPr lang="en-US" sz="2800" dirty="0">
                <a:solidFill>
                  <a:schemeClr val="accent1"/>
                </a:solidFill>
                <a:latin typeface="Century Gothic" panose="020B0502020202020204" pitchFamily="34" charset="0"/>
              </a:rPr>
              <a:t>Productivity</a:t>
            </a:r>
          </a:p>
        </p:txBody>
      </p:sp>
      <p:sp>
        <p:nvSpPr>
          <p:cNvPr id="5" name="TextBox 4">
            <a:extLst>
              <a:ext uri="{FF2B5EF4-FFF2-40B4-BE49-F238E27FC236}">
                <a16:creationId xmlns:a16="http://schemas.microsoft.com/office/drawing/2014/main" id="{0EA2AD6E-6822-DB31-2310-58261AA37184}"/>
              </a:ext>
            </a:extLst>
          </p:cNvPr>
          <p:cNvSpPr txBox="1"/>
          <p:nvPr/>
        </p:nvSpPr>
        <p:spPr>
          <a:xfrm>
            <a:off x="8249873" y="3309080"/>
            <a:ext cx="2397853" cy="954107"/>
          </a:xfrm>
          <a:prstGeom prst="rect">
            <a:avLst/>
          </a:prstGeom>
          <a:noFill/>
        </p:spPr>
        <p:txBody>
          <a:bodyPr wrap="square" rtlCol="0">
            <a:spAutoFit/>
          </a:bodyPr>
          <a:lstStyle/>
          <a:p>
            <a:pPr algn="ctr"/>
            <a:r>
              <a:rPr lang="en-US" sz="2800" dirty="0">
                <a:solidFill>
                  <a:schemeClr val="accent1"/>
                </a:solidFill>
                <a:latin typeface="Century Gothic" panose="020B0502020202020204" pitchFamily="34" charset="0"/>
              </a:rPr>
              <a:t>Integration cost</a:t>
            </a:r>
          </a:p>
        </p:txBody>
      </p:sp>
    </p:spTree>
    <p:extLst>
      <p:ext uri="{BB962C8B-B14F-4D97-AF65-F5344CB8AC3E}">
        <p14:creationId xmlns:p14="http://schemas.microsoft.com/office/powerpoint/2010/main" val="55264783"/>
      </p:ext>
    </p:extLst>
  </p:cSld>
  <p:clrMapOvr>
    <a:masterClrMapping/>
  </p:clrMapOvr>
  <mc:AlternateContent xmlns:mc="http://schemas.openxmlformats.org/markup-compatibility/2006" xmlns:p14="http://schemas.microsoft.com/office/powerpoint/2010/main">
    <mc:Choice Requires="p14">
      <p:transition spd="med" p14:dur="700" advTm="14000">
        <p:fade/>
      </p:transition>
    </mc:Choice>
    <mc:Fallback xmlns="">
      <p:transition spd="med" advTm="14000">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a:solidFill>
                  <a:schemeClr val="accent1"/>
                </a:solidFill>
                <a:latin typeface="Century Gothic" panose="020B0502020202020204" pitchFamily="34" charset="0"/>
              </a:rPr>
              <a:t>NEXT VIDEO</a:t>
            </a:r>
            <a:endParaRPr lang="en-US" sz="440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7" name="Group 6">
            <a:extLst>
              <a:ext uri="{FF2B5EF4-FFF2-40B4-BE49-F238E27FC236}">
                <a16:creationId xmlns:a16="http://schemas.microsoft.com/office/drawing/2014/main" id="{9571D692-2446-9B47-0F49-BED925FE92EF}"/>
              </a:ext>
            </a:extLst>
          </p:cNvPr>
          <p:cNvGrpSpPr/>
          <p:nvPr/>
        </p:nvGrpSpPr>
        <p:grpSpPr>
          <a:xfrm>
            <a:off x="4058386" y="-758087"/>
            <a:ext cx="9353362" cy="10694499"/>
            <a:chOff x="4058386" y="-2458309"/>
            <a:chExt cx="9353362" cy="10694499"/>
          </a:xfrm>
        </p:grpSpPr>
        <p:grpSp>
          <p:nvGrpSpPr>
            <p:cNvPr id="5" name="Group 4">
              <a:extLst>
                <a:ext uri="{FF2B5EF4-FFF2-40B4-BE49-F238E27FC236}">
                  <a16:creationId xmlns:a16="http://schemas.microsoft.com/office/drawing/2014/main" id="{436AA046-7F76-CF50-D085-250409BD2583}"/>
                </a:ext>
              </a:extLst>
            </p:cNvPr>
            <p:cNvGrpSpPr/>
            <p:nvPr/>
          </p:nvGrpSpPr>
          <p:grpSpPr>
            <a:xfrm>
              <a:off x="4058386" y="-2458309"/>
              <a:ext cx="9353362" cy="10694499"/>
              <a:chOff x="4058386" y="-3327400"/>
              <a:chExt cx="9353362" cy="10694499"/>
            </a:xfrm>
          </p:grpSpPr>
          <p:grpSp>
            <p:nvGrpSpPr>
              <p:cNvPr id="21" name="Group 20">
                <a:extLst>
                  <a:ext uri="{FF2B5EF4-FFF2-40B4-BE49-F238E27FC236}">
                    <a16:creationId xmlns:a16="http://schemas.microsoft.com/office/drawing/2014/main" id="{F8C7E6F1-D304-00E6-40D4-0B199910FC19}"/>
                  </a:ext>
                </a:extLst>
              </p:cNvPr>
              <p:cNvGrpSpPr/>
              <p:nvPr/>
            </p:nvGrpSpPr>
            <p:grpSpPr>
              <a:xfrm>
                <a:off x="4058386" y="-3327400"/>
                <a:ext cx="9353362" cy="10694499"/>
                <a:chOff x="3728723" y="-274320"/>
                <a:chExt cx="9353362" cy="10694499"/>
              </a:xfrm>
            </p:grpSpPr>
            <p:grpSp>
              <p:nvGrpSpPr>
                <p:cNvPr id="23" name="Group 22">
                  <a:extLst>
                    <a:ext uri="{FF2B5EF4-FFF2-40B4-BE49-F238E27FC236}">
                      <a16:creationId xmlns:a16="http://schemas.microsoft.com/office/drawing/2014/main" id="{C0AC9D36-F8B6-EE03-6A13-EABE564E85D6}"/>
                    </a:ext>
                  </a:extLst>
                </p:cNvPr>
                <p:cNvGrpSpPr/>
                <p:nvPr/>
              </p:nvGrpSpPr>
              <p:grpSpPr>
                <a:xfrm>
                  <a:off x="3728723" y="-274320"/>
                  <a:ext cx="9353362" cy="10694499"/>
                  <a:chOff x="-5543947" y="167323"/>
                  <a:chExt cx="9353362" cy="10694499"/>
                </a:xfrm>
              </p:grpSpPr>
              <p:pic>
                <p:nvPicPr>
                  <p:cNvPr id="25" name="Graphic 23" descr="Film strip outline">
                    <a:extLst>
                      <a:ext uri="{FF2B5EF4-FFF2-40B4-BE49-F238E27FC236}">
                        <a16:creationId xmlns:a16="http://schemas.microsoft.com/office/drawing/2014/main" id="{2FC1ED3C-239D-A2D7-978D-3C0636121D8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6" name="Graphic 24" descr="Film strip outline">
                    <a:extLst>
                      <a:ext uri="{FF2B5EF4-FFF2-40B4-BE49-F238E27FC236}">
                        <a16:creationId xmlns:a16="http://schemas.microsoft.com/office/drawing/2014/main" id="{9DFD7E99-4DE9-4643-5073-B464347B0A6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7" name="Graphic 25" descr="Film strip outline">
                    <a:extLst>
                      <a:ext uri="{FF2B5EF4-FFF2-40B4-BE49-F238E27FC236}">
                        <a16:creationId xmlns:a16="http://schemas.microsoft.com/office/drawing/2014/main" id="{C12E97A7-BB64-5FD2-BD0E-A8B4031E2CE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8" name="Graphic 26" descr="Film strip outline">
                    <a:extLst>
                      <a:ext uri="{FF2B5EF4-FFF2-40B4-BE49-F238E27FC236}">
                        <a16:creationId xmlns:a16="http://schemas.microsoft.com/office/drawing/2014/main" id="{67905639-819F-2368-8A01-1DEEE0075D8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4" name="TextBox 21">
                  <a:extLst>
                    <a:ext uri="{FF2B5EF4-FFF2-40B4-BE49-F238E27FC236}">
                      <a16:creationId xmlns:a16="http://schemas.microsoft.com/office/drawing/2014/main" id="{068D10C7-5A45-691A-7E2E-1AB7BA69460E}"/>
                    </a:ext>
                  </a:extLst>
                </p:cNvPr>
                <p:cNvSpPr txBox="1"/>
                <p:nvPr/>
              </p:nvSpPr>
              <p:spPr>
                <a:xfrm>
                  <a:off x="8348432" y="338942"/>
                  <a:ext cx="184730"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3600" dirty="0">
                    <a:solidFill>
                      <a:schemeClr val="accent5"/>
                    </a:solidFill>
                    <a:latin typeface="Century Gothic" panose="020B0502020202020204" pitchFamily="34" charset="0"/>
                  </a:endParaRPr>
                </a:p>
              </p:txBody>
            </p:sp>
          </p:grpSp>
          <p:sp>
            <p:nvSpPr>
              <p:cNvPr id="14" name="TextBox 10">
                <a:extLst>
                  <a:ext uri="{FF2B5EF4-FFF2-40B4-BE49-F238E27FC236}">
                    <a16:creationId xmlns:a16="http://schemas.microsoft.com/office/drawing/2014/main" id="{32E63D8A-3919-7332-380C-6F9EE08D1EB1}"/>
                  </a:ext>
                </a:extLst>
              </p:cNvPr>
              <p:cNvSpPr txBox="1"/>
              <p:nvPr/>
            </p:nvSpPr>
            <p:spPr>
              <a:xfrm>
                <a:off x="7377484" y="-2555324"/>
                <a:ext cx="2970685"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Architecture</a:t>
                </a:r>
              </a:p>
              <a:p>
                <a:pPr algn="ctr"/>
                <a:r>
                  <a:rPr lang="en-US" sz="3600" dirty="0">
                    <a:solidFill>
                      <a:schemeClr val="accent1"/>
                    </a:solidFill>
                    <a:latin typeface="Century Gothic" panose="020B0502020202020204" pitchFamily="34" charset="0"/>
                  </a:rPr>
                  <a:t>Patterns</a:t>
                </a:r>
              </a:p>
            </p:txBody>
          </p:sp>
        </p:grpSp>
        <p:sp>
          <p:nvSpPr>
            <p:cNvPr id="2" name="TextBox 27">
              <a:extLst>
                <a:ext uri="{FF2B5EF4-FFF2-40B4-BE49-F238E27FC236}">
                  <a16:creationId xmlns:a16="http://schemas.microsoft.com/office/drawing/2014/main" id="{F1DCE126-FD5B-386E-3F08-0ABABF7615E0}"/>
                </a:ext>
              </a:extLst>
            </p:cNvPr>
            <p:cNvSpPr txBox="1"/>
            <p:nvPr/>
          </p:nvSpPr>
          <p:spPr>
            <a:xfrm>
              <a:off x="7930121" y="1064134"/>
              <a:ext cx="1917512"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Building</a:t>
              </a:r>
            </a:p>
            <a:p>
              <a:pPr algn="ctr"/>
              <a:r>
                <a:rPr lang="en-US" sz="3600" dirty="0">
                  <a:solidFill>
                    <a:schemeClr val="accent1"/>
                  </a:solidFill>
                  <a:latin typeface="Century Gothic" panose="020B0502020202020204" pitchFamily="34" charset="0"/>
                </a:rPr>
                <a:t>Blocks</a:t>
              </a:r>
            </a:p>
          </p:txBody>
        </p:sp>
        <p:sp>
          <p:nvSpPr>
            <p:cNvPr id="3" name="TextBox 27">
              <a:extLst>
                <a:ext uri="{FF2B5EF4-FFF2-40B4-BE49-F238E27FC236}">
                  <a16:creationId xmlns:a16="http://schemas.microsoft.com/office/drawing/2014/main" id="{6050801C-B4C9-9061-3052-24A237E838A6}"/>
                </a:ext>
              </a:extLst>
            </p:cNvPr>
            <p:cNvSpPr txBox="1"/>
            <p:nvPr/>
          </p:nvSpPr>
          <p:spPr>
            <a:xfrm>
              <a:off x="7519349" y="3617604"/>
              <a:ext cx="2686954"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Thing</a:t>
              </a:r>
            </a:p>
            <a:p>
              <a:pPr algn="ctr"/>
              <a:r>
                <a:rPr lang="en-US" sz="3600" dirty="0">
                  <a:solidFill>
                    <a:schemeClr val="accent1"/>
                  </a:solidFill>
                  <a:latin typeface="Century Gothic" panose="020B0502020202020204" pitchFamily="34" charset="0"/>
                </a:rPr>
                <a:t>Description</a:t>
              </a:r>
            </a:p>
          </p:txBody>
        </p:sp>
      </p:grpSp>
    </p:spTree>
    <p:extLst>
      <p:ext uri="{BB962C8B-B14F-4D97-AF65-F5344CB8AC3E}">
        <p14:creationId xmlns:p14="http://schemas.microsoft.com/office/powerpoint/2010/main" val="1771043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a:solidFill>
                  <a:schemeClr val="accent1"/>
                </a:solidFill>
                <a:latin typeface="Century Gothic" panose="020B0502020202020204" pitchFamily="34" charset="0"/>
              </a:rPr>
              <a:t>NEXT VIDEO</a:t>
            </a:r>
            <a:endParaRPr lang="en-US" sz="440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7" name="Group 6">
            <a:extLst>
              <a:ext uri="{FF2B5EF4-FFF2-40B4-BE49-F238E27FC236}">
                <a16:creationId xmlns:a16="http://schemas.microsoft.com/office/drawing/2014/main" id="{9571D692-2446-9B47-0F49-BED925FE92EF}"/>
              </a:ext>
            </a:extLst>
          </p:cNvPr>
          <p:cNvGrpSpPr/>
          <p:nvPr/>
        </p:nvGrpSpPr>
        <p:grpSpPr>
          <a:xfrm>
            <a:off x="4058386" y="-3172689"/>
            <a:ext cx="9353362" cy="10694499"/>
            <a:chOff x="4058386" y="-2458309"/>
            <a:chExt cx="9353362" cy="10694499"/>
          </a:xfrm>
        </p:grpSpPr>
        <p:grpSp>
          <p:nvGrpSpPr>
            <p:cNvPr id="5" name="Group 4">
              <a:extLst>
                <a:ext uri="{FF2B5EF4-FFF2-40B4-BE49-F238E27FC236}">
                  <a16:creationId xmlns:a16="http://schemas.microsoft.com/office/drawing/2014/main" id="{436AA046-7F76-CF50-D085-250409BD2583}"/>
                </a:ext>
              </a:extLst>
            </p:cNvPr>
            <p:cNvGrpSpPr/>
            <p:nvPr/>
          </p:nvGrpSpPr>
          <p:grpSpPr>
            <a:xfrm>
              <a:off x="4058386" y="-2458309"/>
              <a:ext cx="9353362" cy="10694499"/>
              <a:chOff x="4058386" y="-3327400"/>
              <a:chExt cx="9353362" cy="10694499"/>
            </a:xfrm>
          </p:grpSpPr>
          <p:grpSp>
            <p:nvGrpSpPr>
              <p:cNvPr id="21" name="Group 20">
                <a:extLst>
                  <a:ext uri="{FF2B5EF4-FFF2-40B4-BE49-F238E27FC236}">
                    <a16:creationId xmlns:a16="http://schemas.microsoft.com/office/drawing/2014/main" id="{F8C7E6F1-D304-00E6-40D4-0B199910FC19}"/>
                  </a:ext>
                </a:extLst>
              </p:cNvPr>
              <p:cNvGrpSpPr/>
              <p:nvPr/>
            </p:nvGrpSpPr>
            <p:grpSpPr>
              <a:xfrm>
                <a:off x="4058386" y="-3327400"/>
                <a:ext cx="9353362" cy="10694499"/>
                <a:chOff x="3728723" y="-274320"/>
                <a:chExt cx="9353362" cy="10694499"/>
              </a:xfrm>
            </p:grpSpPr>
            <p:grpSp>
              <p:nvGrpSpPr>
                <p:cNvPr id="23" name="Group 22">
                  <a:extLst>
                    <a:ext uri="{FF2B5EF4-FFF2-40B4-BE49-F238E27FC236}">
                      <a16:creationId xmlns:a16="http://schemas.microsoft.com/office/drawing/2014/main" id="{C0AC9D36-F8B6-EE03-6A13-EABE564E85D6}"/>
                    </a:ext>
                  </a:extLst>
                </p:cNvPr>
                <p:cNvGrpSpPr/>
                <p:nvPr/>
              </p:nvGrpSpPr>
              <p:grpSpPr>
                <a:xfrm>
                  <a:off x="3728723" y="-274320"/>
                  <a:ext cx="9353362" cy="10694499"/>
                  <a:chOff x="-5543947" y="167323"/>
                  <a:chExt cx="9353362" cy="10694499"/>
                </a:xfrm>
              </p:grpSpPr>
              <p:pic>
                <p:nvPicPr>
                  <p:cNvPr id="25" name="Graphic 23" descr="Film strip outline">
                    <a:extLst>
                      <a:ext uri="{FF2B5EF4-FFF2-40B4-BE49-F238E27FC236}">
                        <a16:creationId xmlns:a16="http://schemas.microsoft.com/office/drawing/2014/main" id="{2FC1ED3C-239D-A2D7-978D-3C0636121D8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6" name="Graphic 24" descr="Film strip outline">
                    <a:extLst>
                      <a:ext uri="{FF2B5EF4-FFF2-40B4-BE49-F238E27FC236}">
                        <a16:creationId xmlns:a16="http://schemas.microsoft.com/office/drawing/2014/main" id="{9DFD7E99-4DE9-4643-5073-B464347B0A6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7" name="Graphic 25" descr="Film strip outline">
                    <a:extLst>
                      <a:ext uri="{FF2B5EF4-FFF2-40B4-BE49-F238E27FC236}">
                        <a16:creationId xmlns:a16="http://schemas.microsoft.com/office/drawing/2014/main" id="{C12E97A7-BB64-5FD2-BD0E-A8B4031E2CE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8" name="Graphic 26" descr="Film strip outline">
                    <a:extLst>
                      <a:ext uri="{FF2B5EF4-FFF2-40B4-BE49-F238E27FC236}">
                        <a16:creationId xmlns:a16="http://schemas.microsoft.com/office/drawing/2014/main" id="{67905639-819F-2368-8A01-1DEEE0075D8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4" name="TextBox 21">
                  <a:extLst>
                    <a:ext uri="{FF2B5EF4-FFF2-40B4-BE49-F238E27FC236}">
                      <a16:creationId xmlns:a16="http://schemas.microsoft.com/office/drawing/2014/main" id="{068D10C7-5A45-691A-7E2E-1AB7BA69460E}"/>
                    </a:ext>
                  </a:extLst>
                </p:cNvPr>
                <p:cNvSpPr txBox="1"/>
                <p:nvPr/>
              </p:nvSpPr>
              <p:spPr>
                <a:xfrm>
                  <a:off x="8348432" y="338942"/>
                  <a:ext cx="184730" cy="646331"/>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lang="en-US" sz="3600" dirty="0">
                    <a:solidFill>
                      <a:schemeClr val="accent5"/>
                    </a:solidFill>
                    <a:latin typeface="Century Gothic" panose="020B0502020202020204" pitchFamily="34" charset="0"/>
                  </a:endParaRPr>
                </a:p>
              </p:txBody>
            </p:sp>
          </p:grpSp>
          <p:sp>
            <p:nvSpPr>
              <p:cNvPr id="14" name="TextBox 10">
                <a:extLst>
                  <a:ext uri="{FF2B5EF4-FFF2-40B4-BE49-F238E27FC236}">
                    <a16:creationId xmlns:a16="http://schemas.microsoft.com/office/drawing/2014/main" id="{32E63D8A-3919-7332-380C-6F9EE08D1EB1}"/>
                  </a:ext>
                </a:extLst>
              </p:cNvPr>
              <p:cNvSpPr txBox="1"/>
              <p:nvPr/>
            </p:nvSpPr>
            <p:spPr>
              <a:xfrm>
                <a:off x="7377484" y="-2555324"/>
                <a:ext cx="2970685"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Architecture</a:t>
                </a:r>
              </a:p>
              <a:p>
                <a:pPr algn="ctr"/>
                <a:r>
                  <a:rPr lang="en-US" sz="3600" dirty="0">
                    <a:solidFill>
                      <a:schemeClr val="accent1"/>
                    </a:solidFill>
                    <a:latin typeface="Century Gothic" panose="020B0502020202020204" pitchFamily="34" charset="0"/>
                  </a:rPr>
                  <a:t>Patterns</a:t>
                </a:r>
              </a:p>
            </p:txBody>
          </p:sp>
        </p:grpSp>
        <p:sp>
          <p:nvSpPr>
            <p:cNvPr id="2" name="TextBox 27">
              <a:extLst>
                <a:ext uri="{FF2B5EF4-FFF2-40B4-BE49-F238E27FC236}">
                  <a16:creationId xmlns:a16="http://schemas.microsoft.com/office/drawing/2014/main" id="{F1DCE126-FD5B-386E-3F08-0ABABF7615E0}"/>
                </a:ext>
              </a:extLst>
            </p:cNvPr>
            <p:cNvSpPr txBox="1"/>
            <p:nvPr/>
          </p:nvSpPr>
          <p:spPr>
            <a:xfrm>
              <a:off x="7930121" y="1064134"/>
              <a:ext cx="1917512"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Building</a:t>
              </a:r>
            </a:p>
            <a:p>
              <a:pPr algn="ctr"/>
              <a:r>
                <a:rPr lang="en-US" sz="3600" dirty="0">
                  <a:solidFill>
                    <a:schemeClr val="accent1"/>
                  </a:solidFill>
                  <a:latin typeface="Century Gothic" panose="020B0502020202020204" pitchFamily="34" charset="0"/>
                </a:rPr>
                <a:t>Blocks</a:t>
              </a:r>
            </a:p>
          </p:txBody>
        </p:sp>
        <p:sp>
          <p:nvSpPr>
            <p:cNvPr id="3" name="TextBox 27">
              <a:extLst>
                <a:ext uri="{FF2B5EF4-FFF2-40B4-BE49-F238E27FC236}">
                  <a16:creationId xmlns:a16="http://schemas.microsoft.com/office/drawing/2014/main" id="{6050801C-B4C9-9061-3052-24A237E838A6}"/>
                </a:ext>
              </a:extLst>
            </p:cNvPr>
            <p:cNvSpPr txBox="1"/>
            <p:nvPr/>
          </p:nvSpPr>
          <p:spPr>
            <a:xfrm>
              <a:off x="7519349" y="3617604"/>
              <a:ext cx="2686954" cy="1200329"/>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dirty="0">
                  <a:solidFill>
                    <a:schemeClr val="accent1"/>
                  </a:solidFill>
                  <a:latin typeface="Century Gothic" panose="020B0502020202020204" pitchFamily="34" charset="0"/>
                </a:rPr>
                <a:t>Thing</a:t>
              </a:r>
            </a:p>
            <a:p>
              <a:pPr algn="ctr"/>
              <a:r>
                <a:rPr lang="en-US" sz="3600" dirty="0">
                  <a:solidFill>
                    <a:schemeClr val="accent1"/>
                  </a:solidFill>
                  <a:latin typeface="Century Gothic" panose="020B0502020202020204" pitchFamily="34" charset="0"/>
                </a:rPr>
                <a:t>Description</a:t>
              </a:r>
            </a:p>
          </p:txBody>
        </p:sp>
      </p:grpSp>
    </p:spTree>
    <p:extLst>
      <p:ext uri="{BB962C8B-B14F-4D97-AF65-F5344CB8AC3E}">
        <p14:creationId xmlns:p14="http://schemas.microsoft.com/office/powerpoint/2010/main" val="802804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A picture containing logo&#10;&#10;Description automatically generated">
            <a:extLst>
              <a:ext uri="{FF2B5EF4-FFF2-40B4-BE49-F238E27FC236}">
                <a16:creationId xmlns:a16="http://schemas.microsoft.com/office/drawing/2014/main" id="{A2901980-5CCF-E04B-EF7A-917044F57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011" y="990600"/>
            <a:ext cx="9753600" cy="4876800"/>
          </a:xfrm>
          <a:prstGeom prst="rect">
            <a:avLst/>
          </a:prstGeom>
        </p:spPr>
      </p:pic>
    </p:spTree>
    <p:extLst>
      <p:ext uri="{BB962C8B-B14F-4D97-AF65-F5344CB8AC3E}">
        <p14:creationId xmlns:p14="http://schemas.microsoft.com/office/powerpoint/2010/main" val="408859999"/>
      </p:ext>
    </p:extLst>
  </p:cSld>
  <p:clrMapOvr>
    <a:masterClrMapping/>
  </p:clrMapOvr>
  <mc:AlternateContent xmlns:mc="http://schemas.openxmlformats.org/markup-compatibility/2006" xmlns:p14="http://schemas.microsoft.com/office/powerpoint/2010/main">
    <mc:Choice Requires="p14">
      <p:transition spd="slow" p14:dur="2000" advTm="1000"/>
    </mc:Choice>
    <mc:Fallback xmlns="">
      <p:transition spd="slow" advTm="1000"/>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079D50C5-FAF9-69C9-E581-B5318807CD15}"/>
              </a:ext>
            </a:extLst>
          </p:cNvPr>
          <p:cNvSpPr/>
          <p:nvPr/>
        </p:nvSpPr>
        <p:spPr>
          <a:xfrm>
            <a:off x="1032256"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B2EE81-90D0-AEF5-195E-CD3BBEC1AAC8}"/>
              </a:ext>
            </a:extLst>
          </p:cNvPr>
          <p:cNvSpPr txBox="1"/>
          <p:nvPr/>
        </p:nvSpPr>
        <p:spPr>
          <a:xfrm>
            <a:off x="2731008" y="585216"/>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194EC36A-72C0-5D97-08B6-18C18A96A95D}"/>
              </a:ext>
            </a:extLst>
          </p:cNvPr>
          <p:cNvSpPr txBox="1"/>
          <p:nvPr/>
        </p:nvSpPr>
        <p:spPr>
          <a:xfrm>
            <a:off x="8769346" y="2544227"/>
            <a:ext cx="2390398"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Next Video</a:t>
            </a:r>
          </a:p>
        </p:txBody>
      </p:sp>
      <p:sp>
        <p:nvSpPr>
          <p:cNvPr id="14" name="Rectangle 13">
            <a:extLst>
              <a:ext uri="{FF2B5EF4-FFF2-40B4-BE49-F238E27FC236}">
                <a16:creationId xmlns:a16="http://schemas.microsoft.com/office/drawing/2014/main" id="{30610344-5073-9351-D254-6D8408C00B10}"/>
              </a:ext>
            </a:extLst>
          </p:cNvPr>
          <p:cNvSpPr>
            <a:spLocks/>
          </p:cNvSpPr>
          <p:nvPr/>
        </p:nvSpPr>
        <p:spPr>
          <a:xfrm>
            <a:off x="4507675" y="432606"/>
            <a:ext cx="3176651" cy="3696485"/>
          </a:xfrm>
          <a:prstGeom prst="rect">
            <a:avLst/>
          </a:prstGeom>
          <a:noFill/>
        </p:spPr>
        <p:txBody>
          <a:bodyPr wrap="none" lIns="91440" tIns="45720" rIns="91440" bIns="45720">
            <a:prstTxWarp prst="textArchUp">
              <a:avLst>
                <a:gd name="adj" fmla="val 11740300"/>
              </a:avLst>
            </a:prstTxWarp>
            <a:spAutoFit/>
          </a:bodyPr>
          <a:lstStyle/>
          <a:p>
            <a:r>
              <a:rPr lang="en-US" sz="3600" dirty="0">
                <a:solidFill>
                  <a:schemeClr val="accent1"/>
                </a:solidFill>
                <a:latin typeface="Century Gothic" panose="020B0502020202020204" pitchFamily="34" charset="0"/>
              </a:rPr>
              <a:t>Subscribe to our Channel</a:t>
            </a:r>
          </a:p>
        </p:txBody>
      </p:sp>
      <p:sp>
        <p:nvSpPr>
          <p:cNvPr id="2" name="TextBox 1">
            <a:extLst>
              <a:ext uri="{FF2B5EF4-FFF2-40B4-BE49-F238E27FC236}">
                <a16:creationId xmlns:a16="http://schemas.microsoft.com/office/drawing/2014/main" id="{DB648E07-0ADA-3213-F04B-B618F86FE55A}"/>
              </a:ext>
            </a:extLst>
          </p:cNvPr>
          <p:cNvSpPr txBox="1"/>
          <p:nvPr/>
        </p:nvSpPr>
        <p:spPr>
          <a:xfrm>
            <a:off x="1032256" y="2544228"/>
            <a:ext cx="1556836"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Playlist</a:t>
            </a:r>
            <a:r>
              <a:rPr lang="en-US" sz="2400" dirty="0">
                <a:solidFill>
                  <a:schemeClr val="accent2"/>
                </a:solidFill>
                <a:latin typeface="Century Gothic" panose="020B0502020202020204" pitchFamily="34" charset="0"/>
              </a:rPr>
              <a:t> </a:t>
            </a:r>
          </a:p>
        </p:txBody>
      </p:sp>
      <p:sp>
        <p:nvSpPr>
          <p:cNvPr id="4" name="Oval 3">
            <a:extLst>
              <a:ext uri="{FF2B5EF4-FFF2-40B4-BE49-F238E27FC236}">
                <a16:creationId xmlns:a16="http://schemas.microsoft.com/office/drawing/2014/main" id="{B0419334-D010-AABC-F69E-4CE3A439194D}"/>
              </a:ext>
            </a:extLst>
          </p:cNvPr>
          <p:cNvSpPr/>
          <p:nvPr/>
        </p:nvSpPr>
        <p:spPr>
          <a:xfrm>
            <a:off x="4899713" y="736429"/>
            <a:ext cx="2392574" cy="2392574"/>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7CFD8EC-DAD6-2D70-BC4C-CA8D499F942E}"/>
              </a:ext>
            </a:extLst>
          </p:cNvPr>
          <p:cNvSpPr/>
          <p:nvPr/>
        </p:nvSpPr>
        <p:spPr>
          <a:xfrm>
            <a:off x="6612128"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335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5000">
        <p159:morph option="byObject"/>
      </p:transition>
    </mc:Choice>
    <mc:Fallback xmlns="">
      <p:transition spd="slow" advClick="0" advTm="1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346477A-45BE-BF66-3D8E-2125AAA6987B}"/>
              </a:ext>
            </a:extLst>
          </p:cNvPr>
          <p:cNvGrpSpPr/>
          <p:nvPr/>
        </p:nvGrpSpPr>
        <p:grpSpPr>
          <a:xfrm>
            <a:off x="2941562" y="274563"/>
            <a:ext cx="6308873" cy="6308873"/>
            <a:chOff x="4682069" y="549127"/>
            <a:chExt cx="2827862" cy="2827862"/>
          </a:xfrm>
        </p:grpSpPr>
        <p:pic>
          <p:nvPicPr>
            <p:cNvPr id="3" name="Graphic 2" descr="Paper outline">
              <a:extLst>
                <a:ext uri="{FF2B5EF4-FFF2-40B4-BE49-F238E27FC236}">
                  <a16:creationId xmlns:a16="http://schemas.microsoft.com/office/drawing/2014/main" id="{88218C6C-E294-09EB-386F-B73B10554C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82069" y="549127"/>
              <a:ext cx="2827862" cy="2827862"/>
            </a:xfrm>
            <a:prstGeom prst="rect">
              <a:avLst/>
            </a:prstGeom>
          </p:spPr>
        </p:pic>
        <p:pic>
          <p:nvPicPr>
            <p:cNvPr id="4" name="Picture 3" descr="Logo&#10;&#10;Description automatically generated">
              <a:extLst>
                <a:ext uri="{FF2B5EF4-FFF2-40B4-BE49-F238E27FC236}">
                  <a16:creationId xmlns:a16="http://schemas.microsoft.com/office/drawing/2014/main" id="{3695E98F-0527-5664-A80F-1278A0B9475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29740" y="897136"/>
              <a:ext cx="921589" cy="555789"/>
            </a:xfrm>
            <a:prstGeom prst="rect">
              <a:avLst/>
            </a:prstGeom>
          </p:spPr>
        </p:pic>
      </p:grpSp>
      <p:sp>
        <p:nvSpPr>
          <p:cNvPr id="6" name="Title 1">
            <a:extLst>
              <a:ext uri="{FF2B5EF4-FFF2-40B4-BE49-F238E27FC236}">
                <a16:creationId xmlns:a16="http://schemas.microsoft.com/office/drawing/2014/main" id="{ADE57492-A8BC-D9A4-9508-F4C87258A7CA}"/>
              </a:ext>
            </a:extLst>
          </p:cNvPr>
          <p:cNvSpPr txBox="1">
            <a:spLocks/>
          </p:cNvSpPr>
          <p:nvPr/>
        </p:nvSpPr>
        <p:spPr>
          <a:xfrm>
            <a:off x="4643715" y="2842490"/>
            <a:ext cx="2904565" cy="24105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200000"/>
              </a:lnSpc>
            </a:pPr>
            <a:r>
              <a:rPr lang="en-US" sz="2200" dirty="0">
                <a:solidFill>
                  <a:schemeClr val="accent2"/>
                </a:solidFill>
                <a:latin typeface="Century Gothic" panose="020B0502020202020204" pitchFamily="34" charset="0"/>
              </a:rPr>
              <a:t>Title</a:t>
            </a:r>
          </a:p>
          <a:p>
            <a:pPr algn="ctr">
              <a:lnSpc>
                <a:spcPct val="200000"/>
              </a:lnSpc>
            </a:pPr>
            <a:r>
              <a:rPr lang="en-US" sz="2200" dirty="0">
                <a:solidFill>
                  <a:schemeClr val="accent2"/>
                </a:solidFill>
                <a:latin typeface="Century Gothic" panose="020B0502020202020204" pitchFamily="34" charset="0"/>
              </a:rPr>
              <a:t>ID</a:t>
            </a:r>
          </a:p>
          <a:p>
            <a:pPr algn="ctr">
              <a:lnSpc>
                <a:spcPct val="200000"/>
              </a:lnSpc>
            </a:pPr>
            <a:r>
              <a:rPr lang="en-US" sz="2200" dirty="0">
                <a:solidFill>
                  <a:schemeClr val="accent2"/>
                </a:solidFill>
                <a:latin typeface="Century Gothic" panose="020B0502020202020204" pitchFamily="34" charset="0"/>
              </a:rPr>
              <a:t>Description</a:t>
            </a:r>
          </a:p>
        </p:txBody>
      </p:sp>
      <p:sp>
        <p:nvSpPr>
          <p:cNvPr id="5" name="Rectangle 4"/>
          <p:cNvSpPr/>
          <p:nvPr/>
        </p:nvSpPr>
        <p:spPr>
          <a:xfrm>
            <a:off x="3047997" y="4444694"/>
            <a:ext cx="6096000" cy="1112997"/>
          </a:xfrm>
          <a:prstGeom prst="rect">
            <a:avLst/>
          </a:prstGeom>
        </p:spPr>
        <p:txBody>
          <a:bodyPr>
            <a:spAutoFit/>
          </a:bodyPr>
          <a:lstStyle/>
          <a:p>
            <a:pPr algn="ctr">
              <a:lnSpc>
                <a:spcPct val="200000"/>
              </a:lnSpc>
            </a:pPr>
            <a:r>
              <a:rPr lang="en-US" dirty="0">
                <a:solidFill>
                  <a:schemeClr val="accent6"/>
                </a:solidFill>
                <a:latin typeface="Century Gothic" panose="020B0502020202020204" pitchFamily="34" charset="0"/>
              </a:rPr>
              <a:t>Interaction Affordances</a:t>
            </a:r>
          </a:p>
          <a:p>
            <a:pPr algn="ctr">
              <a:lnSpc>
                <a:spcPct val="200000"/>
              </a:lnSpc>
            </a:pPr>
            <a:r>
              <a:rPr lang="en-US" dirty="0">
                <a:solidFill>
                  <a:schemeClr val="accent6"/>
                </a:solidFill>
                <a:latin typeface="Century Gothic" panose="020B0502020202020204" pitchFamily="34" charset="0"/>
              </a:rPr>
              <a:t>Protocol Bindings</a:t>
            </a:r>
          </a:p>
        </p:txBody>
      </p:sp>
    </p:spTree>
    <p:extLst>
      <p:ext uri="{BB962C8B-B14F-4D97-AF65-F5344CB8AC3E}">
        <p14:creationId xmlns:p14="http://schemas.microsoft.com/office/powerpoint/2010/main" val="340608938"/>
      </p:ext>
    </p:extLst>
  </p:cSld>
  <p:clrMapOvr>
    <a:masterClrMapping/>
  </p:clrMapOvr>
  <p:transition spd="slow" advTm="1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par>
                          <p:cTn id="16" fill="hold">
                            <p:stCondLst>
                              <p:cond delay="1500"/>
                            </p:stCondLst>
                            <p:childTnLst>
                              <p:par>
                                <p:cTn id="17" presetID="42" presetClass="path" presetSubtype="0" accel="50000" decel="50000" fill="hold" grpId="1" nodeType="afterEffect">
                                  <p:stCondLst>
                                    <p:cond delay="750"/>
                                  </p:stCondLst>
                                  <p:iterate type="wd">
                                    <p:tmPct val="0"/>
                                  </p:iterate>
                                  <p:childTnLst>
                                    <p:animMotion origin="layout" path="M 5E-6 -2.59259E-6 L 0.00026 -0.10347 " pathEditMode="relative" rAng="0" ptsTypes="AA">
                                      <p:cBhvr>
                                        <p:cTn id="18" dur="1000" fill="hold"/>
                                        <p:tgtEl>
                                          <p:spTgt spid="6">
                                            <p:txEl>
                                              <p:pRg st="0" end="0"/>
                                            </p:txEl>
                                          </p:spTgt>
                                        </p:tgtEl>
                                        <p:attrNameLst>
                                          <p:attrName>ppt_x</p:attrName>
                                          <p:attrName>ppt_y</p:attrName>
                                        </p:attrNameLst>
                                      </p:cBhvr>
                                      <p:rCtr x="13" y="-5185"/>
                                    </p:animMotion>
                                  </p:childTnLst>
                                </p:cTn>
                              </p:par>
                              <p:par>
                                <p:cTn id="19" presetID="42" presetClass="path" presetSubtype="0" accel="50000" decel="50000" fill="hold" grpId="1" nodeType="withEffect">
                                  <p:stCondLst>
                                    <p:cond delay="750"/>
                                  </p:stCondLst>
                                  <p:iterate type="wd">
                                    <p:tmPct val="0"/>
                                  </p:iterate>
                                  <p:childTnLst>
                                    <p:animMotion origin="layout" path="M 5E-6 2.22222E-6 L 4.58333E-6 -0.09769 " pathEditMode="relative" rAng="0" ptsTypes="AA">
                                      <p:cBhvr>
                                        <p:cTn id="20" dur="1000" fill="hold"/>
                                        <p:tgtEl>
                                          <p:spTgt spid="6">
                                            <p:txEl>
                                              <p:pRg st="1" end="1"/>
                                            </p:txEl>
                                          </p:spTgt>
                                        </p:tgtEl>
                                        <p:attrNameLst>
                                          <p:attrName>ppt_x</p:attrName>
                                          <p:attrName>ppt_y</p:attrName>
                                        </p:attrNameLst>
                                      </p:cBhvr>
                                      <p:rCtr x="13" y="-8148"/>
                                    </p:animMotion>
                                  </p:childTnLst>
                                </p:cTn>
                              </p:par>
                              <p:par>
                                <p:cTn id="21" presetID="42" presetClass="path" presetSubtype="0" accel="50000" decel="50000" fill="hold" grpId="2" nodeType="withEffect">
                                  <p:stCondLst>
                                    <p:cond delay="750"/>
                                  </p:stCondLst>
                                  <p:iterate type="wd">
                                    <p:tmPct val="0"/>
                                  </p:iterate>
                                  <p:childTnLst>
                                    <p:animMotion origin="layout" path="M 5E-6 -2.96296E-6 L 4.58333E-6 -0.09768 " pathEditMode="relative" rAng="0" ptsTypes="AA">
                                      <p:cBhvr>
                                        <p:cTn id="22" dur="1000" fill="hold"/>
                                        <p:tgtEl>
                                          <p:spTgt spid="6">
                                            <p:txEl>
                                              <p:pRg st="2" end="2"/>
                                            </p:txEl>
                                          </p:spTgt>
                                        </p:tgtEl>
                                        <p:attrNameLst>
                                          <p:attrName>ppt_x</p:attrName>
                                          <p:attrName>ppt_y</p:attrName>
                                        </p:attrNameLst>
                                      </p:cBhvr>
                                      <p:rCtr x="13" y="-5278"/>
                                    </p:animMotion>
                                  </p:childTnLst>
                                </p:cTn>
                              </p:par>
                            </p:childTnLst>
                          </p:cTn>
                        </p:par>
                        <p:par>
                          <p:cTn id="23" fill="hold">
                            <p:stCondLst>
                              <p:cond delay="3250"/>
                            </p:stCondLst>
                            <p:childTnLst>
                              <p:par>
                                <p:cTn id="24" presetID="12" presetClass="entr" presetSubtype="8" fill="hold" nodeType="after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 calcmode="lin" valueType="num">
                                      <p:cBhvr additive="base">
                                        <p:cTn id="26" dur="500"/>
                                        <p:tgtEl>
                                          <p:spTgt spid="5">
                                            <p:txEl>
                                              <p:pRg st="0" end="0"/>
                                            </p:txEl>
                                          </p:spTgt>
                                        </p:tgtEl>
                                        <p:attrNameLst>
                                          <p:attrName>ppt_x</p:attrName>
                                        </p:attrNameLst>
                                      </p:cBhvr>
                                      <p:tavLst>
                                        <p:tav tm="0">
                                          <p:val>
                                            <p:strVal val="#ppt_x-#ppt_w*1.125000"/>
                                          </p:val>
                                        </p:tav>
                                        <p:tav tm="100000">
                                          <p:val>
                                            <p:strVal val="#ppt_x"/>
                                          </p:val>
                                        </p:tav>
                                      </p:tavLst>
                                    </p:anim>
                                    <p:animEffect transition="in" filter="wipe(right)">
                                      <p:cBhvr>
                                        <p:cTn id="27" dur="500"/>
                                        <p:tgtEl>
                                          <p:spTgt spid="5">
                                            <p:txEl>
                                              <p:pRg st="0" end="0"/>
                                            </p:txEl>
                                          </p:spTgt>
                                        </p:tgtEl>
                                      </p:cBhvr>
                                    </p:animEffect>
                                  </p:childTnLst>
                                </p:cTn>
                              </p:par>
                            </p:childTnLst>
                          </p:cTn>
                        </p:par>
                        <p:par>
                          <p:cTn id="28" fill="hold">
                            <p:stCondLst>
                              <p:cond delay="3750"/>
                            </p:stCondLst>
                            <p:childTnLst>
                              <p:par>
                                <p:cTn id="29" presetID="12" presetClass="entr" presetSubtype="8" fill="hold" nodeType="after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 calcmode="lin" valueType="num">
                                      <p:cBhvr additive="base">
                                        <p:cTn id="31" dur="500"/>
                                        <p:tgtEl>
                                          <p:spTgt spid="5">
                                            <p:txEl>
                                              <p:pRg st="1" end="1"/>
                                            </p:txEl>
                                          </p:spTgt>
                                        </p:tgtEl>
                                        <p:attrNameLst>
                                          <p:attrName>ppt_x</p:attrName>
                                        </p:attrNameLst>
                                      </p:cBhvr>
                                      <p:tavLst>
                                        <p:tav tm="0">
                                          <p:val>
                                            <p:strVal val="#ppt_x-#ppt_w*1.125000"/>
                                          </p:val>
                                        </p:tav>
                                        <p:tav tm="100000">
                                          <p:val>
                                            <p:strVal val="#ppt_x"/>
                                          </p:val>
                                        </p:tav>
                                      </p:tavLst>
                                    </p:anim>
                                    <p:animEffect transition="in" filter="wipe(right)">
                                      <p:cBhvr>
                                        <p:cTn id="3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6" grpId="1" uiExpand="1" build="allAtOnce"/>
      <p:bldP spid="6" grpId="2" uiExpand="1"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91DE7DF-39AA-785B-C148-60B7B96E99C7}"/>
              </a:ext>
            </a:extLst>
          </p:cNvPr>
          <p:cNvGrpSpPr/>
          <p:nvPr/>
        </p:nvGrpSpPr>
        <p:grpSpPr>
          <a:xfrm>
            <a:off x="3313809" y="4398954"/>
            <a:ext cx="3085624" cy="1790142"/>
            <a:chOff x="454117" y="2324063"/>
            <a:chExt cx="3333137" cy="2209874"/>
          </a:xfrm>
        </p:grpSpPr>
        <p:sp>
          <p:nvSpPr>
            <p:cNvPr id="5" name="Rounded Rectangle 4">
              <a:extLst>
                <a:ext uri="{FF2B5EF4-FFF2-40B4-BE49-F238E27FC236}">
                  <a16:creationId xmlns:a16="http://schemas.microsoft.com/office/drawing/2014/main" id="{7FB13EF7-3CC0-5977-0003-6C21AAD149D0}"/>
                </a:ext>
              </a:extLst>
            </p:cNvPr>
            <p:cNvSpPr/>
            <p:nvPr/>
          </p:nvSpPr>
          <p:spPr>
            <a:xfrm>
              <a:off x="454117" y="2324063"/>
              <a:ext cx="3333137" cy="2209874"/>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6">
                      <a:lumMod val="20000"/>
                      <a:lumOff val="80000"/>
                    </a:schemeClr>
                  </a:solidFill>
                </a:rPr>
                <a:t>z</a:t>
              </a:r>
            </a:p>
          </p:txBody>
        </p:sp>
        <p:sp>
          <p:nvSpPr>
            <p:cNvPr id="6" name="Title 1">
              <a:extLst>
                <a:ext uri="{FF2B5EF4-FFF2-40B4-BE49-F238E27FC236}">
                  <a16:creationId xmlns:a16="http://schemas.microsoft.com/office/drawing/2014/main" id="{086E55BC-E865-FEE4-1EC0-8F94EA1C0FDF}"/>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6">
                      <a:lumMod val="50000"/>
                    </a:schemeClr>
                  </a:solidFill>
                  <a:latin typeface="Century Gothic" panose="020B0502020202020204" pitchFamily="34" charset="0"/>
                </a:rPr>
                <a:t>WoT</a:t>
              </a:r>
              <a:r>
                <a:rPr lang="en-US" sz="2800" dirty="0">
                  <a:solidFill>
                    <a:schemeClr val="accent6">
                      <a:lumMod val="50000"/>
                    </a:schemeClr>
                  </a:solidFill>
                  <a:latin typeface="Century Gothic" panose="020B0502020202020204" pitchFamily="34" charset="0"/>
                </a:rPr>
                <a:t> </a:t>
              </a:r>
            </a:p>
            <a:p>
              <a:pPr algn="ctr"/>
              <a:r>
                <a:rPr lang="en-US" sz="2800" dirty="0">
                  <a:solidFill>
                    <a:schemeClr val="accent6">
                      <a:lumMod val="50000"/>
                    </a:schemeClr>
                  </a:solidFill>
                  <a:latin typeface="Century Gothic" panose="020B0502020202020204" pitchFamily="34" charset="0"/>
                </a:rPr>
                <a:t>Thing Description</a:t>
              </a:r>
            </a:p>
          </p:txBody>
        </p:sp>
      </p:grpSp>
      <p:grpSp>
        <p:nvGrpSpPr>
          <p:cNvPr id="7" name="Group 6">
            <a:extLst>
              <a:ext uri="{FF2B5EF4-FFF2-40B4-BE49-F238E27FC236}">
                <a16:creationId xmlns:a16="http://schemas.microsoft.com/office/drawing/2014/main" id="{C7C75471-73A9-FEF0-4305-3EBBFE1C76DC}"/>
              </a:ext>
            </a:extLst>
          </p:cNvPr>
          <p:cNvGrpSpPr/>
          <p:nvPr/>
        </p:nvGrpSpPr>
        <p:grpSpPr>
          <a:xfrm>
            <a:off x="3313809" y="2553870"/>
            <a:ext cx="3085624" cy="1769212"/>
            <a:chOff x="454117" y="2324063"/>
            <a:chExt cx="3333137" cy="2209874"/>
          </a:xfrm>
        </p:grpSpPr>
        <p:sp>
          <p:nvSpPr>
            <p:cNvPr id="8" name="Rounded Rectangle 7">
              <a:extLst>
                <a:ext uri="{FF2B5EF4-FFF2-40B4-BE49-F238E27FC236}">
                  <a16:creationId xmlns:a16="http://schemas.microsoft.com/office/drawing/2014/main" id="{A1175B56-1408-6B85-F8E0-F3A1D4777C6A}"/>
                </a:ext>
              </a:extLst>
            </p:cNvPr>
            <p:cNvSpPr/>
            <p:nvPr/>
          </p:nvSpPr>
          <p:spPr>
            <a:xfrm>
              <a:off x="454117" y="2324063"/>
              <a:ext cx="3333137" cy="220987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6">
                    <a:lumMod val="20000"/>
                    <a:lumOff val="80000"/>
                  </a:schemeClr>
                </a:solidFill>
              </a:endParaRPr>
            </a:p>
          </p:txBody>
        </p:sp>
        <p:sp>
          <p:nvSpPr>
            <p:cNvPr id="10" name="Title 1">
              <a:extLst>
                <a:ext uri="{FF2B5EF4-FFF2-40B4-BE49-F238E27FC236}">
                  <a16:creationId xmlns:a16="http://schemas.microsoft.com/office/drawing/2014/main" id="{EAEBC0A8-F9AE-BA67-1EF6-DD9534233540}"/>
                </a:ext>
              </a:extLst>
            </p:cNvPr>
            <p:cNvSpPr txBox="1">
              <a:spLocks/>
            </p:cNvSpPr>
            <p:nvPr/>
          </p:nvSpPr>
          <p:spPr>
            <a:xfrm>
              <a:off x="563298" y="2650889"/>
              <a:ext cx="3114775" cy="15562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err="1">
                  <a:solidFill>
                    <a:schemeClr val="accent1"/>
                  </a:solidFill>
                  <a:latin typeface="Century Gothic" panose="020B0502020202020204" pitchFamily="34" charset="0"/>
                </a:rPr>
                <a:t>WoT</a:t>
              </a:r>
              <a:r>
                <a:rPr lang="en-US" sz="2800" dirty="0">
                  <a:solidFill>
                    <a:schemeClr val="accent1"/>
                  </a:solidFill>
                  <a:latin typeface="Century Gothic" panose="020B0502020202020204" pitchFamily="34" charset="0"/>
                </a:rPr>
                <a:t> Binding</a:t>
              </a:r>
            </a:p>
            <a:p>
              <a:pPr algn="ctr"/>
              <a:r>
                <a:rPr lang="en-US" sz="2800" dirty="0">
                  <a:solidFill>
                    <a:schemeClr val="accent1"/>
                  </a:solidFill>
                  <a:latin typeface="Century Gothic" panose="020B0502020202020204" pitchFamily="34" charset="0"/>
                </a:rPr>
                <a:t>Templates</a:t>
              </a:r>
            </a:p>
          </p:txBody>
        </p:sp>
      </p:grpSp>
    </p:spTree>
    <p:extLst>
      <p:ext uri="{BB962C8B-B14F-4D97-AF65-F5344CB8AC3E}">
        <p14:creationId xmlns:p14="http://schemas.microsoft.com/office/powerpoint/2010/main" val="2294121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500">
        <p159:morph option="byObject"/>
      </p:transition>
    </mc:Choice>
    <mc:Fallback xmlns="">
      <p:transition spd="slow" advTm="3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22621</TotalTime>
  <Words>2962</Words>
  <Application>Microsoft Office PowerPoint</Application>
  <PresentationFormat>Widescreen</PresentationFormat>
  <Paragraphs>473</Paragraphs>
  <Slides>76</Slides>
  <Notes>76</Notes>
  <HiddenSlides>42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76</vt:i4>
      </vt:variant>
    </vt:vector>
  </HeadingPairs>
  <TitlesOfParts>
    <vt:vector size="84" baseType="lpstr">
      <vt:lpstr>-apple-system</vt:lpstr>
      <vt:lpstr>Arial</vt:lpstr>
      <vt:lpstr>Calibri</vt:lpstr>
      <vt:lpstr>Calibri Light</vt:lpstr>
      <vt:lpstr>Century Gothic</vt:lpstr>
      <vt:lpstr>Consolas</vt:lpstr>
      <vt:lpstr>Helvetica Neue</vt:lpstr>
      <vt:lpstr>Office Theme</vt:lpstr>
      <vt:lpstr>PowerPoint Presentation</vt:lpstr>
      <vt:lpstr>What are WoT Building Blocks?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Sezgin, Idil</dc:creator>
  <cp:lastModifiedBy>Penchev, Teodor</cp:lastModifiedBy>
  <cp:revision>420</cp:revision>
  <dcterms:created xsi:type="dcterms:W3CDTF">2023-01-06T10:41:30Z</dcterms:created>
  <dcterms:modified xsi:type="dcterms:W3CDTF">2025-04-19T23:22:33Z</dcterms:modified>
</cp:coreProperties>
</file>