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modernComment_10D_DE4C5F08.xml" ContentType="application/vnd.ms-powerpoint.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0E_96A1FD95.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313" r:id="rId2"/>
    <p:sldId id="319" r:id="rId3"/>
    <p:sldId id="291" r:id="rId4"/>
    <p:sldId id="286" r:id="rId5"/>
    <p:sldId id="322" r:id="rId6"/>
    <p:sldId id="323" r:id="rId7"/>
    <p:sldId id="320" r:id="rId8"/>
    <p:sldId id="321" r:id="rId9"/>
    <p:sldId id="259" r:id="rId10"/>
    <p:sldId id="324" r:id="rId11"/>
    <p:sldId id="260" r:id="rId12"/>
    <p:sldId id="341" r:id="rId13"/>
    <p:sldId id="280" r:id="rId14"/>
    <p:sldId id="263" r:id="rId15"/>
    <p:sldId id="290" r:id="rId16"/>
    <p:sldId id="311" r:id="rId17"/>
    <p:sldId id="325" r:id="rId18"/>
    <p:sldId id="340" r:id="rId19"/>
    <p:sldId id="326" r:id="rId20"/>
    <p:sldId id="267" r:id="rId21"/>
    <p:sldId id="338" r:id="rId22"/>
    <p:sldId id="328" r:id="rId23"/>
    <p:sldId id="329" r:id="rId24"/>
    <p:sldId id="330" r:id="rId25"/>
    <p:sldId id="331" r:id="rId26"/>
    <p:sldId id="327" r:id="rId27"/>
    <p:sldId id="274" r:id="rId28"/>
    <p:sldId id="343" r:id="rId29"/>
    <p:sldId id="345" r:id="rId30"/>
    <p:sldId id="346" r:id="rId31"/>
    <p:sldId id="344" r:id="rId32"/>
    <p:sldId id="332" r:id="rId33"/>
    <p:sldId id="268" r:id="rId34"/>
    <p:sldId id="269" r:id="rId35"/>
    <p:sldId id="264" r:id="rId36"/>
    <p:sldId id="270" r:id="rId37"/>
    <p:sldId id="273" r:id="rId38"/>
    <p:sldId id="339" r:id="rId39"/>
    <p:sldId id="276" r:id="rId40"/>
    <p:sldId id="318" r:id="rId41"/>
    <p:sldId id="35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9063D-0D20-228F-D7B1-4D1261675FEE}" name="Korkan, Ege (T CED EWT-DE)" initials="KE(CED" userId="S::ege.korkan@siemens.com::d4a09f25-e37d-4f6d-95cf-a8c302d7e2d2" providerId="AD"/>
  <p188:author id="{5002F5AD-2487-77E3-18C8-E949CCAA7A6F}" name="Sezgin, Idil" initials="SI" userId="Sezgin, Idi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21" autoAdjust="0"/>
    <p:restoredTop sz="80390" autoAdjust="0"/>
  </p:normalViewPr>
  <p:slideViewPr>
    <p:cSldViewPr snapToGrid="0" showGuides="1">
      <p:cViewPr>
        <p:scale>
          <a:sx n="60" d="100"/>
          <a:sy n="60" d="100"/>
        </p:scale>
        <p:origin x="1328" y="440"/>
      </p:cViewPr>
      <p:guideLst>
        <p:guide orient="horz" pos="2160"/>
        <p:guide pos="3864"/>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D_DE4C5F08.xml><?xml version="1.0" encoding="utf-8"?>
<p188:cmLst xmlns:a="http://schemas.openxmlformats.org/drawingml/2006/main" xmlns:r="http://schemas.openxmlformats.org/officeDocument/2006/relationships" xmlns:p188="http://schemas.microsoft.com/office/powerpoint/2018/8/main">
  <p188:cm id="{C179F309-2F84-294A-A792-C821F053259D}" authorId="{4099063D-0D20-228F-D7B1-4D1261675FEE}" status="resolved" created="2022-08-19T08:47:56.060" complete="100000">
    <ac:deMkLst xmlns:ac="http://schemas.microsoft.com/office/drawing/2013/main/command">
      <pc:docMk xmlns:pc="http://schemas.microsoft.com/office/powerpoint/2013/main/command"/>
      <pc:sldMk xmlns:pc="http://schemas.microsoft.com/office/powerpoint/2013/main/command" cId="3729547016" sldId="269"/>
      <ac:picMk id="3074" creationId="{C7AD86FB-D861-88F0-6B56-CA1C8DEE6840}"/>
    </ac:deMkLst>
    <p188:replyLst>
      <p188:reply id="{E310D207-27C4-4363-AE1F-5334F55C0963}" authorId="{5002F5AD-2487-77E3-18C8-E949CCAA7A6F}" created="2022-08-24T20:53:12.266">
        <p188:txBody>
          <a:bodyPr/>
          <a:lstStyle/>
          <a:p>
            <a:r>
              <a:rPr lang="en-US"/>
              <a:t>Done
</a:t>
            </a:r>
          </a:p>
        </p188:txBody>
      </p188:reply>
    </p188:replyLst>
    <p188:txBody>
      <a:bodyPr/>
      <a:lstStyle/>
      <a:p>
        <a:r>
          <a:rPr lang="en-DE"/>
          <a:t>Make sure to use vector (svg)</a:t>
        </a:r>
      </a:p>
    </p188:txBody>
  </p188:cm>
</p188:cmLst>
</file>

<file path=ppt/comments/modernComment_10E_96A1FD95.xml><?xml version="1.0" encoding="utf-8"?>
<p188:cmLst xmlns:a="http://schemas.openxmlformats.org/drawingml/2006/main" xmlns:r="http://schemas.openxmlformats.org/officeDocument/2006/relationships" xmlns:p188="http://schemas.microsoft.com/office/powerpoint/2018/8/main">
  <p188:cm id="{4E886A47-12B2-2B42-9597-0EAA0E04C2E5}" authorId="{4099063D-0D20-228F-D7B1-4D1261675FEE}" created="2022-08-19T08:56:11.052">
    <ac:deMkLst xmlns:ac="http://schemas.microsoft.com/office/drawing/2013/main/command">
      <pc:docMk xmlns:pc="http://schemas.microsoft.com/office/powerpoint/2013/main/command"/>
      <pc:sldMk xmlns:pc="http://schemas.microsoft.com/office/powerpoint/2013/main/command" cId="2527198613" sldId="270"/>
      <ac:picMk id="4098" creationId="{2353035C-D028-C77D-3DA0-961722D93DE8}"/>
    </ac:deMkLst>
    <p188:replyLst>
      <p188:reply id="{2093F941-4A41-F54E-BE52-E49CE32CF2C7}" authorId="{4099063D-0D20-228F-D7B1-4D1261675FEE}" created="2022-08-19T09:09:06.705">
        <p188:txBody>
          <a:bodyPr/>
          <a:lstStyle/>
          <a:p>
            <a:r>
              <a:rPr lang="en-DE"/>
              <a:t>https://github.com/json-schema-org/json-schema-org.github.io/blob/master/assets/logo.svg</a:t>
            </a:r>
          </a:p>
        </p188:txBody>
      </p188:reply>
      <p188:reply id="{3030D057-8EA5-49B2-8AED-237CE82CAEB2}" authorId="{5002F5AD-2487-77E3-18C8-E949CCAA7A6F}" created="2022-08-24T14:38:48.272">
        <p188:txBody>
          <a:bodyPr/>
          <a:lstStyle/>
          <a:p>
            <a:r>
              <a:rPr lang="en-US"/>
              <a:t>done</a:t>
            </a:r>
          </a:p>
        </p188:txBody>
      </p188:reply>
    </p188:replyLst>
    <p188:txBody>
      <a:bodyPr/>
      <a:lstStyle/>
      <a:p>
        <a:r>
          <a:rPr lang="en-DE"/>
          <a:t>Use vector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BE133555-111A-4397-9510-7D1E642AA942}" type="datetimeFigureOut">
              <a:rPr lang="en-US" smtClean="0"/>
              <a:pPr/>
              <a:t>7/5/24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838D45EA-097A-449E-8E80-C10F8140ABDB}" type="slidenum">
              <a:rPr lang="en-US" smtClean="0"/>
              <a:pPr/>
              <a:t>‹#›</a:t>
            </a:fld>
            <a:endParaRPr lang="en-US" dirty="0"/>
          </a:p>
        </p:txBody>
      </p:sp>
    </p:spTree>
    <p:extLst>
      <p:ext uri="{BB962C8B-B14F-4D97-AF65-F5344CB8AC3E}">
        <p14:creationId xmlns:p14="http://schemas.microsoft.com/office/powerpoint/2010/main" val="104274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In the </a:t>
            </a:r>
            <a:r>
              <a:rPr lang="tr-TR" dirty="0"/>
              <a:t>W</a:t>
            </a:r>
            <a:r>
              <a:rPr lang="en-US" dirty="0" err="1"/>
              <a:t>eb</a:t>
            </a:r>
            <a:r>
              <a:rPr lang="en-US" dirty="0"/>
              <a:t> of </a:t>
            </a:r>
            <a:r>
              <a:rPr lang="tr-TR" dirty="0"/>
              <a:t>T</a:t>
            </a:r>
            <a:r>
              <a:rPr lang="en-US" dirty="0" err="1"/>
              <a:t>hings</a:t>
            </a:r>
            <a:r>
              <a:rPr lang="en-US" dirty="0"/>
              <a:t>, there are smart devices exchanging </a:t>
            </a:r>
            <a:r>
              <a:rPr lang="en-US" sz="1800" dirty="0">
                <a:solidFill>
                  <a:srgbClr val="000000"/>
                </a:solidFill>
                <a:latin typeface="Segoe UI" panose="020B0502040204020203" pitchFamily="34" charset="0"/>
              </a:rPr>
              <a:t>data and such data is sent via protocols. All protocols have different mechanisms to separate the data into headers and payloads.</a:t>
            </a:r>
            <a:r>
              <a:rPr lang="tr-TR" sz="1800" dirty="0">
                <a:solidFill>
                  <a:srgbClr val="000000"/>
                </a:solidFill>
                <a:latin typeface="Segoe UI" panose="020B0502040204020203" pitchFamily="34" charset="0"/>
              </a:rPr>
              <a:t> </a:t>
            </a:r>
            <a:r>
              <a:rPr lang="en-US" sz="1800" dirty="0">
                <a:solidFill>
                  <a:srgbClr val="000000"/>
                </a:solidFill>
                <a:latin typeface="Segoe UI" panose="020B0502040204020203" pitchFamily="34" charset="0"/>
              </a:rPr>
              <a:t>So, it is important to understand the difference and how they are relevant for the Web of Things</a:t>
            </a:r>
            <a:r>
              <a:rPr lang="tr-TR" sz="1800" dirty="0">
                <a:solidFill>
                  <a:srgbClr val="000000"/>
                </a:solidFill>
                <a:latin typeface="Segoe UI" panose="020B0502040204020203" pitchFamily="34" charset="0"/>
              </a:rPr>
              <a:t>. </a:t>
            </a:r>
            <a:r>
              <a:rPr lang="en-US" dirty="0"/>
              <a:t>Thus, this video we going to talk about </a:t>
            </a:r>
            <a:r>
              <a:rPr lang="tr-TR" dirty="0"/>
              <a:t>p</a:t>
            </a:r>
            <a:r>
              <a:rPr lang="en-US" dirty="0" err="1"/>
              <a:t>ayloads</a:t>
            </a:r>
            <a:r>
              <a:rPr lang="en-US" dirty="0"/>
              <a:t>, headers, different types of payloads</a:t>
            </a:r>
            <a:r>
              <a:rPr lang="tr-TR" dirty="0"/>
              <a:t>, and </a:t>
            </a:r>
            <a:r>
              <a:rPr lang="en-US" dirty="0"/>
              <a:t>the most used one in the Web of Things scope</a:t>
            </a:r>
            <a:r>
              <a:rPr lang="tr-TR" dirty="0"/>
              <a:t>.</a:t>
            </a:r>
            <a:r>
              <a:rPr lang="en-US" dirty="0"/>
              <a:t>. </a:t>
            </a:r>
          </a:p>
        </p:txBody>
      </p:sp>
      <p:sp>
        <p:nvSpPr>
          <p:cNvPr id="4" name="Slide Number Placeholder 3"/>
          <p:cNvSpPr>
            <a:spLocks noGrp="1"/>
          </p:cNvSpPr>
          <p:nvPr>
            <p:ph type="sldNum" sz="quarter" idx="5"/>
          </p:nvPr>
        </p:nvSpPr>
        <p:spPr/>
        <p:txBody>
          <a:bodyPr/>
          <a:lstStyle/>
          <a:p>
            <a:fld id="{838D45EA-097A-449E-8E80-C10F8140ABDB}" type="slidenum">
              <a:rPr lang="en-US" smtClean="0"/>
              <a:pPr/>
              <a:t>1</a:t>
            </a:fld>
            <a:endParaRPr lang="en-US" dirty="0"/>
          </a:p>
        </p:txBody>
      </p:sp>
    </p:spTree>
    <p:extLst>
      <p:ext uri="{BB962C8B-B14F-4D97-AF65-F5344CB8AC3E}">
        <p14:creationId xmlns:p14="http://schemas.microsoft.com/office/powerpoint/2010/main" val="109254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10</a:t>
            </a:fld>
            <a:endParaRPr lang="en-US"/>
          </a:p>
        </p:txBody>
      </p:sp>
    </p:spTree>
    <p:extLst>
      <p:ext uri="{BB962C8B-B14F-4D97-AF65-F5344CB8AC3E}">
        <p14:creationId xmlns:p14="http://schemas.microsoft.com/office/powerpoint/2010/main" val="5698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11</a:t>
            </a:fld>
            <a:endParaRPr lang="en-US"/>
          </a:p>
        </p:txBody>
      </p:sp>
    </p:spTree>
    <p:extLst>
      <p:ext uri="{BB962C8B-B14F-4D97-AF65-F5344CB8AC3E}">
        <p14:creationId xmlns:p14="http://schemas.microsoft.com/office/powerpoint/2010/main" val="333733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12</a:t>
            </a:fld>
            <a:endParaRPr lang="en-US"/>
          </a:p>
        </p:txBody>
      </p:sp>
    </p:spTree>
    <p:extLst>
      <p:ext uri="{BB962C8B-B14F-4D97-AF65-F5344CB8AC3E}">
        <p14:creationId xmlns:p14="http://schemas.microsoft.com/office/powerpoint/2010/main" val="86582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Segoe UI" panose="020B0502040204020203" pitchFamily="34" charset="0"/>
              </a:rPr>
              <a:t>Here, we can think of the parcel contents as the payloads of a protocol.</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The parcel contents should not contain any information about their destination, the fact that they are transported with a truck or the color of the truck.</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In a protocol, payloads are very similar to parcel contents carried by a truck</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13</a:t>
            </a:fld>
            <a:endParaRPr lang="en-US"/>
          </a:p>
        </p:txBody>
      </p:sp>
    </p:spTree>
    <p:extLst>
      <p:ext uri="{BB962C8B-B14F-4D97-AF65-F5344CB8AC3E}">
        <p14:creationId xmlns:p14="http://schemas.microsoft.com/office/powerpoint/2010/main" val="2624716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8D45EA-097A-449E-8E80-C10F8140ABDB}" type="slidenum">
              <a:rPr lang="en-US" smtClean="0"/>
              <a:pPr/>
              <a:t>14</a:t>
            </a:fld>
            <a:endParaRPr lang="en-US" dirty="0"/>
          </a:p>
        </p:txBody>
      </p:sp>
    </p:spTree>
    <p:extLst>
      <p:ext uri="{BB962C8B-B14F-4D97-AF65-F5344CB8AC3E}">
        <p14:creationId xmlns:p14="http://schemas.microsoft.com/office/powerpoint/2010/main" val="3171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is part of a message that can and should be understood by the protocol stack. All the information that the payload should not contain, goes to the header.</a:t>
            </a:r>
          </a:p>
        </p:txBody>
      </p:sp>
      <p:sp>
        <p:nvSpPr>
          <p:cNvPr id="4" name="Slide Number Placeholder 3"/>
          <p:cNvSpPr>
            <a:spLocks noGrp="1"/>
          </p:cNvSpPr>
          <p:nvPr>
            <p:ph type="sldNum" sz="quarter" idx="5"/>
          </p:nvPr>
        </p:nvSpPr>
        <p:spPr/>
        <p:txBody>
          <a:bodyPr/>
          <a:lstStyle/>
          <a:p>
            <a:fld id="{838D45EA-097A-449E-8E80-C10F8140ABDB}" type="slidenum">
              <a:rPr lang="en-US" smtClean="0"/>
              <a:t>15</a:t>
            </a:fld>
            <a:endParaRPr lang="en-US"/>
          </a:p>
        </p:txBody>
      </p:sp>
    </p:spTree>
    <p:extLst>
      <p:ext uri="{BB962C8B-B14F-4D97-AF65-F5344CB8AC3E}">
        <p14:creationId xmlns:p14="http://schemas.microsoft.com/office/powerpoint/2010/main" val="43139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16</a:t>
            </a:fld>
            <a:endParaRPr lang="en-US" dirty="0"/>
          </a:p>
        </p:txBody>
      </p:sp>
    </p:spTree>
    <p:extLst>
      <p:ext uri="{BB962C8B-B14F-4D97-AF65-F5344CB8AC3E}">
        <p14:creationId xmlns:p14="http://schemas.microsoft.com/office/powerpoint/2010/main" val="19478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17</a:t>
            </a:fld>
            <a:endParaRPr lang="en-US" dirty="0"/>
          </a:p>
        </p:txBody>
      </p:sp>
    </p:spTree>
    <p:extLst>
      <p:ext uri="{BB962C8B-B14F-4D97-AF65-F5344CB8AC3E}">
        <p14:creationId xmlns:p14="http://schemas.microsoft.com/office/powerpoint/2010/main" val="209004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18</a:t>
            </a:fld>
            <a:endParaRPr lang="en-US" dirty="0"/>
          </a:p>
        </p:txBody>
      </p:sp>
    </p:spTree>
    <p:extLst>
      <p:ext uri="{BB962C8B-B14F-4D97-AF65-F5344CB8AC3E}">
        <p14:creationId xmlns:p14="http://schemas.microsoft.com/office/powerpoint/2010/main" val="410363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132211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Roboto" panose="02000000000000000000" pitchFamily="2" charset="0"/>
              </a:rPr>
              <a:t>This is an introductory series that presents technologies and standards relevant to the Web of Things. If you want to skip directly to the tutorials on the W3C Web of Things standards, click the link in the video description to reach our website.</a:t>
            </a:r>
            <a:endParaRPr lang="tr-TR" b="0" i="0" dirty="0">
              <a:solidFill>
                <a:srgbClr val="FF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38D45EA-097A-449E-8E80-C10F8140ABDB}" type="slidenum">
              <a:rPr lang="en-US" smtClean="0"/>
              <a:pPr/>
              <a:t>2</a:t>
            </a:fld>
            <a:endParaRPr lang="en-US" dirty="0"/>
          </a:p>
        </p:txBody>
      </p:sp>
    </p:spTree>
    <p:extLst>
      <p:ext uri="{BB962C8B-B14F-4D97-AF65-F5344CB8AC3E}">
        <p14:creationId xmlns:p14="http://schemas.microsoft.com/office/powerpoint/2010/main" val="140916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20</a:t>
            </a:fld>
            <a:endParaRPr lang="en-US"/>
          </a:p>
        </p:txBody>
      </p:sp>
    </p:spTree>
    <p:extLst>
      <p:ext uri="{BB962C8B-B14F-4D97-AF65-F5344CB8AC3E}">
        <p14:creationId xmlns:p14="http://schemas.microsoft.com/office/powerpoint/2010/main" val="71990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21</a:t>
            </a:fld>
            <a:endParaRPr lang="en-US"/>
          </a:p>
        </p:txBody>
      </p:sp>
    </p:spTree>
    <p:extLst>
      <p:ext uri="{BB962C8B-B14F-4D97-AF65-F5344CB8AC3E}">
        <p14:creationId xmlns:p14="http://schemas.microsoft.com/office/powerpoint/2010/main" val="673007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22</a:t>
            </a:fld>
            <a:endParaRPr lang="en-US"/>
          </a:p>
        </p:txBody>
      </p:sp>
    </p:spTree>
    <p:extLst>
      <p:ext uri="{BB962C8B-B14F-4D97-AF65-F5344CB8AC3E}">
        <p14:creationId xmlns:p14="http://schemas.microsoft.com/office/powerpoint/2010/main" val="197473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23</a:t>
            </a:fld>
            <a:endParaRPr lang="en-US"/>
          </a:p>
        </p:txBody>
      </p:sp>
    </p:spTree>
    <p:extLst>
      <p:ext uri="{BB962C8B-B14F-4D97-AF65-F5344CB8AC3E}">
        <p14:creationId xmlns:p14="http://schemas.microsoft.com/office/powerpoint/2010/main" val="4096400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2351881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4164079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26</a:t>
            </a:fld>
            <a:endParaRPr lang="en-US"/>
          </a:p>
        </p:txBody>
      </p:sp>
    </p:spTree>
    <p:extLst>
      <p:ext uri="{BB962C8B-B14F-4D97-AF65-F5344CB8AC3E}">
        <p14:creationId xmlns:p14="http://schemas.microsoft.com/office/powerpoint/2010/main" val="1291330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27</a:t>
            </a:fld>
            <a:endParaRPr lang="en-US"/>
          </a:p>
        </p:txBody>
      </p:sp>
    </p:spTree>
    <p:extLst>
      <p:ext uri="{BB962C8B-B14F-4D97-AF65-F5344CB8AC3E}">
        <p14:creationId xmlns:p14="http://schemas.microsoft.com/office/powerpoint/2010/main" val="120603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28</a:t>
            </a:fld>
            <a:endParaRPr lang="en-US"/>
          </a:p>
        </p:txBody>
      </p:sp>
    </p:spTree>
    <p:extLst>
      <p:ext uri="{BB962C8B-B14F-4D97-AF65-F5344CB8AC3E}">
        <p14:creationId xmlns:p14="http://schemas.microsoft.com/office/powerpoint/2010/main" val="263244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29</a:t>
            </a:fld>
            <a:endParaRPr lang="en-US"/>
          </a:p>
        </p:txBody>
      </p:sp>
    </p:spTree>
    <p:extLst>
      <p:ext uri="{BB962C8B-B14F-4D97-AF65-F5344CB8AC3E}">
        <p14:creationId xmlns:p14="http://schemas.microsoft.com/office/powerpoint/2010/main" val="70310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3</a:t>
            </a:fld>
            <a:endParaRPr lang="en-US" dirty="0"/>
          </a:p>
        </p:txBody>
      </p:sp>
    </p:spTree>
    <p:extLst>
      <p:ext uri="{BB962C8B-B14F-4D97-AF65-F5344CB8AC3E}">
        <p14:creationId xmlns:p14="http://schemas.microsoft.com/office/powerpoint/2010/main" val="2528813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3838241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31</a:t>
            </a:fld>
            <a:endParaRPr lang="en-US"/>
          </a:p>
        </p:txBody>
      </p:sp>
    </p:spTree>
    <p:extLst>
      <p:ext uri="{BB962C8B-B14F-4D97-AF65-F5344CB8AC3E}">
        <p14:creationId xmlns:p14="http://schemas.microsoft.com/office/powerpoint/2010/main" val="2614128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32</a:t>
            </a:fld>
            <a:endParaRPr lang="en-US"/>
          </a:p>
        </p:txBody>
      </p:sp>
    </p:spTree>
    <p:extLst>
      <p:ext uri="{BB962C8B-B14F-4D97-AF65-F5344CB8AC3E}">
        <p14:creationId xmlns:p14="http://schemas.microsoft.com/office/powerpoint/2010/main" val="203164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series, we will talk </a:t>
            </a:r>
            <a:r>
              <a:rPr lang="tr-TR" dirty="0"/>
              <a:t>in </a:t>
            </a:r>
            <a:r>
              <a:rPr lang="en-US" dirty="0"/>
              <a:t>detail, about JSON.  But</a:t>
            </a:r>
            <a:r>
              <a:rPr lang="tr-TR" dirty="0"/>
              <a:t> first let us explain</a:t>
            </a:r>
            <a:r>
              <a:rPr lang="en-US" dirty="0"/>
              <a:t> why is JSON so important?</a:t>
            </a:r>
          </a:p>
        </p:txBody>
      </p:sp>
      <p:sp>
        <p:nvSpPr>
          <p:cNvPr id="4" name="Slide Number Placeholder 3"/>
          <p:cNvSpPr>
            <a:spLocks noGrp="1"/>
          </p:cNvSpPr>
          <p:nvPr>
            <p:ph type="sldNum" sz="quarter" idx="5"/>
          </p:nvPr>
        </p:nvSpPr>
        <p:spPr/>
        <p:txBody>
          <a:bodyPr/>
          <a:lstStyle/>
          <a:p>
            <a:fld id="{838D45EA-097A-449E-8E80-C10F8140ABDB}" type="slidenum">
              <a:rPr lang="en-US" smtClean="0"/>
              <a:t>33</a:t>
            </a:fld>
            <a:endParaRPr lang="en-US"/>
          </a:p>
        </p:txBody>
      </p:sp>
    </p:spTree>
    <p:extLst>
      <p:ext uri="{BB962C8B-B14F-4D97-AF65-F5344CB8AC3E}">
        <p14:creationId xmlns:p14="http://schemas.microsoft.com/office/powerpoint/2010/main" val="1315634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JSON is very </a:t>
            </a:r>
            <a:r>
              <a:rPr lang="tr-TR" dirty="0"/>
              <a:t>relevant</a:t>
            </a:r>
            <a:r>
              <a:rPr lang="en-US" dirty="0"/>
              <a:t> in the</a:t>
            </a:r>
            <a:r>
              <a:rPr lang="tr-TR" dirty="0"/>
              <a:t> scope of the</a:t>
            </a:r>
            <a:r>
              <a:rPr lang="en-US" dirty="0"/>
              <a:t> Web of Things, payloads are preferred mostly</a:t>
            </a:r>
            <a:r>
              <a:rPr lang="tr-TR" dirty="0"/>
              <a:t> </a:t>
            </a:r>
            <a:r>
              <a:rPr lang="en-US" dirty="0"/>
              <a:t>in JSON. </a:t>
            </a:r>
            <a:r>
              <a:rPr lang="en-US" b="0" i="0" dirty="0">
                <a:solidFill>
                  <a:srgbClr val="1F2328"/>
                </a:solidFill>
                <a:effectLst/>
                <a:latin typeface="-apple-system"/>
              </a:rPr>
              <a:t>Also, the core standard Thing Description, as well as many other API and configuration files use JSON.</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34</a:t>
            </a:fld>
            <a:endParaRPr lang="en-US"/>
          </a:p>
        </p:txBody>
      </p:sp>
    </p:spTree>
    <p:extLst>
      <p:ext uri="{BB962C8B-B14F-4D97-AF65-F5344CB8AC3E}">
        <p14:creationId xmlns:p14="http://schemas.microsoft.com/office/powerpoint/2010/main" val="1117882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light-weight compared to XML and human-readable compared to CBOR. You can see the difference in the </a:t>
            </a:r>
            <a:r>
              <a:rPr lang="tr-TR" dirty="0"/>
              <a:t>representation</a:t>
            </a:r>
            <a:r>
              <a:rPr lang="en-US" dirty="0"/>
              <a:t> of the same </a:t>
            </a:r>
            <a:r>
              <a:rPr lang="tr-TR" dirty="0"/>
              <a:t>data</a:t>
            </a:r>
            <a:r>
              <a:rPr lang="en-US" dirty="0"/>
              <a:t> in JSON, XML, and CBOR.</a:t>
            </a:r>
          </a:p>
        </p:txBody>
      </p:sp>
      <p:sp>
        <p:nvSpPr>
          <p:cNvPr id="4" name="Slide Number Placeholder 3"/>
          <p:cNvSpPr>
            <a:spLocks noGrp="1"/>
          </p:cNvSpPr>
          <p:nvPr>
            <p:ph type="sldNum" sz="quarter" idx="5"/>
          </p:nvPr>
        </p:nvSpPr>
        <p:spPr/>
        <p:txBody>
          <a:bodyPr/>
          <a:lstStyle/>
          <a:p>
            <a:fld id="{838D45EA-097A-449E-8E80-C10F8140ABDB}" type="slidenum">
              <a:rPr lang="en-US" smtClean="0"/>
              <a:t>35</a:t>
            </a:fld>
            <a:endParaRPr lang="en-US"/>
          </a:p>
        </p:txBody>
      </p:sp>
    </p:spTree>
    <p:extLst>
      <p:ext uri="{BB962C8B-B14F-4D97-AF65-F5344CB8AC3E}">
        <p14:creationId xmlns:p14="http://schemas.microsoft.com/office/powerpoint/2010/main" val="3919076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well-established and has a schema </a:t>
            </a:r>
            <a:r>
              <a:rPr lang="tr-TR" dirty="0"/>
              <a:t>langueage called JSON Schema. It</a:t>
            </a:r>
            <a:r>
              <a:rPr lang="en-US" dirty="0"/>
              <a:t> can</a:t>
            </a:r>
            <a:r>
              <a:rPr lang="tr-TR" dirty="0"/>
              <a:t> be used to</a:t>
            </a:r>
            <a:r>
              <a:rPr lang="en-US" dirty="0"/>
              <a:t> describe and validate </a:t>
            </a:r>
            <a:r>
              <a:rPr lang="tr-TR" dirty="0"/>
              <a:t>JSON data.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36</a:t>
            </a:fld>
            <a:endParaRPr lang="en-US"/>
          </a:p>
        </p:txBody>
      </p:sp>
    </p:spTree>
    <p:extLst>
      <p:ext uri="{BB962C8B-B14F-4D97-AF65-F5344CB8AC3E}">
        <p14:creationId xmlns:p14="http://schemas.microsoft.com/office/powerpoint/2010/main" val="3920545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37</a:t>
            </a:fld>
            <a:endParaRPr lang="en-US"/>
          </a:p>
        </p:txBody>
      </p:sp>
    </p:spTree>
    <p:extLst>
      <p:ext uri="{BB962C8B-B14F-4D97-AF65-F5344CB8AC3E}">
        <p14:creationId xmlns:p14="http://schemas.microsoft.com/office/powerpoint/2010/main" val="3208981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 -&gt; description box.</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38</a:t>
            </a:fld>
            <a:endParaRPr lang="en-US"/>
          </a:p>
        </p:txBody>
      </p:sp>
    </p:spTree>
    <p:extLst>
      <p:ext uri="{BB962C8B-B14F-4D97-AF65-F5344CB8AC3E}">
        <p14:creationId xmlns:p14="http://schemas.microsoft.com/office/powerpoint/2010/main" val="3155792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39</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a:t>
            </a:fld>
            <a:endParaRPr lang="en-US"/>
          </a:p>
        </p:txBody>
      </p:sp>
    </p:spTree>
    <p:extLst>
      <p:ext uri="{BB962C8B-B14F-4D97-AF65-F5344CB8AC3E}">
        <p14:creationId xmlns:p14="http://schemas.microsoft.com/office/powerpoint/2010/main" val="2466354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we will talk about JSON and what it is in detail.</a:t>
            </a:r>
          </a:p>
        </p:txBody>
      </p:sp>
      <p:sp>
        <p:nvSpPr>
          <p:cNvPr id="4" name="Slide Number Placeholder 3"/>
          <p:cNvSpPr>
            <a:spLocks noGrp="1"/>
          </p:cNvSpPr>
          <p:nvPr>
            <p:ph type="sldNum" sz="quarter" idx="5"/>
          </p:nvPr>
        </p:nvSpPr>
        <p:spPr/>
        <p:txBody>
          <a:bodyPr/>
          <a:lstStyle/>
          <a:p>
            <a:fld id="{838D45EA-097A-449E-8E80-C10F8140ABDB}" type="slidenum">
              <a:rPr lang="en-US" smtClean="0"/>
              <a:pPr/>
              <a:t>40</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711E8-F1A4-440D-86C4-AD090AA3185A}" type="slidenum">
              <a:rPr lang="en-US" smtClean="0"/>
              <a:t>41</a:t>
            </a:fld>
            <a:endParaRPr lang="en-US"/>
          </a:p>
        </p:txBody>
      </p:sp>
    </p:spTree>
    <p:extLst>
      <p:ext uri="{BB962C8B-B14F-4D97-AF65-F5344CB8AC3E}">
        <p14:creationId xmlns:p14="http://schemas.microsoft.com/office/powerpoint/2010/main" val="189729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5</a:t>
            </a:fld>
            <a:endParaRPr lang="en-US"/>
          </a:p>
        </p:txBody>
      </p:sp>
    </p:spTree>
    <p:extLst>
      <p:ext uri="{BB962C8B-B14F-4D97-AF65-F5344CB8AC3E}">
        <p14:creationId xmlns:p14="http://schemas.microsoft.com/office/powerpoint/2010/main" val="70212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6</a:t>
            </a:fld>
            <a:endParaRPr lang="en-US"/>
          </a:p>
        </p:txBody>
      </p:sp>
    </p:spTree>
    <p:extLst>
      <p:ext uri="{BB962C8B-B14F-4D97-AF65-F5344CB8AC3E}">
        <p14:creationId xmlns:p14="http://schemas.microsoft.com/office/powerpoint/2010/main" val="66933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7</a:t>
            </a:fld>
            <a:endParaRPr lang="en-US"/>
          </a:p>
        </p:txBody>
      </p:sp>
    </p:spTree>
    <p:extLst>
      <p:ext uri="{BB962C8B-B14F-4D97-AF65-F5344CB8AC3E}">
        <p14:creationId xmlns:p14="http://schemas.microsoft.com/office/powerpoint/2010/main" val="58135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8</a:t>
            </a:fld>
            <a:endParaRPr lang="en-US"/>
          </a:p>
        </p:txBody>
      </p:sp>
    </p:spTree>
    <p:extLst>
      <p:ext uri="{BB962C8B-B14F-4D97-AF65-F5344CB8AC3E}">
        <p14:creationId xmlns:p14="http://schemas.microsoft.com/office/powerpoint/2010/main" val="52367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9</a:t>
            </a:fld>
            <a:endParaRPr lang="en-US"/>
          </a:p>
        </p:txBody>
      </p:sp>
    </p:spTree>
    <p:extLst>
      <p:ext uri="{BB962C8B-B14F-4D97-AF65-F5344CB8AC3E}">
        <p14:creationId xmlns:p14="http://schemas.microsoft.com/office/powerpoint/2010/main" val="266045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69666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271889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970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39750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B4361-894C-4E1E-9D40-0AFC03E55FFF}" type="datetimeFigureOut">
              <a:rPr lang="en-US" smtClean="0"/>
              <a:t>7/5/24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2525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B4361-894C-4E1E-9D40-0AFC03E55FFF}"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39788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B4361-894C-4E1E-9D40-0AFC03E55FFF}" type="datetimeFigureOut">
              <a:rPr lang="en-US" smtClean="0"/>
              <a:t>7/5/24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230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B4361-894C-4E1E-9D40-0AFC03E55FFF}" type="datetimeFigureOut">
              <a:rPr lang="en-US" smtClean="0"/>
              <a:t>7/5/24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7461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B4361-894C-4E1E-9D40-0AFC03E55FFF}" type="datetimeFigureOut">
              <a:rPr lang="en-US" smtClean="0"/>
              <a:t>7/5/24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00049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0268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7/5/24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53053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B4361-894C-4E1E-9D40-0AFC03E55FFF}" type="datetimeFigureOut">
              <a:rPr lang="en-US" smtClean="0"/>
              <a:pPr/>
              <a:t>7/5/24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F7BB7-0240-4E37-98F1-1CEA97BE687B}" type="slidenum">
              <a:rPr lang="en-US" smtClean="0"/>
              <a:pPr/>
              <a:t>‹#›</a:t>
            </a:fld>
            <a:endParaRPr lang="en-US" dirty="0"/>
          </a:p>
        </p:txBody>
      </p:sp>
    </p:spTree>
    <p:extLst>
      <p:ext uri="{BB962C8B-B14F-4D97-AF65-F5344CB8AC3E}">
        <p14:creationId xmlns:p14="http://schemas.microsoft.com/office/powerpoint/2010/main" val="26412074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9.png"/><Relationship Id="rId7" Type="http://schemas.openxmlformats.org/officeDocument/2006/relationships/image" Target="../media/image46.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5.png"/><Relationship Id="rId5" Type="http://schemas.microsoft.com/office/2007/relationships/hdphoto" Target="../media/hdphoto1.wdp"/><Relationship Id="rId4" Type="http://schemas.openxmlformats.org/officeDocument/2006/relationships/image" Target="../media/image40.png"/><Relationship Id="rId9" Type="http://schemas.openxmlformats.org/officeDocument/2006/relationships/image" Target="../media/image4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0D_DE4C5F0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10E_96A1FD95.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1.svg"/><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41.xml.rels><?xml version="1.0" encoding="UTF-8" standalone="yes"?>
<Relationships xmlns="http://schemas.openxmlformats.org/package/2006/relationships"><Relationship Id="rId3" Type="http://schemas.openxmlformats.org/officeDocument/2006/relationships/image" Target="../media/image56.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4BF4C1D-47DC-9E1B-EE11-82A5CE0B7435}"/>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36FF0D4D-9FCC-13EB-55A0-2447F93613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6" name="Left Brace 5">
            <a:extLst>
              <a:ext uri="{FF2B5EF4-FFF2-40B4-BE49-F238E27FC236}">
                <a16:creationId xmlns:a16="http://schemas.microsoft.com/office/drawing/2014/main" id="{0A064CF8-51F7-CB8F-7C3A-644E2F878EDC}"/>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Title 1">
            <a:extLst>
              <a:ext uri="{FF2B5EF4-FFF2-40B4-BE49-F238E27FC236}">
                <a16:creationId xmlns:a16="http://schemas.microsoft.com/office/drawing/2014/main" id="{3367B4EC-9B85-D2F5-5B42-9F31169288B2}"/>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8" name="Left Brace 7">
            <a:extLst>
              <a:ext uri="{FF2B5EF4-FFF2-40B4-BE49-F238E27FC236}">
                <a16:creationId xmlns:a16="http://schemas.microsoft.com/office/drawing/2014/main" id="{D9827B53-E610-0EA6-9CB9-0CD72ED65D56}"/>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1092E223-8564-B3AF-400F-127C5D948C5C}"/>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0" name="Straight Connector 9">
            <a:extLst>
              <a:ext uri="{FF2B5EF4-FFF2-40B4-BE49-F238E27FC236}">
                <a16:creationId xmlns:a16="http://schemas.microsoft.com/office/drawing/2014/main" id="{B9D2E818-C990-CB57-73E4-AEF07F1F8DB6}"/>
              </a:ext>
            </a:extLst>
          </p:cNvPr>
          <p:cNvCxnSpPr>
            <a:cxnSpLocks/>
            <a:stCxn id="12"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5D7288-D629-E7A1-BDF4-51C9C9AE1D9B}"/>
              </a:ext>
            </a:extLst>
          </p:cNvPr>
          <p:cNvCxnSpPr>
            <a:cxnSpLocks/>
            <a:stCxn id="25" idx="5"/>
            <a:endCxn id="15"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909AF9D-38A2-03DA-CD7B-C4827AA08E1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8DA1A5F-3DBF-FC9D-25D7-054B16053AB0}"/>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C0EEE60-5413-6E71-614F-4FF1E538E6B8}"/>
              </a:ext>
            </a:extLst>
          </p:cNvPr>
          <p:cNvCxnSpPr>
            <a:cxnSpLocks/>
            <a:stCxn id="13"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8811805-FFAD-8FC8-0070-86C3FB2C9C7E}"/>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4318266-FE66-7B51-0E97-B7E84AF7FA6C}"/>
              </a:ext>
            </a:extLst>
          </p:cNvPr>
          <p:cNvCxnSpPr>
            <a:cxnSpLocks/>
            <a:stCxn id="15" idx="5"/>
            <a:endCxn id="17"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41ED80B-D788-77A4-61C1-2E71E5278C20}"/>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91A4EF-E791-F2D7-0738-F62A85726F86}"/>
              </a:ext>
            </a:extLst>
          </p:cNvPr>
          <p:cNvCxnSpPr>
            <a:cxnSpLocks/>
            <a:stCxn id="25" idx="0"/>
            <a:endCxn id="19"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48BB5D3-AD84-C0FC-6016-AA088874952C}"/>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598804E2-CCF3-33DC-666D-53CE6F50D70A}"/>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1" name="Title 1">
            <a:extLst>
              <a:ext uri="{FF2B5EF4-FFF2-40B4-BE49-F238E27FC236}">
                <a16:creationId xmlns:a16="http://schemas.microsoft.com/office/drawing/2014/main" id="{C8199C19-E185-D3CE-737F-8194C2BA238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2" name="Straight Connector 21">
            <a:extLst>
              <a:ext uri="{FF2B5EF4-FFF2-40B4-BE49-F238E27FC236}">
                <a16:creationId xmlns:a16="http://schemas.microsoft.com/office/drawing/2014/main" id="{45067C96-92A3-5477-4BBD-BB69F430937A}"/>
              </a:ext>
            </a:extLst>
          </p:cNvPr>
          <p:cNvCxnSpPr>
            <a:cxnSpLocks/>
            <a:stCxn id="17" idx="6"/>
            <a:endCxn id="23"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01CE40E7-A399-10D8-77B8-5E384049D44E}"/>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3">
            <a:extLst>
              <a:ext uri="{FF2B5EF4-FFF2-40B4-BE49-F238E27FC236}">
                <a16:creationId xmlns:a16="http://schemas.microsoft.com/office/drawing/2014/main" id="{B8515247-A74C-DA8C-CF00-6599A21C43BA}"/>
              </a:ext>
            </a:extLst>
          </p:cNvPr>
          <p:cNvSpPr/>
          <p:nvPr/>
        </p:nvSpPr>
        <p:spPr>
          <a:xfrm flipH="1">
            <a:off x="9415739"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49D87673-D07F-959E-20A8-1BDC423CD852}"/>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73B6C8A2-C55A-5336-B3BE-632600F494E9}"/>
              </a:ext>
            </a:extLst>
          </p:cNvPr>
          <p:cNvSpPr txBox="1">
            <a:spLocks/>
          </p:cNvSpPr>
          <p:nvPr/>
        </p:nvSpPr>
        <p:spPr>
          <a:xfrm>
            <a:off x="6096000" y="4475550"/>
            <a:ext cx="4046767"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3600" dirty="0">
                <a:solidFill>
                  <a:schemeClr val="accent1">
                    <a:lumMod val="20000"/>
                    <a:lumOff val="80000"/>
                  </a:schemeClr>
                </a:solidFill>
                <a:latin typeface="Consolas" panose="020B0609020204030204" pitchFamily="49" charset="0"/>
              </a:rPr>
              <a:t>Payloads </a:t>
            </a:r>
          </a:p>
          <a:p>
            <a:pPr algn="ctr">
              <a:lnSpc>
                <a:spcPct val="70000"/>
              </a:lnSpc>
            </a:pPr>
            <a:r>
              <a:rPr lang="tr-TR" sz="3600" dirty="0">
                <a:solidFill>
                  <a:schemeClr val="accent1">
                    <a:lumMod val="20000"/>
                    <a:lumOff val="80000"/>
                  </a:schemeClr>
                </a:solidFill>
                <a:latin typeface="Consolas" panose="020B0609020204030204" pitchFamily="49" charset="0"/>
              </a:rPr>
              <a:t>and </a:t>
            </a:r>
          </a:p>
          <a:p>
            <a:pPr algn="ctr">
              <a:lnSpc>
                <a:spcPct val="70000"/>
              </a:lnSpc>
            </a:pPr>
            <a:r>
              <a:rPr lang="tr-TR" sz="3600" dirty="0">
                <a:solidFill>
                  <a:schemeClr val="accent1">
                    <a:lumMod val="20000"/>
                    <a:lumOff val="80000"/>
                  </a:schemeClr>
                </a:solidFill>
                <a:latin typeface="Consolas" panose="020B0609020204030204" pitchFamily="49" charset="0"/>
              </a:rPr>
              <a:t>Headers</a:t>
            </a:r>
          </a:p>
        </p:txBody>
      </p:sp>
    </p:spTree>
    <p:extLst>
      <p:ext uri="{BB962C8B-B14F-4D97-AF65-F5344CB8AC3E}">
        <p14:creationId xmlns:p14="http://schemas.microsoft.com/office/powerpoint/2010/main" val="142085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9000">
        <p159:morph option="byObject"/>
      </p:transition>
    </mc:Choice>
    <mc:Fallback xmlns="">
      <p:transition spd="slow" advTm="1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9"/>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8"/>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750"/>
                                        <p:tgtEl>
                                          <p:spTgt spid="20"/>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3000"/>
                                        <p:tgtEl>
                                          <p:spTgt spid="11"/>
                                        </p:tgtEl>
                                      </p:cBhvr>
                                    </p:animEffect>
                                  </p:childTnLst>
                                </p:cTn>
                              </p:par>
                            </p:childTnLst>
                          </p:cTn>
                        </p:par>
                        <p:par>
                          <p:cTn id="43" fill="hold">
                            <p:stCondLst>
                              <p:cond delay="7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7500"/>
                            </p:stCondLst>
                            <p:childTnLst>
                              <p:par>
                                <p:cTn id="48" presetID="22" presetClass="entr" presetSubtype="1"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2500"/>
                                        <p:tgtEl>
                                          <p:spTgt spid="16"/>
                                        </p:tgtEl>
                                      </p:cBhvr>
                                    </p:animEffect>
                                  </p:childTnLst>
                                </p:cTn>
                              </p:par>
                            </p:childTnLst>
                          </p:cTn>
                        </p:par>
                        <p:par>
                          <p:cTn id="51" fill="hold">
                            <p:stCondLst>
                              <p:cond delay="10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10500"/>
                            </p:stCondLst>
                            <p:childTnLst>
                              <p:par>
                                <p:cTn id="56" presetID="22" presetClass="entr" presetSubtype="1" fill="hold" nodeType="afterEffect">
                                  <p:stCondLst>
                                    <p:cond delay="100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3000"/>
                                        <p:tgtEl>
                                          <p:spTgt spid="22"/>
                                        </p:tgtEl>
                                      </p:cBhvr>
                                    </p:animEffect>
                                  </p:childTnLst>
                                </p:cTn>
                              </p:par>
                            </p:childTnLst>
                          </p:cTn>
                        </p:par>
                        <p:par>
                          <p:cTn id="59" fill="hold">
                            <p:stCondLst>
                              <p:cond delay="145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childTnLst>
                                </p:cTn>
                              </p:par>
                            </p:childTnLst>
                          </p:cTn>
                        </p:par>
                        <p:par>
                          <p:cTn id="66" fill="hold">
                            <p:stCondLst>
                              <p:cond delay="15500"/>
                            </p:stCondLst>
                            <p:childTnLst>
                              <p:par>
                                <p:cTn id="67" presetID="10"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animBg="1"/>
      <p:bldP spid="15" grpId="0" animBg="1"/>
      <p:bldP spid="17" grpId="0" animBg="1"/>
      <p:bldP spid="19" grpId="0" animBg="1"/>
      <p:bldP spid="20" grpId="0"/>
      <p:bldP spid="21" grpId="0"/>
      <p:bldP spid="23" grpId="0" animBg="1"/>
      <p:bldP spid="24" grpId="0" animBg="1"/>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D77C509-FA53-12B5-430D-43D759BC6118}"/>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3" name="Rounded Rectangle 2">
            <a:extLst>
              <a:ext uri="{FF2B5EF4-FFF2-40B4-BE49-F238E27FC236}">
                <a16:creationId xmlns:a16="http://schemas.microsoft.com/office/drawing/2014/main" id="{4E93E562-013A-DAF1-4415-C5183188531A}"/>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369" y="1499195"/>
            <a:ext cx="3859610" cy="3859610"/>
          </a:xfrm>
          <a:prstGeom prst="rect">
            <a:avLst/>
          </a:prstGeom>
        </p:spPr>
      </p:pic>
      <p:sp>
        <p:nvSpPr>
          <p:cNvPr id="11" name="TextBox 10">
            <a:extLst>
              <a:ext uri="{FF2B5EF4-FFF2-40B4-BE49-F238E27FC236}">
                <a16:creationId xmlns:a16="http://schemas.microsoft.com/office/drawing/2014/main" id="{CDFE7417-ED57-75D6-3829-FAAA0BC57252}"/>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2BA3B298-FFD0-BAAB-5BE8-EB784238F405}"/>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15" name="Arrow: Right 14">
            <a:extLst>
              <a:ext uri="{FF2B5EF4-FFF2-40B4-BE49-F238E27FC236}">
                <a16:creationId xmlns:a16="http://schemas.microsoft.com/office/drawing/2014/main" id="{A740E188-84FE-0AE6-9B70-85D177F37130}"/>
              </a:ext>
            </a:extLst>
          </p:cNvPr>
          <p:cNvSpPr/>
          <p:nvPr/>
        </p:nvSpPr>
        <p:spPr>
          <a:xfrm>
            <a:off x="4645065" y="3131901"/>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pic>
        <p:nvPicPr>
          <p:cNvPr id="2" name="Content Placeholder 4" descr="Dump truck with solid fill">
            <a:extLst>
              <a:ext uri="{FF2B5EF4-FFF2-40B4-BE49-F238E27FC236}">
                <a16:creationId xmlns:a16="http://schemas.microsoft.com/office/drawing/2014/main" id="{B2A64386-7241-108F-3C77-386506FB1439}"/>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01907" y="-154255"/>
            <a:ext cx="6699738" cy="6699738"/>
          </a:xfrm>
        </p:spPr>
      </p:pic>
    </p:spTree>
    <p:extLst>
      <p:ext uri="{BB962C8B-B14F-4D97-AF65-F5344CB8AC3E}">
        <p14:creationId xmlns:p14="http://schemas.microsoft.com/office/powerpoint/2010/main" val="3077396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26" presetClass="emph" presetSubtype="0" fill="hold" grpId="0" nodeType="afterEffect">
                                  <p:stCondLst>
                                    <p:cond delay="500"/>
                                  </p:stCondLst>
                                  <p:childTnLst>
                                    <p:animEffect transition="out" filter="fade">
                                      <p:cBhvr>
                                        <p:cTn id="22" dur="500" tmFilter="0, 0; .2, .5; .8, .5; 1, 0"/>
                                        <p:tgtEl>
                                          <p:spTgt spid="12"/>
                                        </p:tgtEl>
                                      </p:cBhvr>
                                    </p:animEffect>
                                    <p:animScale>
                                      <p:cBhvr>
                                        <p:cTn id="2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1" grpId="0"/>
      <p:bldP spid="12" grpId="0" animBg="1"/>
      <p:bldP spid="12" grpId="1"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4231"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69493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iterate type="lt">
                                    <p:tmPct val="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1589"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22841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ox with solid fill">
            <a:extLst>
              <a:ext uri="{FF2B5EF4-FFF2-40B4-BE49-F238E27FC236}">
                <a16:creationId xmlns:a16="http://schemas.microsoft.com/office/drawing/2014/main" id="{587FA5BC-7EF7-DE4D-261D-3C73FB3CE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1019" y="331099"/>
            <a:ext cx="3359722" cy="3359722"/>
          </a:xfrm>
          <a:prstGeom prst="rect">
            <a:avLst/>
          </a:prstGeom>
        </p:spPr>
      </p:pic>
      <p:pic>
        <p:nvPicPr>
          <p:cNvPr id="5" name="Graphic 4" descr="Box with solid fill">
            <a:extLst>
              <a:ext uri="{FF2B5EF4-FFF2-40B4-BE49-F238E27FC236}">
                <a16:creationId xmlns:a16="http://schemas.microsoft.com/office/drawing/2014/main" id="{99D420BB-8CBB-8A4D-FEB1-962DA74E4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1298" y="1848411"/>
            <a:ext cx="3359722" cy="3359722"/>
          </a:xfrm>
          <a:prstGeom prst="rect">
            <a:avLst/>
          </a:prstGeom>
        </p:spPr>
      </p:pic>
      <p:pic>
        <p:nvPicPr>
          <p:cNvPr id="6" name="Graphic 5" descr="Box with solid fill">
            <a:extLst>
              <a:ext uri="{FF2B5EF4-FFF2-40B4-BE49-F238E27FC236}">
                <a16:creationId xmlns:a16="http://schemas.microsoft.com/office/drawing/2014/main" id="{CBD92C77-1161-660D-3E18-245E53DD13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16505" y="1920525"/>
            <a:ext cx="3359722" cy="3359722"/>
          </a:xfrm>
          <a:prstGeom prst="rect">
            <a:avLst/>
          </a:prstGeom>
        </p:spPr>
      </p:pic>
      <p:sp>
        <p:nvSpPr>
          <p:cNvPr id="10" name="TextBox 9">
            <a:extLst>
              <a:ext uri="{FF2B5EF4-FFF2-40B4-BE49-F238E27FC236}">
                <a16:creationId xmlns:a16="http://schemas.microsoft.com/office/drawing/2014/main" id="{08E50801-0325-9D82-0CA9-521A6E323A47}"/>
              </a:ext>
            </a:extLst>
          </p:cNvPr>
          <p:cNvSpPr txBox="1"/>
          <p:nvPr/>
        </p:nvSpPr>
        <p:spPr>
          <a:xfrm>
            <a:off x="4564472" y="5293993"/>
            <a:ext cx="3505887" cy="923330"/>
          </a:xfrm>
          <a:prstGeom prst="rect">
            <a:avLst/>
          </a:prstGeom>
          <a:noFill/>
        </p:spPr>
        <p:txBody>
          <a:bodyPr wrap="square" rtlCol="0">
            <a:spAutoFit/>
          </a:bodyPr>
          <a:lstStyle/>
          <a:p>
            <a:r>
              <a:rPr lang="tr-TR" sz="5400" dirty="0" err="1">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rPr>
              <a:t>Payloads</a:t>
            </a:r>
            <a:endParaRPr lang="en-US" sz="5400" dirty="0">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endParaRPr>
          </a:p>
        </p:txBody>
      </p:sp>
      <p:pic>
        <p:nvPicPr>
          <p:cNvPr id="9" name="Content Placeholder 4" descr="Dump truck with solid fill">
            <a:extLst>
              <a:ext uri="{FF2B5EF4-FFF2-40B4-BE49-F238E27FC236}">
                <a16:creationId xmlns:a16="http://schemas.microsoft.com/office/drawing/2014/main" id="{6726346E-FDEB-044E-8ED6-113298422F92}"/>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780" y="1135665"/>
            <a:ext cx="6699738" cy="6699738"/>
          </a:xfrm>
        </p:spPr>
      </p:pic>
    </p:spTree>
    <p:extLst>
      <p:ext uri="{BB962C8B-B14F-4D97-AF65-F5344CB8AC3E}">
        <p14:creationId xmlns:p14="http://schemas.microsoft.com/office/powerpoint/2010/main" val="436850905"/>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3000"/>
                                        <p:tgtEl>
                                          <p:spTgt spid="10"/>
                                        </p:tgtEl>
                                      </p:cBhvr>
                                    </p:animEffect>
                                  </p:childTnLst>
                                  <p:subTnLst>
                                    <p:set>
                                      <p:cBhvr override="childStyle">
                                        <p:cTn dur="1" fill="hold" display="0" masterRel="sameClick" afterEffect="1">
                                          <p:stCondLst>
                                            <p:cond evt="end" delay="0">
                                              <p:tn val="17"/>
                                            </p:cond>
                                          </p:stCondLst>
                                        </p:cTn>
                                        <p:tgtEl>
                                          <p:spTgt spid="10"/>
                                        </p:tgtEl>
                                        <p:attrNameLst>
                                          <p:attrName>style.visibility</p:attrName>
                                        </p:attrNameLst>
                                      </p:cBhvr>
                                      <p:to>
                                        <p:strVal val="hidden"/>
                                      </p:to>
                                    </p:set>
                                  </p:subTnLst>
                                </p:cTn>
                              </p:par>
                            </p:childTnLst>
                          </p:cTn>
                        </p:par>
                        <p:par>
                          <p:cTn id="20" fill="hold">
                            <p:stCondLst>
                              <p:cond delay="4500"/>
                            </p:stCondLst>
                            <p:childTnLst>
                              <p:par>
                                <p:cTn id="21" presetID="6" presetClass="emph" presetSubtype="0" fill="hold" nodeType="afterEffect">
                                  <p:stCondLst>
                                    <p:cond delay="0"/>
                                  </p:stCondLst>
                                  <p:childTnLst>
                                    <p:animScale>
                                      <p:cBhvr>
                                        <p:cTn id="22" dur="2000" fill="hold"/>
                                        <p:tgtEl>
                                          <p:spTgt spid="6"/>
                                        </p:tgtEl>
                                      </p:cBhvr>
                                      <p:by x="50000" y="50000"/>
                                    </p:animScale>
                                  </p:childTnLst>
                                </p:cTn>
                              </p:par>
                              <p:par>
                                <p:cTn id="23" presetID="6" presetClass="emph" presetSubtype="0" fill="hold" nodeType="withEffect">
                                  <p:stCondLst>
                                    <p:cond delay="0"/>
                                  </p:stCondLst>
                                  <p:childTnLst>
                                    <p:animScale>
                                      <p:cBhvr>
                                        <p:cTn id="24" dur="2000" fill="hold"/>
                                        <p:tgtEl>
                                          <p:spTgt spid="4"/>
                                        </p:tgtEl>
                                      </p:cBhvr>
                                      <p:by x="50000" y="50000"/>
                                    </p:animScale>
                                  </p:childTnLst>
                                </p:cTn>
                              </p:par>
                              <p:par>
                                <p:cTn id="25" presetID="6" presetClass="emph" presetSubtype="0" fill="hold" nodeType="withEffect">
                                  <p:stCondLst>
                                    <p:cond delay="0"/>
                                  </p:stCondLst>
                                  <p:childTnLst>
                                    <p:animScale>
                                      <p:cBhvr>
                                        <p:cTn id="26" dur="2000" fill="hold"/>
                                        <p:tgtEl>
                                          <p:spTgt spid="5"/>
                                        </p:tgtEl>
                                      </p:cBhvr>
                                      <p:by x="50000" y="50000"/>
                                    </p:animScale>
                                  </p:childTnLst>
                                </p:cTn>
                              </p:par>
                              <p:par>
                                <p:cTn id="27" presetID="64" presetClass="path" presetSubtype="0" accel="50000" decel="50000" fill="hold" nodeType="withEffect">
                                  <p:stCondLst>
                                    <p:cond delay="0"/>
                                  </p:stCondLst>
                                  <p:childTnLst>
                                    <p:animMotion origin="layout" path="M -2.5E-6 0 L 0.03386 -0.27778 " pathEditMode="relative" rAng="0" ptsTypes="AA">
                                      <p:cBhvr>
                                        <p:cTn id="28" dur="2000" fill="hold"/>
                                        <p:tgtEl>
                                          <p:spTgt spid="6"/>
                                        </p:tgtEl>
                                        <p:attrNameLst>
                                          <p:attrName>ppt_x</p:attrName>
                                          <p:attrName>ppt_y</p:attrName>
                                        </p:attrNameLst>
                                      </p:cBhvr>
                                      <p:rCtr x="1693" y="-13889"/>
                                    </p:animMotion>
                                  </p:childTnLst>
                                </p:cTn>
                              </p:par>
                              <p:par>
                                <p:cTn id="29" presetID="64" presetClass="path" presetSubtype="0" accel="50000" decel="50000" fill="hold" nodeType="withEffect">
                                  <p:stCondLst>
                                    <p:cond delay="0"/>
                                  </p:stCondLst>
                                  <p:childTnLst>
                                    <p:animMotion origin="layout" path="M 2.91667E-6 2.96296E-6 L -0.00091 -0.15996 " pathEditMode="relative" rAng="0" ptsTypes="AA">
                                      <p:cBhvr>
                                        <p:cTn id="30" dur="2000" fill="hold"/>
                                        <p:tgtEl>
                                          <p:spTgt spid="4"/>
                                        </p:tgtEl>
                                        <p:attrNameLst>
                                          <p:attrName>ppt_x</p:attrName>
                                          <p:attrName>ppt_y</p:attrName>
                                        </p:attrNameLst>
                                      </p:cBhvr>
                                      <p:rCtr x="-52" y="-8009"/>
                                    </p:animMotion>
                                  </p:childTnLst>
                                </p:cTn>
                              </p:par>
                              <p:par>
                                <p:cTn id="31" presetID="64" presetClass="path" presetSubtype="0" accel="50000" decel="50000" fill="hold" nodeType="withEffect">
                                  <p:stCondLst>
                                    <p:cond delay="0"/>
                                  </p:stCondLst>
                                  <p:childTnLst>
                                    <p:animMotion origin="layout" path="M 2.70833E-6 -1.85185E-6 L -0.05925 -0.28102 " pathEditMode="relative" rAng="0" ptsTypes="AA">
                                      <p:cBhvr>
                                        <p:cTn id="32" dur="2000" fill="hold"/>
                                        <p:tgtEl>
                                          <p:spTgt spid="5"/>
                                        </p:tgtEl>
                                        <p:attrNameLst>
                                          <p:attrName>ppt_x</p:attrName>
                                          <p:attrName>ppt_y</p:attrName>
                                        </p:attrNameLst>
                                      </p:cBhvr>
                                      <p:rCtr x="-2969" y="-14051"/>
                                    </p:animMotion>
                                  </p:childTnLst>
                                </p:cTn>
                              </p:par>
                            </p:childTnLst>
                          </p:cTn>
                        </p:par>
                        <p:par>
                          <p:cTn id="33" fill="hold">
                            <p:stCondLst>
                              <p:cond delay="6500"/>
                            </p:stCondLst>
                            <p:childTnLst>
                              <p:par>
                                <p:cTn id="34" presetID="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63" presetClass="path" presetSubtype="0" accel="50000" decel="50000" fill="hold" nodeType="withEffect">
                                  <p:stCondLst>
                                    <p:cond delay="0"/>
                                  </p:stCondLst>
                                  <p:childTnLst>
                                    <p:animMotion origin="layout" path="M -0.57904 -0.0007 L 0.26692 0.00763 " pathEditMode="relative" rAng="0" ptsTypes="AA">
                                      <p:cBhvr>
                                        <p:cTn id="37" dur="2000" fill="hold"/>
                                        <p:tgtEl>
                                          <p:spTgt spid="9"/>
                                        </p:tgtEl>
                                        <p:attrNameLst>
                                          <p:attrName>ppt_x</p:attrName>
                                          <p:attrName>ppt_y</p:attrName>
                                        </p:attrNameLst>
                                      </p:cBhvr>
                                      <p:rCtr x="42292" y="417"/>
                                    </p:animMotion>
                                  </p:childTnLst>
                                </p:cTn>
                              </p:par>
                            </p:childTnLst>
                          </p:cTn>
                        </p:par>
                        <p:par>
                          <p:cTn id="38" fill="hold">
                            <p:stCondLst>
                              <p:cond delay="8500"/>
                            </p:stCondLst>
                            <p:childTnLst>
                              <p:par>
                                <p:cTn id="39" presetID="42" presetClass="path" presetSubtype="0" accel="50000" decel="50000" fill="hold" nodeType="afterEffect">
                                  <p:stCondLst>
                                    <p:cond delay="0"/>
                                  </p:stCondLst>
                                  <p:childTnLst>
                                    <p:animMotion origin="layout" path="M 0.03386 -0.27778 L -0.01093 -0.09977 " pathEditMode="relative" rAng="0" ptsTypes="AA">
                                      <p:cBhvr>
                                        <p:cTn id="40" dur="2000" fill="hold"/>
                                        <p:tgtEl>
                                          <p:spTgt spid="6"/>
                                        </p:tgtEl>
                                        <p:attrNameLst>
                                          <p:attrName>ppt_x</p:attrName>
                                          <p:attrName>ppt_y</p:attrName>
                                        </p:attrNameLst>
                                      </p:cBhvr>
                                      <p:rCtr x="-2240" y="8889"/>
                                    </p:animMotion>
                                  </p:childTnLst>
                                </p:cTn>
                              </p:par>
                              <p:par>
                                <p:cTn id="41" presetID="42" presetClass="path" presetSubtype="0" accel="50000" decel="50000" fill="hold" nodeType="withEffect">
                                  <p:stCondLst>
                                    <p:cond delay="0"/>
                                  </p:stCondLst>
                                  <p:childTnLst>
                                    <p:animMotion origin="layout" path="M -0.00091 -0.15996 L -0.03282 0.12199 " pathEditMode="relative" rAng="0" ptsTypes="AA">
                                      <p:cBhvr>
                                        <p:cTn id="42" dur="2000" fill="hold"/>
                                        <p:tgtEl>
                                          <p:spTgt spid="4"/>
                                        </p:tgtEl>
                                        <p:attrNameLst>
                                          <p:attrName>ppt_x</p:attrName>
                                          <p:attrName>ppt_y</p:attrName>
                                        </p:attrNameLst>
                                      </p:cBhvr>
                                      <p:rCtr x="-1602" y="14097"/>
                                    </p:animMotion>
                                  </p:childTnLst>
                                </p:cTn>
                              </p:par>
                              <p:par>
                                <p:cTn id="43" presetID="42" presetClass="path" presetSubtype="0" accel="50000" decel="50000" fill="hold" nodeType="withEffect">
                                  <p:stCondLst>
                                    <p:cond delay="0"/>
                                  </p:stCondLst>
                                  <p:childTnLst>
                                    <p:animMotion origin="layout" path="M -0.05925 -0.28102 L -0.08425 -0.09236 " pathEditMode="relative" rAng="0" ptsTypes="AA">
                                      <p:cBhvr>
                                        <p:cTn id="44" dur="2000" fill="hold"/>
                                        <p:tgtEl>
                                          <p:spTgt spid="5"/>
                                        </p:tgtEl>
                                        <p:attrNameLst>
                                          <p:attrName>ppt_x</p:attrName>
                                          <p:attrName>ppt_y</p:attrName>
                                        </p:attrNameLst>
                                      </p:cBhvr>
                                      <p:rCtr x="-1250" y="9421"/>
                                    </p:animMotion>
                                  </p:childTnLst>
                                </p:cTn>
                              </p:par>
                            </p:childTnLst>
                          </p:cTn>
                        </p:par>
                        <p:par>
                          <p:cTn id="45" fill="hold">
                            <p:stCondLst>
                              <p:cond delay="10500"/>
                            </p:stCondLst>
                            <p:childTnLst>
                              <p:par>
                                <p:cTn id="46" presetID="63" presetClass="path" presetSubtype="0" accel="50000" decel="50000" fill="hold" nodeType="afterEffect">
                                  <p:stCondLst>
                                    <p:cond delay="0"/>
                                  </p:stCondLst>
                                  <p:childTnLst>
                                    <p:animMotion origin="layout" path="M -0.01093 -0.09977 L 0.72539 -0.08542 " pathEditMode="relative" rAng="0" ptsTypes="AA">
                                      <p:cBhvr>
                                        <p:cTn id="47" dur="4000" fill="hold"/>
                                        <p:tgtEl>
                                          <p:spTgt spid="6"/>
                                        </p:tgtEl>
                                        <p:attrNameLst>
                                          <p:attrName>ppt_x</p:attrName>
                                          <p:attrName>ppt_y</p:attrName>
                                        </p:attrNameLst>
                                      </p:cBhvr>
                                      <p:rCtr x="36810" y="718"/>
                                    </p:animMotion>
                                  </p:childTnLst>
                                </p:cTn>
                              </p:par>
                              <p:par>
                                <p:cTn id="48" presetID="63" presetClass="path" presetSubtype="0" accel="50000" decel="50000" fill="hold" nodeType="withEffect">
                                  <p:stCondLst>
                                    <p:cond delay="0"/>
                                  </p:stCondLst>
                                  <p:childTnLst>
                                    <p:animMotion origin="layout" path="M -0.03282 0.12199 L 0.70104 0.13078 " pathEditMode="relative" rAng="0" ptsTypes="AA">
                                      <p:cBhvr>
                                        <p:cTn id="49" dur="4000" fill="hold"/>
                                        <p:tgtEl>
                                          <p:spTgt spid="4"/>
                                        </p:tgtEl>
                                        <p:attrNameLst>
                                          <p:attrName>ppt_x</p:attrName>
                                          <p:attrName>ppt_y</p:attrName>
                                        </p:attrNameLst>
                                      </p:cBhvr>
                                      <p:rCtr x="36693" y="440"/>
                                    </p:animMotion>
                                  </p:childTnLst>
                                </p:cTn>
                              </p:par>
                              <p:par>
                                <p:cTn id="50" presetID="63" presetClass="path" presetSubtype="0" accel="50000" decel="50000" fill="hold" nodeType="withEffect">
                                  <p:stCondLst>
                                    <p:cond delay="0"/>
                                  </p:stCondLst>
                                  <p:childTnLst>
                                    <p:animMotion origin="layout" path="M -0.08425 -0.09236 L 0.67044 -0.07893 " pathEditMode="relative" rAng="0" ptsTypes="AA">
                                      <p:cBhvr>
                                        <p:cTn id="51" dur="4000" fill="hold"/>
                                        <p:tgtEl>
                                          <p:spTgt spid="5"/>
                                        </p:tgtEl>
                                        <p:attrNameLst>
                                          <p:attrName>ppt_x</p:attrName>
                                          <p:attrName>ppt_y</p:attrName>
                                        </p:attrNameLst>
                                      </p:cBhvr>
                                      <p:rCtr x="37734" y="671"/>
                                    </p:animMotion>
                                  </p:childTnLst>
                                </p:cTn>
                              </p:par>
                              <p:par>
                                <p:cTn id="52" presetID="63" presetClass="path" presetSubtype="0" accel="50000" decel="50000" fill="hold" nodeType="withEffect">
                                  <p:stCondLst>
                                    <p:cond delay="0"/>
                                  </p:stCondLst>
                                  <p:childTnLst>
                                    <p:animMotion origin="layout" path="M 0.26692 0.00763 L 1.0177 0.00925 " pathEditMode="relative" rAng="0" ptsTypes="AA">
                                      <p:cBhvr>
                                        <p:cTn id="53" dur="4000" fill="hold"/>
                                        <p:tgtEl>
                                          <p:spTgt spid="9"/>
                                        </p:tgtEl>
                                        <p:attrNameLst>
                                          <p:attrName>ppt_x</p:attrName>
                                          <p:attrName>ppt_y</p:attrName>
                                        </p:attrNameLst>
                                      </p:cBhvr>
                                      <p:rCtr x="3753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27007-EE5E-B474-DB14-0C39E1E07651}"/>
              </a:ext>
            </a:extLst>
          </p:cNvPr>
          <p:cNvSpPr txBox="1">
            <a:spLocks/>
          </p:cNvSpPr>
          <p:nvPr/>
        </p:nvSpPr>
        <p:spPr>
          <a:xfrm>
            <a:off x="1657264" y="2801745"/>
            <a:ext cx="8877473"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What is a Header?</a:t>
            </a:r>
            <a:endParaRPr lang="en-US" sz="5400" dirty="0">
              <a:solidFill>
                <a:schemeClr val="accent1"/>
              </a:solidFill>
              <a:latin typeface="Century Gothic" panose="020B0502020202020204" pitchFamily="34" charset="0"/>
            </a:endParaRPr>
          </a:p>
        </p:txBody>
      </p:sp>
      <p:pic>
        <p:nvPicPr>
          <p:cNvPr id="2" name="Graphic 1" descr="Document with solid fill">
            <a:extLst>
              <a:ext uri="{FF2B5EF4-FFF2-40B4-BE49-F238E27FC236}">
                <a16:creationId xmlns:a16="http://schemas.microsoft.com/office/drawing/2014/main" id="{0FD276BD-E438-7C19-1490-663E70EEC2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7214" y="1509635"/>
            <a:ext cx="3859610" cy="3859610"/>
          </a:xfrm>
          <a:prstGeom prst="rect">
            <a:avLst/>
          </a:prstGeom>
        </p:spPr>
      </p:pic>
    </p:spTree>
    <p:extLst>
      <p:ext uri="{BB962C8B-B14F-4D97-AF65-F5344CB8AC3E}">
        <p14:creationId xmlns:p14="http://schemas.microsoft.com/office/powerpoint/2010/main" val="418075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4" y="1509635"/>
            <a:ext cx="3859610" cy="3859610"/>
          </a:xfrm>
          <a:prstGeom prst="rect">
            <a:avLst/>
          </a:prstGeom>
        </p:spPr>
      </p:pic>
      <p:sp>
        <p:nvSpPr>
          <p:cNvPr id="15" name="Arrow: Right 14">
            <a:extLst>
              <a:ext uri="{FF2B5EF4-FFF2-40B4-BE49-F238E27FC236}">
                <a16:creationId xmlns:a16="http://schemas.microsoft.com/office/drawing/2014/main" id="{A740E188-84FE-0AE6-9B70-85D177F37130}"/>
              </a:ext>
            </a:extLst>
          </p:cNvPr>
          <p:cNvSpPr/>
          <p:nvPr/>
        </p:nvSpPr>
        <p:spPr>
          <a:xfrm>
            <a:off x="4533482" y="3123445"/>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7" name="Rounded Rectangle 16">
            <a:extLst>
              <a:ext uri="{FF2B5EF4-FFF2-40B4-BE49-F238E27FC236}">
                <a16:creationId xmlns:a16="http://schemas.microsoft.com/office/drawing/2014/main" id="{D272A4FC-2B69-3253-48AD-65BAE0AFEEF4}"/>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8" name="Rounded Rectangle 17">
            <a:extLst>
              <a:ext uri="{FF2B5EF4-FFF2-40B4-BE49-F238E27FC236}">
                <a16:creationId xmlns:a16="http://schemas.microsoft.com/office/drawing/2014/main" id="{54DD09A0-59BF-C2E6-0C4D-6504DF0D6A29}"/>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ACB44B9-209D-8596-63CD-70BA35078893}"/>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20" name="TextBox 19">
            <a:extLst>
              <a:ext uri="{FF2B5EF4-FFF2-40B4-BE49-F238E27FC236}">
                <a16:creationId xmlns:a16="http://schemas.microsoft.com/office/drawing/2014/main" id="{6E95AEAD-64EF-4A88-99BA-F72E1F884C4B}"/>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2" name="Down Arrow 1">
            <a:extLst>
              <a:ext uri="{FF2B5EF4-FFF2-40B4-BE49-F238E27FC236}">
                <a16:creationId xmlns:a16="http://schemas.microsoft.com/office/drawing/2014/main" id="{43ADC572-4E54-5BB1-A4F3-7B6EDF211306}"/>
              </a:ext>
            </a:extLst>
          </p:cNvPr>
          <p:cNvSpPr/>
          <p:nvPr/>
        </p:nvSpPr>
        <p:spPr>
          <a:xfrm rot="10800000">
            <a:off x="6557126"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F9F62E5F-4925-715F-2A16-2A99D7FF1CFC}"/>
              </a:ext>
            </a:extLst>
          </p:cNvPr>
          <p:cNvSpPr/>
          <p:nvPr/>
        </p:nvSpPr>
        <p:spPr>
          <a:xfrm rot="10800000">
            <a:off x="7410122"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1EE37020-5D41-29E5-8309-0730EA47AB65}"/>
              </a:ext>
            </a:extLst>
          </p:cNvPr>
          <p:cNvSpPr/>
          <p:nvPr/>
        </p:nvSpPr>
        <p:spPr>
          <a:xfrm rot="10800000">
            <a:off x="8263118"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A0E68ED4-A03D-3404-4402-7BCA85EC5D19}"/>
              </a:ext>
            </a:extLst>
          </p:cNvPr>
          <p:cNvSpPr/>
          <p:nvPr/>
        </p:nvSpPr>
        <p:spPr>
          <a:xfrm rot="10800000">
            <a:off x="9116114"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92E01079-DB95-0D46-CF11-A69F38EF65D0}"/>
              </a:ext>
            </a:extLst>
          </p:cNvPr>
          <p:cNvSpPr/>
          <p:nvPr/>
        </p:nvSpPr>
        <p:spPr>
          <a:xfrm rot="10800000">
            <a:off x="9969111" y="2320975"/>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325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26" presetClass="emph" presetSubtype="0" fill="hold" grpId="1" nodeType="afterEffect">
                                  <p:stCondLst>
                                    <p:cond delay="1500"/>
                                  </p:stCondLst>
                                  <p:childTnLst>
                                    <p:animEffect transition="out" filter="fade">
                                      <p:cBhvr>
                                        <p:cTn id="21" dur="500" tmFilter="0, 0; .2, .5; .8, .5; 1, 0"/>
                                        <p:tgtEl>
                                          <p:spTgt spid="19"/>
                                        </p:tgtEl>
                                      </p:cBhvr>
                                    </p:animEffect>
                                    <p:animScale>
                                      <p:cBhvr>
                                        <p:cTn id="22" dur="250" autoRev="1" fill="hold"/>
                                        <p:tgtEl>
                                          <p:spTgt spid="19"/>
                                        </p:tgtEl>
                                      </p:cBhvr>
                                      <p:by x="105000" y="105000"/>
                                    </p:animScale>
                                  </p:childTnLst>
                                </p:cTn>
                              </p:par>
                            </p:childTnLst>
                          </p:cTn>
                        </p:par>
                        <p:par>
                          <p:cTn id="23" fill="hold">
                            <p:stCondLst>
                              <p:cond delay="2500"/>
                            </p:stCondLst>
                            <p:childTnLst>
                              <p:par>
                                <p:cTn id="24" presetID="22" presetClass="entr" presetSubtype="4" fill="hold" grpId="0" nodeType="afterEffect">
                                  <p:stCondLst>
                                    <p:cond delay="500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par>
                                <p:cTn id="27" presetID="22" presetClass="entr" presetSubtype="4" fill="hold" grpId="0" nodeType="withEffect">
                                  <p:stCondLst>
                                    <p:cond delay="500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par>
                                <p:cTn id="30" presetID="22" presetClass="entr" presetSubtype="4" fill="hold" grpId="0" nodeType="withEffect">
                                  <p:stCondLst>
                                    <p:cond delay="500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500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grpId="0" nodeType="withEffect">
                                  <p:stCondLst>
                                    <p:cond delay="500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P spid="19" grpId="1"/>
      <p:bldP spid="20" grpId="1" animBg="1"/>
      <p:bldP spid="2" grpId="0" animBg="1"/>
      <p:bldP spid="3" grpId="0" animBg="1"/>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60ED6B-7197-A885-87E8-DF5E3BE77FA1}"/>
              </a:ext>
            </a:extLst>
          </p:cNvPr>
          <p:cNvSpPr/>
          <p:nvPr/>
        </p:nvSpPr>
        <p:spPr>
          <a:xfrm>
            <a:off x="6194312" y="3617779"/>
            <a:ext cx="1425688" cy="804410"/>
          </a:xfrm>
          <a:prstGeom prst="rect">
            <a:avLst/>
          </a:prstGeom>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2E5A7C-BBB3-E1E7-8DFD-7B4FDB40ABDA}"/>
              </a:ext>
            </a:extLst>
          </p:cNvPr>
          <p:cNvSpPr/>
          <p:nvPr/>
        </p:nvSpPr>
        <p:spPr>
          <a:xfrm rot="5400000">
            <a:off x="6469462" y="3419199"/>
            <a:ext cx="727749" cy="1042284"/>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73859" y="1492261"/>
            <a:ext cx="3244282" cy="3873478"/>
            <a:chOff x="4463517" y="1596346"/>
            <a:chExt cx="3244282" cy="3873478"/>
          </a:xfrm>
          <a:solidFill>
            <a:schemeClr val="accent1"/>
          </a:solidFill>
        </p:grpSpPr>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grpSp>
      <p:pic>
        <p:nvPicPr>
          <p:cNvPr id="3" name="Graphic 2" descr="Magnifying glass with solid fill">
            <a:extLst>
              <a:ext uri="{FF2B5EF4-FFF2-40B4-BE49-F238E27FC236}">
                <a16:creationId xmlns:a16="http://schemas.microsoft.com/office/drawing/2014/main" id="{C75439A0-CC57-1092-2571-44FD477E7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21276" y="2679609"/>
            <a:ext cx="2686130" cy="2686130"/>
          </a:xfrm>
          <a:prstGeom prst="rect">
            <a:avLst/>
          </a:prstGeom>
        </p:spPr>
      </p:pic>
    </p:spTree>
    <p:extLst>
      <p:ext uri="{BB962C8B-B14F-4D97-AF65-F5344CB8AC3E}">
        <p14:creationId xmlns:p14="http://schemas.microsoft.com/office/powerpoint/2010/main" val="1946006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35" presetClass="path" presetSubtype="0" accel="50000" decel="50000" fill="hold" nodeType="afterEffect">
                                  <p:stCondLst>
                                    <p:cond delay="500"/>
                                  </p:stCondLst>
                                  <p:childTnLst>
                                    <p:animMotion origin="layout" path="M 3.75E-6 4.07407E-6 L -0.53737 4.07407E-6 " pathEditMode="relative" rAng="0" ptsTypes="AA">
                                      <p:cBhvr>
                                        <p:cTn id="11" dur="2500" fill="hold"/>
                                        <p:tgtEl>
                                          <p:spTgt spid="3"/>
                                        </p:tgtEl>
                                        <p:attrNameLst>
                                          <p:attrName>ppt_x</p:attrName>
                                          <p:attrName>ppt_y</p:attrName>
                                        </p:attrNameLst>
                                      </p:cBhvr>
                                      <p:rCtr x="-268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6" y="268551"/>
            <a:ext cx="10428249" cy="1325563"/>
          </a:xfrm>
        </p:spPr>
        <p:txBody>
          <a:bodyPr>
            <a:normAutofit/>
          </a:bodyPr>
          <a:lstStyle/>
          <a:p>
            <a:pPr algn="ctr"/>
            <a:r>
              <a:rPr lang="en-US" sz="2800" dirty="0">
                <a:solidFill>
                  <a:schemeClr val="tx2"/>
                </a:solidFill>
                <a:latin typeface="Century Gothic" panose="020B0502020202020204" pitchFamily="34" charset="0"/>
              </a:rPr>
              <a:t>What a header can </a:t>
            </a:r>
            <a:r>
              <a:rPr lang="en-US" sz="2800" dirty="0" err="1">
                <a:solidFill>
                  <a:schemeClr val="tx2"/>
                </a:solidFill>
                <a:latin typeface="Century Gothic" panose="020B0502020202020204" pitchFamily="34" charset="0"/>
              </a:rPr>
              <a:t>conta</a:t>
            </a:r>
            <a:r>
              <a:rPr lang="tr-TR" sz="2800" dirty="0">
                <a:solidFill>
                  <a:schemeClr val="tx2"/>
                </a:solidFill>
                <a:latin typeface="Century Gothic" panose="020B0502020202020204" pitchFamily="34" charset="0"/>
              </a:rPr>
              <a:t>in?</a:t>
            </a:r>
            <a:endParaRPr lang="en-US" sz="2800" dirty="0">
              <a:solidFill>
                <a:schemeClr val="tx2"/>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19 Feb 2024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pic>
        <p:nvPicPr>
          <p:cNvPr id="6" name="Graphic 5" descr="Magnifying glass with solid fill">
            <a:extLst>
              <a:ext uri="{FF2B5EF4-FFF2-40B4-BE49-F238E27FC236}">
                <a16:creationId xmlns:a16="http://schemas.microsoft.com/office/drawing/2014/main" id="{3A8ADCA0-4E88-351B-18E4-C3B1CA189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45" y="-2978307"/>
            <a:ext cx="16065646" cy="16065646"/>
          </a:xfrm>
          <a:prstGeom prst="rect">
            <a:avLst/>
          </a:prstGeom>
        </p:spPr>
      </p:pic>
    </p:spTree>
    <p:extLst>
      <p:ext uri="{BB962C8B-B14F-4D97-AF65-F5344CB8AC3E}">
        <p14:creationId xmlns:p14="http://schemas.microsoft.com/office/powerpoint/2010/main" val="392668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350703-B345-B5EB-662F-6CF2257E39EF}"/>
              </a:ext>
            </a:extLst>
          </p:cNvPr>
          <p:cNvSpPr/>
          <p:nvPr/>
        </p:nvSpPr>
        <p:spPr>
          <a:xfrm>
            <a:off x="-311152" y="-406400"/>
            <a:ext cx="13760451" cy="79883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40981"/>
            <a:ext cx="10428249" cy="1325563"/>
          </a:xfrm>
        </p:spPr>
        <p:txBody>
          <a:bodyPr>
            <a:normAutofit/>
          </a:bodyPr>
          <a:lstStyle/>
          <a:p>
            <a:pPr algn="ctr"/>
            <a:r>
              <a:rPr lang="en-US" sz="4000" dirty="0">
                <a:solidFill>
                  <a:schemeClr val="accent1">
                    <a:lumMod val="20000"/>
                    <a:lumOff val="80000"/>
                  </a:schemeClr>
                </a:solidFill>
                <a:latin typeface="Century Gothic" panose="020B0502020202020204" pitchFamily="34" charset="0"/>
              </a:rPr>
              <a:t>What a header can </a:t>
            </a:r>
            <a:r>
              <a:rPr lang="en-US" sz="4000" dirty="0" err="1">
                <a:solidFill>
                  <a:schemeClr val="accent1">
                    <a:lumMod val="20000"/>
                    <a:lumOff val="80000"/>
                  </a:schemeClr>
                </a:solidFill>
                <a:latin typeface="Century Gothic" panose="020B0502020202020204" pitchFamily="34" charset="0"/>
              </a:rPr>
              <a:t>conta</a:t>
            </a:r>
            <a:r>
              <a:rPr lang="tr-TR" sz="4000" dirty="0">
                <a:solidFill>
                  <a:schemeClr val="accent1">
                    <a:lumMod val="20000"/>
                    <a:lumOff val="80000"/>
                  </a:schemeClr>
                </a:solidFill>
                <a:latin typeface="Century Gothic" panose="020B0502020202020204" pitchFamily="34" charset="0"/>
              </a:rPr>
              <a:t>in?</a:t>
            </a:r>
            <a:endParaRPr lang="en-US" sz="4000" dirty="0">
              <a:solidFill>
                <a:schemeClr val="accent1">
                  <a:lumMod val="20000"/>
                  <a:lumOff val="80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Tree>
    <p:extLst>
      <p:ext uri="{BB962C8B-B14F-4D97-AF65-F5344CB8AC3E}">
        <p14:creationId xmlns:p14="http://schemas.microsoft.com/office/powerpoint/2010/main" val="253289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63517" y="1781874"/>
            <a:ext cx="3244282" cy="3873478"/>
            <a:chOff x="4463517" y="1596346"/>
            <a:chExt cx="3244282" cy="3873478"/>
          </a:xfrm>
          <a:solidFill>
            <a:schemeClr val="accent1"/>
          </a:solidFill>
        </p:grpSpPr>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gr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204039"/>
            <a:ext cx="10428249" cy="1325563"/>
          </a:xfrm>
        </p:spPr>
        <p:txBody>
          <a:bodyPr>
            <a:normAutofit/>
          </a:bodyPr>
          <a:lstStyle/>
          <a:p>
            <a:pPr algn="ctr"/>
            <a:r>
              <a:rPr lang="en-US" sz="4000" dirty="0">
                <a:solidFill>
                  <a:schemeClr val="accent1"/>
                </a:solidFill>
                <a:latin typeface="Century Gothic" panose="020B0502020202020204" pitchFamily="34" charset="0"/>
              </a:rPr>
              <a:t>What a header can </a:t>
            </a:r>
            <a:r>
              <a:rPr lang="en-US" sz="4000" dirty="0" err="1">
                <a:solidFill>
                  <a:schemeClr val="accent1"/>
                </a:solidFill>
                <a:latin typeface="Century Gothic" panose="020B0502020202020204" pitchFamily="34" charset="0"/>
              </a:rPr>
              <a:t>conta</a:t>
            </a:r>
            <a:r>
              <a:rPr lang="tr-TR" sz="4000" dirty="0">
                <a:solidFill>
                  <a:schemeClr val="accent1"/>
                </a:solidFill>
                <a:latin typeface="Century Gothic" panose="020B0502020202020204" pitchFamily="34" charset="0"/>
              </a:rPr>
              <a:t>in?</a:t>
            </a:r>
            <a:endParaRPr lang="en-US" sz="4000" dirty="0">
              <a:solidFill>
                <a:schemeClr val="accent1"/>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706956" y="2153415"/>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91599" y="752867"/>
            <a:ext cx="3984741" cy="5820228"/>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375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ntr" presetSubtype="0" fill="hold" grpId="0" nodeType="withEffect">
                                  <p:stCondLst>
                                    <p:cond delay="4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4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40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40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par>
                                <p:cTn id="26" presetID="10" presetClass="entr" presetSubtype="0" fill="hold" grpId="0" nodeType="withEffect">
                                  <p:stCondLst>
                                    <p:cond delay="400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par>
                                <p:cTn id="29" presetID="10" presetClass="entr" presetSubtype="0" fill="hold" grpId="0" nodeType="withEffect">
                                  <p:stCondLst>
                                    <p:cond delay="400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par>
                                <p:cTn id="32" presetID="10" presetClass="entr" presetSubtype="0" fill="hold" grpId="0" nodeType="withEffect">
                                  <p:stCondLst>
                                    <p:cond delay="400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500"/>
                                        <p:tgtEl>
                                          <p:spTgt spid="7">
                                            <p:txEl>
                                              <p:pRg st="5" end="5"/>
                                            </p:txEl>
                                          </p:spTgt>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par>
                                <p:cTn id="38" presetID="10" presetClass="entr" presetSubtype="0" fill="hold" grpId="0" nodeType="withEffect">
                                  <p:stCondLst>
                                    <p:cond delay="400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6296D9-7B3D-134E-899F-3BEBC1A14E33}"/>
              </a:ext>
            </a:extLst>
          </p:cNvPr>
          <p:cNvSpPr txBox="1"/>
          <p:nvPr/>
        </p:nvSpPr>
        <p:spPr>
          <a:xfrm>
            <a:off x="4202286" y="3665800"/>
            <a:ext cx="3601155" cy="954107"/>
          </a:xfrm>
          <a:prstGeom prst="rect">
            <a:avLst/>
          </a:prstGeom>
          <a:noFill/>
        </p:spPr>
        <p:txBody>
          <a:bodyPr wrap="square" rtlCol="0">
            <a:spAutoFit/>
          </a:bodyPr>
          <a:lstStyle/>
          <a:p>
            <a:pPr algn="ctr"/>
            <a:r>
              <a:rPr lang="tr-TR" sz="2800" dirty="0">
                <a:solidFill>
                  <a:schemeClr val="accent1"/>
                </a:solidFill>
                <a:latin typeface="Century Gothic" panose="020B0502020202020204" pitchFamily="34" charset="0"/>
              </a:rPr>
              <a:t>Preliminary tutorials to WoT</a:t>
            </a:r>
            <a:endParaRPr lang="en-US" sz="2800" dirty="0">
              <a:solidFill>
                <a:schemeClr val="accent1"/>
              </a:solidFill>
              <a:latin typeface="Century Gothic" panose="020B0502020202020204" pitchFamily="34" charset="0"/>
            </a:endParaRPr>
          </a:p>
        </p:txBody>
      </p:sp>
      <p:pic>
        <p:nvPicPr>
          <p:cNvPr id="10" name="Graphic 9" descr="Vlog with solid fill">
            <a:extLst>
              <a:ext uri="{FF2B5EF4-FFF2-40B4-BE49-F238E27FC236}">
                <a16:creationId xmlns:a16="http://schemas.microsoft.com/office/drawing/2014/main" id="{F703F7A4-9D39-FB88-7A2B-3234E6FCB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1819" y="1478846"/>
            <a:ext cx="2602089" cy="2602089"/>
          </a:xfrm>
          <a:prstGeom prst="rect">
            <a:avLst/>
          </a:prstGeom>
        </p:spPr>
      </p:pic>
      <p:sp>
        <p:nvSpPr>
          <p:cNvPr id="11" name="TextBox 10">
            <a:extLst>
              <a:ext uri="{FF2B5EF4-FFF2-40B4-BE49-F238E27FC236}">
                <a16:creationId xmlns:a16="http://schemas.microsoft.com/office/drawing/2014/main" id="{1D9EB275-58A9-6DBF-ED85-F5B05502C1BE}"/>
              </a:ext>
            </a:extLst>
          </p:cNvPr>
          <p:cNvSpPr txBox="1"/>
          <p:nvPr/>
        </p:nvSpPr>
        <p:spPr>
          <a:xfrm>
            <a:off x="7200899" y="3681189"/>
            <a:ext cx="4415368"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W3C W</a:t>
            </a:r>
            <a:r>
              <a:rPr lang="tr-TR" sz="2800" dirty="0">
                <a:solidFill>
                  <a:schemeClr val="accent1"/>
                </a:solidFill>
                <a:latin typeface="Century Gothic" panose="020B0502020202020204" pitchFamily="34" charset="0"/>
              </a:rPr>
              <a:t>oT </a:t>
            </a:r>
            <a:r>
              <a:rPr lang="en-US" sz="2800" dirty="0">
                <a:solidFill>
                  <a:schemeClr val="accent1"/>
                </a:solidFill>
                <a:latin typeface="Century Gothic" panose="020B0502020202020204" pitchFamily="34" charset="0"/>
              </a:rPr>
              <a:t>standards</a:t>
            </a:r>
          </a:p>
        </p:txBody>
      </p:sp>
      <p:pic>
        <p:nvPicPr>
          <p:cNvPr id="12" name="Graphic 11" descr="Vlog with solid fill">
            <a:extLst>
              <a:ext uri="{FF2B5EF4-FFF2-40B4-BE49-F238E27FC236}">
                <a16:creationId xmlns:a16="http://schemas.microsoft.com/office/drawing/2014/main" id="{7B775A24-8A26-71C2-296A-F2849F64C7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07539" y="1478843"/>
            <a:ext cx="2602089" cy="2602089"/>
          </a:xfrm>
          <a:prstGeom prst="rect">
            <a:avLst/>
          </a:prstGeom>
        </p:spPr>
      </p:pic>
      <p:cxnSp>
        <p:nvCxnSpPr>
          <p:cNvPr id="14" name="Straight Arrow Connector 13">
            <a:extLst>
              <a:ext uri="{FF2B5EF4-FFF2-40B4-BE49-F238E27FC236}">
                <a16:creationId xmlns:a16="http://schemas.microsoft.com/office/drawing/2014/main" id="{2F055BDD-318D-19CE-B6F5-76F352D5E963}"/>
              </a:ext>
            </a:extLst>
          </p:cNvPr>
          <p:cNvCxnSpPr/>
          <p:nvPr/>
        </p:nvCxnSpPr>
        <p:spPr>
          <a:xfrm>
            <a:off x="4391378" y="2957688"/>
            <a:ext cx="3601155" cy="0"/>
          </a:xfrm>
          <a:prstGeom prst="straightConnector1">
            <a:avLst/>
          </a:prstGeom>
          <a:ln w="5715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ursor with solid fill">
            <a:extLst>
              <a:ext uri="{FF2B5EF4-FFF2-40B4-BE49-F238E27FC236}">
                <a16:creationId xmlns:a16="http://schemas.microsoft.com/office/drawing/2014/main" id="{D3BF48BE-0EAA-4618-3F69-1F578B9AB7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01867" y="5713189"/>
            <a:ext cx="914400" cy="914400"/>
          </a:xfrm>
          <a:prstGeom prst="rect">
            <a:avLst/>
          </a:prstGeom>
        </p:spPr>
      </p:pic>
    </p:spTree>
    <p:extLst>
      <p:ext uri="{BB962C8B-B14F-4D97-AF65-F5344CB8AC3E}">
        <p14:creationId xmlns:p14="http://schemas.microsoft.com/office/powerpoint/2010/main" val="407206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35" presetClass="path" presetSubtype="0" accel="50000" decel="50000" fill="hold" nodeType="afterEffect">
                                  <p:stCondLst>
                                    <p:cond delay="500"/>
                                  </p:stCondLst>
                                  <p:childTnLst>
                                    <p:animMotion origin="layout" path="M 2.29167E-6 -4.07407E-6 L -0.25 -4.07407E-6 " pathEditMode="relative" rAng="0" ptsTypes="AA">
                                      <p:cBhvr>
                                        <p:cTn id="13" dur="2000" fill="hold"/>
                                        <p:tgtEl>
                                          <p:spTgt spid="10"/>
                                        </p:tgtEl>
                                        <p:attrNameLst>
                                          <p:attrName>ppt_x</p:attrName>
                                          <p:attrName>ppt_y</p:attrName>
                                        </p:attrNameLst>
                                      </p:cBhvr>
                                      <p:rCtr x="-12500" y="0"/>
                                    </p:animMotion>
                                  </p:childTnLst>
                                </p:cTn>
                              </p:par>
                              <p:par>
                                <p:cTn id="14" presetID="35" presetClass="path" presetSubtype="0" accel="50000" decel="50000" fill="hold" grpId="1" nodeType="withEffect">
                                  <p:stCondLst>
                                    <p:cond delay="500"/>
                                  </p:stCondLst>
                                  <p:childTnLst>
                                    <p:animMotion origin="layout" path="M 2.29167E-6 3.7037E-6 L -0.25 3.7037E-6 " pathEditMode="relative" rAng="0" ptsTypes="AA">
                                      <p:cBhvr>
                                        <p:cTn id="15" dur="2000" fill="hold"/>
                                        <p:tgtEl>
                                          <p:spTgt spid="8"/>
                                        </p:tgtEl>
                                        <p:attrNameLst>
                                          <p:attrName>ppt_x</p:attrName>
                                          <p:attrName>ppt_y</p:attrName>
                                        </p:attrNameLst>
                                      </p:cBhvr>
                                      <p:rCtr x="-12500" y="0"/>
                                    </p:animMotion>
                                  </p:childTnLst>
                                </p:cTn>
                              </p:par>
                            </p:childTnLst>
                          </p:cTn>
                        </p:par>
                        <p:par>
                          <p:cTn id="16" fill="hold">
                            <p:stCondLst>
                              <p:cond delay="3000"/>
                            </p:stCondLst>
                            <p:childTnLst>
                              <p:par>
                                <p:cTn id="17" presetID="22" presetClass="entr" presetSubtype="8" fill="hold" nodeType="afterEffect">
                                  <p:stCondLst>
                                    <p:cond delay="7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250"/>
                                        <p:tgtEl>
                                          <p:spTgt spid="14"/>
                                        </p:tgtEl>
                                      </p:cBhvr>
                                    </p:animEffect>
                                  </p:childTnLst>
                                </p:cTn>
                              </p:par>
                            </p:childTnLst>
                          </p:cTn>
                        </p:par>
                        <p:par>
                          <p:cTn id="20" fill="hold">
                            <p:stCondLst>
                              <p:cond delay="5000"/>
                            </p:stCondLst>
                            <p:childTnLst>
                              <p:par>
                                <p:cTn id="21" presetID="10" presetClass="entr" presetSubtype="0" fill="hold" nodeType="afterEffect">
                                  <p:stCondLst>
                                    <p:cond delay="7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6250"/>
                            </p:stCondLst>
                            <p:childTnLst>
                              <p:par>
                                <p:cTn id="28" presetID="1" presetClass="entr" presetSubtype="0" fill="hold" nodeType="afterEffect">
                                  <p:stCondLst>
                                    <p:cond delay="5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6750"/>
                            </p:stCondLst>
                            <p:childTnLst>
                              <p:par>
                                <p:cTn id="31" presetID="64" presetClass="path" presetSubtype="0" accel="50000" decel="50000" fill="hold" nodeType="afterEffect">
                                  <p:stCondLst>
                                    <p:cond delay="500"/>
                                  </p:stCondLst>
                                  <p:childTnLst>
                                    <p:animMotion origin="layout" path="M -4.375E-6 1.48148E-6 L -0.13841 -0.46852 " pathEditMode="relative" rAng="0" ptsTypes="AA">
                                      <p:cBhvr>
                                        <p:cTn id="32" dur="2000" fill="hold"/>
                                        <p:tgtEl>
                                          <p:spTgt spid="17"/>
                                        </p:tgtEl>
                                        <p:attrNameLst>
                                          <p:attrName>ppt_x</p:attrName>
                                          <p:attrName>ppt_y</p:attrName>
                                        </p:attrNameLst>
                                      </p:cBhvr>
                                      <p:rCtr x="-6927" y="-23426"/>
                                    </p:animMotion>
                                  </p:childTnLst>
                                </p:cTn>
                              </p:par>
                            </p:childTnLst>
                          </p:cTn>
                        </p:par>
                        <p:par>
                          <p:cTn id="33" fill="hold">
                            <p:stCondLst>
                              <p:cond delay="9250"/>
                            </p:stCondLst>
                            <p:childTnLst>
                              <p:par>
                                <p:cTn id="34" presetID="26" presetClass="emph" presetSubtype="0" fill="hold" nodeType="afterEffect">
                                  <p:stCondLst>
                                    <p:cond delay="50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2809122" y="3075057"/>
            <a:ext cx="6573756"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Different Payload Types</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86531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7670" y="4999478"/>
            <a:ext cx="5996660"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D7FD271-A39B-AF0E-457D-DBE03E9906A8}"/>
              </a:ext>
            </a:extLst>
          </p:cNvPr>
          <p:cNvGrpSpPr/>
          <p:nvPr/>
        </p:nvGrpSpPr>
        <p:grpSpPr>
          <a:xfrm>
            <a:off x="4769249" y="2683451"/>
            <a:ext cx="2653501" cy="1008499"/>
            <a:chOff x="4608606" y="2924750"/>
            <a:chExt cx="2653501" cy="1008499"/>
          </a:xfrm>
        </p:grpSpPr>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606" y="2924750"/>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5617105" y="3044278"/>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18593346"/>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02F5642A-08FC-BE68-06A6-A431F646AA10}"/>
              </a:ext>
            </a:extLst>
          </p:cNvPr>
          <p:cNvGrpSpPr/>
          <p:nvPr/>
        </p:nvGrpSpPr>
        <p:grpSpPr>
          <a:xfrm>
            <a:off x="3911725" y="2399455"/>
            <a:ext cx="3327150" cy="1424090"/>
            <a:chOff x="4059503" y="1935416"/>
            <a:chExt cx="3327150" cy="1424090"/>
          </a:xfrm>
        </p:grpSpPr>
        <p:pic>
          <p:nvPicPr>
            <p:cNvPr id="7" name="Picture 10" descr="Html Logo">
              <a:extLst>
                <a:ext uri="{FF2B5EF4-FFF2-40B4-BE49-F238E27FC236}">
                  <a16:creationId xmlns:a16="http://schemas.microsoft.com/office/drawing/2014/main" id="{9D31D06E-BA10-00F4-F12D-10AFD40F8C67}"/>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C58DA8-4066-E6E6-CB26-123235B2D6DC}"/>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48075710"/>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666A20AC-B3AE-EA28-F39B-12EFD3592F69}"/>
              </a:ext>
            </a:extLst>
          </p:cNvPr>
          <p:cNvSpPr txBox="1"/>
          <p:nvPr/>
        </p:nvSpPr>
        <p:spPr>
          <a:xfrm>
            <a:off x="5195753" y="2811959"/>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50887057"/>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80B59C47-64C3-0532-3107-F12880009B7E}"/>
              </a:ext>
            </a:extLst>
          </p:cNvPr>
          <p:cNvGrpSpPr/>
          <p:nvPr/>
        </p:nvGrpSpPr>
        <p:grpSpPr>
          <a:xfrm>
            <a:off x="5069634" y="2514600"/>
            <a:ext cx="2052733" cy="914400"/>
            <a:chOff x="2274006" y="4679337"/>
            <a:chExt cx="2052733" cy="914400"/>
          </a:xfrm>
        </p:grpSpPr>
        <p:sp>
          <p:nvSpPr>
            <p:cNvPr id="5" name="TextBox 4">
              <a:extLst>
                <a:ext uri="{FF2B5EF4-FFF2-40B4-BE49-F238E27FC236}">
                  <a16:creationId xmlns:a16="http://schemas.microsoft.com/office/drawing/2014/main" id="{0E48E905-5F5A-9A5F-0020-EB54F9FEFC6B}"/>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6" name="Graphic 5" descr="Document outline">
              <a:extLst>
                <a:ext uri="{FF2B5EF4-FFF2-40B4-BE49-F238E27FC236}">
                  <a16:creationId xmlns:a16="http://schemas.microsoft.com/office/drawing/2014/main" id="{D820E981-B6E4-EAD6-F72F-C66DA2705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4006" y="4679337"/>
              <a:ext cx="914400" cy="914400"/>
            </a:xfrm>
            <a:prstGeom prst="rect">
              <a:avLst/>
            </a:prstGeom>
          </p:spPr>
        </p:pic>
      </p:grpSp>
    </p:spTree>
    <p:extLst>
      <p:ext uri="{BB962C8B-B14F-4D97-AF65-F5344CB8AC3E}">
        <p14:creationId xmlns:p14="http://schemas.microsoft.com/office/powerpoint/2010/main" val="1482729402"/>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2FD1944-151B-A943-122A-6E93D2371B0B}"/>
              </a:ext>
            </a:extLst>
          </p:cNvPr>
          <p:cNvGrpSpPr/>
          <p:nvPr/>
        </p:nvGrpSpPr>
        <p:grpSpPr>
          <a:xfrm>
            <a:off x="3420764" y="2514600"/>
            <a:ext cx="5986975" cy="914400"/>
            <a:chOff x="5408776" y="4663209"/>
            <a:chExt cx="5986975" cy="914400"/>
          </a:xfrm>
        </p:grpSpPr>
        <p:sp>
          <p:nvSpPr>
            <p:cNvPr id="7" name="TextBox 6">
              <a:extLst>
                <a:ext uri="{FF2B5EF4-FFF2-40B4-BE49-F238E27FC236}">
                  <a16:creationId xmlns:a16="http://schemas.microsoft.com/office/drawing/2014/main" id="{8C1EA2BD-A075-0ECE-AAD5-5DA2EFFF9C5D}"/>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8" name="Graphic 7" descr="Eject with solid fill">
              <a:extLst>
                <a:ext uri="{FF2B5EF4-FFF2-40B4-BE49-F238E27FC236}">
                  <a16:creationId xmlns:a16="http://schemas.microsoft.com/office/drawing/2014/main" id="{C1A64411-2675-4F28-588B-A77894A894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245579471"/>
      </p:ext>
    </p:extLst>
  </p:cSld>
  <p:clrMapOvr>
    <a:masterClrMapping/>
  </p:clrMapOvr>
  <mc:AlternateContent xmlns:mc="http://schemas.openxmlformats.org/markup-compatibility/2006">
    <mc:Choice xmlns:p159="http://schemas.microsoft.com/office/powerpoint/2015/09/main" Requires="p159">
      <p:transition advTm="1500">
        <p159:morph option="byObject"/>
      </p:transition>
    </mc:Choice>
    <mc:Fallback>
      <p:transition advTm="15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72870" y="427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206" y="2143213"/>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1908705" y="2262741"/>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4084518-F952-476C-FCCA-2A2FFAF56E04}"/>
              </a:ext>
            </a:extLst>
          </p:cNvPr>
          <p:cNvGrpSpPr/>
          <p:nvPr/>
        </p:nvGrpSpPr>
        <p:grpSpPr>
          <a:xfrm>
            <a:off x="4059503" y="1935416"/>
            <a:ext cx="3327150" cy="1424090"/>
            <a:chOff x="4059503" y="1935416"/>
            <a:chExt cx="3327150" cy="1424090"/>
          </a:xfrm>
        </p:grpSpPr>
        <p:pic>
          <p:nvPicPr>
            <p:cNvPr id="7" name="Picture 10" descr="Html Logo">
              <a:extLst>
                <a:ext uri="{FF2B5EF4-FFF2-40B4-BE49-F238E27FC236}">
                  <a16:creationId xmlns:a16="http://schemas.microsoft.com/office/drawing/2014/main" id="{24F5D79C-D491-C772-3241-FDC562E55BC3}"/>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C8B01A-2A5A-3BF7-CD17-ACC0E06D172E}"/>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
        <p:nvSpPr>
          <p:cNvPr id="9" name="TextBox 8">
            <a:extLst>
              <a:ext uri="{FF2B5EF4-FFF2-40B4-BE49-F238E27FC236}">
                <a16:creationId xmlns:a16="http://schemas.microsoft.com/office/drawing/2014/main" id="{861DA368-587F-5F14-AB71-9B9039CD38FA}"/>
              </a:ext>
            </a:extLst>
          </p:cNvPr>
          <p:cNvSpPr txBox="1"/>
          <p:nvPr/>
        </p:nvSpPr>
        <p:spPr>
          <a:xfrm>
            <a:off x="8902414" y="2382270"/>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grpSp>
        <p:nvGrpSpPr>
          <p:cNvPr id="13" name="Group 12">
            <a:extLst>
              <a:ext uri="{FF2B5EF4-FFF2-40B4-BE49-F238E27FC236}">
                <a16:creationId xmlns:a16="http://schemas.microsoft.com/office/drawing/2014/main" id="{87DEACAC-80C3-D60C-64BA-F8F29C4D48D8}"/>
              </a:ext>
            </a:extLst>
          </p:cNvPr>
          <p:cNvGrpSpPr/>
          <p:nvPr/>
        </p:nvGrpSpPr>
        <p:grpSpPr>
          <a:xfrm>
            <a:off x="2274006" y="4679337"/>
            <a:ext cx="2052733" cy="914400"/>
            <a:chOff x="2274006" y="4679337"/>
            <a:chExt cx="2052733" cy="914400"/>
          </a:xfrm>
        </p:grpSpPr>
        <p:sp>
          <p:nvSpPr>
            <p:cNvPr id="10" name="TextBox 9">
              <a:extLst>
                <a:ext uri="{FF2B5EF4-FFF2-40B4-BE49-F238E27FC236}">
                  <a16:creationId xmlns:a16="http://schemas.microsoft.com/office/drawing/2014/main" id="{C969CCCC-E24D-8BD5-DF17-714C126C2978}"/>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3" name="Graphic 2" descr="Document outline">
              <a:extLst>
                <a:ext uri="{FF2B5EF4-FFF2-40B4-BE49-F238E27FC236}">
                  <a16:creationId xmlns:a16="http://schemas.microsoft.com/office/drawing/2014/main" id="{B6941BB5-95A0-F927-A212-12C7915119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74006" y="4679337"/>
              <a:ext cx="914400" cy="914400"/>
            </a:xfrm>
            <a:prstGeom prst="rect">
              <a:avLst/>
            </a:prstGeom>
          </p:spPr>
        </p:pic>
      </p:grpSp>
      <p:grpSp>
        <p:nvGrpSpPr>
          <p:cNvPr id="14" name="Group 13">
            <a:extLst>
              <a:ext uri="{FF2B5EF4-FFF2-40B4-BE49-F238E27FC236}">
                <a16:creationId xmlns:a16="http://schemas.microsoft.com/office/drawing/2014/main" id="{DA995FAF-4A40-67CF-1467-A765A0AB970B}"/>
              </a:ext>
            </a:extLst>
          </p:cNvPr>
          <p:cNvGrpSpPr/>
          <p:nvPr/>
        </p:nvGrpSpPr>
        <p:grpSpPr>
          <a:xfrm>
            <a:off x="5408776" y="4663209"/>
            <a:ext cx="5986975" cy="914400"/>
            <a:chOff x="5408776" y="4663209"/>
            <a:chExt cx="5986975" cy="914400"/>
          </a:xfrm>
        </p:grpSpPr>
        <p:sp>
          <p:nvSpPr>
            <p:cNvPr id="11" name="TextBox 10">
              <a:extLst>
                <a:ext uri="{FF2B5EF4-FFF2-40B4-BE49-F238E27FC236}">
                  <a16:creationId xmlns:a16="http://schemas.microsoft.com/office/drawing/2014/main" id="{4F4AC197-85E8-301D-509F-B9048789CB70}"/>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12" name="Graphic 11" descr="Eject with solid fill">
              <a:extLst>
                <a:ext uri="{FF2B5EF4-FFF2-40B4-BE49-F238E27FC236}">
                  <a16:creationId xmlns:a16="http://schemas.microsoft.com/office/drawing/2014/main" id="{FC377746-507E-C2B7-56E8-6F78F8F70C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301703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766218"/>
            <a:ext cx="9388897" cy="1325563"/>
          </a:xfrm>
        </p:spPr>
        <p:txBody>
          <a:bodyPr>
            <a:normAutofit/>
          </a:bodyPr>
          <a:lstStyle/>
          <a:p>
            <a:pPr algn="ctr"/>
            <a:r>
              <a:rPr lang="en-DE" sz="5400" dirty="0">
                <a:solidFill>
                  <a:schemeClr val="accent1"/>
                </a:solidFill>
                <a:latin typeface="Century Gothic" panose="020B0502020202020204" pitchFamily="34" charset="0"/>
              </a:rPr>
              <a:t>JSON Examples</a:t>
            </a:r>
          </a:p>
        </p:txBody>
      </p:sp>
    </p:spTree>
    <p:extLst>
      <p:ext uri="{BB962C8B-B14F-4D97-AF65-F5344CB8AC3E}">
        <p14:creationId xmlns:p14="http://schemas.microsoft.com/office/powerpoint/2010/main" val="62748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TextBox 2">
            <a:extLst>
              <a:ext uri="{FF2B5EF4-FFF2-40B4-BE49-F238E27FC236}">
                <a16:creationId xmlns:a16="http://schemas.microsoft.com/office/drawing/2014/main" id="{2FEB7BF0-3B10-E5DA-D583-03AECAF46466}"/>
              </a:ext>
            </a:extLst>
          </p:cNvPr>
          <p:cNvSpPr txBox="1"/>
          <p:nvPr/>
        </p:nvSpPr>
        <p:spPr>
          <a:xfrm>
            <a:off x="5605229"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4969638"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705010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err="1">
                <a:solidFill>
                  <a:schemeClr val="accent2"/>
                </a:solidFill>
                <a:effectLst/>
                <a:latin typeface="Consolas" panose="020B0609020204030204" pitchFamily="49" charset="0"/>
              </a:rPr>
              <a:t>celsius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18251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451"/>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951"/>
                            </p:stCondLst>
                            <p:childTnLst>
                              <p:par>
                                <p:cTn id="12" presetID="26" presetClass="emph" presetSubtype="0" fill="hold" nodeType="afterEffect">
                                  <p:stCondLst>
                                    <p:cond delay="3000"/>
                                  </p:stCondLst>
                                  <p:childTnLst>
                                    <p:animEffect transition="out" filter="fade">
                                      <p:cBhvr>
                                        <p:cTn id="13" dur="500" tmFilter="0, 0; .2, .5; .8, .5; 1, 0"/>
                                        <p:tgtEl>
                                          <p:spTgt spid="5">
                                            <p:txEl>
                                              <p:pRg st="1" end="1"/>
                                            </p:txEl>
                                          </p:spTgt>
                                        </p:tgtEl>
                                      </p:cBhvr>
                                    </p:animEffect>
                                    <p:animScale>
                                      <p:cBhvr>
                                        <p:cTn id="14" dur="250" autoRev="1" fill="hold"/>
                                        <p:tgtEl>
                                          <p:spTgt spid="5">
                                            <p:txEl>
                                              <p:pRg st="1" end="1"/>
                                            </p:txEl>
                                          </p:spTgt>
                                        </p:tgtEl>
                                      </p:cBhvr>
                                      <p:by x="105000" y="105000"/>
                                    </p:animScale>
                                  </p:childTnLst>
                                </p:cTn>
                              </p:par>
                            </p:childTnLst>
                          </p:cTn>
                        </p:par>
                        <p:par>
                          <p:cTn id="15" fill="hold">
                            <p:stCondLst>
                              <p:cond delay="4451"/>
                            </p:stCondLst>
                            <p:childTnLst>
                              <p:par>
                                <p:cTn id="16" presetID="26" presetClass="emph" presetSubtype="0" fill="hold" nodeType="afterEffect">
                                  <p:stCondLst>
                                    <p:cond delay="2000"/>
                                  </p:stCondLst>
                                  <p:childTnLst>
                                    <p:animEffect transition="out" filter="fade">
                                      <p:cBhvr>
                                        <p:cTn id="17" dur="500" tmFilter="0, 0; .2, .5; .8, .5; 1, 0"/>
                                        <p:tgtEl>
                                          <p:spTgt spid="5">
                                            <p:txEl>
                                              <p:pRg st="2" end="2"/>
                                            </p:txEl>
                                          </p:spTgt>
                                        </p:tgtEl>
                                      </p:cBhvr>
                                    </p:animEffect>
                                    <p:animScale>
                                      <p:cBhvr>
                                        <p:cTn id="18"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0B-15F4-720A-8883-94D79E16695A}"/>
              </a:ext>
            </a:extLst>
          </p:cNvPr>
          <p:cNvSpPr>
            <a:spLocks noGrp="1"/>
          </p:cNvSpPr>
          <p:nvPr>
            <p:ph type="ctrTitle"/>
          </p:nvPr>
        </p:nvSpPr>
        <p:spPr>
          <a:xfrm>
            <a:off x="1524000" y="2643447"/>
            <a:ext cx="9144000" cy="1254510"/>
          </a:xfrm>
        </p:spPr>
        <p:txBody>
          <a:bodyPr>
            <a:normAutofit/>
          </a:bodyPr>
          <a:lstStyle/>
          <a:p>
            <a:r>
              <a:rPr lang="tr-TR" sz="5400" dirty="0">
                <a:solidFill>
                  <a:schemeClr val="accent1"/>
                </a:solidFill>
                <a:latin typeface="Century Gothic" panose="020B0502020202020204" pitchFamily="34" charset="0"/>
                <a:cs typeface="Arial" panose="020B0604020202020204" pitchFamily="34" charset="0"/>
              </a:rPr>
              <a:t>What is a </a:t>
            </a:r>
            <a:r>
              <a:rPr lang="tr-TR" sz="5400" dirty="0" err="1">
                <a:solidFill>
                  <a:schemeClr val="accent1"/>
                </a:solidFill>
                <a:latin typeface="Century Gothic" panose="020B0502020202020204" pitchFamily="34" charset="0"/>
                <a:cs typeface="Arial" panose="020B0604020202020204" pitchFamily="34" charset="0"/>
              </a:rPr>
              <a:t>Payload</a:t>
            </a:r>
            <a:r>
              <a:rPr lang="tr-TR" sz="5400" dirty="0">
                <a:solidFill>
                  <a:schemeClr val="accent1"/>
                </a:solidFill>
                <a:latin typeface="Century Gothic" panose="020B0502020202020204" pitchFamily="34" charset="0"/>
                <a:cs typeface="Arial" panose="020B0604020202020204" pitchFamily="34" charset="0"/>
              </a:rPr>
              <a:t>?</a:t>
            </a:r>
            <a:endParaRPr lang="en-US" sz="5400" dirty="0">
              <a:solidFill>
                <a:schemeClr val="accent1"/>
              </a:solidFill>
              <a:latin typeface="HelvLight" pitchFamily="2" charset="0"/>
              <a:cs typeface="Arial" panose="020B0604020202020204" pitchFamily="34" charset="0"/>
            </a:endParaRPr>
          </a:p>
        </p:txBody>
      </p:sp>
    </p:spTree>
    <p:extLst>
      <p:ext uri="{BB962C8B-B14F-4D97-AF65-F5344CB8AC3E}">
        <p14:creationId xmlns:p14="http://schemas.microsoft.com/office/powerpoint/2010/main" val="64504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err="1">
                <a:solidFill>
                  <a:schemeClr val="accent2"/>
                </a:solidFill>
                <a:effectLst/>
                <a:latin typeface="Consolas" panose="020B0609020204030204" pitchFamily="49" charset="0"/>
              </a:rPr>
              <a:t>celsius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83BD4012-99F5-F6CA-8DED-DEC9394DF454}"/>
              </a:ext>
            </a:extLst>
          </p:cNvPr>
          <p:cNvSpPr txBox="1"/>
          <p:nvPr/>
        </p:nvSpPr>
        <p:spPr>
          <a:xfrm>
            <a:off x="5118004"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4" name="Freeform 3">
            <a:extLst>
              <a:ext uri="{FF2B5EF4-FFF2-40B4-BE49-F238E27FC236}">
                <a16:creationId xmlns:a16="http://schemas.microsoft.com/office/drawing/2014/main" id="{81F8BE69-971B-B307-8EAC-8B3C7C23BE3F}"/>
              </a:ext>
            </a:extLst>
          </p:cNvPr>
          <p:cNvSpPr/>
          <p:nvPr/>
        </p:nvSpPr>
        <p:spPr>
          <a:xfrm>
            <a:off x="6043156"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D312A4D-61B6-B607-50BF-14F416502568}"/>
              </a:ext>
            </a:extLst>
          </p:cNvPr>
          <p:cNvGrpSpPr/>
          <p:nvPr/>
        </p:nvGrpSpPr>
        <p:grpSpPr>
          <a:xfrm>
            <a:off x="5141354" y="2091182"/>
            <a:ext cx="1352707" cy="2484690"/>
            <a:chOff x="5419647" y="2091182"/>
            <a:chExt cx="1352707" cy="2484690"/>
          </a:xfrm>
        </p:grpSpPr>
        <p:sp>
          <p:nvSpPr>
            <p:cNvPr id="10" name="Freeform 9">
              <a:extLst>
                <a:ext uri="{FF2B5EF4-FFF2-40B4-BE49-F238E27FC236}">
                  <a16:creationId xmlns:a16="http://schemas.microsoft.com/office/drawing/2014/main" id="{A9AE7218-62D2-81EE-323E-432774AB9EAA}"/>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1" name="Freeform 10">
              <a:extLst>
                <a:ext uri="{FF2B5EF4-FFF2-40B4-BE49-F238E27FC236}">
                  <a16:creationId xmlns:a16="http://schemas.microsoft.com/office/drawing/2014/main" id="{98C15748-47D2-7FCD-9F5B-784549D32CA5}"/>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F040293-E766-1C2B-D6E5-8FB68AEE0F85}"/>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340BC5A1-F77F-D0A8-E21D-F234461EB1C5}"/>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6CEB490-62F9-967C-7B43-4720516FE530}"/>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CEBA65C0-4AE1-B359-28E4-91F95164A0C3}"/>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7195143-3F65-E9B1-719E-6D8CED20F9C8}"/>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4C85234-5709-F062-41F8-A87EC18A6794}"/>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CB7A5F4-A72F-BDB6-FD4D-875BB25744FC}"/>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80178F38-6D1D-4F57-4D4A-02AAC22A339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Tree>
    <p:extLst>
      <p:ext uri="{BB962C8B-B14F-4D97-AF65-F5344CB8AC3E}">
        <p14:creationId xmlns:p14="http://schemas.microsoft.com/office/powerpoint/2010/main" val="306021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10" name="TextBox 9">
            <a:extLst>
              <a:ext uri="{FF2B5EF4-FFF2-40B4-BE49-F238E27FC236}">
                <a16:creationId xmlns:a16="http://schemas.microsoft.com/office/drawing/2014/main" id="{51B2EF05-780B-CB7B-D579-BF983BA9B704}"/>
              </a:ext>
            </a:extLst>
          </p:cNvPr>
          <p:cNvSpPr txBox="1"/>
          <p:nvPr/>
        </p:nvSpPr>
        <p:spPr>
          <a:xfrm>
            <a:off x="5118001"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15" name="Freeform 14">
            <a:extLst>
              <a:ext uri="{FF2B5EF4-FFF2-40B4-BE49-F238E27FC236}">
                <a16:creationId xmlns:a16="http://schemas.microsoft.com/office/drawing/2014/main" id="{188BBA43-0E71-C21A-D260-5C1E94109A75}"/>
              </a:ext>
            </a:extLst>
          </p:cNvPr>
          <p:cNvSpPr/>
          <p:nvPr/>
        </p:nvSpPr>
        <p:spPr>
          <a:xfrm>
            <a:off x="6043153"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A7D1DECD-7F3E-82FA-7199-F2601AFF2D8C}"/>
              </a:ext>
            </a:extLst>
          </p:cNvPr>
          <p:cNvGrpSpPr/>
          <p:nvPr/>
        </p:nvGrpSpPr>
        <p:grpSpPr>
          <a:xfrm>
            <a:off x="5141351" y="2091182"/>
            <a:ext cx="1352707" cy="2484690"/>
            <a:chOff x="5419647" y="2091182"/>
            <a:chExt cx="1352707" cy="2484690"/>
          </a:xfrm>
        </p:grpSpPr>
        <p:sp>
          <p:nvSpPr>
            <p:cNvPr id="11" name="Freeform 10">
              <a:extLst>
                <a:ext uri="{FF2B5EF4-FFF2-40B4-BE49-F238E27FC236}">
                  <a16:creationId xmlns:a16="http://schemas.microsoft.com/office/drawing/2014/main" id="{38C6FDEF-9F77-D2CB-E444-8A9E9F8BA781}"/>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ADCB0E17-123B-83EA-8A3F-9BABD233F0C6}"/>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0507EA0-3E30-FB42-3F4A-96B21BD731E2}"/>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34734251-09BF-BBAD-E7E5-2CC45499ECDA}"/>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27AA144-9752-7E38-2207-C70654313B49}"/>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CDF7618-CAA6-3FE6-4A31-416248BF3AEE}"/>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141E4A3-84F7-33A2-2AF5-FF69207003A1}"/>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3CCDC51-02E2-0331-0541-9D25AA67862A}"/>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80DCB4D-05C0-AE37-4C24-9ECF13F426C4}"/>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C7098B-2A5F-B523-0806-0F22F284EAA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2FEB7BF0-3B10-E5DA-D583-03AECAF46466}"/>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err="1">
                <a:solidFill>
                  <a:schemeClr val="accent2"/>
                </a:solidFill>
                <a:effectLst/>
                <a:latin typeface="Consolas" panose="020B0609020204030204" pitchFamily="49" charset="0"/>
              </a:rPr>
              <a:t>celsius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B7258954-9B76-CD1B-D8D5-1606202D100F}"/>
              </a:ext>
            </a:extLst>
          </p:cNvPr>
          <p:cNvCxnSpPr>
            <a:cxnSpLocks/>
          </p:cNvCxnSpPr>
          <p:nvPr/>
        </p:nvCxnSpPr>
        <p:spPr>
          <a:xfrm flipH="1">
            <a:off x="3427779"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15F393-ECAD-5540-EE69-EA8EC102BE68}"/>
              </a:ext>
            </a:extLst>
          </p:cNvPr>
          <p:cNvCxnSpPr>
            <a:cxnSpLocks/>
          </p:cNvCxnSpPr>
          <p:nvPr/>
        </p:nvCxnSpPr>
        <p:spPr>
          <a:xfrm flipH="1">
            <a:off x="6494058"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93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100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Content Placeholder 2">
            <a:extLst>
              <a:ext uri="{FF2B5EF4-FFF2-40B4-BE49-F238E27FC236}">
                <a16:creationId xmlns:a16="http://schemas.microsoft.com/office/drawing/2014/main" id="{0EE76C9A-7445-01FB-C371-54EBDF31439C}"/>
              </a:ext>
            </a:extLst>
          </p:cNvPr>
          <p:cNvSpPr>
            <a:spLocks noGrp="1"/>
          </p:cNvSpPr>
          <p:nvPr>
            <p:ph idx="1"/>
          </p:nvPr>
        </p:nvSpPr>
        <p:spPr>
          <a:xfrm>
            <a:off x="465640" y="2862041"/>
            <a:ext cx="10076321" cy="3967843"/>
          </a:xfrm>
        </p:spPr>
        <p:txBody>
          <a:bodyPr/>
          <a:lstStyle/>
          <a:p>
            <a:pPr marL="0" indent="0">
              <a:buNone/>
            </a:pPr>
            <a:endParaRPr lang="tr-TR" b="0" i="0" dirty="0">
              <a:solidFill>
                <a:srgbClr val="000000"/>
              </a:solidFill>
              <a:effectLst/>
              <a:latin typeface="Consolas" panose="020B0609020204030204" pitchFamily="49" charset="0"/>
            </a:endParaRPr>
          </a:p>
          <a:p>
            <a:pPr marL="0" indent="0">
              <a:buNone/>
            </a:pPr>
            <a:endParaRPr lang="tr-TR" dirty="0">
              <a:solidFill>
                <a:srgbClr val="00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tr-TR" b="0" i="0" dirty="0">
              <a:solidFill>
                <a:schemeClr val="accent1"/>
              </a:solidFill>
              <a:effectLst/>
              <a:latin typeface="Consolas" panose="020B0609020204030204" pitchFamily="49" charset="0"/>
            </a:endParaRPr>
          </a:p>
          <a:p>
            <a:pPr marL="0" indent="0">
              <a:buNone/>
            </a:pPr>
            <a:r>
              <a:rPr lang="tr-TR" dirty="0">
                <a:solidFill>
                  <a:schemeClr val="accent1"/>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d</a:t>
            </a:r>
            <a:r>
              <a:rPr lang="tr-TR" dirty="0">
                <a:solidFill>
                  <a:schemeClr val="accent5"/>
                </a:solidFill>
                <a:latin typeface="Consolas" panose="020B0609020204030204" pitchFamily="49" charset="0"/>
              </a:rPr>
              <a:t>esiredUnit</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2"/>
                </a:solidFill>
                <a:effectLst/>
                <a:latin typeface="Consolas" panose="020B0609020204030204" pitchFamily="49" charset="0"/>
              </a:rPr>
              <a:t>"</a:t>
            </a:r>
            <a:r>
              <a:rPr lang="tr-TR" b="0" i="0" dirty="0" err="1">
                <a:solidFill>
                  <a:schemeClr val="accent2"/>
                </a:solidFill>
                <a:effectLst/>
                <a:latin typeface="Consolas" panose="020B0609020204030204" pitchFamily="49" charset="0"/>
              </a:rPr>
              <a:t>celsius</a:t>
            </a:r>
            <a:r>
              <a:rPr lang="en-US" b="0" i="0" dirty="0">
                <a:solidFill>
                  <a:schemeClr val="accent2"/>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tr-TR" b="0" i="0" dirty="0">
              <a:solidFill>
                <a:srgbClr val="000000"/>
              </a:solidFill>
              <a:effectLst/>
              <a:latin typeface="Consolas" panose="020B0609020204030204" pitchFamily="49" charset="0"/>
            </a:endParaRPr>
          </a:p>
          <a:p>
            <a:pPr marL="0" indent="0">
              <a:buNone/>
            </a:pPr>
            <a:r>
              <a:rPr lang="tr-TR" dirty="0">
                <a:solidFill>
                  <a:srgbClr val="000000"/>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updateInterval</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6"/>
                </a:solidFill>
                <a:effectLst/>
                <a:latin typeface="Consolas" panose="020B0609020204030204" pitchFamily="49" charset="0"/>
              </a:rPr>
              <a:t>30</a:t>
            </a:r>
            <a:r>
              <a:rPr lang="tr-TR" b="0" i="0" dirty="0">
                <a:solidFill>
                  <a:schemeClr val="bg1"/>
                </a:solidFill>
                <a:effectLst/>
                <a:latin typeface="Consolas" panose="020B0609020204030204" pitchFamily="49" charset="0"/>
              </a:rPr>
              <a:t>,</a:t>
            </a:r>
            <a:r>
              <a:rPr lang="tr-TR" b="0" i="0" dirty="0">
                <a:solidFill>
                  <a:srgbClr val="FF0000"/>
                </a:solidFill>
                <a:effectLst/>
                <a:latin typeface="Consolas" panose="020B0609020204030204" pitchFamily="49" charset="0"/>
              </a:rPr>
              <a:t> </a:t>
            </a:r>
            <a:endParaRPr lang="tr-TR" dirty="0">
              <a:solidFill>
                <a:srgbClr val="FF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en-DE" dirty="0">
              <a:solidFill>
                <a:schemeClr val="accent1"/>
              </a:solidFill>
            </a:endParaRPr>
          </a:p>
          <a:p>
            <a:pPr marL="0" indent="0">
              <a:buNone/>
            </a:pPr>
            <a:endParaRPr lang="en-DE" dirty="0">
              <a:solidFill>
                <a:schemeClr val="bg1"/>
              </a:solidFill>
            </a:endParaRPr>
          </a:p>
        </p:txBody>
      </p:sp>
      <p:sp>
        <p:nvSpPr>
          <p:cNvPr id="4" name="TextBox 3">
            <a:extLst>
              <a:ext uri="{FF2B5EF4-FFF2-40B4-BE49-F238E27FC236}">
                <a16:creationId xmlns:a16="http://schemas.microsoft.com/office/drawing/2014/main" id="{5C602BD9-450E-CE96-6F31-31D9DC604007}"/>
              </a:ext>
            </a:extLst>
          </p:cNvPr>
          <p:cNvSpPr txBox="1"/>
          <p:nvPr/>
        </p:nvSpPr>
        <p:spPr>
          <a:xfrm>
            <a:off x="2074127" y="2509024"/>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5" name="Right Brace 4">
            <a:extLst>
              <a:ext uri="{FF2B5EF4-FFF2-40B4-BE49-F238E27FC236}">
                <a16:creationId xmlns:a16="http://schemas.microsoft.com/office/drawing/2014/main" id="{39C36A60-2E85-89CF-1465-55AC46434788}"/>
              </a:ext>
            </a:extLst>
          </p:cNvPr>
          <p:cNvSpPr/>
          <p:nvPr/>
        </p:nvSpPr>
        <p:spPr>
          <a:xfrm>
            <a:off x="3044282" y="2252990"/>
            <a:ext cx="579005" cy="11760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6" name="Right Brace 5">
            <a:extLst>
              <a:ext uri="{FF2B5EF4-FFF2-40B4-BE49-F238E27FC236}">
                <a16:creationId xmlns:a16="http://schemas.microsoft.com/office/drawing/2014/main" id="{30C18B48-85D3-4CE3-92BD-E7D1BE6EC9B5}"/>
              </a:ext>
            </a:extLst>
          </p:cNvPr>
          <p:cNvSpPr/>
          <p:nvPr/>
        </p:nvSpPr>
        <p:spPr>
          <a:xfrm>
            <a:off x="5503801" y="3868586"/>
            <a:ext cx="1260598" cy="25603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7" name="TextBox 6">
            <a:extLst>
              <a:ext uri="{FF2B5EF4-FFF2-40B4-BE49-F238E27FC236}">
                <a16:creationId xmlns:a16="http://schemas.microsoft.com/office/drawing/2014/main" id="{53B23F1A-AC9C-FE81-85D8-9C281967966D}"/>
              </a:ext>
            </a:extLst>
          </p:cNvPr>
          <p:cNvSpPr txBox="1"/>
          <p:nvPr/>
        </p:nvSpPr>
        <p:spPr>
          <a:xfrm>
            <a:off x="3730942" y="2630457"/>
            <a:ext cx="2908168"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Temperature payload</a:t>
            </a:r>
            <a:endParaRPr lang="en-US" sz="20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52F5BB5F-21A5-B83A-E69E-8E1107344028}"/>
              </a:ext>
            </a:extLst>
          </p:cNvPr>
          <p:cNvSpPr txBox="1"/>
          <p:nvPr/>
        </p:nvSpPr>
        <p:spPr>
          <a:xfrm>
            <a:off x="7027986" y="4948724"/>
            <a:ext cx="3021981"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Configuration payload</a:t>
            </a:r>
            <a:endParaRPr lang="en-US" sz="20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1B2EF05-780B-CB7B-D579-BF983BA9B704}"/>
              </a:ext>
            </a:extLst>
          </p:cNvPr>
          <p:cNvSpPr txBox="1"/>
          <p:nvPr/>
        </p:nvSpPr>
        <p:spPr>
          <a:xfrm>
            <a:off x="8797241" y="4305169"/>
            <a:ext cx="264687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Temperature Sensor</a:t>
            </a:r>
            <a:endParaRPr lang="en-US" sz="2000" dirty="0">
              <a:solidFill>
                <a:schemeClr val="accent2"/>
              </a:solidFill>
              <a:latin typeface="Century Gothic" panose="020B0502020202020204" pitchFamily="34" charset="0"/>
            </a:endParaRPr>
          </a:p>
        </p:txBody>
      </p:sp>
      <p:pic>
        <p:nvPicPr>
          <p:cNvPr id="12" name="Graphic 11">
            <a:extLst>
              <a:ext uri="{FF2B5EF4-FFF2-40B4-BE49-F238E27FC236}">
                <a16:creationId xmlns:a16="http://schemas.microsoft.com/office/drawing/2014/main" id="{AD02C139-8FD8-0BEB-D3F1-63355AA557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2240" y="1590753"/>
            <a:ext cx="1352716" cy="2592694"/>
          </a:xfrm>
          <a:prstGeom prst="rect">
            <a:avLst/>
          </a:prstGeom>
        </p:spPr>
      </p:pic>
    </p:spTree>
    <p:extLst>
      <p:ext uri="{BB962C8B-B14F-4D97-AF65-F5344CB8AC3E}">
        <p14:creationId xmlns:p14="http://schemas.microsoft.com/office/powerpoint/2010/main" val="419239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79350F-A8FF-7D12-34E5-35F0973E97A7}"/>
              </a:ext>
            </a:extLst>
          </p:cNvPr>
          <p:cNvSpPr txBox="1">
            <a:spLocks/>
          </p:cNvSpPr>
          <p:nvPr/>
        </p:nvSpPr>
        <p:spPr>
          <a:xfrm>
            <a:off x="902561" y="2801745"/>
            <a:ext cx="10386879"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Why is JSON important?</a:t>
            </a:r>
            <a:endParaRPr lang="en-US" sz="5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0760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500">
        <p159:morph option="byObject"/>
      </p:transition>
    </mc:Choice>
    <mc:Fallback xmlns="">
      <p:transition spd="slow" advTm="5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8B35FB-0F7F-9AC7-7DF0-E3BBBA9FFF39}"/>
              </a:ext>
            </a:extLst>
          </p:cNvPr>
          <p:cNvSpPr/>
          <p:nvPr/>
        </p:nvSpPr>
        <p:spPr>
          <a:xfrm rot="19830093" flipV="1">
            <a:off x="7350459" y="2244792"/>
            <a:ext cx="1666279" cy="206786"/>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4" name="Freeform: Shape 13">
            <a:extLst>
              <a:ext uri="{FF2B5EF4-FFF2-40B4-BE49-F238E27FC236}">
                <a16:creationId xmlns:a16="http://schemas.microsoft.com/office/drawing/2014/main" id="{56FAC84B-83C6-AFAD-014D-72BF22D5C23B}"/>
              </a:ext>
            </a:extLst>
          </p:cNvPr>
          <p:cNvSpPr/>
          <p:nvPr/>
        </p:nvSpPr>
        <p:spPr>
          <a:xfrm rot="12556646">
            <a:off x="2847404" y="2320485"/>
            <a:ext cx="1592094" cy="55399"/>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 name="TextBox 8">
            <a:extLst>
              <a:ext uri="{FF2B5EF4-FFF2-40B4-BE49-F238E27FC236}">
                <a16:creationId xmlns:a16="http://schemas.microsoft.com/office/drawing/2014/main" id="{F4E0B49B-B514-9FD7-5708-69790EC19221}"/>
              </a:ext>
            </a:extLst>
          </p:cNvPr>
          <p:cNvSpPr txBox="1"/>
          <p:nvPr/>
        </p:nvSpPr>
        <p:spPr>
          <a:xfrm flipH="1">
            <a:off x="7428365" y="1078332"/>
            <a:ext cx="457080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Con</a:t>
            </a:r>
            <a:r>
              <a:rPr lang="tr-TR" sz="2800" dirty="0">
                <a:solidFill>
                  <a:schemeClr val="accent1"/>
                </a:solidFill>
                <a:latin typeface="Century Gothic" panose="020B0502020202020204" pitchFamily="34" charset="0"/>
              </a:rPr>
              <a:t>figuration </a:t>
            </a:r>
          </a:p>
          <a:p>
            <a:pPr algn="ctr"/>
            <a:r>
              <a:rPr lang="tr-TR" sz="2800" dirty="0">
                <a:solidFill>
                  <a:schemeClr val="accent1"/>
                </a:solidFill>
                <a:latin typeface="Century Gothic" panose="020B0502020202020204" pitchFamily="34" charset="0"/>
              </a:rPr>
              <a:t>Files</a:t>
            </a:r>
            <a:endParaRPr lang="en-US" sz="28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8E299ED7-AB98-13AF-903F-93FCEF046174}"/>
              </a:ext>
            </a:extLst>
          </p:cNvPr>
          <p:cNvSpPr txBox="1"/>
          <p:nvPr/>
        </p:nvSpPr>
        <p:spPr>
          <a:xfrm flipH="1">
            <a:off x="1492849" y="4861506"/>
            <a:ext cx="1773289"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TD</a:t>
            </a:r>
          </a:p>
        </p:txBody>
      </p:sp>
      <p:sp>
        <p:nvSpPr>
          <p:cNvPr id="17" name="TextBox 16">
            <a:extLst>
              <a:ext uri="{FF2B5EF4-FFF2-40B4-BE49-F238E27FC236}">
                <a16:creationId xmlns:a16="http://schemas.microsoft.com/office/drawing/2014/main" id="{02B9190B-8EB6-B892-A051-5E91F1B551AB}"/>
              </a:ext>
            </a:extLst>
          </p:cNvPr>
          <p:cNvSpPr txBox="1"/>
          <p:nvPr/>
        </p:nvSpPr>
        <p:spPr>
          <a:xfrm flipH="1">
            <a:off x="9599467" y="5184671"/>
            <a:ext cx="820178"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TM</a:t>
            </a:r>
          </a:p>
        </p:txBody>
      </p:sp>
      <p:sp>
        <p:nvSpPr>
          <p:cNvPr id="20" name="TextBox 19">
            <a:extLst>
              <a:ext uri="{FF2B5EF4-FFF2-40B4-BE49-F238E27FC236}">
                <a16:creationId xmlns:a16="http://schemas.microsoft.com/office/drawing/2014/main" id="{28F204AC-83F8-9884-805E-30E253BCA21D}"/>
              </a:ext>
            </a:extLst>
          </p:cNvPr>
          <p:cNvSpPr txBox="1"/>
          <p:nvPr/>
        </p:nvSpPr>
        <p:spPr>
          <a:xfrm flipH="1">
            <a:off x="1492849" y="1386108"/>
            <a:ext cx="1415814"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pic>
        <p:nvPicPr>
          <p:cNvPr id="1030" name="Picture 6">
            <a:extLst>
              <a:ext uri="{FF2B5EF4-FFF2-40B4-BE49-F238E27FC236}">
                <a16:creationId xmlns:a16="http://schemas.microsoft.com/office/drawing/2014/main" id="{34D7C758-2173-D684-2FA6-829478700A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7464" r="-5529" b="20198"/>
          <a:stretch/>
        </p:blipFill>
        <p:spPr bwMode="auto">
          <a:xfrm>
            <a:off x="4535874" y="2404800"/>
            <a:ext cx="3120253" cy="20484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A93221A1-3CAD-AA78-4E40-26098BA2021B}"/>
              </a:ext>
            </a:extLst>
          </p:cNvPr>
          <p:cNvSpPr/>
          <p:nvPr/>
        </p:nvSpPr>
        <p:spPr>
          <a:xfrm rot="9757851">
            <a:off x="2372002" y="4795442"/>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 name="Freeform: Shape 2">
            <a:extLst>
              <a:ext uri="{FF2B5EF4-FFF2-40B4-BE49-F238E27FC236}">
                <a16:creationId xmlns:a16="http://schemas.microsoft.com/office/drawing/2014/main" id="{04C5278B-11DF-A831-B107-A29718CA5C3B}"/>
              </a:ext>
            </a:extLst>
          </p:cNvPr>
          <p:cNvSpPr/>
          <p:nvPr/>
        </p:nvSpPr>
        <p:spPr>
          <a:xfrm rot="11965832" flipH="1">
            <a:off x="7155804" y="4983524"/>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7295470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2500">
        <p159:morph option="byObject"/>
      </p:transition>
    </mc:Choice>
    <mc:Fallback>
      <p:transition spd="slow"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2700"/>
                            </p:stCondLst>
                            <p:childTnLst>
                              <p:par>
                                <p:cTn id="20" presetID="22" presetClass="entr" presetSubtype="1" fill="hold" grpId="0" nodeType="after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37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4200"/>
                            </p:stCondLst>
                            <p:childTnLst>
                              <p:par>
                                <p:cTn id="28" presetID="22" presetClass="entr" presetSubtype="1" fill="hold" grpId="0" nodeType="afterEffect">
                                  <p:stCondLst>
                                    <p:cond delay="50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par>
                          <p:cTn id="31" fill="hold">
                            <p:stCondLst>
                              <p:cond delay="52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4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9" grpId="0"/>
      <p:bldP spid="16" grpId="0"/>
      <p:bldP spid="17" grpId="0"/>
      <p:bldP spid="20" grpId="0"/>
      <p:bldP spid="2" grpId="0" animBg="1"/>
      <p:bldP spid="3" grpId="0" animBg="1"/>
    </p:bldLst>
  </p:timing>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96DCD10-C2D3-D8EC-4D40-141B9CFAFE8E}"/>
              </a:ext>
            </a:extLst>
          </p:cNvPr>
          <p:cNvSpPr txBox="1"/>
          <p:nvPr/>
        </p:nvSpPr>
        <p:spPr>
          <a:xfrm>
            <a:off x="5196319" y="5843112"/>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8471F9B0-6D5E-6E4B-BEBC-C7C0CF517313}"/>
              </a:ext>
            </a:extLst>
          </p:cNvPr>
          <p:cNvSpPr txBox="1"/>
          <p:nvPr/>
        </p:nvSpPr>
        <p:spPr>
          <a:xfrm>
            <a:off x="9018677" y="5680233"/>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
        <p:nvSpPr>
          <p:cNvPr id="15" name="TextBox 14">
            <a:extLst>
              <a:ext uri="{FF2B5EF4-FFF2-40B4-BE49-F238E27FC236}">
                <a16:creationId xmlns:a16="http://schemas.microsoft.com/office/drawing/2014/main" id="{371762D1-33A6-7B1E-00EF-16640A26662B}"/>
              </a:ext>
            </a:extLst>
          </p:cNvPr>
          <p:cNvSpPr txBox="1"/>
          <p:nvPr/>
        </p:nvSpPr>
        <p:spPr>
          <a:xfrm>
            <a:off x="3905088" y="736630"/>
            <a:ext cx="3781805" cy="4708981"/>
          </a:xfrm>
          <a:prstGeom prst="rect">
            <a:avLst/>
          </a:prstGeom>
          <a:noFill/>
        </p:spPr>
        <p:txBody>
          <a:bodyPr wrap="none" rtlCol="0">
            <a:spAutoFit/>
          </a:bodyPr>
          <a:lstStyle/>
          <a:p>
            <a:r>
              <a:rPr lang="en-US" sz="1000" dirty="0">
                <a:solidFill>
                  <a:schemeClr val="accent1"/>
                </a:solidFill>
                <a:latin typeface="Consolas" panose="020B0609020204030204" pitchFamily="49" charset="0"/>
              </a:rPr>
              <a:t>&lt;root&gt;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2018-11-13</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Celsius</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25</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&lt;precision&gt;</a:t>
            </a:r>
            <a:r>
              <a:rPr lang="en-US" sz="1000" dirty="0">
                <a:solidFill>
                  <a:schemeClr val="accent2"/>
                </a:solidFill>
                <a:latin typeface="Consolas" panose="020B0609020204030204" pitchFamily="49" charset="0"/>
              </a:rPr>
              <a:t>0.1</a:t>
            </a:r>
            <a:r>
              <a:rPr lang="en-US" sz="1000" dirty="0">
                <a:solidFill>
                  <a:schemeClr val="accent1"/>
                </a:solidFill>
                <a:latin typeface="Consolas" panose="020B0609020204030204" pitchFamily="49" charset="0"/>
              </a:rPr>
              <a:t>&lt;/precision&gt;</a:t>
            </a:r>
          </a:p>
          <a:p>
            <a:r>
              <a:rPr lang="en-US" sz="1000" dirty="0">
                <a:solidFill>
                  <a:schemeClr val="accent1"/>
                </a:solidFill>
                <a:latin typeface="Consolas" panose="020B0609020204030204" pitchFamily="49" charset="0"/>
              </a:rPr>
              <a:t>      &lt;type&gt;</a:t>
            </a:r>
            <a:r>
              <a:rPr lang="en-US" sz="1000" dirty="0">
                <a:solidFill>
                  <a:schemeClr val="accent2"/>
                </a:solidFill>
                <a:latin typeface="Consolas" panose="020B0609020204030204" pitchFamily="49" charset="0"/>
              </a:rPr>
              <a:t>Temperature 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 </a:t>
            </a:r>
            <a:r>
              <a:rPr lang="en-US" sz="1000" dirty="0">
                <a:solidFill>
                  <a:schemeClr val="accent2"/>
                </a:solidFill>
                <a:latin typeface="Consolas" panose="020B0609020204030204" pitchFamily="49" charset="0"/>
              </a:rPr>
              <a:t>null="true" </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Percent</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60</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&lt;type&gt;Humidity </a:t>
            </a:r>
            <a:r>
              <a:rPr lang="en-US" sz="1000" dirty="0">
                <a:solidFill>
                  <a:schemeClr val="accent2"/>
                </a:solidFill>
                <a:latin typeface="Consolas" panose="020B0609020204030204" pitchFamily="49" charset="0"/>
              </a:rPr>
              <a:t>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false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2020-01-19</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Lux</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&lt;name&gt;</a:t>
            </a:r>
            <a:r>
              <a:rPr lang="en-US" sz="1000" dirty="0">
                <a:solidFill>
                  <a:schemeClr val="accent2"/>
                </a:solidFill>
                <a:latin typeface="Consolas" panose="020B0609020204030204" pitchFamily="49" charset="0"/>
              </a:rPr>
              <a:t>Brightness Sensor</a:t>
            </a:r>
            <a:r>
              <a:rPr lang="en-US" sz="1000" dirty="0">
                <a:solidFill>
                  <a:schemeClr val="accent1"/>
                </a:solidFill>
                <a:latin typeface="Consolas" panose="020B0609020204030204" pitchFamily="49" charset="0"/>
              </a:rPr>
              <a:t>&lt;/name&gt;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&lt;/root&gt;</a:t>
            </a:r>
          </a:p>
        </p:txBody>
      </p:sp>
      <p:sp>
        <p:nvSpPr>
          <p:cNvPr id="21" name="TextBox 20">
            <a:extLst>
              <a:ext uri="{FF2B5EF4-FFF2-40B4-BE49-F238E27FC236}">
                <a16:creationId xmlns:a16="http://schemas.microsoft.com/office/drawing/2014/main" id="{2C63EFC3-197D-6731-D3FE-F26AC2738E99}"/>
              </a:ext>
            </a:extLst>
          </p:cNvPr>
          <p:cNvSpPr txBox="1"/>
          <p:nvPr/>
        </p:nvSpPr>
        <p:spPr>
          <a:xfrm>
            <a:off x="950472" y="5843112"/>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sp>
        <p:nvSpPr>
          <p:cNvPr id="17" name="Rectangle 14">
            <a:extLst>
              <a:ext uri="{FF2B5EF4-FFF2-40B4-BE49-F238E27FC236}">
                <a16:creationId xmlns:a16="http://schemas.microsoft.com/office/drawing/2014/main" id="{FC0CE6A6-7685-0923-6C72-BDE161609831}"/>
              </a:ext>
            </a:extLst>
          </p:cNvPr>
          <p:cNvSpPr>
            <a:spLocks noChangeArrowheads="1"/>
          </p:cNvSpPr>
          <p:nvPr/>
        </p:nvSpPr>
        <p:spPr bwMode="auto">
          <a:xfrm>
            <a:off x="8092377" y="1663544"/>
            <a:ext cx="30982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chemeClr val="accent1"/>
                </a:solidFill>
                <a:latin typeface="Consolas" panose="020B0609020204030204" pitchFamily="49" charset="0"/>
              </a:rPr>
              <a:t>83A564747970657254656D70657261747572652053656E736F726F6C61737443616C6962726174696F6E7819323031382D31312D31335432303A32303A33392B30303A30306B6D6561737572656D656E74A26576616C7565181964756E69746743656C73697573686973416374697665F569707265636973696F6EFB3FB999999999999AA464747970656F48756D69646974792053656E736F726F6C61737443616C6962726174696F6EF66B6D6561737572656D656E74A26576616C7565183C64756E69746750657263656E74686973416374697665F5A4646E616D65714272696768746E6573732053656E736F726F6C61737443616C6962726174696F6E7819323032302D30312D31395432303A32303A33352B30303A30306B6D6561737572656D656E74A26576616C75650264756E6974634C7578686973416374697665F4</a:t>
            </a:r>
            <a:endParaRPr kumimoji="0" lang="en-US" altLang="en-US" sz="1000" b="0" i="0" u="none" strike="noStrike" cap="none" normalizeH="0" baseline="0" dirty="0">
              <a:ln>
                <a:noFill/>
              </a:ln>
              <a:solidFill>
                <a:schemeClr val="accent1"/>
              </a:solidFill>
              <a:effectLst/>
              <a:latin typeface="+mj-lt"/>
            </a:endParaRPr>
          </a:p>
        </p:txBody>
      </p:sp>
      <p:cxnSp>
        <p:nvCxnSpPr>
          <p:cNvPr id="26" name="Straight Connector 25">
            <a:extLst>
              <a:ext uri="{FF2B5EF4-FFF2-40B4-BE49-F238E27FC236}">
                <a16:creationId xmlns:a16="http://schemas.microsoft.com/office/drawing/2014/main" id="{518BAFF0-10E8-0403-A491-9FCA75B630D9}"/>
              </a:ext>
            </a:extLst>
          </p:cNvPr>
          <p:cNvCxnSpPr/>
          <p:nvPr/>
        </p:nvCxnSpPr>
        <p:spPr>
          <a:xfrm>
            <a:off x="3798277" y="813916"/>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08CC8C-C857-24C6-2C76-E53F69F6E441}"/>
              </a:ext>
            </a:extLst>
          </p:cNvPr>
          <p:cNvCxnSpPr/>
          <p:nvPr/>
        </p:nvCxnSpPr>
        <p:spPr>
          <a:xfrm>
            <a:off x="7728858" y="735204"/>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7363391-BB1D-7327-D227-D5A4E20003C6}"/>
              </a:ext>
            </a:extLst>
          </p:cNvPr>
          <p:cNvSpPr txBox="1"/>
          <p:nvPr/>
        </p:nvSpPr>
        <p:spPr>
          <a:xfrm>
            <a:off x="428007" y="736630"/>
            <a:ext cx="3263460" cy="4708981"/>
          </a:xfrm>
          <a:prstGeom prst="rect">
            <a:avLst/>
          </a:prstGeom>
          <a:noFill/>
        </p:spPr>
        <p:txBody>
          <a:bodyPr wrap="square">
            <a:spAutoFit/>
          </a:bodyPr>
          <a:lstStyle/>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r>
              <a:rPr lang="en-US" altLang="en-US" sz="1000" dirty="0">
                <a:solidFill>
                  <a:schemeClr val="accent1">
                    <a:lumMod val="60000"/>
                    <a:lumOff val="40000"/>
                  </a:schemeClr>
                </a:solidFill>
                <a:latin typeface="Consolas" panose="020B0609020204030204" pitchFamily="49" charset="0"/>
              </a:rPr>
              <a:t>"type"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"Temperature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"2018-11-13"</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25</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"precision"</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"Humidity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60</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"name"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"Brightness Sensor"</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"2020-01-19"</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r>
              <a:rPr lang="en-US" altLang="en-US" sz="1000" dirty="0">
                <a:solidFill>
                  <a:schemeClr val="accent1">
                    <a:lumMod val="60000"/>
                    <a:lumOff val="40000"/>
                  </a:schemeClr>
                </a:solidFill>
                <a:latin typeface="Consolas" panose="020B0609020204030204" pitchFamily="49" charset="0"/>
              </a:rPr>
              <a:t>"unit"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false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endParaRPr kumimoji="0" lang="en-US" altLang="en-US" sz="1000" b="0" i="0" u="none" strike="noStrike" cap="none" normalizeH="0" baseline="0" dirty="0">
              <a:ln>
                <a:noFill/>
              </a:ln>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930267123"/>
      </p:ext>
    </p:extLst>
  </p:cSld>
  <p:clrMapOvr>
    <a:masterClrMapping/>
  </p:clrMapOvr>
  <mc:AlternateContent xmlns:mc="http://schemas.openxmlformats.org/markup-compatibility/2006">
    <mc:Choice xmlns:p14="http://schemas.microsoft.com/office/powerpoint/2010/main" Requires="p14">
      <p:transition spd="slow" p14:dur="1500" advTm="12000">
        <p:fade/>
      </p:transition>
    </mc:Choice>
    <mc:Fallback>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
                                  </p:iterate>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1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909D8-EF75-FD94-200F-4C4692A997AE}"/>
              </a:ext>
            </a:extLst>
          </p:cNvPr>
          <p:cNvSpPr txBox="1"/>
          <p:nvPr/>
        </p:nvSpPr>
        <p:spPr>
          <a:xfrm>
            <a:off x="2398093" y="3064011"/>
            <a:ext cx="378230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a:t>
            </a:r>
            <a:r>
              <a:rPr lang="en-US" sz="4000" dirty="0">
                <a:solidFill>
                  <a:schemeClr val="accent1"/>
                </a:solidFill>
                <a:latin typeface="Century Gothic" panose="020B0502020202020204" pitchFamily="34" charset="0"/>
              </a:rPr>
              <a:t>Schema</a:t>
            </a:r>
          </a:p>
        </p:txBody>
      </p:sp>
      <p:pic>
        <p:nvPicPr>
          <p:cNvPr id="3" name="Graphic 2">
            <a:extLst>
              <a:ext uri="{FF2B5EF4-FFF2-40B4-BE49-F238E27FC236}">
                <a16:creationId xmlns:a16="http://schemas.microsoft.com/office/drawing/2014/main" id="{ECCF6F16-3C8F-DE10-0D18-9EBD9256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14" y="2448109"/>
            <a:ext cx="1961779" cy="1961779"/>
          </a:xfrm>
          <a:prstGeom prst="rect">
            <a:avLst/>
          </a:prstGeom>
        </p:spPr>
      </p:pic>
      <p:sp>
        <p:nvSpPr>
          <p:cNvPr id="2" name="TextBox 1">
            <a:extLst>
              <a:ext uri="{FF2B5EF4-FFF2-40B4-BE49-F238E27FC236}">
                <a16:creationId xmlns:a16="http://schemas.microsoft.com/office/drawing/2014/main" id="{5AEF3C74-BD52-B875-D015-8B2A9E52FFE1}"/>
              </a:ext>
            </a:extLst>
          </p:cNvPr>
          <p:cNvSpPr txBox="1"/>
          <p:nvPr/>
        </p:nvSpPr>
        <p:spPr>
          <a:xfrm>
            <a:off x="6180400" y="3075055"/>
            <a:ext cx="937766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 Describe + Validate </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52719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2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625"/>
                            </p:stCondLst>
                            <p:childTnLst>
                              <p:par>
                                <p:cTn id="9" presetID="10" presetClass="entr" presetSubtype="0" fill="hold" grpId="0" nodeType="afterEffect">
                                  <p:stCondLst>
                                    <p:cond delay="1000"/>
                                  </p:stCondLst>
                                  <p:iterate type="wd">
                                    <p:tmPct val="2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384810" y="2766218"/>
            <a:ext cx="9896748" cy="1325563"/>
          </a:xfrm>
        </p:spPr>
        <p:txBody>
          <a:bodyPr>
            <a:noAutofit/>
          </a:bodyPr>
          <a:lstStyle/>
          <a:p>
            <a:pPr algn="ctr"/>
            <a:r>
              <a:rPr lang="tr-TR" sz="3600" dirty="0" err="1">
                <a:solidFill>
                  <a:schemeClr val="accent1"/>
                </a:solidFill>
                <a:latin typeface="Century Gothic" panose="020B0502020202020204" pitchFamily="34" charset="0"/>
              </a:rPr>
              <a:t>Another</a:t>
            </a:r>
            <a:r>
              <a:rPr lang="tr-TR" sz="3600" dirty="0">
                <a:solidFill>
                  <a:schemeClr val="accent1"/>
                </a:solidFill>
                <a:latin typeface="Century Gothic" panose="020B0502020202020204" pitchFamily="34" charset="0"/>
              </a:rPr>
              <a:t> JSON </a:t>
            </a:r>
            <a:r>
              <a:rPr lang="tr-TR" sz="3600" dirty="0" err="1">
                <a:solidFill>
                  <a:schemeClr val="accent1"/>
                </a:solidFill>
                <a:latin typeface="Century Gothic" panose="020B0502020202020204" pitchFamily="34" charset="0"/>
              </a:rPr>
              <a:t>Example</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Thing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Description</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82707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666847" y="5413684"/>
            <a:ext cx="9208625" cy="1325563"/>
          </a:xfrm>
        </p:spPr>
        <p:txBody>
          <a:bodyPr>
            <a:noAutofit/>
          </a:bodyPr>
          <a:lstStyle/>
          <a:p>
            <a:pPr algn="ctr"/>
            <a:r>
              <a:rPr lang="tr-TR" sz="3200" dirty="0" err="1">
                <a:solidFill>
                  <a:schemeClr val="accent1"/>
                </a:solidFill>
                <a:latin typeface="Century Gothic" panose="020B0502020202020204" pitchFamily="34" charset="0"/>
              </a:rPr>
              <a:t>Another</a:t>
            </a:r>
            <a:r>
              <a:rPr lang="tr-TR" sz="3200" dirty="0">
                <a:solidFill>
                  <a:schemeClr val="accent1"/>
                </a:solidFill>
                <a:latin typeface="Century Gothic" panose="020B0502020202020204" pitchFamily="34" charset="0"/>
              </a:rPr>
              <a:t> JSON </a:t>
            </a:r>
            <a:r>
              <a:rPr lang="tr-TR" sz="3200" dirty="0" err="1">
                <a:solidFill>
                  <a:schemeClr val="accent1"/>
                </a:solidFill>
                <a:latin typeface="Century Gothic" panose="020B0502020202020204" pitchFamily="34" charset="0"/>
              </a:rPr>
              <a:t>Example</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Thing</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Description</a:t>
            </a:r>
            <a:endParaRPr lang="en-US" sz="3200" dirty="0">
              <a:solidFill>
                <a:schemeClr val="accent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35AFBC6-AA78-5B5E-4879-698B1A6B9D5A}"/>
              </a:ext>
            </a:extLst>
          </p:cNvPr>
          <p:cNvSpPr>
            <a:spLocks noGrp="1"/>
          </p:cNvSpPr>
          <p:nvPr>
            <p:ph idx="1"/>
          </p:nvPr>
        </p:nvSpPr>
        <p:spPr>
          <a:xfrm>
            <a:off x="2784934" y="745318"/>
            <a:ext cx="6972450" cy="4087939"/>
          </a:xfrm>
        </p:spPr>
        <p:txBody>
          <a:bodyPr>
            <a:noAutofit/>
          </a:bodyPr>
          <a:lstStyle/>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"@context"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"https://www.w3.org/2022/wot/td/v1.1"</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"title"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MyLampThing</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383A42"/>
                </a:solidFill>
                <a:latin typeface="Consolas" panose="020B0609020204030204" pitchFamily="49" charset="0"/>
              </a:rPr>
              <a:t>                </a:t>
            </a:r>
            <a:r>
              <a:rPr lang="tr-TR" sz="1800" dirty="0">
                <a:solidFill>
                  <a:schemeClr val="accent1"/>
                </a:solidFill>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b="0" i="0" dirty="0">
                <a:solidFill>
                  <a:srgbClr val="98680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"security"</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basic_sc</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p>
          <a:p>
            <a:pPr marL="0" indent="0">
              <a:lnSpc>
                <a:spcPct val="100000"/>
              </a:lnSpc>
              <a:spcBef>
                <a:spcPts val="100"/>
              </a:spcBef>
              <a:buNone/>
            </a:pPr>
            <a:r>
              <a:rPr lang="en-US" sz="1800" dirty="0">
                <a:solidFill>
                  <a:schemeClr val="accent1">
                    <a:lumMod val="60000"/>
                    <a:lumOff val="40000"/>
                  </a:schemeClr>
                </a:solidFill>
                <a:latin typeface="Consolas" panose="020B0609020204030204" pitchFamily="49" charset="0"/>
              </a:rPr>
              <a:t>   "base"</a:t>
            </a:r>
            <a:r>
              <a:rPr lang="en-US" sz="1800" dirty="0">
                <a:solidFill>
                  <a:schemeClr val="accent1"/>
                </a:solidFill>
                <a:latin typeface="Consolas" panose="020B0609020204030204" pitchFamily="49" charset="0"/>
              </a:rPr>
              <a:t>: </a:t>
            </a:r>
            <a:r>
              <a:rPr lang="en-US" sz="1800" dirty="0">
                <a:solidFill>
                  <a:schemeClr val="accent2"/>
                </a:solidFill>
                <a:latin typeface="Consolas" panose="020B0609020204030204" pitchFamily="49" charset="0"/>
              </a:rPr>
              <a:t>"https://</a:t>
            </a:r>
            <a:r>
              <a:rPr lang="en-US" sz="1800" dirty="0" err="1">
                <a:solidFill>
                  <a:schemeClr val="accent2"/>
                </a:solidFill>
                <a:latin typeface="Consolas" panose="020B0609020204030204" pitchFamily="49" charset="0"/>
              </a:rPr>
              <a:t>example.com</a:t>
            </a:r>
            <a:r>
              <a:rPr lang="en-US" sz="1800" dirty="0">
                <a:solidFill>
                  <a:schemeClr val="accent2"/>
                </a:solidFill>
                <a:latin typeface="Consolas" panose="020B0609020204030204" pitchFamily="49" charset="0"/>
              </a:rPr>
              <a:t>"</a:t>
            </a:r>
            <a:r>
              <a:rPr lang="en-US" sz="1800" dirty="0">
                <a:solidFill>
                  <a:schemeClr val="accent1"/>
                </a:solidFill>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"properties"</a:t>
            </a:r>
            <a:r>
              <a:rPr lang="en-US" sz="1800" b="0" i="0" dirty="0">
                <a:solidFill>
                  <a:schemeClr val="accent1"/>
                </a:solidFill>
                <a:effectLst/>
                <a:latin typeface="Consolas" panose="020B0609020204030204" pitchFamily="49" charset="0"/>
              </a:rPr>
              <a:t>: {</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en-US" sz="1800" b="0" i="0" dirty="0">
                <a:solidFill>
                  <a:schemeClr val="accent1">
                    <a:lumMod val="60000"/>
                    <a:lumOff val="40000"/>
                  </a:schemeClr>
                </a:solidFill>
                <a:effectLst/>
                <a:latin typeface="Consolas" panose="020B0609020204030204" pitchFamily="49" charset="0"/>
              </a:rPr>
              <a:t>	 "type"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"string"</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p>
          <a:p>
            <a:pPr marL="0" indent="0">
              <a:lnSpc>
                <a:spcPct val="100000"/>
              </a:lnSpc>
              <a:spcBef>
                <a:spcPts val="100"/>
              </a:spcBef>
              <a:buNone/>
            </a:pPr>
            <a:r>
              <a:rPr lang="en-US" sz="1800" b="0" i="0" dirty="0">
                <a:solidFill>
                  <a:schemeClr val="accent1">
                    <a:lumMod val="60000"/>
                    <a:lumOff val="40000"/>
                  </a:schemeClr>
                </a:solidFill>
                <a:effectLst/>
                <a:latin typeface="Consolas" panose="020B0609020204030204" pitchFamily="49" charset="0"/>
              </a:rPr>
              <a:t>	 "forms"</a:t>
            </a:r>
            <a:r>
              <a:rPr lang="en-US" sz="1800" b="0" i="0" dirty="0">
                <a:solidFill>
                  <a:schemeClr val="accent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t>
            </a:r>
            <a:r>
              <a:rPr lang="en-US" sz="1800" b="0" i="0" dirty="0" err="1">
                <a:solidFill>
                  <a:schemeClr val="accent1">
                    <a:lumMod val="60000"/>
                    <a:lumOff val="40000"/>
                  </a:schemeClr>
                </a:solidFill>
                <a:effectLst/>
                <a:latin typeface="Consolas" panose="020B0609020204030204" pitchFamily="49" charset="0"/>
              </a:rPr>
              <a:t>href</a:t>
            </a:r>
            <a:r>
              <a:rPr lang="en-US" sz="1800" b="0" i="0" dirty="0">
                <a:solidFill>
                  <a:schemeClr val="accent1">
                    <a:lumMod val="60000"/>
                    <a:lumOff val="40000"/>
                  </a:schemeClr>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chemeClr val="accent1"/>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"actions"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"events"</a:t>
            </a:r>
            <a:r>
              <a:rPr lang="en-US" sz="1800" b="0" i="0" dirty="0">
                <a:solidFill>
                  <a:schemeClr val="accent1"/>
                </a:solidFill>
                <a:effectLst/>
                <a:latin typeface="Consolas" panose="020B0609020204030204" pitchFamily="49" charset="0"/>
              </a:rPr>
              <a:t>: {…</a:t>
            </a:r>
            <a:r>
              <a:rPr lang="en-US" sz="1800" dirty="0">
                <a:solidFill>
                  <a:schemeClr val="accent1"/>
                </a:solidFill>
                <a:latin typeface="Consolas" panose="020B0609020204030204" pitchFamily="49" charset="0"/>
              </a:rPr>
              <a:t>}</a:t>
            </a: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en-US" sz="1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33137684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Graphic 9" descr="Computer with solid fill">
            <a:extLst>
              <a:ext uri="{FF2B5EF4-FFF2-40B4-BE49-F238E27FC236}">
                <a16:creationId xmlns:a16="http://schemas.microsoft.com/office/drawing/2014/main" id="{C2828984-A3A0-7AB0-3B1E-1E0D89B13C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67088" y="2681999"/>
            <a:ext cx="3409628" cy="3636510"/>
          </a:xfrm>
          <a:prstGeom prst="rect">
            <a:avLst/>
          </a:prstGeom>
        </p:spPr>
      </p:pic>
      <p:pic>
        <p:nvPicPr>
          <p:cNvPr id="9" name="Graphic 8">
            <a:extLst>
              <a:ext uri="{FF2B5EF4-FFF2-40B4-BE49-F238E27FC236}">
                <a16:creationId xmlns:a16="http://schemas.microsoft.com/office/drawing/2014/main" id="{E62F0241-5568-F20E-6EAC-6627E1167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0793" y="2792210"/>
            <a:ext cx="1352716" cy="2592694"/>
          </a:xfrm>
          <a:prstGeom prst="rect">
            <a:avLst/>
          </a:prstGeom>
        </p:spPr>
      </p:pic>
      <p:sp>
        <p:nvSpPr>
          <p:cNvPr id="6" name="TextBox 5">
            <a:extLst>
              <a:ext uri="{FF2B5EF4-FFF2-40B4-BE49-F238E27FC236}">
                <a16:creationId xmlns:a16="http://schemas.microsoft.com/office/drawing/2014/main" id="{4742EAE8-439F-9F7D-C67F-4156D2CA4E96}"/>
              </a:ext>
            </a:extLst>
          </p:cNvPr>
          <p:cNvSpPr txBox="1"/>
          <p:nvPr/>
        </p:nvSpPr>
        <p:spPr>
          <a:xfrm>
            <a:off x="1958253" y="5770296"/>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sp>
        <p:nvSpPr>
          <p:cNvPr id="41" name="TextBox 40">
            <a:extLst>
              <a:ext uri="{FF2B5EF4-FFF2-40B4-BE49-F238E27FC236}">
                <a16:creationId xmlns:a16="http://schemas.microsoft.com/office/drawing/2014/main" id="{9628E2CA-FC3B-F57E-95E4-403BEC7EEA9D}"/>
              </a:ext>
            </a:extLst>
          </p:cNvPr>
          <p:cNvSpPr txBox="1"/>
          <p:nvPr/>
        </p:nvSpPr>
        <p:spPr>
          <a:xfrm>
            <a:off x="1724214" y="5770296"/>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172798" y="2730000"/>
            <a:ext cx="3409628" cy="3409628"/>
          </a:xfrm>
          <a:prstGeom prst="rect">
            <a:avLst/>
          </a:prstGeom>
        </p:spPr>
      </p:pic>
      <p:cxnSp>
        <p:nvCxnSpPr>
          <p:cNvPr id="23" name="Connector: Curved 22">
            <a:extLst>
              <a:ext uri="{FF2B5EF4-FFF2-40B4-BE49-F238E27FC236}">
                <a16:creationId xmlns:a16="http://schemas.microsoft.com/office/drawing/2014/main" id="{623D1119-5F1E-3816-5F0B-3519F325A240}"/>
              </a:ext>
            </a:extLst>
          </p:cNvPr>
          <p:cNvCxnSpPr>
            <a:cxnSpLocks/>
          </p:cNvCxnSpPr>
          <p:nvPr/>
        </p:nvCxnSpPr>
        <p:spPr>
          <a:xfrm rot="16200000" flipH="1">
            <a:off x="5976085" y="-702540"/>
            <a:ext cx="20096" cy="7362038"/>
          </a:xfrm>
          <a:prstGeom prst="curvedConnector3">
            <a:avLst>
              <a:gd name="adj1" fmla="val -10737878"/>
            </a:avLst>
          </a:prstGeom>
          <a:ln w="76200">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F62C2F-F69F-475B-1842-1F5477F46373}"/>
              </a:ext>
            </a:extLst>
          </p:cNvPr>
          <p:cNvSpPr txBox="1"/>
          <p:nvPr/>
        </p:nvSpPr>
        <p:spPr>
          <a:xfrm>
            <a:off x="8864688" y="5800670"/>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44" name="Graphic 43" descr="Smart Phone with solid fill">
            <a:extLst>
              <a:ext uri="{FF2B5EF4-FFF2-40B4-BE49-F238E27FC236}">
                <a16:creationId xmlns:a16="http://schemas.microsoft.com/office/drawing/2014/main" id="{4556A063-A917-7304-AFAC-EA6202E1A9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5169884" y="3441150"/>
            <a:ext cx="2513812" cy="2513812"/>
          </a:xfrm>
          <a:prstGeom prst="rect">
            <a:avLst/>
          </a:prstGeom>
        </p:spPr>
      </p:pic>
      <p:pic>
        <p:nvPicPr>
          <p:cNvPr id="5" name="Graphic 4" descr="Server with solid fill">
            <a:extLst>
              <a:ext uri="{FF2B5EF4-FFF2-40B4-BE49-F238E27FC236}">
                <a16:creationId xmlns:a16="http://schemas.microsoft.com/office/drawing/2014/main" id="{712E3648-A9FF-DA85-646E-E731920C07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100061" y="2988527"/>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522755" y="5772854"/>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
        <p:nvSpPr>
          <p:cNvPr id="43" name="TextBox 42">
            <a:extLst>
              <a:ext uri="{FF2B5EF4-FFF2-40B4-BE49-F238E27FC236}">
                <a16:creationId xmlns:a16="http://schemas.microsoft.com/office/drawing/2014/main" id="{9E21E350-87B5-B514-A495-D4E70DF3A160}"/>
              </a:ext>
            </a:extLst>
          </p:cNvPr>
          <p:cNvSpPr txBox="1"/>
          <p:nvPr/>
        </p:nvSpPr>
        <p:spPr>
          <a:xfrm>
            <a:off x="8316903" y="5800670"/>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pic>
        <p:nvPicPr>
          <p:cNvPr id="3" name="Graphic 2" descr="Document with solid fill">
            <a:extLst>
              <a:ext uri="{FF2B5EF4-FFF2-40B4-BE49-F238E27FC236}">
                <a16:creationId xmlns:a16="http://schemas.microsoft.com/office/drawing/2014/main" id="{D18ED684-0C42-7754-63C1-45CE7521E58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9990078">
            <a:off x="1252339" y="2085753"/>
            <a:ext cx="1192490" cy="1192490"/>
          </a:xfrm>
          <a:prstGeom prst="rect">
            <a:avLst/>
          </a:prstGeom>
        </p:spPr>
      </p:pic>
    </p:spTree>
    <p:extLst>
      <p:ext uri="{BB962C8B-B14F-4D97-AF65-F5344CB8AC3E}">
        <p14:creationId xmlns:p14="http://schemas.microsoft.com/office/powerpoint/2010/main" val="1284824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800">
        <p159:morph option="byObject"/>
      </p:transition>
    </mc:Choice>
    <mc:Fallback xmlns="">
      <p:transition spd="slow" advTm="88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fill="hold" nodeType="withEffect">
                                  <p:stCondLst>
                                    <p:cond delay="0"/>
                                  </p:stCondLst>
                                  <p:childTnLst>
                                    <p:animMotion origin="layout" path="M -2.5E-6 -2.22222E-6 L 0.17591 -0.20486 C 0.21263 -0.25069 0.26758 -0.27338 0.32565 -0.27338 C 0.39141 -0.27338 0.44375 -0.25069 0.4806 -0.20486 L 0.65703 -2.22222E-6 " pathEditMode="relative" rAng="0" ptsTypes="AAAAA">
                                      <p:cBhvr>
                                        <p:cTn id="6" dur="9100" fill="hold"/>
                                        <p:tgtEl>
                                          <p:spTgt spid="3"/>
                                        </p:tgtEl>
                                        <p:attrNameLst>
                                          <p:attrName>ppt_x</p:attrName>
                                          <p:attrName>ppt_y</p:attrName>
                                        </p:attrNameLst>
                                      </p:cBhvr>
                                      <p:rCtr x="32852" y="-13681"/>
                                    </p:animMotion>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 presetClass="exit" presetSubtype="0" fill="hold" grpId="4" nodeType="withEffect">
                                  <p:stCondLst>
                                    <p:cond delay="225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4" nodeType="withEffect">
                                  <p:stCondLst>
                                    <p:cond delay="225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225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2250"/>
                                  </p:stCondLst>
                                  <p:childTnLst>
                                    <p:set>
                                      <p:cBhvr>
                                        <p:cTn id="26" dur="1" fill="hold">
                                          <p:stCondLst>
                                            <p:cond delay="0"/>
                                          </p:stCondLst>
                                        </p:cTn>
                                        <p:tgtEl>
                                          <p:spTgt spid="10"/>
                                        </p:tgtEl>
                                        <p:attrNameLst>
                                          <p:attrName>style.visibility</p:attrName>
                                        </p:attrNameLst>
                                      </p:cBhvr>
                                      <p:to>
                                        <p:strVal val="hidden"/>
                                      </p:to>
                                    </p:set>
                                  </p:childTnLst>
                                </p:cTn>
                              </p:par>
                              <p:par>
                                <p:cTn id="27" presetID="10" presetClass="entr" presetSubtype="0" fill="hold" nodeType="withEffect">
                                  <p:stCondLst>
                                    <p:cond delay="220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2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225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2" nodeType="withEffect">
                                  <p:stCondLst>
                                    <p:cond delay="225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 presetClass="exit" presetSubtype="0" fill="hold" nodeType="withEffect">
                                  <p:stCondLst>
                                    <p:cond delay="445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nodeType="withEffect">
                                  <p:stCondLst>
                                    <p:cond delay="445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4" nodeType="withEffect">
                                  <p:stCondLst>
                                    <p:cond delay="445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xit" presetSubtype="0" fill="hold" grpId="5" nodeType="withEffect">
                                  <p:stCondLst>
                                    <p:cond delay="4450"/>
                                  </p:stCondLst>
                                  <p:childTnLst>
                                    <p:set>
                                      <p:cBhvr>
                                        <p:cTn id="46" dur="1" fill="hold">
                                          <p:stCondLst>
                                            <p:cond delay="0"/>
                                          </p:stCondLst>
                                        </p:cTn>
                                        <p:tgtEl>
                                          <p:spTgt spid="7"/>
                                        </p:tgtEl>
                                        <p:attrNameLst>
                                          <p:attrName>style.visibility</p:attrName>
                                        </p:attrNameLst>
                                      </p:cBhvr>
                                      <p:to>
                                        <p:strVal val="hidden"/>
                                      </p:to>
                                    </p:set>
                                  </p:childTnLst>
                                </p:cTn>
                              </p:par>
                              <p:par>
                                <p:cTn id="47" presetID="10" presetClass="entr" presetSubtype="0" fill="hold" grpId="0" nodeType="withEffect">
                                  <p:stCondLst>
                                    <p:cond delay="45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450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2" nodeType="withEffect">
                                  <p:stCondLst>
                                    <p:cond delay="45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nodeType="withEffect">
                                  <p:stCondLst>
                                    <p:cond delay="450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 presetClass="exit" presetSubtype="0" fill="hold" grpId="2" nodeType="withEffect">
                                  <p:stCondLst>
                                    <p:cond delay="675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675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xit" presetSubtype="0" fill="hold" grpId="5" nodeType="withEffect">
                                  <p:stCondLst>
                                    <p:cond delay="675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nodeType="withEffect">
                                  <p:stCondLst>
                                    <p:cond delay="6750"/>
                                  </p:stCondLst>
                                  <p:childTnLst>
                                    <p:set>
                                      <p:cBhvr>
                                        <p:cTn id="66" dur="1" fill="hold">
                                          <p:stCondLst>
                                            <p:cond delay="0"/>
                                          </p:stCondLst>
                                        </p:cTn>
                                        <p:tgtEl>
                                          <p:spTgt spid="9"/>
                                        </p:tgtEl>
                                        <p:attrNameLst>
                                          <p:attrName>style.visibility</p:attrName>
                                        </p:attrNameLst>
                                      </p:cBhvr>
                                      <p:to>
                                        <p:strVal val="hidden"/>
                                      </p:to>
                                    </p:set>
                                  </p:childTnLst>
                                </p:cTn>
                              </p:par>
                              <p:par>
                                <p:cTn id="67" presetID="10" presetClass="entr" presetSubtype="0" fill="hold" grpId="2" nodeType="withEffect">
                                  <p:stCondLst>
                                    <p:cond delay="67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670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nodeType="withEffect">
                                  <p:stCondLst>
                                    <p:cond delay="670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670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 presetClass="exit" presetSubtype="0" fill="hold" grpId="5" nodeType="withEffect">
                                  <p:stCondLst>
                                    <p:cond delay="8950"/>
                                  </p:stCondLst>
                                  <p:childTnLst>
                                    <p:set>
                                      <p:cBhvr>
                                        <p:cTn id="80" dur="1" fill="hold">
                                          <p:stCondLst>
                                            <p:cond delay="0"/>
                                          </p:stCondLst>
                                        </p:cTn>
                                        <p:tgtEl>
                                          <p:spTgt spid="6"/>
                                        </p:tgtEl>
                                        <p:attrNameLst>
                                          <p:attrName>style.visibility</p:attrName>
                                        </p:attrNameLst>
                                      </p:cBhvr>
                                      <p:to>
                                        <p:strVal val="hidden"/>
                                      </p:to>
                                    </p:set>
                                  </p:childTnLst>
                                </p:cTn>
                              </p:par>
                              <p:par>
                                <p:cTn id="81" presetID="1" presetClass="exit" presetSubtype="0" fill="hold" nodeType="withEffect">
                                  <p:stCondLst>
                                    <p:cond delay="895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895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2" nodeType="withEffect">
                                  <p:stCondLst>
                                    <p:cond delay="8950"/>
                                  </p:stCondLst>
                                  <p:childTnLst>
                                    <p:set>
                                      <p:cBhvr>
                                        <p:cTn id="8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2"/>
      <p:bldP spid="6" grpId="4"/>
      <p:bldP spid="6" grpId="5"/>
      <p:bldP spid="41" grpId="0"/>
      <p:bldP spid="41" grpId="2"/>
      <p:bldP spid="41" grpId="4"/>
      <p:bldP spid="41" grpId="5"/>
      <p:bldP spid="45" grpId="0"/>
      <p:bldP spid="45" grpId="2"/>
      <p:bldP spid="7" grpId="0"/>
      <p:bldP spid="7" grpId="2"/>
      <p:bldP spid="7" grpId="4"/>
      <p:bldP spid="7" grpId="5"/>
      <p:bldP spid="43" grpId="0"/>
      <p:bldP spid="43" grpId="2"/>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 name="TextBox 1">
              <a:extLst>
                <a:ext uri="{FF2B5EF4-FFF2-40B4-BE49-F238E27FC236}">
                  <a16:creationId xmlns:a16="http://schemas.microsoft.com/office/drawing/2014/main" id="{754C62DD-51E5-CCB9-F07C-68D82E4BB38F}"/>
                </a:ext>
              </a:extLst>
            </p:cNvPr>
            <p:cNvSpPr txBox="1"/>
            <p:nvPr/>
          </p:nvSpPr>
          <p:spPr>
            <a:xfrm>
              <a:off x="7920653" y="851566"/>
              <a:ext cx="122501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WOT</a:t>
              </a:r>
              <a:endParaRPr lang="en-US" sz="36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0" name="TextBox 9">
              <a:extLst>
                <a:ext uri="{FF2B5EF4-FFF2-40B4-BE49-F238E27FC236}">
                  <a16:creationId xmlns:a16="http://schemas.microsoft.com/office/drawing/2014/main" id="{D08526A2-96C9-3FB8-6674-0DA86399ACB2}"/>
                </a:ext>
              </a:extLst>
            </p:cNvPr>
            <p:cNvSpPr txBox="1"/>
            <p:nvPr/>
          </p:nvSpPr>
          <p:spPr>
            <a:xfrm>
              <a:off x="7434617" y="2927382"/>
              <a:ext cx="2355132"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Payloads </a:t>
              </a:r>
            </a:p>
            <a:p>
              <a:pPr algn="ctr"/>
              <a:r>
                <a:rPr lang="tr-TR" sz="3600" dirty="0">
                  <a:solidFill>
                    <a:schemeClr val="accent1"/>
                  </a:solidFill>
                  <a:latin typeface="Century Gothic" panose="020B0502020202020204" pitchFamily="34" charset="0"/>
                </a:rPr>
                <a:t>and </a:t>
              </a:r>
            </a:p>
            <a:p>
              <a:pPr algn="ctr"/>
              <a:r>
                <a:rPr lang="tr-TR" sz="3600" dirty="0">
                  <a:solidFill>
                    <a:schemeClr val="accent1"/>
                  </a:solidFill>
                  <a:latin typeface="Century Gothic" panose="020B0502020202020204" pitchFamily="34" charset="0"/>
                </a:rPr>
                <a:t>Headers</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6100668"/>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547507" y="8213306"/>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A picture containing screenshot, graphics, symbol, text&#10;&#10;Description automatically generated">
            <a:extLst>
              <a:ext uri="{FF2B5EF4-FFF2-40B4-BE49-F238E27FC236}">
                <a16:creationId xmlns:a16="http://schemas.microsoft.com/office/drawing/2014/main" id="{E2C48504-68D4-CDCC-A8D0-757E1D62A0C9}"/>
              </a:ext>
            </a:extLst>
          </p:cNvPr>
          <p:cNvPicPr>
            <a:picLocks noChangeAspect="1"/>
          </p:cNvPicPr>
          <p:nvPr/>
        </p:nvPicPr>
        <p:blipFill rotWithShape="1">
          <a:blip r:embed="rId3">
            <a:extLst>
              <a:ext uri="{28A0092B-C50C-407E-A947-70E740481C1C}">
                <a14:useLocalDpi xmlns:a14="http://schemas.microsoft.com/office/drawing/2010/main" val="0"/>
              </a:ext>
            </a:extLst>
          </a:blip>
          <a:srcRect t="8173" b="30769"/>
          <a:stretch/>
        </p:blipFill>
        <p:spPr>
          <a:xfrm>
            <a:off x="3324484" y="2477124"/>
            <a:ext cx="5543031" cy="1903751"/>
          </a:xfrm>
          <a:prstGeom prst="rect">
            <a:avLst/>
          </a:prstGeom>
        </p:spPr>
      </p:pic>
    </p:spTree>
    <p:extLst>
      <p:ext uri="{BB962C8B-B14F-4D97-AF65-F5344CB8AC3E}">
        <p14:creationId xmlns:p14="http://schemas.microsoft.com/office/powerpoint/2010/main" val="3194746802"/>
      </p:ext>
    </p:extLst>
  </p:cSld>
  <p:clrMapOvr>
    <a:masterClrMapping/>
  </p:clrMapOvr>
  <mc:AlternateContent xmlns:mc="http://schemas.openxmlformats.org/markup-compatibility/2006" xmlns:p14="http://schemas.microsoft.com/office/powerpoint/2010/main">
    <mc:Choice Requires="p14">
      <p:transition spd="slow" p14:dur="3000" advClick="0" advTm="4700"/>
    </mc:Choice>
    <mc:Fallback xmlns="">
      <p:transition spd="slow" advClick="0" advTm="47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E21E350-87B5-B514-A495-D4E70DF3A160}"/>
              </a:ext>
            </a:extLst>
          </p:cNvPr>
          <p:cNvSpPr txBox="1"/>
          <p:nvPr/>
        </p:nvSpPr>
        <p:spPr>
          <a:xfrm>
            <a:off x="8433481" y="4998372"/>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grpSp>
        <p:nvGrpSpPr>
          <p:cNvPr id="2" name="Graphic 8">
            <a:extLst>
              <a:ext uri="{FF2B5EF4-FFF2-40B4-BE49-F238E27FC236}">
                <a16:creationId xmlns:a16="http://schemas.microsoft.com/office/drawing/2014/main" id="{35A7D6E5-9D20-593E-CD2E-980065170012}"/>
              </a:ext>
            </a:extLst>
          </p:cNvPr>
          <p:cNvGrpSpPr/>
          <p:nvPr/>
        </p:nvGrpSpPr>
        <p:grpSpPr>
          <a:xfrm>
            <a:off x="8788785" y="2186655"/>
            <a:ext cx="1352707" cy="2484690"/>
            <a:chOff x="8788785" y="3234469"/>
            <a:chExt cx="1352707" cy="2484690"/>
          </a:xfrm>
          <a:noFill/>
        </p:grpSpPr>
        <p:sp>
          <p:nvSpPr>
            <p:cNvPr id="4" name="Freeform 3">
              <a:extLst>
                <a:ext uri="{FF2B5EF4-FFF2-40B4-BE49-F238E27FC236}">
                  <a16:creationId xmlns:a16="http://schemas.microsoft.com/office/drawing/2014/main" id="{1F19114D-A04F-56E3-B969-1364EEBC54C6}"/>
                </a:ext>
              </a:extLst>
            </p:cNvPr>
            <p:cNvSpPr/>
            <p:nvPr/>
          </p:nvSpPr>
          <p:spPr>
            <a:xfrm>
              <a:off x="9239682" y="4854929"/>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8" name="Freeform 7">
              <a:extLst>
                <a:ext uri="{FF2B5EF4-FFF2-40B4-BE49-F238E27FC236}">
                  <a16:creationId xmlns:a16="http://schemas.microsoft.com/office/drawing/2014/main" id="{E4FE289C-785A-6BD4-5500-1C227C7805CC}"/>
                </a:ext>
              </a:extLst>
            </p:cNvPr>
            <p:cNvSpPr/>
            <p:nvPr/>
          </p:nvSpPr>
          <p:spPr>
            <a:xfrm>
              <a:off x="9465108" y="3234469"/>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E413F8B-2C09-89BD-C917-42AD9050EA51}"/>
                </a:ext>
              </a:extLst>
            </p:cNvPr>
            <p:cNvSpPr/>
            <p:nvPr/>
          </p:nvSpPr>
          <p:spPr>
            <a:xfrm>
              <a:off x="9465135" y="5070987"/>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2" name="Freeform 11">
              <a:extLst>
                <a:ext uri="{FF2B5EF4-FFF2-40B4-BE49-F238E27FC236}">
                  <a16:creationId xmlns:a16="http://schemas.microsoft.com/office/drawing/2014/main" id="{6ED60817-6AEA-F4EF-73FC-AD25F2EDEBE2}"/>
                </a:ext>
              </a:extLst>
            </p:cNvPr>
            <p:cNvSpPr/>
            <p:nvPr/>
          </p:nvSpPr>
          <p:spPr>
            <a:xfrm>
              <a:off x="9690587" y="3990650"/>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9B14C6E-93B6-EA4E-FA11-D27ACF6EC066}"/>
                </a:ext>
              </a:extLst>
            </p:cNvPr>
            <p:cNvSpPr/>
            <p:nvPr/>
          </p:nvSpPr>
          <p:spPr>
            <a:xfrm>
              <a:off x="8788785" y="4854876"/>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4F8FC04F-0991-7336-2884-EABA59F35AD2}"/>
                </a:ext>
              </a:extLst>
            </p:cNvPr>
            <p:cNvSpPr/>
            <p:nvPr/>
          </p:nvSpPr>
          <p:spPr>
            <a:xfrm>
              <a:off x="9014144" y="4638905"/>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554E4122-3184-DC99-F5EE-55F6D92A8875}"/>
                </a:ext>
              </a:extLst>
            </p:cNvPr>
            <p:cNvSpPr/>
            <p:nvPr/>
          </p:nvSpPr>
          <p:spPr>
            <a:xfrm>
              <a:off x="9014144" y="4422819"/>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AA4821A-AA62-035C-9453-1708536B4833}"/>
                </a:ext>
              </a:extLst>
            </p:cNvPr>
            <p:cNvSpPr/>
            <p:nvPr/>
          </p:nvSpPr>
          <p:spPr>
            <a:xfrm>
              <a:off x="8788785" y="4206736"/>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D03A99A-3271-BCB3-757A-5E071B027B4E}"/>
                </a:ext>
              </a:extLst>
            </p:cNvPr>
            <p:cNvSpPr/>
            <p:nvPr/>
          </p:nvSpPr>
          <p:spPr>
            <a:xfrm>
              <a:off x="9014144" y="3990650"/>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D94400E-B43D-9520-4F4C-4CD81A53B048}"/>
                </a:ext>
              </a:extLst>
            </p:cNvPr>
            <p:cNvSpPr/>
            <p:nvPr/>
          </p:nvSpPr>
          <p:spPr>
            <a:xfrm>
              <a:off x="9014144" y="3774682"/>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FB2FF67-F70F-BE3E-C944-E02D72F0B0E3}"/>
                </a:ext>
              </a:extLst>
            </p:cNvPr>
            <p:cNvSpPr/>
            <p:nvPr/>
          </p:nvSpPr>
          <p:spPr>
            <a:xfrm>
              <a:off x="8788785" y="3558596"/>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20" name="TextBox 19">
            <a:extLst>
              <a:ext uri="{FF2B5EF4-FFF2-40B4-BE49-F238E27FC236}">
                <a16:creationId xmlns:a16="http://schemas.microsoft.com/office/drawing/2014/main" id="{0D99EDF1-318A-A33B-E4F8-F8C6D5404100}"/>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21" name="Graphic 20" descr="Computer with solid fill">
            <a:extLst>
              <a:ext uri="{FF2B5EF4-FFF2-40B4-BE49-F238E27FC236}">
                <a16:creationId xmlns:a16="http://schemas.microsoft.com/office/drawing/2014/main" id="{F647B01D-84BA-19D3-FB0A-B8BBF043E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25" name="Graphic 24" descr="Document with solid fill">
            <a:extLst>
              <a:ext uri="{FF2B5EF4-FFF2-40B4-BE49-F238E27FC236}">
                <a16:creationId xmlns:a16="http://schemas.microsoft.com/office/drawing/2014/main" id="{903DE5FF-AAE0-32F7-C943-895A57E29B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212700">
            <a:off x="2010211" y="2810594"/>
            <a:ext cx="814894" cy="814894"/>
          </a:xfrm>
          <a:prstGeom prst="rect">
            <a:avLst/>
          </a:prstGeom>
        </p:spPr>
      </p:pic>
      <p:cxnSp>
        <p:nvCxnSpPr>
          <p:cNvPr id="27" name="Straight Connector 26">
            <a:extLst>
              <a:ext uri="{FF2B5EF4-FFF2-40B4-BE49-F238E27FC236}">
                <a16:creationId xmlns:a16="http://schemas.microsoft.com/office/drawing/2014/main" id="{54028269-50F6-D54B-020B-2DFB4F2A2449}"/>
              </a:ext>
            </a:extLst>
          </p:cNvPr>
          <p:cNvCxnSpPr>
            <a:cxnSpLocks/>
          </p:cNvCxnSpPr>
          <p:nvPr/>
        </p:nvCxnSpPr>
        <p:spPr>
          <a:xfrm>
            <a:off x="4781757" y="3340100"/>
            <a:ext cx="4007028"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290967"/>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erver with solid fill">
            <a:extLst>
              <a:ext uri="{FF2B5EF4-FFF2-40B4-BE49-F238E27FC236}">
                <a16:creationId xmlns:a16="http://schemas.microsoft.com/office/drawing/2014/main" id="{0292A588-733F-2594-E1A1-9E11BED1E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38544" y="1996422"/>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604091"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3C4CE9E2-D940-B62F-145D-2DDBDAA293F5}"/>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cxnSp>
        <p:nvCxnSpPr>
          <p:cNvPr id="16" name="Straight Connector 15">
            <a:extLst>
              <a:ext uri="{FF2B5EF4-FFF2-40B4-BE49-F238E27FC236}">
                <a16:creationId xmlns:a16="http://schemas.microsoft.com/office/drawing/2014/main" id="{B3B072A7-61AD-1206-7EA6-7906805FB0F3}"/>
              </a:ext>
            </a:extLst>
          </p:cNvPr>
          <p:cNvCxnSpPr>
            <a:cxnSpLocks/>
          </p:cNvCxnSpPr>
          <p:nvPr/>
        </p:nvCxnSpPr>
        <p:spPr>
          <a:xfrm>
            <a:off x="3822700" y="3340100"/>
            <a:ext cx="478139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pic>
        <p:nvPicPr>
          <p:cNvPr id="17" name="Graphic 16" descr="Smart Phone with solid fill">
            <a:extLst>
              <a:ext uri="{FF2B5EF4-FFF2-40B4-BE49-F238E27FC236}">
                <a16:creationId xmlns:a16="http://schemas.microsoft.com/office/drawing/2014/main" id="{86D07FCA-0182-1CBF-5ADB-FC4CE87D48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085644" y="2119166"/>
            <a:ext cx="2513812" cy="2513812"/>
          </a:xfrm>
          <a:prstGeom prst="rect">
            <a:avLst/>
          </a:prstGeom>
        </p:spPr>
      </p:pic>
    </p:spTree>
    <p:extLst>
      <p:ext uri="{BB962C8B-B14F-4D97-AF65-F5344CB8AC3E}">
        <p14:creationId xmlns:p14="http://schemas.microsoft.com/office/powerpoint/2010/main" val="889029678"/>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50C029A-43BD-9553-3658-5521412153EC}"/>
              </a:ext>
            </a:extLst>
          </p:cNvPr>
          <p:cNvCxnSpPr>
            <a:cxnSpLocks/>
          </p:cNvCxnSpPr>
          <p:nvPr/>
        </p:nvCxnSpPr>
        <p:spPr>
          <a:xfrm>
            <a:off x="4468288" y="3340100"/>
            <a:ext cx="3098800"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628E2CA-FC3B-F57E-95E4-403BEC7EEA9D}"/>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13" name="Graphic 12" descr="Computer with solid fill">
            <a:extLst>
              <a:ext uri="{FF2B5EF4-FFF2-40B4-BE49-F238E27FC236}">
                <a16:creationId xmlns:a16="http://schemas.microsoft.com/office/drawing/2014/main" id="{C53EE6A7-37C3-2C8F-DBF5-28C202082E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567088" y="1610745"/>
            <a:ext cx="3409628" cy="3636510"/>
          </a:xfrm>
          <a:prstGeom prst="rect">
            <a:avLst/>
          </a:prstGeom>
        </p:spPr>
      </p:pic>
      <p:sp>
        <p:nvSpPr>
          <p:cNvPr id="14" name="TextBox 13">
            <a:extLst>
              <a:ext uri="{FF2B5EF4-FFF2-40B4-BE49-F238E27FC236}">
                <a16:creationId xmlns:a16="http://schemas.microsoft.com/office/drawing/2014/main" id="{4995183D-1CFB-67EB-E70D-9B9F25A5FB5A}"/>
              </a:ext>
            </a:extLst>
          </p:cNvPr>
          <p:cNvSpPr txBox="1"/>
          <p:nvPr/>
        </p:nvSpPr>
        <p:spPr>
          <a:xfrm>
            <a:off x="8604091"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148661855"/>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2DF7122-9326-A458-072C-3F5E63A6FFAF}"/>
              </a:ext>
            </a:extLst>
          </p:cNvPr>
          <p:cNvCxnSpPr>
            <a:cxnSpLocks/>
          </p:cNvCxnSpPr>
          <p:nvPr/>
        </p:nvCxnSpPr>
        <p:spPr>
          <a:xfrm>
            <a:off x="3771900" y="3340100"/>
            <a:ext cx="512483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96847B-9D92-8D59-B1F7-F06E910BC8F3}"/>
              </a:ext>
            </a:extLst>
          </p:cNvPr>
          <p:cNvSpPr txBox="1"/>
          <p:nvPr/>
        </p:nvSpPr>
        <p:spPr>
          <a:xfrm>
            <a:off x="8628986"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2" name="Graphic 1" descr="Smart Phone with solid fill">
            <a:extLst>
              <a:ext uri="{FF2B5EF4-FFF2-40B4-BE49-F238E27FC236}">
                <a16:creationId xmlns:a16="http://schemas.microsoft.com/office/drawing/2014/main" id="{3274827C-4014-AB8E-D231-E80B16FF8B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174544" y="2119166"/>
            <a:ext cx="2513812" cy="2513812"/>
          </a:xfrm>
          <a:prstGeom prst="rect">
            <a:avLst/>
          </a:prstGeom>
        </p:spPr>
      </p:pic>
      <p:pic>
        <p:nvPicPr>
          <p:cNvPr id="4" name="Graphic 3" descr="Server with solid fill">
            <a:extLst>
              <a:ext uri="{FF2B5EF4-FFF2-40B4-BE49-F238E27FC236}">
                <a16:creationId xmlns:a16="http://schemas.microsoft.com/office/drawing/2014/main" id="{17824D71-C9EC-D1AD-D4B4-F9AD283D79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338544" y="1996422"/>
            <a:ext cx="2865156" cy="2865156"/>
          </a:xfrm>
          <a:prstGeom prst="rect">
            <a:avLst/>
          </a:prstGeom>
        </p:spPr>
      </p:pic>
      <p:sp>
        <p:nvSpPr>
          <p:cNvPr id="8" name="TextBox 7">
            <a:extLst>
              <a:ext uri="{FF2B5EF4-FFF2-40B4-BE49-F238E27FC236}">
                <a16:creationId xmlns:a16="http://schemas.microsoft.com/office/drawing/2014/main" id="{0B33D637-9C60-7C2F-B55F-552BD744E772}"/>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pic>
        <p:nvPicPr>
          <p:cNvPr id="16" name="Graphic 15" descr="Document with solid fill">
            <a:extLst>
              <a:ext uri="{FF2B5EF4-FFF2-40B4-BE49-F238E27FC236}">
                <a16:creationId xmlns:a16="http://schemas.microsoft.com/office/drawing/2014/main" id="{D57E449E-B97B-BE10-B937-AAE693C6B6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212700">
            <a:off x="9024001" y="2932653"/>
            <a:ext cx="814894" cy="814894"/>
          </a:xfrm>
          <a:prstGeom prst="rect">
            <a:avLst/>
          </a:prstGeom>
        </p:spPr>
      </p:pic>
    </p:spTree>
    <p:extLst>
      <p:ext uri="{BB962C8B-B14F-4D97-AF65-F5344CB8AC3E}">
        <p14:creationId xmlns:p14="http://schemas.microsoft.com/office/powerpoint/2010/main" val="734657833"/>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6195" y="1499195"/>
            <a:ext cx="3859610" cy="3859610"/>
          </a:xfrm>
          <a:prstGeom prst="rect">
            <a:avLst/>
          </a:prstGeom>
        </p:spPr>
      </p:pic>
    </p:spTree>
    <p:extLst>
      <p:ext uri="{BB962C8B-B14F-4D97-AF65-F5344CB8AC3E}">
        <p14:creationId xmlns:p14="http://schemas.microsoft.com/office/powerpoint/2010/main" val="344402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16431</TotalTime>
  <Words>2264</Words>
  <Application>Microsoft Macintosh PowerPoint</Application>
  <PresentationFormat>Widescreen</PresentationFormat>
  <Paragraphs>322</Paragraphs>
  <Slides>41</Slides>
  <Notes>41</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-apple-system</vt:lpstr>
      <vt:lpstr>Arial</vt:lpstr>
      <vt:lpstr>Calibri</vt:lpstr>
      <vt:lpstr>Calibri Light</vt:lpstr>
      <vt:lpstr>Century Gothic</vt:lpstr>
      <vt:lpstr>Consolas</vt:lpstr>
      <vt:lpstr>HelvLight</vt:lpstr>
      <vt:lpstr>Roboto</vt:lpstr>
      <vt:lpstr>Segoe UI</vt:lpstr>
      <vt:lpstr>Office Theme</vt:lpstr>
      <vt:lpstr>PowerPoint Presentation</vt:lpstr>
      <vt:lpstr>PowerPoint Presentation</vt:lpstr>
      <vt:lpstr>What is a Payload?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 header can contain?</vt:lpstr>
      <vt:lpstr>What a header can contain?</vt:lpstr>
      <vt:lpstr>What a header can contain?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Examples</vt:lpstr>
      <vt:lpstr>JSON Examples</vt:lpstr>
      <vt:lpstr>JSON Examples</vt:lpstr>
      <vt:lpstr>JSON Examples</vt:lpstr>
      <vt:lpstr>JSON Examples</vt:lpstr>
      <vt:lpstr>JSON Examples</vt:lpstr>
      <vt:lpstr>PowerPoint Presentation</vt:lpstr>
      <vt:lpstr>PowerPoint Presentation</vt:lpstr>
      <vt:lpstr>PowerPoint Presentation</vt:lpstr>
      <vt:lpstr>PowerPoint Presentation</vt:lpstr>
      <vt:lpstr>Another JSON Example: Thing Description</vt:lpstr>
      <vt:lpstr>Another JSON Example: Thing Description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Payloads?</dc:title>
  <dc:creator>Sezgin, Idil</dc:creator>
  <cp:lastModifiedBy>Hande Alptekin</cp:lastModifiedBy>
  <cp:revision>173</cp:revision>
  <dcterms:created xsi:type="dcterms:W3CDTF">2022-07-29T13:15:21Z</dcterms:created>
  <dcterms:modified xsi:type="dcterms:W3CDTF">2024-07-05T12:49:25Z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75f480-7803-4ee9-bb54-84d0635fdbe7_Enabled">
    <vt:lpwstr>true</vt:lpwstr>
  </property>
  <property fmtid="{D5CDD505-2E9C-101B-9397-08002B2CF9AE}" pid="3" name="MSIP_Label_6f75f480-7803-4ee9-bb54-84d0635fdbe7_SetDate">
    <vt:lpwstr>2022-08-19T08:46:47Z</vt:lpwstr>
  </property>
  <property fmtid="{D5CDD505-2E9C-101B-9397-08002B2CF9AE}" pid="4" name="MSIP_Label_6f75f480-7803-4ee9-bb54-84d0635fdbe7_Method">
    <vt:lpwstr>Privileged</vt:lpwstr>
  </property>
  <property fmtid="{D5CDD505-2E9C-101B-9397-08002B2CF9AE}" pid="5" name="MSIP_Label_6f75f480-7803-4ee9-bb54-84d0635fdbe7_Name">
    <vt:lpwstr>unrestricted</vt:lpwstr>
  </property>
  <property fmtid="{D5CDD505-2E9C-101B-9397-08002B2CF9AE}" pid="6" name="MSIP_Label_6f75f480-7803-4ee9-bb54-84d0635fdbe7_SiteId">
    <vt:lpwstr>38ae3bcd-9579-4fd4-adda-b42e1495d55a</vt:lpwstr>
  </property>
  <property fmtid="{D5CDD505-2E9C-101B-9397-08002B2CF9AE}" pid="7" name="MSIP_Label_6f75f480-7803-4ee9-bb54-84d0635fdbe7_ActionId">
    <vt:lpwstr>6e33223b-a0fe-4333-88ae-0778be5194be</vt:lpwstr>
  </property>
  <property fmtid="{D5CDD505-2E9C-101B-9397-08002B2CF9AE}" pid="8" name="MSIP_Label_6f75f480-7803-4ee9-bb54-84d0635fdbe7_ContentBits">
    <vt:lpwstr>0</vt:lpwstr>
  </property>
</Properties>
</file>