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2" r:id="rId4"/>
    <p:sldId id="263" r:id="rId5"/>
    <p:sldId id="265" r:id="rId6"/>
    <p:sldId id="268" r:id="rId7"/>
    <p:sldId id="273"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6999" y="406456"/>
            <a:ext cx="6253317" cy="3686015"/>
          </a:xfrm>
        </p:spPr>
        <p:txBody>
          <a:bodyPr>
            <a:normAutofit/>
          </a:bodyPr>
          <a:lstStyle/>
          <a:p>
            <a:r>
              <a:rPr lang="en-US" sz="5400" dirty="0">
                <a:latin typeface="Titillium Web" panose="00000500000000000000" pitchFamily="2" charset="0"/>
              </a:rPr>
              <a:t>Part A Convolutional Neural Network (Fashion MNIST)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6999" y="4637585"/>
            <a:ext cx="6269347" cy="1829660"/>
          </a:xfrm>
        </p:spPr>
        <p:txBody>
          <a:bodyPr>
            <a:normAutofit/>
          </a:bodyPr>
          <a:lstStyle/>
          <a:p>
            <a:r>
              <a:rPr lang="en-US" dirty="0">
                <a:solidFill>
                  <a:schemeClr val="tx1">
                    <a:lumMod val="85000"/>
                    <a:lumOff val="15000"/>
                  </a:schemeClr>
                </a:solidFill>
                <a:latin typeface="Titillium Web" panose="00000500000000000000" pitchFamily="2" charset="0"/>
              </a:rPr>
              <a:t>Name: Aw Shao yang</a:t>
            </a:r>
          </a:p>
          <a:p>
            <a:r>
              <a:rPr lang="en-US" dirty="0">
                <a:solidFill>
                  <a:schemeClr val="tx1">
                    <a:lumMod val="85000"/>
                    <a:lumOff val="15000"/>
                  </a:schemeClr>
                </a:solidFill>
                <a:latin typeface="Titillium Web" panose="00000500000000000000" pitchFamily="2" charset="0"/>
              </a:rPr>
              <a:t>Student ID: p2012126</a:t>
            </a:r>
          </a:p>
          <a:p>
            <a:r>
              <a:rPr lang="en-US" sz="2400" dirty="0">
                <a:solidFill>
                  <a:schemeClr val="tx1">
                    <a:lumMod val="85000"/>
                    <a:lumOff val="15000"/>
                  </a:schemeClr>
                </a:solidFill>
                <a:latin typeface="Titillium Web" panose="00000500000000000000" pitchFamily="2" charset="0"/>
              </a:rPr>
              <a:t>Class: DAAA/FT/2B/03</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F894-B8A9-4DD2-94DB-536F3E6C3E42}"/>
              </a:ext>
            </a:extLst>
          </p:cNvPr>
          <p:cNvSpPr txBox="1">
            <a:spLocks/>
          </p:cNvSpPr>
          <p:nvPr/>
        </p:nvSpPr>
        <p:spPr>
          <a:xfrm>
            <a:off x="431371" y="388313"/>
            <a:ext cx="11010808" cy="698384"/>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latin typeface="Titillium Web" panose="00000500000000000000" pitchFamily="2" charset="0"/>
              </a:rPr>
              <a:t>Data Exploration</a:t>
            </a:r>
          </a:p>
        </p:txBody>
      </p:sp>
      <p:pic>
        <p:nvPicPr>
          <p:cNvPr id="4" name="Picture 3">
            <a:extLst>
              <a:ext uri="{FF2B5EF4-FFF2-40B4-BE49-F238E27FC236}">
                <a16:creationId xmlns:a16="http://schemas.microsoft.com/office/drawing/2014/main" id="{D9A632C2-D876-4A6C-A4E7-3D7BC47DBDDD}"/>
              </a:ext>
            </a:extLst>
          </p:cNvPr>
          <p:cNvPicPr>
            <a:picLocks noChangeAspect="1"/>
          </p:cNvPicPr>
          <p:nvPr/>
        </p:nvPicPr>
        <p:blipFill>
          <a:blip r:embed="rId2"/>
          <a:stretch>
            <a:fillRect/>
          </a:stretch>
        </p:blipFill>
        <p:spPr>
          <a:xfrm>
            <a:off x="8434426" y="228936"/>
            <a:ext cx="3648501" cy="3604007"/>
          </a:xfrm>
          <a:prstGeom prst="rect">
            <a:avLst/>
          </a:prstGeom>
        </p:spPr>
      </p:pic>
      <p:pic>
        <p:nvPicPr>
          <p:cNvPr id="6" name="Picture 5">
            <a:extLst>
              <a:ext uri="{FF2B5EF4-FFF2-40B4-BE49-F238E27FC236}">
                <a16:creationId xmlns:a16="http://schemas.microsoft.com/office/drawing/2014/main" id="{FCD39524-9F86-41BB-BDF9-11E0E4FA7B5F}"/>
              </a:ext>
            </a:extLst>
          </p:cNvPr>
          <p:cNvPicPr>
            <a:picLocks noChangeAspect="1"/>
          </p:cNvPicPr>
          <p:nvPr/>
        </p:nvPicPr>
        <p:blipFill rotWithShape="1">
          <a:blip r:embed="rId3"/>
          <a:srcRect t="46199"/>
          <a:stretch/>
        </p:blipFill>
        <p:spPr>
          <a:xfrm>
            <a:off x="6096000" y="3888120"/>
            <a:ext cx="6065168" cy="793030"/>
          </a:xfrm>
          <a:prstGeom prst="rect">
            <a:avLst/>
          </a:prstGeom>
        </p:spPr>
      </p:pic>
      <p:sp>
        <p:nvSpPr>
          <p:cNvPr id="13" name="TextBox 12">
            <a:extLst>
              <a:ext uri="{FF2B5EF4-FFF2-40B4-BE49-F238E27FC236}">
                <a16:creationId xmlns:a16="http://schemas.microsoft.com/office/drawing/2014/main" id="{E348B70E-71FE-4B61-AE23-8CD9933604B6}"/>
              </a:ext>
            </a:extLst>
          </p:cNvPr>
          <p:cNvSpPr txBox="1"/>
          <p:nvPr/>
        </p:nvSpPr>
        <p:spPr>
          <a:xfrm>
            <a:off x="6236800" y="261225"/>
            <a:ext cx="2056826" cy="3539430"/>
          </a:xfrm>
          <a:prstGeom prst="rect">
            <a:avLst/>
          </a:prstGeom>
          <a:noFill/>
          <a:ln>
            <a:solidFill>
              <a:srgbClr val="0070C0"/>
            </a:solidFill>
          </a:ln>
        </p:spPr>
        <p:txBody>
          <a:bodyPr wrap="square" rtlCol="0">
            <a:spAutoFit/>
          </a:bodyPr>
          <a:lstStyle/>
          <a:p>
            <a:r>
              <a:rPr lang="en-US" sz="1600" dirty="0">
                <a:latin typeface="Titillium Web" panose="00000500000000000000" pitchFamily="2" charset="0"/>
              </a:rPr>
              <a:t>Through external research the classes of the images are classified as follows:</a:t>
            </a:r>
          </a:p>
          <a:p>
            <a:r>
              <a:rPr lang="en-US" sz="1600" dirty="0">
                <a:latin typeface="Titillium Web" panose="00000500000000000000" pitchFamily="2" charset="0"/>
              </a:rPr>
              <a:t>0: T-shirt/top</a:t>
            </a:r>
          </a:p>
          <a:p>
            <a:r>
              <a:rPr lang="en-US" sz="1600" dirty="0">
                <a:latin typeface="Titillium Web" panose="00000500000000000000" pitchFamily="2" charset="0"/>
              </a:rPr>
              <a:t>1: Trouser</a:t>
            </a:r>
          </a:p>
          <a:p>
            <a:r>
              <a:rPr lang="en-US" sz="1600" dirty="0">
                <a:latin typeface="Titillium Web" panose="00000500000000000000" pitchFamily="2" charset="0"/>
              </a:rPr>
              <a:t>2: Pullover</a:t>
            </a:r>
          </a:p>
          <a:p>
            <a:r>
              <a:rPr lang="en-US" sz="1600" dirty="0">
                <a:latin typeface="Titillium Web" panose="00000500000000000000" pitchFamily="2" charset="0"/>
              </a:rPr>
              <a:t>3: Dress</a:t>
            </a:r>
          </a:p>
          <a:p>
            <a:r>
              <a:rPr lang="en-US" sz="1600" dirty="0">
                <a:latin typeface="Titillium Web" panose="00000500000000000000" pitchFamily="2" charset="0"/>
              </a:rPr>
              <a:t>4: Coat</a:t>
            </a:r>
          </a:p>
          <a:p>
            <a:r>
              <a:rPr lang="en-US" sz="1600" dirty="0">
                <a:latin typeface="Titillium Web" panose="00000500000000000000" pitchFamily="2" charset="0"/>
              </a:rPr>
              <a:t>5: Sandal</a:t>
            </a:r>
          </a:p>
          <a:p>
            <a:r>
              <a:rPr lang="en-US" sz="1600" dirty="0">
                <a:latin typeface="Titillium Web" panose="00000500000000000000" pitchFamily="2" charset="0"/>
              </a:rPr>
              <a:t>6: Shirt</a:t>
            </a:r>
          </a:p>
          <a:p>
            <a:r>
              <a:rPr lang="en-US" sz="1600" dirty="0">
                <a:latin typeface="Titillium Web" panose="00000500000000000000" pitchFamily="2" charset="0"/>
              </a:rPr>
              <a:t>7: Sneaker</a:t>
            </a:r>
          </a:p>
          <a:p>
            <a:r>
              <a:rPr lang="en-US" sz="1600" dirty="0">
                <a:latin typeface="Titillium Web" panose="00000500000000000000" pitchFamily="2" charset="0"/>
              </a:rPr>
              <a:t>8: Bag</a:t>
            </a:r>
          </a:p>
          <a:p>
            <a:r>
              <a:rPr lang="en-US" sz="1600" dirty="0">
                <a:latin typeface="Titillium Web" panose="00000500000000000000" pitchFamily="2" charset="0"/>
              </a:rPr>
              <a:t>9: Ankle boot</a:t>
            </a:r>
          </a:p>
        </p:txBody>
      </p:sp>
      <p:sp>
        <p:nvSpPr>
          <p:cNvPr id="15" name="TextBox 14">
            <a:extLst>
              <a:ext uri="{FF2B5EF4-FFF2-40B4-BE49-F238E27FC236}">
                <a16:creationId xmlns:a16="http://schemas.microsoft.com/office/drawing/2014/main" id="{8E64215F-C6DD-4E4F-ABCD-33C4D93179FB}"/>
              </a:ext>
            </a:extLst>
          </p:cNvPr>
          <p:cNvSpPr txBox="1"/>
          <p:nvPr/>
        </p:nvSpPr>
        <p:spPr>
          <a:xfrm>
            <a:off x="425668" y="1056688"/>
            <a:ext cx="5367079" cy="3693319"/>
          </a:xfrm>
          <a:prstGeom prst="rect">
            <a:avLst/>
          </a:prstGeom>
          <a:noFill/>
        </p:spPr>
        <p:txBody>
          <a:bodyPr wrap="square">
            <a:spAutoFit/>
          </a:bodyPr>
          <a:lstStyle/>
          <a:p>
            <a:r>
              <a:rPr lang="en-US" dirty="0">
                <a:latin typeface="Titillium Web" panose="00000500000000000000" pitchFamily="2" charset="0"/>
              </a:rPr>
              <a:t>Through data exploration we see that:</a:t>
            </a:r>
          </a:p>
          <a:p>
            <a:pPr marL="285750" indent="-285750">
              <a:buFontTx/>
              <a:buChar char="-"/>
            </a:pPr>
            <a:r>
              <a:rPr lang="en-US" dirty="0">
                <a:latin typeface="Titillium Web" panose="00000500000000000000" pitchFamily="2" charset="0"/>
              </a:rPr>
              <a:t>We have 60000 images to train while our test set has 10000 images</a:t>
            </a:r>
          </a:p>
          <a:p>
            <a:pPr marL="285750" indent="-285750">
              <a:buFontTx/>
              <a:buChar char="-"/>
            </a:pPr>
            <a:r>
              <a:rPr lang="en-US" dirty="0">
                <a:latin typeface="Titillium Web" panose="00000500000000000000" pitchFamily="2" charset="0"/>
              </a:rPr>
              <a:t>There are 10 different categories of clothing</a:t>
            </a:r>
          </a:p>
          <a:p>
            <a:pPr marL="285750" indent="-285750">
              <a:buFontTx/>
              <a:buChar char="-"/>
            </a:pPr>
            <a:r>
              <a:rPr lang="en-US" dirty="0">
                <a:latin typeface="Titillium Web" panose="00000500000000000000" pitchFamily="2" charset="0"/>
              </a:rPr>
              <a:t>The images are black and white, </a:t>
            </a:r>
          </a:p>
          <a:p>
            <a:endParaRPr lang="en-US" dirty="0">
              <a:latin typeface="Titillium Web" panose="00000500000000000000" pitchFamily="2" charset="0"/>
            </a:endParaRPr>
          </a:p>
          <a:p>
            <a:r>
              <a:rPr lang="en-US" dirty="0">
                <a:latin typeface="Titillium Web" panose="00000500000000000000" pitchFamily="2" charset="0"/>
              </a:rPr>
              <a:t>When building our model, we would need to consider these factors. </a:t>
            </a:r>
          </a:p>
          <a:p>
            <a:pPr marL="285750" indent="-285750">
              <a:buFontTx/>
              <a:buChar char="-"/>
            </a:pPr>
            <a:r>
              <a:rPr lang="en-US" dirty="0">
                <a:latin typeface="Titillium Web" panose="00000500000000000000" pitchFamily="2" charset="0"/>
              </a:rPr>
              <a:t>Since our model has 10 different categories, we set the final output layer to have only 10 nodes, 1 node for each category. </a:t>
            </a:r>
          </a:p>
          <a:p>
            <a:pPr marL="285750" indent="-285750">
              <a:buFontTx/>
              <a:buChar char="-"/>
            </a:pPr>
            <a:r>
              <a:rPr lang="en-US" dirty="0">
                <a:latin typeface="Titillium Web" panose="00000500000000000000" pitchFamily="2" charset="0"/>
              </a:rPr>
              <a:t>Images will have an input of 28 x 28 x 1 channel in the input layer for CNN</a:t>
            </a:r>
          </a:p>
        </p:txBody>
      </p:sp>
      <p:pic>
        <p:nvPicPr>
          <p:cNvPr id="7" name="Picture 6">
            <a:extLst>
              <a:ext uri="{FF2B5EF4-FFF2-40B4-BE49-F238E27FC236}">
                <a16:creationId xmlns:a16="http://schemas.microsoft.com/office/drawing/2014/main" id="{FDAF1141-946B-4F24-945D-E7E8AD1E033A}"/>
              </a:ext>
            </a:extLst>
          </p:cNvPr>
          <p:cNvPicPr>
            <a:picLocks noChangeAspect="1"/>
          </p:cNvPicPr>
          <p:nvPr/>
        </p:nvPicPr>
        <p:blipFill rotWithShape="1">
          <a:blip r:embed="rId4"/>
          <a:srcRect l="5911" r="1133"/>
          <a:stretch/>
        </p:blipFill>
        <p:spPr>
          <a:xfrm>
            <a:off x="0" y="4798111"/>
            <a:ext cx="4967958" cy="2006401"/>
          </a:xfrm>
          <a:prstGeom prst="rect">
            <a:avLst/>
          </a:prstGeom>
        </p:spPr>
      </p:pic>
      <p:sp>
        <p:nvSpPr>
          <p:cNvPr id="9" name="TextBox 8">
            <a:extLst>
              <a:ext uri="{FF2B5EF4-FFF2-40B4-BE49-F238E27FC236}">
                <a16:creationId xmlns:a16="http://schemas.microsoft.com/office/drawing/2014/main" id="{471E55F5-BD99-4F35-B919-853B0F6A4214}"/>
              </a:ext>
            </a:extLst>
          </p:cNvPr>
          <p:cNvSpPr txBox="1"/>
          <p:nvPr/>
        </p:nvSpPr>
        <p:spPr>
          <a:xfrm>
            <a:off x="5111560" y="4837472"/>
            <a:ext cx="6645731" cy="1754326"/>
          </a:xfrm>
          <a:prstGeom prst="rect">
            <a:avLst/>
          </a:prstGeom>
          <a:noFill/>
        </p:spPr>
        <p:txBody>
          <a:bodyPr wrap="square">
            <a:spAutoFit/>
          </a:bodyPr>
          <a:lstStyle/>
          <a:p>
            <a:pPr marL="285750" indent="-285750">
              <a:buFontTx/>
              <a:buChar char="-"/>
            </a:pPr>
            <a:r>
              <a:rPr lang="en-US" dirty="0">
                <a:latin typeface="Titillium Web" panose="00000500000000000000" pitchFamily="2" charset="0"/>
              </a:rPr>
              <a:t>We see that the distribution for the labels are equal around all categories of clothing label. Each label has around 6000 training entries and 1000 testing entries.</a:t>
            </a:r>
          </a:p>
          <a:p>
            <a:pPr marL="285750" indent="-285750">
              <a:buFontTx/>
              <a:buChar char="-"/>
            </a:pPr>
            <a:r>
              <a:rPr lang="en-US" dirty="0">
                <a:latin typeface="Titillium Web" panose="00000500000000000000" pitchFamily="2" charset="0"/>
              </a:rPr>
              <a:t>This equal label distribution ensures that our prediction classes are not biased due to imbalanced classes</a:t>
            </a:r>
            <a:endParaRPr lang="en-US" dirty="0"/>
          </a:p>
          <a:p>
            <a:pPr marL="285750" indent="-285750">
              <a:buFontTx/>
              <a:buChar char="-"/>
            </a:pPr>
            <a:endParaRPr lang="en-US" dirty="0">
              <a:latin typeface="Titillium Web" panose="00000500000000000000" pitchFamily="2" charset="0"/>
            </a:endParaRPr>
          </a:p>
        </p:txBody>
      </p:sp>
    </p:spTree>
    <p:extLst>
      <p:ext uri="{BB962C8B-B14F-4D97-AF65-F5344CB8AC3E}">
        <p14:creationId xmlns:p14="http://schemas.microsoft.com/office/powerpoint/2010/main" val="16966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48E0-DA51-430C-B964-4893AB56789A}"/>
              </a:ext>
            </a:extLst>
          </p:cNvPr>
          <p:cNvSpPr txBox="1">
            <a:spLocks/>
          </p:cNvSpPr>
          <p:nvPr/>
        </p:nvSpPr>
        <p:spPr>
          <a:xfrm>
            <a:off x="4999624" y="411977"/>
            <a:ext cx="5213445" cy="71486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latin typeface="Titillium Web" panose="00000500000000000000" pitchFamily="2" charset="0"/>
              </a:rPr>
              <a:t>Data Preparation</a:t>
            </a:r>
          </a:p>
        </p:txBody>
      </p:sp>
      <p:pic>
        <p:nvPicPr>
          <p:cNvPr id="11" name="Picture 10">
            <a:extLst>
              <a:ext uri="{FF2B5EF4-FFF2-40B4-BE49-F238E27FC236}">
                <a16:creationId xmlns:a16="http://schemas.microsoft.com/office/drawing/2014/main" id="{72598AFE-9F4E-4138-BE0D-204C88273CD0}"/>
              </a:ext>
            </a:extLst>
          </p:cNvPr>
          <p:cNvPicPr>
            <a:picLocks noChangeAspect="1"/>
          </p:cNvPicPr>
          <p:nvPr/>
        </p:nvPicPr>
        <p:blipFill rotWithShape="1">
          <a:blip r:embed="rId2"/>
          <a:srcRect b="48980"/>
          <a:stretch/>
        </p:blipFill>
        <p:spPr>
          <a:xfrm>
            <a:off x="5104262" y="3551921"/>
            <a:ext cx="4035880" cy="1140607"/>
          </a:xfrm>
          <a:prstGeom prst="rect">
            <a:avLst/>
          </a:prstGeom>
        </p:spPr>
      </p:pic>
      <p:pic>
        <p:nvPicPr>
          <p:cNvPr id="12" name="Picture 11">
            <a:extLst>
              <a:ext uri="{FF2B5EF4-FFF2-40B4-BE49-F238E27FC236}">
                <a16:creationId xmlns:a16="http://schemas.microsoft.com/office/drawing/2014/main" id="{A0D88C63-EA08-423C-9D11-DF3C00B18B0E}"/>
              </a:ext>
            </a:extLst>
          </p:cNvPr>
          <p:cNvPicPr>
            <a:picLocks noChangeAspect="1"/>
          </p:cNvPicPr>
          <p:nvPr/>
        </p:nvPicPr>
        <p:blipFill rotWithShape="1">
          <a:blip r:embed="rId2"/>
          <a:srcRect l="19673" t="52223" b="8984"/>
          <a:stretch/>
        </p:blipFill>
        <p:spPr>
          <a:xfrm>
            <a:off x="7998433" y="3547674"/>
            <a:ext cx="3834176" cy="1025692"/>
          </a:xfrm>
          <a:prstGeom prst="rect">
            <a:avLst/>
          </a:prstGeom>
        </p:spPr>
      </p:pic>
      <p:sp>
        <p:nvSpPr>
          <p:cNvPr id="14" name="TextBox 13">
            <a:extLst>
              <a:ext uri="{FF2B5EF4-FFF2-40B4-BE49-F238E27FC236}">
                <a16:creationId xmlns:a16="http://schemas.microsoft.com/office/drawing/2014/main" id="{F1BCB422-FD30-456C-A33C-5741373D00E3}"/>
              </a:ext>
            </a:extLst>
          </p:cNvPr>
          <p:cNvSpPr txBox="1"/>
          <p:nvPr/>
        </p:nvSpPr>
        <p:spPr>
          <a:xfrm>
            <a:off x="5104262" y="4805575"/>
            <a:ext cx="6928511" cy="1477328"/>
          </a:xfrm>
          <a:prstGeom prst="rect">
            <a:avLst/>
          </a:prstGeom>
          <a:noFill/>
        </p:spPr>
        <p:txBody>
          <a:bodyPr wrap="square">
            <a:spAutoFit/>
          </a:bodyPr>
          <a:lstStyle/>
          <a:p>
            <a:r>
              <a:rPr lang="en-US" dirty="0">
                <a:latin typeface="Titillium Web" panose="00000500000000000000" pitchFamily="2" charset="0"/>
              </a:rPr>
              <a:t>From data exploration, we see that the output variable is an integer from 0 to 9. However, since this is a multi-class classification problem. As such, it is good practice to use a one hot encoding of the class values, transforming the vector of class integers into a binary matrix, for both normal and convolutional neural networks.</a:t>
            </a:r>
          </a:p>
        </p:txBody>
      </p:sp>
      <p:pic>
        <p:nvPicPr>
          <p:cNvPr id="16" name="Picture 15">
            <a:extLst>
              <a:ext uri="{FF2B5EF4-FFF2-40B4-BE49-F238E27FC236}">
                <a16:creationId xmlns:a16="http://schemas.microsoft.com/office/drawing/2014/main" id="{BBF6DCD5-3CCC-4B11-8598-8265E7663A3E}"/>
              </a:ext>
            </a:extLst>
          </p:cNvPr>
          <p:cNvPicPr>
            <a:picLocks noChangeAspect="1"/>
          </p:cNvPicPr>
          <p:nvPr/>
        </p:nvPicPr>
        <p:blipFill>
          <a:blip r:embed="rId3"/>
          <a:stretch>
            <a:fillRect/>
          </a:stretch>
        </p:blipFill>
        <p:spPr>
          <a:xfrm>
            <a:off x="5104262" y="1273773"/>
            <a:ext cx="5528057" cy="962532"/>
          </a:xfrm>
          <a:prstGeom prst="rect">
            <a:avLst/>
          </a:prstGeom>
        </p:spPr>
      </p:pic>
      <p:sp>
        <p:nvSpPr>
          <p:cNvPr id="18" name="TextBox 17">
            <a:extLst>
              <a:ext uri="{FF2B5EF4-FFF2-40B4-BE49-F238E27FC236}">
                <a16:creationId xmlns:a16="http://schemas.microsoft.com/office/drawing/2014/main" id="{F53D5118-8763-4F57-A228-50601203BAE5}"/>
              </a:ext>
            </a:extLst>
          </p:cNvPr>
          <p:cNvSpPr txBox="1"/>
          <p:nvPr/>
        </p:nvSpPr>
        <p:spPr>
          <a:xfrm>
            <a:off x="4999624" y="2347424"/>
            <a:ext cx="6928511" cy="1200329"/>
          </a:xfrm>
          <a:prstGeom prst="rect">
            <a:avLst/>
          </a:prstGeom>
          <a:noFill/>
        </p:spPr>
        <p:txBody>
          <a:bodyPr wrap="square">
            <a:spAutoFit/>
          </a:bodyPr>
          <a:lstStyle/>
          <a:p>
            <a:pPr marL="285750" indent="-285750">
              <a:buFontTx/>
              <a:buChar char="-"/>
            </a:pPr>
            <a:r>
              <a:rPr lang="en-US" dirty="0">
                <a:latin typeface="Titillium Web" panose="00000500000000000000" pitchFamily="2" charset="0"/>
              </a:rPr>
              <a:t>We do not need to flatten the input images to 1D since they are able to work using image data that are 2 Dimensional. But we need to reshape the dataset to NHWC before training it in our model, as well as normalize it</a:t>
            </a:r>
          </a:p>
        </p:txBody>
      </p:sp>
      <p:sp>
        <p:nvSpPr>
          <p:cNvPr id="15" name="Title 1">
            <a:extLst>
              <a:ext uri="{FF2B5EF4-FFF2-40B4-BE49-F238E27FC236}">
                <a16:creationId xmlns:a16="http://schemas.microsoft.com/office/drawing/2014/main" id="{198A1037-82FB-4EAF-B1E1-8D6D3A977FFF}"/>
              </a:ext>
            </a:extLst>
          </p:cNvPr>
          <p:cNvSpPr txBox="1">
            <a:spLocks/>
          </p:cNvSpPr>
          <p:nvPr/>
        </p:nvSpPr>
        <p:spPr>
          <a:xfrm>
            <a:off x="431371" y="313353"/>
            <a:ext cx="4290746" cy="698384"/>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latin typeface="Titillium Web" panose="00000500000000000000" pitchFamily="2" charset="0"/>
              </a:rPr>
              <a:t>Data Exploration</a:t>
            </a:r>
          </a:p>
        </p:txBody>
      </p:sp>
      <p:pic>
        <p:nvPicPr>
          <p:cNvPr id="8" name="Picture 7">
            <a:extLst>
              <a:ext uri="{FF2B5EF4-FFF2-40B4-BE49-F238E27FC236}">
                <a16:creationId xmlns:a16="http://schemas.microsoft.com/office/drawing/2014/main" id="{7451D771-0087-44E4-A493-7E8E425998D4}"/>
              </a:ext>
            </a:extLst>
          </p:cNvPr>
          <p:cNvPicPr>
            <a:picLocks noChangeAspect="1"/>
          </p:cNvPicPr>
          <p:nvPr/>
        </p:nvPicPr>
        <p:blipFill>
          <a:blip r:embed="rId4"/>
          <a:stretch>
            <a:fillRect/>
          </a:stretch>
        </p:blipFill>
        <p:spPr>
          <a:xfrm>
            <a:off x="581071" y="1273773"/>
            <a:ext cx="4240723" cy="2697422"/>
          </a:xfrm>
          <a:prstGeom prst="rect">
            <a:avLst/>
          </a:prstGeom>
        </p:spPr>
      </p:pic>
      <p:sp>
        <p:nvSpPr>
          <p:cNvPr id="20" name="TextBox 19">
            <a:extLst>
              <a:ext uri="{FF2B5EF4-FFF2-40B4-BE49-F238E27FC236}">
                <a16:creationId xmlns:a16="http://schemas.microsoft.com/office/drawing/2014/main" id="{423FE840-A0F0-47BC-A831-E3798ED15C5B}"/>
              </a:ext>
            </a:extLst>
          </p:cNvPr>
          <p:cNvSpPr txBox="1"/>
          <p:nvPr/>
        </p:nvSpPr>
        <p:spPr>
          <a:xfrm>
            <a:off x="581071" y="3953864"/>
            <a:ext cx="4418553" cy="1477328"/>
          </a:xfrm>
          <a:prstGeom prst="rect">
            <a:avLst/>
          </a:prstGeom>
          <a:noFill/>
        </p:spPr>
        <p:txBody>
          <a:bodyPr wrap="square">
            <a:spAutoFit/>
          </a:bodyPr>
          <a:lstStyle/>
          <a:p>
            <a:r>
              <a:rPr lang="en-US" dirty="0">
                <a:latin typeface="Titillium Web" panose="00000500000000000000" pitchFamily="2" charset="0"/>
              </a:rPr>
              <a:t>We see that the distribution of pixel values in the images are right skewed with most of the values concentrated at the value of 0 (black). This is likely due to all of the images having the same black background</a:t>
            </a:r>
          </a:p>
        </p:txBody>
      </p:sp>
      <p:sp>
        <p:nvSpPr>
          <p:cNvPr id="13" name="TextBox 12">
            <a:extLst>
              <a:ext uri="{FF2B5EF4-FFF2-40B4-BE49-F238E27FC236}">
                <a16:creationId xmlns:a16="http://schemas.microsoft.com/office/drawing/2014/main" id="{A3619C95-D54E-44C9-9064-3A14A892DA34}"/>
              </a:ext>
            </a:extLst>
          </p:cNvPr>
          <p:cNvSpPr txBox="1"/>
          <p:nvPr/>
        </p:nvSpPr>
        <p:spPr>
          <a:xfrm>
            <a:off x="581071" y="904441"/>
            <a:ext cx="4131165" cy="369332"/>
          </a:xfrm>
          <a:prstGeom prst="rect">
            <a:avLst/>
          </a:prstGeom>
          <a:noFill/>
        </p:spPr>
        <p:txBody>
          <a:bodyPr wrap="square" rtlCol="0">
            <a:spAutoFit/>
          </a:bodyPr>
          <a:lstStyle/>
          <a:p>
            <a:r>
              <a:rPr lang="en-US" dirty="0"/>
              <a:t>50 images pixel distribution</a:t>
            </a:r>
          </a:p>
        </p:txBody>
      </p:sp>
    </p:spTree>
    <p:extLst>
      <p:ext uri="{BB962C8B-B14F-4D97-AF65-F5344CB8AC3E}">
        <p14:creationId xmlns:p14="http://schemas.microsoft.com/office/powerpoint/2010/main" val="285790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3F0F-786C-429B-A4BD-EE480BA7DA8A}"/>
              </a:ext>
            </a:extLst>
          </p:cNvPr>
          <p:cNvSpPr txBox="1">
            <a:spLocks/>
          </p:cNvSpPr>
          <p:nvPr/>
        </p:nvSpPr>
        <p:spPr>
          <a:xfrm>
            <a:off x="341192" y="316326"/>
            <a:ext cx="10945507" cy="71486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latin typeface="Titillium Web" panose="00000500000000000000" pitchFamily="2" charset="0"/>
              </a:rPr>
              <a:t>Neural Network Architecture (Baseline)</a:t>
            </a:r>
          </a:p>
        </p:txBody>
      </p:sp>
      <p:pic>
        <p:nvPicPr>
          <p:cNvPr id="8" name="Picture 7">
            <a:extLst>
              <a:ext uri="{FF2B5EF4-FFF2-40B4-BE49-F238E27FC236}">
                <a16:creationId xmlns:a16="http://schemas.microsoft.com/office/drawing/2014/main" id="{634D5311-3384-42FA-81A2-A93BA8E84BC0}"/>
              </a:ext>
            </a:extLst>
          </p:cNvPr>
          <p:cNvPicPr>
            <a:picLocks noChangeAspect="1"/>
          </p:cNvPicPr>
          <p:nvPr/>
        </p:nvPicPr>
        <p:blipFill rotWithShape="1">
          <a:blip r:embed="rId2"/>
          <a:srcRect t="15250"/>
          <a:stretch/>
        </p:blipFill>
        <p:spPr>
          <a:xfrm>
            <a:off x="276579" y="856853"/>
            <a:ext cx="5255313" cy="1765887"/>
          </a:xfrm>
          <a:prstGeom prst="rect">
            <a:avLst/>
          </a:prstGeom>
        </p:spPr>
      </p:pic>
      <p:sp>
        <p:nvSpPr>
          <p:cNvPr id="10" name="TextBox 9">
            <a:extLst>
              <a:ext uri="{FF2B5EF4-FFF2-40B4-BE49-F238E27FC236}">
                <a16:creationId xmlns:a16="http://schemas.microsoft.com/office/drawing/2014/main" id="{453D1939-859A-4241-8A13-DCC24CEDD9B3}"/>
              </a:ext>
            </a:extLst>
          </p:cNvPr>
          <p:cNvSpPr txBox="1"/>
          <p:nvPr/>
        </p:nvSpPr>
        <p:spPr>
          <a:xfrm>
            <a:off x="341192" y="2643002"/>
            <a:ext cx="5190700" cy="2369880"/>
          </a:xfrm>
          <a:prstGeom prst="rect">
            <a:avLst/>
          </a:prstGeom>
          <a:noFill/>
        </p:spPr>
        <p:txBody>
          <a:bodyPr wrap="square" rtlCol="0">
            <a:spAutoFit/>
          </a:bodyPr>
          <a:lstStyle/>
          <a:p>
            <a:r>
              <a:rPr lang="en-US" sz="1600" dirty="0">
                <a:latin typeface="Titillium Web" panose="00000500000000000000" pitchFamily="2" charset="0"/>
              </a:rPr>
              <a:t>This is the baseline CNN model’s architecture</a:t>
            </a:r>
          </a:p>
          <a:p>
            <a:pPr marL="285750" indent="-285750">
              <a:buFontTx/>
              <a:buChar char="-"/>
            </a:pPr>
            <a:r>
              <a:rPr lang="en-US" sz="1600" dirty="0">
                <a:latin typeface="Titillium Web" panose="00000500000000000000" pitchFamily="2" charset="0"/>
              </a:rPr>
              <a:t>Convolutional layer (32 filters, kernel size 5x5, </a:t>
            </a:r>
            <a:r>
              <a:rPr lang="en-US" sz="1600" dirty="0" err="1">
                <a:latin typeface="Titillium Web" panose="00000500000000000000" pitchFamily="2" charset="0"/>
              </a:rPr>
              <a:t>ReLu</a:t>
            </a:r>
            <a:r>
              <a:rPr lang="en-US" sz="1600" dirty="0">
                <a:latin typeface="Titillium Web" panose="00000500000000000000" pitchFamily="2" charset="0"/>
              </a:rPr>
              <a:t>)</a:t>
            </a:r>
          </a:p>
          <a:p>
            <a:pPr marL="285750" indent="-285750">
              <a:buFontTx/>
              <a:buChar char="-"/>
            </a:pPr>
            <a:r>
              <a:rPr lang="en-US" sz="1600" dirty="0">
                <a:latin typeface="Titillium Web" panose="00000500000000000000" pitchFamily="2" charset="0"/>
              </a:rPr>
              <a:t>Max Pooling layer (Pool size 2,2)</a:t>
            </a:r>
          </a:p>
          <a:p>
            <a:pPr marL="285750" indent="-285750">
              <a:buFontTx/>
              <a:buChar char="-"/>
            </a:pPr>
            <a:r>
              <a:rPr lang="en-US" sz="1600" dirty="0">
                <a:latin typeface="Titillium Web" panose="00000500000000000000" pitchFamily="2" charset="0"/>
              </a:rPr>
              <a:t>Flattening layer</a:t>
            </a:r>
          </a:p>
          <a:p>
            <a:pPr marL="285750" indent="-285750">
              <a:buFontTx/>
              <a:buChar char="-"/>
            </a:pPr>
            <a:r>
              <a:rPr lang="en-US" sz="1600" dirty="0">
                <a:latin typeface="Titillium Web" panose="00000500000000000000" pitchFamily="2" charset="0"/>
              </a:rPr>
              <a:t>Dense layer 64 Nodes (Activation function </a:t>
            </a:r>
            <a:r>
              <a:rPr lang="en-US" sz="1600" dirty="0" err="1">
                <a:latin typeface="Titillium Web" panose="00000500000000000000" pitchFamily="2" charset="0"/>
              </a:rPr>
              <a:t>ReLu</a:t>
            </a:r>
            <a:r>
              <a:rPr lang="en-US" sz="1600" dirty="0">
                <a:latin typeface="Titillium Web" panose="00000500000000000000" pitchFamily="2" charset="0"/>
              </a:rPr>
              <a:t>) </a:t>
            </a:r>
          </a:p>
          <a:p>
            <a:pPr marL="285750" indent="-285750">
              <a:buFontTx/>
              <a:buChar char="-"/>
            </a:pPr>
            <a:r>
              <a:rPr lang="en-US" sz="1600" dirty="0">
                <a:latin typeface="Titillium Web" panose="00000500000000000000" pitchFamily="2" charset="0"/>
              </a:rPr>
              <a:t>Output Layer 10 Nodes (Activation function SoftMax)</a:t>
            </a:r>
          </a:p>
          <a:p>
            <a:pPr marL="285750" indent="-285750">
              <a:buFontTx/>
              <a:buChar char="-"/>
            </a:pPr>
            <a:r>
              <a:rPr lang="en-US" sz="1600" dirty="0">
                <a:latin typeface="Titillium Web" panose="00000500000000000000" pitchFamily="2" charset="0"/>
              </a:rPr>
              <a:t>Loss categorical cross entropy, optimizer Adam(0.001)</a:t>
            </a:r>
          </a:p>
          <a:p>
            <a:pPr marL="285750" indent="-285750">
              <a:buFontTx/>
              <a:buChar char="-"/>
            </a:pPr>
            <a:r>
              <a:rPr lang="en-US" sz="1600" dirty="0">
                <a:latin typeface="Titillium Web" panose="00000500000000000000" pitchFamily="2" charset="0"/>
              </a:rPr>
              <a:t>Batch Size (100), Epochs (30) </a:t>
            </a:r>
          </a:p>
          <a:p>
            <a:pPr marL="285750" indent="-285750">
              <a:buFontTx/>
              <a:buChar char="-"/>
            </a:pPr>
            <a:endParaRPr lang="en-US" sz="1600" dirty="0">
              <a:latin typeface="Titillium Web" panose="00000500000000000000" pitchFamily="2" charset="0"/>
            </a:endParaRPr>
          </a:p>
        </p:txBody>
      </p:sp>
      <p:sp>
        <p:nvSpPr>
          <p:cNvPr id="14" name="TextBox 13">
            <a:extLst>
              <a:ext uri="{FF2B5EF4-FFF2-40B4-BE49-F238E27FC236}">
                <a16:creationId xmlns:a16="http://schemas.microsoft.com/office/drawing/2014/main" id="{56DB8B17-89AD-44BA-B365-D15711D4B9CB}"/>
              </a:ext>
            </a:extLst>
          </p:cNvPr>
          <p:cNvSpPr txBox="1"/>
          <p:nvPr/>
        </p:nvSpPr>
        <p:spPr>
          <a:xfrm>
            <a:off x="5692040" y="856853"/>
            <a:ext cx="6390778" cy="1938992"/>
          </a:xfrm>
          <a:prstGeom prst="rect">
            <a:avLst/>
          </a:prstGeom>
          <a:noFill/>
        </p:spPr>
        <p:txBody>
          <a:bodyPr wrap="square" rtlCol="0">
            <a:spAutoFit/>
          </a:bodyPr>
          <a:lstStyle/>
          <a:p>
            <a:r>
              <a:rPr lang="en-US" sz="2400" u="sng" dirty="0">
                <a:latin typeface="Titillium Web" panose="00000500000000000000" pitchFamily="2" charset="0"/>
              </a:rPr>
              <a:t>Model Performance</a:t>
            </a:r>
          </a:p>
          <a:p>
            <a:r>
              <a:rPr lang="en-US" sz="1600" dirty="0">
                <a:latin typeface="Titillium Web" panose="00000500000000000000" pitchFamily="2" charset="0"/>
              </a:rPr>
              <a:t>For the model, we see that we were able to obtain a validation accuracy score of up to 0.91. I got a score for an ANN and was only able to score up to 0.88 so this is quite a significant improvement. However, we see that the model overfits quite early and we have a huge increasing gap between the train and test scores. We also see the loss increasing as epochs go by.</a:t>
            </a:r>
          </a:p>
        </p:txBody>
      </p:sp>
      <p:pic>
        <p:nvPicPr>
          <p:cNvPr id="17" name="Picture 16">
            <a:extLst>
              <a:ext uri="{FF2B5EF4-FFF2-40B4-BE49-F238E27FC236}">
                <a16:creationId xmlns:a16="http://schemas.microsoft.com/office/drawing/2014/main" id="{50909235-0345-434C-803E-71DD3DDA5B68}"/>
              </a:ext>
            </a:extLst>
          </p:cNvPr>
          <p:cNvPicPr>
            <a:picLocks noChangeAspect="1"/>
          </p:cNvPicPr>
          <p:nvPr/>
        </p:nvPicPr>
        <p:blipFill rotWithShape="1">
          <a:blip r:embed="rId3"/>
          <a:srcRect r="12118"/>
          <a:stretch/>
        </p:blipFill>
        <p:spPr>
          <a:xfrm>
            <a:off x="8571545" y="2622741"/>
            <a:ext cx="3620455" cy="3485960"/>
          </a:xfrm>
          <a:prstGeom prst="rect">
            <a:avLst/>
          </a:prstGeom>
        </p:spPr>
      </p:pic>
      <p:sp>
        <p:nvSpPr>
          <p:cNvPr id="18" name="TextBox 17">
            <a:extLst>
              <a:ext uri="{FF2B5EF4-FFF2-40B4-BE49-F238E27FC236}">
                <a16:creationId xmlns:a16="http://schemas.microsoft.com/office/drawing/2014/main" id="{59737048-94AC-43E9-A0E2-6E1136703AEC}"/>
              </a:ext>
            </a:extLst>
          </p:cNvPr>
          <p:cNvSpPr txBox="1"/>
          <p:nvPr/>
        </p:nvSpPr>
        <p:spPr>
          <a:xfrm>
            <a:off x="5560772" y="2945630"/>
            <a:ext cx="2850625" cy="2308324"/>
          </a:xfrm>
          <a:prstGeom prst="rect">
            <a:avLst/>
          </a:prstGeom>
          <a:noFill/>
        </p:spPr>
        <p:txBody>
          <a:bodyPr wrap="square" rtlCol="0">
            <a:spAutoFit/>
          </a:bodyPr>
          <a:lstStyle/>
          <a:p>
            <a:pPr marL="285750" indent="-285750">
              <a:buFontTx/>
              <a:buChar char="-"/>
            </a:pPr>
            <a:r>
              <a:rPr lang="en-US" sz="1600" dirty="0">
                <a:latin typeface="Titillium Web" panose="00000500000000000000" pitchFamily="2" charset="0"/>
              </a:rPr>
              <a:t>Most errored class is shirt confused by coat and T-shirt/top likely due to similar shape and form </a:t>
            </a:r>
          </a:p>
          <a:p>
            <a:pPr marL="285750" indent="-285750">
              <a:buFontTx/>
              <a:buChar char="-"/>
            </a:pPr>
            <a:r>
              <a:rPr lang="en-US" sz="1600" dirty="0">
                <a:latin typeface="Titillium Web" panose="00000500000000000000" pitchFamily="2" charset="0"/>
              </a:rPr>
              <a:t>Best would be bag, likely due to it being unique in shape and figure </a:t>
            </a:r>
          </a:p>
          <a:p>
            <a:pPr marL="285750" indent="-285750">
              <a:buFontTx/>
              <a:buChar char="-"/>
            </a:pPr>
            <a:endParaRPr lang="en-US" sz="1600" dirty="0">
              <a:latin typeface="Titillium Web" panose="00000500000000000000" pitchFamily="2" charset="0"/>
            </a:endParaRPr>
          </a:p>
          <a:p>
            <a:pPr marL="285750" indent="-285750">
              <a:buFontTx/>
              <a:buChar char="-"/>
            </a:pPr>
            <a:endParaRPr lang="en-US" sz="1600" dirty="0">
              <a:latin typeface="Titillium Web" panose="00000500000000000000" pitchFamily="2" charset="0"/>
            </a:endParaRPr>
          </a:p>
        </p:txBody>
      </p:sp>
      <p:pic>
        <p:nvPicPr>
          <p:cNvPr id="22" name="Picture 21">
            <a:extLst>
              <a:ext uri="{FF2B5EF4-FFF2-40B4-BE49-F238E27FC236}">
                <a16:creationId xmlns:a16="http://schemas.microsoft.com/office/drawing/2014/main" id="{E1498536-FA16-44D0-8BD4-F5D966326BE1}"/>
              </a:ext>
            </a:extLst>
          </p:cNvPr>
          <p:cNvPicPr>
            <a:picLocks noChangeAspect="1"/>
          </p:cNvPicPr>
          <p:nvPr/>
        </p:nvPicPr>
        <p:blipFill>
          <a:blip r:embed="rId4"/>
          <a:stretch>
            <a:fillRect/>
          </a:stretch>
        </p:blipFill>
        <p:spPr>
          <a:xfrm>
            <a:off x="12833" y="4886897"/>
            <a:ext cx="4512220" cy="1756720"/>
          </a:xfrm>
          <a:prstGeom prst="rect">
            <a:avLst/>
          </a:prstGeom>
        </p:spPr>
      </p:pic>
      <p:pic>
        <p:nvPicPr>
          <p:cNvPr id="24" name="Picture 23">
            <a:extLst>
              <a:ext uri="{FF2B5EF4-FFF2-40B4-BE49-F238E27FC236}">
                <a16:creationId xmlns:a16="http://schemas.microsoft.com/office/drawing/2014/main" id="{173D6F1C-64EA-481D-9429-69577B615D16}"/>
              </a:ext>
            </a:extLst>
          </p:cNvPr>
          <p:cNvPicPr>
            <a:picLocks noChangeAspect="1"/>
          </p:cNvPicPr>
          <p:nvPr/>
        </p:nvPicPr>
        <p:blipFill>
          <a:blip r:embed="rId5"/>
          <a:stretch>
            <a:fillRect/>
          </a:stretch>
        </p:blipFill>
        <p:spPr>
          <a:xfrm>
            <a:off x="4525053" y="5765257"/>
            <a:ext cx="4046491" cy="872951"/>
          </a:xfrm>
          <a:prstGeom prst="rect">
            <a:avLst/>
          </a:prstGeom>
        </p:spPr>
      </p:pic>
    </p:spTree>
    <p:extLst>
      <p:ext uri="{BB962C8B-B14F-4D97-AF65-F5344CB8AC3E}">
        <p14:creationId xmlns:p14="http://schemas.microsoft.com/office/powerpoint/2010/main" val="300118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CFC7-D3E8-48AB-8B89-B46DEA13BA10}"/>
              </a:ext>
            </a:extLst>
          </p:cNvPr>
          <p:cNvSpPr txBox="1">
            <a:spLocks/>
          </p:cNvSpPr>
          <p:nvPr/>
        </p:nvSpPr>
        <p:spPr>
          <a:xfrm>
            <a:off x="341193" y="302678"/>
            <a:ext cx="6346210" cy="71486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latin typeface="Titillium Web" panose="00000500000000000000" pitchFamily="2" charset="0"/>
              </a:rPr>
              <a:t>CNN Hyperparameter Tuning</a:t>
            </a:r>
          </a:p>
        </p:txBody>
      </p:sp>
      <p:sp>
        <p:nvSpPr>
          <p:cNvPr id="3" name="TextBox 2">
            <a:extLst>
              <a:ext uri="{FF2B5EF4-FFF2-40B4-BE49-F238E27FC236}">
                <a16:creationId xmlns:a16="http://schemas.microsoft.com/office/drawing/2014/main" id="{6FFE2440-7014-434C-A3A4-DDAA30980A83}"/>
              </a:ext>
            </a:extLst>
          </p:cNvPr>
          <p:cNvSpPr txBox="1"/>
          <p:nvPr/>
        </p:nvSpPr>
        <p:spPr>
          <a:xfrm>
            <a:off x="366217" y="836820"/>
            <a:ext cx="11723426" cy="2031325"/>
          </a:xfrm>
          <a:prstGeom prst="rect">
            <a:avLst/>
          </a:prstGeom>
          <a:noFill/>
        </p:spPr>
        <p:txBody>
          <a:bodyPr wrap="square" rtlCol="0">
            <a:spAutoFit/>
          </a:bodyPr>
          <a:lstStyle/>
          <a:p>
            <a:r>
              <a:rPr lang="en-US" dirty="0">
                <a:latin typeface="Titillium Web" panose="00000500000000000000" pitchFamily="2" charset="0"/>
              </a:rPr>
              <a:t>These are the things that I have tried changing to improve my CNN model’s accuracy performance and reduce its model overfitting. </a:t>
            </a:r>
            <a:r>
              <a:rPr lang="en-US" dirty="0">
                <a:latin typeface="Titillium Web" panose="00000500000000000000" pitchFamily="2" charset="0"/>
                <a:sym typeface="Wingdings" panose="05000000000000000000" pitchFamily="2" charset="2"/>
              </a:rPr>
              <a:t>(All attempts can be found in the .</a:t>
            </a:r>
            <a:r>
              <a:rPr lang="en-US" dirty="0" err="1">
                <a:latin typeface="Titillium Web" panose="00000500000000000000" pitchFamily="2" charset="0"/>
                <a:sym typeface="Wingdings" panose="05000000000000000000" pitchFamily="2" charset="2"/>
              </a:rPr>
              <a:t>ipynb</a:t>
            </a:r>
            <a:r>
              <a:rPr lang="en-US" dirty="0">
                <a:latin typeface="Titillium Web" panose="00000500000000000000" pitchFamily="2" charset="0"/>
                <a:sym typeface="Wingdings" panose="05000000000000000000" pitchFamily="2" charset="2"/>
              </a:rPr>
              <a:t> file ) </a:t>
            </a:r>
          </a:p>
          <a:p>
            <a:pPr marL="285750" indent="-285750">
              <a:buFontTx/>
              <a:buChar char="-"/>
            </a:pPr>
            <a:r>
              <a:rPr lang="en-US" dirty="0">
                <a:solidFill>
                  <a:srgbClr val="00B050"/>
                </a:solidFill>
                <a:latin typeface="Titillium Web" panose="00000500000000000000" pitchFamily="2" charset="0"/>
                <a:sym typeface="Wingdings" panose="05000000000000000000" pitchFamily="2" charset="2"/>
              </a:rPr>
              <a:t>(Successful) </a:t>
            </a:r>
            <a:r>
              <a:rPr lang="en-US" dirty="0">
                <a:latin typeface="Titillium Web" panose="00000500000000000000" pitchFamily="2" charset="0"/>
                <a:sym typeface="Wingdings" panose="05000000000000000000" pitchFamily="2" charset="2"/>
              </a:rPr>
              <a:t>were the optimizations conducted that had successful improvements to the model at its predictions or overfitting.</a:t>
            </a:r>
          </a:p>
          <a:p>
            <a:pPr marL="285750" indent="-285750">
              <a:buFontTx/>
              <a:buChar char="-"/>
            </a:pPr>
            <a:r>
              <a:rPr lang="en-US" dirty="0">
                <a:solidFill>
                  <a:srgbClr val="FF0000"/>
                </a:solidFill>
                <a:latin typeface="Titillium Web" panose="00000500000000000000" pitchFamily="2" charset="0"/>
                <a:sym typeface="Wingdings" panose="05000000000000000000" pitchFamily="2" charset="2"/>
              </a:rPr>
              <a:t>(No changes) </a:t>
            </a:r>
            <a:r>
              <a:rPr lang="en-US" dirty="0">
                <a:latin typeface="Titillium Web" panose="00000500000000000000" pitchFamily="2" charset="0"/>
                <a:sym typeface="Wingdings" panose="05000000000000000000" pitchFamily="2" charset="2"/>
              </a:rPr>
              <a:t>were the optimizations that worsened the model or did not change the model’s performance</a:t>
            </a:r>
          </a:p>
          <a:p>
            <a:pPr marL="285750" indent="-285750">
              <a:buFontTx/>
              <a:buChar char="-"/>
            </a:pPr>
            <a:r>
              <a:rPr lang="en-US" dirty="0">
                <a:latin typeface="Titillium Web" panose="00000500000000000000" pitchFamily="2" charset="0"/>
                <a:sym typeface="Wingdings" panose="05000000000000000000" pitchFamily="2" charset="2"/>
              </a:rPr>
              <a:t>Hyperparameter tuning was done in order of the list numbers (Left to Right)</a:t>
            </a:r>
          </a:p>
          <a:p>
            <a:endParaRPr lang="en-US" dirty="0">
              <a:latin typeface="Titillium Web" panose="00000500000000000000" pitchFamily="2" charset="0"/>
            </a:endParaRPr>
          </a:p>
        </p:txBody>
      </p:sp>
      <p:sp>
        <p:nvSpPr>
          <p:cNvPr id="5" name="TextBox 4">
            <a:extLst>
              <a:ext uri="{FF2B5EF4-FFF2-40B4-BE49-F238E27FC236}">
                <a16:creationId xmlns:a16="http://schemas.microsoft.com/office/drawing/2014/main" id="{8463EDB3-7350-46C3-9151-A62022CC37A9}"/>
              </a:ext>
            </a:extLst>
          </p:cNvPr>
          <p:cNvSpPr txBox="1"/>
          <p:nvPr/>
        </p:nvSpPr>
        <p:spPr>
          <a:xfrm>
            <a:off x="366217" y="2591883"/>
            <a:ext cx="5622879" cy="3785652"/>
          </a:xfrm>
          <a:prstGeom prst="rect">
            <a:avLst/>
          </a:prstGeom>
          <a:noFill/>
        </p:spPr>
        <p:txBody>
          <a:bodyPr wrap="square" rtlCol="0">
            <a:spAutoFit/>
          </a:bodyPr>
          <a:lstStyle/>
          <a:p>
            <a:r>
              <a:rPr lang="en-US" sz="2400" u="sng" dirty="0">
                <a:solidFill>
                  <a:schemeClr val="tx1">
                    <a:lumMod val="75000"/>
                    <a:lumOff val="25000"/>
                  </a:schemeClr>
                </a:solidFill>
                <a:latin typeface="Titillium Web" panose="00000500000000000000" pitchFamily="2" charset="0"/>
              </a:rPr>
              <a:t>Model Architecture Complexity</a:t>
            </a:r>
          </a:p>
          <a:p>
            <a:pPr marL="342900" indent="-342900">
              <a:buAutoNum type="arabicPeriod"/>
            </a:pPr>
            <a:r>
              <a:rPr lang="en-US" dirty="0">
                <a:latin typeface="Titillium Web" panose="00000500000000000000" pitchFamily="2" charset="0"/>
              </a:rPr>
              <a:t>Hidden Layer Adjustment </a:t>
            </a:r>
            <a:r>
              <a:rPr lang="en-US" dirty="0">
                <a:solidFill>
                  <a:srgbClr val="FF0000"/>
                </a:solidFill>
                <a:latin typeface="Titillium Web" panose="00000500000000000000" pitchFamily="2" charset="0"/>
                <a:sym typeface="Wingdings" panose="05000000000000000000" pitchFamily="2" charset="2"/>
              </a:rPr>
              <a:t>(No changes) </a:t>
            </a:r>
            <a:endParaRPr lang="en-US" dirty="0">
              <a:latin typeface="Titillium Web" panose="00000500000000000000" pitchFamily="2" charset="0"/>
            </a:endParaRPr>
          </a:p>
          <a:p>
            <a:pPr marL="342900" indent="-342900">
              <a:buAutoNum type="arabicPeriod"/>
            </a:pPr>
            <a:r>
              <a:rPr lang="en-US" dirty="0">
                <a:latin typeface="Titillium Web" panose="00000500000000000000" pitchFamily="2" charset="0"/>
              </a:rPr>
              <a:t>Hidden Layer Node Adjustment </a:t>
            </a:r>
            <a:r>
              <a:rPr lang="en-US" dirty="0">
                <a:solidFill>
                  <a:srgbClr val="00B050"/>
                </a:solidFill>
                <a:latin typeface="Titillium Web" panose="00000500000000000000" pitchFamily="2" charset="0"/>
                <a:sym typeface="Wingdings" panose="05000000000000000000" pitchFamily="2" charset="2"/>
              </a:rPr>
              <a:t>(Successful) </a:t>
            </a:r>
            <a:endParaRPr lang="en-US" dirty="0">
              <a:latin typeface="Titillium Web" panose="00000500000000000000" pitchFamily="2" charset="0"/>
            </a:endParaRPr>
          </a:p>
          <a:p>
            <a:pPr marL="342900" indent="-342900">
              <a:buAutoNum type="arabicPeriod"/>
            </a:pPr>
            <a:r>
              <a:rPr lang="en-US" dirty="0">
                <a:latin typeface="Titillium Web" panose="00000500000000000000" pitchFamily="2" charset="0"/>
              </a:rPr>
              <a:t>Conv2D and Max Pooling set Adjustment</a:t>
            </a:r>
          </a:p>
          <a:p>
            <a:pPr marL="800100" lvl="1" indent="-342900">
              <a:buAutoNum type="arabicPeriod"/>
            </a:pPr>
            <a:r>
              <a:rPr lang="en-US" dirty="0">
                <a:latin typeface="Titillium Web" panose="00000500000000000000" pitchFamily="2" charset="0"/>
              </a:rPr>
              <a:t>2 Sets </a:t>
            </a:r>
            <a:r>
              <a:rPr lang="en-US" dirty="0">
                <a:solidFill>
                  <a:srgbClr val="00B050"/>
                </a:solidFill>
                <a:latin typeface="Titillium Web" panose="00000500000000000000" pitchFamily="2" charset="0"/>
                <a:sym typeface="Wingdings" panose="05000000000000000000" pitchFamily="2" charset="2"/>
              </a:rPr>
              <a:t>(Successful) </a:t>
            </a:r>
            <a:endParaRPr lang="en-US" dirty="0">
              <a:latin typeface="Titillium Web" panose="00000500000000000000" pitchFamily="2" charset="0"/>
            </a:endParaRPr>
          </a:p>
          <a:p>
            <a:pPr marL="800100" lvl="1" indent="-342900">
              <a:buAutoNum type="arabicPeriod"/>
            </a:pPr>
            <a:r>
              <a:rPr lang="en-US" dirty="0">
                <a:latin typeface="Titillium Web" panose="00000500000000000000" pitchFamily="2" charset="0"/>
              </a:rPr>
              <a:t>3 Sets </a:t>
            </a:r>
            <a:r>
              <a:rPr lang="en-US" dirty="0">
                <a:solidFill>
                  <a:srgbClr val="FF0000"/>
                </a:solidFill>
                <a:latin typeface="Titillium Web" panose="00000500000000000000" pitchFamily="2" charset="0"/>
                <a:sym typeface="Wingdings" panose="05000000000000000000" pitchFamily="2" charset="2"/>
              </a:rPr>
              <a:t>(No changes) </a:t>
            </a:r>
            <a:endParaRPr lang="en-US" dirty="0">
              <a:latin typeface="Titillium Web" panose="00000500000000000000" pitchFamily="2" charset="0"/>
            </a:endParaRPr>
          </a:p>
          <a:p>
            <a:pPr marL="342900" indent="-342900">
              <a:buAutoNum type="arabicPeriod"/>
            </a:pPr>
            <a:r>
              <a:rPr lang="en-US" dirty="0">
                <a:latin typeface="Titillium Web" panose="00000500000000000000" pitchFamily="2" charset="0"/>
              </a:rPr>
              <a:t>Conv2D Stacking</a:t>
            </a:r>
          </a:p>
          <a:p>
            <a:pPr marL="800100" lvl="1" indent="-342900">
              <a:buAutoNum type="arabicPeriod"/>
            </a:pPr>
            <a:r>
              <a:rPr lang="en-US" dirty="0">
                <a:latin typeface="Titillium Web" panose="00000500000000000000" pitchFamily="2" charset="0"/>
              </a:rPr>
              <a:t>2 Per Stack </a:t>
            </a:r>
            <a:r>
              <a:rPr lang="en-US" dirty="0">
                <a:solidFill>
                  <a:srgbClr val="00B050"/>
                </a:solidFill>
                <a:latin typeface="Titillium Web" panose="00000500000000000000" pitchFamily="2" charset="0"/>
                <a:sym typeface="Wingdings" panose="05000000000000000000" pitchFamily="2" charset="2"/>
              </a:rPr>
              <a:t>(Successful) </a:t>
            </a:r>
            <a:endParaRPr lang="en-US" dirty="0">
              <a:latin typeface="Titillium Web" panose="00000500000000000000" pitchFamily="2" charset="0"/>
            </a:endParaRPr>
          </a:p>
          <a:p>
            <a:pPr marL="800100" lvl="1" indent="-342900">
              <a:buAutoNum type="arabicPeriod"/>
            </a:pPr>
            <a:r>
              <a:rPr lang="en-US" dirty="0">
                <a:latin typeface="Titillium Web" panose="00000500000000000000" pitchFamily="2" charset="0"/>
              </a:rPr>
              <a:t>3 Per Stack </a:t>
            </a:r>
            <a:r>
              <a:rPr lang="en-US" dirty="0">
                <a:solidFill>
                  <a:srgbClr val="FF0000"/>
                </a:solidFill>
                <a:latin typeface="Titillium Web" panose="00000500000000000000" pitchFamily="2" charset="0"/>
                <a:sym typeface="Wingdings" panose="05000000000000000000" pitchFamily="2" charset="2"/>
              </a:rPr>
              <a:t>(No changes) </a:t>
            </a:r>
            <a:endParaRPr lang="en-US" dirty="0">
              <a:latin typeface="Titillium Web" panose="00000500000000000000" pitchFamily="2" charset="0"/>
            </a:endParaRPr>
          </a:p>
          <a:p>
            <a:pPr marL="342900" indent="-342900">
              <a:buAutoNum type="arabicPeriod"/>
            </a:pPr>
            <a:r>
              <a:rPr lang="en-US" dirty="0">
                <a:latin typeface="Titillium Web" panose="00000500000000000000" pitchFamily="2" charset="0"/>
              </a:rPr>
              <a:t>Conv2D Inclusion of Padding </a:t>
            </a:r>
            <a:r>
              <a:rPr lang="en-US" dirty="0">
                <a:solidFill>
                  <a:srgbClr val="00B050"/>
                </a:solidFill>
                <a:latin typeface="Titillium Web" panose="00000500000000000000" pitchFamily="2" charset="0"/>
                <a:sym typeface="Wingdings" panose="05000000000000000000" pitchFamily="2" charset="2"/>
              </a:rPr>
              <a:t>(Successful) </a:t>
            </a:r>
            <a:endParaRPr lang="en-US" dirty="0">
              <a:latin typeface="Titillium Web" panose="00000500000000000000" pitchFamily="2" charset="0"/>
            </a:endParaRPr>
          </a:p>
          <a:p>
            <a:pPr marL="342900" indent="-342900">
              <a:buAutoNum type="arabicPeriod"/>
            </a:pPr>
            <a:r>
              <a:rPr lang="en-US" dirty="0">
                <a:latin typeface="Titillium Web" panose="00000500000000000000" pitchFamily="2" charset="0"/>
              </a:rPr>
              <a:t>Conv2D filter increase </a:t>
            </a:r>
            <a:r>
              <a:rPr lang="en-US" dirty="0">
                <a:solidFill>
                  <a:srgbClr val="00B050"/>
                </a:solidFill>
                <a:latin typeface="Titillium Web" panose="00000500000000000000" pitchFamily="2" charset="0"/>
                <a:sym typeface="Wingdings" panose="05000000000000000000" pitchFamily="2" charset="2"/>
              </a:rPr>
              <a:t>(Successful) </a:t>
            </a:r>
            <a:endParaRPr lang="en-US" dirty="0">
              <a:latin typeface="Titillium Web" panose="00000500000000000000" pitchFamily="2" charset="0"/>
            </a:endParaRPr>
          </a:p>
          <a:p>
            <a:pPr marL="342900" indent="-342900">
              <a:buAutoNum type="arabicPeriod"/>
            </a:pPr>
            <a:r>
              <a:rPr lang="en-US" dirty="0">
                <a:latin typeface="Titillium Web" panose="00000500000000000000" pitchFamily="2" charset="0"/>
              </a:rPr>
              <a:t>Inclusion of Batch Normalization </a:t>
            </a:r>
            <a:r>
              <a:rPr lang="en-US" dirty="0">
                <a:solidFill>
                  <a:srgbClr val="00B050"/>
                </a:solidFill>
                <a:latin typeface="Titillium Web" panose="00000500000000000000" pitchFamily="2" charset="0"/>
                <a:sym typeface="Wingdings" panose="05000000000000000000" pitchFamily="2" charset="2"/>
              </a:rPr>
              <a:t>(Successful) </a:t>
            </a:r>
            <a:endParaRPr lang="en-US" dirty="0">
              <a:latin typeface="Titillium Web" panose="00000500000000000000" pitchFamily="2" charset="0"/>
            </a:endParaRPr>
          </a:p>
          <a:p>
            <a:pPr marL="342900" indent="-342900">
              <a:buAutoNum type="arabicPeriod"/>
            </a:pPr>
            <a:r>
              <a:rPr lang="en-US" dirty="0">
                <a:latin typeface="Titillium Web" panose="00000500000000000000" pitchFamily="2" charset="0"/>
              </a:rPr>
              <a:t>Dropout Inclusion </a:t>
            </a:r>
            <a:r>
              <a:rPr lang="en-US" dirty="0">
                <a:solidFill>
                  <a:srgbClr val="00B050"/>
                </a:solidFill>
                <a:latin typeface="Titillium Web" panose="00000500000000000000" pitchFamily="2" charset="0"/>
                <a:sym typeface="Wingdings" panose="05000000000000000000" pitchFamily="2" charset="2"/>
              </a:rPr>
              <a:t>(Successful) </a:t>
            </a:r>
            <a:endParaRPr lang="en-US" dirty="0">
              <a:latin typeface="Titillium Web" panose="00000500000000000000" pitchFamily="2" charset="0"/>
            </a:endParaRPr>
          </a:p>
        </p:txBody>
      </p:sp>
      <p:sp>
        <p:nvSpPr>
          <p:cNvPr id="6" name="TextBox 5">
            <a:extLst>
              <a:ext uri="{FF2B5EF4-FFF2-40B4-BE49-F238E27FC236}">
                <a16:creationId xmlns:a16="http://schemas.microsoft.com/office/drawing/2014/main" id="{0AE21BFA-C147-4A38-90FA-40A3ACFE97A4}"/>
              </a:ext>
            </a:extLst>
          </p:cNvPr>
          <p:cNvSpPr txBox="1"/>
          <p:nvPr/>
        </p:nvSpPr>
        <p:spPr>
          <a:xfrm>
            <a:off x="5989096" y="2595822"/>
            <a:ext cx="5966343" cy="1846659"/>
          </a:xfrm>
          <a:prstGeom prst="rect">
            <a:avLst/>
          </a:prstGeom>
          <a:noFill/>
        </p:spPr>
        <p:txBody>
          <a:bodyPr wrap="square" rtlCol="0">
            <a:spAutoFit/>
          </a:bodyPr>
          <a:lstStyle/>
          <a:p>
            <a:r>
              <a:rPr lang="en-US" sz="2400" u="sng" dirty="0">
                <a:solidFill>
                  <a:schemeClr val="tx1">
                    <a:lumMod val="75000"/>
                    <a:lumOff val="25000"/>
                  </a:schemeClr>
                </a:solidFill>
                <a:latin typeface="Titillium Web" panose="00000500000000000000" pitchFamily="2" charset="0"/>
              </a:rPr>
              <a:t>Layer Hyperparameters</a:t>
            </a:r>
          </a:p>
          <a:p>
            <a:r>
              <a:rPr lang="en-US" dirty="0">
                <a:latin typeface="Titillium Web" panose="00000500000000000000" pitchFamily="2" charset="0"/>
              </a:rPr>
              <a:t>9. Dropout Rate Adjustment </a:t>
            </a:r>
            <a:r>
              <a:rPr lang="en-US" dirty="0">
                <a:solidFill>
                  <a:srgbClr val="00B050"/>
                </a:solidFill>
                <a:latin typeface="Titillium Web" panose="00000500000000000000" pitchFamily="2" charset="0"/>
                <a:sym typeface="Wingdings" panose="05000000000000000000" pitchFamily="2" charset="2"/>
              </a:rPr>
              <a:t>(Successful) </a:t>
            </a:r>
            <a:endParaRPr lang="en-US" dirty="0">
              <a:latin typeface="Titillium Web" panose="00000500000000000000" pitchFamily="2" charset="0"/>
            </a:endParaRPr>
          </a:p>
          <a:p>
            <a:r>
              <a:rPr lang="en-US" dirty="0">
                <a:latin typeface="Titillium Web" panose="00000500000000000000" pitchFamily="2" charset="0"/>
              </a:rPr>
              <a:t>10. Learning Rate and Optimizer </a:t>
            </a:r>
            <a:r>
              <a:rPr lang="en-US" dirty="0">
                <a:solidFill>
                  <a:srgbClr val="FF0000"/>
                </a:solidFill>
                <a:latin typeface="Titillium Web" panose="00000500000000000000" pitchFamily="2" charset="0"/>
                <a:sym typeface="Wingdings" panose="05000000000000000000" pitchFamily="2" charset="2"/>
              </a:rPr>
              <a:t>(No changes) </a:t>
            </a:r>
            <a:endParaRPr lang="en-US" dirty="0">
              <a:latin typeface="Titillium Web" panose="00000500000000000000" pitchFamily="2" charset="0"/>
            </a:endParaRPr>
          </a:p>
          <a:p>
            <a:r>
              <a:rPr lang="en-US" dirty="0">
                <a:latin typeface="Titillium Web" panose="00000500000000000000" pitchFamily="2" charset="0"/>
              </a:rPr>
              <a:t>11. Activation Function </a:t>
            </a:r>
            <a:r>
              <a:rPr lang="en-US" dirty="0">
                <a:solidFill>
                  <a:srgbClr val="FF0000"/>
                </a:solidFill>
                <a:latin typeface="Titillium Web" panose="00000500000000000000" pitchFamily="2" charset="0"/>
                <a:sym typeface="Wingdings" panose="05000000000000000000" pitchFamily="2" charset="2"/>
              </a:rPr>
              <a:t>(No changes) </a:t>
            </a:r>
            <a:endParaRPr lang="en-US" dirty="0">
              <a:latin typeface="Titillium Web" panose="00000500000000000000" pitchFamily="2" charset="0"/>
            </a:endParaRPr>
          </a:p>
          <a:p>
            <a:r>
              <a:rPr lang="en-US" dirty="0">
                <a:latin typeface="Titillium Web" panose="00000500000000000000" pitchFamily="2" charset="0"/>
              </a:rPr>
              <a:t>12. Batch Size </a:t>
            </a:r>
            <a:r>
              <a:rPr lang="en-US" dirty="0">
                <a:solidFill>
                  <a:srgbClr val="FF0000"/>
                </a:solidFill>
                <a:latin typeface="Titillium Web" panose="00000500000000000000" pitchFamily="2" charset="0"/>
                <a:sym typeface="Wingdings" panose="05000000000000000000" pitchFamily="2" charset="2"/>
              </a:rPr>
              <a:t>(No changes) </a:t>
            </a:r>
            <a:endParaRPr lang="en-US" dirty="0">
              <a:latin typeface="Titillium Web" panose="00000500000000000000" pitchFamily="2" charset="0"/>
            </a:endParaRPr>
          </a:p>
          <a:p>
            <a:r>
              <a:rPr lang="en-US" dirty="0">
                <a:latin typeface="Titillium Web" panose="00000500000000000000" pitchFamily="2" charset="0"/>
              </a:rPr>
              <a:t>13. Inclusion of Data Augmentation (will be discussed later)</a:t>
            </a:r>
          </a:p>
        </p:txBody>
      </p:sp>
    </p:spTree>
    <p:extLst>
      <p:ext uri="{BB962C8B-B14F-4D97-AF65-F5344CB8AC3E}">
        <p14:creationId xmlns:p14="http://schemas.microsoft.com/office/powerpoint/2010/main" val="310136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9D94-C9E0-45CF-B2B2-F06F4363623D}"/>
              </a:ext>
            </a:extLst>
          </p:cNvPr>
          <p:cNvSpPr txBox="1">
            <a:spLocks/>
          </p:cNvSpPr>
          <p:nvPr/>
        </p:nvSpPr>
        <p:spPr>
          <a:xfrm>
            <a:off x="341193" y="316326"/>
            <a:ext cx="6346210" cy="71486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latin typeface="Titillium Web" panose="00000500000000000000" pitchFamily="2" charset="0"/>
              </a:rPr>
              <a:t>CNN with Data Augmentation</a:t>
            </a:r>
          </a:p>
        </p:txBody>
      </p:sp>
      <p:pic>
        <p:nvPicPr>
          <p:cNvPr id="4" name="Picture 3">
            <a:extLst>
              <a:ext uri="{FF2B5EF4-FFF2-40B4-BE49-F238E27FC236}">
                <a16:creationId xmlns:a16="http://schemas.microsoft.com/office/drawing/2014/main" id="{E687FBE1-19D0-48A7-B831-F26B9B172454}"/>
              </a:ext>
            </a:extLst>
          </p:cNvPr>
          <p:cNvPicPr>
            <a:picLocks noChangeAspect="1"/>
          </p:cNvPicPr>
          <p:nvPr/>
        </p:nvPicPr>
        <p:blipFill>
          <a:blip r:embed="rId2"/>
          <a:stretch>
            <a:fillRect/>
          </a:stretch>
        </p:blipFill>
        <p:spPr>
          <a:xfrm>
            <a:off x="341193" y="3538661"/>
            <a:ext cx="4490114" cy="2507219"/>
          </a:xfrm>
          <a:prstGeom prst="rect">
            <a:avLst/>
          </a:prstGeom>
        </p:spPr>
      </p:pic>
      <p:sp>
        <p:nvSpPr>
          <p:cNvPr id="6" name="TextBox 5">
            <a:extLst>
              <a:ext uri="{FF2B5EF4-FFF2-40B4-BE49-F238E27FC236}">
                <a16:creationId xmlns:a16="http://schemas.microsoft.com/office/drawing/2014/main" id="{9F205E6B-DCA6-4EAC-B597-BD1419E4CB34}"/>
              </a:ext>
            </a:extLst>
          </p:cNvPr>
          <p:cNvSpPr txBox="1"/>
          <p:nvPr/>
        </p:nvSpPr>
        <p:spPr>
          <a:xfrm>
            <a:off x="341193" y="834241"/>
            <a:ext cx="11526670" cy="646331"/>
          </a:xfrm>
          <a:prstGeom prst="rect">
            <a:avLst/>
          </a:prstGeom>
          <a:noFill/>
        </p:spPr>
        <p:txBody>
          <a:bodyPr wrap="square">
            <a:spAutoFit/>
          </a:bodyPr>
          <a:lstStyle/>
          <a:p>
            <a:r>
              <a:rPr lang="en-US" dirty="0">
                <a:latin typeface="Titillium Web" panose="00000500000000000000" pitchFamily="2" charset="0"/>
              </a:rPr>
              <a:t>Here is where I applied data augmentation to my model fitting. This was meant to try an increase the validation accuracy of the model as well as reduce the model’s overfitting even further. </a:t>
            </a:r>
          </a:p>
        </p:txBody>
      </p:sp>
      <p:sp>
        <p:nvSpPr>
          <p:cNvPr id="7" name="TextBox 6">
            <a:extLst>
              <a:ext uri="{FF2B5EF4-FFF2-40B4-BE49-F238E27FC236}">
                <a16:creationId xmlns:a16="http://schemas.microsoft.com/office/drawing/2014/main" id="{810773EC-C58E-4507-85B3-BC5A970229DB}"/>
              </a:ext>
            </a:extLst>
          </p:cNvPr>
          <p:cNvSpPr txBox="1"/>
          <p:nvPr/>
        </p:nvSpPr>
        <p:spPr>
          <a:xfrm>
            <a:off x="341193" y="1702827"/>
            <a:ext cx="4490114" cy="1846659"/>
          </a:xfrm>
          <a:prstGeom prst="rect">
            <a:avLst/>
          </a:prstGeom>
          <a:noFill/>
        </p:spPr>
        <p:txBody>
          <a:bodyPr wrap="square" rtlCol="0">
            <a:spAutoFit/>
          </a:bodyPr>
          <a:lstStyle/>
          <a:p>
            <a:r>
              <a:rPr lang="en-US" sz="2400" u="sng" dirty="0">
                <a:latin typeface="Titillium Web" panose="00000500000000000000" pitchFamily="2" charset="0"/>
              </a:rPr>
              <a:t>Feature Engineering</a:t>
            </a:r>
          </a:p>
          <a:p>
            <a:r>
              <a:rPr lang="en-US" dirty="0">
                <a:latin typeface="Titillium Web" panose="00000500000000000000" pitchFamily="2" charset="0"/>
              </a:rPr>
              <a:t>These are the image augmentations that I have applied</a:t>
            </a:r>
          </a:p>
          <a:p>
            <a:r>
              <a:rPr lang="en-US" dirty="0">
                <a:latin typeface="Titillium Web" panose="00000500000000000000" pitchFamily="2" charset="0"/>
              </a:rPr>
              <a:t>- Zoom image</a:t>
            </a:r>
          </a:p>
          <a:p>
            <a:r>
              <a:rPr lang="en-US" dirty="0">
                <a:latin typeface="Titillium Web" panose="00000500000000000000" pitchFamily="2" charset="0"/>
              </a:rPr>
              <a:t>- Shift image horizontally and vertically</a:t>
            </a:r>
          </a:p>
          <a:p>
            <a:r>
              <a:rPr lang="en-US" dirty="0">
                <a:latin typeface="Titillium Web" panose="00000500000000000000" pitchFamily="2" charset="0"/>
              </a:rPr>
              <a:t> </a:t>
            </a:r>
          </a:p>
        </p:txBody>
      </p:sp>
      <p:sp>
        <p:nvSpPr>
          <p:cNvPr id="8" name="TextBox 7">
            <a:extLst>
              <a:ext uri="{FF2B5EF4-FFF2-40B4-BE49-F238E27FC236}">
                <a16:creationId xmlns:a16="http://schemas.microsoft.com/office/drawing/2014/main" id="{0175DCCA-8CC9-490C-A67B-69FF0E0D3EAF}"/>
              </a:ext>
            </a:extLst>
          </p:cNvPr>
          <p:cNvSpPr txBox="1"/>
          <p:nvPr/>
        </p:nvSpPr>
        <p:spPr>
          <a:xfrm>
            <a:off x="5036024" y="1480572"/>
            <a:ext cx="6831839" cy="2862322"/>
          </a:xfrm>
          <a:prstGeom prst="rect">
            <a:avLst/>
          </a:prstGeom>
          <a:noFill/>
        </p:spPr>
        <p:txBody>
          <a:bodyPr wrap="square" rtlCol="0">
            <a:spAutoFit/>
          </a:bodyPr>
          <a:lstStyle/>
          <a:p>
            <a:r>
              <a:rPr lang="en-US" dirty="0">
                <a:latin typeface="Titillium Web" panose="00000500000000000000" pitchFamily="2" charset="0"/>
              </a:rPr>
              <a:t>However, to create an appropriate model using data augmentation, I had to adjust some of the hyperparameters.</a:t>
            </a:r>
          </a:p>
          <a:p>
            <a:endParaRPr lang="en-US" dirty="0">
              <a:latin typeface="Titillium Web" panose="00000500000000000000" pitchFamily="2" charset="0"/>
            </a:endParaRPr>
          </a:p>
          <a:p>
            <a:r>
              <a:rPr lang="en-US" dirty="0">
                <a:latin typeface="Titillium Web" panose="00000500000000000000" pitchFamily="2" charset="0"/>
              </a:rPr>
              <a:t>When I had trained using this data on my current model, I had found that even though yes it did help in reducing the overfitting, it also extended the number of epochs to obtain the best model.</a:t>
            </a:r>
          </a:p>
          <a:p>
            <a:endParaRPr lang="en-US" dirty="0">
              <a:latin typeface="Titillium Web" panose="00000500000000000000" pitchFamily="2" charset="0"/>
            </a:endParaRPr>
          </a:p>
          <a:p>
            <a:r>
              <a:rPr lang="en-US" dirty="0">
                <a:latin typeface="Titillium Web" panose="00000500000000000000" pitchFamily="2" charset="0"/>
              </a:rPr>
              <a:t>Hence, I experimented and adjusted the dropout rates of my model to find the best combination for my model to lower the epochs, get the maximum possible accuracy and have the less overfitting</a:t>
            </a:r>
          </a:p>
        </p:txBody>
      </p:sp>
      <p:pic>
        <p:nvPicPr>
          <p:cNvPr id="12" name="Picture 11">
            <a:extLst>
              <a:ext uri="{FF2B5EF4-FFF2-40B4-BE49-F238E27FC236}">
                <a16:creationId xmlns:a16="http://schemas.microsoft.com/office/drawing/2014/main" id="{A4759823-E30C-471E-ADD7-16DF43D1B322}"/>
              </a:ext>
            </a:extLst>
          </p:cNvPr>
          <p:cNvPicPr>
            <a:picLocks noChangeAspect="1"/>
          </p:cNvPicPr>
          <p:nvPr/>
        </p:nvPicPr>
        <p:blipFill>
          <a:blip r:embed="rId3"/>
          <a:stretch>
            <a:fillRect/>
          </a:stretch>
        </p:blipFill>
        <p:spPr>
          <a:xfrm>
            <a:off x="4944671" y="4342894"/>
            <a:ext cx="4100505" cy="2360336"/>
          </a:xfrm>
          <a:prstGeom prst="rect">
            <a:avLst/>
          </a:prstGeom>
        </p:spPr>
      </p:pic>
      <p:pic>
        <p:nvPicPr>
          <p:cNvPr id="14" name="Picture 13">
            <a:extLst>
              <a:ext uri="{FF2B5EF4-FFF2-40B4-BE49-F238E27FC236}">
                <a16:creationId xmlns:a16="http://schemas.microsoft.com/office/drawing/2014/main" id="{AC7321C4-169A-4F19-8247-1DF427DB7076}"/>
              </a:ext>
            </a:extLst>
          </p:cNvPr>
          <p:cNvPicPr>
            <a:picLocks noChangeAspect="1"/>
          </p:cNvPicPr>
          <p:nvPr/>
        </p:nvPicPr>
        <p:blipFill rotWithShape="1">
          <a:blip r:embed="rId4"/>
          <a:srcRect r="48557"/>
          <a:stretch/>
        </p:blipFill>
        <p:spPr>
          <a:xfrm>
            <a:off x="7712096" y="4792270"/>
            <a:ext cx="2666161" cy="2065729"/>
          </a:xfrm>
          <a:prstGeom prst="rect">
            <a:avLst/>
          </a:prstGeom>
        </p:spPr>
      </p:pic>
      <p:sp>
        <p:nvSpPr>
          <p:cNvPr id="15" name="TextBox 14">
            <a:extLst>
              <a:ext uri="{FF2B5EF4-FFF2-40B4-BE49-F238E27FC236}">
                <a16:creationId xmlns:a16="http://schemas.microsoft.com/office/drawing/2014/main" id="{0C40EB78-ACAD-4E5E-A56C-C60E1438920C}"/>
              </a:ext>
            </a:extLst>
          </p:cNvPr>
          <p:cNvSpPr txBox="1"/>
          <p:nvPr/>
        </p:nvSpPr>
        <p:spPr>
          <a:xfrm>
            <a:off x="10378257" y="4624806"/>
            <a:ext cx="1813743" cy="1077218"/>
          </a:xfrm>
          <a:prstGeom prst="rect">
            <a:avLst/>
          </a:prstGeom>
          <a:noFill/>
        </p:spPr>
        <p:txBody>
          <a:bodyPr wrap="square" rtlCol="0">
            <a:spAutoFit/>
          </a:bodyPr>
          <a:lstStyle/>
          <a:p>
            <a:r>
              <a:rPr lang="en-US" sz="1600" dirty="0">
                <a:latin typeface="Titillium Web" panose="00000500000000000000" pitchFamily="2" charset="0"/>
              </a:rPr>
              <a:t>Dropout Rates</a:t>
            </a:r>
          </a:p>
          <a:p>
            <a:r>
              <a:rPr lang="en-US" sz="1600" dirty="0">
                <a:latin typeface="Titillium Web" panose="00000500000000000000" pitchFamily="2" charset="0"/>
              </a:rPr>
              <a:t>MaxPool1 (0.25)</a:t>
            </a:r>
          </a:p>
          <a:p>
            <a:r>
              <a:rPr lang="en-SG" sz="1600" b="0" i="0" u="none" strike="noStrike" dirty="0">
                <a:solidFill>
                  <a:srgbClr val="000000"/>
                </a:solidFill>
                <a:effectLst/>
                <a:latin typeface="Libre Franklin" panose="020B0604020202020204" pitchFamily="2" charset="0"/>
              </a:rPr>
              <a:t>MaxPool2</a:t>
            </a:r>
            <a:r>
              <a:rPr lang="en-US" sz="1600" dirty="0">
                <a:latin typeface="Titillium Web" panose="00000500000000000000" pitchFamily="2" charset="0"/>
              </a:rPr>
              <a:t>(0.25)</a:t>
            </a:r>
          </a:p>
          <a:p>
            <a:r>
              <a:rPr lang="en-US" sz="1600" dirty="0">
                <a:latin typeface="Titillium Web" panose="00000500000000000000" pitchFamily="2" charset="0"/>
              </a:rPr>
              <a:t>Dense (0.5)</a:t>
            </a:r>
          </a:p>
        </p:txBody>
      </p:sp>
    </p:spTree>
    <p:extLst>
      <p:ext uri="{BB962C8B-B14F-4D97-AF65-F5344CB8AC3E}">
        <p14:creationId xmlns:p14="http://schemas.microsoft.com/office/powerpoint/2010/main" val="260651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9041-57D0-49A4-9969-7B9E9B3D9A7E}"/>
              </a:ext>
            </a:extLst>
          </p:cNvPr>
          <p:cNvSpPr txBox="1">
            <a:spLocks/>
          </p:cNvSpPr>
          <p:nvPr/>
        </p:nvSpPr>
        <p:spPr>
          <a:xfrm>
            <a:off x="341192" y="316326"/>
            <a:ext cx="11245757" cy="71486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latin typeface="Titillium Web" panose="00000500000000000000" pitchFamily="2" charset="0"/>
              </a:rPr>
              <a:t>CNN with Data Augmentation model results  </a:t>
            </a:r>
          </a:p>
        </p:txBody>
      </p:sp>
      <p:sp>
        <p:nvSpPr>
          <p:cNvPr id="8" name="TextBox 7">
            <a:extLst>
              <a:ext uri="{FF2B5EF4-FFF2-40B4-BE49-F238E27FC236}">
                <a16:creationId xmlns:a16="http://schemas.microsoft.com/office/drawing/2014/main" id="{A6E96964-ECCA-4AF4-996B-1E64578FAE67}"/>
              </a:ext>
            </a:extLst>
          </p:cNvPr>
          <p:cNvSpPr txBox="1"/>
          <p:nvPr/>
        </p:nvSpPr>
        <p:spPr>
          <a:xfrm>
            <a:off x="7114641" y="1285970"/>
            <a:ext cx="4854446" cy="4524315"/>
          </a:xfrm>
          <a:prstGeom prst="rect">
            <a:avLst/>
          </a:prstGeom>
          <a:noFill/>
        </p:spPr>
        <p:txBody>
          <a:bodyPr wrap="square" rtlCol="0">
            <a:spAutoFit/>
          </a:bodyPr>
          <a:lstStyle/>
          <a:p>
            <a:r>
              <a:rPr lang="en-US" dirty="0">
                <a:latin typeface="Titillium Web" panose="00000500000000000000" pitchFamily="2" charset="0"/>
              </a:rPr>
              <a:t>Through data augmentation and dropout rate adjustment for my model, we see that we were able to maintain the maximum accuracy score of 0.93 ~ 0.94 in the model’s classifications.</a:t>
            </a:r>
          </a:p>
          <a:p>
            <a:endParaRPr lang="en-US" dirty="0">
              <a:latin typeface="Titillium Web" panose="00000500000000000000" pitchFamily="2" charset="0"/>
            </a:endParaRPr>
          </a:p>
          <a:p>
            <a:r>
              <a:rPr lang="en-US" dirty="0">
                <a:latin typeface="Titillium Web" panose="00000500000000000000" pitchFamily="2" charset="0"/>
              </a:rPr>
              <a:t>Not only that but looking at the epoch graphs, we managed to reduce the overfitting in the model to a good minimum by using data augmentation.</a:t>
            </a:r>
          </a:p>
          <a:p>
            <a:endParaRPr lang="en-US" dirty="0">
              <a:latin typeface="Titillium Web" panose="00000500000000000000" pitchFamily="2" charset="0"/>
            </a:endParaRPr>
          </a:p>
          <a:p>
            <a:r>
              <a:rPr lang="en-US" dirty="0">
                <a:latin typeface="Titillium Web" panose="00000500000000000000" pitchFamily="2" charset="0"/>
              </a:rPr>
              <a:t>We have also been able to reduce the number of needed epochs to reach this score from &gt;75 to around 43. </a:t>
            </a:r>
          </a:p>
          <a:p>
            <a:endParaRPr lang="en-US" dirty="0">
              <a:latin typeface="Titillium Web" panose="00000500000000000000" pitchFamily="2" charset="0"/>
            </a:endParaRPr>
          </a:p>
          <a:p>
            <a:r>
              <a:rPr lang="en-US" dirty="0">
                <a:latin typeface="Titillium Web" panose="00000500000000000000" pitchFamily="2" charset="0"/>
              </a:rPr>
              <a:t>Looking at our results, this will be my best optimized model for the Fashion MNIST dataset, </a:t>
            </a:r>
          </a:p>
        </p:txBody>
      </p:sp>
      <p:pic>
        <p:nvPicPr>
          <p:cNvPr id="4" name="Picture 3">
            <a:extLst>
              <a:ext uri="{FF2B5EF4-FFF2-40B4-BE49-F238E27FC236}">
                <a16:creationId xmlns:a16="http://schemas.microsoft.com/office/drawing/2014/main" id="{2BF906CB-6088-42CE-BE6A-F53FD34CE1CD}"/>
              </a:ext>
            </a:extLst>
          </p:cNvPr>
          <p:cNvPicPr>
            <a:picLocks noChangeAspect="1"/>
          </p:cNvPicPr>
          <p:nvPr/>
        </p:nvPicPr>
        <p:blipFill rotWithShape="1">
          <a:blip r:embed="rId2"/>
          <a:srcRect l="30145"/>
          <a:stretch/>
        </p:blipFill>
        <p:spPr>
          <a:xfrm>
            <a:off x="341192" y="1135050"/>
            <a:ext cx="6574875" cy="1788205"/>
          </a:xfrm>
          <a:prstGeom prst="rect">
            <a:avLst/>
          </a:prstGeom>
        </p:spPr>
      </p:pic>
      <p:pic>
        <p:nvPicPr>
          <p:cNvPr id="9" name="Picture 8">
            <a:extLst>
              <a:ext uri="{FF2B5EF4-FFF2-40B4-BE49-F238E27FC236}">
                <a16:creationId xmlns:a16="http://schemas.microsoft.com/office/drawing/2014/main" id="{34B98279-29BF-4307-90FA-93A0BE243BD4}"/>
              </a:ext>
            </a:extLst>
          </p:cNvPr>
          <p:cNvPicPr>
            <a:picLocks noChangeAspect="1"/>
          </p:cNvPicPr>
          <p:nvPr/>
        </p:nvPicPr>
        <p:blipFill>
          <a:blip r:embed="rId3"/>
          <a:stretch>
            <a:fillRect/>
          </a:stretch>
        </p:blipFill>
        <p:spPr>
          <a:xfrm>
            <a:off x="341192" y="3429000"/>
            <a:ext cx="6859224" cy="2767013"/>
          </a:xfrm>
          <a:prstGeom prst="rect">
            <a:avLst/>
          </a:prstGeom>
        </p:spPr>
      </p:pic>
    </p:spTree>
    <p:extLst>
      <p:ext uri="{BB962C8B-B14F-4D97-AF65-F5344CB8AC3E}">
        <p14:creationId xmlns:p14="http://schemas.microsoft.com/office/powerpoint/2010/main" val="143026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9F8B-5076-4ED7-B498-6E8E06C2F87B}"/>
              </a:ext>
            </a:extLst>
          </p:cNvPr>
          <p:cNvSpPr txBox="1">
            <a:spLocks/>
          </p:cNvSpPr>
          <p:nvPr/>
        </p:nvSpPr>
        <p:spPr>
          <a:xfrm>
            <a:off x="363940" y="330626"/>
            <a:ext cx="11464120" cy="71486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latin typeface="Titillium Web" panose="00000500000000000000" pitchFamily="2" charset="0"/>
              </a:rPr>
              <a:t>Final Model Evaluation </a:t>
            </a:r>
          </a:p>
        </p:txBody>
      </p:sp>
      <p:graphicFrame>
        <p:nvGraphicFramePr>
          <p:cNvPr id="16" name="Table 16">
            <a:extLst>
              <a:ext uri="{FF2B5EF4-FFF2-40B4-BE49-F238E27FC236}">
                <a16:creationId xmlns:a16="http://schemas.microsoft.com/office/drawing/2014/main" id="{614E30D5-E9D6-4187-9F12-CAABC30ECBFD}"/>
              </a:ext>
            </a:extLst>
          </p:cNvPr>
          <p:cNvGraphicFramePr>
            <a:graphicFrameLocks noGrp="1"/>
          </p:cNvGraphicFramePr>
          <p:nvPr>
            <p:extLst>
              <p:ext uri="{D42A27DB-BD31-4B8C-83A1-F6EECF244321}">
                <p14:modId xmlns:p14="http://schemas.microsoft.com/office/powerpoint/2010/main" val="1148286748"/>
              </p:ext>
            </p:extLst>
          </p:nvPr>
        </p:nvGraphicFramePr>
        <p:xfrm>
          <a:off x="363940" y="945214"/>
          <a:ext cx="11464120" cy="4967571"/>
        </p:xfrm>
        <a:graphic>
          <a:graphicData uri="http://schemas.openxmlformats.org/drawingml/2006/table">
            <a:tbl>
              <a:tblPr firstRow="1" bandRow="1">
                <a:tableStyleId>{5C22544A-7EE6-4342-B048-85BDC9FD1C3A}</a:tableStyleId>
              </a:tblPr>
              <a:tblGrid>
                <a:gridCol w="1635592">
                  <a:extLst>
                    <a:ext uri="{9D8B030D-6E8A-4147-A177-3AD203B41FA5}">
                      <a16:colId xmlns:a16="http://schemas.microsoft.com/office/drawing/2014/main" val="2358047905"/>
                    </a:ext>
                  </a:extLst>
                </a:gridCol>
                <a:gridCol w="3159322">
                  <a:extLst>
                    <a:ext uri="{9D8B030D-6E8A-4147-A177-3AD203B41FA5}">
                      <a16:colId xmlns:a16="http://schemas.microsoft.com/office/drawing/2014/main" val="141619665"/>
                    </a:ext>
                  </a:extLst>
                </a:gridCol>
                <a:gridCol w="3248167">
                  <a:extLst>
                    <a:ext uri="{9D8B030D-6E8A-4147-A177-3AD203B41FA5}">
                      <a16:colId xmlns:a16="http://schemas.microsoft.com/office/drawing/2014/main" val="2204058324"/>
                    </a:ext>
                  </a:extLst>
                </a:gridCol>
                <a:gridCol w="3421039">
                  <a:extLst>
                    <a:ext uri="{9D8B030D-6E8A-4147-A177-3AD203B41FA5}">
                      <a16:colId xmlns:a16="http://schemas.microsoft.com/office/drawing/2014/main" val="131560278"/>
                    </a:ext>
                  </a:extLst>
                </a:gridCol>
              </a:tblGrid>
              <a:tr h="616196">
                <a:tc>
                  <a:txBody>
                    <a:bodyPr/>
                    <a:lstStyle/>
                    <a:p>
                      <a:r>
                        <a:rPr lang="en-US" sz="1800" dirty="0">
                          <a:latin typeface="Titillium Web" panose="00000500000000000000" pitchFamily="2" charset="0"/>
                        </a:rPr>
                        <a:t>Metrics</a:t>
                      </a:r>
                    </a:p>
                  </a:txBody>
                  <a:tcPr>
                    <a:solidFill>
                      <a:schemeClr val="tx1">
                        <a:lumMod val="75000"/>
                        <a:lumOff val="25000"/>
                      </a:schemeClr>
                    </a:solidFill>
                  </a:tcPr>
                </a:tc>
                <a:tc>
                  <a:txBody>
                    <a:bodyPr/>
                    <a:lstStyle/>
                    <a:p>
                      <a:r>
                        <a:rPr lang="en-US" sz="1800" dirty="0">
                          <a:latin typeface="Titillium Web" panose="00000500000000000000" pitchFamily="2" charset="0"/>
                        </a:rPr>
                        <a:t>Basic Model </a:t>
                      </a:r>
                    </a:p>
                  </a:txBody>
                  <a:tcPr>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tillium Web" panose="00000500000000000000" pitchFamily="2" charset="0"/>
                        </a:rPr>
                        <a:t>CNN(Baseline)</a:t>
                      </a:r>
                    </a:p>
                  </a:txBody>
                  <a:tcPr>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tillium Web" panose="00000500000000000000" pitchFamily="2" charset="0"/>
                        </a:rPr>
                        <a:t>CNN (Optimized With Data Augmentation)</a:t>
                      </a:r>
                    </a:p>
                  </a:txBody>
                  <a:tcPr>
                    <a:solidFill>
                      <a:schemeClr val="tx1">
                        <a:lumMod val="75000"/>
                        <a:lumOff val="25000"/>
                      </a:schemeClr>
                    </a:solidFill>
                  </a:tcPr>
                </a:tc>
                <a:extLst>
                  <a:ext uri="{0D108BD9-81ED-4DB2-BD59-A6C34878D82A}">
                    <a16:rowId xmlns:a16="http://schemas.microsoft.com/office/drawing/2014/main" val="4052879542"/>
                  </a:ext>
                </a:extLst>
              </a:tr>
              <a:tr h="0">
                <a:tc>
                  <a:txBody>
                    <a:bodyPr/>
                    <a:lstStyle/>
                    <a:p>
                      <a:r>
                        <a:rPr lang="en-US" dirty="0">
                          <a:latin typeface="Titillium Web" panose="00000500000000000000" pitchFamily="2" charset="0"/>
                        </a:rPr>
                        <a:t>Val Accuracy </a:t>
                      </a:r>
                    </a:p>
                  </a:txBody>
                  <a:tcPr>
                    <a:solidFill>
                      <a:schemeClr val="accent5">
                        <a:lumMod val="20000"/>
                        <a:lumOff val="80000"/>
                      </a:schemeClr>
                    </a:solidFill>
                  </a:tcPr>
                </a:tc>
                <a:tc>
                  <a:txBody>
                    <a:bodyPr/>
                    <a:lstStyle/>
                    <a:p>
                      <a:r>
                        <a:rPr lang="en-US" dirty="0">
                          <a:latin typeface="Titillium Web" panose="00000500000000000000" pitchFamily="2" charset="0"/>
                        </a:rPr>
                        <a:t>87% ~ 88%</a:t>
                      </a:r>
                    </a:p>
                  </a:txBody>
                  <a:tcPr>
                    <a:solidFill>
                      <a:schemeClr val="accent5">
                        <a:lumMod val="20000"/>
                        <a:lumOff val="80000"/>
                      </a:schemeClr>
                    </a:solidFill>
                  </a:tcPr>
                </a:tc>
                <a:tc>
                  <a:txBody>
                    <a:bodyPr/>
                    <a:lstStyle/>
                    <a:p>
                      <a:r>
                        <a:rPr lang="en-US" dirty="0">
                          <a:latin typeface="Titillium Web" panose="00000500000000000000" pitchFamily="2" charset="0"/>
                        </a:rPr>
                        <a:t>90% ~ 91.5%</a:t>
                      </a:r>
                    </a:p>
                  </a:txBody>
                  <a:tcPr>
                    <a:solidFill>
                      <a:schemeClr val="accent5">
                        <a:lumMod val="20000"/>
                        <a:lumOff val="80000"/>
                      </a:schemeClr>
                    </a:solidFill>
                  </a:tcPr>
                </a:tc>
                <a:tc>
                  <a:txBody>
                    <a:bodyPr/>
                    <a:lstStyle/>
                    <a:p>
                      <a:r>
                        <a:rPr lang="en-US" dirty="0">
                          <a:latin typeface="Titillium Web" panose="00000500000000000000" pitchFamily="2" charset="0"/>
                        </a:rPr>
                        <a:t>93% ~ 94%</a:t>
                      </a:r>
                    </a:p>
                  </a:txBody>
                  <a:tcPr>
                    <a:solidFill>
                      <a:schemeClr val="accent5">
                        <a:lumMod val="20000"/>
                        <a:lumOff val="80000"/>
                      </a:schemeClr>
                    </a:solidFill>
                  </a:tcPr>
                </a:tc>
                <a:extLst>
                  <a:ext uri="{0D108BD9-81ED-4DB2-BD59-A6C34878D82A}">
                    <a16:rowId xmlns:a16="http://schemas.microsoft.com/office/drawing/2014/main" val="3751849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tillium Web" panose="00000500000000000000" pitchFamily="2" charset="0"/>
                        </a:rPr>
                        <a:t>Train Accuracy </a:t>
                      </a:r>
                    </a:p>
                  </a:txBody>
                  <a:tcPr>
                    <a:solidFill>
                      <a:schemeClr val="accent5">
                        <a:lumMod val="20000"/>
                        <a:lumOff val="80000"/>
                      </a:schemeClr>
                    </a:solidFill>
                  </a:tcPr>
                </a:tc>
                <a:tc>
                  <a:txBody>
                    <a:bodyPr/>
                    <a:lstStyle/>
                    <a:p>
                      <a:r>
                        <a:rPr lang="en-US" dirty="0">
                          <a:latin typeface="Titillium Web" panose="00000500000000000000" pitchFamily="2" charset="0"/>
                        </a:rPr>
                        <a:t>92%</a:t>
                      </a:r>
                    </a:p>
                  </a:txBody>
                  <a:tcPr>
                    <a:solidFill>
                      <a:schemeClr val="accent5">
                        <a:lumMod val="20000"/>
                        <a:lumOff val="80000"/>
                      </a:schemeClr>
                    </a:solidFill>
                  </a:tcPr>
                </a:tc>
                <a:tc>
                  <a:txBody>
                    <a:bodyPr/>
                    <a:lstStyle/>
                    <a:p>
                      <a:r>
                        <a:rPr lang="en-US" dirty="0">
                          <a:latin typeface="Titillium Web" panose="00000500000000000000" pitchFamily="2" charset="0"/>
                        </a:rPr>
                        <a:t>98% ~ 99% </a:t>
                      </a:r>
                      <a:r>
                        <a:rPr lang="en-US" dirty="0">
                          <a:solidFill>
                            <a:srgbClr val="FF0000"/>
                          </a:solidFill>
                          <a:latin typeface="Titillium Web" panose="00000500000000000000" pitchFamily="2" charset="0"/>
                        </a:rPr>
                        <a:t>(Extreme overfitting)</a:t>
                      </a:r>
                    </a:p>
                  </a:txBody>
                  <a:tcPr>
                    <a:solidFill>
                      <a:schemeClr val="accent5">
                        <a:lumMod val="20000"/>
                        <a:lumOff val="80000"/>
                      </a:schemeClr>
                    </a:solidFill>
                  </a:tcPr>
                </a:tc>
                <a:tc>
                  <a:txBody>
                    <a:bodyPr/>
                    <a:lstStyle/>
                    <a:p>
                      <a:r>
                        <a:rPr lang="en-US" dirty="0">
                          <a:latin typeface="Titillium Web" panose="00000500000000000000" pitchFamily="2" charset="0"/>
                        </a:rPr>
                        <a:t>94% ~ 95%</a:t>
                      </a:r>
                    </a:p>
                  </a:txBody>
                  <a:tcPr>
                    <a:solidFill>
                      <a:schemeClr val="accent5">
                        <a:lumMod val="20000"/>
                        <a:lumOff val="80000"/>
                      </a:schemeClr>
                    </a:solidFill>
                  </a:tcPr>
                </a:tc>
                <a:extLst>
                  <a:ext uri="{0D108BD9-81ED-4DB2-BD59-A6C34878D82A}">
                    <a16:rowId xmlns:a16="http://schemas.microsoft.com/office/drawing/2014/main" val="2209952399"/>
                  </a:ext>
                </a:extLst>
              </a:tr>
              <a:tr h="395571">
                <a:tc>
                  <a:txBody>
                    <a:bodyPr/>
                    <a:lstStyle/>
                    <a:p>
                      <a:r>
                        <a:rPr lang="en-US" dirty="0">
                          <a:latin typeface="Titillium Web" panose="00000500000000000000" pitchFamily="2" charset="0"/>
                        </a:rPr>
                        <a:t>Val Loss</a:t>
                      </a:r>
                    </a:p>
                  </a:txBody>
                  <a:tcPr>
                    <a:solidFill>
                      <a:schemeClr val="accent5">
                        <a:lumMod val="20000"/>
                        <a:lumOff val="80000"/>
                      </a:schemeClr>
                    </a:solidFill>
                  </a:tcPr>
                </a:tc>
                <a:tc>
                  <a:txBody>
                    <a:bodyPr/>
                    <a:lstStyle/>
                    <a:p>
                      <a:r>
                        <a:rPr lang="en-US" dirty="0">
                          <a:latin typeface="Titillium Web" panose="00000500000000000000" pitchFamily="2" charset="0"/>
                        </a:rPr>
                        <a:t>0.35 (Constant after awhile)</a:t>
                      </a:r>
                    </a:p>
                  </a:txBody>
                  <a:tcPr>
                    <a:solidFill>
                      <a:schemeClr val="accent5">
                        <a:lumMod val="20000"/>
                        <a:lumOff val="80000"/>
                      </a:schemeClr>
                    </a:solidFill>
                  </a:tcPr>
                </a:tc>
                <a:tc>
                  <a:txBody>
                    <a:bodyPr/>
                    <a:lstStyle/>
                    <a:p>
                      <a:r>
                        <a:rPr lang="en-US" dirty="0">
                          <a:latin typeface="Titillium Web" panose="00000500000000000000" pitchFamily="2" charset="0"/>
                        </a:rPr>
                        <a:t>0.46( Increasing after awhile)</a:t>
                      </a:r>
                    </a:p>
                  </a:txBody>
                  <a:tcPr>
                    <a:solidFill>
                      <a:schemeClr val="accent5">
                        <a:lumMod val="20000"/>
                        <a:lumOff val="80000"/>
                      </a:schemeClr>
                    </a:solidFill>
                  </a:tcPr>
                </a:tc>
                <a:tc>
                  <a:txBody>
                    <a:bodyPr/>
                    <a:lstStyle/>
                    <a:p>
                      <a:r>
                        <a:rPr lang="en-US" dirty="0">
                          <a:latin typeface="Titillium Web" panose="00000500000000000000" pitchFamily="2" charset="0"/>
                        </a:rPr>
                        <a:t>0.171</a:t>
                      </a:r>
                    </a:p>
                  </a:txBody>
                  <a:tcPr>
                    <a:solidFill>
                      <a:schemeClr val="accent5">
                        <a:lumMod val="20000"/>
                        <a:lumOff val="80000"/>
                      </a:schemeClr>
                    </a:solidFill>
                  </a:tcPr>
                </a:tc>
                <a:extLst>
                  <a:ext uri="{0D108BD9-81ED-4DB2-BD59-A6C34878D82A}">
                    <a16:rowId xmlns:a16="http://schemas.microsoft.com/office/drawing/2014/main" val="970222943"/>
                  </a:ext>
                </a:extLst>
              </a:tr>
              <a:tr h="0">
                <a:tc>
                  <a:txBody>
                    <a:bodyPr/>
                    <a:lstStyle/>
                    <a:p>
                      <a:r>
                        <a:rPr lang="en-US" dirty="0">
                          <a:latin typeface="Titillium Web" panose="00000500000000000000" pitchFamily="2" charset="0"/>
                        </a:rPr>
                        <a:t>Loss</a:t>
                      </a:r>
                    </a:p>
                  </a:txBody>
                  <a:tcPr>
                    <a:solidFill>
                      <a:schemeClr val="accent5">
                        <a:lumMod val="20000"/>
                        <a:lumOff val="80000"/>
                      </a:schemeClr>
                    </a:solidFill>
                  </a:tcPr>
                </a:tc>
                <a:tc>
                  <a:txBody>
                    <a:bodyPr/>
                    <a:lstStyle/>
                    <a:p>
                      <a:r>
                        <a:rPr lang="en-US" dirty="0">
                          <a:latin typeface="Titillium Web" panose="00000500000000000000" pitchFamily="2" charset="0"/>
                        </a:rPr>
                        <a:t>0.2</a:t>
                      </a:r>
                    </a:p>
                  </a:txBody>
                  <a:tcPr>
                    <a:solidFill>
                      <a:schemeClr val="accent5">
                        <a:lumMod val="20000"/>
                        <a:lumOff val="80000"/>
                      </a:schemeClr>
                    </a:solidFill>
                  </a:tcPr>
                </a:tc>
                <a:tc>
                  <a:txBody>
                    <a:bodyPr/>
                    <a:lstStyle/>
                    <a:p>
                      <a:r>
                        <a:rPr lang="en-US" dirty="0">
                          <a:latin typeface="Titillium Web" panose="00000500000000000000" pitchFamily="2" charset="0"/>
                        </a:rPr>
                        <a:t>0.03</a:t>
                      </a:r>
                    </a:p>
                  </a:txBody>
                  <a:tcPr>
                    <a:solidFill>
                      <a:schemeClr val="accent5">
                        <a:lumMod val="20000"/>
                        <a:lumOff val="80000"/>
                      </a:schemeClr>
                    </a:solidFill>
                  </a:tcPr>
                </a:tc>
                <a:tc>
                  <a:txBody>
                    <a:bodyPr/>
                    <a:lstStyle/>
                    <a:p>
                      <a:r>
                        <a:rPr lang="en-US" dirty="0">
                          <a:latin typeface="Titillium Web" panose="00000500000000000000" pitchFamily="2" charset="0"/>
                        </a:rPr>
                        <a:t>0.170</a:t>
                      </a:r>
                    </a:p>
                  </a:txBody>
                  <a:tcPr>
                    <a:solidFill>
                      <a:schemeClr val="accent5">
                        <a:lumMod val="20000"/>
                        <a:lumOff val="80000"/>
                      </a:schemeClr>
                    </a:solidFill>
                  </a:tcPr>
                </a:tc>
                <a:extLst>
                  <a:ext uri="{0D108BD9-81ED-4DB2-BD59-A6C34878D82A}">
                    <a16:rowId xmlns:a16="http://schemas.microsoft.com/office/drawing/2014/main" val="2866710211"/>
                  </a:ext>
                </a:extLst>
              </a:tr>
              <a:tr h="709057">
                <a:tc>
                  <a:txBody>
                    <a:bodyPr/>
                    <a:lstStyle/>
                    <a:p>
                      <a:r>
                        <a:rPr lang="en-US" dirty="0">
                          <a:latin typeface="Titillium Web" panose="00000500000000000000" pitchFamily="2" charset="0"/>
                        </a:rPr>
                        <a:t>Epochs Accuracy graphs</a:t>
                      </a:r>
                    </a:p>
                  </a:txBody>
                  <a:tcPr>
                    <a:solidFill>
                      <a:schemeClr val="accent5">
                        <a:lumMod val="20000"/>
                        <a:lumOff val="80000"/>
                      </a:schemeClr>
                    </a:solidFill>
                  </a:tcPr>
                </a:tc>
                <a:tc>
                  <a:txBody>
                    <a:bodyPr/>
                    <a:lstStyle/>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txBody>
                  <a:tcPr>
                    <a:solidFill>
                      <a:schemeClr val="accent5">
                        <a:lumMod val="20000"/>
                        <a:lumOff val="80000"/>
                      </a:schemeClr>
                    </a:solidFill>
                  </a:tcPr>
                </a:tc>
                <a:tc>
                  <a:txBody>
                    <a:bodyPr/>
                    <a:lstStyle/>
                    <a:p>
                      <a:endParaRPr lang="en-US" dirty="0">
                        <a:latin typeface="Titillium Web" panose="00000500000000000000" pitchFamily="2" charset="0"/>
                      </a:endParaRPr>
                    </a:p>
                  </a:txBody>
                  <a:tcPr>
                    <a:solidFill>
                      <a:schemeClr val="accent5">
                        <a:lumMod val="20000"/>
                        <a:lumOff val="80000"/>
                      </a:schemeClr>
                    </a:solidFill>
                  </a:tcPr>
                </a:tc>
                <a:tc>
                  <a:txBody>
                    <a:bodyPr/>
                    <a:lstStyle/>
                    <a:p>
                      <a:endParaRPr lang="en-US" dirty="0">
                        <a:latin typeface="Titillium Web" panose="00000500000000000000" pitchFamily="2" charset="0"/>
                      </a:endParaRPr>
                    </a:p>
                  </a:txBody>
                  <a:tcPr>
                    <a:solidFill>
                      <a:schemeClr val="accent5">
                        <a:lumMod val="20000"/>
                        <a:lumOff val="80000"/>
                      </a:schemeClr>
                    </a:solidFill>
                  </a:tcPr>
                </a:tc>
                <a:extLst>
                  <a:ext uri="{0D108BD9-81ED-4DB2-BD59-A6C34878D82A}">
                    <a16:rowId xmlns:a16="http://schemas.microsoft.com/office/drawing/2014/main" val="2294193325"/>
                  </a:ext>
                </a:extLst>
              </a:tr>
            </a:tbl>
          </a:graphicData>
        </a:graphic>
      </p:graphicFrame>
      <p:pic>
        <p:nvPicPr>
          <p:cNvPr id="19" name="Picture 18">
            <a:extLst>
              <a:ext uri="{FF2B5EF4-FFF2-40B4-BE49-F238E27FC236}">
                <a16:creationId xmlns:a16="http://schemas.microsoft.com/office/drawing/2014/main" id="{90EF176F-8FD6-49B4-953E-2B202D38785A}"/>
              </a:ext>
            </a:extLst>
          </p:cNvPr>
          <p:cNvPicPr>
            <a:picLocks noChangeAspect="1"/>
          </p:cNvPicPr>
          <p:nvPr/>
        </p:nvPicPr>
        <p:blipFill>
          <a:blip r:embed="rId2"/>
          <a:stretch>
            <a:fillRect/>
          </a:stretch>
        </p:blipFill>
        <p:spPr>
          <a:xfrm>
            <a:off x="2007784" y="3111688"/>
            <a:ext cx="3132832" cy="2579427"/>
          </a:xfrm>
          <a:prstGeom prst="rect">
            <a:avLst/>
          </a:prstGeom>
        </p:spPr>
      </p:pic>
      <p:sp>
        <p:nvSpPr>
          <p:cNvPr id="20" name="TextBox 19">
            <a:extLst>
              <a:ext uri="{FF2B5EF4-FFF2-40B4-BE49-F238E27FC236}">
                <a16:creationId xmlns:a16="http://schemas.microsoft.com/office/drawing/2014/main" id="{E61CC61A-52B0-4211-A65F-7CA81BB7C442}"/>
              </a:ext>
            </a:extLst>
          </p:cNvPr>
          <p:cNvSpPr txBox="1"/>
          <p:nvPr/>
        </p:nvSpPr>
        <p:spPr>
          <a:xfrm>
            <a:off x="3574200" y="3689738"/>
            <a:ext cx="1392072" cy="338554"/>
          </a:xfrm>
          <a:prstGeom prst="rect">
            <a:avLst/>
          </a:prstGeom>
          <a:noFill/>
        </p:spPr>
        <p:txBody>
          <a:bodyPr wrap="square" rtlCol="0">
            <a:spAutoFit/>
          </a:bodyPr>
          <a:lstStyle/>
          <a:p>
            <a:r>
              <a:rPr lang="en-US" sz="1600" dirty="0">
                <a:solidFill>
                  <a:srgbClr val="FF0000"/>
                </a:solidFill>
              </a:rPr>
              <a:t>Overfitting</a:t>
            </a:r>
          </a:p>
        </p:txBody>
      </p:sp>
      <p:cxnSp>
        <p:nvCxnSpPr>
          <p:cNvPr id="22" name="Straight Arrow Connector 21">
            <a:extLst>
              <a:ext uri="{FF2B5EF4-FFF2-40B4-BE49-F238E27FC236}">
                <a16:creationId xmlns:a16="http://schemas.microsoft.com/office/drawing/2014/main" id="{24699F8A-7587-4079-A084-AB1F856DD9F4}"/>
              </a:ext>
            </a:extLst>
          </p:cNvPr>
          <p:cNvCxnSpPr>
            <a:cxnSpLocks/>
          </p:cNvCxnSpPr>
          <p:nvPr/>
        </p:nvCxnSpPr>
        <p:spPr>
          <a:xfrm>
            <a:off x="4744831" y="3428999"/>
            <a:ext cx="0" cy="59852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74855E3-BB76-4E2C-9C89-B19A2B433081}"/>
              </a:ext>
            </a:extLst>
          </p:cNvPr>
          <p:cNvPicPr>
            <a:picLocks noChangeAspect="1"/>
          </p:cNvPicPr>
          <p:nvPr/>
        </p:nvPicPr>
        <p:blipFill rotWithShape="1">
          <a:blip r:embed="rId3"/>
          <a:srcRect r="1406"/>
          <a:stretch/>
        </p:blipFill>
        <p:spPr>
          <a:xfrm>
            <a:off x="5160448" y="3111688"/>
            <a:ext cx="3260221" cy="2579426"/>
          </a:xfrm>
          <a:prstGeom prst="rect">
            <a:avLst/>
          </a:prstGeom>
        </p:spPr>
      </p:pic>
      <p:cxnSp>
        <p:nvCxnSpPr>
          <p:cNvPr id="29" name="Straight Arrow Connector 28">
            <a:extLst>
              <a:ext uri="{FF2B5EF4-FFF2-40B4-BE49-F238E27FC236}">
                <a16:creationId xmlns:a16="http://schemas.microsoft.com/office/drawing/2014/main" id="{6B7CC4E3-9B95-47F3-A1E5-0FF9A1CDA348}"/>
              </a:ext>
            </a:extLst>
          </p:cNvPr>
          <p:cNvCxnSpPr>
            <a:cxnSpLocks/>
          </p:cNvCxnSpPr>
          <p:nvPr/>
        </p:nvCxnSpPr>
        <p:spPr>
          <a:xfrm>
            <a:off x="8022568" y="3390476"/>
            <a:ext cx="0" cy="88127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DDC6FD5-AA09-45FC-A8AE-54606FB0A7B1}"/>
              </a:ext>
            </a:extLst>
          </p:cNvPr>
          <p:cNvSpPr txBox="1"/>
          <p:nvPr/>
        </p:nvSpPr>
        <p:spPr>
          <a:xfrm>
            <a:off x="6785843" y="3661835"/>
            <a:ext cx="1392072" cy="584775"/>
          </a:xfrm>
          <a:prstGeom prst="rect">
            <a:avLst/>
          </a:prstGeom>
          <a:noFill/>
        </p:spPr>
        <p:txBody>
          <a:bodyPr wrap="square" rtlCol="0">
            <a:spAutoFit/>
          </a:bodyPr>
          <a:lstStyle/>
          <a:p>
            <a:r>
              <a:rPr lang="en-US" sz="1600" dirty="0">
                <a:solidFill>
                  <a:srgbClr val="FF0000"/>
                </a:solidFill>
              </a:rPr>
              <a:t>Extreme</a:t>
            </a:r>
          </a:p>
          <a:p>
            <a:r>
              <a:rPr lang="en-US" sz="1600" dirty="0">
                <a:solidFill>
                  <a:srgbClr val="FF0000"/>
                </a:solidFill>
              </a:rPr>
              <a:t>Overfitting</a:t>
            </a:r>
          </a:p>
        </p:txBody>
      </p:sp>
      <p:pic>
        <p:nvPicPr>
          <p:cNvPr id="4" name="Picture 3">
            <a:extLst>
              <a:ext uri="{FF2B5EF4-FFF2-40B4-BE49-F238E27FC236}">
                <a16:creationId xmlns:a16="http://schemas.microsoft.com/office/drawing/2014/main" id="{21712FFC-DA44-4B60-A6F9-EA46E009EA25}"/>
              </a:ext>
            </a:extLst>
          </p:cNvPr>
          <p:cNvPicPr>
            <a:picLocks noChangeAspect="1"/>
          </p:cNvPicPr>
          <p:nvPr/>
        </p:nvPicPr>
        <p:blipFill>
          <a:blip r:embed="rId4"/>
          <a:stretch>
            <a:fillRect/>
          </a:stretch>
        </p:blipFill>
        <p:spPr>
          <a:xfrm>
            <a:off x="8440501" y="3111688"/>
            <a:ext cx="3260221" cy="2608177"/>
          </a:xfrm>
          <a:prstGeom prst="rect">
            <a:avLst/>
          </a:prstGeom>
        </p:spPr>
      </p:pic>
      <p:sp>
        <p:nvSpPr>
          <p:cNvPr id="5" name="TextBox 4">
            <a:extLst>
              <a:ext uri="{FF2B5EF4-FFF2-40B4-BE49-F238E27FC236}">
                <a16:creationId xmlns:a16="http://schemas.microsoft.com/office/drawing/2014/main" id="{74C65246-016E-4C34-B9C6-D5FB6B6FAB57}"/>
              </a:ext>
            </a:extLst>
          </p:cNvPr>
          <p:cNvSpPr txBox="1"/>
          <p:nvPr/>
        </p:nvSpPr>
        <p:spPr>
          <a:xfrm>
            <a:off x="9803310" y="3688749"/>
            <a:ext cx="1630111" cy="369332"/>
          </a:xfrm>
          <a:prstGeom prst="rect">
            <a:avLst/>
          </a:prstGeom>
          <a:noFill/>
        </p:spPr>
        <p:txBody>
          <a:bodyPr wrap="square" rtlCol="0">
            <a:spAutoFit/>
          </a:bodyPr>
          <a:lstStyle/>
          <a:p>
            <a:r>
              <a:rPr lang="en-US" dirty="0">
                <a:solidFill>
                  <a:srgbClr val="00B050"/>
                </a:solidFill>
              </a:rPr>
              <a:t>No Overfitting</a:t>
            </a:r>
          </a:p>
        </p:txBody>
      </p:sp>
    </p:spTree>
    <p:extLst>
      <p:ext uri="{BB962C8B-B14F-4D97-AF65-F5344CB8AC3E}">
        <p14:creationId xmlns:p14="http://schemas.microsoft.com/office/powerpoint/2010/main" val="204334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4A74-AC4C-41EC-9EB1-5A53039E13FD}"/>
              </a:ext>
            </a:extLst>
          </p:cNvPr>
          <p:cNvSpPr txBox="1">
            <a:spLocks/>
          </p:cNvSpPr>
          <p:nvPr/>
        </p:nvSpPr>
        <p:spPr>
          <a:xfrm>
            <a:off x="341192" y="286697"/>
            <a:ext cx="10658903" cy="71486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latin typeface="Titillium Web" panose="00000500000000000000" pitchFamily="2" charset="0"/>
              </a:rPr>
              <a:t>Model Performance Comparison</a:t>
            </a:r>
          </a:p>
        </p:txBody>
      </p:sp>
      <p:pic>
        <p:nvPicPr>
          <p:cNvPr id="5" name="Picture 4">
            <a:extLst>
              <a:ext uri="{FF2B5EF4-FFF2-40B4-BE49-F238E27FC236}">
                <a16:creationId xmlns:a16="http://schemas.microsoft.com/office/drawing/2014/main" id="{1F54141D-C47E-4C5E-AD14-0C8AACAAD5A4}"/>
              </a:ext>
            </a:extLst>
          </p:cNvPr>
          <p:cNvPicPr>
            <a:picLocks noChangeAspect="1"/>
          </p:cNvPicPr>
          <p:nvPr/>
        </p:nvPicPr>
        <p:blipFill rotWithShape="1">
          <a:blip r:embed="rId2"/>
          <a:srcRect l="58199"/>
          <a:stretch/>
        </p:blipFill>
        <p:spPr>
          <a:xfrm>
            <a:off x="341192" y="3795574"/>
            <a:ext cx="2735919" cy="2916472"/>
          </a:xfrm>
          <a:prstGeom prst="rect">
            <a:avLst/>
          </a:prstGeom>
        </p:spPr>
      </p:pic>
      <p:pic>
        <p:nvPicPr>
          <p:cNvPr id="13" name="Picture 12">
            <a:extLst>
              <a:ext uri="{FF2B5EF4-FFF2-40B4-BE49-F238E27FC236}">
                <a16:creationId xmlns:a16="http://schemas.microsoft.com/office/drawing/2014/main" id="{F57A5821-5067-4D10-8428-4ADAE4571B20}"/>
              </a:ext>
            </a:extLst>
          </p:cNvPr>
          <p:cNvPicPr>
            <a:picLocks noChangeAspect="1"/>
          </p:cNvPicPr>
          <p:nvPr/>
        </p:nvPicPr>
        <p:blipFill rotWithShape="1">
          <a:blip r:embed="rId2"/>
          <a:srcRect r="49858"/>
          <a:stretch/>
        </p:blipFill>
        <p:spPr>
          <a:xfrm>
            <a:off x="294400" y="879102"/>
            <a:ext cx="3076598" cy="2916472"/>
          </a:xfrm>
          <a:prstGeom prst="rect">
            <a:avLst/>
          </a:prstGeom>
        </p:spPr>
      </p:pic>
      <p:sp>
        <p:nvSpPr>
          <p:cNvPr id="15" name="TextBox 14">
            <a:extLst>
              <a:ext uri="{FF2B5EF4-FFF2-40B4-BE49-F238E27FC236}">
                <a16:creationId xmlns:a16="http://schemas.microsoft.com/office/drawing/2014/main" id="{48D538F3-6217-4849-B439-592585DEF5BD}"/>
              </a:ext>
            </a:extLst>
          </p:cNvPr>
          <p:cNvSpPr txBox="1"/>
          <p:nvPr/>
        </p:nvSpPr>
        <p:spPr>
          <a:xfrm>
            <a:off x="3541919" y="879102"/>
            <a:ext cx="8355681" cy="2308324"/>
          </a:xfrm>
          <a:prstGeom prst="rect">
            <a:avLst/>
          </a:prstGeom>
          <a:noFill/>
        </p:spPr>
        <p:txBody>
          <a:bodyPr wrap="square">
            <a:spAutoFit/>
          </a:bodyPr>
          <a:lstStyle/>
          <a:p>
            <a:pPr marL="285750" indent="-285750">
              <a:buFontTx/>
              <a:buChar char="-"/>
            </a:pPr>
            <a:r>
              <a:rPr lang="en-US" dirty="0">
                <a:latin typeface="Titillium Web" panose="00000500000000000000" pitchFamily="2" charset="0"/>
              </a:rPr>
              <a:t>The accuracy gain was due to the significant improvement in Shirts. </a:t>
            </a:r>
          </a:p>
          <a:p>
            <a:pPr marL="285750" indent="-285750">
              <a:buFontTx/>
              <a:buChar char="-"/>
            </a:pPr>
            <a:r>
              <a:rPr lang="en-US" dirty="0">
                <a:latin typeface="Titillium Web" panose="00000500000000000000" pitchFamily="2" charset="0"/>
              </a:rPr>
              <a:t> Overall improvement in most of the categories but there are some slight </a:t>
            </a:r>
            <a:r>
              <a:rPr lang="en-US" dirty="0" err="1">
                <a:latin typeface="Titillium Web" panose="00000500000000000000" pitchFamily="2" charset="0"/>
              </a:rPr>
              <a:t>deprovements</a:t>
            </a:r>
            <a:r>
              <a:rPr lang="en-US" dirty="0">
                <a:latin typeface="Titillium Web" panose="00000500000000000000" pitchFamily="2" charset="0"/>
              </a:rPr>
              <a:t> in T-shirt/top and Trousers </a:t>
            </a:r>
          </a:p>
          <a:p>
            <a:pPr marL="285750" indent="-285750">
              <a:buFontTx/>
              <a:buChar char="-"/>
            </a:pPr>
            <a:r>
              <a:rPr lang="en-US" dirty="0">
                <a:latin typeface="Titillium Web" panose="00000500000000000000" pitchFamily="2" charset="0"/>
              </a:rPr>
              <a:t> We also see that we have managed to almost score perfectly in classifying certain items such as the bag category and sandals category. </a:t>
            </a:r>
          </a:p>
          <a:p>
            <a:pPr marL="285750" indent="-285750">
              <a:buFontTx/>
              <a:buChar char="-"/>
            </a:pPr>
            <a:r>
              <a:rPr lang="en-US" dirty="0">
                <a:latin typeface="Titillium Web" panose="00000500000000000000" pitchFamily="2" charset="0"/>
              </a:rPr>
              <a:t>The worst class for classification was still Shirt but it was still good improvement as compared to the baseline model and basic NN model </a:t>
            </a:r>
          </a:p>
          <a:p>
            <a:r>
              <a:rPr lang="en-US" dirty="0">
                <a:latin typeface="Titillium Web" panose="00000500000000000000" pitchFamily="2" charset="0"/>
              </a:rPr>
              <a:t> </a:t>
            </a:r>
          </a:p>
        </p:txBody>
      </p:sp>
      <p:pic>
        <p:nvPicPr>
          <p:cNvPr id="17" name="Picture 16">
            <a:extLst>
              <a:ext uri="{FF2B5EF4-FFF2-40B4-BE49-F238E27FC236}">
                <a16:creationId xmlns:a16="http://schemas.microsoft.com/office/drawing/2014/main" id="{77624285-336D-4DD5-84BD-AA3F35E4E653}"/>
              </a:ext>
            </a:extLst>
          </p:cNvPr>
          <p:cNvPicPr>
            <a:picLocks noChangeAspect="1"/>
          </p:cNvPicPr>
          <p:nvPr/>
        </p:nvPicPr>
        <p:blipFill>
          <a:blip r:embed="rId3"/>
          <a:stretch>
            <a:fillRect/>
          </a:stretch>
        </p:blipFill>
        <p:spPr>
          <a:xfrm>
            <a:off x="3248031" y="4642008"/>
            <a:ext cx="8788949" cy="2070038"/>
          </a:xfrm>
          <a:prstGeom prst="rect">
            <a:avLst/>
          </a:prstGeom>
        </p:spPr>
      </p:pic>
      <p:sp>
        <p:nvSpPr>
          <p:cNvPr id="19" name="TextBox 18">
            <a:extLst>
              <a:ext uri="{FF2B5EF4-FFF2-40B4-BE49-F238E27FC236}">
                <a16:creationId xmlns:a16="http://schemas.microsoft.com/office/drawing/2014/main" id="{012F9B34-0583-4065-ADE2-55F42DB05093}"/>
              </a:ext>
            </a:extLst>
          </p:cNvPr>
          <p:cNvSpPr txBox="1"/>
          <p:nvPr/>
        </p:nvSpPr>
        <p:spPr>
          <a:xfrm>
            <a:off x="3541919" y="2887682"/>
            <a:ext cx="8265706" cy="1754326"/>
          </a:xfrm>
          <a:prstGeom prst="rect">
            <a:avLst/>
          </a:prstGeom>
          <a:noFill/>
        </p:spPr>
        <p:txBody>
          <a:bodyPr wrap="square">
            <a:spAutoFit/>
          </a:bodyPr>
          <a:lstStyle/>
          <a:p>
            <a:pPr marL="285750" indent="-285750">
              <a:buFontTx/>
              <a:buChar char="-"/>
            </a:pPr>
            <a:r>
              <a:rPr lang="en-US" dirty="0">
                <a:latin typeface="Titillium Web" panose="00000500000000000000" pitchFamily="2" charset="0"/>
              </a:rPr>
              <a:t>Reason for incorrect prediction of shirts, T shirts, Coat and pull overs seem to mainly be due to similar figure outlines and shapes.</a:t>
            </a:r>
          </a:p>
          <a:p>
            <a:pPr marL="285750" indent="-285750">
              <a:buFontTx/>
              <a:buChar char="-"/>
            </a:pPr>
            <a:r>
              <a:rPr lang="en-US" dirty="0">
                <a:latin typeface="Titillium Web" panose="00000500000000000000" pitchFamily="2" charset="0"/>
              </a:rPr>
              <a:t>Some were wrong due to items looking like they belong to another class. </a:t>
            </a:r>
          </a:p>
          <a:p>
            <a:pPr marL="285750" indent="-285750">
              <a:buFontTx/>
              <a:buChar char="-"/>
            </a:pPr>
            <a:r>
              <a:rPr lang="en-US" dirty="0">
                <a:latin typeface="Titillium Web" panose="00000500000000000000" pitchFamily="2" charset="0"/>
              </a:rPr>
              <a:t>Overall, the errors made by the model is likely due to the image itself being unclear of what the object actually is,. humans may have a challenge in guessing correctly on what they are. </a:t>
            </a:r>
          </a:p>
        </p:txBody>
      </p:sp>
    </p:spTree>
    <p:extLst>
      <p:ext uri="{BB962C8B-B14F-4D97-AF65-F5344CB8AC3E}">
        <p14:creationId xmlns:p14="http://schemas.microsoft.com/office/powerpoint/2010/main" val="3943447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{B0F1B96D-28B6-42B1-AA72-4365A5F88F80}tf56160789_win32</Template>
  <TotalTime>3493</TotalTime>
  <Words>1288</Words>
  <Application>Microsoft Office PowerPoint</Application>
  <PresentationFormat>Widescreen</PresentationFormat>
  <Paragraphs>136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Bookman Old Style</vt:lpstr>
      <vt:lpstr>Calibri</vt:lpstr>
      <vt:lpstr>Franklin Gothic Book</vt:lpstr>
      <vt:lpstr>Libre Franklin</vt:lpstr>
      <vt:lpstr>Titillium Web</vt:lpstr>
      <vt:lpstr>1_RetrospectVTI</vt:lpstr>
      <vt:lpstr>Part A Convolutional Neural Network (Fashion MNIST)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A Convolutional Neural Network (Fashion MNIST)</dc:title>
  <dc:creator>Aw Shao Yang</dc:creator>
  <cp:lastModifiedBy>Aw</cp:lastModifiedBy>
  <cp:revision>337</cp:revision>
  <dcterms:created xsi:type="dcterms:W3CDTF">2021-11-19T00:43:54Z</dcterms:created>
  <dcterms:modified xsi:type="dcterms:W3CDTF">2021-11-25T04:07:07Z</dcterms:modified>
</cp:coreProperties>
</file>