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Titillium Web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vByCP2sMh2FmO23y7M37yoNtG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TitilliumWeb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19" Type="http://schemas.openxmlformats.org/officeDocument/2006/relationships/font" Target="fonts/TitilliumWeb-bold.fntdata"/><Relationship Id="rId6" Type="http://schemas.openxmlformats.org/officeDocument/2006/relationships/slide" Target="slides/slide2.xml"/><Relationship Id="rId18" Type="http://schemas.openxmlformats.org/officeDocument/2006/relationships/font" Target="fonts/TitilliumWe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362af5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362af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362af55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362af5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362af55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362af5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362af55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362af5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362af55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362af5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362af551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362af5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362af55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362af55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362af55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4362af5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2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4" name="Google Shape;44;p28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2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32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2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5289754" y="639097"/>
            <a:ext cx="62532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Bookman Old Style"/>
              <a:buNone/>
            </a:pPr>
            <a:r>
              <a:rPr lang="en-US" sz="5400">
                <a:latin typeface="Titillium Web"/>
                <a:ea typeface="Titillium Web"/>
                <a:cs typeface="Titillium Web"/>
                <a:sym typeface="Titillium Web"/>
              </a:rPr>
              <a:t>Part B </a:t>
            </a:r>
            <a:br>
              <a:rPr lang="en-US" sz="540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5400">
                <a:latin typeface="Titillium Web"/>
                <a:ea typeface="Titillium Web"/>
                <a:cs typeface="Titillium Web"/>
                <a:sym typeface="Titillium Web"/>
              </a:rPr>
              <a:t>Convolutional Neural Network </a:t>
            </a:r>
            <a:br>
              <a:rPr lang="en-US" sz="540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5400">
                <a:latin typeface="Titillium Web"/>
                <a:ea typeface="Titillium Web"/>
                <a:cs typeface="Titillium Web"/>
                <a:sym typeface="Titillium Web"/>
              </a:rPr>
              <a:t>(Cifar10)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5289753" y="4672738"/>
            <a:ext cx="62694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  <a:latin typeface="Titillium Web"/>
                <a:ea typeface="Titillium Web"/>
                <a:cs typeface="Titillium Web"/>
                <a:sym typeface="Titillium Web"/>
              </a:rPr>
              <a:t>NAME: AW </a:t>
            </a:r>
            <a:r>
              <a:rPr lang="en-US">
                <a:solidFill>
                  <a:srgbClr val="262626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SHAO YANG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STUDENT ID: P2012126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262626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CLASS: DAAA/FT/2B/03</a:t>
            </a:r>
            <a:endParaRPr sz="2400">
              <a:solidFill>
                <a:srgbClr val="26262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A picture containing building, sitting, bench, side&#10;&#10;Description automatically generate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8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"/>
          <p:cNvCxnSpPr/>
          <p:nvPr/>
        </p:nvCxnSpPr>
        <p:spPr>
          <a:xfrm>
            <a:off x="5427754" y="4498925"/>
            <a:ext cx="5636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362af551_0_0"/>
          <p:cNvSpPr txBox="1"/>
          <p:nvPr/>
        </p:nvSpPr>
        <p:spPr>
          <a:xfrm>
            <a:off x="509400" y="206225"/>
            <a:ext cx="751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Data Exploration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g104362af551_0_0"/>
          <p:cNvSpPr txBox="1"/>
          <p:nvPr/>
        </p:nvSpPr>
        <p:spPr>
          <a:xfrm>
            <a:off x="566050" y="875400"/>
            <a:ext cx="4631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Through the images we see that: 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Char char="-"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Our images are colored (RGB)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Char char="-"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There appears to be more than 2 categories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Char char="-"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We have 50000 images to train while our test set has 10000 images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Char char="-"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The images are of pixel size 32 x 32 (Resolution is not very good)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When building the model, we will need to take these factors into account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Char char="-"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Since the final model has 10 categories, we set the final output layer to have only 10 nodes, 1 node per category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Char char="-"/>
            </a:pP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Images will have an input of 32 x 32 x 3 channel in the input layer for CNN </a:t>
            </a: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since</a:t>
            </a: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 the </a:t>
            </a: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images</a:t>
            </a:r>
            <a:r>
              <a:rPr lang="en-US" sz="1500">
                <a:latin typeface="Titillium Web"/>
                <a:ea typeface="Titillium Web"/>
                <a:cs typeface="Titillium Web"/>
                <a:sym typeface="Titillium Web"/>
              </a:rPr>
              <a:t> are RGB colored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5" name="Google Shape;105;g104362af55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00" y="35388"/>
            <a:ext cx="3935025" cy="38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04362af551_0_0"/>
          <p:cNvPicPr preferRelativeResize="0"/>
          <p:nvPr/>
        </p:nvPicPr>
        <p:blipFill rotWithShape="1">
          <a:blip r:embed="rId4">
            <a:alphaModFix/>
          </a:blip>
          <a:srcRect b="0" l="0" r="0" t="54145"/>
          <a:stretch/>
        </p:blipFill>
        <p:spPr>
          <a:xfrm>
            <a:off x="5538775" y="3754025"/>
            <a:ext cx="6351525" cy="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04362af551_0_0"/>
          <p:cNvSpPr txBox="1"/>
          <p:nvPr/>
        </p:nvSpPr>
        <p:spPr>
          <a:xfrm>
            <a:off x="5538775" y="121325"/>
            <a:ext cx="2320500" cy="341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Through external research about the dataset we are handling, I have found that the classes of the images in this dataset are as follows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airplane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automobile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bird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cat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deer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dog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frog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horse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ship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AutoNum type="arabicPeriod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truck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8" name="Google Shape;108;g104362af55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34000"/>
            <a:ext cx="5035850" cy="20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04362af551_0_0"/>
          <p:cNvSpPr txBox="1"/>
          <p:nvPr/>
        </p:nvSpPr>
        <p:spPr>
          <a:xfrm>
            <a:off x="5405275" y="4754400"/>
            <a:ext cx="626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see that the distribution of labels are equal around all categories, with each label having 5000 training entries and 1000 testing entries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equal distribution ensures that that our prediction classes are not biased due to imbalance classes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362af551_0_11"/>
          <p:cNvSpPr txBox="1"/>
          <p:nvPr/>
        </p:nvSpPr>
        <p:spPr>
          <a:xfrm>
            <a:off x="4673700" y="193800"/>
            <a:ext cx="751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Data Preparation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5" name="Google Shape;115;g104362af55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00" y="2672925"/>
            <a:ext cx="3139525" cy="9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04362af551_0_11"/>
          <p:cNvSpPr txBox="1"/>
          <p:nvPr/>
        </p:nvSpPr>
        <p:spPr>
          <a:xfrm>
            <a:off x="4641500" y="841550"/>
            <a:ext cx="739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As for this dataset, I started with a CNN unlike part A which I created a Basic Neural Network. This is because from part A, we already saw the prediction benefits</a:t>
            </a: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 of introducing Convolution and Max Pooling to a model as compared to just a simple ANN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g104362af551_0_11"/>
          <p:cNvSpPr txBox="1"/>
          <p:nvPr/>
        </p:nvSpPr>
        <p:spPr>
          <a:xfrm>
            <a:off x="8143875" y="2743150"/>
            <a:ext cx="389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-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However we still need to conduct Normalization by dividing it with its max pixel value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8" name="Google Shape;118;g104362af551_0_11"/>
          <p:cNvPicPr preferRelativeResize="0"/>
          <p:nvPr/>
        </p:nvPicPr>
        <p:blipFill rotWithShape="1">
          <a:blip r:embed="rId4">
            <a:alphaModFix/>
          </a:blip>
          <a:srcRect b="46135" l="0" r="0" t="0"/>
          <a:stretch/>
        </p:blipFill>
        <p:spPr>
          <a:xfrm>
            <a:off x="4771700" y="3623525"/>
            <a:ext cx="3531375" cy="11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04362af551_0_11"/>
          <p:cNvPicPr preferRelativeResize="0"/>
          <p:nvPr/>
        </p:nvPicPr>
        <p:blipFill rotWithShape="1">
          <a:blip r:embed="rId5">
            <a:alphaModFix/>
          </a:blip>
          <a:srcRect b="15090" l="0" r="15196" t="54138"/>
          <a:stretch/>
        </p:blipFill>
        <p:spPr>
          <a:xfrm>
            <a:off x="4647575" y="1597375"/>
            <a:ext cx="5386426" cy="4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04362af551_0_11"/>
          <p:cNvSpPr txBox="1"/>
          <p:nvPr/>
        </p:nvSpPr>
        <p:spPr>
          <a:xfrm>
            <a:off x="4559654" y="2057325"/>
            <a:ext cx="70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do not need to reshape the data since the data was already in an appropriate 50000 x 32 x 32 x 3 channel for us to use to train the model.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g104362af551_0_11"/>
          <p:cNvSpPr txBox="1"/>
          <p:nvPr/>
        </p:nvSpPr>
        <p:spPr>
          <a:xfrm>
            <a:off x="4832400" y="4839475"/>
            <a:ext cx="720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From data exploration, we see that the output </a:t>
            </a: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variable</a:t>
            </a: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 is an integer from 0 to 9.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However, since this is a multiclass classification problem, it is good practice to use a one hot encoding of the class values, transforming the vector of class integers into a binary matrix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2" name="Google Shape;122;g104362af551_0_11"/>
          <p:cNvPicPr preferRelativeResize="0"/>
          <p:nvPr/>
        </p:nvPicPr>
        <p:blipFill rotWithShape="1">
          <a:blip r:embed="rId4">
            <a:alphaModFix/>
          </a:blip>
          <a:srcRect b="0" l="0" r="0" t="52437"/>
          <a:stretch/>
        </p:blipFill>
        <p:spPr>
          <a:xfrm>
            <a:off x="8214575" y="3623515"/>
            <a:ext cx="38195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362af551_0_14"/>
          <p:cNvSpPr txBox="1"/>
          <p:nvPr/>
        </p:nvSpPr>
        <p:spPr>
          <a:xfrm>
            <a:off x="386750" y="141475"/>
            <a:ext cx="97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"/>
                <a:ea typeface="Titillium Web"/>
                <a:cs typeface="Titillium Web"/>
                <a:sym typeface="Titillium Web"/>
              </a:rPr>
              <a:t>Neural Network Architecture (Baseline)</a:t>
            </a:r>
            <a:endParaRPr sz="4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8" name="Google Shape;128;g104362af5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25" y="881325"/>
            <a:ext cx="5139700" cy="1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4362af551_0_14"/>
          <p:cNvSpPr txBox="1"/>
          <p:nvPr/>
        </p:nvSpPr>
        <p:spPr>
          <a:xfrm>
            <a:off x="510825" y="2443250"/>
            <a:ext cx="506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The first model that I have made for this dataset was a CNN model similar to the baseline model for part A of the project. </a:t>
            </a: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This</a:t>
            </a: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 is its architecture: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-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Convolutional Layer (32 filters, </a:t>
            </a: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kernel</a:t>
            </a: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 size 3x3, ReLu)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-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Max Pooling layer (Pool size 2,2)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-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Dense Layer 64 Nodes (Activation function ReLu)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-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Output Layer 10 Nodes (Activation function SoftMax)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-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Loss categorical cross entropy, optimizer Adam(0.001)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-"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Batch Size (100), Epochs (30)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0" name="Google Shape;130;g104362af5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160325"/>
            <a:ext cx="4367599" cy="1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04362af551_0_14"/>
          <p:cNvSpPr txBox="1"/>
          <p:nvPr/>
        </p:nvSpPr>
        <p:spPr>
          <a:xfrm>
            <a:off x="6140825" y="979625"/>
            <a:ext cx="6051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latin typeface="Titillium Web"/>
                <a:ea typeface="Titillium Web"/>
                <a:cs typeface="Titillium Web"/>
                <a:sym typeface="Titillium Web"/>
              </a:rPr>
              <a:t>Model Performance</a:t>
            </a:r>
            <a:endParaRPr sz="1800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From the results, we see that the baseline model that we have built here has performed quite poorly in its predictions. We were only able to obtain a highest maximum validation accuracy of around 64% ~ 65% while the training accuracy continuously increases overtime causing quite big overfitting and quite early in the model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2" name="Google Shape;132;g104362af551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600" y="5784000"/>
            <a:ext cx="3641251" cy="110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104362af551_0_14"/>
          <p:cNvCxnSpPr/>
          <p:nvPr/>
        </p:nvCxnSpPr>
        <p:spPr>
          <a:xfrm flipH="1">
            <a:off x="5841575" y="886725"/>
            <a:ext cx="16500" cy="4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104362af551_0_14"/>
          <p:cNvCxnSpPr/>
          <p:nvPr/>
        </p:nvCxnSpPr>
        <p:spPr>
          <a:xfrm flipH="1">
            <a:off x="-1" y="4859925"/>
            <a:ext cx="5841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104362af551_0_14"/>
          <p:cNvCxnSpPr/>
          <p:nvPr/>
        </p:nvCxnSpPr>
        <p:spPr>
          <a:xfrm>
            <a:off x="5851325" y="881313"/>
            <a:ext cx="63108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g104362af551_0_14"/>
          <p:cNvSpPr txBox="1"/>
          <p:nvPr/>
        </p:nvSpPr>
        <p:spPr>
          <a:xfrm>
            <a:off x="5841900" y="2658363"/>
            <a:ext cx="3147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Most errored label is the cat class, where it is confused with other mammals (mostly dogs)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Many mammals predicted incorrectly may be due to their appearances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Best animal predicted was Horse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Vehicles classified a lot better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-"/>
            </a:pPr>
            <a:r>
              <a:rPr lang="en-U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Worst vehicle predicted was automobile while best vehicle predicted was Truck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7" name="Google Shape;137;g104362af551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89825" y="2697950"/>
            <a:ext cx="3067101" cy="29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362af551_0_20"/>
          <p:cNvSpPr txBox="1"/>
          <p:nvPr/>
        </p:nvSpPr>
        <p:spPr>
          <a:xfrm>
            <a:off x="545650" y="262675"/>
            <a:ext cx="751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CNN Hyperparameter Tuning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g104362af551_0_20"/>
          <p:cNvSpPr txBox="1"/>
          <p:nvPr/>
        </p:nvSpPr>
        <p:spPr>
          <a:xfrm>
            <a:off x="583450" y="952300"/>
            <a:ext cx="1081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Here are the things that I tried to improve my CNN model’s accuracy performance and reduce its model overfitting. (All attempts can be 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found in the ipynb file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-"/>
            </a:pP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Successful)</a:t>
            </a:r>
            <a:r>
              <a:rPr lang="en-US" sz="1600">
                <a:solidFill>
                  <a:srgbClr val="6AA84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were the optimizations conducted that had successful 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improvements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 to 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the model at its predictions or overfitting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-"/>
            </a:pPr>
            <a:r>
              <a:rPr lang="en-US" sz="16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(No changes)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 were the optimizations that worsened the model or did not change the model’s performance 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-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Hyperparameter tuning was done in order of the lists numbers (Left to Right)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g104362af551_0_20"/>
          <p:cNvSpPr txBox="1"/>
          <p:nvPr/>
        </p:nvSpPr>
        <p:spPr>
          <a:xfrm>
            <a:off x="583450" y="2726225"/>
            <a:ext cx="6461700" cy="3417000"/>
          </a:xfrm>
          <a:prstGeom prst="rect">
            <a:avLst/>
          </a:prstGeom>
          <a:noFill/>
          <a:ln cap="flat" cmpd="sng" w="9525">
            <a:solidFill>
              <a:srgbClr val="FFFF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Architecture Complexity</a:t>
            </a:r>
            <a:r>
              <a:rPr lang="en-US" sz="1800" u="sng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800" u="sng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rabi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Conv2D and Max Pooling set Adjustment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lphaL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2 sets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(0.7)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lphaL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3 sets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(0.72)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lphaL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4 sets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(0.75)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rabi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Inclusion of Padding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 (0.74)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rabi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Conv2D Stacking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lphaL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2 per stack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(0.78)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lphaL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3 per stack </a:t>
            </a:r>
            <a:r>
              <a:rPr lang="en-US" sz="16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(No changes)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rabi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Hidden layer adjustment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lphaL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2 layer </a:t>
            </a:r>
            <a:r>
              <a:rPr lang="en-US" sz="16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(No changes)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lphaL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3 layer </a:t>
            </a:r>
            <a:r>
              <a:rPr lang="en-US" sz="16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(No changes)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AutoNum type="arabicPeriod"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Hidden layer Node adjustment  </a:t>
            </a:r>
            <a:r>
              <a:rPr lang="en-US" sz="16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(No changes)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g104362af551_0_20"/>
          <p:cNvSpPr txBox="1"/>
          <p:nvPr/>
        </p:nvSpPr>
        <p:spPr>
          <a:xfrm>
            <a:off x="5432675" y="2820125"/>
            <a:ext cx="646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6.  </a:t>
            </a:r>
            <a:r>
              <a:rPr lang="en-US" sz="1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Inclusion of Batch Normalization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(0.81)  (less overfitting)</a:t>
            </a:r>
            <a:endParaRPr sz="1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7.  Inclusion of Dropout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(0.86) (less overfitting)</a:t>
            </a:r>
            <a:endParaRPr sz="1600">
              <a:solidFill>
                <a:srgbClr val="0AA22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AA22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AA22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Layer Hyperparameters</a:t>
            </a:r>
            <a:endParaRPr sz="1800" u="sng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9. Dropout Rate Adjustment </a:t>
            </a:r>
            <a:r>
              <a:rPr lang="en-US" sz="1600">
                <a:solidFill>
                  <a:srgbClr val="0AA225"/>
                </a:solidFill>
                <a:latin typeface="Titillium Web"/>
                <a:ea typeface="Titillium Web"/>
                <a:cs typeface="Titillium Web"/>
                <a:sym typeface="Titillium Web"/>
              </a:rPr>
              <a:t>(Successful) (less overfitting)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10. Learning Rate and Optimizer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11. Activation Function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12. Batch Size 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13. Inclusion of Data Augmentation (will be discussed later)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362af551_0_35"/>
          <p:cNvSpPr txBox="1"/>
          <p:nvPr/>
        </p:nvSpPr>
        <p:spPr>
          <a:xfrm>
            <a:off x="454250" y="144725"/>
            <a:ext cx="1033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"/>
                <a:ea typeface="Titillium Web"/>
                <a:cs typeface="Titillium Web"/>
                <a:sym typeface="Titillium Web"/>
              </a:rPr>
              <a:t>CNN with Data Augmentation</a:t>
            </a:r>
            <a:endParaRPr sz="4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g104362af551_0_35"/>
          <p:cNvSpPr txBox="1"/>
          <p:nvPr/>
        </p:nvSpPr>
        <p:spPr>
          <a:xfrm>
            <a:off x="454250" y="780750"/>
            <a:ext cx="1154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tillium Web"/>
                <a:ea typeface="Titillium Web"/>
                <a:cs typeface="Titillium Web"/>
                <a:sym typeface="Titillium Web"/>
              </a:rPr>
              <a:t>Here is where I applied data augmentation to my model fitting. This was meant to try and increase the model’s validation accuracy as well as reduce the models overfitting even further.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g104362af551_0_35"/>
          <p:cNvSpPr txBox="1"/>
          <p:nvPr/>
        </p:nvSpPr>
        <p:spPr>
          <a:xfrm>
            <a:off x="454250" y="1519650"/>
            <a:ext cx="440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latin typeface="Titillium Web"/>
                <a:ea typeface="Titillium Web"/>
                <a:cs typeface="Titillium Web"/>
                <a:sym typeface="Titillium Web"/>
              </a:rPr>
              <a:t>Feature Engineering </a:t>
            </a:r>
            <a:endParaRPr sz="2300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tillium Web"/>
                <a:ea typeface="Titillium Web"/>
                <a:cs typeface="Titillium Web"/>
                <a:sym typeface="Titillium Web"/>
              </a:rPr>
              <a:t>These are the image augmentations that I have applied for my data 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tillium Web"/>
              <a:buChar char="-"/>
            </a:pPr>
            <a:r>
              <a:rPr lang="en-US" sz="1700">
                <a:latin typeface="Titillium Web"/>
                <a:ea typeface="Titillium Web"/>
                <a:cs typeface="Titillium Web"/>
                <a:sym typeface="Titillium Web"/>
              </a:rPr>
              <a:t>Rotation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tillium Web"/>
              <a:buChar char="-"/>
            </a:pPr>
            <a:r>
              <a:rPr lang="en-US" sz="1700">
                <a:latin typeface="Titillium Web"/>
                <a:ea typeface="Titillium Web"/>
                <a:cs typeface="Titillium Web"/>
                <a:sym typeface="Titillium Web"/>
              </a:rPr>
              <a:t>Width and Height Shift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tillium Web"/>
              <a:buChar char="-"/>
            </a:pPr>
            <a:r>
              <a:rPr lang="en-US" sz="1700">
                <a:latin typeface="Titillium Web"/>
                <a:ea typeface="Titillium Web"/>
                <a:cs typeface="Titillium Web"/>
                <a:sym typeface="Titillium Web"/>
              </a:rPr>
              <a:t>Horizontal Flip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3" name="Google Shape;153;g104362af55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50" y="3519942"/>
            <a:ext cx="4262150" cy="244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04362af551_0_35"/>
          <p:cNvSpPr txBox="1"/>
          <p:nvPr/>
        </p:nvSpPr>
        <p:spPr>
          <a:xfrm>
            <a:off x="5131200" y="1519650"/>
            <a:ext cx="706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Unlike the model for part A, I did not need to adjust the model’s drop rates. This is due to me only using a drop rate of up to 0.3 on my model as using higher drop rates seemed to decrease my </a:t>
            </a:r>
            <a:r>
              <a:rPr lang="en-US" sz="1600">
                <a:latin typeface="Titillium Web"/>
                <a:ea typeface="Titillium Web"/>
                <a:cs typeface="Titillium Web"/>
                <a:sym typeface="Titillium Web"/>
              </a:rPr>
              <a:t> accuracy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5" name="Google Shape;155;g104362af551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800" y="2811350"/>
            <a:ext cx="4262145" cy="3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04362af551_0_35"/>
          <p:cNvPicPr preferRelativeResize="0"/>
          <p:nvPr/>
        </p:nvPicPr>
        <p:blipFill rotWithShape="1">
          <a:blip r:embed="rId5">
            <a:alphaModFix/>
          </a:blip>
          <a:srcRect b="0" l="0" r="28171" t="0"/>
          <a:stretch/>
        </p:blipFill>
        <p:spPr>
          <a:xfrm>
            <a:off x="7682775" y="3218025"/>
            <a:ext cx="3571774" cy="35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362af551_0_38"/>
          <p:cNvSpPr txBox="1"/>
          <p:nvPr/>
        </p:nvSpPr>
        <p:spPr>
          <a:xfrm>
            <a:off x="435400" y="265600"/>
            <a:ext cx="1033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"/>
                <a:ea typeface="Titillium Web"/>
                <a:cs typeface="Titillium Web"/>
                <a:sym typeface="Titillium Web"/>
              </a:rPr>
              <a:t>CNN with Data Augmentation model results</a:t>
            </a:r>
            <a:endParaRPr sz="4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362af551_0_41"/>
          <p:cNvSpPr txBox="1"/>
          <p:nvPr/>
        </p:nvSpPr>
        <p:spPr>
          <a:xfrm>
            <a:off x="614625" y="558025"/>
            <a:ext cx="1033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"/>
                <a:ea typeface="Titillium Web"/>
                <a:cs typeface="Titillium Web"/>
                <a:sym typeface="Titillium Web"/>
              </a:rPr>
              <a:t>Final Model Evaluation</a:t>
            </a:r>
            <a:endParaRPr sz="4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362af551_0_44"/>
          <p:cNvSpPr txBox="1"/>
          <p:nvPr/>
        </p:nvSpPr>
        <p:spPr>
          <a:xfrm>
            <a:off x="614625" y="558025"/>
            <a:ext cx="1033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"/>
                <a:ea typeface="Titillium Web"/>
                <a:cs typeface="Titillium Web"/>
                <a:sym typeface="Titillium Web"/>
              </a:rPr>
              <a:t>Model Performance Comparison</a:t>
            </a:r>
            <a:endParaRPr sz="4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2021-11-21T09:43:16Z</dcterms:created>
  <dc:creator>Aw Shao Yang</dc:creator>
</cp:coreProperties>
</file>