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Red Hat Displ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2">
          <p15:clr>
            <a:srgbClr val="9AA0A6"/>
          </p15:clr>
        </p15:guide>
      </p15:sldGuideLst>
    </p:ext>
    <p:ext uri="GoogleSlidesCustomDataVersion2">
      <go:slidesCustomData xmlns:go="http://customooxmlschemas.google.com/" r:id="rId23" roundtripDataSignature="AMtx7mgkVRe68+eN0zjluVaeN9pdYOAd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-bold.fntdata"/><Relationship Id="rId11" Type="http://schemas.openxmlformats.org/officeDocument/2006/relationships/slide" Target="slides/slide6.xml"/><Relationship Id="rId22" Type="http://schemas.openxmlformats.org/officeDocument/2006/relationships/font" Target="fonts/RedHatDisplay-boldItalic.fntdata"/><Relationship Id="rId10" Type="http://schemas.openxmlformats.org/officeDocument/2006/relationships/slide" Target="slides/slide5.xml"/><Relationship Id="rId21" Type="http://schemas.openxmlformats.org/officeDocument/2006/relationships/font" Target="fonts/RedHat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edHatDisplay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dbf0471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dbf0471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b99611f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b99611f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c5b106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c5b106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b99611fd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b99611fd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b99611fd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b99611f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b99611fd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31b99611fd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759275" y="343802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i="1" sz="13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type="ctrTitle"/>
          </p:nvPr>
        </p:nvSpPr>
        <p:spPr>
          <a:xfrm>
            <a:off x="413075" y="992400"/>
            <a:ext cx="56829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2" type="subTitle"/>
          </p:nvPr>
        </p:nvSpPr>
        <p:spPr>
          <a:xfrm>
            <a:off x="447725" y="3020700"/>
            <a:ext cx="7233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" name="Google Shape;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5600" y="152400"/>
            <a:ext cx="2715887" cy="271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200" y="86640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625" y="3678151"/>
            <a:ext cx="2130598" cy="21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724" y="4556824"/>
            <a:ext cx="251200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4_1_1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83" name="Google Shape;83;p32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4" name="Google Shape;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2"/>
          <p:cNvSpPr/>
          <p:nvPr/>
        </p:nvSpPr>
        <p:spPr>
          <a:xfrm>
            <a:off x="-1796500" y="-959226"/>
            <a:ext cx="3940412" cy="4188043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FFD200"/>
          </a:solidFill>
          <a:ln>
            <a:noFill/>
          </a:ln>
        </p:spPr>
      </p:sp>
      <p:cxnSp>
        <p:nvCxnSpPr>
          <p:cNvPr id="88" name="Google Shape;88;p32"/>
          <p:cNvCxnSpPr/>
          <p:nvPr/>
        </p:nvCxnSpPr>
        <p:spPr>
          <a:xfrm>
            <a:off x="842707" y="278625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89" name="Google Shape;89;p32"/>
          <p:cNvCxnSpPr/>
          <p:nvPr/>
        </p:nvCxnSpPr>
        <p:spPr>
          <a:xfrm>
            <a:off x="3480607" y="278625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0" name="Google Shape;90;p32"/>
          <p:cNvCxnSpPr/>
          <p:nvPr/>
        </p:nvCxnSpPr>
        <p:spPr>
          <a:xfrm>
            <a:off x="6096007" y="278625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1" name="Google Shape;91;p32"/>
          <p:cNvCxnSpPr/>
          <p:nvPr/>
        </p:nvCxnSpPr>
        <p:spPr>
          <a:xfrm rot="10800000">
            <a:off x="2138100" y="2297251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2" name="Google Shape;92;p32"/>
          <p:cNvCxnSpPr/>
          <p:nvPr/>
        </p:nvCxnSpPr>
        <p:spPr>
          <a:xfrm rot="10800000">
            <a:off x="4776000" y="2297251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3" name="Google Shape;93;p32"/>
          <p:cNvCxnSpPr/>
          <p:nvPr/>
        </p:nvCxnSpPr>
        <p:spPr>
          <a:xfrm rot="10800000">
            <a:off x="7391400" y="2297251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4" name="Google Shape;94;p32"/>
          <p:cNvSpPr/>
          <p:nvPr/>
        </p:nvSpPr>
        <p:spPr>
          <a:xfrm>
            <a:off x="633375" y="2467925"/>
            <a:ext cx="1349100" cy="3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2"/>
          <p:cNvSpPr/>
          <p:nvPr/>
        </p:nvSpPr>
        <p:spPr>
          <a:xfrm>
            <a:off x="1951889" y="2467925"/>
            <a:ext cx="1349100" cy="384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2"/>
          <p:cNvSpPr/>
          <p:nvPr/>
        </p:nvSpPr>
        <p:spPr>
          <a:xfrm>
            <a:off x="3270403" y="2467925"/>
            <a:ext cx="1349100" cy="38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/>
          <p:nvPr/>
        </p:nvSpPr>
        <p:spPr>
          <a:xfrm>
            <a:off x="4588917" y="2467925"/>
            <a:ext cx="1349100" cy="384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2"/>
          <p:cNvSpPr/>
          <p:nvPr/>
        </p:nvSpPr>
        <p:spPr>
          <a:xfrm>
            <a:off x="5907431" y="2467925"/>
            <a:ext cx="1349100" cy="38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2"/>
          <p:cNvSpPr/>
          <p:nvPr/>
        </p:nvSpPr>
        <p:spPr>
          <a:xfrm>
            <a:off x="7225945" y="2467925"/>
            <a:ext cx="1349100" cy="38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2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2" type="subTitle"/>
          </p:nvPr>
        </p:nvSpPr>
        <p:spPr>
          <a:xfrm>
            <a:off x="2097875" y="1110075"/>
            <a:ext cx="10878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3" type="subTitle"/>
          </p:nvPr>
        </p:nvSpPr>
        <p:spPr>
          <a:xfrm>
            <a:off x="4724700" y="1110075"/>
            <a:ext cx="10878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4" type="subTitle"/>
          </p:nvPr>
        </p:nvSpPr>
        <p:spPr>
          <a:xfrm>
            <a:off x="7351525" y="1110075"/>
            <a:ext cx="10878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5" type="subTitle"/>
          </p:nvPr>
        </p:nvSpPr>
        <p:spPr>
          <a:xfrm>
            <a:off x="805725" y="3117125"/>
            <a:ext cx="10878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6" type="subTitle"/>
          </p:nvPr>
        </p:nvSpPr>
        <p:spPr>
          <a:xfrm>
            <a:off x="3432550" y="3117125"/>
            <a:ext cx="10878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7" type="subTitle"/>
          </p:nvPr>
        </p:nvSpPr>
        <p:spPr>
          <a:xfrm>
            <a:off x="6059375" y="3117125"/>
            <a:ext cx="10878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photo">
  <p:cSld name="MAIN_POINT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type="title"/>
          </p:nvPr>
        </p:nvSpPr>
        <p:spPr>
          <a:xfrm>
            <a:off x="4089400" y="1013175"/>
            <a:ext cx="4648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09" name="Google Shape;109;p33"/>
          <p:cNvSpPr/>
          <p:nvPr>
            <p:ph idx="2" type="pic"/>
          </p:nvPr>
        </p:nvSpPr>
        <p:spPr>
          <a:xfrm>
            <a:off x="-1200325" y="0"/>
            <a:ext cx="42483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12549"/>
              </a:srgbClr>
            </a:outerShdw>
          </a:effectLst>
        </p:spPr>
      </p:sp>
      <p:pic>
        <p:nvPicPr>
          <p:cNvPr id="110" name="Google Shape;1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5100" y="1118150"/>
            <a:ext cx="357101" cy="3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112" name="Google Shape;112;p33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13" name="Google Shape;1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 1">
  <p:cSld name="MAIN_POINT_2_2_1_1_1"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/>
          <p:nvPr>
            <p:ph idx="2" type="pic"/>
          </p:nvPr>
        </p:nvSpPr>
        <p:spPr>
          <a:xfrm>
            <a:off x="-95250" y="-155150"/>
            <a:ext cx="9334500" cy="5467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Google Shape;11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975" y="1296782"/>
            <a:ext cx="6096025" cy="254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lank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21" name="Google Shape;12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2">
  <p:cSld name="MAIN_POINT_2_2_1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26" name="Google Shape;126;p36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">
  <p:cSld name="MAIN_POINT_2_2_2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/>
          <p:nvPr>
            <p:ph idx="2" type="pic"/>
          </p:nvPr>
        </p:nvSpPr>
        <p:spPr>
          <a:xfrm>
            <a:off x="207260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450"/>
              </a:srgbClr>
            </a:outerShdw>
          </a:effectLst>
        </p:spPr>
      </p:sp>
      <p:sp>
        <p:nvSpPr>
          <p:cNvPr id="129" name="Google Shape;129;p37"/>
          <p:cNvSpPr/>
          <p:nvPr>
            <p:ph idx="3" type="pic"/>
          </p:nvPr>
        </p:nvSpPr>
        <p:spPr>
          <a:xfrm>
            <a:off x="-374885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450"/>
              </a:srgbClr>
            </a:outerShdw>
          </a:effectLst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elements">
  <p:cSld name="TITLE_4_1_1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133" name="Google Shape;133;p38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34" name="Google Shape;1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8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38"/>
          <p:cNvSpPr/>
          <p:nvPr/>
        </p:nvSpPr>
        <p:spPr>
          <a:xfrm>
            <a:off x="380998" y="1079775"/>
            <a:ext cx="1702407" cy="1809639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39" name="Google Shape;139;p38"/>
          <p:cNvSpPr/>
          <p:nvPr/>
        </p:nvSpPr>
        <p:spPr>
          <a:xfrm>
            <a:off x="267950" y="3262351"/>
            <a:ext cx="822442" cy="874128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E31933"/>
          </a:solidFill>
          <a:ln>
            <a:noFill/>
          </a:ln>
        </p:spPr>
      </p:sp>
      <p:sp>
        <p:nvSpPr>
          <p:cNvPr id="140" name="Google Shape;140;p38"/>
          <p:cNvSpPr/>
          <p:nvPr/>
        </p:nvSpPr>
        <p:spPr>
          <a:xfrm>
            <a:off x="4367573" y="1079775"/>
            <a:ext cx="1702407" cy="1809639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1" name="Google Shape;141;p38"/>
          <p:cNvSpPr txBox="1"/>
          <p:nvPr>
            <p:ph idx="2" type="subTitle"/>
          </p:nvPr>
        </p:nvSpPr>
        <p:spPr>
          <a:xfrm>
            <a:off x="1746200" y="2630350"/>
            <a:ext cx="2571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42" name="Google Shape;142;p38"/>
          <p:cNvSpPr/>
          <p:nvPr/>
        </p:nvSpPr>
        <p:spPr>
          <a:xfrm>
            <a:off x="3164125" y="3262351"/>
            <a:ext cx="822442" cy="874128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143" name="Google Shape;143;p38"/>
          <p:cNvSpPr/>
          <p:nvPr/>
        </p:nvSpPr>
        <p:spPr>
          <a:xfrm>
            <a:off x="6019800" y="3262351"/>
            <a:ext cx="822442" cy="874128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44" name="Google Shape;144;p38"/>
          <p:cNvSpPr txBox="1"/>
          <p:nvPr>
            <p:ph idx="3" type="title"/>
          </p:nvPr>
        </p:nvSpPr>
        <p:spPr>
          <a:xfrm>
            <a:off x="1746201" y="1121300"/>
            <a:ext cx="32544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Font typeface="Arial"/>
              <a:buNone/>
              <a:defRPr b="0" sz="13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" name="Google Shape;145;p38"/>
          <p:cNvSpPr txBox="1"/>
          <p:nvPr>
            <p:ph idx="4" type="subTitle"/>
          </p:nvPr>
        </p:nvSpPr>
        <p:spPr>
          <a:xfrm>
            <a:off x="5732775" y="2630350"/>
            <a:ext cx="2571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5" type="title"/>
          </p:nvPr>
        </p:nvSpPr>
        <p:spPr>
          <a:xfrm>
            <a:off x="5732776" y="1121300"/>
            <a:ext cx="32544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Font typeface="Arial"/>
              <a:buNone/>
              <a:defRPr b="0" sz="13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idx="6" type="subTitle"/>
          </p:nvPr>
        </p:nvSpPr>
        <p:spPr>
          <a:xfrm>
            <a:off x="1173561" y="3971981"/>
            <a:ext cx="2571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7" type="title"/>
          </p:nvPr>
        </p:nvSpPr>
        <p:spPr>
          <a:xfrm>
            <a:off x="1165869" y="3134019"/>
            <a:ext cx="1810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b="0" sz="7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9" name="Google Shape;149;p38"/>
          <p:cNvSpPr txBox="1"/>
          <p:nvPr>
            <p:ph idx="8" type="subTitle"/>
          </p:nvPr>
        </p:nvSpPr>
        <p:spPr>
          <a:xfrm>
            <a:off x="4069736" y="3971981"/>
            <a:ext cx="2571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9" type="title"/>
          </p:nvPr>
        </p:nvSpPr>
        <p:spPr>
          <a:xfrm>
            <a:off x="4062044" y="3134019"/>
            <a:ext cx="1810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b="0" sz="7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1" name="Google Shape;151;p38"/>
          <p:cNvSpPr txBox="1"/>
          <p:nvPr>
            <p:ph idx="13" type="subTitle"/>
          </p:nvPr>
        </p:nvSpPr>
        <p:spPr>
          <a:xfrm>
            <a:off x="6925411" y="3971981"/>
            <a:ext cx="2571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4" type="title"/>
          </p:nvPr>
        </p:nvSpPr>
        <p:spPr>
          <a:xfrm>
            <a:off x="6917719" y="3134019"/>
            <a:ext cx="1810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b="0" sz="7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ctrTitle"/>
          </p:nvPr>
        </p:nvSpPr>
        <p:spPr>
          <a:xfrm>
            <a:off x="2093850" y="859575"/>
            <a:ext cx="4956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39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57188" y="4400095"/>
            <a:ext cx="2829624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9"/>
          <p:cNvPicPr preferRelativeResize="0"/>
          <p:nvPr/>
        </p:nvPicPr>
        <p:blipFill rotWithShape="1">
          <a:blip r:embed="rId3">
            <a:alphaModFix/>
          </a:blip>
          <a:srcRect b="0" l="0" r="0" t="19112"/>
          <a:stretch/>
        </p:blipFill>
        <p:spPr>
          <a:xfrm>
            <a:off x="-1530325" y="3251200"/>
            <a:ext cx="1210305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SECTION_HEADER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40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0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None/>
              <a:defRPr sz="6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1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None/>
              <a:defRPr sz="6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5372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4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24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oxes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/>
          <p:nvPr/>
        </p:nvSpPr>
        <p:spPr>
          <a:xfrm>
            <a:off x="654225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3362892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2"/>
          <p:cNvSpPr/>
          <p:nvPr/>
        </p:nvSpPr>
        <p:spPr>
          <a:xfrm>
            <a:off x="6071559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2"/>
          <p:cNvSpPr txBox="1"/>
          <p:nvPr>
            <p:ph idx="1" type="subTitle"/>
          </p:nvPr>
        </p:nvSpPr>
        <p:spPr>
          <a:xfrm>
            <a:off x="65425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1" name="Google Shape;171;p42"/>
          <p:cNvSpPr txBox="1"/>
          <p:nvPr>
            <p:ph idx="2" type="subTitle"/>
          </p:nvPr>
        </p:nvSpPr>
        <p:spPr>
          <a:xfrm>
            <a:off x="336290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2" name="Google Shape;172;p42"/>
          <p:cNvSpPr txBox="1"/>
          <p:nvPr>
            <p:ph idx="3" type="subTitle"/>
          </p:nvPr>
        </p:nvSpPr>
        <p:spPr>
          <a:xfrm>
            <a:off x="6071575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4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74" name="Google Shape;17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2"/>
          <p:cNvSpPr txBox="1"/>
          <p:nvPr>
            <p:ph idx="4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76" name="Google Shape;1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2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1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">
  <p:cSld name="MAIN_POINT_2_2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82" name="Google Shape;182;p43"/>
          <p:cNvSpPr/>
          <p:nvPr>
            <p:ph idx="2" type="pic"/>
          </p:nvPr>
        </p:nvSpPr>
        <p:spPr>
          <a:xfrm>
            <a:off x="2633150" y="-127000"/>
            <a:ext cx="7450800" cy="53976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450"/>
              </a:srgbClr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">
  <p:cSld name="MAIN_POINT_2_2_1_1"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85" name="Google Shape;185;p44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61000" y="-15775"/>
            <a:ext cx="5175052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5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25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CUSTOM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 b="0" l="308" r="298" t="0"/>
          <a:stretch/>
        </p:blipFill>
        <p:spPr>
          <a:xfrm>
            <a:off x="-196217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6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4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638675" y="1089250"/>
            <a:ext cx="57909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34" name="Google Shape;3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7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36" name="Google Shape;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358">
          <p15:clr>
            <a:srgbClr val="FA7B17"/>
          </p15:clr>
        </p15:guide>
        <p15:guide id="2" pos="40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ITLE_4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/>
          <p:nvPr>
            <p:ph idx="2" type="pic"/>
          </p:nvPr>
        </p:nvSpPr>
        <p:spPr>
          <a:xfrm>
            <a:off x="3436275" y="-101925"/>
            <a:ext cx="5839800" cy="5470500"/>
          </a:xfrm>
          <a:prstGeom prst="rect">
            <a:avLst/>
          </a:prstGeom>
          <a:noFill/>
          <a:ln>
            <a:noFill/>
          </a:ln>
        </p:spPr>
      </p:sp>
      <p:pic>
        <p:nvPicPr>
          <p:cNvPr id="41" name="Google Shape;4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8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3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s">
  <p:cSld name="TITLE_4_1_1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29"/>
          <p:cNvSpPr/>
          <p:nvPr>
            <p:ph idx="2" type="pic"/>
          </p:nvPr>
        </p:nvSpPr>
        <p:spPr>
          <a:xfrm>
            <a:off x="3415100" y="2578600"/>
            <a:ext cx="5808900" cy="2730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9"/>
          <p:cNvSpPr/>
          <p:nvPr>
            <p:ph idx="3" type="pic"/>
          </p:nvPr>
        </p:nvSpPr>
        <p:spPr>
          <a:xfrm>
            <a:off x="3415100" y="-123775"/>
            <a:ext cx="3399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9"/>
          <p:cNvSpPr/>
          <p:nvPr>
            <p:ph idx="4" type="pic"/>
          </p:nvPr>
        </p:nvSpPr>
        <p:spPr>
          <a:xfrm>
            <a:off x="6901675" y="-123775"/>
            <a:ext cx="2322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9" name="Google Shape;4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9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5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TITLE_4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4" name="Google Shape;5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638675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2" type="body"/>
          </p:nvPr>
        </p:nvSpPr>
        <p:spPr>
          <a:xfrm>
            <a:off x="4089400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58" name="Google Shape;58;p30"/>
          <p:cNvSpPr txBox="1"/>
          <p:nvPr>
            <p:ph idx="3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left rule">
  <p:cSld name="TITLE_4_1_1_2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65" name="Google Shape;65;p31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6" name="Google Shape;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1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31"/>
          <p:cNvCxnSpPr/>
          <p:nvPr/>
        </p:nvCxnSpPr>
        <p:spPr>
          <a:xfrm>
            <a:off x="529825" y="1206450"/>
            <a:ext cx="0" cy="27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31"/>
          <p:cNvCxnSpPr/>
          <p:nvPr/>
        </p:nvCxnSpPr>
        <p:spPr>
          <a:xfrm>
            <a:off x="3362650" y="1206450"/>
            <a:ext cx="0" cy="27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31"/>
          <p:cNvCxnSpPr/>
          <p:nvPr/>
        </p:nvCxnSpPr>
        <p:spPr>
          <a:xfrm>
            <a:off x="6195475" y="1206450"/>
            <a:ext cx="0" cy="27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31"/>
          <p:cNvSpPr txBox="1"/>
          <p:nvPr/>
        </p:nvSpPr>
        <p:spPr>
          <a:xfrm>
            <a:off x="714875" y="1663450"/>
            <a:ext cx="24243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idx="2" type="subTitle"/>
          </p:nvPr>
        </p:nvSpPr>
        <p:spPr>
          <a:xfrm>
            <a:off x="688825" y="1134050"/>
            <a:ext cx="2511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1"/>
          <p:cNvSpPr txBox="1"/>
          <p:nvPr>
            <p:ph idx="3" type="body"/>
          </p:nvPr>
        </p:nvSpPr>
        <p:spPr>
          <a:xfrm>
            <a:off x="688825" y="1671075"/>
            <a:ext cx="25119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4" type="subTitle"/>
          </p:nvPr>
        </p:nvSpPr>
        <p:spPr>
          <a:xfrm>
            <a:off x="3526300" y="1134050"/>
            <a:ext cx="2511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1"/>
          <p:cNvSpPr txBox="1"/>
          <p:nvPr>
            <p:ph idx="5" type="body"/>
          </p:nvPr>
        </p:nvSpPr>
        <p:spPr>
          <a:xfrm>
            <a:off x="3526300" y="1671075"/>
            <a:ext cx="25119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31"/>
          <p:cNvSpPr txBox="1"/>
          <p:nvPr>
            <p:ph idx="6" type="subTitle"/>
          </p:nvPr>
        </p:nvSpPr>
        <p:spPr>
          <a:xfrm>
            <a:off x="6363775" y="1134050"/>
            <a:ext cx="2511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7" type="body"/>
          </p:nvPr>
        </p:nvSpPr>
        <p:spPr>
          <a:xfrm>
            <a:off x="6363775" y="1671075"/>
            <a:ext cx="25119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761975" y="0"/>
            <a:ext cx="7623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761975" y="1719075"/>
            <a:ext cx="76230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○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7619997" y="4297674"/>
            <a:ext cx="765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>
    <mc:Choice Requires="p14">
      <p:transition spd="slow" p14:dur="11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960">
          <p15:clr>
            <a:srgbClr val="EA4335"/>
          </p15:clr>
        </p15:guide>
        <p15:guide id="3" pos="1920">
          <p15:clr>
            <a:srgbClr val="EA4335"/>
          </p15:clr>
        </p15:guide>
        <p15:guide id="4" pos="3840">
          <p15:clr>
            <a:srgbClr val="EA4335"/>
          </p15:clr>
        </p15:guide>
        <p15:guide id="5" pos="4800">
          <p15:clr>
            <a:srgbClr val="EA4335"/>
          </p15:clr>
        </p15:guide>
        <p15:guide id="6" orient="horz" pos="541">
          <p15:clr>
            <a:srgbClr val="EA4335"/>
          </p15:clr>
        </p15:guide>
        <p15:guide id="7" orient="horz" pos="1083">
          <p15:clr>
            <a:srgbClr val="EA4335"/>
          </p15:clr>
        </p15:guide>
        <p15:guide id="8" orient="horz" pos="1624">
          <p15:clr>
            <a:srgbClr val="EA4335"/>
          </p15:clr>
        </p15:guide>
        <p15:guide id="9" orient="horz" pos="2166">
          <p15:clr>
            <a:srgbClr val="EA4335"/>
          </p15:clr>
        </p15:guide>
        <p15:guide id="10" orient="horz" pos="2707">
          <p15:clr>
            <a:srgbClr val="EA4335"/>
          </p15:clr>
        </p15:guide>
        <p15:guide id="11" pos="480">
          <p15:clr>
            <a:srgbClr val="EA4335"/>
          </p15:clr>
        </p15:guide>
        <p15:guide id="12" pos="1440">
          <p15:clr>
            <a:srgbClr val="EA4335"/>
          </p15:clr>
        </p15:guide>
        <p15:guide id="13" pos="2408">
          <p15:clr>
            <a:srgbClr val="EA4335"/>
          </p15:clr>
        </p15:guide>
        <p15:guide id="14" pos="4320">
          <p15:clr>
            <a:srgbClr val="EA4335"/>
          </p15:clr>
        </p15:guide>
        <p15:guide id="15" pos="3358">
          <p15:clr>
            <a:srgbClr val="EA4335"/>
          </p15:clr>
        </p15:guide>
        <p15:guide id="16" pos="528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type="ctrTitle"/>
          </p:nvPr>
        </p:nvSpPr>
        <p:spPr>
          <a:xfrm>
            <a:off x="413075" y="316570"/>
            <a:ext cx="5682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>
                <a:solidFill>
                  <a:srgbClr val="282828"/>
                </a:solidFill>
              </a:rPr>
              <a:t>Data Science</a:t>
            </a:r>
            <a:endParaRPr>
              <a:solidFill>
                <a:srgbClr val="282828"/>
              </a:solidFill>
            </a:endParaRPr>
          </a:p>
        </p:txBody>
      </p:sp>
      <p:sp>
        <p:nvSpPr>
          <p:cNvPr id="191" name="Google Shape;191;p1"/>
          <p:cNvSpPr txBox="1"/>
          <p:nvPr>
            <p:ph idx="2" type="subTitle"/>
          </p:nvPr>
        </p:nvSpPr>
        <p:spPr>
          <a:xfrm>
            <a:off x="447725" y="2788245"/>
            <a:ext cx="7233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Teammates: Zhaoyang Pan, Sirui Zeng,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    Xiaolong Zhu, Ruikang Yan</a:t>
            </a:r>
            <a:endParaRPr/>
          </a:p>
        </p:txBody>
      </p:sp>
      <p:sp>
        <p:nvSpPr>
          <p:cNvPr id="192" name="Google Shape;192;p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590400" y="30587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198" name="Google Shape;198;p5"/>
          <p:cNvSpPr txBox="1"/>
          <p:nvPr>
            <p:ph idx="4294967295" type="body"/>
          </p:nvPr>
        </p:nvSpPr>
        <p:spPr>
          <a:xfrm>
            <a:off x="638175" y="1011125"/>
            <a:ext cx="81396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200">
                <a:solidFill>
                  <a:schemeClr val="dk1"/>
                </a:solidFill>
              </a:rPr>
              <a:t>Purpose: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Explore the eligibility for Clean Alternative Fuel Vehicles (CAFV).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Find out possible factors that influence a vehicle's eligibility, such as range, vehicle year, make, and type.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200">
                <a:solidFill>
                  <a:schemeClr val="dk1"/>
                </a:solidFill>
              </a:rPr>
              <a:t>Impacts: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 optimize electric vehicle eligibility standards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More electric vehicles help reduce carbon emissions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 automakers optimize electric vehicle design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 consumers understand environmental protection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5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"/>
              <a:t>Introduction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dbf04716f_0_0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Did We Find?</a:t>
            </a:r>
            <a:endParaRPr/>
          </a:p>
        </p:txBody>
      </p:sp>
      <p:sp>
        <p:nvSpPr>
          <p:cNvPr id="206" name="Google Shape;206;g31dbf04716f_0_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sz="1300"/>
          </a:p>
        </p:txBody>
      </p:sp>
      <p:sp>
        <p:nvSpPr>
          <p:cNvPr id="207" name="Google Shape;207;g31dbf04716f_0_0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g31dbf04716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50" y="1011125"/>
            <a:ext cx="3009475" cy="33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1dbf04716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275" y="959638"/>
            <a:ext cx="2866595" cy="32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b99611fd3_0_15"/>
          <p:cNvSpPr txBox="1"/>
          <p:nvPr>
            <p:ph type="title"/>
          </p:nvPr>
        </p:nvSpPr>
        <p:spPr>
          <a:xfrm>
            <a:off x="381000" y="152450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Find?</a:t>
            </a:r>
            <a:endParaRPr/>
          </a:p>
        </p:txBody>
      </p:sp>
      <p:sp>
        <p:nvSpPr>
          <p:cNvPr id="215" name="Google Shape;215;g31b99611fd3_0_1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sz="1300"/>
          </a:p>
        </p:txBody>
      </p:sp>
      <p:grpSp>
        <p:nvGrpSpPr>
          <p:cNvPr id="216" name="Google Shape;216;g31b99611fd3_0_15"/>
          <p:cNvGrpSpPr/>
          <p:nvPr/>
        </p:nvGrpSpPr>
        <p:grpSpPr>
          <a:xfrm>
            <a:off x="888200" y="811425"/>
            <a:ext cx="7020790" cy="3520649"/>
            <a:chOff x="440850" y="886475"/>
            <a:chExt cx="7020790" cy="3520649"/>
          </a:xfrm>
        </p:grpSpPr>
        <p:sp>
          <p:nvSpPr>
            <p:cNvPr id="217" name="Google Shape;217;g31b99611fd3_0_15"/>
            <p:cNvSpPr txBox="1"/>
            <p:nvPr/>
          </p:nvSpPr>
          <p:spPr>
            <a:xfrm>
              <a:off x="440850" y="886475"/>
              <a:ext cx="4665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</a:rPr>
                <a:t>Manufacturer Analysis</a:t>
              </a:r>
              <a:endParaRPr sz="2200">
                <a:solidFill>
                  <a:schemeClr val="dk2"/>
                </a:solidFill>
              </a:endParaRPr>
            </a:p>
          </p:txBody>
        </p:sp>
        <p:pic>
          <p:nvPicPr>
            <p:cNvPr id="218" name="Google Shape;218;g31b99611fd3_0_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2575" y="1514925"/>
              <a:ext cx="6079065" cy="2892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g31b99611fd3_0_15"/>
          <p:cNvGrpSpPr/>
          <p:nvPr/>
        </p:nvGrpSpPr>
        <p:grpSpPr>
          <a:xfrm>
            <a:off x="761988" y="918250"/>
            <a:ext cx="7490276" cy="3700401"/>
            <a:chOff x="381000" y="778550"/>
            <a:chExt cx="7490276" cy="3700401"/>
          </a:xfrm>
        </p:grpSpPr>
        <p:sp>
          <p:nvSpPr>
            <p:cNvPr id="220" name="Google Shape;220;g31b99611fd3_0_15"/>
            <p:cNvSpPr txBox="1"/>
            <p:nvPr/>
          </p:nvSpPr>
          <p:spPr>
            <a:xfrm>
              <a:off x="381000" y="778550"/>
              <a:ext cx="25773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</a:rPr>
                <a:t>Time Evolution</a:t>
              </a:r>
              <a:endParaRPr sz="2200">
                <a:solidFill>
                  <a:schemeClr val="dk2"/>
                </a:solidFill>
              </a:endParaRPr>
            </a:p>
          </p:txBody>
        </p:sp>
        <p:pic>
          <p:nvPicPr>
            <p:cNvPr id="221" name="Google Shape;221;g31b99611fd3_0_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175" y="1213875"/>
              <a:ext cx="7233101" cy="3265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g31b99611fd3_0_15"/>
          <p:cNvGrpSpPr/>
          <p:nvPr/>
        </p:nvGrpSpPr>
        <p:grpSpPr>
          <a:xfrm>
            <a:off x="980306" y="918238"/>
            <a:ext cx="6639685" cy="4093777"/>
            <a:chOff x="-2959425" y="2863575"/>
            <a:chExt cx="7673275" cy="4648850"/>
          </a:xfrm>
        </p:grpSpPr>
        <p:sp>
          <p:nvSpPr>
            <p:cNvPr id="223" name="Google Shape;223;g31b99611fd3_0_15"/>
            <p:cNvSpPr txBox="1"/>
            <p:nvPr/>
          </p:nvSpPr>
          <p:spPr>
            <a:xfrm>
              <a:off x="-2959425" y="2863575"/>
              <a:ext cx="44115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</a:rPr>
                <a:t>CAFV Eligibility Distribution</a:t>
              </a:r>
              <a:endParaRPr sz="2200">
                <a:solidFill>
                  <a:schemeClr val="dk2"/>
                </a:solidFill>
              </a:endParaRPr>
            </a:p>
          </p:txBody>
        </p:sp>
        <p:pic>
          <p:nvPicPr>
            <p:cNvPr id="224" name="Google Shape;224;g31b99611fd3_0_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368150" y="3552425"/>
              <a:ext cx="5082000" cy="396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c5b1066fd_0_0"/>
          <p:cNvSpPr txBox="1"/>
          <p:nvPr>
            <p:ph type="title"/>
          </p:nvPr>
        </p:nvSpPr>
        <p:spPr>
          <a:xfrm>
            <a:off x="606225" y="148150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Did We Find?</a:t>
            </a:r>
            <a:endParaRPr/>
          </a:p>
        </p:txBody>
      </p:sp>
      <p:sp>
        <p:nvSpPr>
          <p:cNvPr id="230" name="Google Shape;230;g31c5b1066fd_0_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sz="1300"/>
          </a:p>
        </p:txBody>
      </p:sp>
      <p:pic>
        <p:nvPicPr>
          <p:cNvPr id="231" name="Google Shape;231;g31c5b1066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5" y="1187800"/>
            <a:ext cx="5154500" cy="31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31c5b1066f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399" y="2728824"/>
            <a:ext cx="4500699" cy="14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1c5b1066fd_0_0"/>
          <p:cNvSpPr txBox="1"/>
          <p:nvPr>
            <p:ph type="title"/>
          </p:nvPr>
        </p:nvSpPr>
        <p:spPr>
          <a:xfrm>
            <a:off x="638175" y="774250"/>
            <a:ext cx="66723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/>
              <a:t>Are BEV vehicles perfect in eligible?</a:t>
            </a:r>
            <a:endParaRPr b="0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b99611fd3_0_22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444444"/>
                </a:solidFill>
                <a:highlight>
                  <a:srgbClr val="FFFFFF"/>
                </a:highlight>
              </a:rPr>
              <a:t>Implications of Our Result</a:t>
            </a:r>
            <a:endParaRPr/>
          </a:p>
        </p:txBody>
      </p:sp>
      <p:sp>
        <p:nvSpPr>
          <p:cNvPr id="239" name="Google Shape;239;g31b99611fd3_0_22"/>
          <p:cNvSpPr txBox="1"/>
          <p:nvPr>
            <p:ph idx="1" type="body"/>
          </p:nvPr>
        </p:nvSpPr>
        <p:spPr>
          <a:xfrm>
            <a:off x="606225" y="1113625"/>
            <a:ext cx="8124000" cy="31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Assessment of the current status of clean energy vehicle development：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study quantifies the distribution of Clean Fuel Vehicle (CAFV) eligibility by year and make, clarifying the industry's progress in adopting clean energy standards.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 identifying the main reasons for non-compliance with CAFV standards (e.g., outdated technology and insufficient battery capacity), it provides policymakers and manufacturers with directions for improvement.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study reveals the market-dominant relationships between brands, particularly Tesla's leadership in the clean-fuel vehicle market, as well as the market distribution characteristics of other brands.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0" name="Google Shape;240;g31b99611fd3_0_2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sz="1300"/>
          </a:p>
        </p:txBody>
      </p:sp>
      <p:sp>
        <p:nvSpPr>
          <p:cNvPr id="241" name="Google Shape;241;g31b99611fd3_0_22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b99611fd3_0_36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47" name="Google Shape;247;g31b99611fd3_0_36"/>
          <p:cNvSpPr txBox="1"/>
          <p:nvPr>
            <p:ph idx="1" type="body"/>
          </p:nvPr>
        </p:nvSpPr>
        <p:spPr>
          <a:xfrm>
            <a:off x="638675" y="1089250"/>
            <a:ext cx="8004900" cy="31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Templates: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428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https://facilities.umd.edu/fm-staff-connect/tools-resources/communications/communications-tools-resources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428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set: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428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https://catalog.data.gov/dataset/electric-vehicle-population-data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1b99611fd3_0_3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sz="1300"/>
          </a:p>
        </p:txBody>
      </p:sp>
      <p:sp>
        <p:nvSpPr>
          <p:cNvPr id="249" name="Google Shape;249;g31b99611fd3_0_36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516875" y="0"/>
            <a:ext cx="3513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en"/>
              <a:t>Question?</a:t>
            </a:r>
            <a:endParaRPr/>
          </a:p>
        </p:txBody>
      </p:sp>
      <p:pic>
        <p:nvPicPr>
          <p:cNvPr id="255" name="Google Shape;255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75" r="2770" t="0"/>
          <a:stretch/>
        </p:blipFill>
        <p:spPr>
          <a:xfrm>
            <a:off x="2735375" y="6850"/>
            <a:ext cx="7450800" cy="5143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b99611fd3_0_52"/>
          <p:cNvSpPr txBox="1"/>
          <p:nvPr>
            <p:ph type="title"/>
          </p:nvPr>
        </p:nvSpPr>
        <p:spPr>
          <a:xfrm>
            <a:off x="516875" y="0"/>
            <a:ext cx="3513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261" name="Google Shape;261;g31b99611fd3_0_5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75" r="2771" t="0"/>
          <a:stretch/>
        </p:blipFill>
        <p:spPr>
          <a:xfrm>
            <a:off x="2735375" y="6850"/>
            <a:ext cx="7450800" cy="5143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earlessly Forward / LIGHT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6E6E6"/>
      </a:lt2>
      <a:accent1>
        <a:srgbClr val="E21833"/>
      </a:accent1>
      <a:accent2>
        <a:srgbClr val="A41124"/>
      </a:accent2>
      <a:accent3>
        <a:srgbClr val="820E1D"/>
      </a:accent3>
      <a:accent4>
        <a:srgbClr val="FFD200"/>
      </a:accent4>
      <a:accent5>
        <a:srgbClr val="CBA700"/>
      </a:accent5>
      <a:accent6>
        <a:srgbClr val="715D00"/>
      </a:accent6>
      <a:hlink>
        <a:srgbClr val="E218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