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57" r:id="rId5"/>
    <p:sldId id="268" r:id="rId6"/>
    <p:sldId id="267" r:id="rId7"/>
    <p:sldId id="269" r:id="rId8"/>
    <p:sldId id="270" r:id="rId9"/>
    <p:sldId id="272" r:id="rId10"/>
    <p:sldId id="261" r:id="rId11"/>
    <p:sldId id="273" r:id="rId12"/>
    <p:sldId id="274" r:id="rId13"/>
    <p:sldId id="275" r:id="rId14"/>
    <p:sldId id="276" r:id="rId15"/>
    <p:sldId id="277" r:id="rId16"/>
    <p:sldId id="279" r:id="rId17"/>
    <p:sldId id="278" r:id="rId18"/>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p:scale>
          <a:sx n="50" d="100"/>
          <a:sy n="50" d="100"/>
        </p:scale>
        <p:origin x="1500" y="540"/>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3/17/2024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3/17/2024</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5</a:t>
            </a:fld>
            <a:endParaRPr lang="en-US"/>
          </a:p>
        </p:txBody>
      </p:sp>
    </p:spTree>
    <p:extLst>
      <p:ext uri="{BB962C8B-B14F-4D97-AF65-F5344CB8AC3E}">
        <p14:creationId xmlns:p14="http://schemas.microsoft.com/office/powerpoint/2010/main" val="4117229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3/17/2024</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3/17/2024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3/17/2024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3/17/2024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3/17/2024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3/17/2024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3/17/2024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3/17/2024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3/17/2024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3/17/2024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3/17/2024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3/17/2024</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Project Proposal</a:t>
            </a:r>
          </a:p>
        </p:txBody>
      </p:sp>
      <p:sp>
        <p:nvSpPr>
          <p:cNvPr id="5" name="Subtitle 4"/>
          <p:cNvSpPr>
            <a:spLocks noGrp="1"/>
          </p:cNvSpPr>
          <p:nvPr>
            <p:ph type="subTitle" idx="1"/>
          </p:nvPr>
        </p:nvSpPr>
        <p:spPr/>
        <p:txBody>
          <a:bodyPr/>
          <a:lstStyle/>
          <a:p>
            <a:r>
              <a:rPr lang="en-US" dirty="0"/>
              <a:t>SMART HOME AUTOMATION SYSTEM SIMULATION</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half" idx="2"/>
          </p:nvPr>
        </p:nvSpPr>
        <p:spPr>
          <a:xfrm>
            <a:off x="1557908" y="548680"/>
            <a:ext cx="10564161" cy="6309320"/>
          </a:xfrm>
        </p:spPr>
        <p:txBody>
          <a:bodyPr/>
          <a:lstStyle/>
          <a:p>
            <a:pPr marL="73140" indent="0">
              <a:buNone/>
            </a:pPr>
            <a:r>
              <a:rPr lang="en-GB" dirty="0"/>
              <a:t>Enhanced User Experience</a:t>
            </a:r>
          </a:p>
          <a:p>
            <a:pPr lvl="1"/>
            <a:r>
              <a:rPr lang="en-GB" dirty="0"/>
              <a:t>Design a user-friendly interface with intuitive navigation and easy to use features.</a:t>
            </a:r>
          </a:p>
          <a:p>
            <a:pPr lvl="1"/>
            <a:r>
              <a:rPr lang="en-GB" dirty="0"/>
              <a:t>Use of user feedback mechanisms will enable the users to express their perspectives and opinions, which will be used to better the platform in future releases.</a:t>
            </a:r>
          </a:p>
          <a:p>
            <a:pPr marL="73140" indent="0">
              <a:buNone/>
            </a:pPr>
            <a:r>
              <a:rPr lang="en-GB" dirty="0"/>
              <a:t>Expanded Device Compatibility</a:t>
            </a:r>
          </a:p>
          <a:p>
            <a:pPr lvl="1"/>
            <a:r>
              <a:rPr lang="en-GB" dirty="0"/>
              <a:t>Improve compatibility of the system with a broader range of smart home gadgets to match user needs.</a:t>
            </a:r>
          </a:p>
          <a:p>
            <a:pPr lvl="1"/>
            <a:r>
              <a:rPr lang="en-GB" dirty="0"/>
              <a:t>Consider the link with the progressing smart home tech to be a leading player in the market.</a:t>
            </a:r>
          </a:p>
          <a:p>
            <a:pPr marL="377886" lvl="1" indent="0">
              <a:buNone/>
            </a:pPr>
            <a:endParaRPr lang="en-GB" dirty="0"/>
          </a:p>
        </p:txBody>
      </p:sp>
    </p:spTree>
    <p:extLst>
      <p:ext uri="{BB962C8B-B14F-4D97-AF65-F5344CB8AC3E}">
        <p14:creationId xmlns:p14="http://schemas.microsoft.com/office/powerpoint/2010/main" val="350268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half" idx="2"/>
          </p:nvPr>
        </p:nvSpPr>
        <p:spPr>
          <a:xfrm>
            <a:off x="1557908" y="548680"/>
            <a:ext cx="10564161" cy="6309320"/>
          </a:xfrm>
        </p:spPr>
        <p:txBody>
          <a:bodyPr/>
          <a:lstStyle/>
          <a:p>
            <a:r>
              <a:rPr lang="en-GB" dirty="0"/>
              <a:t>Advanced Automation Features</a:t>
            </a:r>
          </a:p>
          <a:p>
            <a:pPr lvl="1"/>
            <a:r>
              <a:rPr lang="en-GB" dirty="0"/>
              <a:t>Consider the implementation of fail-safe automatic systems to handle more complex smart home configurations.</a:t>
            </a:r>
          </a:p>
          <a:p>
            <a:pPr lvl="1"/>
            <a:r>
              <a:rPr lang="en-GB" dirty="0"/>
              <a:t>Grant the possibility to users to generate personalized routines for different situations.</a:t>
            </a:r>
          </a:p>
          <a:p>
            <a:r>
              <a:rPr lang="en-GB" dirty="0"/>
              <a:t>Educational Resources</a:t>
            </a:r>
          </a:p>
          <a:p>
            <a:pPr lvl="1"/>
            <a:r>
              <a:rPr lang="en-GB" dirty="0"/>
              <a:t>Create comprehensive material of education along with the tutorials to educate users about the simulator's features and functionalities.</a:t>
            </a:r>
          </a:p>
          <a:p>
            <a:pPr marL="377886" lvl="1" indent="0">
              <a:buNone/>
            </a:pPr>
            <a:endParaRPr lang="en-GB" dirty="0"/>
          </a:p>
          <a:p>
            <a:pPr marL="377886" lvl="1" indent="0">
              <a:buNone/>
            </a:pPr>
            <a:endParaRPr lang="en-GB" dirty="0"/>
          </a:p>
        </p:txBody>
      </p:sp>
    </p:spTree>
    <p:extLst>
      <p:ext uri="{BB962C8B-B14F-4D97-AF65-F5344CB8AC3E}">
        <p14:creationId xmlns:p14="http://schemas.microsoft.com/office/powerpoint/2010/main" val="1190629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half" idx="2"/>
          </p:nvPr>
        </p:nvSpPr>
        <p:spPr>
          <a:xfrm>
            <a:off x="1557908" y="548680"/>
            <a:ext cx="10564161" cy="6309320"/>
          </a:xfrm>
        </p:spPr>
        <p:txBody>
          <a:bodyPr/>
          <a:lstStyle/>
          <a:p>
            <a:pPr marL="377886" lvl="1" indent="0">
              <a:buNone/>
            </a:pPr>
            <a:endParaRPr lang="en-GB" dirty="0"/>
          </a:p>
          <a:p>
            <a:pPr marL="377886" lvl="1" indent="0">
              <a:buNone/>
            </a:pPr>
            <a:endParaRPr lang="en-GB" dirty="0"/>
          </a:p>
        </p:txBody>
      </p:sp>
      <p:graphicFrame>
        <p:nvGraphicFramePr>
          <p:cNvPr id="4" name="Table 3">
            <a:extLst>
              <a:ext uri="{FF2B5EF4-FFF2-40B4-BE49-F238E27FC236}">
                <a16:creationId xmlns:a16="http://schemas.microsoft.com/office/drawing/2014/main" id="{08F4388F-3F18-2D08-F743-EB876D82B03B}"/>
              </a:ext>
            </a:extLst>
          </p:cNvPr>
          <p:cNvGraphicFramePr>
            <a:graphicFrameLocks noGrp="1"/>
          </p:cNvGraphicFramePr>
          <p:nvPr>
            <p:extLst>
              <p:ext uri="{D42A27DB-BD31-4B8C-83A1-F6EECF244321}">
                <p14:modId xmlns:p14="http://schemas.microsoft.com/office/powerpoint/2010/main" val="1942620566"/>
              </p:ext>
            </p:extLst>
          </p:nvPr>
        </p:nvGraphicFramePr>
        <p:xfrm>
          <a:off x="-170284" y="1"/>
          <a:ext cx="12359110" cy="7040880"/>
        </p:xfrm>
        <a:graphic>
          <a:graphicData uri="http://schemas.openxmlformats.org/drawingml/2006/table">
            <a:tbl>
              <a:tblPr firstRow="1" bandRow="1">
                <a:tableStyleId>{5C22544A-7EE6-4342-B048-85BDC9FD1C3A}</a:tableStyleId>
              </a:tblPr>
              <a:tblGrid>
                <a:gridCol w="3953810">
                  <a:extLst>
                    <a:ext uri="{9D8B030D-6E8A-4147-A177-3AD203B41FA5}">
                      <a16:colId xmlns:a16="http://schemas.microsoft.com/office/drawing/2014/main" val="2420007532"/>
                    </a:ext>
                  </a:extLst>
                </a:gridCol>
                <a:gridCol w="4202650">
                  <a:extLst>
                    <a:ext uri="{9D8B030D-6E8A-4147-A177-3AD203B41FA5}">
                      <a16:colId xmlns:a16="http://schemas.microsoft.com/office/drawing/2014/main" val="2732391741"/>
                    </a:ext>
                  </a:extLst>
                </a:gridCol>
                <a:gridCol w="4202650">
                  <a:extLst>
                    <a:ext uri="{9D8B030D-6E8A-4147-A177-3AD203B41FA5}">
                      <a16:colId xmlns:a16="http://schemas.microsoft.com/office/drawing/2014/main" val="3354279549"/>
                    </a:ext>
                  </a:extLst>
                </a:gridCol>
              </a:tblGrid>
              <a:tr h="353586">
                <a:tc>
                  <a:txBody>
                    <a:bodyPr/>
                    <a:lstStyle/>
                    <a:p>
                      <a:r>
                        <a:rPr lang="en-ZA" dirty="0"/>
                        <a:t>PHASE</a:t>
                      </a:r>
                    </a:p>
                  </a:txBody>
                  <a:tcPr/>
                </a:tc>
                <a:tc>
                  <a:txBody>
                    <a:bodyPr/>
                    <a:lstStyle/>
                    <a:p>
                      <a:r>
                        <a:rPr lang="en-ZA" dirty="0"/>
                        <a:t>STEPS IMPLEMENTED</a:t>
                      </a:r>
                    </a:p>
                  </a:txBody>
                  <a:tcPr/>
                </a:tc>
                <a:tc>
                  <a:txBody>
                    <a:bodyPr/>
                    <a:lstStyle/>
                    <a:p>
                      <a:r>
                        <a:rPr lang="en-ZA" dirty="0"/>
                        <a:t>TIMELINE</a:t>
                      </a:r>
                    </a:p>
                  </a:txBody>
                  <a:tcPr/>
                </a:tc>
                <a:extLst>
                  <a:ext uri="{0D108BD9-81ED-4DB2-BD59-A6C34878D82A}">
                    <a16:rowId xmlns:a16="http://schemas.microsoft.com/office/drawing/2014/main" val="2620789349"/>
                  </a:ext>
                </a:extLst>
              </a:tr>
              <a:tr h="2050798">
                <a:tc>
                  <a:txBody>
                    <a:bodyPr/>
                    <a:lstStyle/>
                    <a:p>
                      <a:r>
                        <a:rPr lang="en-ZA" dirty="0"/>
                        <a:t>Research and planning</a:t>
                      </a:r>
                    </a:p>
                  </a:txBody>
                  <a:tcPr/>
                </a:tc>
                <a:tc>
                  <a:txBody>
                    <a:bodyPr/>
                    <a:lstStyle/>
                    <a:p>
                      <a:pPr marL="342900" indent="-342900">
                        <a:buFont typeface="Arial" panose="020B0604020202020204" pitchFamily="34" charset="0"/>
                        <a:buChar char="•"/>
                      </a:pPr>
                      <a:r>
                        <a:rPr lang="en-GB" dirty="0"/>
                        <a:t>Conduct research and user surveys.</a:t>
                      </a:r>
                    </a:p>
                    <a:p>
                      <a:pPr marL="342900" indent="-342900">
                        <a:buFont typeface="Arial" panose="020B0604020202020204" pitchFamily="34" charset="0"/>
                        <a:buChar char="•"/>
                      </a:pPr>
                      <a:r>
                        <a:rPr lang="en-GB" dirty="0"/>
                        <a:t>Define project requirements and objective</a:t>
                      </a:r>
                    </a:p>
                    <a:p>
                      <a:pPr marL="342900" indent="-342900">
                        <a:buFont typeface="Arial" panose="020B0604020202020204" pitchFamily="34" charset="0"/>
                        <a:buChar char="•"/>
                      </a:pPr>
                      <a:r>
                        <a:rPr lang="en-GB" dirty="0"/>
                        <a:t>Develop a detailed project plan</a:t>
                      </a:r>
                    </a:p>
                    <a:p>
                      <a:endParaRPr lang="en-ZA" dirty="0"/>
                    </a:p>
                  </a:txBody>
                  <a:tcPr/>
                </a:tc>
                <a:tc>
                  <a:txBody>
                    <a:bodyPr/>
                    <a:lstStyle/>
                    <a:p>
                      <a:r>
                        <a:rPr lang="en-ZA" dirty="0"/>
                        <a:t>First Month</a:t>
                      </a:r>
                    </a:p>
                  </a:txBody>
                  <a:tcPr/>
                </a:tc>
                <a:extLst>
                  <a:ext uri="{0D108BD9-81ED-4DB2-BD59-A6C34878D82A}">
                    <a16:rowId xmlns:a16="http://schemas.microsoft.com/office/drawing/2014/main" val="1719175869"/>
                  </a:ext>
                </a:extLst>
              </a:tr>
              <a:tr h="1202192">
                <a:tc>
                  <a:txBody>
                    <a:bodyPr/>
                    <a:lstStyle/>
                    <a:p>
                      <a:r>
                        <a:rPr lang="en-ZA" dirty="0"/>
                        <a:t>Development and Prototype</a:t>
                      </a:r>
                    </a:p>
                  </a:txBody>
                  <a:tcPr/>
                </a:tc>
                <a:tc>
                  <a:txBody>
                    <a:bodyPr/>
                    <a:lstStyle/>
                    <a:p>
                      <a:pPr marL="342900" indent="-342900">
                        <a:buFont typeface="Arial" panose="020B0604020202020204" pitchFamily="34" charset="0"/>
                        <a:buChar char="•"/>
                      </a:pPr>
                      <a:r>
                        <a:rPr lang="en-ZA" dirty="0"/>
                        <a:t>Design core features and functionalities</a:t>
                      </a:r>
                    </a:p>
                    <a:p>
                      <a:pPr marL="342900" indent="-342900">
                        <a:buFont typeface="Arial" panose="020B0604020202020204" pitchFamily="34" charset="0"/>
                        <a:buChar char="•"/>
                      </a:pPr>
                      <a:r>
                        <a:rPr lang="en-ZA" dirty="0"/>
                        <a:t>Implement user interface enhancements</a:t>
                      </a:r>
                    </a:p>
                  </a:txBody>
                  <a:tcPr/>
                </a:tc>
                <a:tc>
                  <a:txBody>
                    <a:bodyPr/>
                    <a:lstStyle/>
                    <a:p>
                      <a:r>
                        <a:rPr lang="en-ZA" dirty="0"/>
                        <a:t>Second to Third month</a:t>
                      </a:r>
                    </a:p>
                  </a:txBody>
                  <a:tcPr/>
                </a:tc>
                <a:extLst>
                  <a:ext uri="{0D108BD9-81ED-4DB2-BD59-A6C34878D82A}">
                    <a16:rowId xmlns:a16="http://schemas.microsoft.com/office/drawing/2014/main" val="779422275"/>
                  </a:ext>
                </a:extLst>
              </a:tr>
              <a:tr h="919323">
                <a:tc>
                  <a:txBody>
                    <a:bodyPr/>
                    <a:lstStyle/>
                    <a:p>
                      <a:r>
                        <a:rPr lang="en-ZA" dirty="0"/>
                        <a:t>Testing and Quality Assurance</a:t>
                      </a:r>
                    </a:p>
                  </a:txBody>
                  <a:tcPr/>
                </a:tc>
                <a:tc>
                  <a:txBody>
                    <a:bodyPr/>
                    <a:lstStyle/>
                    <a:p>
                      <a:pPr marL="342900" indent="-342900">
                        <a:buFont typeface="Arial" panose="020B0604020202020204" pitchFamily="34" charset="0"/>
                        <a:buChar char="•"/>
                      </a:pPr>
                      <a:r>
                        <a:rPr lang="en-ZA" dirty="0"/>
                        <a:t>Conduct testing to identify bugs and errors</a:t>
                      </a:r>
                    </a:p>
                    <a:p>
                      <a:pPr marL="342900" indent="-342900">
                        <a:buFont typeface="Arial" panose="020B0604020202020204" pitchFamily="34" charset="0"/>
                        <a:buChar char="•"/>
                      </a:pPr>
                      <a:r>
                        <a:rPr lang="en-ZA" dirty="0"/>
                        <a:t>Perform security testing</a:t>
                      </a:r>
                    </a:p>
                  </a:txBody>
                  <a:tcPr/>
                </a:tc>
                <a:tc>
                  <a:txBody>
                    <a:bodyPr/>
                    <a:lstStyle/>
                    <a:p>
                      <a:r>
                        <a:rPr lang="en-ZA" dirty="0"/>
                        <a:t>Forth Month</a:t>
                      </a:r>
                    </a:p>
                  </a:txBody>
                  <a:tcPr/>
                </a:tc>
                <a:extLst>
                  <a:ext uri="{0D108BD9-81ED-4DB2-BD59-A6C34878D82A}">
                    <a16:rowId xmlns:a16="http://schemas.microsoft.com/office/drawing/2014/main" val="2081444755"/>
                  </a:ext>
                </a:extLst>
              </a:tr>
              <a:tr h="919323">
                <a:tc>
                  <a:txBody>
                    <a:bodyPr/>
                    <a:lstStyle/>
                    <a:p>
                      <a:r>
                        <a:rPr lang="en-ZA" dirty="0"/>
                        <a:t>Installing</a:t>
                      </a:r>
                    </a:p>
                  </a:txBody>
                  <a:tcPr/>
                </a:tc>
                <a:tc>
                  <a:txBody>
                    <a:bodyPr/>
                    <a:lstStyle/>
                    <a:p>
                      <a:pPr marL="342900" indent="-342900">
                        <a:buFont typeface="Arial" panose="020B0604020202020204" pitchFamily="34" charset="0"/>
                        <a:buChar char="•"/>
                      </a:pPr>
                      <a:r>
                        <a:rPr lang="en-ZA" dirty="0"/>
                        <a:t>Prepare for official launch</a:t>
                      </a:r>
                    </a:p>
                    <a:p>
                      <a:pPr marL="342900" indent="-342900">
                        <a:buFont typeface="Arial" panose="020B0604020202020204" pitchFamily="34" charset="0"/>
                        <a:buChar char="•"/>
                      </a:pPr>
                      <a:r>
                        <a:rPr lang="en-ZA" dirty="0"/>
                        <a:t>Deploy the simulator and gather feedback</a:t>
                      </a:r>
                    </a:p>
                  </a:txBody>
                  <a:tcPr/>
                </a:tc>
                <a:tc>
                  <a:txBody>
                    <a:bodyPr/>
                    <a:lstStyle/>
                    <a:p>
                      <a:endParaRPr lang="en-ZA" dirty="0"/>
                    </a:p>
                  </a:txBody>
                  <a:tcPr/>
                </a:tc>
                <a:extLst>
                  <a:ext uri="{0D108BD9-81ED-4DB2-BD59-A6C34878D82A}">
                    <a16:rowId xmlns:a16="http://schemas.microsoft.com/office/drawing/2014/main" val="2358288606"/>
                  </a:ext>
                </a:extLst>
              </a:tr>
            </a:tbl>
          </a:graphicData>
        </a:graphic>
      </p:graphicFrame>
    </p:spTree>
    <p:extLst>
      <p:ext uri="{BB962C8B-B14F-4D97-AF65-F5344CB8AC3E}">
        <p14:creationId xmlns:p14="http://schemas.microsoft.com/office/powerpoint/2010/main" val="2608152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8. INTERNAL RESOURCES</a:t>
            </a:r>
          </a:p>
        </p:txBody>
      </p:sp>
      <p:sp>
        <p:nvSpPr>
          <p:cNvPr id="10" name="Content Placeholder 9"/>
          <p:cNvSpPr>
            <a:spLocks noGrp="1"/>
          </p:cNvSpPr>
          <p:nvPr>
            <p:ph sz="half" idx="2"/>
          </p:nvPr>
        </p:nvSpPr>
        <p:spPr>
          <a:xfrm>
            <a:off x="1557908" y="1988840"/>
            <a:ext cx="10564161" cy="4248472"/>
          </a:xfrm>
        </p:spPr>
        <p:txBody>
          <a:bodyPr/>
          <a:lstStyle/>
          <a:p>
            <a:pPr lvl="1"/>
            <a:r>
              <a:rPr lang="en-GB" b="0" i="0" dirty="0">
                <a:effectLst/>
              </a:rPr>
              <a:t>Development Team</a:t>
            </a:r>
          </a:p>
          <a:p>
            <a:pPr marL="682633" lvl="2" indent="0">
              <a:buNone/>
            </a:pPr>
            <a:r>
              <a:rPr lang="en-GB" b="0" i="0" dirty="0">
                <a:effectLst/>
              </a:rPr>
              <a:t>The project will be functioning on the expertise and teamwork of young people providing programming, user interface, and project management services.</a:t>
            </a:r>
          </a:p>
          <a:p>
            <a:pPr lvl="1"/>
            <a:r>
              <a:rPr lang="en-GB" b="0" i="0" dirty="0">
                <a:effectLst/>
              </a:rPr>
              <a:t>Domain Experts</a:t>
            </a:r>
          </a:p>
          <a:p>
            <a:pPr marL="682633" lvl="2" indent="0">
              <a:buNone/>
            </a:pPr>
            <a:r>
              <a:rPr lang="en-GB" b="0" i="0" dirty="0">
                <a:effectLst/>
              </a:rPr>
              <a:t>Furthermore, the project team may take some help and suggestions of experts such as faculty members or experts for educational software development and smart home technology.</a:t>
            </a:r>
          </a:p>
          <a:p>
            <a:pPr lvl="1"/>
            <a:r>
              <a:rPr lang="en-GB" b="0" i="0" dirty="0">
                <a:effectLst/>
                <a:latin typeface="Axiforma"/>
              </a:rPr>
              <a:t>School Facilities</a:t>
            </a:r>
          </a:p>
          <a:p>
            <a:pPr marL="682633" lvl="2" indent="0">
              <a:buNone/>
            </a:pPr>
            <a:r>
              <a:rPr lang="en-GB" b="0" i="0" dirty="0">
                <a:effectLst/>
                <a:latin typeface="Axiforma"/>
              </a:rPr>
              <a:t> Availability of school premises such as computer labs, software licenses, and other instruments will ensure access to infrastructure and tools necessary for the implementation and development of the planned project.</a:t>
            </a:r>
            <a:br>
              <a:rPr lang="en-GB" dirty="0"/>
            </a:br>
            <a:br>
              <a:rPr lang="en-GB" dirty="0"/>
            </a:br>
            <a:endParaRPr lang="en-GB" dirty="0"/>
          </a:p>
        </p:txBody>
      </p:sp>
    </p:spTree>
    <p:extLst>
      <p:ext uri="{BB962C8B-B14F-4D97-AF65-F5344CB8AC3E}">
        <p14:creationId xmlns:p14="http://schemas.microsoft.com/office/powerpoint/2010/main" val="858124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half" idx="2"/>
          </p:nvPr>
        </p:nvSpPr>
        <p:spPr>
          <a:xfrm>
            <a:off x="1557908" y="548680"/>
            <a:ext cx="10564161" cy="6309320"/>
          </a:xfrm>
        </p:spPr>
        <p:txBody>
          <a:bodyPr/>
          <a:lstStyle/>
          <a:p>
            <a:pPr marL="73140" indent="0">
              <a:buNone/>
            </a:pPr>
            <a:endParaRPr lang="en-GB" dirty="0"/>
          </a:p>
          <a:p>
            <a:pPr marL="377886" lvl="1" indent="0">
              <a:buNone/>
            </a:pPr>
            <a:endParaRPr lang="en-GB" dirty="0"/>
          </a:p>
        </p:txBody>
      </p:sp>
    </p:spTree>
    <p:extLst>
      <p:ext uri="{BB962C8B-B14F-4D97-AF65-F5344CB8AC3E}">
        <p14:creationId xmlns:p14="http://schemas.microsoft.com/office/powerpoint/2010/main" val="2071434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5537" y="116632"/>
            <a:ext cx="10360501" cy="733896"/>
          </a:xfrm>
        </p:spPr>
        <p:txBody>
          <a:bodyPr/>
          <a:lstStyle/>
          <a:p>
            <a:r>
              <a:rPr lang="en-US" dirty="0"/>
              <a:t>TABLE OF CONTENT</a:t>
            </a:r>
          </a:p>
        </p:txBody>
      </p:sp>
      <p:sp>
        <p:nvSpPr>
          <p:cNvPr id="14" name="Content Placeholder 13"/>
          <p:cNvSpPr>
            <a:spLocks noGrp="1"/>
          </p:cNvSpPr>
          <p:nvPr>
            <p:ph idx="1"/>
          </p:nvPr>
        </p:nvSpPr>
        <p:spPr>
          <a:xfrm>
            <a:off x="1215536" y="980728"/>
            <a:ext cx="10360501" cy="4032448"/>
          </a:xfrm>
        </p:spPr>
        <p:txBody>
          <a:bodyPr>
            <a:normAutofit fontScale="47500" lnSpcReduction="20000"/>
          </a:bodyPr>
          <a:lstStyle/>
          <a:p>
            <a:pPr marL="514350" indent="-514350">
              <a:buAutoNum type="arabicPeriod"/>
            </a:pPr>
            <a:r>
              <a:rPr lang="en-US" sz="2400" dirty="0"/>
              <a:t>Introduction</a:t>
            </a:r>
          </a:p>
          <a:p>
            <a:pPr marL="514350" indent="-514350">
              <a:buAutoNum type="arabicPeriod"/>
            </a:pPr>
            <a:r>
              <a:rPr lang="en-US" sz="2400" dirty="0"/>
              <a:t>Background Info</a:t>
            </a:r>
          </a:p>
          <a:p>
            <a:pPr marL="514350" indent="-514350">
              <a:buAutoNum type="arabicPeriod"/>
            </a:pPr>
            <a:r>
              <a:rPr lang="en-US" sz="2400" dirty="0"/>
              <a:t>Problem Statement</a:t>
            </a:r>
          </a:p>
          <a:p>
            <a:pPr marL="514350" indent="-514350">
              <a:buAutoNum type="arabicPeriod"/>
            </a:pPr>
            <a:r>
              <a:rPr lang="en-US" sz="2400" dirty="0"/>
              <a:t>Constraints</a:t>
            </a:r>
          </a:p>
          <a:p>
            <a:pPr marL="952393" lvl="2" indent="-342900"/>
            <a:r>
              <a:rPr lang="en-US" dirty="0"/>
              <a:t>Budget Limitations</a:t>
            </a:r>
          </a:p>
          <a:p>
            <a:pPr marL="514350" indent="-514350">
              <a:buFont typeface="+mj-lt"/>
              <a:buAutoNum type="arabicPeriod"/>
            </a:pPr>
            <a:r>
              <a:rPr lang="en-US" sz="2400" dirty="0"/>
              <a:t>Definition Of Scope</a:t>
            </a:r>
          </a:p>
          <a:p>
            <a:pPr marL="514350" indent="-514350">
              <a:buFont typeface="+mj-lt"/>
              <a:buAutoNum type="arabicPeriod"/>
            </a:pPr>
            <a:r>
              <a:rPr lang="en-US" sz="2400" dirty="0"/>
              <a:t>Goals</a:t>
            </a:r>
          </a:p>
          <a:p>
            <a:pPr marL="952393" lvl="2" indent="-342900"/>
            <a:r>
              <a:rPr lang="en-US" dirty="0"/>
              <a:t>Primary Goals</a:t>
            </a:r>
          </a:p>
          <a:p>
            <a:pPr marL="952393" lvl="2" indent="-342900"/>
            <a:r>
              <a:rPr lang="en-US" dirty="0"/>
              <a:t>Secondary goals</a:t>
            </a:r>
          </a:p>
          <a:p>
            <a:pPr marL="514350" indent="-514350">
              <a:buFont typeface="+mj-lt"/>
              <a:buAutoNum type="arabicPeriod"/>
            </a:pPr>
            <a:r>
              <a:rPr lang="en-US" sz="2400" dirty="0"/>
              <a:t>Opportunities To Improve</a:t>
            </a:r>
          </a:p>
          <a:p>
            <a:pPr lvl="1"/>
            <a:r>
              <a:rPr lang="en-GB" sz="2000" dirty="0"/>
              <a:t>Enhanced User Experience</a:t>
            </a:r>
          </a:p>
          <a:p>
            <a:pPr lvl="1"/>
            <a:r>
              <a:rPr lang="en-GB" sz="2000" dirty="0"/>
              <a:t>Expanded Device Compatibility</a:t>
            </a:r>
          </a:p>
          <a:p>
            <a:pPr lvl="1"/>
            <a:r>
              <a:rPr lang="en-GB" sz="2000" dirty="0"/>
              <a:t>Advanced Automation Features</a:t>
            </a:r>
          </a:p>
          <a:p>
            <a:pPr lvl="1"/>
            <a:r>
              <a:rPr lang="en-GB" sz="2000" dirty="0"/>
              <a:t>Educational Resources</a:t>
            </a:r>
          </a:p>
          <a:p>
            <a:pPr marL="514350" indent="-514350">
              <a:buFont typeface="+mj-lt"/>
              <a:buAutoNum type="arabicPeriod"/>
            </a:pPr>
            <a:r>
              <a:rPr lang="en-US" sz="2400" dirty="0"/>
              <a:t>SCHEDULE</a:t>
            </a:r>
          </a:p>
          <a:p>
            <a:pPr marL="514350" indent="-514350">
              <a:buFont typeface="+mj-lt"/>
              <a:buAutoNum type="arabicPeriod"/>
            </a:pPr>
            <a:endParaRPr lang="en-US" sz="2400" dirty="0"/>
          </a:p>
          <a:p>
            <a:pPr marL="514350" indent="-514350">
              <a:buFont typeface="+mj-lt"/>
              <a:buAutoNum type="arabicPeriod"/>
            </a:pPr>
            <a:endParaRPr lang="en-US" sz="2400" dirty="0"/>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a:p>
            <a:pPr marL="0" indent="0">
              <a:buNone/>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59C7395B-45BE-41D6-8288-6BEE16644B77}"/>
              </a:ext>
            </a:extLst>
          </p:cNvPr>
          <p:cNvSpPr>
            <a:spLocks noGrp="1"/>
          </p:cNvSpPr>
          <p:nvPr>
            <p:ph idx="1"/>
          </p:nvPr>
        </p:nvSpPr>
        <p:spPr/>
        <p:txBody>
          <a:bodyPr/>
          <a:lstStyle/>
          <a:p>
            <a:r>
              <a:rPr lang="en-ZA" sz="2000" kern="100" dirty="0">
                <a:effectLst/>
                <a:latin typeface="Aptos" panose="020B0004020202020204" pitchFamily="34" charset="0"/>
                <a:ea typeface="Aptos" panose="020B0004020202020204" pitchFamily="34" charset="0"/>
                <a:cs typeface="Times New Roman" panose="02020603050405020304" pitchFamily="18" charset="0"/>
              </a:rPr>
              <a:t>Smart home technology has been trending for a long time; it is the new approach to how people engage with their homes. Through the use of smart home devices, people enjoy the convenience of being able to program and control lights, thermostats, and other household appliances to their specific needs. They also can check on the security of their homes and their entertainment systems from any distance.</a:t>
            </a:r>
          </a:p>
          <a:p>
            <a:r>
              <a:rPr lang="en-ZA" sz="2000" dirty="0">
                <a:effectLst/>
                <a:latin typeface="Aptos" panose="020B0004020202020204" pitchFamily="34" charset="0"/>
                <a:ea typeface="Aptos" panose="020B0004020202020204" pitchFamily="34" charset="0"/>
                <a:cs typeface="Times New Roman" panose="02020603050405020304" pitchFamily="18" charset="0"/>
              </a:rPr>
              <a:t>As the demand for smart home solutions continues to rise, there is a growing need for educational tools and platforms that enable users to understand, experiment with, and optimize smart home environments. In response to this demand, we propose the development of a Smart Home Automation System Simulator—a comprehensive software application that simulates the functionality and interactions of various smart home devices within a virtual environment.</a:t>
            </a:r>
            <a:endParaRPr lang="en-ZA" sz="2000" dirty="0"/>
          </a:p>
        </p:txBody>
      </p:sp>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BACKGROUND INFO</a:t>
            </a:r>
          </a:p>
        </p:txBody>
      </p:sp>
      <p:sp>
        <p:nvSpPr>
          <p:cNvPr id="3" name="Content Placeholder 2"/>
          <p:cNvSpPr>
            <a:spLocks noGrp="1"/>
          </p:cNvSpPr>
          <p:nvPr>
            <p:ph sz="half" idx="1"/>
          </p:nvPr>
        </p:nvSpPr>
        <p:spPr>
          <a:xfrm>
            <a:off x="1218883" y="1706880"/>
            <a:ext cx="10708177" cy="4465320"/>
          </a:xfrm>
        </p:spPr>
        <p:txBody>
          <a:bodyPr>
            <a:normAutofit/>
          </a:bodyPr>
          <a:lstStyle/>
          <a:p>
            <a:pPr marL="0" indent="0">
              <a:buNone/>
            </a:pPr>
            <a:r>
              <a:rPr lang="en-GB" dirty="0"/>
              <a:t>The rise in the number of smart home appliances has certainly made things very easy and time-saving. Besides, more consumers simply do not know how to regulate these devices or use them. These devices have a game-oriented display and control. The suggested solution to the above subject is the Smart Home Automation System Simulator. We will develop a SIMULATOR that is JOYFULL and interactive paying toward its simplicity and the possibility to learn how the smart home devices work and how you can configure them to your convenience. With this simulator, people would have the opportunity to practice and do tasks that would demonstrate how to use smart home technology. As a result, their life seems to be easier and more enjoyable.</a:t>
            </a:r>
            <a:endParaRPr lang="en-US" dirty="0"/>
          </a:p>
        </p:txBody>
      </p:sp>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PROBLEM STATEMENT</a:t>
            </a:r>
          </a:p>
        </p:txBody>
      </p:sp>
      <p:sp>
        <p:nvSpPr>
          <p:cNvPr id="3" name="Content Placeholder 2"/>
          <p:cNvSpPr>
            <a:spLocks noGrp="1"/>
          </p:cNvSpPr>
          <p:nvPr>
            <p:ph sz="half" idx="1"/>
          </p:nvPr>
        </p:nvSpPr>
        <p:spPr>
          <a:xfrm>
            <a:off x="1218883" y="1706880"/>
            <a:ext cx="9628057" cy="4465320"/>
          </a:xfrm>
        </p:spPr>
        <p:txBody>
          <a:bodyPr>
            <a:normAutofit fontScale="92500"/>
          </a:bodyPr>
          <a:lstStyle/>
          <a:p>
            <a:pPr marL="0" indent="0">
              <a:buNone/>
            </a:pPr>
            <a:r>
              <a:rPr lang="en-GB" dirty="0"/>
              <a:t>Smart homes have become almost a norm for many people but the majority are challenged with the ability to understand them and well integrate them in their homes. There are widely used simulators that are missing the needed depth and ease of use, which is a problem for users when they want to master numerous smart house appliances. This lack of a simple and engaging educational resource limits users to use the maximum benefits from the smart home technology and in turn, limits its impact on their daily routines. In order to tackle this concern a complex Smart Home Automation System Simulator should be designed that offers users a realistic and hands-on environment, where they can be able to learn and optimize setups of the smart homes properly.</a:t>
            </a:r>
            <a:endParaRPr lang="en-US" dirty="0"/>
          </a:p>
        </p:txBody>
      </p:sp>
    </p:spTree>
    <p:extLst>
      <p:ext uri="{BB962C8B-B14F-4D97-AF65-F5344CB8AC3E}">
        <p14:creationId xmlns:p14="http://schemas.microsoft.com/office/powerpoint/2010/main" val="412318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4. CONSTRAINTS</a:t>
            </a:r>
          </a:p>
        </p:txBody>
      </p:sp>
      <p:sp>
        <p:nvSpPr>
          <p:cNvPr id="10" name="Content Placeholder 9"/>
          <p:cNvSpPr>
            <a:spLocks noGrp="1"/>
          </p:cNvSpPr>
          <p:nvPr>
            <p:ph sz="half" idx="2"/>
          </p:nvPr>
        </p:nvSpPr>
        <p:spPr>
          <a:xfrm>
            <a:off x="1218883" y="1916832"/>
            <a:ext cx="10564161" cy="4255368"/>
          </a:xfrm>
        </p:spPr>
        <p:txBody>
          <a:bodyPr/>
          <a:lstStyle/>
          <a:p>
            <a:r>
              <a:rPr lang="en-US" dirty="0"/>
              <a:t>Budget Limitation</a:t>
            </a:r>
          </a:p>
          <a:p>
            <a:pPr marL="609493" lvl="2" indent="0">
              <a:buNone/>
            </a:pPr>
            <a:r>
              <a:rPr lang="en-US" sz="2400" dirty="0"/>
              <a:t>The Smart Home Automation System development can come with costs. Therefore, we decided to do a simulation that will be using Visual Studio to overcome the budget constraint</a:t>
            </a:r>
            <a:r>
              <a:rPr lang="en-US" dirty="0"/>
              <a:t>.</a:t>
            </a:r>
          </a:p>
        </p:txBody>
      </p:sp>
    </p:spTree>
    <p:extLst>
      <p:ext uri="{BB962C8B-B14F-4D97-AF65-F5344CB8AC3E}">
        <p14:creationId xmlns:p14="http://schemas.microsoft.com/office/powerpoint/2010/main" val="3891955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5. DEFINITION OF SCOPE</a:t>
            </a:r>
          </a:p>
        </p:txBody>
      </p:sp>
      <p:sp>
        <p:nvSpPr>
          <p:cNvPr id="10" name="Content Placeholder 9"/>
          <p:cNvSpPr>
            <a:spLocks noGrp="1"/>
          </p:cNvSpPr>
          <p:nvPr>
            <p:ph sz="half" idx="2"/>
          </p:nvPr>
        </p:nvSpPr>
        <p:spPr>
          <a:xfrm>
            <a:off x="1218883" y="1916832"/>
            <a:ext cx="10564161" cy="4255368"/>
          </a:xfrm>
        </p:spPr>
        <p:txBody>
          <a:bodyPr/>
          <a:lstStyle/>
          <a:p>
            <a:pPr marL="377886" lvl="1" indent="0">
              <a:buNone/>
            </a:pPr>
            <a:r>
              <a:rPr lang="en-GB" dirty="0"/>
              <a:t>In the scope of the Smart Home Automation System Simulator project, we are going to describe different elements and tools we will implement in the simulator as well as outline its possible usage and limitations. Consequently, providers will have to simulate the features of smart home hardware such as scripting simulation of user interaction methods to determine the users’ accepted methods and automation logic, also customization options, and educational resources among others. The scope of the project will roughly serve the purpose of background noise reduction and only the project-specific part of the video will be played through. The scope will be the piece, which will make stakeholder management proper and more so will be able to run based on project constraints and objectives.</a:t>
            </a:r>
          </a:p>
          <a:p>
            <a:pPr marL="377886" lvl="1" indent="0">
              <a:buNone/>
            </a:pPr>
            <a:endParaRPr lang="en-US" dirty="0"/>
          </a:p>
        </p:txBody>
      </p:sp>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6. GOALS</a:t>
            </a:r>
          </a:p>
        </p:txBody>
      </p:sp>
      <p:sp>
        <p:nvSpPr>
          <p:cNvPr id="10" name="Content Placeholder 9"/>
          <p:cNvSpPr>
            <a:spLocks noGrp="1"/>
          </p:cNvSpPr>
          <p:nvPr>
            <p:ph sz="half" idx="2"/>
          </p:nvPr>
        </p:nvSpPr>
        <p:spPr>
          <a:xfrm>
            <a:off x="1218883" y="1916832"/>
            <a:ext cx="10564161" cy="4255368"/>
          </a:xfrm>
        </p:spPr>
        <p:txBody>
          <a:bodyPr/>
          <a:lstStyle/>
          <a:p>
            <a:pPr lvl="1"/>
            <a:r>
              <a:rPr lang="en-US" dirty="0"/>
              <a:t>  Primary Goals</a:t>
            </a:r>
          </a:p>
          <a:p>
            <a:pPr lvl="3"/>
            <a:r>
              <a:rPr lang="en-GB" dirty="0"/>
              <a:t>Give the users an immersive and educational experience.</a:t>
            </a:r>
          </a:p>
          <a:p>
            <a:pPr lvl="3"/>
            <a:r>
              <a:rPr lang="en-GB" dirty="0"/>
              <a:t> Enable users to display, focus on, and simply refine smart home systems.</a:t>
            </a:r>
            <a:endParaRPr lang="en-US" dirty="0"/>
          </a:p>
          <a:p>
            <a:pPr lvl="1"/>
            <a:r>
              <a:rPr lang="en-US" dirty="0"/>
              <a:t>Secondary Goals</a:t>
            </a:r>
          </a:p>
          <a:p>
            <a:pPr lvl="3"/>
            <a:r>
              <a:rPr lang="en-GB" dirty="0"/>
              <a:t>Connect theory to practice in the domain of smart homes.</a:t>
            </a:r>
          </a:p>
          <a:p>
            <a:pPr lvl="3"/>
            <a:r>
              <a:rPr lang="en-GB" dirty="0"/>
              <a:t>Provide actionable pieces of advice on device operation, personalize, and maximize use.</a:t>
            </a:r>
          </a:p>
          <a:p>
            <a:pPr lvl="3"/>
            <a:r>
              <a:rPr lang="en-GB"/>
              <a:t>Increase the advantages of smart home technology for users.</a:t>
            </a:r>
            <a:endParaRPr lang="en-GB" dirty="0"/>
          </a:p>
        </p:txBody>
      </p:sp>
    </p:spTree>
    <p:extLst>
      <p:ext uri="{BB962C8B-B14F-4D97-AF65-F5344CB8AC3E}">
        <p14:creationId xmlns:p14="http://schemas.microsoft.com/office/powerpoint/2010/main" val="27184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7. OPPORTUNITIES TO IMPROVE</a:t>
            </a:r>
          </a:p>
        </p:txBody>
      </p:sp>
      <p:sp>
        <p:nvSpPr>
          <p:cNvPr id="10" name="Content Placeholder 9"/>
          <p:cNvSpPr>
            <a:spLocks noGrp="1"/>
          </p:cNvSpPr>
          <p:nvPr>
            <p:ph sz="half" idx="2"/>
          </p:nvPr>
        </p:nvSpPr>
        <p:spPr>
          <a:xfrm>
            <a:off x="1557908" y="1988840"/>
            <a:ext cx="10564161" cy="3456384"/>
          </a:xfrm>
        </p:spPr>
        <p:txBody>
          <a:bodyPr/>
          <a:lstStyle/>
          <a:p>
            <a:pPr lvl="1"/>
            <a:r>
              <a:rPr lang="en-GB" dirty="0"/>
              <a:t>Enhanced User Experience</a:t>
            </a:r>
          </a:p>
          <a:p>
            <a:pPr lvl="1"/>
            <a:r>
              <a:rPr lang="en-GB" dirty="0"/>
              <a:t>Expanded Device Compatibility</a:t>
            </a:r>
          </a:p>
          <a:p>
            <a:pPr lvl="1"/>
            <a:r>
              <a:rPr lang="en-GB" dirty="0"/>
              <a:t>Advanced Automation Features</a:t>
            </a:r>
          </a:p>
          <a:p>
            <a:pPr lvl="1"/>
            <a:r>
              <a:rPr lang="en-GB" dirty="0"/>
              <a:t>Educational Resources</a:t>
            </a:r>
          </a:p>
        </p:txBody>
      </p:sp>
    </p:spTree>
    <p:extLst>
      <p:ext uri="{BB962C8B-B14F-4D97-AF65-F5344CB8AC3E}">
        <p14:creationId xmlns:p14="http://schemas.microsoft.com/office/powerpoint/2010/main" val="879342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2169</TotalTime>
  <Words>1029</Words>
  <Application>Microsoft Office PowerPoint</Application>
  <PresentationFormat>Custom</PresentationFormat>
  <Paragraphs>86</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vt:lpstr>
      <vt:lpstr>Arial</vt:lpstr>
      <vt:lpstr>Axiforma</vt:lpstr>
      <vt:lpstr>Calibri</vt:lpstr>
      <vt:lpstr>Tech 16x9</vt:lpstr>
      <vt:lpstr>Project Proposal</vt:lpstr>
      <vt:lpstr>TABLE OF CONTENT</vt:lpstr>
      <vt:lpstr>1. INTRODUCTION</vt:lpstr>
      <vt:lpstr>2. BACKGROUND INFO</vt:lpstr>
      <vt:lpstr>3. PROBLEM STATEMENT</vt:lpstr>
      <vt:lpstr>4. CONSTRAINTS</vt:lpstr>
      <vt:lpstr>5. DEFINITION OF SCOPE</vt:lpstr>
      <vt:lpstr>6. GOALS</vt:lpstr>
      <vt:lpstr>7. OPPORTUNITIES TO IMPROVE</vt:lpstr>
      <vt:lpstr>PowerPoint Presentation</vt:lpstr>
      <vt:lpstr>PowerPoint Presentation</vt:lpstr>
      <vt:lpstr>PowerPoint Presentation</vt:lpstr>
      <vt:lpstr>8. INTERNAL RESOURCES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Proposal</dc:title>
  <dc:creator>TC Masiteng</dc:creator>
  <cp:lastModifiedBy>TC Masiteng</cp:lastModifiedBy>
  <cp:revision>6</cp:revision>
  <dcterms:created xsi:type="dcterms:W3CDTF">2024-03-16T14:40:15Z</dcterms:created>
  <dcterms:modified xsi:type="dcterms:W3CDTF">2024-03-18T20:55:23Z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