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colors4.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charts/style4.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8" r:id="rId3"/>
    <p:sldId id="256" r:id="rId5"/>
    <p:sldId id="257" r:id="rId6"/>
    <p:sldId id="25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5451" autoAdjust="0"/>
  </p:normalViewPr>
  <p:slideViewPr>
    <p:cSldViewPr snapToGrid="0">
      <p:cViewPr varScale="1">
        <p:scale>
          <a:sx n="62" d="100"/>
          <a:sy n="62" d="100"/>
        </p:scale>
        <p:origin x="33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viewProps" Target="viewProps.xml"/><Relationship Id="rId8" Type="http://schemas.openxmlformats.org/officeDocument/2006/relationships/presProps" Target="presProps.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HOME\Downloads\results%20(18).csv" TargetMode="External"/></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C:\Users\HOME\Downloads\results%20(15).csv" TargetMode="External"/></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oleObject" Target="file:///C:\Users\HOME\Downloads\results%20(4).csv" TargetMode="External"/></Relationships>
</file>

<file path=ppt/charts/_rels/chart4.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oleObject" Target="file:///C:\Users\HOME\Downloads\results%20(22).csv"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[results (18).csv]Sheet5!PivotTable17</c:name>
    <c:fmtId val="-1"/>
  </c:pivotSource>
  <c:chart>
    <c:title>
      <c:tx>
        <c:rich>
          <a:bodyPr rot="0" spcFirstLastPara="0" vertOverflow="ellipsis" vert="horz" wrap="square" anchor="ctr" anchorCtr="1"/>
          <a:lstStyle/>
          <a:p>
            <a:pPr defTabSz="914400">
              <a:defRPr lang="en-US" sz="1400" b="0" i="0" u="none" strike="noStrike" kern="1200" spc="0" baseline="0">
                <a:solidFill>
                  <a:schemeClr val="tx1">
                    <a:lumMod val="65000"/>
                    <a:lumOff val="35000"/>
                  </a:schemeClr>
                </a:solidFill>
                <a:latin typeface="+mn-lt"/>
                <a:ea typeface="+mn-ea"/>
                <a:cs typeface="+mn-cs"/>
              </a:defRPr>
            </a:pPr>
            <a:r>
              <a:rPr b="1"/>
              <a:t>Sum of Rental Counts per Film Catergory</a:t>
            </a:r>
            <a:endParaRPr b="1"/>
          </a:p>
        </c:rich>
      </c:tx>
      <c:layout/>
      <c:overlay val="0"/>
      <c:spPr>
        <a:noFill/>
        <a:ln>
          <a:noFill/>
        </a:ln>
        <a:effectLst/>
      </c:spPr>
    </c:title>
    <c:autoTitleDeleted val="0"/>
    <c:plotArea>
      <c:layout/>
      <c:barChart>
        <c:barDir val="bar"/>
        <c:grouping val="clustered"/>
        <c:varyColors val="0"/>
        <c:ser>
          <c:idx val="0"/>
          <c:order val="0"/>
          <c:tx>
            <c:strRef>
              <c:f>'[results (18).csv]Sheet5'!$B$3</c:f>
              <c:strCache>
                <c:ptCount val="1"/>
                <c:pt idx="0">
                  <c:v>Total</c:v>
                </c:pt>
              </c:strCache>
            </c:strRef>
          </c:tx>
          <c:spPr>
            <a:solidFill>
              <a:schemeClr val="accent1"/>
            </a:solidFill>
            <a:ln>
              <a:noFill/>
            </a:ln>
            <a:effectLst/>
          </c:spPr>
          <c:invertIfNegative val="0"/>
          <c:dLbls>
            <c:delete val="1"/>
          </c:dLbls>
          <c:cat>
            <c:strRef>
              <c:f>'[results (18).csv]Sheet5'!$A$4:$A$9</c:f>
              <c:strCache>
                <c:ptCount val="5"/>
                <c:pt idx="0">
                  <c:v>Animation</c:v>
                </c:pt>
                <c:pt idx="1">
                  <c:v>Children</c:v>
                </c:pt>
                <c:pt idx="2">
                  <c:v>Comedy</c:v>
                </c:pt>
                <c:pt idx="3">
                  <c:v>Family</c:v>
                </c:pt>
                <c:pt idx="4">
                  <c:v>Music</c:v>
                </c:pt>
              </c:strCache>
            </c:strRef>
          </c:cat>
          <c:val>
            <c:numRef>
              <c:f>'[results (18).csv]Sheet5'!$B$4:$B$9</c:f>
              <c:numCache>
                <c:formatCode>General</c:formatCode>
                <c:ptCount val="5"/>
                <c:pt idx="0">
                  <c:v>1166</c:v>
                </c:pt>
                <c:pt idx="1">
                  <c:v>945</c:v>
                </c:pt>
                <c:pt idx="2">
                  <c:v>941</c:v>
                </c:pt>
                <c:pt idx="3">
                  <c:v>1096</c:v>
                </c:pt>
                <c:pt idx="4">
                  <c:v>830</c:v>
                </c:pt>
              </c:numCache>
            </c:numRef>
          </c:val>
        </c:ser>
        <c:dLbls>
          <c:showLegendKey val="0"/>
          <c:showVal val="0"/>
          <c:showCatName val="0"/>
          <c:showSerName val="0"/>
          <c:showPercent val="0"/>
          <c:showBubbleSize val="0"/>
        </c:dLbls>
        <c:gapWidth val="219"/>
        <c:overlap val="0"/>
        <c:axId val="349037346"/>
        <c:axId val="294271099"/>
      </c:barChart>
      <c:catAx>
        <c:axId val="349037346"/>
        <c:scaling>
          <c:orientation val="minMax"/>
        </c:scaling>
        <c:delete val="0"/>
        <c:axPos val="l"/>
        <c:title>
          <c:tx>
            <c:rich>
              <a:bodyPr rot="-5400000" spcFirstLastPara="0" vertOverflow="ellipsis" vert="horz" wrap="square" anchor="ctr" anchorCtr="1"/>
              <a:lstStyle/>
              <a:p>
                <a:pPr defTabSz="914400">
                  <a:defRPr lang="en-US" sz="1000" b="0" i="0" u="none" strike="noStrike" kern="1200" baseline="0">
                    <a:solidFill>
                      <a:schemeClr val="tx1">
                        <a:lumMod val="65000"/>
                        <a:lumOff val="35000"/>
                      </a:schemeClr>
                    </a:solidFill>
                    <a:latin typeface="+mn-lt"/>
                    <a:ea typeface="+mn-ea"/>
                    <a:cs typeface="+mn-cs"/>
                  </a:defRPr>
                </a:pPr>
                <a:r>
                  <a:t>Rental Counts (Times)</a:t>
                </a:r>
              </a:p>
            </c:rich>
          </c:tx>
          <c:layout/>
          <c:overlay val="0"/>
          <c:spPr>
            <a:noFill/>
            <a:ln>
              <a:noFill/>
            </a:ln>
            <a:effectLst/>
          </c:sp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294271099"/>
        <c:crosses val="autoZero"/>
        <c:auto val="1"/>
        <c:lblAlgn val="ctr"/>
        <c:lblOffset val="100"/>
        <c:noMultiLvlLbl val="0"/>
      </c:catAx>
      <c:valAx>
        <c:axId val="294271099"/>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0" vertOverflow="ellipsis" vert="horz" wrap="square" anchor="ctr" anchorCtr="1"/>
              <a:lstStyle/>
              <a:p>
                <a:pPr defTabSz="914400">
                  <a:defRPr lang="en-US" sz="1000" b="0" i="0" u="none" strike="noStrike" kern="1200" baseline="0">
                    <a:solidFill>
                      <a:schemeClr val="tx1">
                        <a:lumMod val="65000"/>
                        <a:lumOff val="35000"/>
                      </a:schemeClr>
                    </a:solidFill>
                    <a:latin typeface="+mn-lt"/>
                    <a:ea typeface="+mn-ea"/>
                    <a:cs typeface="+mn-cs"/>
                  </a:defRPr>
                </a:pPr>
                <a:r>
                  <a:t>Film Categories</a:t>
                </a:r>
              </a:p>
            </c:rich>
          </c:tx>
          <c:layout>
            <c:manualLayout>
              <c:xMode val="edge"/>
              <c:yMode val="edge"/>
              <c:x val="0.482663876101379"/>
              <c:y val="0.92967683060291"/>
            </c:manualLayout>
          </c:layout>
          <c:overlay val="0"/>
          <c:spPr>
            <a:noFill/>
            <a:ln>
              <a:noFill/>
            </a:ln>
            <a:effectLst/>
          </c:spPr>
        </c:title>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349037346"/>
        <c:crosses val="autoZero"/>
        <c:crossBetween val="between"/>
      </c:valAx>
      <c:dTable>
        <c:showHorzBorder val="1"/>
        <c:showVertBorder val="1"/>
        <c:showOutline val="1"/>
        <c:showKeys val="0"/>
        <c:spPr>
          <a:noFill/>
          <a:ln w="9525" cap="flat" cmpd="sng" algn="ctr">
            <a:solidFill>
              <a:schemeClr val="tx1">
                <a:lumMod val="15000"/>
                <a:lumOff val="85000"/>
              </a:schemeClr>
            </a:solidFill>
            <a:round/>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dTable>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[results (15).csv]Sheet1!PivotTable5</c:name>
    <c:fmtId val="-1"/>
  </c:pivotSource>
  <c:chart>
    <c:title>
      <c:tx>
        <c:rich>
          <a:bodyPr rot="0" spcFirstLastPara="0" vertOverflow="ellipsis" vert="horz" wrap="square" anchor="ctr" anchorCtr="1"/>
          <a:lstStyle/>
          <a:p>
            <a:pPr defTabSz="914400">
              <a:defRPr lang="en-US" sz="1200" b="0" i="0" u="none" strike="noStrike" kern="1200" spc="0" baseline="0">
                <a:solidFill>
                  <a:schemeClr val="tx1">
                    <a:lumMod val="65000"/>
                    <a:lumOff val="35000"/>
                  </a:schemeClr>
                </a:solidFill>
                <a:latin typeface="+mn-lt"/>
                <a:ea typeface="+mn-lt"/>
                <a:cs typeface="+mn-lt"/>
                <a:sym typeface="+mn-lt"/>
              </a:defRPr>
            </a:pPr>
            <a:r>
              <a:rPr sz="1200" b="0">
                <a:latin typeface="+mn-lt"/>
                <a:ea typeface="+mn-lt"/>
                <a:cs typeface="+mn-lt"/>
                <a:sym typeface="+mn-lt"/>
              </a:rPr>
              <a:t>Rental duration of family-friendly movies per quarters</a:t>
            </a:r>
            <a:endParaRPr sz="1200" b="0">
              <a:latin typeface="+mn-lt"/>
              <a:ea typeface="+mn-lt"/>
              <a:cs typeface="+mn-lt"/>
              <a:sym typeface="+mn-lt"/>
            </a:endParaRPr>
          </a:p>
        </c:rich>
      </c:tx>
      <c:layout/>
      <c:overlay val="0"/>
      <c:spPr>
        <a:noFill/>
        <a:ln>
          <a:noFill/>
        </a:ln>
        <a:effectLst/>
      </c:spPr>
    </c:title>
    <c:autoTitleDeleted val="0"/>
    <c:plotArea>
      <c:layout>
        <c:manualLayout>
          <c:layoutTarget val="inner"/>
          <c:xMode val="edge"/>
          <c:yMode val="edge"/>
          <c:x val="0.0960614793467819"/>
          <c:y val="0.0854108956602031"/>
          <c:w val="0.775740110034058"/>
          <c:h val="0.802516158818098"/>
        </c:manualLayout>
      </c:layout>
      <c:barChart>
        <c:barDir val="col"/>
        <c:grouping val="clustered"/>
        <c:varyColors val="0"/>
        <c:ser>
          <c:idx val="0"/>
          <c:order val="0"/>
          <c:tx>
            <c:strRef>
              <c:f>'[results (15).csv]Sheet1'!$B$3:$B$4</c:f>
              <c:strCache>
                <c:ptCount val="1"/>
                <c:pt idx="0">
                  <c:v>Animation</c:v>
                </c:pt>
              </c:strCache>
            </c:strRef>
          </c:tx>
          <c:spPr>
            <a:solidFill>
              <a:schemeClr val="accent1"/>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lt"/>
                    <a:cs typeface="+mn-lt"/>
                    <a:sym typeface="+mn-lt"/>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'[results (15).csv]Sheet1'!$A$5:$A$9</c:f>
              <c:numCache>
                <c:formatCode>General</c:formatCode>
                <c:ptCount val="4"/>
                <c:pt idx="0">
                  <c:v>1</c:v>
                </c:pt>
                <c:pt idx="1">
                  <c:v>2</c:v>
                </c:pt>
                <c:pt idx="2">
                  <c:v>3</c:v>
                </c:pt>
                <c:pt idx="3">
                  <c:v>4</c:v>
                </c:pt>
              </c:numCache>
            </c:numRef>
          </c:cat>
          <c:val>
            <c:numRef>
              <c:f>'[results (15).csv]Sheet1'!$B$5:$B$9</c:f>
              <c:numCache>
                <c:formatCode>General</c:formatCode>
                <c:ptCount val="4"/>
                <c:pt idx="0">
                  <c:v>58</c:v>
                </c:pt>
                <c:pt idx="1">
                  <c:v>74</c:v>
                </c:pt>
                <c:pt idx="2">
                  <c:v>81</c:v>
                </c:pt>
                <c:pt idx="3">
                  <c:v>110</c:v>
                </c:pt>
              </c:numCache>
            </c:numRef>
          </c:val>
        </c:ser>
        <c:ser>
          <c:idx val="1"/>
          <c:order val="1"/>
          <c:tx>
            <c:strRef>
              <c:f>'[results (15).csv]Sheet1'!$C$3:$C$4</c:f>
              <c:strCache>
                <c:ptCount val="1"/>
                <c:pt idx="0">
                  <c:v>Children</c:v>
                </c:pt>
              </c:strCache>
            </c:strRef>
          </c:tx>
          <c:spPr>
            <a:solidFill>
              <a:schemeClr val="accent2"/>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lt"/>
                    <a:cs typeface="+mn-lt"/>
                    <a:sym typeface="+mn-lt"/>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'[results (15).csv]Sheet1'!$A$5:$A$9</c:f>
              <c:numCache>
                <c:formatCode>General</c:formatCode>
                <c:ptCount val="4"/>
                <c:pt idx="0">
                  <c:v>1</c:v>
                </c:pt>
                <c:pt idx="1">
                  <c:v>2</c:v>
                </c:pt>
                <c:pt idx="2">
                  <c:v>3</c:v>
                </c:pt>
                <c:pt idx="3">
                  <c:v>4</c:v>
                </c:pt>
              </c:numCache>
            </c:numRef>
          </c:cat>
          <c:val>
            <c:numRef>
              <c:f>'[results (15).csv]Sheet1'!$C$5:$C$9</c:f>
              <c:numCache>
                <c:formatCode>General</c:formatCode>
                <c:ptCount val="4"/>
                <c:pt idx="0">
                  <c:v>44</c:v>
                </c:pt>
                <c:pt idx="1">
                  <c:v>78</c:v>
                </c:pt>
                <c:pt idx="2">
                  <c:v>85</c:v>
                </c:pt>
                <c:pt idx="3">
                  <c:v>95</c:v>
                </c:pt>
              </c:numCache>
            </c:numRef>
          </c:val>
        </c:ser>
        <c:ser>
          <c:idx val="2"/>
          <c:order val="2"/>
          <c:tx>
            <c:strRef>
              <c:f>'[results (15).csv]Sheet1'!$D$3:$D$4</c:f>
              <c:strCache>
                <c:ptCount val="1"/>
                <c:pt idx="0">
                  <c:v>Classics</c:v>
                </c:pt>
              </c:strCache>
            </c:strRef>
          </c:tx>
          <c:spPr>
            <a:solidFill>
              <a:schemeClr val="accent3"/>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lt"/>
                    <a:cs typeface="+mn-lt"/>
                    <a:sym typeface="+mn-lt"/>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'[results (15).csv]Sheet1'!$A$5:$A$9</c:f>
              <c:numCache>
                <c:formatCode>General</c:formatCode>
                <c:ptCount val="4"/>
                <c:pt idx="0">
                  <c:v>1</c:v>
                </c:pt>
                <c:pt idx="1">
                  <c:v>2</c:v>
                </c:pt>
                <c:pt idx="2">
                  <c:v>3</c:v>
                </c:pt>
                <c:pt idx="3">
                  <c:v>4</c:v>
                </c:pt>
              </c:numCache>
            </c:numRef>
          </c:cat>
          <c:val>
            <c:numRef>
              <c:f>'[results (15).csv]Sheet1'!$D$5:$D$9</c:f>
              <c:numCache>
                <c:formatCode>General</c:formatCode>
                <c:ptCount val="4"/>
                <c:pt idx="0">
                  <c:v>56</c:v>
                </c:pt>
                <c:pt idx="1">
                  <c:v>59</c:v>
                </c:pt>
                <c:pt idx="2">
                  <c:v>64</c:v>
                </c:pt>
                <c:pt idx="3">
                  <c:v>110</c:v>
                </c:pt>
              </c:numCache>
            </c:numRef>
          </c:val>
        </c:ser>
        <c:ser>
          <c:idx val="3"/>
          <c:order val="3"/>
          <c:tx>
            <c:strRef>
              <c:f>'[results (15).csv]Sheet1'!$E$3:$E$4</c:f>
              <c:strCache>
                <c:ptCount val="1"/>
                <c:pt idx="0">
                  <c:v>Comedy</c:v>
                </c:pt>
              </c:strCache>
            </c:strRef>
          </c:tx>
          <c:spPr>
            <a:solidFill>
              <a:schemeClr val="accent4"/>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lt"/>
                    <a:cs typeface="+mn-lt"/>
                    <a:sym typeface="+mn-lt"/>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'[results (15).csv]Sheet1'!$A$5:$A$9</c:f>
              <c:numCache>
                <c:formatCode>General</c:formatCode>
                <c:ptCount val="4"/>
                <c:pt idx="0">
                  <c:v>1</c:v>
                </c:pt>
                <c:pt idx="1">
                  <c:v>2</c:v>
                </c:pt>
                <c:pt idx="2">
                  <c:v>3</c:v>
                </c:pt>
                <c:pt idx="3">
                  <c:v>4</c:v>
                </c:pt>
              </c:numCache>
            </c:numRef>
          </c:cat>
          <c:val>
            <c:numRef>
              <c:f>'[results (15).csv]Sheet1'!$E$5:$E$9</c:f>
              <c:numCache>
                <c:formatCode>General</c:formatCode>
                <c:ptCount val="4"/>
                <c:pt idx="0">
                  <c:v>48</c:v>
                </c:pt>
                <c:pt idx="1">
                  <c:v>69</c:v>
                </c:pt>
                <c:pt idx="2">
                  <c:v>79</c:v>
                </c:pt>
                <c:pt idx="3">
                  <c:v>90</c:v>
                </c:pt>
              </c:numCache>
            </c:numRef>
          </c:val>
        </c:ser>
        <c:ser>
          <c:idx val="4"/>
          <c:order val="4"/>
          <c:tx>
            <c:strRef>
              <c:f>'[results (15).csv]Sheet1'!$F$3:$F$4</c:f>
              <c:strCache>
                <c:ptCount val="1"/>
                <c:pt idx="0">
                  <c:v>Family</c:v>
                </c:pt>
              </c:strCache>
            </c:strRef>
          </c:tx>
          <c:spPr>
            <a:solidFill>
              <a:schemeClr val="accent5"/>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lt"/>
                    <a:cs typeface="+mn-lt"/>
                    <a:sym typeface="+mn-lt"/>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'[results (15).csv]Sheet1'!$A$5:$A$9</c:f>
              <c:numCache>
                <c:formatCode>General</c:formatCode>
                <c:ptCount val="4"/>
                <c:pt idx="0">
                  <c:v>1</c:v>
                </c:pt>
                <c:pt idx="1">
                  <c:v>2</c:v>
                </c:pt>
                <c:pt idx="2">
                  <c:v>3</c:v>
                </c:pt>
                <c:pt idx="3">
                  <c:v>4</c:v>
                </c:pt>
              </c:numCache>
            </c:numRef>
          </c:cat>
          <c:val>
            <c:numRef>
              <c:f>'[results (15).csv]Sheet1'!$F$5:$F$9</c:f>
              <c:numCache>
                <c:formatCode>General</c:formatCode>
                <c:ptCount val="4"/>
                <c:pt idx="0">
                  <c:v>61</c:v>
                </c:pt>
                <c:pt idx="1">
                  <c:v>70</c:v>
                </c:pt>
                <c:pt idx="2">
                  <c:v>110</c:v>
                </c:pt>
                <c:pt idx="3">
                  <c:v>116</c:v>
                </c:pt>
              </c:numCache>
            </c:numRef>
          </c:val>
        </c:ser>
        <c:ser>
          <c:idx val="5"/>
          <c:order val="5"/>
          <c:tx>
            <c:strRef>
              <c:f>'[results (15).csv]Sheet1'!$G$3:$G$4</c:f>
              <c:strCache>
                <c:ptCount val="1"/>
                <c:pt idx="0">
                  <c:v>Music</c:v>
                </c:pt>
              </c:strCache>
            </c:strRef>
          </c:tx>
          <c:spPr>
            <a:solidFill>
              <a:schemeClr val="accent6"/>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lt"/>
                    <a:cs typeface="+mn-lt"/>
                    <a:sym typeface="+mn-lt"/>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'[results (15).csv]Sheet1'!$A$5:$A$9</c:f>
              <c:numCache>
                <c:formatCode>General</c:formatCode>
                <c:ptCount val="4"/>
                <c:pt idx="0">
                  <c:v>1</c:v>
                </c:pt>
                <c:pt idx="1">
                  <c:v>2</c:v>
                </c:pt>
                <c:pt idx="2">
                  <c:v>3</c:v>
                </c:pt>
                <c:pt idx="3">
                  <c:v>4</c:v>
                </c:pt>
              </c:numCache>
            </c:numRef>
          </c:cat>
          <c:val>
            <c:numRef>
              <c:f>'[results (15).csv]Sheet1'!$G$5:$G$9</c:f>
              <c:numCache>
                <c:formatCode>General</c:formatCode>
                <c:ptCount val="4"/>
                <c:pt idx="0">
                  <c:v>25</c:v>
                </c:pt>
                <c:pt idx="1">
                  <c:v>52</c:v>
                </c:pt>
                <c:pt idx="2">
                  <c:v>94</c:v>
                </c:pt>
                <c:pt idx="3">
                  <c:v>96</c:v>
                </c:pt>
              </c:numCache>
            </c:numRef>
          </c:val>
        </c:ser>
        <c:dLbls>
          <c:showLegendKey val="0"/>
          <c:showVal val="1"/>
          <c:showCatName val="0"/>
          <c:showSerName val="0"/>
          <c:showPercent val="0"/>
          <c:showBubbleSize val="0"/>
        </c:dLbls>
        <c:gapWidth val="219"/>
        <c:overlap val="-27"/>
        <c:axId val="184973336"/>
        <c:axId val="213183242"/>
      </c:barChart>
      <c:catAx>
        <c:axId val="184973336"/>
        <c:scaling>
          <c:orientation val="minMax"/>
        </c:scaling>
        <c:delete val="0"/>
        <c:axPos val="b"/>
        <c:title>
          <c:tx>
            <c:rich>
              <a:bodyPr rot="0" spcFirstLastPara="0" vertOverflow="ellipsis" vert="horz" wrap="square" anchor="ctr" anchorCtr="1"/>
              <a:lstStyle/>
              <a:p>
                <a:pPr defTabSz="914400">
                  <a:defRPr lang="en-US" sz="1000" b="0" i="0" u="none" strike="noStrike" kern="1200" baseline="0">
                    <a:solidFill>
                      <a:schemeClr val="tx1">
                        <a:lumMod val="65000"/>
                        <a:lumOff val="35000"/>
                      </a:schemeClr>
                    </a:solidFill>
                    <a:latin typeface="+mn-lt"/>
                    <a:ea typeface="+mn-lt"/>
                    <a:cs typeface="+mn-lt"/>
                    <a:sym typeface="+mn-lt"/>
                  </a:defRPr>
                </a:pPr>
                <a:r>
                  <a:rPr sz="1200" b="0">
                    <a:latin typeface="+mn-lt"/>
                    <a:ea typeface="+mn-lt"/>
                    <a:cs typeface="+mn-lt"/>
                    <a:sym typeface="+mn-lt"/>
                  </a:rPr>
                  <a:t>Film Categories (Quarters)</a:t>
                </a:r>
                <a:endParaRPr sz="1200" b="0">
                  <a:latin typeface="+mn-lt"/>
                  <a:ea typeface="+mn-lt"/>
                  <a:cs typeface="+mn-lt"/>
                  <a:sym typeface="+mn-lt"/>
                </a:endParaRPr>
              </a:p>
            </c:rich>
          </c:tx>
          <c:layout>
            <c:manualLayout>
              <c:xMode val="edge"/>
              <c:yMode val="edge"/>
              <c:x val="0.381582394550694"/>
              <c:y val="0.94286703601108"/>
            </c:manualLayout>
          </c:layout>
          <c:overlay val="0"/>
          <c:spPr>
            <a:noFill/>
            <a:ln>
              <a:noFill/>
            </a:ln>
            <a:effectLst/>
          </c:sp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1000" b="0" i="0" u="none" strike="noStrike" kern="1200" baseline="0">
                <a:solidFill>
                  <a:schemeClr val="tx1">
                    <a:lumMod val="65000"/>
                    <a:lumOff val="35000"/>
                  </a:schemeClr>
                </a:solidFill>
                <a:latin typeface="+mn-lt"/>
                <a:ea typeface="+mn-lt"/>
                <a:cs typeface="+mn-lt"/>
                <a:sym typeface="+mn-lt"/>
              </a:defRPr>
            </a:pPr>
          </a:p>
        </c:txPr>
        <c:crossAx val="213183242"/>
        <c:crosses val="autoZero"/>
        <c:auto val="1"/>
        <c:lblAlgn val="ctr"/>
        <c:lblOffset val="100"/>
        <c:noMultiLvlLbl val="0"/>
      </c:catAx>
      <c:valAx>
        <c:axId val="21318324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0" vertOverflow="ellipsis" vert="horz" wrap="square" anchor="ctr" anchorCtr="1"/>
              <a:lstStyle/>
              <a:p>
                <a:pPr defTabSz="914400">
                  <a:defRPr lang="en-US" sz="1000" b="0" i="0" u="none" strike="noStrike" kern="1200" baseline="0">
                    <a:solidFill>
                      <a:schemeClr val="tx1">
                        <a:lumMod val="65000"/>
                        <a:lumOff val="35000"/>
                      </a:schemeClr>
                    </a:solidFill>
                    <a:latin typeface="+mn-lt"/>
                    <a:ea typeface="+mn-lt"/>
                    <a:cs typeface="+mn-lt"/>
                    <a:sym typeface="+mn-lt"/>
                  </a:defRPr>
                </a:pPr>
                <a:r>
                  <a:rPr sz="1200" b="0">
                    <a:latin typeface="+mn-lt"/>
                    <a:ea typeface="+mn-lt"/>
                    <a:cs typeface="+mn-lt"/>
                    <a:sym typeface="+mn-lt"/>
                  </a:rPr>
                  <a:t>Sum of rental duration (Days)</a:t>
                </a:r>
                <a:endParaRPr sz="1200" b="0">
                  <a:latin typeface="+mn-lt"/>
                  <a:ea typeface="+mn-lt"/>
                  <a:cs typeface="+mn-lt"/>
                  <a:sym typeface="+mn-lt"/>
                </a:endParaRPr>
              </a:p>
            </c:rich>
          </c:tx>
          <c:layout>
            <c:manualLayout>
              <c:xMode val="edge"/>
              <c:yMode val="edge"/>
              <c:x val="0.0192122958693564"/>
              <c:y val="0.344759926131117"/>
            </c:manualLayout>
          </c:layout>
          <c:overlay val="0"/>
          <c:spPr>
            <a:noFill/>
            <a:ln>
              <a:noFill/>
            </a:ln>
            <a:effectLst/>
          </c:spPr>
        </c:title>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1000" b="0" i="0" u="none" strike="noStrike" kern="1200" baseline="0">
                <a:solidFill>
                  <a:schemeClr val="tx1">
                    <a:lumMod val="65000"/>
                    <a:lumOff val="35000"/>
                  </a:schemeClr>
                </a:solidFill>
                <a:latin typeface="+mn-lt"/>
                <a:ea typeface="+mn-lt"/>
                <a:cs typeface="+mn-lt"/>
                <a:sym typeface="+mn-lt"/>
              </a:defRPr>
            </a:pPr>
          </a:p>
        </c:txPr>
        <c:crossAx val="184973336"/>
        <c:crosses val="autoZero"/>
        <c:crossBetween val="between"/>
      </c:valAx>
      <c:spPr>
        <a:noFill/>
        <a:ln>
          <a:noFill/>
        </a:ln>
        <a:effectLst/>
      </c:spPr>
    </c:plotArea>
    <c:legend>
      <c:legendPos val="r"/>
      <c:legendEntry>
        <c:idx val="0"/>
        <c:txPr>
          <a:bodyPr rot="0" spcFirstLastPara="0" vertOverflow="ellipsis" vert="horz" wrap="square" anchor="ctr" anchorCtr="1"/>
          <a:lstStyle/>
          <a:p>
            <a:pPr>
              <a:defRPr lang="en-US" sz="1000" b="0" i="0" u="none" strike="noStrike" kern="1200" baseline="0">
                <a:solidFill>
                  <a:schemeClr val="tx1">
                    <a:lumMod val="65000"/>
                    <a:lumOff val="35000"/>
                  </a:schemeClr>
                </a:solidFill>
                <a:latin typeface="+mn-lt"/>
                <a:ea typeface="+mn-lt"/>
                <a:cs typeface="+mn-lt"/>
                <a:sym typeface="+mn-lt"/>
              </a:defRPr>
            </a:pPr>
          </a:p>
        </c:txPr>
      </c:legendEntry>
      <c:legendEntry>
        <c:idx val="1"/>
        <c:txPr>
          <a:bodyPr rot="0" spcFirstLastPara="0" vertOverflow="ellipsis" vert="horz" wrap="square" anchor="ctr" anchorCtr="1"/>
          <a:lstStyle/>
          <a:p>
            <a:pPr>
              <a:defRPr lang="en-US" sz="1000" b="0" i="0" u="none" strike="noStrike" kern="1200" baseline="0">
                <a:solidFill>
                  <a:schemeClr val="tx1">
                    <a:lumMod val="65000"/>
                    <a:lumOff val="35000"/>
                  </a:schemeClr>
                </a:solidFill>
                <a:latin typeface="+mn-lt"/>
                <a:ea typeface="+mn-lt"/>
                <a:cs typeface="+mn-lt"/>
                <a:sym typeface="+mn-lt"/>
              </a:defRPr>
            </a:pPr>
          </a:p>
        </c:txPr>
      </c:legendEntry>
      <c:legendEntry>
        <c:idx val="2"/>
        <c:txPr>
          <a:bodyPr rot="0" spcFirstLastPara="0" vertOverflow="ellipsis" vert="horz" wrap="square" anchor="ctr" anchorCtr="1"/>
          <a:lstStyle/>
          <a:p>
            <a:pPr>
              <a:defRPr lang="en-US" sz="1000" b="0" i="0" u="none" strike="noStrike" kern="1200" baseline="0">
                <a:solidFill>
                  <a:schemeClr val="tx1">
                    <a:lumMod val="65000"/>
                    <a:lumOff val="35000"/>
                  </a:schemeClr>
                </a:solidFill>
                <a:latin typeface="+mn-lt"/>
                <a:ea typeface="+mn-lt"/>
                <a:cs typeface="+mn-lt"/>
                <a:sym typeface="+mn-lt"/>
              </a:defRPr>
            </a:pPr>
          </a:p>
        </c:txPr>
      </c:legendEntry>
      <c:legendEntry>
        <c:idx val="3"/>
        <c:txPr>
          <a:bodyPr rot="0" spcFirstLastPara="0" vertOverflow="ellipsis" vert="horz" wrap="square" anchor="ctr" anchorCtr="1"/>
          <a:lstStyle/>
          <a:p>
            <a:pPr>
              <a:defRPr lang="en-US" sz="1000" b="0" i="0" u="none" strike="noStrike" kern="1200" baseline="0">
                <a:solidFill>
                  <a:schemeClr val="tx1">
                    <a:lumMod val="65000"/>
                    <a:lumOff val="35000"/>
                  </a:schemeClr>
                </a:solidFill>
                <a:latin typeface="+mn-lt"/>
                <a:ea typeface="+mn-lt"/>
                <a:cs typeface="+mn-lt"/>
                <a:sym typeface="+mn-lt"/>
              </a:defRPr>
            </a:pPr>
          </a:p>
        </c:txPr>
      </c:legendEntry>
      <c:legendEntry>
        <c:idx val="4"/>
        <c:txPr>
          <a:bodyPr rot="0" spcFirstLastPara="0" vertOverflow="ellipsis" vert="horz" wrap="square" anchor="ctr" anchorCtr="1"/>
          <a:lstStyle/>
          <a:p>
            <a:pPr>
              <a:defRPr lang="en-US" sz="1000" b="0" i="0" u="none" strike="noStrike" kern="1200" baseline="0">
                <a:solidFill>
                  <a:schemeClr val="tx1">
                    <a:lumMod val="65000"/>
                    <a:lumOff val="35000"/>
                  </a:schemeClr>
                </a:solidFill>
                <a:latin typeface="+mn-lt"/>
                <a:ea typeface="+mn-lt"/>
                <a:cs typeface="+mn-lt"/>
                <a:sym typeface="+mn-lt"/>
              </a:defRPr>
            </a:pPr>
          </a:p>
        </c:txPr>
      </c:legendEntry>
      <c:legendEntry>
        <c:idx val="5"/>
        <c:txPr>
          <a:bodyPr rot="0" spcFirstLastPara="0" vertOverflow="ellipsis" vert="horz" wrap="square" anchor="ctr" anchorCtr="1"/>
          <a:lstStyle/>
          <a:p>
            <a:pPr>
              <a:defRPr lang="en-US" sz="1000" b="0" i="0" u="none" strike="noStrike" kern="1200" baseline="0">
                <a:solidFill>
                  <a:schemeClr val="tx1">
                    <a:lumMod val="65000"/>
                    <a:lumOff val="35000"/>
                  </a:schemeClr>
                </a:solidFill>
                <a:latin typeface="+mn-lt"/>
                <a:ea typeface="+mn-lt"/>
                <a:cs typeface="+mn-lt"/>
                <a:sym typeface="+mn-lt"/>
              </a:defRPr>
            </a:pPr>
          </a:p>
        </c:txPr>
      </c:legendEntry>
      <c:layout/>
      <c:overlay val="0"/>
      <c:spPr>
        <a:noFill/>
        <a:ln>
          <a:noFill/>
        </a:ln>
        <a:effectLst/>
      </c:spPr>
      <c:txPr>
        <a:bodyPr rot="0" spcFirstLastPara="0" vertOverflow="ellipsis" vert="horz" wrap="square" anchor="ctr" anchorCtr="1"/>
        <a:lstStyle/>
        <a:p>
          <a:pPr>
            <a:defRPr lang="en-US" sz="1000" b="0" i="0" u="none" strike="noStrike" kern="1200" baseline="0">
              <a:solidFill>
                <a:schemeClr val="tx1">
                  <a:lumMod val="65000"/>
                  <a:lumOff val="35000"/>
                </a:schemeClr>
              </a:solidFill>
              <a:latin typeface="+mn-lt"/>
              <a:ea typeface="+mn-lt"/>
              <a:cs typeface="+mn-lt"/>
              <a:sym typeface="+mn-lt"/>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sz="1000" b="0">
          <a:latin typeface="+mn-lt"/>
          <a:ea typeface="+mn-lt"/>
          <a:cs typeface="+mn-lt"/>
          <a:sym typeface="+mn-lt"/>
        </a:defRPr>
      </a:pPr>
    </a:p>
  </c:txPr>
  <c:externalData r:id="rId1">
    <c:autoUpdate val="0"/>
  </c:externalData>
  <c:extLst>
    <c:ext xmlns:c14="http://schemas.microsoft.com/office/drawing/2007/8/2/chart" uri="{781A3756-C4B2-4CAC-9D66-4F8BD8637D16}">
      <c14:pivotOptions>
        <c14:dropZoneFilter val="1"/>
        <c14:dropZoneSeries val="1"/>
        <c14:dropZonesVisible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r>
              <a:rPr lang="en-US" sz="1200" i="1"/>
              <a:t>Total Rental</a:t>
            </a:r>
            <a:r>
              <a:rPr lang="en-US" sz="1200" i="1" baseline="0"/>
              <a:t> Counts per StoreID</a:t>
            </a:r>
            <a:r>
              <a:rPr lang="en-US" baseline="0"/>
              <a:t> </a:t>
            </a:r>
            <a:endParaRPr lang="en-US"/>
          </a:p>
        </c:rich>
      </c:tx>
      <c:layout/>
      <c:overlay val="0"/>
      <c:spPr>
        <a:noFill/>
        <a:ln>
          <a:noFill/>
        </a:ln>
        <a:effectLst/>
      </c:spPr>
    </c:title>
    <c:autoTitleDeleted val="0"/>
    <c:plotArea>
      <c:layout/>
      <c:barChart>
        <c:barDir val="col"/>
        <c:grouping val="clustered"/>
        <c:varyColors val="0"/>
        <c:ser>
          <c:idx val="0"/>
          <c:order val="0"/>
          <c:tx>
            <c:strRef>
              <c:f>'results (4)'!$G$5:$H$5</c:f>
              <c:strCache>
                <c:ptCount val="1"/>
                <c:pt idx="0">
                  <c:v>Store ID 1</c:v>
                </c:pt>
              </c:strCache>
            </c:strRef>
          </c:tx>
          <c:spPr>
            <a:solidFill>
              <a:srgbClr val="C00000"/>
            </a:solidFill>
            <a:ln>
              <a:noFill/>
            </a:ln>
            <a:effectLst/>
          </c:spPr>
          <c:invertIfNegative val="0"/>
          <c:dLbls>
            <c:delete val="1"/>
          </c:dLbls>
          <c:cat>
            <c:numRef>
              <c:f>'results (4)'!$I$4:$M$4</c:f>
              <c:numCache>
                <c:formatCode>mmm\-yy</c:formatCode>
                <c:ptCount val="5"/>
                <c:pt idx="0" c:formatCode="mmm\-yy">
                  <c:v>38473</c:v>
                </c:pt>
                <c:pt idx="1" c:formatCode="mmm\-yy">
                  <c:v>38504</c:v>
                </c:pt>
                <c:pt idx="2" c:formatCode="mmm\-yy">
                  <c:v>38534</c:v>
                </c:pt>
                <c:pt idx="3" c:formatCode="mmm\-yy">
                  <c:v>38565</c:v>
                </c:pt>
                <c:pt idx="4" c:formatCode="mmm\-yy">
                  <c:v>38749</c:v>
                </c:pt>
              </c:numCache>
            </c:numRef>
          </c:cat>
          <c:val>
            <c:numRef>
              <c:f>'results (4)'!$I$5:$M$5</c:f>
              <c:numCache>
                <c:formatCode>General</c:formatCode>
                <c:ptCount val="5"/>
                <c:pt idx="0">
                  <c:v>558</c:v>
                </c:pt>
                <c:pt idx="1">
                  <c:v>1163</c:v>
                </c:pt>
                <c:pt idx="2">
                  <c:v>3342</c:v>
                </c:pt>
                <c:pt idx="3">
                  <c:v>2892</c:v>
                </c:pt>
                <c:pt idx="4">
                  <c:v>85</c:v>
                </c:pt>
              </c:numCache>
            </c:numRef>
          </c:val>
        </c:ser>
        <c:ser>
          <c:idx val="1"/>
          <c:order val="1"/>
          <c:tx>
            <c:strRef>
              <c:f>'results (4)'!$G$6:$H$6</c:f>
              <c:strCache>
                <c:ptCount val="1"/>
                <c:pt idx="0">
                  <c:v>Store ID 2</c:v>
                </c:pt>
              </c:strCache>
            </c:strRef>
          </c:tx>
          <c:spPr>
            <a:solidFill>
              <a:srgbClr val="0070C0"/>
            </a:solidFill>
            <a:ln>
              <a:noFill/>
            </a:ln>
            <a:effectLst/>
          </c:spPr>
          <c:invertIfNegative val="0"/>
          <c:dLbls>
            <c:delete val="1"/>
          </c:dLbls>
          <c:cat>
            <c:numRef>
              <c:f>'results (4)'!$I$4:$M$4</c:f>
              <c:numCache>
                <c:formatCode>mmm\-yy</c:formatCode>
                <c:ptCount val="5"/>
                <c:pt idx="0" c:formatCode="mmm\-yy">
                  <c:v>38473</c:v>
                </c:pt>
                <c:pt idx="1" c:formatCode="mmm\-yy">
                  <c:v>38504</c:v>
                </c:pt>
                <c:pt idx="2" c:formatCode="mmm\-yy">
                  <c:v>38534</c:v>
                </c:pt>
                <c:pt idx="3" c:formatCode="mmm\-yy">
                  <c:v>38565</c:v>
                </c:pt>
                <c:pt idx="4" c:formatCode="mmm\-yy">
                  <c:v>38749</c:v>
                </c:pt>
              </c:numCache>
            </c:numRef>
          </c:cat>
          <c:val>
            <c:numRef>
              <c:f>'results (4)'!$I$6:$M$6</c:f>
              <c:numCache>
                <c:formatCode>General</c:formatCode>
                <c:ptCount val="5"/>
                <c:pt idx="0">
                  <c:v>598</c:v>
                </c:pt>
                <c:pt idx="1">
                  <c:v>1148</c:v>
                </c:pt>
                <c:pt idx="2">
                  <c:v>3367</c:v>
                </c:pt>
                <c:pt idx="3">
                  <c:v>2794</c:v>
                </c:pt>
                <c:pt idx="4">
                  <c:v>97</c:v>
                </c:pt>
              </c:numCache>
            </c:numRef>
          </c:val>
        </c:ser>
        <c:dLbls>
          <c:showLegendKey val="0"/>
          <c:showVal val="0"/>
          <c:showCatName val="0"/>
          <c:showSerName val="0"/>
          <c:showPercent val="0"/>
          <c:showBubbleSize val="0"/>
        </c:dLbls>
        <c:gapWidth val="219"/>
        <c:overlap val="-27"/>
        <c:axId val="1050630208"/>
        <c:axId val="1050629376"/>
      </c:barChart>
      <c:dateAx>
        <c:axId val="1050630208"/>
        <c:scaling>
          <c:orientation val="minMax"/>
        </c:scaling>
        <c:delete val="0"/>
        <c:axPos val="b"/>
        <c:title>
          <c:tx>
            <c:rich>
              <a:bodyPr rot="0" spcFirstLastPara="1" vertOverflow="ellipsis" vert="horz" wrap="square" anchor="ctr" anchorCtr="1"/>
              <a:lstStyle/>
              <a:p>
                <a:pPr>
                  <a:defRPr lang="en-US" sz="1000" b="0" i="0" u="none" strike="noStrike" kern="1200" baseline="0">
                    <a:solidFill>
                      <a:schemeClr val="tx1">
                        <a:lumMod val="65000"/>
                        <a:lumOff val="35000"/>
                      </a:schemeClr>
                    </a:solidFill>
                    <a:latin typeface="+mn-lt"/>
                    <a:ea typeface="+mn-ea"/>
                    <a:cs typeface="+mn-cs"/>
                  </a:defRPr>
                </a:pPr>
                <a:r>
                  <a:rPr lang="en-US" sz="1200" dirty="0"/>
                  <a:t>Year</a:t>
                </a:r>
                <a:r>
                  <a:rPr lang="en-US" sz="1200" baseline="0" dirty="0"/>
                  <a:t> and Month</a:t>
                </a:r>
                <a:endParaRPr lang="en-US" sz="1200" dirty="0"/>
              </a:p>
            </c:rich>
          </c:tx>
          <c:layout/>
          <c:overlay val="0"/>
          <c:spPr>
            <a:noFill/>
            <a:ln>
              <a:noFill/>
            </a:ln>
            <a:effectLst/>
          </c:spPr>
        </c:title>
        <c:numFmt formatCode="mmm\-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1050629376"/>
        <c:crosses val="autoZero"/>
        <c:auto val="1"/>
        <c:lblOffset val="100"/>
        <c:baseTimeUnit val="months"/>
      </c:dateAx>
      <c:valAx>
        <c:axId val="105062937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en-US" sz="1000" b="0" i="0" u="none" strike="noStrike" kern="1200" baseline="0">
                    <a:solidFill>
                      <a:schemeClr val="tx1">
                        <a:lumMod val="65000"/>
                        <a:lumOff val="35000"/>
                      </a:schemeClr>
                    </a:solidFill>
                    <a:latin typeface="+mn-lt"/>
                    <a:ea typeface="+mn-ea"/>
                    <a:cs typeface="+mn-cs"/>
                  </a:defRPr>
                </a:pPr>
                <a:r>
                  <a:rPr lang="en-US" sz="1200" dirty="0"/>
                  <a:t>Number</a:t>
                </a:r>
                <a:r>
                  <a:rPr lang="en-US" sz="1200" baseline="0" dirty="0"/>
                  <a:t> of Rental Counts (Times)</a:t>
                </a:r>
                <a:endParaRPr lang="en-US" sz="1200" dirty="0"/>
              </a:p>
            </c:rich>
          </c:tx>
          <c:layout/>
          <c:overlay val="0"/>
          <c:spPr>
            <a:noFill/>
            <a:ln>
              <a:noFill/>
            </a:ln>
            <a:effectLst/>
          </c:sp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1050630208"/>
        <c:crosses val="autoZero"/>
        <c:crossBetween val="between"/>
      </c:valAx>
      <c:spPr>
        <a:noFill/>
        <a:ln>
          <a:noFill/>
        </a:ln>
        <a:effectLst/>
      </c:spPr>
    </c:plotArea>
    <c:legend>
      <c:legendPos val="b"/>
      <c:layout>
        <c:manualLayout>
          <c:xMode val="edge"/>
          <c:yMode val="edge"/>
          <c:x val="0.181738671121648"/>
          <c:y val="0.936290545402972"/>
          <c:w val="0.228826186118311"/>
          <c:h val="0.045030335184086"/>
        </c:manualLayout>
      </c:layout>
      <c:overlay val="0"/>
      <c:spPr>
        <a:noFill/>
        <a:ln>
          <a:noFill/>
        </a:ln>
        <a:effectLst/>
      </c:spPr>
      <c:txPr>
        <a:bodyPr rot="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en-US"/>
      </a:pP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[results (22).csv]Sheet1!PivotTable15</c:name>
    <c:fmtId val="-1"/>
  </c:pivotSource>
  <c:chart>
    <c:title>
      <c:tx>
        <c:rich>
          <a:bodyPr rot="0" spcFirstLastPara="0" vertOverflow="ellipsis" vert="horz" wrap="square" anchor="ctr" anchorCtr="1"/>
          <a:lstStyle/>
          <a:p>
            <a:pPr defTabSz="914400">
              <a:defRPr lang="en-US" sz="1800" b="1" i="0" u="none" strike="noStrike" kern="1200" cap="all" spc="150" baseline="0">
                <a:solidFill>
                  <a:schemeClr val="tx1">
                    <a:lumMod val="50000"/>
                    <a:lumOff val="50000"/>
                  </a:schemeClr>
                </a:solidFill>
                <a:latin typeface="+mn-lt"/>
                <a:ea typeface="+mn-ea"/>
                <a:cs typeface="+mn-cs"/>
              </a:defRPr>
            </a:pPr>
            <a:r>
              <a:t>Sum of payments and counts per customer </a:t>
            </a:r>
          </a:p>
        </c:rich>
      </c:tx>
      <c:layout>
        <c:manualLayout>
          <c:xMode val="edge"/>
          <c:yMode val="edge"/>
          <c:x val="0.186437511675696"/>
          <c:y val="0.0151879508922921"/>
        </c:manualLayout>
      </c:layout>
      <c:overlay val="0"/>
      <c:spPr>
        <a:noFill/>
        <a:ln>
          <a:noFill/>
        </a:ln>
        <a:effectLst/>
      </c:spPr>
    </c:title>
    <c:autoTitleDeleted val="0"/>
    <c:plotArea>
      <c:layout/>
      <c:areaChart>
        <c:grouping val="standard"/>
        <c:varyColors val="0"/>
        <c:ser>
          <c:idx val="0"/>
          <c:order val="0"/>
          <c:tx>
            <c:strRef>
              <c:f>'[results (22).csv]Sheet1'!$D$3</c:f>
              <c:strCache>
                <c:ptCount val="1"/>
                <c:pt idx="0">
                  <c:v>Total</c:v>
                </c:pt>
              </c:strCache>
            </c:strRef>
          </c:tx>
          <c:spPr>
            <a:pattFill prst="ltUpDiag">
              <a:fgClr>
                <a:schemeClr val="accent1"/>
              </a:fgClr>
              <a:bgClr>
                <a:schemeClr val="accent1">
                  <a:lumMod val="20000"/>
                  <a:lumOff val="80000"/>
                </a:schemeClr>
              </a:bgClr>
            </a:pattFill>
            <a:ln>
              <a:noFill/>
            </a:ln>
            <a:effectLst>
              <a:innerShdw blurRad="114300">
                <a:schemeClr val="accent1"/>
              </a:innerShdw>
            </a:effectLst>
          </c:spPr>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multiLvlStrRef>
              <c:f>'[results (22).csv]Sheet1'!$A$4:$C$33</c:f>
              <c:multiLvlStrCache>
                <c:ptCount val="10"/>
                <c:lvl>
                  <c:pt idx="0">
                    <c:v>1-Apr-2007</c:v>
                  </c:pt>
                  <c:pt idx="1">
                    <c:v>1-Apr-2007</c:v>
                  </c:pt>
                  <c:pt idx="2">
                    <c:v>1-Apr-2007</c:v>
                  </c:pt>
                  <c:pt idx="3">
                    <c:v>1-Mar-2007</c:v>
                  </c:pt>
                  <c:pt idx="4">
                    <c:v>1-Apr-2007</c:v>
                  </c:pt>
                  <c:pt idx="5">
                    <c:v>1-Apr-2007</c:v>
                  </c:pt>
                  <c:pt idx="6">
                    <c:v>1-Apr-2007</c:v>
                  </c:pt>
                  <c:pt idx="7">
                    <c:v>1-Apr-2007</c:v>
                  </c:pt>
                  <c:pt idx="8">
                    <c:v>1-Apr-2007</c:v>
                  </c:pt>
                  <c:pt idx="9">
                    <c:v>1-Apr-2007</c:v>
                  </c:pt>
                </c:lvl>
                <c:lvl>
                  <c:pt idx="0">
                    <c:v>19</c:v>
                  </c:pt>
                  <c:pt idx="1">
                    <c:v>18</c:v>
                  </c:pt>
                  <c:pt idx="2">
                    <c:v>19</c:v>
                  </c:pt>
                  <c:pt idx="3">
                    <c:v>18</c:v>
                  </c:pt>
                  <c:pt idx="4">
                    <c:v>22</c:v>
                  </c:pt>
                  <c:pt idx="5">
                    <c:v>17</c:v>
                  </c:pt>
                  <c:pt idx="6">
                    <c:v>20</c:v>
                  </c:pt>
                  <c:pt idx="7">
                    <c:v>18</c:v>
                  </c:pt>
                  <c:pt idx="8">
                    <c:v>19</c:v>
                  </c:pt>
                  <c:pt idx="9">
                    <c:v>18</c:v>
                  </c:pt>
                </c:lvl>
                <c:lvl>
                  <c:pt idx="0">
                    <c:v>Arnold Havens</c:v>
                  </c:pt>
                  <c:pt idx="1">
                    <c:v>Clara Shaw</c:v>
                  </c:pt>
                  <c:pt idx="2">
                    <c:v>Daisy Bates</c:v>
                  </c:pt>
                  <c:pt idx="3">
                    <c:v>Eleanor Hunt</c:v>
                  </c:pt>
                  <c:pt idx="5">
                    <c:v>Gordon Allard</c:v>
                  </c:pt>
                  <c:pt idx="6">
                    <c:v>Karl Seal</c:v>
                  </c:pt>
                  <c:pt idx="7">
                    <c:v>Marsha Douglas</c:v>
                  </c:pt>
                  <c:pt idx="8">
                    <c:v>Rhonda Kennedy</c:v>
                  </c:pt>
                  <c:pt idx="9">
                    <c:v>Tommy Collazo</c:v>
                  </c:pt>
                </c:lvl>
              </c:multiLvlStrCache>
            </c:multiLvlStrRef>
          </c:cat>
          <c:val>
            <c:numRef>
              <c:f>'[results (22).csv]Sheet1'!$D$4:$D$33</c:f>
              <c:numCache>
                <c:formatCode>General</c:formatCode>
                <c:ptCount val="10"/>
                <c:pt idx="0">
                  <c:v>97.81</c:v>
                </c:pt>
                <c:pt idx="1">
                  <c:v>93.82</c:v>
                </c:pt>
                <c:pt idx="2">
                  <c:v>88.81</c:v>
                </c:pt>
                <c:pt idx="3">
                  <c:v>87.82</c:v>
                </c:pt>
                <c:pt idx="4">
                  <c:v>100.78</c:v>
                </c:pt>
                <c:pt idx="5">
                  <c:v>96.83</c:v>
                </c:pt>
                <c:pt idx="6">
                  <c:v>89.8</c:v>
                </c:pt>
                <c:pt idx="7">
                  <c:v>88.82</c:v>
                </c:pt>
                <c:pt idx="8">
                  <c:v>96.81</c:v>
                </c:pt>
                <c:pt idx="9">
                  <c:v>89.82</c:v>
                </c:pt>
              </c:numCache>
            </c:numRef>
          </c:val>
        </c:ser>
        <c:dLbls>
          <c:showLegendKey val="0"/>
          <c:showVal val="1"/>
          <c:showCatName val="0"/>
          <c:showSerName val="0"/>
          <c:showPercent val="0"/>
          <c:showBubbleSize val="0"/>
        </c:dLbls>
        <c:axId val="370398635"/>
        <c:axId val="278888706"/>
      </c:areaChart>
      <c:catAx>
        <c:axId val="370398635"/>
        <c:scaling>
          <c:orientation val="minMax"/>
        </c:scaling>
        <c:delete val="0"/>
        <c:axPos val="b"/>
        <c:title>
          <c:tx>
            <c:rich>
              <a:bodyPr rot="0" spcFirstLastPara="0" vertOverflow="ellipsis" vert="horz" wrap="square" anchor="ctr" anchorCtr="1"/>
              <a:lstStyle/>
              <a:p>
                <a:pPr defTabSz="914400">
                  <a:defRPr lang="en-US" sz="900" b="1" i="0" u="none" strike="noStrike" kern="1200" baseline="0">
                    <a:solidFill>
                      <a:schemeClr val="tx1">
                        <a:lumMod val="65000"/>
                        <a:lumOff val="35000"/>
                      </a:schemeClr>
                    </a:solidFill>
                    <a:latin typeface="+mn-lt"/>
                    <a:ea typeface="+mn-ea"/>
                    <a:cs typeface="+mn-cs"/>
                  </a:defRPr>
                </a:pPr>
                <a:r>
                  <a:rPr sz="1200"/>
                  <a:t>Pay Per Count and Month</a:t>
                </a:r>
                <a:endParaRPr sz="1200"/>
              </a:p>
            </c:rich>
          </c:tx>
          <c:layout/>
          <c:overlay val="0"/>
          <c:spPr>
            <a:noFill/>
            <a:ln>
              <a:noFill/>
            </a:ln>
            <a:effectLst/>
          </c:spPr>
        </c:title>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cap="all" spc="120" normalizeH="0" baseline="0">
                <a:solidFill>
                  <a:schemeClr val="tx1">
                    <a:lumMod val="65000"/>
                    <a:lumOff val="35000"/>
                  </a:schemeClr>
                </a:solidFill>
                <a:latin typeface="+mn-lt"/>
                <a:ea typeface="+mn-ea"/>
                <a:cs typeface="+mn-cs"/>
              </a:defRPr>
            </a:pPr>
          </a:p>
        </c:txPr>
        <c:crossAx val="278888706"/>
        <c:crosses val="autoZero"/>
        <c:auto val="1"/>
        <c:lblAlgn val="ctr"/>
        <c:lblOffset val="100"/>
        <c:noMultiLvlLbl val="0"/>
      </c:catAx>
      <c:valAx>
        <c:axId val="27888870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0" vertOverflow="ellipsis" vert="horz" wrap="square" anchor="ctr" anchorCtr="1"/>
              <a:lstStyle/>
              <a:p>
                <a:pPr defTabSz="914400">
                  <a:defRPr lang="en-US" sz="900" b="1" i="0" u="none" strike="noStrike" kern="1200" baseline="0">
                    <a:solidFill>
                      <a:schemeClr val="tx1">
                        <a:lumMod val="65000"/>
                        <a:lumOff val="35000"/>
                      </a:schemeClr>
                    </a:solidFill>
                    <a:latin typeface="+mn-lt"/>
                    <a:ea typeface="+mn-ea"/>
                    <a:cs typeface="+mn-cs"/>
                  </a:defRPr>
                </a:pPr>
                <a:r>
                  <a:rPr sz="1200"/>
                  <a:t>Pay Amount (Dollars)</a:t>
                </a:r>
                <a:endParaRPr sz="1200"/>
              </a:p>
            </c:rich>
          </c:tx>
          <c:layout/>
          <c:overlay val="0"/>
          <c:spPr>
            <a:noFill/>
            <a:ln>
              <a:noFill/>
            </a:ln>
            <a:effectLst/>
          </c:spPr>
        </c:title>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370398635"/>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78">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defRPr sz="900" b="0" kern="1200" cap="all" spc="120" normalizeH="0" baseline="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tx1"/>
    </cs:fontRef>
    <cs:spPr>
      <a:pattFill prst="ltUpDiag">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styleClr val="auto"/>
    </cs:effectRef>
    <cs:fontRef idx="minor">
      <a:schemeClr val="tx1"/>
    </cs:fontRef>
    <cs:spPr>
      <a:pattFill prst="ltUpDiag">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tx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solidFill>
        <a:schemeClr val="lt1"/>
      </a:solidFill>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solidFill>
        <a:schemeClr val="lt1"/>
      </a:solidFill>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A90B3C-628D-43C5-8292-F5B688B57EB6}"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1DD61E-25F6-4759-B117-354018B8B007}"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i="1" dirty="0">
              <a:solidFill>
                <a:srgbClr val="569CD6"/>
              </a:solidFill>
              <a:effectLst/>
              <a:latin typeface="Consolas" panose="020B0609020204030204" pitchFamily="49" charset="0"/>
            </a:endParaRPr>
          </a:p>
          <a:p>
            <a:endParaRPr lang="en-US" b="0" dirty="0">
              <a:solidFill>
                <a:srgbClr val="569CD6"/>
              </a:solidFill>
              <a:effectLst/>
              <a:latin typeface="Consolas" panose="020B0609020204030204" pitchFamily="49" charset="0"/>
            </a:endParaRPr>
          </a:p>
          <a:p>
            <a:r>
              <a:rPr lang="en-US" b="0" dirty="0">
                <a:solidFill>
                  <a:srgbClr val="569CD6"/>
                </a:solidFill>
                <a:effectLst/>
                <a:latin typeface="Consolas" panose="020B0609020204030204" pitchFamily="49" charset="0"/>
              </a:rPr>
              <a:t>SELECT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f.title</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film_title</a:t>
            </a:r>
            <a:r>
              <a:rPr lang="en-US" b="0" dirty="0">
                <a:solidFill>
                  <a:srgbClr val="D4D4D4"/>
                </a:solidFill>
                <a:effectLst/>
                <a:latin typeface="Consolas" panose="020B0609020204030204" pitchFamily="49" charset="0"/>
              </a:rPr>
              <a:t>, c.name </a:t>
            </a:r>
            <a:r>
              <a:rPr lang="en-US" b="0" dirty="0" err="1">
                <a:solidFill>
                  <a:srgbClr val="D4D4D4"/>
                </a:solidFill>
                <a:effectLst/>
                <a:latin typeface="Consolas" panose="020B0609020204030204" pitchFamily="49" charset="0"/>
              </a:rPr>
              <a:t>category_name</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COUNT</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r.rental_id</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AS</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rental_count</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FROM</a:t>
            </a:r>
            <a:r>
              <a:rPr lang="en-US" b="0" dirty="0">
                <a:solidFill>
                  <a:srgbClr val="D4D4D4"/>
                </a:solidFill>
                <a:effectLst/>
                <a:latin typeface="Consolas" panose="020B0609020204030204" pitchFamily="49" charset="0"/>
              </a:rPr>
              <a:t> category c</a:t>
            </a:r>
            <a:endParaRPr lang="en-US" b="0" dirty="0">
              <a:solidFill>
                <a:srgbClr val="D4D4D4"/>
              </a:solidFill>
              <a:effectLst/>
              <a:latin typeface="Consolas" panose="020B0609020204030204" pitchFamily="49" charset="0"/>
            </a:endParaRPr>
          </a:p>
          <a:p>
            <a:br>
              <a:rPr lang="en-US" b="0" dirty="0">
                <a:solidFill>
                  <a:srgbClr val="D4D4D4"/>
                </a:solidFill>
                <a:effectLst/>
                <a:latin typeface="Consolas" panose="020B0609020204030204" pitchFamily="49" charset="0"/>
              </a:rPr>
            </a:br>
            <a:r>
              <a:rPr lang="en-US" b="0" dirty="0">
                <a:solidFill>
                  <a:srgbClr val="569CD6"/>
                </a:solidFill>
                <a:effectLst/>
                <a:latin typeface="Consolas" panose="020B0609020204030204" pitchFamily="49" charset="0"/>
              </a:rPr>
              <a:t>JOIN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film_category</a:t>
            </a:r>
            <a:r>
              <a:rPr lang="en-US" b="0" dirty="0">
                <a:solidFill>
                  <a:srgbClr val="D4D4D4"/>
                </a:solidFill>
                <a:effectLst/>
                <a:latin typeface="Consolas" panose="020B0609020204030204" pitchFamily="49" charset="0"/>
              </a:rPr>
              <a:t> fc</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ON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c.category_id</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fc.category_id</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AND</a:t>
            </a:r>
            <a:r>
              <a:rPr lang="en-US" b="0" dirty="0">
                <a:solidFill>
                  <a:srgbClr val="D4D4D4"/>
                </a:solidFill>
                <a:effectLst/>
                <a:latin typeface="Consolas" panose="020B0609020204030204" pitchFamily="49" charset="0"/>
              </a:rPr>
              <a:t> c.name </a:t>
            </a:r>
            <a:r>
              <a:rPr lang="en-US" b="0" dirty="0">
                <a:solidFill>
                  <a:srgbClr val="569CD6"/>
                </a:solidFill>
                <a:effectLst/>
                <a:latin typeface="Consolas" panose="020B0609020204030204" pitchFamily="49" charset="0"/>
              </a:rPr>
              <a:t>IN</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'Animation'</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'Children'</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'Classic'</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'Comedy'</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'Family'</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'Music'</a:t>
            </a:r>
            <a:r>
              <a:rPr lang="en-US" b="0" dirty="0">
                <a:solidFill>
                  <a:srgbClr val="D4D4D4"/>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br>
              <a:rPr lang="en-US" b="0" dirty="0">
                <a:solidFill>
                  <a:srgbClr val="D4D4D4"/>
                </a:solidFill>
                <a:effectLst/>
                <a:latin typeface="Consolas" panose="020B0609020204030204" pitchFamily="49" charset="0"/>
              </a:rPr>
            </a:br>
            <a:r>
              <a:rPr lang="en-US" b="0" dirty="0">
                <a:solidFill>
                  <a:srgbClr val="569CD6"/>
                </a:solidFill>
                <a:effectLst/>
                <a:latin typeface="Consolas" panose="020B0609020204030204" pitchFamily="49" charset="0"/>
              </a:rPr>
              <a:t>JOIN</a:t>
            </a:r>
            <a:r>
              <a:rPr lang="en-US" b="0" dirty="0">
                <a:solidFill>
                  <a:srgbClr val="D4D4D4"/>
                </a:solidFill>
                <a:effectLst/>
                <a:latin typeface="Consolas" panose="020B0609020204030204" pitchFamily="49" charset="0"/>
              </a:rPr>
              <a:t> film f</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ON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f.film_id</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fc.film_id</a:t>
            </a:r>
            <a:endParaRPr lang="en-US" b="0" dirty="0">
              <a:solidFill>
                <a:srgbClr val="D4D4D4"/>
              </a:solidFill>
              <a:effectLst/>
              <a:latin typeface="Consolas" panose="020B0609020204030204" pitchFamily="49" charset="0"/>
            </a:endParaRPr>
          </a:p>
          <a:p>
            <a:br>
              <a:rPr lang="en-US" b="0" dirty="0">
                <a:solidFill>
                  <a:srgbClr val="D4D4D4"/>
                </a:solidFill>
                <a:effectLst/>
                <a:latin typeface="Consolas" panose="020B0609020204030204" pitchFamily="49" charset="0"/>
              </a:rPr>
            </a:br>
            <a:r>
              <a:rPr lang="en-US" b="0" dirty="0">
                <a:solidFill>
                  <a:srgbClr val="569CD6"/>
                </a:solidFill>
                <a:effectLst/>
                <a:latin typeface="Consolas" panose="020B0609020204030204" pitchFamily="49" charset="0"/>
              </a:rPr>
              <a:t>JOIN</a:t>
            </a:r>
            <a:r>
              <a:rPr lang="en-US" b="0" dirty="0">
                <a:solidFill>
                  <a:srgbClr val="D4D4D4"/>
                </a:solidFill>
                <a:effectLst/>
                <a:latin typeface="Consolas" panose="020B0609020204030204" pitchFamily="49" charset="0"/>
              </a:rPr>
              <a:t> inventory </a:t>
            </a:r>
            <a:r>
              <a:rPr lang="en-US" b="0" dirty="0" err="1">
                <a:solidFill>
                  <a:srgbClr val="D4D4D4"/>
                </a:solidFill>
                <a:effectLst/>
                <a:latin typeface="Consolas" panose="020B0609020204030204" pitchFamily="49" charset="0"/>
              </a:rPr>
              <a:t>i</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ON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f.film_id</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i.film_id</a:t>
            </a:r>
            <a:endParaRPr lang="en-US" b="0" dirty="0">
              <a:solidFill>
                <a:srgbClr val="D4D4D4"/>
              </a:solidFill>
              <a:effectLst/>
              <a:latin typeface="Consolas" panose="020B0609020204030204" pitchFamily="49" charset="0"/>
            </a:endParaRPr>
          </a:p>
          <a:p>
            <a:br>
              <a:rPr lang="en-US" b="0" dirty="0">
                <a:solidFill>
                  <a:srgbClr val="D4D4D4"/>
                </a:solidFill>
                <a:effectLst/>
                <a:latin typeface="Consolas" panose="020B0609020204030204" pitchFamily="49" charset="0"/>
              </a:rPr>
            </a:br>
            <a:r>
              <a:rPr lang="en-US" b="0" dirty="0">
                <a:solidFill>
                  <a:srgbClr val="569CD6"/>
                </a:solidFill>
                <a:effectLst/>
                <a:latin typeface="Consolas" panose="020B0609020204030204" pitchFamily="49" charset="0"/>
              </a:rPr>
              <a:t>JOIN</a:t>
            </a:r>
            <a:r>
              <a:rPr lang="en-US" b="0" dirty="0">
                <a:solidFill>
                  <a:srgbClr val="D4D4D4"/>
                </a:solidFill>
                <a:effectLst/>
                <a:latin typeface="Consolas" panose="020B0609020204030204" pitchFamily="49" charset="0"/>
              </a:rPr>
              <a:t> rental r</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ON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i.inventory_id</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r.inventory_id</a:t>
            </a:r>
            <a:endParaRPr lang="en-US" b="0" dirty="0">
              <a:solidFill>
                <a:srgbClr val="D4D4D4"/>
              </a:solidFill>
              <a:effectLst/>
              <a:latin typeface="Consolas" panose="020B0609020204030204" pitchFamily="49" charset="0"/>
            </a:endParaRPr>
          </a:p>
          <a:p>
            <a:br>
              <a:rPr lang="en-US" b="0" dirty="0">
                <a:solidFill>
                  <a:srgbClr val="D4D4D4"/>
                </a:solidFill>
                <a:effectLst/>
                <a:latin typeface="Consolas" panose="020B0609020204030204" pitchFamily="49" charset="0"/>
              </a:rPr>
            </a:br>
            <a:r>
              <a:rPr lang="en-US" b="0" dirty="0">
                <a:solidFill>
                  <a:srgbClr val="569CD6"/>
                </a:solidFill>
                <a:effectLst/>
                <a:latin typeface="Consolas" panose="020B0609020204030204" pitchFamily="49" charset="0"/>
              </a:rPr>
              <a:t>GROUP BY</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1</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2</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ORDER BY</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2</a:t>
            </a:r>
            <a:r>
              <a:rPr lang="en-US" b="0" dirty="0">
                <a:solidFill>
                  <a:srgbClr val="D4D4D4"/>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br>
              <a:rPr lang="en-US" b="0" dirty="0">
                <a:solidFill>
                  <a:srgbClr val="D4D4D4"/>
                </a:solidFill>
                <a:effectLst/>
                <a:latin typeface="Consolas" panose="020B0609020204030204" pitchFamily="49" charset="0"/>
              </a:rPr>
            </a:br>
            <a:endParaRPr lang="en-US" b="0" dirty="0">
              <a:solidFill>
                <a:srgbClr val="D4D4D4"/>
              </a:solidFill>
              <a:effectLst/>
              <a:latin typeface="Consolas" panose="020B0609020204030204" pitchFamily="49" charset="0"/>
            </a:endParaRPr>
          </a:p>
          <a:p>
            <a:endParaRPr lang="en-US" dirty="0"/>
          </a:p>
        </p:txBody>
      </p:sp>
      <p:sp>
        <p:nvSpPr>
          <p:cNvPr id="4" name="Slide Number Placeholder 3"/>
          <p:cNvSpPr>
            <a:spLocks noGrp="1"/>
          </p:cNvSpPr>
          <p:nvPr>
            <p:ph type="sldNum" sz="quarter" idx="5"/>
          </p:nvPr>
        </p:nvSpPr>
        <p:spPr/>
        <p:txBody>
          <a:bodyPr/>
          <a:lstStyle/>
          <a:p>
            <a:fld id="{DE1DD61E-25F6-4759-B117-354018B8B007}"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 </a:t>
            </a:r>
            <a:endParaRPr lang="en-US" dirty="0"/>
          </a:p>
          <a:p>
            <a:r>
              <a:rPr lang="en-US" dirty="0"/>
              <a:t> </a:t>
            </a:r>
            <a:endParaRPr lang="en-US" dirty="0"/>
          </a:p>
          <a:p>
            <a:r>
              <a:rPr lang="en-US" dirty="0"/>
              <a:t>   SELECT </a:t>
            </a:r>
            <a:r>
              <a:rPr lang="en-US" dirty="0" err="1"/>
              <a:t>film_name</a:t>
            </a:r>
            <a:r>
              <a:rPr lang="en-US" dirty="0"/>
              <a:t>, category, rental_duration, NTILE(4) OVER (ORDER BY </a:t>
            </a:r>
            <a:r>
              <a:rPr lang="en-US" dirty="0" err="1"/>
              <a:t>rental_duration</a:t>
            </a:r>
            <a:r>
              <a:rPr lang="en-US" dirty="0"/>
              <a:t>) AS standard_quartile</a:t>
            </a:r>
            <a:endParaRPr lang="en-US" dirty="0"/>
          </a:p>
          <a:p>
            <a:r>
              <a:rPr lang="en-US" dirty="0"/>
              <a:t>   </a:t>
            </a:r>
            <a:endParaRPr lang="en-US" dirty="0"/>
          </a:p>
          <a:p>
            <a:r>
              <a:rPr lang="en-US" dirty="0"/>
              <a:t>     FROM</a:t>
            </a:r>
            <a:endParaRPr lang="en-US" dirty="0"/>
          </a:p>
          <a:p>
            <a:r>
              <a:rPr lang="en-US" dirty="0"/>
              <a:t>      (SELECT </a:t>
            </a:r>
            <a:r>
              <a:rPr lang="en-US" dirty="0" err="1"/>
              <a:t>f.title</a:t>
            </a:r>
            <a:r>
              <a:rPr lang="en-US" dirty="0"/>
              <a:t> AS </a:t>
            </a:r>
            <a:r>
              <a:rPr lang="en-US" dirty="0" err="1"/>
              <a:t>film_name</a:t>
            </a:r>
            <a:r>
              <a:rPr lang="en-US" dirty="0"/>
              <a:t>, c.name AS category, SUM(</a:t>
            </a:r>
            <a:r>
              <a:rPr lang="en-US" dirty="0" err="1"/>
              <a:t>f.rental_duration</a:t>
            </a:r>
            <a:r>
              <a:rPr lang="en-US" dirty="0"/>
              <a:t>) AS rental_duration</a:t>
            </a:r>
            <a:endParaRPr lang="en-US" dirty="0"/>
          </a:p>
          <a:p>
            <a:r>
              <a:rPr lang="en-US" dirty="0"/>
              <a:t>      FROM </a:t>
            </a:r>
            <a:r>
              <a:rPr lang="en-US" dirty="0" err="1"/>
              <a:t>film_category</a:t>
            </a:r>
            <a:r>
              <a:rPr lang="en-US" dirty="0"/>
              <a:t> fc</a:t>
            </a:r>
            <a:endParaRPr lang="en-US" dirty="0"/>
          </a:p>
          <a:p>
            <a:r>
              <a:rPr lang="en-US" dirty="0"/>
              <a:t>           JOIN category c</a:t>
            </a:r>
            <a:endParaRPr lang="en-US" dirty="0"/>
          </a:p>
          <a:p>
            <a:r>
              <a:rPr lang="en-US" dirty="0"/>
              <a:t>           ON </a:t>
            </a:r>
            <a:r>
              <a:rPr lang="en-US" dirty="0" err="1"/>
              <a:t>c.category_id</a:t>
            </a:r>
            <a:r>
              <a:rPr lang="en-US" dirty="0"/>
              <a:t> = </a:t>
            </a:r>
            <a:r>
              <a:rPr lang="en-US" dirty="0" err="1"/>
              <a:t>fc.category_id</a:t>
            </a:r>
            <a:endParaRPr lang="en-US" dirty="0"/>
          </a:p>
          <a:p>
            <a:r>
              <a:rPr lang="en-US" dirty="0"/>
              <a:t>           JOIN film f</a:t>
            </a:r>
            <a:endParaRPr lang="en-US" dirty="0"/>
          </a:p>
          <a:p>
            <a:r>
              <a:rPr lang="en-US" dirty="0"/>
              <a:t>           ON </a:t>
            </a:r>
            <a:r>
              <a:rPr lang="en-US" dirty="0" err="1"/>
              <a:t>f.film_id</a:t>
            </a:r>
            <a:r>
              <a:rPr lang="en-US" dirty="0"/>
              <a:t> = </a:t>
            </a:r>
            <a:r>
              <a:rPr lang="en-US" dirty="0" err="1"/>
              <a:t>fc.film_id</a:t>
            </a:r>
            <a:endParaRPr lang="en-US" dirty="0"/>
          </a:p>
          <a:p>
            <a:r>
              <a:rPr lang="en-US" dirty="0"/>
              <a:t>      GROUP BY 1,2</a:t>
            </a:r>
            <a:endParaRPr lang="en-US" dirty="0"/>
          </a:p>
          <a:p>
            <a:r>
              <a:rPr lang="en-US" dirty="0"/>
              <a:t>      HAVING c.name IN ('Animation', 'Children', 'Classics', 'Comedy', 'Family', 'Music')) t1;</a:t>
            </a:r>
            <a:endParaRPr lang="en-US" dirty="0"/>
          </a:p>
        </p:txBody>
      </p:sp>
      <p:sp>
        <p:nvSpPr>
          <p:cNvPr id="4" name="Slide Number Placeholder 3"/>
          <p:cNvSpPr>
            <a:spLocks noGrp="1"/>
          </p:cNvSpPr>
          <p:nvPr>
            <p:ph type="sldNum" sz="quarter" idx="5"/>
          </p:nvPr>
        </p:nvSpPr>
        <p:spPr/>
        <p:txBody>
          <a:bodyPr/>
          <a:lstStyle/>
          <a:p>
            <a:fld id="{DE1DD61E-25F6-4759-B117-354018B8B007}"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SELECT </a:t>
            </a:r>
            <a:r>
              <a:rPr lang="en-US" dirty="0" err="1"/>
              <a:t>Rental_month</a:t>
            </a:r>
            <a:r>
              <a:rPr lang="en-US" dirty="0"/>
              <a:t>, </a:t>
            </a:r>
            <a:r>
              <a:rPr lang="en-US" dirty="0" err="1"/>
              <a:t>Rental_year</a:t>
            </a:r>
            <a:r>
              <a:rPr lang="en-US" dirty="0"/>
              <a:t>, </a:t>
            </a:r>
            <a:r>
              <a:rPr lang="en-US" dirty="0" err="1"/>
              <a:t>Store_ID</a:t>
            </a:r>
            <a:r>
              <a:rPr lang="en-US" dirty="0"/>
              <a:t>,</a:t>
            </a:r>
            <a:endParaRPr lang="en-US" dirty="0"/>
          </a:p>
          <a:p>
            <a:r>
              <a:rPr lang="en-US" dirty="0"/>
              <a:t>         COUNT (*) </a:t>
            </a:r>
            <a:r>
              <a:rPr lang="en-US" dirty="0" err="1"/>
              <a:t>Count_Rentals</a:t>
            </a:r>
            <a:endParaRPr lang="en-US" dirty="0"/>
          </a:p>
          <a:p>
            <a:endParaRPr lang="en-US" dirty="0"/>
          </a:p>
          <a:p>
            <a:r>
              <a:rPr lang="en-US" dirty="0"/>
              <a:t>   FROM</a:t>
            </a:r>
            <a:endParaRPr lang="en-US" dirty="0"/>
          </a:p>
          <a:p>
            <a:r>
              <a:rPr lang="en-US" dirty="0"/>
              <a:t>    (SELECT </a:t>
            </a:r>
            <a:r>
              <a:rPr lang="en-US" dirty="0" err="1"/>
              <a:t>s.store_id</a:t>
            </a:r>
            <a:r>
              <a:rPr lang="en-US" dirty="0"/>
              <a:t> </a:t>
            </a:r>
            <a:r>
              <a:rPr lang="en-US" dirty="0" err="1"/>
              <a:t>Store_ID</a:t>
            </a:r>
            <a:r>
              <a:rPr lang="en-US" dirty="0"/>
              <a:t>, </a:t>
            </a:r>
            <a:r>
              <a:rPr lang="en-US" dirty="0" err="1"/>
              <a:t>rental_date</a:t>
            </a:r>
            <a:r>
              <a:rPr lang="en-US" dirty="0"/>
              <a:t> </a:t>
            </a:r>
            <a:r>
              <a:rPr lang="en-US" dirty="0" err="1"/>
              <a:t>Rental_date</a:t>
            </a:r>
            <a:r>
              <a:rPr lang="en-US" dirty="0"/>
              <a:t>,</a:t>
            </a:r>
            <a:endParaRPr lang="en-US" dirty="0"/>
          </a:p>
          <a:p>
            <a:r>
              <a:rPr lang="en-US" dirty="0"/>
              <a:t>           DATE_PART ('month', </a:t>
            </a:r>
            <a:r>
              <a:rPr lang="en-US" dirty="0" err="1"/>
              <a:t>rental_date</a:t>
            </a:r>
            <a:r>
              <a:rPr lang="en-US" dirty="0"/>
              <a:t>) AS </a:t>
            </a:r>
            <a:r>
              <a:rPr lang="en-US" dirty="0" err="1"/>
              <a:t>Rental_month</a:t>
            </a:r>
            <a:r>
              <a:rPr lang="en-US" dirty="0"/>
              <a:t>,</a:t>
            </a:r>
            <a:endParaRPr lang="en-US" dirty="0"/>
          </a:p>
          <a:p>
            <a:r>
              <a:rPr lang="en-US" dirty="0"/>
              <a:t>           DATE_PART ('year', </a:t>
            </a:r>
            <a:r>
              <a:rPr lang="en-US" dirty="0" err="1"/>
              <a:t>rental_date</a:t>
            </a:r>
            <a:r>
              <a:rPr lang="en-US" dirty="0"/>
              <a:t>)  AS </a:t>
            </a:r>
            <a:r>
              <a:rPr lang="en-US" dirty="0" err="1"/>
              <a:t>Rental_year</a:t>
            </a:r>
            <a:endParaRPr lang="en-US" dirty="0"/>
          </a:p>
          <a:p>
            <a:r>
              <a:rPr lang="en-US" dirty="0"/>
              <a:t>		   </a:t>
            </a:r>
            <a:endParaRPr lang="en-US" dirty="0"/>
          </a:p>
          <a:p>
            <a:r>
              <a:rPr lang="en-US" dirty="0"/>
              <a:t>       FROM store s </a:t>
            </a:r>
            <a:endParaRPr lang="en-US" dirty="0"/>
          </a:p>
          <a:p>
            <a:r>
              <a:rPr lang="en-US" dirty="0"/>
              <a:t>       JOIN staff </a:t>
            </a:r>
            <a:r>
              <a:rPr lang="en-US" dirty="0" err="1"/>
              <a:t>st</a:t>
            </a:r>
            <a:endParaRPr lang="en-US" dirty="0"/>
          </a:p>
          <a:p>
            <a:r>
              <a:rPr lang="en-US" dirty="0"/>
              <a:t>       ON </a:t>
            </a:r>
            <a:r>
              <a:rPr lang="en-US" dirty="0" err="1"/>
              <a:t>s.store_id</a:t>
            </a:r>
            <a:r>
              <a:rPr lang="en-US" dirty="0"/>
              <a:t> = </a:t>
            </a:r>
            <a:r>
              <a:rPr lang="en-US" dirty="0" err="1"/>
              <a:t>st.store_id</a:t>
            </a:r>
            <a:endParaRPr lang="en-US" dirty="0"/>
          </a:p>
          <a:p>
            <a:r>
              <a:rPr lang="en-US" dirty="0"/>
              <a:t>       JOIN rental r</a:t>
            </a:r>
            <a:endParaRPr lang="en-US" dirty="0"/>
          </a:p>
          <a:p>
            <a:r>
              <a:rPr lang="en-US" dirty="0"/>
              <a:t>       ON </a:t>
            </a:r>
            <a:r>
              <a:rPr lang="en-US" dirty="0" err="1"/>
              <a:t>r.staff_id</a:t>
            </a:r>
            <a:r>
              <a:rPr lang="en-US" dirty="0"/>
              <a:t> = </a:t>
            </a:r>
            <a:r>
              <a:rPr lang="en-US" dirty="0" err="1"/>
              <a:t>st.staff_id</a:t>
            </a:r>
            <a:r>
              <a:rPr lang="en-US" dirty="0"/>
              <a:t>) t1</a:t>
            </a:r>
            <a:endParaRPr lang="en-US" dirty="0"/>
          </a:p>
          <a:p>
            <a:r>
              <a:rPr lang="en-US" dirty="0"/>
              <a:t>	   </a:t>
            </a:r>
            <a:endParaRPr lang="en-US" dirty="0"/>
          </a:p>
          <a:p>
            <a:r>
              <a:rPr lang="en-US" dirty="0"/>
              <a:t>   GROUP BY 1, 2, 3</a:t>
            </a:r>
            <a:endParaRPr lang="en-US" dirty="0"/>
          </a:p>
          <a:p>
            <a:r>
              <a:rPr lang="en-US" dirty="0"/>
              <a:t>   ORDER BY 4 DESC;</a:t>
            </a:r>
            <a:endParaRPr lang="en-US" dirty="0"/>
          </a:p>
          <a:p>
            <a:endParaRPr lang="en-US" dirty="0"/>
          </a:p>
        </p:txBody>
      </p:sp>
      <p:sp>
        <p:nvSpPr>
          <p:cNvPr id="4" name="Slide Number Placeholder 3"/>
          <p:cNvSpPr>
            <a:spLocks noGrp="1"/>
          </p:cNvSpPr>
          <p:nvPr>
            <p:ph type="sldNum" sz="quarter" idx="5"/>
          </p:nvPr>
        </p:nvSpPr>
        <p:spPr/>
        <p:txBody>
          <a:bodyPr/>
          <a:lstStyle/>
          <a:p>
            <a:fld id="{DE1DD61E-25F6-4759-B117-354018B8B007}"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endParaRPr lang="en-US" dirty="0"/>
          </a:p>
          <a:p>
            <a:endParaRPr lang="en-US" dirty="0"/>
          </a:p>
          <a:p>
            <a:r>
              <a:rPr lang="en-US" dirty="0"/>
              <a:t>   SELECT category, </a:t>
            </a:r>
            <a:r>
              <a:rPr lang="en-US" dirty="0" err="1"/>
              <a:t>standard_quartile</a:t>
            </a:r>
            <a:r>
              <a:rPr lang="en-US" dirty="0"/>
              <a:t>, COUNT (*)</a:t>
            </a:r>
            <a:endParaRPr lang="en-US" dirty="0"/>
          </a:p>
          <a:p>
            <a:endParaRPr lang="en-US" dirty="0"/>
          </a:p>
          <a:p>
            <a:r>
              <a:rPr lang="en-US" dirty="0"/>
              <a:t>  FROM</a:t>
            </a:r>
            <a:endParaRPr lang="en-US" dirty="0"/>
          </a:p>
          <a:p>
            <a:r>
              <a:rPr lang="en-US" dirty="0"/>
              <a:t>        (SELECT c.name category, </a:t>
            </a:r>
            <a:r>
              <a:rPr lang="en-US" dirty="0" err="1"/>
              <a:t>f.rental_duration</a:t>
            </a:r>
            <a:r>
              <a:rPr lang="en-US" dirty="0"/>
              <a:t>,</a:t>
            </a:r>
            <a:endParaRPr lang="en-US" dirty="0"/>
          </a:p>
          <a:p>
            <a:r>
              <a:rPr lang="en-US" dirty="0"/>
              <a:t>               NTILE (4) OVER (ORDER BY </a:t>
            </a:r>
            <a:r>
              <a:rPr lang="en-US" dirty="0" err="1"/>
              <a:t>f.rental_duration</a:t>
            </a:r>
            <a:r>
              <a:rPr lang="en-US" dirty="0"/>
              <a:t>) AS standard_quartile</a:t>
            </a:r>
            <a:endParaRPr lang="en-US" dirty="0"/>
          </a:p>
          <a:p>
            <a:endParaRPr lang="en-US" dirty="0"/>
          </a:p>
          <a:p>
            <a:r>
              <a:rPr lang="en-US" dirty="0"/>
              <a:t>          FROM category c</a:t>
            </a:r>
            <a:endParaRPr lang="en-US" dirty="0"/>
          </a:p>
          <a:p>
            <a:r>
              <a:rPr lang="en-US" dirty="0"/>
              <a:t>             JOIN </a:t>
            </a:r>
            <a:r>
              <a:rPr lang="en-US" dirty="0" err="1"/>
              <a:t>film_category</a:t>
            </a:r>
            <a:r>
              <a:rPr lang="en-US" dirty="0"/>
              <a:t> fc</a:t>
            </a:r>
            <a:endParaRPr lang="en-US" dirty="0"/>
          </a:p>
          <a:p>
            <a:r>
              <a:rPr lang="en-US" dirty="0"/>
              <a:t>             ON </a:t>
            </a:r>
            <a:r>
              <a:rPr lang="en-US" dirty="0" err="1"/>
              <a:t>c.category_id</a:t>
            </a:r>
            <a:r>
              <a:rPr lang="en-US" dirty="0"/>
              <a:t> = </a:t>
            </a:r>
            <a:r>
              <a:rPr lang="en-US" dirty="0" err="1"/>
              <a:t>fc.category_id</a:t>
            </a:r>
            <a:endParaRPr lang="en-US" dirty="0"/>
          </a:p>
          <a:p>
            <a:r>
              <a:rPr lang="en-US" dirty="0"/>
              <a:t>             JOIN film f</a:t>
            </a:r>
            <a:endParaRPr lang="en-US" dirty="0"/>
          </a:p>
          <a:p>
            <a:r>
              <a:rPr lang="en-US" dirty="0"/>
              <a:t>             ON </a:t>
            </a:r>
            <a:r>
              <a:rPr lang="en-US" dirty="0" err="1"/>
              <a:t>f.film_id</a:t>
            </a:r>
            <a:r>
              <a:rPr lang="en-US" dirty="0"/>
              <a:t> = </a:t>
            </a:r>
            <a:r>
              <a:rPr lang="en-US" dirty="0" err="1"/>
              <a:t>fc.film_id</a:t>
            </a:r>
            <a:endParaRPr lang="en-US" dirty="0"/>
          </a:p>
          <a:p>
            <a:r>
              <a:rPr lang="en-US" dirty="0"/>
              <a:t>             GROUP BY 1, 2</a:t>
            </a:r>
            <a:endParaRPr lang="en-US" dirty="0"/>
          </a:p>
          <a:p>
            <a:r>
              <a:rPr lang="en-US" dirty="0"/>
              <a:t>             HAVING c.name IN ('Animation', 'Children', 'Classics', 'Comedy', 'Family', 'Music')) t1</a:t>
            </a:r>
            <a:endParaRPr lang="en-US" dirty="0"/>
          </a:p>
          <a:p>
            <a:endParaRPr lang="en-US" dirty="0"/>
          </a:p>
          <a:p>
            <a:r>
              <a:rPr lang="en-US" dirty="0"/>
              <a:t>             GROUP BY 1, 2</a:t>
            </a:r>
            <a:endParaRPr lang="en-US" dirty="0"/>
          </a:p>
        </p:txBody>
      </p:sp>
      <p:sp>
        <p:nvSpPr>
          <p:cNvPr id="4" name="Slide Number Placeholder 3"/>
          <p:cNvSpPr>
            <a:spLocks noGrp="1"/>
          </p:cNvSpPr>
          <p:nvPr>
            <p:ph type="sldNum" sz="quarter" idx="5"/>
          </p:nvPr>
        </p:nvSpPr>
        <p:spPr/>
        <p:txBody>
          <a:bodyPr/>
          <a:lstStyle/>
          <a:p>
            <a:fld id="{DE1DD61E-25F6-4759-B117-354018B8B007}"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4725378B-B2ED-4D27-BAEF-5CF9E58E19C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DE1239-3C78-4C94-AFDD-F082DBC62E65}"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4725378B-B2ED-4D27-BAEF-5CF9E58E19C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DE1239-3C78-4C94-AFDD-F082DBC62E65}"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4725378B-B2ED-4D27-BAEF-5CF9E58E19C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DE1239-3C78-4C94-AFDD-F082DBC62E65}"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4725378B-B2ED-4D27-BAEF-5CF9E58E19C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DE1239-3C78-4C94-AFDD-F082DBC62E65}"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725378B-B2ED-4D27-BAEF-5CF9E58E19C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DE1239-3C78-4C94-AFDD-F082DBC62E65}"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4725378B-B2ED-4D27-BAEF-5CF9E58E19C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DE1239-3C78-4C94-AFDD-F082DBC62E65}"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4725378B-B2ED-4D27-BAEF-5CF9E58E19C3}"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DE1239-3C78-4C94-AFDD-F082DBC62E65}"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4725378B-B2ED-4D27-BAEF-5CF9E58E19C3}"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DE1239-3C78-4C94-AFDD-F082DBC62E65}"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25378B-B2ED-4D27-BAEF-5CF9E58E19C3}"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DE1239-3C78-4C94-AFDD-F082DBC62E65}"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725378B-B2ED-4D27-BAEF-5CF9E58E19C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DE1239-3C78-4C94-AFDD-F082DBC62E65}"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725378B-B2ED-4D27-BAEF-5CF9E58E19C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DE1239-3C78-4C94-AFDD-F082DBC62E65}"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25378B-B2ED-4D27-BAEF-5CF9E58E19C3}"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DE1239-3C78-4C94-AFDD-F082DBC62E65}"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chart" Target="../charts/char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chart" Target="../charts/char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chart" Target="../charts/char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chart" Target="../charts/char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alpha val="11000"/>
          </a:schemeClr>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2192000" cy="1219200"/>
          </a:xfrm>
          <a:solidFill>
            <a:srgbClr val="002060"/>
          </a:solidFill>
        </p:spPr>
        <p:txBody>
          <a:bodyPr>
            <a:normAutofit/>
          </a:bodyPr>
          <a:lstStyle/>
          <a:p>
            <a:pPr algn="ctr"/>
            <a:r>
              <a:rPr lang="en-US" sz="3600" b="1" i="1" dirty="0">
                <a:solidFill>
                  <a:schemeClr val="bg1"/>
                </a:solidFill>
                <a:latin typeface="+mn-lt"/>
              </a:rPr>
              <a:t>What were the number of times movies in their categories were rented out?</a:t>
            </a:r>
            <a:endParaRPr lang="en-US" sz="3600" b="1" i="1" dirty="0">
              <a:solidFill>
                <a:schemeClr val="bg1"/>
              </a:solidFill>
              <a:latin typeface="+mn-lt"/>
            </a:endParaRPr>
          </a:p>
        </p:txBody>
      </p:sp>
      <p:sp>
        <p:nvSpPr>
          <p:cNvPr id="6" name="Content Placeholder 5"/>
          <p:cNvSpPr>
            <a:spLocks noGrp="1"/>
          </p:cNvSpPr>
          <p:nvPr>
            <p:ph sz="half" idx="2"/>
          </p:nvPr>
        </p:nvSpPr>
        <p:spPr>
          <a:xfrm>
            <a:off x="7621048" y="1417983"/>
            <a:ext cx="4104861" cy="3260034"/>
          </a:xfrm>
          <a:solidFill>
            <a:schemeClr val="bg2"/>
          </a:solidFill>
        </p:spPr>
        <p:txBody>
          <a:bodyPr anchor="ctr">
            <a:normAutofit/>
          </a:bodyPr>
          <a:lstStyle/>
          <a:p>
            <a:pPr algn="just">
              <a:lnSpc>
                <a:spcPct val="100000"/>
              </a:lnSpc>
            </a:pPr>
            <a:r>
              <a:rPr lang="en-US" sz="2400" dirty="0"/>
              <a:t>The shows the total number of times movies under different film categories had been rented out. Different film titles has been collated into series of categories analyzed in the given chart.</a:t>
            </a:r>
            <a:endParaRPr lang="en-US" sz="2400" dirty="0"/>
          </a:p>
        </p:txBody>
      </p:sp>
      <p:graphicFrame>
        <p:nvGraphicFramePr>
          <p:cNvPr id="7" name="Content Placeholder 6"/>
          <p:cNvGraphicFramePr/>
          <p:nvPr>
            <p:ph sz="half" idx="1"/>
          </p:nvPr>
        </p:nvGraphicFramePr>
        <p:xfrm>
          <a:off x="452120" y="1417955"/>
          <a:ext cx="7169150" cy="441388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alpha val="12000"/>
          </a:schemeClr>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2192000" cy="1146875"/>
          </a:xfrm>
          <a:solidFill>
            <a:srgbClr val="002060"/>
          </a:solidFill>
        </p:spPr>
        <p:txBody>
          <a:bodyPr>
            <a:normAutofit fontScale="90000"/>
          </a:bodyPr>
          <a:lstStyle/>
          <a:p>
            <a:r>
              <a:rPr lang="en-US" sz="4000" b="1" i="1" dirty="0">
                <a:solidFill>
                  <a:schemeClr val="bg1"/>
                </a:solidFill>
                <a:latin typeface="+mn-lt"/>
              </a:rPr>
              <a:t>Which category of movies has the most length of rental durations across quarters in a particular year?</a:t>
            </a:r>
            <a:endParaRPr lang="en-US" b="1" i="1" dirty="0">
              <a:solidFill>
                <a:schemeClr val="bg1"/>
              </a:solidFill>
              <a:latin typeface="+mn-lt"/>
            </a:endParaRPr>
          </a:p>
        </p:txBody>
      </p:sp>
      <p:sp>
        <p:nvSpPr>
          <p:cNvPr id="6" name="Content Placeholder 5"/>
          <p:cNvSpPr>
            <a:spLocks noGrp="1"/>
          </p:cNvSpPr>
          <p:nvPr>
            <p:ph sz="half" idx="2"/>
          </p:nvPr>
        </p:nvSpPr>
        <p:spPr>
          <a:xfrm>
            <a:off x="7593965" y="1296035"/>
            <a:ext cx="4141470" cy="3286760"/>
          </a:xfrm>
          <a:solidFill>
            <a:schemeClr val="bg2"/>
          </a:solidFill>
        </p:spPr>
        <p:txBody>
          <a:bodyPr anchor="ctr">
            <a:normAutofit fontScale="70000"/>
          </a:bodyPr>
          <a:lstStyle/>
          <a:p>
            <a:pPr algn="just">
              <a:lnSpc>
                <a:spcPct val="100000"/>
              </a:lnSpc>
            </a:pPr>
            <a:r>
              <a:rPr lang="en-US" dirty="0"/>
              <a:t>In the given chart, we can see that the total count of movies under the family catergory in the fourth quarter has the highest length of rental durations.</a:t>
            </a:r>
            <a:endParaRPr lang="en-US" dirty="0"/>
          </a:p>
          <a:p>
            <a:pPr algn="just">
              <a:lnSpc>
                <a:spcPct val="100000"/>
              </a:lnSpc>
            </a:pPr>
            <a:r>
              <a:rPr lang="en-US" dirty="0"/>
              <a:t>The trend of the movie catergories per rental duration increases has the quarters progresses from the first to the fourth in the given year.</a:t>
            </a:r>
            <a:endParaRPr lang="en-US" dirty="0"/>
          </a:p>
        </p:txBody>
      </p:sp>
      <p:graphicFrame>
        <p:nvGraphicFramePr>
          <p:cNvPr id="3" name="Content Placeholder 2"/>
          <p:cNvGraphicFramePr/>
          <p:nvPr>
            <p:ph sz="half" idx="1"/>
          </p:nvPr>
        </p:nvGraphicFramePr>
        <p:xfrm>
          <a:off x="322580" y="1296035"/>
          <a:ext cx="7271385" cy="550164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2192000" cy="960895"/>
          </a:xfrm>
          <a:solidFill>
            <a:srgbClr val="002060"/>
          </a:solidFill>
        </p:spPr>
        <p:txBody>
          <a:bodyPr/>
          <a:lstStyle/>
          <a:p>
            <a:r>
              <a:rPr lang="en-US" sz="4000" i="1" dirty="0">
                <a:solidFill>
                  <a:schemeClr val="bg1"/>
                </a:solidFill>
              </a:rPr>
              <a:t>What were the Total Rental Counts per </a:t>
            </a:r>
            <a:r>
              <a:rPr lang="en-US" sz="4000" i="1" dirty="0" err="1">
                <a:solidFill>
                  <a:schemeClr val="bg1"/>
                </a:solidFill>
              </a:rPr>
              <a:t>StoreID</a:t>
            </a:r>
            <a:r>
              <a:rPr lang="en-US" sz="4000" i="1" dirty="0">
                <a:solidFill>
                  <a:schemeClr val="bg1"/>
                </a:solidFill>
              </a:rPr>
              <a:t>?</a:t>
            </a:r>
            <a:endParaRPr lang="en-US" i="1" dirty="0">
              <a:solidFill>
                <a:schemeClr val="bg1"/>
              </a:solidFill>
            </a:endParaRPr>
          </a:p>
        </p:txBody>
      </p:sp>
      <p:sp>
        <p:nvSpPr>
          <p:cNvPr id="6" name="Content Placeholder 5"/>
          <p:cNvSpPr>
            <a:spLocks noGrp="1"/>
          </p:cNvSpPr>
          <p:nvPr>
            <p:ph sz="half" idx="2"/>
          </p:nvPr>
        </p:nvSpPr>
        <p:spPr>
          <a:xfrm>
            <a:off x="7248938" y="1417983"/>
            <a:ext cx="4104861" cy="3260034"/>
          </a:xfrm>
          <a:solidFill>
            <a:schemeClr val="bg2"/>
          </a:solidFill>
        </p:spPr>
        <p:txBody>
          <a:bodyPr>
            <a:normAutofit fontScale="90000" lnSpcReduction="10000"/>
          </a:bodyPr>
          <a:lstStyle/>
          <a:p>
            <a:r>
              <a:rPr lang="en-US" dirty="0"/>
              <a:t>The chart indicates that  both </a:t>
            </a:r>
            <a:r>
              <a:rPr lang="en-US" dirty="0" err="1"/>
              <a:t>StoreIDs</a:t>
            </a:r>
            <a:r>
              <a:rPr lang="en-US" dirty="0"/>
              <a:t> are almost the same in each given months per year.</a:t>
            </a:r>
            <a:endParaRPr lang="en-US" dirty="0"/>
          </a:p>
          <a:p>
            <a:r>
              <a:rPr lang="en-US" dirty="0"/>
              <a:t>In the subsequent year, the StoreID-2 trend increased slightly above the StoreID-1, but both trends fell drastly from Aug-05.</a:t>
            </a:r>
            <a:endParaRPr lang="en-US" dirty="0"/>
          </a:p>
        </p:txBody>
      </p:sp>
      <p:graphicFrame>
        <p:nvGraphicFramePr>
          <p:cNvPr id="7" name="Content Placeholder 6"/>
          <p:cNvGraphicFramePr>
            <a:graphicFrameLocks noGrp="1"/>
          </p:cNvGraphicFramePr>
          <p:nvPr>
            <p:ph sz="half" idx="1"/>
          </p:nvPr>
        </p:nvGraphicFramePr>
        <p:xfrm>
          <a:off x="838200" y="1417638"/>
          <a:ext cx="6105525" cy="475932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2192000" cy="1084881"/>
          </a:xfrm>
          <a:solidFill>
            <a:srgbClr val="002060"/>
          </a:solidFill>
        </p:spPr>
        <p:txBody>
          <a:bodyPr>
            <a:noAutofit/>
          </a:bodyPr>
          <a:lstStyle/>
          <a:p>
            <a:pPr algn="ctr"/>
            <a:r>
              <a:rPr lang="en-US" sz="3600" b="1" i="1" dirty="0">
                <a:solidFill>
                  <a:schemeClr val="bg1"/>
                </a:solidFill>
                <a:latin typeface="+mn-lt"/>
              </a:rPr>
              <a:t>What are the payments and monthly counts of the Top 10 customers?</a:t>
            </a:r>
            <a:endParaRPr lang="en-US" sz="3600" b="1" i="1" dirty="0">
              <a:solidFill>
                <a:schemeClr val="bg1"/>
              </a:solidFill>
              <a:latin typeface="+mn-lt"/>
            </a:endParaRPr>
          </a:p>
        </p:txBody>
      </p:sp>
      <p:sp>
        <p:nvSpPr>
          <p:cNvPr id="6" name="Content Placeholder 5"/>
          <p:cNvSpPr>
            <a:spLocks noGrp="1"/>
          </p:cNvSpPr>
          <p:nvPr>
            <p:ph sz="half" idx="2"/>
          </p:nvPr>
        </p:nvSpPr>
        <p:spPr>
          <a:xfrm>
            <a:off x="7234968" y="1417983"/>
            <a:ext cx="4104861" cy="3260034"/>
          </a:xfrm>
          <a:solidFill>
            <a:schemeClr val="bg2"/>
          </a:solidFill>
        </p:spPr>
        <p:txBody>
          <a:bodyPr>
            <a:normAutofit fontScale="70000"/>
          </a:bodyPr>
          <a:lstStyle/>
          <a:p>
            <a:r>
              <a:rPr lang="en-US" dirty="0"/>
              <a:t>This visualization shows the trends of the Top 10 customers’ payments and counts made on monthly basis. </a:t>
            </a:r>
            <a:endParaRPr lang="en-US" dirty="0"/>
          </a:p>
          <a:p>
            <a:r>
              <a:rPr lang="en-US" dirty="0"/>
              <a:t>It was discovered that the Eleanor Hunt is the highest paying customer for two months and being the only cusromer to have made payment in the month of march of 2007.</a:t>
            </a:r>
            <a:endParaRPr lang="en-US" dirty="0"/>
          </a:p>
        </p:txBody>
      </p:sp>
      <p:graphicFrame>
        <p:nvGraphicFramePr>
          <p:cNvPr id="8" name="Content Placeholder 7"/>
          <p:cNvGraphicFramePr/>
          <p:nvPr>
            <p:ph sz="half" idx="1"/>
          </p:nvPr>
        </p:nvGraphicFramePr>
        <p:xfrm>
          <a:off x="451485" y="1417320"/>
          <a:ext cx="6798310" cy="501713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1254</Words>
  <Application>WPS Presentation</Application>
  <PresentationFormat>Widescreen</PresentationFormat>
  <Paragraphs>19</Paragraphs>
  <Slides>4</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vt:i4>
      </vt:variant>
    </vt:vector>
  </HeadingPairs>
  <TitlesOfParts>
    <vt:vector size="13" baseType="lpstr">
      <vt:lpstr>Arial</vt:lpstr>
      <vt:lpstr>SimSun</vt:lpstr>
      <vt:lpstr>Wingdings</vt:lpstr>
      <vt:lpstr>Consolas</vt:lpstr>
      <vt:lpstr>Calibri</vt:lpstr>
      <vt:lpstr>Microsoft YaHei</vt:lpstr>
      <vt:lpstr>Arial Unicode MS</vt:lpstr>
      <vt:lpstr>Calibri Light</vt:lpstr>
      <vt:lpstr>Office Theme</vt:lpstr>
      <vt:lpstr>What were the number of times movies in their categories were rented out?</vt:lpstr>
      <vt:lpstr>Which category of movies has the most length of rental durations across quarters in a particular year?</vt:lpstr>
      <vt:lpstr>What were the Total Rental Counts per StoreID?</vt:lpstr>
      <vt:lpstr>What are the payments and monthly counts of the Top 10 customers?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Graphical analyses of lists of film categories per number of times rented out.</dc:title>
  <dc:creator>Temidayo Emmanuel</dc:creator>
  <cp:lastModifiedBy>Temidayo Emmanuel</cp:lastModifiedBy>
  <cp:revision>5</cp:revision>
  <dcterms:created xsi:type="dcterms:W3CDTF">2021-11-17T11:54:00Z</dcterms:created>
  <dcterms:modified xsi:type="dcterms:W3CDTF">2021-12-19T19:21:07Z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CA121B2BF2AF4F7E97A5637523467569</vt:lpwstr>
  </property>
  <property fmtid="{D5CDD505-2E9C-101B-9397-08002B2CF9AE}" pid="3" name="KSOProductBuildVer">
    <vt:lpwstr>1033-11.2.0.10382</vt:lpwstr>
  </property>
</Properties>
</file>