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6"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451" autoAdjust="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cuments\SQL%20Queries\result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results%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OME\Downloads\results%20(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OME\Downloads\results%20(4).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(1).xlsx]Sheet3!PivotTable33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Sum of rental Count by Film Category</a:t>
            </a:r>
            <a:endParaRPr lang="en-US" dirty="0"/>
          </a:p>
        </c:rich>
      </c:tx>
      <c:layout>
        <c:manualLayout>
          <c:xMode val="edge"/>
          <c:yMode val="edge"/>
          <c:x val="0.23579155730533682"/>
          <c:y val="8.69422572178477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rgbClr val="0070C0"/>
          </a:solidFill>
          <a:ln>
            <a:noFill/>
          </a:ln>
          <a:effectLst/>
        </c:spPr>
      </c:pivotFmt>
      <c:pivotFmt>
        <c:idx val="3"/>
        <c:spPr>
          <a:solidFill>
            <a:srgbClr val="FFFF00"/>
          </a:solidFill>
          <a:ln>
            <a:noFill/>
          </a:ln>
          <a:effectLst/>
        </c:spPr>
      </c:pivotFmt>
      <c:pivotFmt>
        <c:idx val="4"/>
        <c:spPr>
          <a:solidFill>
            <a:srgbClr val="00B050"/>
          </a:solidFill>
          <a:ln>
            <a:noFill/>
          </a:ln>
          <a:effectLst/>
        </c:spPr>
      </c:pivotFmt>
      <c:pivotFmt>
        <c:idx val="5"/>
        <c:spPr>
          <a:solidFill>
            <a:schemeClr val="accent4">
              <a:lumMod val="50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rgbClr val="0070C0"/>
          </a:solidFill>
          <a:ln>
            <a:noFill/>
          </a:ln>
          <a:effectLst/>
        </c:spPr>
      </c:pivotFmt>
      <c:pivotFmt>
        <c:idx val="9"/>
        <c:spPr>
          <a:solidFill>
            <a:srgbClr val="FFFF00"/>
          </a:solidFill>
          <a:ln>
            <a:noFill/>
          </a:ln>
          <a:effectLst/>
        </c:spPr>
      </c:pivotFmt>
      <c:pivotFmt>
        <c:idx val="10"/>
        <c:spPr>
          <a:solidFill>
            <a:srgbClr val="00B050"/>
          </a:solidFill>
          <a:ln>
            <a:noFill/>
          </a:ln>
          <a:effectLst/>
        </c:spPr>
      </c:pivotFmt>
      <c:pivotFmt>
        <c:idx val="11"/>
        <c:spPr>
          <a:solidFill>
            <a:schemeClr val="accent4">
              <a:lumMod val="50000"/>
            </a:schemeClr>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0000"/>
          </a:solidFill>
          <a:ln>
            <a:noFill/>
          </a:ln>
          <a:effectLst/>
        </c:spPr>
      </c:pivotFmt>
      <c:pivotFmt>
        <c:idx val="14"/>
        <c:spPr>
          <a:solidFill>
            <a:srgbClr val="0070C0"/>
          </a:solidFill>
          <a:ln>
            <a:noFill/>
          </a:ln>
          <a:effectLst/>
        </c:spPr>
      </c:pivotFmt>
      <c:pivotFmt>
        <c:idx val="15"/>
        <c:spPr>
          <a:solidFill>
            <a:srgbClr val="FFFF00"/>
          </a:solidFill>
          <a:ln>
            <a:noFill/>
          </a:ln>
          <a:effectLst/>
        </c:spPr>
      </c:pivotFmt>
      <c:pivotFmt>
        <c:idx val="16"/>
        <c:spPr>
          <a:solidFill>
            <a:srgbClr val="00B050"/>
          </a:solidFill>
          <a:ln>
            <a:noFill/>
          </a:ln>
          <a:effectLst/>
        </c:spPr>
      </c:pivotFmt>
      <c:pivotFmt>
        <c:idx val="17"/>
        <c:spPr>
          <a:solidFill>
            <a:schemeClr val="accent4">
              <a:lumMod val="50000"/>
            </a:schemeClr>
          </a:solidFill>
          <a:ln>
            <a:noFill/>
          </a:ln>
          <a:effectLst/>
        </c:spPr>
      </c:pivotFmt>
    </c:pivotFmts>
    <c:plotArea>
      <c:layout>
        <c:manualLayout>
          <c:layoutTarget val="inner"/>
          <c:xMode val="edge"/>
          <c:yMode val="edge"/>
          <c:x val="0.15081714785651792"/>
          <c:y val="0.1892107757363663"/>
          <c:w val="0.76520171314269425"/>
          <c:h val="0.59697980460775735"/>
        </c:manualLayout>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A839-4946-B746-C4AA85D0824A}"/>
              </c:ext>
            </c:extLst>
          </c:dPt>
          <c:dPt>
            <c:idx val="1"/>
            <c:invertIfNegative val="0"/>
            <c:bubble3D val="0"/>
            <c:spPr>
              <a:solidFill>
                <a:srgbClr val="0070C0"/>
              </a:solidFill>
              <a:ln>
                <a:noFill/>
              </a:ln>
              <a:effectLst/>
            </c:spPr>
            <c:extLst>
              <c:ext xmlns:c16="http://schemas.microsoft.com/office/drawing/2014/chart" uri="{C3380CC4-5D6E-409C-BE32-E72D297353CC}">
                <c16:uniqueId val="{00000003-A839-4946-B746-C4AA85D0824A}"/>
              </c:ext>
            </c:extLst>
          </c:dPt>
          <c:dPt>
            <c:idx val="2"/>
            <c:invertIfNegative val="0"/>
            <c:bubble3D val="0"/>
            <c:spPr>
              <a:solidFill>
                <a:srgbClr val="FFFF00"/>
              </a:solidFill>
              <a:ln>
                <a:noFill/>
              </a:ln>
              <a:effectLst/>
            </c:spPr>
            <c:extLst>
              <c:ext xmlns:c16="http://schemas.microsoft.com/office/drawing/2014/chart" uri="{C3380CC4-5D6E-409C-BE32-E72D297353CC}">
                <c16:uniqueId val="{00000005-A839-4946-B746-C4AA85D0824A}"/>
              </c:ext>
            </c:extLst>
          </c:dPt>
          <c:dPt>
            <c:idx val="3"/>
            <c:invertIfNegative val="0"/>
            <c:bubble3D val="0"/>
            <c:spPr>
              <a:solidFill>
                <a:srgbClr val="00B050"/>
              </a:solidFill>
              <a:ln>
                <a:noFill/>
              </a:ln>
              <a:effectLst/>
            </c:spPr>
            <c:extLst>
              <c:ext xmlns:c16="http://schemas.microsoft.com/office/drawing/2014/chart" uri="{C3380CC4-5D6E-409C-BE32-E72D297353CC}">
                <c16:uniqueId val="{00000007-A839-4946-B746-C4AA85D0824A}"/>
              </c:ext>
            </c:extLst>
          </c:dPt>
          <c:dPt>
            <c:idx val="4"/>
            <c:invertIfNegative val="0"/>
            <c:bubble3D val="0"/>
            <c:spPr>
              <a:solidFill>
                <a:schemeClr val="accent4">
                  <a:lumMod val="50000"/>
                </a:schemeClr>
              </a:solidFill>
              <a:ln>
                <a:noFill/>
              </a:ln>
              <a:effectLst/>
            </c:spPr>
            <c:extLst>
              <c:ext xmlns:c16="http://schemas.microsoft.com/office/drawing/2014/chart" uri="{C3380CC4-5D6E-409C-BE32-E72D297353CC}">
                <c16:uniqueId val="{00000009-A839-4946-B746-C4AA85D0824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Sheet3!$A$4:$A$8</c:f>
              <c:strCache>
                <c:ptCount val="5"/>
                <c:pt idx="0">
                  <c:v>Animation</c:v>
                </c:pt>
                <c:pt idx="1">
                  <c:v>Children</c:v>
                </c:pt>
                <c:pt idx="2">
                  <c:v>Comedy</c:v>
                </c:pt>
                <c:pt idx="3">
                  <c:v>Family</c:v>
                </c:pt>
                <c:pt idx="4">
                  <c:v>Music</c:v>
                </c:pt>
              </c:strCache>
            </c:strRef>
          </c:cat>
          <c:val>
            <c:numRef>
              <c:f>Sheet3!$B$4:$B$8</c:f>
              <c:numCache>
                <c:formatCode>General</c:formatCode>
                <c:ptCount val="5"/>
                <c:pt idx="0">
                  <c:v>1166</c:v>
                </c:pt>
                <c:pt idx="1">
                  <c:v>945</c:v>
                </c:pt>
                <c:pt idx="2">
                  <c:v>941</c:v>
                </c:pt>
                <c:pt idx="3">
                  <c:v>1096</c:v>
                </c:pt>
                <c:pt idx="4">
                  <c:v>830</c:v>
                </c:pt>
              </c:numCache>
            </c:numRef>
          </c:val>
          <c:extLst>
            <c:ext xmlns:c16="http://schemas.microsoft.com/office/drawing/2014/chart" uri="{C3380CC4-5D6E-409C-BE32-E72D297353CC}">
              <c16:uniqueId val="{0000000A-A839-4946-B746-C4AA85D0824A}"/>
            </c:ext>
          </c:extLst>
        </c:ser>
        <c:dLbls>
          <c:dLblPos val="outEnd"/>
          <c:showLegendKey val="0"/>
          <c:showVal val="1"/>
          <c:showCatName val="0"/>
          <c:showSerName val="0"/>
          <c:showPercent val="0"/>
          <c:showBubbleSize val="0"/>
        </c:dLbls>
        <c:gapWidth val="219"/>
        <c:overlap val="-27"/>
        <c:axId val="506409200"/>
        <c:axId val="506431248"/>
      </c:barChart>
      <c:catAx>
        <c:axId val="506409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Film</a:t>
                </a:r>
                <a:r>
                  <a:rPr lang="en-US" baseline="0" dirty="0"/>
                  <a:t> </a:t>
                </a:r>
                <a:r>
                  <a:rPr lang="en-US" dirty="0"/>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431248"/>
        <c:crosses val="autoZero"/>
        <c:auto val="1"/>
        <c:lblAlgn val="ctr"/>
        <c:lblOffset val="100"/>
        <c:noMultiLvlLbl val="0"/>
      </c:catAx>
      <c:valAx>
        <c:axId val="506431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Rental Counts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409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i="1" baseline="0" dirty="0"/>
              <a:t>Rental duration of family-friendly movies in quarters  </a:t>
            </a:r>
            <a:endParaRPr lang="en-US" sz="1200" i="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(1).csv]Sheet2'!$AK$3</c:f>
              <c:strCache>
                <c:ptCount val="1"/>
                <c:pt idx="0">
                  <c:v>Q1</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(1).csv]Sheet2'!$AL$2:$AQ$2</c:f>
              <c:strCache>
                <c:ptCount val="6"/>
                <c:pt idx="0">
                  <c:v>Animation</c:v>
                </c:pt>
                <c:pt idx="1">
                  <c:v>Children</c:v>
                </c:pt>
                <c:pt idx="2">
                  <c:v>Classics</c:v>
                </c:pt>
                <c:pt idx="3">
                  <c:v>Comedy</c:v>
                </c:pt>
                <c:pt idx="4">
                  <c:v>Family</c:v>
                </c:pt>
                <c:pt idx="5">
                  <c:v>Music</c:v>
                </c:pt>
              </c:strCache>
            </c:strRef>
          </c:cat>
          <c:val>
            <c:numRef>
              <c:f>'[results (1).csv]Sheet2'!$AL$3:$AQ$3</c:f>
              <c:numCache>
                <c:formatCode>General</c:formatCode>
                <c:ptCount val="6"/>
                <c:pt idx="0">
                  <c:v>58</c:v>
                </c:pt>
                <c:pt idx="1">
                  <c:v>44</c:v>
                </c:pt>
                <c:pt idx="2">
                  <c:v>56</c:v>
                </c:pt>
                <c:pt idx="3">
                  <c:v>48</c:v>
                </c:pt>
                <c:pt idx="4">
                  <c:v>61</c:v>
                </c:pt>
                <c:pt idx="5">
                  <c:v>25</c:v>
                </c:pt>
              </c:numCache>
            </c:numRef>
          </c:val>
          <c:extLst>
            <c:ext xmlns:c16="http://schemas.microsoft.com/office/drawing/2014/chart" uri="{C3380CC4-5D6E-409C-BE32-E72D297353CC}">
              <c16:uniqueId val="{00000000-9ACB-432B-97A6-2C6BF9C1F40A}"/>
            </c:ext>
          </c:extLst>
        </c:ser>
        <c:ser>
          <c:idx val="1"/>
          <c:order val="1"/>
          <c:tx>
            <c:strRef>
              <c:f>'[results (1).csv]Sheet2'!$AK$4</c:f>
              <c:strCache>
                <c:ptCount val="1"/>
                <c:pt idx="0">
                  <c:v>Q2</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(1).csv]Sheet2'!$AL$2:$AQ$2</c:f>
              <c:strCache>
                <c:ptCount val="6"/>
                <c:pt idx="0">
                  <c:v>Animation</c:v>
                </c:pt>
                <c:pt idx="1">
                  <c:v>Children</c:v>
                </c:pt>
                <c:pt idx="2">
                  <c:v>Classics</c:v>
                </c:pt>
                <c:pt idx="3">
                  <c:v>Comedy</c:v>
                </c:pt>
                <c:pt idx="4">
                  <c:v>Family</c:v>
                </c:pt>
                <c:pt idx="5">
                  <c:v>Music</c:v>
                </c:pt>
              </c:strCache>
            </c:strRef>
          </c:cat>
          <c:val>
            <c:numRef>
              <c:f>'[results (1).csv]Sheet2'!$AL$4:$AQ$4</c:f>
              <c:numCache>
                <c:formatCode>General</c:formatCode>
                <c:ptCount val="6"/>
                <c:pt idx="0">
                  <c:v>74</c:v>
                </c:pt>
                <c:pt idx="1">
                  <c:v>78</c:v>
                </c:pt>
                <c:pt idx="2">
                  <c:v>59</c:v>
                </c:pt>
                <c:pt idx="3">
                  <c:v>69</c:v>
                </c:pt>
                <c:pt idx="4">
                  <c:v>70</c:v>
                </c:pt>
                <c:pt idx="5">
                  <c:v>52</c:v>
                </c:pt>
              </c:numCache>
            </c:numRef>
          </c:val>
          <c:extLst>
            <c:ext xmlns:c16="http://schemas.microsoft.com/office/drawing/2014/chart" uri="{C3380CC4-5D6E-409C-BE32-E72D297353CC}">
              <c16:uniqueId val="{00000001-9ACB-432B-97A6-2C6BF9C1F40A}"/>
            </c:ext>
          </c:extLst>
        </c:ser>
        <c:ser>
          <c:idx val="2"/>
          <c:order val="2"/>
          <c:tx>
            <c:strRef>
              <c:f>'[results (1).csv]Sheet2'!$AK$5</c:f>
              <c:strCache>
                <c:ptCount val="1"/>
                <c:pt idx="0">
                  <c:v>Q3</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(1).csv]Sheet2'!$AL$2:$AQ$2</c:f>
              <c:strCache>
                <c:ptCount val="6"/>
                <c:pt idx="0">
                  <c:v>Animation</c:v>
                </c:pt>
                <c:pt idx="1">
                  <c:v>Children</c:v>
                </c:pt>
                <c:pt idx="2">
                  <c:v>Classics</c:v>
                </c:pt>
                <c:pt idx="3">
                  <c:v>Comedy</c:v>
                </c:pt>
                <c:pt idx="4">
                  <c:v>Family</c:v>
                </c:pt>
                <c:pt idx="5">
                  <c:v>Music</c:v>
                </c:pt>
              </c:strCache>
            </c:strRef>
          </c:cat>
          <c:val>
            <c:numRef>
              <c:f>'[results (1).csv]Sheet2'!$AL$5:$AQ$5</c:f>
              <c:numCache>
                <c:formatCode>General</c:formatCode>
                <c:ptCount val="6"/>
                <c:pt idx="0">
                  <c:v>81</c:v>
                </c:pt>
                <c:pt idx="1">
                  <c:v>65</c:v>
                </c:pt>
                <c:pt idx="2">
                  <c:v>64</c:v>
                </c:pt>
                <c:pt idx="3">
                  <c:v>79</c:v>
                </c:pt>
                <c:pt idx="4">
                  <c:v>110</c:v>
                </c:pt>
                <c:pt idx="5">
                  <c:v>94</c:v>
                </c:pt>
              </c:numCache>
            </c:numRef>
          </c:val>
          <c:extLst>
            <c:ext xmlns:c16="http://schemas.microsoft.com/office/drawing/2014/chart" uri="{C3380CC4-5D6E-409C-BE32-E72D297353CC}">
              <c16:uniqueId val="{00000002-9ACB-432B-97A6-2C6BF9C1F40A}"/>
            </c:ext>
          </c:extLst>
        </c:ser>
        <c:ser>
          <c:idx val="3"/>
          <c:order val="3"/>
          <c:tx>
            <c:strRef>
              <c:f>'[results (1).csv]Sheet2'!$AK$6</c:f>
              <c:strCache>
                <c:ptCount val="1"/>
                <c:pt idx="0">
                  <c:v>Q4</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(1).csv]Sheet2'!$AL$2:$AQ$2</c:f>
              <c:strCache>
                <c:ptCount val="6"/>
                <c:pt idx="0">
                  <c:v>Animation</c:v>
                </c:pt>
                <c:pt idx="1">
                  <c:v>Children</c:v>
                </c:pt>
                <c:pt idx="2">
                  <c:v>Classics</c:v>
                </c:pt>
                <c:pt idx="3">
                  <c:v>Comedy</c:v>
                </c:pt>
                <c:pt idx="4">
                  <c:v>Family</c:v>
                </c:pt>
                <c:pt idx="5">
                  <c:v>Music</c:v>
                </c:pt>
              </c:strCache>
            </c:strRef>
          </c:cat>
          <c:val>
            <c:numRef>
              <c:f>'[results (1).csv]Sheet2'!$AL$6:$AQ$6</c:f>
              <c:numCache>
                <c:formatCode>General</c:formatCode>
                <c:ptCount val="6"/>
                <c:pt idx="0">
                  <c:v>110</c:v>
                </c:pt>
                <c:pt idx="1">
                  <c:v>95</c:v>
                </c:pt>
                <c:pt idx="2">
                  <c:v>110</c:v>
                </c:pt>
                <c:pt idx="3">
                  <c:v>90</c:v>
                </c:pt>
                <c:pt idx="4">
                  <c:v>116</c:v>
                </c:pt>
                <c:pt idx="5">
                  <c:v>96</c:v>
                </c:pt>
              </c:numCache>
            </c:numRef>
          </c:val>
          <c:extLst>
            <c:ext xmlns:c16="http://schemas.microsoft.com/office/drawing/2014/chart" uri="{C3380CC4-5D6E-409C-BE32-E72D297353CC}">
              <c16:uniqueId val="{00000003-9ACB-432B-97A6-2C6BF9C1F40A}"/>
            </c:ext>
          </c:extLst>
        </c:ser>
        <c:dLbls>
          <c:dLblPos val="outEnd"/>
          <c:showLegendKey val="0"/>
          <c:showVal val="1"/>
          <c:showCatName val="0"/>
          <c:showSerName val="0"/>
          <c:showPercent val="0"/>
          <c:showBubbleSize val="0"/>
        </c:dLbls>
        <c:gapWidth val="219"/>
        <c:overlap val="-27"/>
        <c:axId val="540240032"/>
        <c:axId val="540240448"/>
      </c:barChart>
      <c:catAx>
        <c:axId val="540240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Film 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40448"/>
        <c:crosses val="autoZero"/>
        <c:auto val="1"/>
        <c:lblAlgn val="ctr"/>
        <c:lblOffset val="100"/>
        <c:noMultiLvlLbl val="0"/>
      </c:catAx>
      <c:valAx>
        <c:axId val="540240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Rental</a:t>
                </a:r>
                <a:r>
                  <a:rPr lang="en-US" baseline="0"/>
                  <a:t> Duration</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4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i="1"/>
              <a:t>Movie</a:t>
            </a:r>
            <a:r>
              <a:rPr lang="en-US" sz="1200" i="1" baseline="0"/>
              <a:t> Counts by Family-freindly Film Category</a:t>
            </a:r>
            <a:endParaRPr lang="en-US" sz="1200" i="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(3).csv]results (3)'!$I$13</c:f>
              <c:strCache>
                <c:ptCount val="1"/>
                <c:pt idx="0">
                  <c:v>Q1</c:v>
                </c:pt>
              </c:strCache>
            </c:strRef>
          </c:tx>
          <c:spPr>
            <a:solidFill>
              <a:srgbClr val="FF000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(3)'!$J$13:$N$13</c:f>
              <c:numCache>
                <c:formatCode>General</c:formatCode>
                <c:ptCount val="5"/>
                <c:pt idx="0">
                  <c:v>2</c:v>
                </c:pt>
                <c:pt idx="1">
                  <c:v>1</c:v>
                </c:pt>
                <c:pt idx="2">
                  <c:v>1</c:v>
                </c:pt>
                <c:pt idx="3">
                  <c:v>1</c:v>
                </c:pt>
                <c:pt idx="4">
                  <c:v>2</c:v>
                </c:pt>
              </c:numCache>
            </c:numRef>
          </c:val>
          <c:extLst>
            <c:ext xmlns:c16="http://schemas.microsoft.com/office/drawing/2014/chart" uri="{C3380CC4-5D6E-409C-BE32-E72D297353CC}">
              <c16:uniqueId val="{00000000-636B-4082-AD94-3F057FB2BDFE}"/>
            </c:ext>
          </c:extLst>
        </c:ser>
        <c:ser>
          <c:idx val="1"/>
          <c:order val="1"/>
          <c:tx>
            <c:strRef>
              <c:f>'[results (3).csv]results (3)'!$I$14</c:f>
              <c:strCache>
                <c:ptCount val="1"/>
                <c:pt idx="0">
                  <c:v>Q2</c:v>
                </c:pt>
              </c:strCache>
            </c:strRef>
          </c:tx>
          <c:spPr>
            <a:solidFill>
              <a:srgbClr val="0070C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(3)'!$J$14:$N$14</c:f>
              <c:numCache>
                <c:formatCode>General</c:formatCode>
                <c:ptCount val="5"/>
                <c:pt idx="0">
                  <c:v>1</c:v>
                </c:pt>
                <c:pt idx="1">
                  <c:v>2</c:v>
                </c:pt>
                <c:pt idx="2">
                  <c:v>2</c:v>
                </c:pt>
                <c:pt idx="3">
                  <c:v>1</c:v>
                </c:pt>
                <c:pt idx="4">
                  <c:v>1</c:v>
                </c:pt>
              </c:numCache>
            </c:numRef>
          </c:val>
          <c:extLst>
            <c:ext xmlns:c16="http://schemas.microsoft.com/office/drawing/2014/chart" uri="{C3380CC4-5D6E-409C-BE32-E72D297353CC}">
              <c16:uniqueId val="{00000001-636B-4082-AD94-3F057FB2BDFE}"/>
            </c:ext>
          </c:extLst>
        </c:ser>
        <c:ser>
          <c:idx val="2"/>
          <c:order val="2"/>
          <c:tx>
            <c:strRef>
              <c:f>'[results (3).csv]results (3)'!$I$15</c:f>
              <c:strCache>
                <c:ptCount val="1"/>
                <c:pt idx="0">
                  <c:v>Q3</c:v>
                </c:pt>
              </c:strCache>
            </c:strRef>
          </c:tx>
          <c:spPr>
            <a:solidFill>
              <a:srgbClr val="FFFF0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(3)'!$J$15:$N$15</c:f>
              <c:numCache>
                <c:formatCode>General</c:formatCode>
                <c:ptCount val="5"/>
                <c:pt idx="0">
                  <c:v>1</c:v>
                </c:pt>
                <c:pt idx="1">
                  <c:v>1</c:v>
                </c:pt>
                <c:pt idx="2">
                  <c:v>1</c:v>
                </c:pt>
                <c:pt idx="3">
                  <c:v>2</c:v>
                </c:pt>
                <c:pt idx="4">
                  <c:v>1</c:v>
                </c:pt>
              </c:numCache>
            </c:numRef>
          </c:val>
          <c:extLst>
            <c:ext xmlns:c16="http://schemas.microsoft.com/office/drawing/2014/chart" uri="{C3380CC4-5D6E-409C-BE32-E72D297353CC}">
              <c16:uniqueId val="{00000002-636B-4082-AD94-3F057FB2BDFE}"/>
            </c:ext>
          </c:extLst>
        </c:ser>
        <c:ser>
          <c:idx val="3"/>
          <c:order val="3"/>
          <c:tx>
            <c:strRef>
              <c:f>'[results (3).csv]results (3)'!$I$16</c:f>
              <c:strCache>
                <c:ptCount val="1"/>
                <c:pt idx="0">
                  <c:v>Q4</c:v>
                </c:pt>
              </c:strCache>
            </c:strRef>
          </c:tx>
          <c:spPr>
            <a:solidFill>
              <a:srgbClr val="00B05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(3)'!$J$16:$N$16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3-636B-4082-AD94-3F057FB2BDFE}"/>
            </c:ext>
          </c:extLst>
        </c:ser>
        <c:dLbls>
          <c:showLegendKey val="0"/>
          <c:showVal val="0"/>
          <c:showCatName val="0"/>
          <c:showSerName val="0"/>
          <c:showPercent val="0"/>
          <c:showBubbleSize val="0"/>
        </c:dLbls>
        <c:gapWidth val="219"/>
        <c:axId val="661026128"/>
        <c:axId val="661026960"/>
      </c:barChart>
      <c:catAx>
        <c:axId val="661026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Category Name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026960"/>
        <c:crosses val="autoZero"/>
        <c:auto val="1"/>
        <c:lblAlgn val="ctr"/>
        <c:lblOffset val="100"/>
        <c:noMultiLvlLbl val="0"/>
      </c:catAx>
      <c:valAx>
        <c:axId val="661026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Movie Counts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026128"/>
        <c:crosses val="autoZero"/>
        <c:crossBetween val="between"/>
      </c:valAx>
      <c:spPr>
        <a:noFill/>
        <a:ln>
          <a:noFill/>
        </a:ln>
        <a:effectLst>
          <a:glow rad="127000">
            <a:schemeClr val="tx1">
              <a:alpha val="45000"/>
            </a:schemeClr>
          </a:glow>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a:softEdge rad="63500"/>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i="1"/>
              <a:t>Total Rental</a:t>
            </a:r>
            <a:r>
              <a:rPr lang="en-US" sz="1200" i="1" baseline="0"/>
              <a:t> Counts per StoreID</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93639777087147"/>
          <c:y val="9.8972648432288188E-2"/>
          <c:w val="0.8870636022291285"/>
          <c:h val="0.72149853182961865"/>
        </c:manualLayout>
      </c:layout>
      <c:barChart>
        <c:barDir val="col"/>
        <c:grouping val="clustered"/>
        <c:varyColors val="0"/>
        <c:ser>
          <c:idx val="0"/>
          <c:order val="0"/>
          <c:tx>
            <c:strRef>
              <c:f>'results (4)'!$G$5:$H$5</c:f>
              <c:strCache>
                <c:ptCount val="2"/>
                <c:pt idx="0">
                  <c:v>Store ID</c:v>
                </c:pt>
                <c:pt idx="1">
                  <c:v>1</c:v>
                </c:pt>
              </c:strCache>
            </c:strRef>
          </c:tx>
          <c:spPr>
            <a:solidFill>
              <a:srgbClr val="C00000"/>
            </a:solidFill>
            <a:ln>
              <a:noFill/>
            </a:ln>
            <a:effectLst/>
          </c:spPr>
          <c:invertIfNegative val="0"/>
          <c:cat>
            <c:numRef>
              <c:f>'results (4)'!$I$4:$M$4</c:f>
              <c:numCache>
                <c:formatCode>mmm\-yy</c:formatCode>
                <c:ptCount val="5"/>
                <c:pt idx="0">
                  <c:v>38473</c:v>
                </c:pt>
                <c:pt idx="1">
                  <c:v>38504</c:v>
                </c:pt>
                <c:pt idx="2">
                  <c:v>38534</c:v>
                </c:pt>
                <c:pt idx="3">
                  <c:v>38565</c:v>
                </c:pt>
                <c:pt idx="4">
                  <c:v>38749</c:v>
                </c:pt>
              </c:numCache>
            </c:numRef>
          </c:cat>
          <c:val>
            <c:numRef>
              <c:f>'results (4)'!$I$5:$M$5</c:f>
              <c:numCache>
                <c:formatCode>General</c:formatCode>
                <c:ptCount val="5"/>
                <c:pt idx="0">
                  <c:v>558</c:v>
                </c:pt>
                <c:pt idx="1">
                  <c:v>1163</c:v>
                </c:pt>
                <c:pt idx="2">
                  <c:v>3342</c:v>
                </c:pt>
                <c:pt idx="3">
                  <c:v>2892</c:v>
                </c:pt>
                <c:pt idx="4">
                  <c:v>85</c:v>
                </c:pt>
              </c:numCache>
            </c:numRef>
          </c:val>
          <c:extLst>
            <c:ext xmlns:c16="http://schemas.microsoft.com/office/drawing/2014/chart" uri="{C3380CC4-5D6E-409C-BE32-E72D297353CC}">
              <c16:uniqueId val="{00000000-4599-4A34-B5A9-ECA0B6E85771}"/>
            </c:ext>
          </c:extLst>
        </c:ser>
        <c:ser>
          <c:idx val="1"/>
          <c:order val="1"/>
          <c:tx>
            <c:strRef>
              <c:f>'results (4)'!$G$6:$H$6</c:f>
              <c:strCache>
                <c:ptCount val="2"/>
                <c:pt idx="0">
                  <c:v>Store ID</c:v>
                </c:pt>
                <c:pt idx="1">
                  <c:v>2</c:v>
                </c:pt>
              </c:strCache>
            </c:strRef>
          </c:tx>
          <c:spPr>
            <a:solidFill>
              <a:srgbClr val="0070C0"/>
            </a:solidFill>
            <a:ln>
              <a:noFill/>
            </a:ln>
            <a:effectLst/>
          </c:spPr>
          <c:invertIfNegative val="0"/>
          <c:cat>
            <c:numRef>
              <c:f>'results (4)'!$I$4:$M$4</c:f>
              <c:numCache>
                <c:formatCode>mmm\-yy</c:formatCode>
                <c:ptCount val="5"/>
                <c:pt idx="0">
                  <c:v>38473</c:v>
                </c:pt>
                <c:pt idx="1">
                  <c:v>38504</c:v>
                </c:pt>
                <c:pt idx="2">
                  <c:v>38534</c:v>
                </c:pt>
                <c:pt idx="3">
                  <c:v>38565</c:v>
                </c:pt>
                <c:pt idx="4">
                  <c:v>38749</c:v>
                </c:pt>
              </c:numCache>
            </c:numRef>
          </c:cat>
          <c:val>
            <c:numRef>
              <c:f>'results (4)'!$I$6:$M$6</c:f>
              <c:numCache>
                <c:formatCode>General</c:formatCode>
                <c:ptCount val="5"/>
                <c:pt idx="0">
                  <c:v>598</c:v>
                </c:pt>
                <c:pt idx="1">
                  <c:v>1148</c:v>
                </c:pt>
                <c:pt idx="2">
                  <c:v>3367</c:v>
                </c:pt>
                <c:pt idx="3">
                  <c:v>2794</c:v>
                </c:pt>
                <c:pt idx="4">
                  <c:v>97</c:v>
                </c:pt>
              </c:numCache>
            </c:numRef>
          </c:val>
          <c:extLst>
            <c:ext xmlns:c16="http://schemas.microsoft.com/office/drawing/2014/chart" uri="{C3380CC4-5D6E-409C-BE32-E72D297353CC}">
              <c16:uniqueId val="{00000001-4599-4A34-B5A9-ECA0B6E85771}"/>
            </c:ext>
          </c:extLst>
        </c:ser>
        <c:dLbls>
          <c:showLegendKey val="0"/>
          <c:showVal val="0"/>
          <c:showCatName val="0"/>
          <c:showSerName val="0"/>
          <c:showPercent val="0"/>
          <c:showBubbleSize val="0"/>
        </c:dLbls>
        <c:gapWidth val="219"/>
        <c:overlap val="-27"/>
        <c:axId val="1050630208"/>
        <c:axId val="1050629376"/>
      </c:barChart>
      <c:dateAx>
        <c:axId val="1050630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r>
                  <a:rPr lang="en-US" baseline="0"/>
                  <a:t> and Month</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629376"/>
        <c:crosses val="autoZero"/>
        <c:auto val="1"/>
        <c:lblOffset val="100"/>
        <c:baseTimeUnit val="months"/>
      </c:dateAx>
      <c:valAx>
        <c:axId val="1050629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Rental </a:t>
                </a:r>
                <a:r>
                  <a:rPr lang="en-US" baseline="0" dirty="0" err="1"/>
                  <a:t>Countss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630208"/>
        <c:crosses val="autoZero"/>
        <c:crossBetween val="between"/>
      </c:valAx>
      <c:spPr>
        <a:noFill/>
        <a:ln>
          <a:noFill/>
        </a:ln>
        <a:effectLst/>
      </c:spPr>
    </c:plotArea>
    <c:legend>
      <c:legendPos val="b"/>
      <c:layout>
        <c:manualLayout>
          <c:xMode val="edge"/>
          <c:yMode val="edge"/>
          <c:x val="0.18173867112164802"/>
          <c:y val="0.93629054540297207"/>
          <c:w val="0.22882618611831088"/>
          <c:h val="4.50303351840859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90B3C-628D-43C5-8292-F5B688B57EB6}"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DD61E-25F6-4759-B117-354018B8B007}" type="slidenum">
              <a:rPr lang="en-US" smtClean="0"/>
              <a:t>‹#›</a:t>
            </a:fld>
            <a:endParaRPr lang="en-US"/>
          </a:p>
        </p:txBody>
      </p:sp>
    </p:spTree>
    <p:extLst>
      <p:ext uri="{BB962C8B-B14F-4D97-AF65-F5344CB8AC3E}">
        <p14:creationId xmlns:p14="http://schemas.microsoft.com/office/powerpoint/2010/main" val="323758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f.title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film_title</a:t>
            </a:r>
            <a:r>
              <a:rPr lang="en-US" b="0" dirty="0">
                <a:solidFill>
                  <a:srgbClr val="D4D4D4"/>
                </a:solidFill>
                <a:effectLst/>
                <a:latin typeface="Consolas" panose="020B0609020204030204" pitchFamily="49" charset="0"/>
              </a:rPr>
              <a:t>, c.name </a:t>
            </a:r>
            <a:r>
              <a:rPr lang="en-US" b="0" dirty="0" err="1">
                <a:solidFill>
                  <a:srgbClr val="D4D4D4"/>
                </a:solidFill>
                <a:effectLst/>
                <a:latin typeface="Consolas" panose="020B0609020204030204" pitchFamily="49" charset="0"/>
              </a:rPr>
              <a:t>category_name</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r.rental_id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rental_count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category c</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film_category</a:t>
            </a:r>
            <a:r>
              <a:rPr lang="en-US" b="0" dirty="0">
                <a:solidFill>
                  <a:srgbClr val="D4D4D4"/>
                </a:solidFill>
                <a:effectLst/>
                <a:latin typeface="Consolas" panose="020B0609020204030204" pitchFamily="49" charset="0"/>
              </a:rPr>
              <a:t> fc</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c.category_id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fc.category_id</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AND</a:t>
            </a:r>
            <a:r>
              <a:rPr lang="en-US" b="0" dirty="0">
                <a:solidFill>
                  <a:srgbClr val="D4D4D4"/>
                </a:solidFill>
                <a:effectLst/>
                <a:latin typeface="Consolas" panose="020B0609020204030204" pitchFamily="49" charset="0"/>
              </a:rPr>
              <a:t> c.name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'Animation'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'Children'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'Classic'</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'Comedy'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'Family'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'Music'</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film f</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fc.film_id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inventory </a:t>
            </a:r>
            <a:r>
              <a:rPr lang="en-US" b="0" dirty="0" err="1">
                <a:solidFill>
                  <a:srgbClr val="D4D4D4"/>
                </a:solidFill>
                <a:effectLst/>
                <a:latin typeface="Consolas" panose="020B0609020204030204" pitchFamily="49" charset="0"/>
              </a:rPr>
              <a:t>i</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i.film_id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rental r</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i.inventory_id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r.inventory_id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t>1</a:t>
            </a:fld>
            <a:endParaRPr lang="en-US"/>
          </a:p>
        </p:txBody>
      </p:sp>
    </p:spTree>
    <p:extLst>
      <p:ext uri="{BB962C8B-B14F-4D97-AF65-F5344CB8AC3E}">
        <p14:creationId xmlns:p14="http://schemas.microsoft.com/office/powerpoint/2010/main" val="24266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r>
              <a:rPr lang="en-US" dirty="0"/>
              <a:t> </a:t>
            </a:r>
          </a:p>
          <a:p>
            <a:r>
              <a:rPr lang="en-US" dirty="0"/>
              <a:t>   SELECT </a:t>
            </a:r>
            <a:r>
              <a:rPr lang="en-US" dirty="0" err="1"/>
              <a:t>film_name</a:t>
            </a:r>
            <a:r>
              <a:rPr lang="en-US" dirty="0"/>
              <a:t>, category, rental_duration, NTILE(4) OVER (ORDER BY </a:t>
            </a:r>
            <a:r>
              <a:rPr lang="en-US" dirty="0" err="1"/>
              <a:t>rental_duration</a:t>
            </a:r>
            <a:r>
              <a:rPr lang="en-US" dirty="0"/>
              <a:t>) AS standard_quartile</a:t>
            </a:r>
          </a:p>
          <a:p>
            <a:r>
              <a:rPr lang="en-US" dirty="0"/>
              <a:t>   </a:t>
            </a:r>
          </a:p>
          <a:p>
            <a:r>
              <a:rPr lang="en-US" dirty="0"/>
              <a:t>     FROM</a:t>
            </a:r>
          </a:p>
          <a:p>
            <a:r>
              <a:rPr lang="en-US" dirty="0"/>
              <a:t>      (SELECT </a:t>
            </a:r>
            <a:r>
              <a:rPr lang="en-US" dirty="0" err="1"/>
              <a:t>f.title</a:t>
            </a:r>
            <a:r>
              <a:rPr lang="en-US" dirty="0"/>
              <a:t> AS </a:t>
            </a:r>
            <a:r>
              <a:rPr lang="en-US" dirty="0" err="1"/>
              <a:t>film_name</a:t>
            </a:r>
            <a:r>
              <a:rPr lang="en-US" dirty="0"/>
              <a:t>, c.name AS category, SUM(</a:t>
            </a:r>
            <a:r>
              <a:rPr lang="en-US" dirty="0" err="1"/>
              <a:t>f.rental_duration</a:t>
            </a:r>
            <a:r>
              <a:rPr lang="en-US" dirty="0"/>
              <a:t>) AS rental_duration</a:t>
            </a:r>
          </a:p>
          <a:p>
            <a:r>
              <a:rPr lang="en-US" dirty="0"/>
              <a:t>      FROM </a:t>
            </a:r>
            <a:r>
              <a:rPr lang="en-US" dirty="0" err="1"/>
              <a:t>film_category</a:t>
            </a:r>
            <a:r>
              <a:rPr lang="en-US" dirty="0"/>
              <a:t> fc</a:t>
            </a:r>
          </a:p>
          <a:p>
            <a:r>
              <a:rPr lang="en-US" dirty="0"/>
              <a:t>           JOIN category c</a:t>
            </a:r>
          </a:p>
          <a:p>
            <a:r>
              <a:rPr lang="en-US" dirty="0"/>
              <a:t>           ON </a:t>
            </a:r>
            <a:r>
              <a:rPr lang="en-US" dirty="0" err="1"/>
              <a:t>c.category_id</a:t>
            </a:r>
            <a:r>
              <a:rPr lang="en-US" dirty="0"/>
              <a:t> = </a:t>
            </a:r>
            <a:r>
              <a:rPr lang="en-US" dirty="0" err="1"/>
              <a:t>fc.category_id</a:t>
            </a:r>
            <a:endParaRPr lang="en-US" dirty="0"/>
          </a:p>
          <a:p>
            <a:r>
              <a:rPr lang="en-US" dirty="0"/>
              <a:t>           JOIN film f</a:t>
            </a:r>
          </a:p>
          <a:p>
            <a:r>
              <a:rPr lang="en-US" dirty="0"/>
              <a:t>           ON </a:t>
            </a:r>
            <a:r>
              <a:rPr lang="en-US" dirty="0" err="1"/>
              <a:t>f.film_id</a:t>
            </a:r>
            <a:r>
              <a:rPr lang="en-US" dirty="0"/>
              <a:t> = </a:t>
            </a:r>
            <a:r>
              <a:rPr lang="en-US" dirty="0" err="1"/>
              <a:t>fc.film_id</a:t>
            </a:r>
            <a:endParaRPr lang="en-US" dirty="0"/>
          </a:p>
          <a:p>
            <a:r>
              <a:rPr lang="en-US" dirty="0"/>
              <a:t>      GROUP BY 1,2</a:t>
            </a:r>
          </a:p>
          <a:p>
            <a:r>
              <a:rPr lang="en-US" dirty="0"/>
              <a:t>      HAVING c.name IN ('Animation', 'Children', 'Classics', 'Comedy', 'Family', 'Music')) t1</a:t>
            </a:r>
          </a:p>
        </p:txBody>
      </p:sp>
      <p:sp>
        <p:nvSpPr>
          <p:cNvPr id="4" name="Slide Number Placeholder 3"/>
          <p:cNvSpPr>
            <a:spLocks noGrp="1"/>
          </p:cNvSpPr>
          <p:nvPr>
            <p:ph type="sldNum" sz="quarter" idx="5"/>
          </p:nvPr>
        </p:nvSpPr>
        <p:spPr/>
        <p:txBody>
          <a:bodyPr/>
          <a:lstStyle/>
          <a:p>
            <a:fld id="{DE1DD61E-25F6-4759-B117-354018B8B007}" type="slidenum">
              <a:rPr lang="en-US" smtClean="0"/>
              <a:t>2</a:t>
            </a:fld>
            <a:endParaRPr lang="en-US"/>
          </a:p>
        </p:txBody>
      </p:sp>
    </p:spTree>
    <p:extLst>
      <p:ext uri="{BB962C8B-B14F-4D97-AF65-F5344CB8AC3E}">
        <p14:creationId xmlns:p14="http://schemas.microsoft.com/office/powerpoint/2010/main" val="292000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a:p>
            <a:r>
              <a:rPr lang="en-US" dirty="0"/>
              <a:t>   SELECT category, </a:t>
            </a:r>
            <a:r>
              <a:rPr lang="en-US" dirty="0" err="1"/>
              <a:t>standard_quartile</a:t>
            </a:r>
            <a:r>
              <a:rPr lang="en-US" dirty="0"/>
              <a:t>, COUNT (*)</a:t>
            </a:r>
          </a:p>
          <a:p>
            <a:endParaRPr lang="en-US" dirty="0"/>
          </a:p>
          <a:p>
            <a:r>
              <a:rPr lang="en-US" dirty="0"/>
              <a:t>  FROM</a:t>
            </a:r>
          </a:p>
          <a:p>
            <a:r>
              <a:rPr lang="en-US" dirty="0"/>
              <a:t>        (SELECT c.name category, </a:t>
            </a:r>
            <a:r>
              <a:rPr lang="en-US" dirty="0" err="1"/>
              <a:t>f.rental_duration</a:t>
            </a:r>
            <a:r>
              <a:rPr lang="en-US" dirty="0"/>
              <a:t>,</a:t>
            </a:r>
          </a:p>
          <a:p>
            <a:r>
              <a:rPr lang="en-US" dirty="0"/>
              <a:t>               NTILE (4) OVER (ORDER BY </a:t>
            </a:r>
            <a:r>
              <a:rPr lang="en-US" dirty="0" err="1"/>
              <a:t>f.rental_duration</a:t>
            </a:r>
            <a:r>
              <a:rPr lang="en-US" dirty="0"/>
              <a:t>) AS standard_quartile</a:t>
            </a:r>
          </a:p>
          <a:p>
            <a:endParaRPr lang="en-US" dirty="0"/>
          </a:p>
          <a:p>
            <a:r>
              <a:rPr lang="en-US" dirty="0"/>
              <a:t>          FROM category c</a:t>
            </a:r>
          </a:p>
          <a:p>
            <a:r>
              <a:rPr lang="en-US" dirty="0"/>
              <a:t>             JOIN </a:t>
            </a:r>
            <a:r>
              <a:rPr lang="en-US" dirty="0" err="1"/>
              <a:t>film_category</a:t>
            </a:r>
            <a:r>
              <a:rPr lang="en-US" dirty="0"/>
              <a:t> fc</a:t>
            </a:r>
          </a:p>
          <a:p>
            <a:r>
              <a:rPr lang="en-US" dirty="0"/>
              <a:t>             ON </a:t>
            </a:r>
            <a:r>
              <a:rPr lang="en-US" dirty="0" err="1"/>
              <a:t>c.category_id</a:t>
            </a:r>
            <a:r>
              <a:rPr lang="en-US" dirty="0"/>
              <a:t> = </a:t>
            </a:r>
            <a:r>
              <a:rPr lang="en-US" dirty="0" err="1"/>
              <a:t>fc.category_id</a:t>
            </a:r>
            <a:endParaRPr lang="en-US" dirty="0"/>
          </a:p>
          <a:p>
            <a:r>
              <a:rPr lang="en-US" dirty="0"/>
              <a:t>             JOIN film f</a:t>
            </a:r>
          </a:p>
          <a:p>
            <a:r>
              <a:rPr lang="en-US" dirty="0"/>
              <a:t>             ON </a:t>
            </a:r>
            <a:r>
              <a:rPr lang="en-US" dirty="0" err="1"/>
              <a:t>f.film_id</a:t>
            </a:r>
            <a:r>
              <a:rPr lang="en-US" dirty="0"/>
              <a:t> = </a:t>
            </a:r>
            <a:r>
              <a:rPr lang="en-US" dirty="0" err="1"/>
              <a:t>fc.film_id</a:t>
            </a:r>
            <a:endParaRPr lang="en-US" dirty="0"/>
          </a:p>
          <a:p>
            <a:r>
              <a:rPr lang="en-US" dirty="0"/>
              <a:t>             GROUP BY 1, 2</a:t>
            </a:r>
          </a:p>
          <a:p>
            <a:r>
              <a:rPr lang="en-US" dirty="0"/>
              <a:t>             HAVING c.name IN ('Animation', 'Children', 'Classics', 'Comedy', 'Family', 'Music')) t1</a:t>
            </a:r>
          </a:p>
          <a:p>
            <a:endParaRPr lang="en-US" dirty="0"/>
          </a:p>
          <a:p>
            <a:r>
              <a:rPr lang="en-US" dirty="0"/>
              <a:t>             GROUP BY 1, 2</a:t>
            </a:r>
          </a:p>
        </p:txBody>
      </p:sp>
      <p:sp>
        <p:nvSpPr>
          <p:cNvPr id="4" name="Slide Number Placeholder 3"/>
          <p:cNvSpPr>
            <a:spLocks noGrp="1"/>
          </p:cNvSpPr>
          <p:nvPr>
            <p:ph type="sldNum" sz="quarter" idx="5"/>
          </p:nvPr>
        </p:nvSpPr>
        <p:spPr/>
        <p:txBody>
          <a:bodyPr/>
          <a:lstStyle/>
          <a:p>
            <a:fld id="{DE1DD61E-25F6-4759-B117-354018B8B007}" type="slidenum">
              <a:rPr lang="en-US" smtClean="0"/>
              <a:t>3</a:t>
            </a:fld>
            <a:endParaRPr lang="en-US"/>
          </a:p>
        </p:txBody>
      </p:sp>
    </p:spTree>
    <p:extLst>
      <p:ext uri="{BB962C8B-B14F-4D97-AF65-F5344CB8AC3E}">
        <p14:creationId xmlns:p14="http://schemas.microsoft.com/office/powerpoint/2010/main" val="104821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SELECT </a:t>
            </a:r>
            <a:r>
              <a:rPr lang="en-US" dirty="0" err="1"/>
              <a:t>Rental_month</a:t>
            </a:r>
            <a:r>
              <a:rPr lang="en-US" dirty="0"/>
              <a:t>, </a:t>
            </a:r>
            <a:r>
              <a:rPr lang="en-US" dirty="0" err="1"/>
              <a:t>Rental_year</a:t>
            </a:r>
            <a:r>
              <a:rPr lang="en-US" dirty="0"/>
              <a:t>, </a:t>
            </a:r>
            <a:r>
              <a:rPr lang="en-US" dirty="0" err="1"/>
              <a:t>Store_ID</a:t>
            </a:r>
            <a:r>
              <a:rPr lang="en-US" dirty="0"/>
              <a:t>,</a:t>
            </a:r>
          </a:p>
          <a:p>
            <a:r>
              <a:rPr lang="en-US" dirty="0"/>
              <a:t>         COUNT (*) </a:t>
            </a:r>
            <a:r>
              <a:rPr lang="en-US" dirty="0" err="1"/>
              <a:t>Count_Rentals</a:t>
            </a:r>
            <a:endParaRPr lang="en-US" dirty="0"/>
          </a:p>
          <a:p>
            <a:endParaRPr lang="en-US" dirty="0"/>
          </a:p>
          <a:p>
            <a:r>
              <a:rPr lang="en-US" dirty="0"/>
              <a:t>   FROM</a:t>
            </a:r>
          </a:p>
          <a:p>
            <a:r>
              <a:rPr lang="en-US" dirty="0"/>
              <a:t>    (SELECT </a:t>
            </a:r>
            <a:r>
              <a:rPr lang="en-US" dirty="0" err="1"/>
              <a:t>s.store_id</a:t>
            </a:r>
            <a:r>
              <a:rPr lang="en-US" dirty="0"/>
              <a:t> </a:t>
            </a:r>
            <a:r>
              <a:rPr lang="en-US" dirty="0" err="1"/>
              <a:t>Store_ID</a:t>
            </a:r>
            <a:r>
              <a:rPr lang="en-US" dirty="0"/>
              <a:t>, </a:t>
            </a:r>
            <a:r>
              <a:rPr lang="en-US" dirty="0" err="1"/>
              <a:t>rental_date</a:t>
            </a:r>
            <a:r>
              <a:rPr lang="en-US" dirty="0"/>
              <a:t> </a:t>
            </a:r>
            <a:r>
              <a:rPr lang="en-US" dirty="0" err="1"/>
              <a:t>Rental_date</a:t>
            </a:r>
            <a:r>
              <a:rPr lang="en-US" dirty="0"/>
              <a:t>,</a:t>
            </a:r>
          </a:p>
          <a:p>
            <a:r>
              <a:rPr lang="en-US" dirty="0"/>
              <a:t>           DATE_PART ('month', </a:t>
            </a:r>
            <a:r>
              <a:rPr lang="en-US" dirty="0" err="1"/>
              <a:t>rental_date</a:t>
            </a:r>
            <a:r>
              <a:rPr lang="en-US" dirty="0"/>
              <a:t>) AS </a:t>
            </a:r>
            <a:r>
              <a:rPr lang="en-US" dirty="0" err="1"/>
              <a:t>Rental_month</a:t>
            </a:r>
            <a:r>
              <a:rPr lang="en-US" dirty="0"/>
              <a:t>,</a:t>
            </a:r>
          </a:p>
          <a:p>
            <a:r>
              <a:rPr lang="en-US" dirty="0"/>
              <a:t>           DATE_PART ('year', </a:t>
            </a:r>
            <a:r>
              <a:rPr lang="en-US" dirty="0" err="1"/>
              <a:t>rental_date</a:t>
            </a:r>
            <a:r>
              <a:rPr lang="en-US" dirty="0"/>
              <a:t>)  AS </a:t>
            </a:r>
            <a:r>
              <a:rPr lang="en-US" dirty="0" err="1"/>
              <a:t>Rental_year</a:t>
            </a:r>
            <a:endParaRPr lang="en-US" dirty="0"/>
          </a:p>
          <a:p>
            <a:r>
              <a:rPr lang="en-US" dirty="0"/>
              <a:t>		   </a:t>
            </a:r>
          </a:p>
          <a:p>
            <a:r>
              <a:rPr lang="en-US" dirty="0"/>
              <a:t>       FROM store s </a:t>
            </a:r>
          </a:p>
          <a:p>
            <a:r>
              <a:rPr lang="en-US" dirty="0"/>
              <a:t>       JOIN staff </a:t>
            </a:r>
            <a:r>
              <a:rPr lang="en-US" dirty="0" err="1"/>
              <a:t>st</a:t>
            </a:r>
            <a:endParaRPr lang="en-US" dirty="0"/>
          </a:p>
          <a:p>
            <a:r>
              <a:rPr lang="en-US" dirty="0"/>
              <a:t>       ON </a:t>
            </a:r>
            <a:r>
              <a:rPr lang="en-US" dirty="0" err="1"/>
              <a:t>s.store_id</a:t>
            </a:r>
            <a:r>
              <a:rPr lang="en-US" dirty="0"/>
              <a:t> = </a:t>
            </a:r>
            <a:r>
              <a:rPr lang="en-US" dirty="0" err="1"/>
              <a:t>st.store_id</a:t>
            </a:r>
            <a:endParaRPr lang="en-US" dirty="0"/>
          </a:p>
          <a:p>
            <a:r>
              <a:rPr lang="en-US" dirty="0"/>
              <a:t>       JOIN rental r</a:t>
            </a:r>
          </a:p>
          <a:p>
            <a:r>
              <a:rPr lang="en-US" dirty="0"/>
              <a:t>       ON </a:t>
            </a:r>
            <a:r>
              <a:rPr lang="en-US" dirty="0" err="1"/>
              <a:t>r.staff_id</a:t>
            </a:r>
            <a:r>
              <a:rPr lang="en-US" dirty="0"/>
              <a:t> = </a:t>
            </a:r>
            <a:r>
              <a:rPr lang="en-US" dirty="0" err="1"/>
              <a:t>st.staff_id</a:t>
            </a:r>
            <a:r>
              <a:rPr lang="en-US" dirty="0"/>
              <a:t>) t1</a:t>
            </a:r>
          </a:p>
          <a:p>
            <a:r>
              <a:rPr lang="en-US" dirty="0"/>
              <a:t>	   </a:t>
            </a:r>
          </a:p>
          <a:p>
            <a:r>
              <a:rPr lang="en-US" dirty="0"/>
              <a:t>   GROUP BY 1, 2, 3</a:t>
            </a:r>
          </a:p>
          <a:p>
            <a:r>
              <a:rPr lang="en-US" dirty="0"/>
              <a:t>   ORDER BY 4 DESC;</a:t>
            </a:r>
          </a:p>
          <a:p>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t>4</a:t>
            </a:fld>
            <a:endParaRPr lang="en-US"/>
          </a:p>
        </p:txBody>
      </p:sp>
    </p:spTree>
    <p:extLst>
      <p:ext uri="{BB962C8B-B14F-4D97-AF65-F5344CB8AC3E}">
        <p14:creationId xmlns:p14="http://schemas.microsoft.com/office/powerpoint/2010/main" val="27295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D71A-9400-4449-AB86-7D04FA50A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144A8-E979-40B5-BA6F-FE148B6B9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ED4C5-8EF7-4694-8F39-5B8A3435BDB6}"/>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A8C42234-F25B-4F4D-9A3E-F80BA810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0A930-F8D7-421D-8F9D-75CD382427DB}"/>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362377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7DFE-7D9C-4398-8FEF-7DFBDA9DF7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5056A-A498-4891-BB60-7F7012769D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B83F1-3F8C-44C1-A935-BF2D1929E12A}"/>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E6F0B0DF-FBB0-40CD-8FA9-A40AF2283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3135A-7E94-4618-B3CA-579FF8FB4730}"/>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42903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7D9E0-1A01-4E8F-8EC1-03075D980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D5284-084E-47D1-A35A-76D8DE18C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A5B12-C8D2-4C78-9265-659CD5ACD08E}"/>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8B66620F-5AFC-406B-948C-C8257DBA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31046-55B4-40CE-8548-DCAA079B0904}"/>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326129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AF56-2F33-4993-8BA4-1B2F0C35B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E55969-45AC-4AD4-833B-22B9DF1E3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790CA-656F-48AC-A44F-1BD24E6D2196}"/>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6DE91873-CA49-419C-B271-13DB27A06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B104C-3061-4A2C-9843-6D3FDCDC3AB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263684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92FD-DAD2-4B94-B3E4-AA60CE4A0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5C931B-812E-4E7B-ADBE-D46CCD21B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BA332-878F-4635-80AC-46B33666B286}"/>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CDE3852E-90A4-41C3-831B-9FEF431E9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EBC8A-8034-4D5C-A22F-34E7C54BA0FF}"/>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67192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9CD2-EC3B-4F92-A67B-98FFDFCE5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69C15-C92A-417B-9662-19E46AA8D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99877-A8DA-4008-94C0-B2F2503E8F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02D662-8E6B-41E4-B18C-9D589261EA25}"/>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6" name="Footer Placeholder 5">
            <a:extLst>
              <a:ext uri="{FF2B5EF4-FFF2-40B4-BE49-F238E27FC236}">
                <a16:creationId xmlns:a16="http://schemas.microsoft.com/office/drawing/2014/main" id="{B52D057C-68BE-4B46-9242-B1583A9CA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2DF-54D9-4873-A3FF-88374A1FE1FD}"/>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66897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85F8-B1B2-44BB-BE4E-22BE7F42E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6E8787-5530-4C31-A2F2-074F40AB5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E70C9-3A06-4B2F-AA0F-5A4BA9A1C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75CE58-6C16-4949-84DD-E04288971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480CF-CD1A-4989-86FC-F8C3C1046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731B38-F77C-4ACB-BBAC-E444F4B45C73}"/>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8" name="Footer Placeholder 7">
            <a:extLst>
              <a:ext uri="{FF2B5EF4-FFF2-40B4-BE49-F238E27FC236}">
                <a16:creationId xmlns:a16="http://schemas.microsoft.com/office/drawing/2014/main" id="{575C4913-75E3-4AD7-83BC-58C02D6F5C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17388C-B8A1-43D7-B9FD-7476B4AEFC1C}"/>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43093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1A64-2763-4AD6-871C-C16CED78B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AE556E-B668-46BD-81A2-C20ADE83AC02}"/>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4" name="Footer Placeholder 3">
            <a:extLst>
              <a:ext uri="{FF2B5EF4-FFF2-40B4-BE49-F238E27FC236}">
                <a16:creationId xmlns:a16="http://schemas.microsoft.com/office/drawing/2014/main" id="{458D5588-2D15-45AE-8928-9A5ABF838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C1ED7-46C3-4FF5-9F5C-36F557DC7FEC}"/>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238299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CA79B7-840C-4FB2-9C4E-EE24BF5F037B}"/>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3" name="Footer Placeholder 2">
            <a:extLst>
              <a:ext uri="{FF2B5EF4-FFF2-40B4-BE49-F238E27FC236}">
                <a16:creationId xmlns:a16="http://schemas.microsoft.com/office/drawing/2014/main" id="{39AE2ABA-22F8-4036-92F8-185B30198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65AA1-57BD-455E-B483-7C8CBD66E671}"/>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09304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B0F-2D25-4854-A030-C538B5D49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6A88B1-36FC-4ABE-B093-0FB902B4F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3055C-8654-4EDB-A3C9-81F86F3F4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9DEDF-BB40-4651-AC01-70D09B26F24F}"/>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6" name="Footer Placeholder 5">
            <a:extLst>
              <a:ext uri="{FF2B5EF4-FFF2-40B4-BE49-F238E27FC236}">
                <a16:creationId xmlns:a16="http://schemas.microsoft.com/office/drawing/2014/main" id="{ABDBB156-256E-4A09-B6C8-E67C4C3BE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0B424-1D99-4C17-87E2-E86B0C53DBA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41594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233E-CE9B-47FE-8517-F7F82D5FF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8F0013-CF6F-4619-8AB4-97BF3B2FB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1DB4A6-D13C-4FDC-9C6B-21387CA74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89F6B-9735-472A-A0C8-060914FF0F0E}"/>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6" name="Footer Placeholder 5">
            <a:extLst>
              <a:ext uri="{FF2B5EF4-FFF2-40B4-BE49-F238E27FC236}">
                <a16:creationId xmlns:a16="http://schemas.microsoft.com/office/drawing/2014/main" id="{AFB6F91D-FE99-464F-AF1F-1F230421C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A9B6D-7BD2-46CF-B8F9-910256648B0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7069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F7896-5370-4F3C-A465-CC53CC4BC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B150E7-A6E2-4B25-8F16-1EC18FAACC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4D33B-F1E7-40C0-8ED1-6D3F2F74E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38B1F59D-744B-45AD-9C8D-D32EA309A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6B0AAE-1365-4F97-B982-BE264CB09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E1239-3C78-4C94-AFDD-F082DBC62E65}" type="slidenum">
              <a:rPr lang="en-US" smtClean="0"/>
              <a:t>‹#›</a:t>
            </a:fld>
            <a:endParaRPr lang="en-US"/>
          </a:p>
        </p:txBody>
      </p:sp>
    </p:spTree>
    <p:extLst>
      <p:ext uri="{BB962C8B-B14F-4D97-AF65-F5344CB8AC3E}">
        <p14:creationId xmlns:p14="http://schemas.microsoft.com/office/powerpoint/2010/main" val="84071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11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219200"/>
          </a:xfrm>
          <a:solidFill>
            <a:srgbClr val="002060"/>
          </a:solidFill>
        </p:spPr>
        <p:txBody>
          <a:bodyPr>
            <a:normAutofit/>
          </a:bodyPr>
          <a:lstStyle/>
          <a:p>
            <a:pPr algn="ctr"/>
            <a:r>
              <a:rPr lang="en-US" sz="3600" b="1" i="1" dirty="0">
                <a:solidFill>
                  <a:schemeClr val="bg1"/>
                </a:solidFill>
                <a:latin typeface="+mn-lt"/>
              </a:rPr>
              <a:t>Graphical analyses of lists of film categories per number of times rented out.</a:t>
            </a: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a:solidFill>
            <a:schemeClr val="bg2"/>
          </a:solidFill>
        </p:spPr>
        <p:txBody>
          <a:bodyPr anchor="ctr">
            <a:normAutofit/>
          </a:bodyPr>
          <a:lstStyle/>
          <a:p>
            <a:pPr algn="just">
              <a:lnSpc>
                <a:spcPct val="100000"/>
              </a:lnSpc>
            </a:pPr>
            <a:r>
              <a:rPr lang="en-US" sz="2400" dirty="0"/>
              <a:t>The shows the total number of times movies under different film categories had been rented out. Different film titles has been collated into series of categories analyzed in the given chart.</a:t>
            </a:r>
          </a:p>
        </p:txBody>
      </p:sp>
      <p:graphicFrame>
        <p:nvGraphicFramePr>
          <p:cNvPr id="12" name="Content Placeholder 11">
            <a:extLst>
              <a:ext uri="{FF2B5EF4-FFF2-40B4-BE49-F238E27FC236}">
                <a16:creationId xmlns:a16="http://schemas.microsoft.com/office/drawing/2014/main" id="{EB4A3448-62B3-4DC4-952B-CBA741C4F8AA}"/>
              </a:ext>
            </a:extLst>
          </p:cNvPr>
          <p:cNvGraphicFramePr>
            <a:graphicFrameLocks noGrp="1"/>
          </p:cNvGraphicFramePr>
          <p:nvPr>
            <p:ph sz="half" idx="1"/>
            <p:extLst>
              <p:ext uri="{D42A27DB-BD31-4B8C-83A1-F6EECF244321}">
                <p14:modId xmlns:p14="http://schemas.microsoft.com/office/powerpoint/2010/main" val="2935201234"/>
              </p:ext>
            </p:extLst>
          </p:nvPr>
        </p:nvGraphicFramePr>
        <p:xfrm>
          <a:off x="545585" y="1219200"/>
          <a:ext cx="6413639" cy="52736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141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12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146875"/>
          </a:xfrm>
          <a:solidFill>
            <a:srgbClr val="002060"/>
          </a:solidFill>
        </p:spPr>
        <p:txBody>
          <a:bodyPr>
            <a:normAutofit fontScale="90000"/>
          </a:bodyPr>
          <a:lstStyle/>
          <a:p>
            <a:r>
              <a:rPr lang="en-US" sz="4000" b="1" i="1" dirty="0">
                <a:solidFill>
                  <a:schemeClr val="bg1"/>
                </a:solidFill>
                <a:latin typeface="+mn-lt"/>
              </a:rPr>
              <a:t>Which of the quarters has the most of  length of rental duration across category of movies?</a:t>
            </a:r>
            <a:endParaRPr lang="en-US" b="1" i="1" dirty="0">
              <a:solidFill>
                <a:schemeClr val="bg1"/>
              </a:solidFill>
              <a:latin typeface="+mn-lt"/>
            </a:endParaRP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594169" y="1417638"/>
            <a:ext cx="3883617" cy="3107522"/>
          </a:xfrm>
          <a:solidFill>
            <a:schemeClr val="bg2"/>
          </a:solidFill>
        </p:spPr>
        <p:txBody>
          <a:bodyPr anchor="ctr"/>
          <a:lstStyle/>
          <a:p>
            <a:pPr algn="just">
              <a:lnSpc>
                <a:spcPct val="100000"/>
              </a:lnSpc>
            </a:pPr>
            <a:r>
              <a:rPr lang="en-US" dirty="0"/>
              <a:t>We can see in the given chart that the fourth quartile(Q4) has the highest length of rental duration of movies across all  categories.</a:t>
            </a:r>
          </a:p>
        </p:txBody>
      </p:sp>
      <p:graphicFrame>
        <p:nvGraphicFramePr>
          <p:cNvPr id="7" name="Content Placeholder 6">
            <a:extLst>
              <a:ext uri="{FF2B5EF4-FFF2-40B4-BE49-F238E27FC236}">
                <a16:creationId xmlns:a16="http://schemas.microsoft.com/office/drawing/2014/main" id="{3E22CDA7-A889-4D71-A00F-A46C6E1E870C}"/>
              </a:ext>
            </a:extLst>
          </p:cNvPr>
          <p:cNvGraphicFramePr>
            <a:graphicFrameLocks noGrp="1"/>
          </p:cNvGraphicFramePr>
          <p:nvPr>
            <p:ph sz="half" idx="1"/>
            <p:extLst>
              <p:ext uri="{D42A27DB-BD31-4B8C-83A1-F6EECF244321}">
                <p14:modId xmlns:p14="http://schemas.microsoft.com/office/powerpoint/2010/main" val="1417795317"/>
              </p:ext>
            </p:extLst>
          </p:nvPr>
        </p:nvGraphicFramePr>
        <p:xfrm>
          <a:off x="838200" y="1417638"/>
          <a:ext cx="6105525" cy="4759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733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084881"/>
          </a:xfrm>
          <a:solidFill>
            <a:srgbClr val="002060"/>
          </a:solidFill>
        </p:spPr>
        <p:txBody>
          <a:bodyPr>
            <a:noAutofit/>
          </a:bodyPr>
          <a:lstStyle/>
          <a:p>
            <a:pPr algn="ctr"/>
            <a:r>
              <a:rPr lang="en-US" sz="3600" i="1" dirty="0">
                <a:solidFill>
                  <a:schemeClr val="bg1"/>
                </a:solidFill>
                <a:latin typeface="+mn-lt"/>
              </a:rPr>
              <a:t>Comparison on the number of count of movies per film category using quartiles.</a:t>
            </a: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a:solidFill>
            <a:schemeClr val="bg2"/>
          </a:solidFill>
        </p:spPr>
        <p:txBody>
          <a:bodyPr/>
          <a:lstStyle/>
          <a:p>
            <a:r>
              <a:rPr lang="en-US" dirty="0"/>
              <a:t>This visualization shows the number of times movies had been rented out per categories within quartiles.  </a:t>
            </a:r>
          </a:p>
        </p:txBody>
      </p:sp>
      <p:graphicFrame>
        <p:nvGraphicFramePr>
          <p:cNvPr id="7" name="Content Placeholder 6">
            <a:extLst>
              <a:ext uri="{FF2B5EF4-FFF2-40B4-BE49-F238E27FC236}">
                <a16:creationId xmlns:a16="http://schemas.microsoft.com/office/drawing/2014/main" id="{0DDA9710-9091-442A-8121-79C67F4CC635}"/>
              </a:ext>
            </a:extLst>
          </p:cNvPr>
          <p:cNvGraphicFramePr>
            <a:graphicFrameLocks noGrp="1"/>
          </p:cNvGraphicFramePr>
          <p:nvPr>
            <p:ph sz="half" idx="1"/>
            <p:extLst>
              <p:ext uri="{D42A27DB-BD31-4B8C-83A1-F6EECF244321}">
                <p14:modId xmlns:p14="http://schemas.microsoft.com/office/powerpoint/2010/main" val="1548093634"/>
              </p:ext>
            </p:extLst>
          </p:nvPr>
        </p:nvGraphicFramePr>
        <p:xfrm>
          <a:off x="588936" y="1417983"/>
          <a:ext cx="6540284" cy="4843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120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960895"/>
          </a:xfrm>
          <a:solidFill>
            <a:srgbClr val="002060"/>
          </a:solidFill>
        </p:spPr>
        <p:txBody>
          <a:bodyPr/>
          <a:lstStyle/>
          <a:p>
            <a:r>
              <a:rPr lang="en-US" sz="4000" i="1" dirty="0">
                <a:solidFill>
                  <a:schemeClr val="bg1"/>
                </a:solidFill>
              </a:rPr>
              <a:t>What were the Total Rental Counts per </a:t>
            </a:r>
            <a:r>
              <a:rPr lang="en-US" sz="4000" i="1" dirty="0" err="1">
                <a:solidFill>
                  <a:schemeClr val="bg1"/>
                </a:solidFill>
              </a:rPr>
              <a:t>StoreID</a:t>
            </a:r>
            <a:r>
              <a:rPr lang="en-US" sz="4000" i="1" dirty="0">
                <a:solidFill>
                  <a:schemeClr val="bg1"/>
                </a:solidFill>
              </a:rPr>
              <a:t>?</a:t>
            </a:r>
            <a:endParaRPr lang="en-US" i="1" dirty="0">
              <a:solidFill>
                <a:schemeClr val="bg1"/>
              </a:solidFill>
            </a:endParaRP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a:solidFill>
            <a:schemeClr val="bg2"/>
          </a:solidFill>
        </p:spPr>
        <p:txBody>
          <a:bodyPr/>
          <a:lstStyle/>
          <a:p>
            <a:r>
              <a:rPr lang="en-US" dirty="0"/>
              <a:t>The chart indicates that  both </a:t>
            </a:r>
            <a:r>
              <a:rPr lang="en-US" dirty="0" err="1"/>
              <a:t>StoreIDs</a:t>
            </a:r>
            <a:r>
              <a:rPr lang="en-US" dirty="0"/>
              <a:t> are almost the same in each given months per year.</a:t>
            </a:r>
          </a:p>
        </p:txBody>
      </p:sp>
      <p:graphicFrame>
        <p:nvGraphicFramePr>
          <p:cNvPr id="7" name="Content Placeholder 6">
            <a:extLst>
              <a:ext uri="{FF2B5EF4-FFF2-40B4-BE49-F238E27FC236}">
                <a16:creationId xmlns:a16="http://schemas.microsoft.com/office/drawing/2014/main" id="{6EA374DD-C936-419E-A4EB-A80814B1C15A}"/>
              </a:ext>
            </a:extLst>
          </p:cNvPr>
          <p:cNvGraphicFramePr>
            <a:graphicFrameLocks noGrp="1"/>
          </p:cNvGraphicFramePr>
          <p:nvPr>
            <p:ph sz="half" idx="1"/>
            <p:extLst>
              <p:ext uri="{D42A27DB-BD31-4B8C-83A1-F6EECF244321}">
                <p14:modId xmlns:p14="http://schemas.microsoft.com/office/powerpoint/2010/main" val="2286298950"/>
              </p:ext>
            </p:extLst>
          </p:nvPr>
        </p:nvGraphicFramePr>
        <p:xfrm>
          <a:off x="838200" y="1417638"/>
          <a:ext cx="6410738" cy="47196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017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698</Words>
  <Application>Microsoft Office PowerPoint</Application>
  <PresentationFormat>Widescreen</PresentationFormat>
  <Paragraphs>88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Graphical analyses of lists of film categories per number of times rented out.</vt:lpstr>
      <vt:lpstr>Which of the quarters has the most of  length of rental duration across category of movies?</vt:lpstr>
      <vt:lpstr>Comparison on the number of count of movies per film category using quartiles.</vt:lpstr>
      <vt:lpstr>What were the Total Rental Counts per StoreID?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analyses of lists of film categories per number of times rented out.</dc:title>
  <dc:creator>Temidayo Emmanuel</dc:creator>
  <cp:lastModifiedBy>Temidayo Emmanuel</cp:lastModifiedBy>
  <cp:revision>3</cp:revision>
  <dcterms:created xsi:type="dcterms:W3CDTF">2021-11-17T11:54:08Z</dcterms:created>
  <dcterms:modified xsi:type="dcterms:W3CDTF">2021-11-19T15:40:13Z</dcterms:modified>
</cp:coreProperties>
</file>