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359FE-91D8-4ED8-92A9-8576DC1EC6CF}" v="521" dt="2024-09-02T16:23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xmlns="" id="{86D26913-F960-4A22-86DE-26274AE3F540}"/>
              </a:ext>
            </a:extLst>
          </p:cNvPr>
          <p:cNvSpPr/>
          <p:nvPr userDrawn="1"/>
        </p:nvSpPr>
        <p:spPr>
          <a:xfrm>
            <a:off x="357900" y="569000"/>
            <a:ext cx="11476200" cy="1368300"/>
          </a:xfrm>
          <a:prstGeom prst="roundRect">
            <a:avLst>
              <a:gd name="adj" fmla="val 9040"/>
            </a:avLst>
          </a:prstGeom>
          <a:solidFill>
            <a:srgbClr val="335295"/>
          </a:solidFill>
          <a:ln>
            <a:noFill/>
          </a:ln>
          <a:effectLst>
            <a:outerShdw blurRad="57150" dist="114300" dir="27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xmlns="" id="{098C0B80-F99D-470B-9FDD-4D592A4D3B83}"/>
              </a:ext>
            </a:extLst>
          </p:cNvPr>
          <p:cNvSpPr txBox="1"/>
          <p:nvPr userDrawn="1"/>
        </p:nvSpPr>
        <p:spPr>
          <a:xfrm>
            <a:off x="492034" y="718403"/>
            <a:ext cx="11207931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endParaRPr sz="2200" dirty="0">
              <a:solidFill>
                <a:srgbClr val="FFFFFF"/>
              </a:solidFill>
            </a:endParaRPr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xmlns="" id="{873C1C94-609F-4385-B415-448B95C211F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900" y="5905897"/>
            <a:ext cx="11476199" cy="76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030C6-AA40-41A1-B609-4A6625C5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018903"/>
            <a:ext cx="11364684" cy="467369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64;p14">
            <a:extLst>
              <a:ext uri="{FF2B5EF4-FFF2-40B4-BE49-F238E27FC236}">
                <a16:creationId xmlns:a16="http://schemas.microsoft.com/office/drawing/2014/main" xmlns="" id="{4364185B-C74A-41B8-A4AD-5ECB79747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389" y="5734595"/>
            <a:ext cx="11364685" cy="8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xmlns="" id="{6FF94A92-8A89-4AFB-8DCD-9C8B9FEDD4FB}"/>
              </a:ext>
            </a:extLst>
          </p:cNvPr>
          <p:cNvSpPr/>
          <p:nvPr userDrawn="1"/>
        </p:nvSpPr>
        <p:spPr>
          <a:xfrm>
            <a:off x="74" y="-28226"/>
            <a:ext cx="12191925" cy="800215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>
            <a:extLst>
              <a:ext uri="{FF2B5EF4-FFF2-40B4-BE49-F238E27FC236}">
                <a16:creationId xmlns:a16="http://schemas.microsoft.com/office/drawing/2014/main" xmlns="" id="{BAA2AA5E-7E1F-4558-9E76-71338E2106E4}"/>
              </a:ext>
            </a:extLst>
          </p:cNvPr>
          <p:cNvSpPr txBox="1"/>
          <p:nvPr/>
        </p:nvSpPr>
        <p:spPr>
          <a:xfrm>
            <a:off x="3136124" y="5032987"/>
            <a:ext cx="5917500" cy="78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dirty="0"/>
              <a:t>Dhayal Kumar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 Nadar University Chennai</a:t>
            </a:r>
            <a:endParaRPr dirty="0"/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xmlns="" id="{72AC51B1-DC0A-42EC-B5C2-9EDEB7C32AE2}"/>
              </a:ext>
            </a:extLst>
          </p:cNvPr>
          <p:cNvSpPr txBox="1"/>
          <p:nvPr/>
        </p:nvSpPr>
        <p:spPr>
          <a:xfrm>
            <a:off x="4339724" y="2048845"/>
            <a:ext cx="35103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200" dirty="0">
                <a:ea typeface="Calibri"/>
                <a:cs typeface="Calibri"/>
              </a:rPr>
              <a:t>Shaik Teeb Hussain</a:t>
            </a:r>
          </a:p>
          <a:p>
            <a:pPr algn="ctr"/>
            <a:r>
              <a:rPr lang="en" sz="2200">
                <a:ea typeface="Calibri"/>
                <a:cs typeface="Calibri"/>
              </a:rPr>
              <a:t>21011101115</a:t>
            </a:r>
          </a:p>
          <a:p>
            <a:pPr algn="ctr"/>
            <a:r>
              <a:rPr lang="en" sz="2200" err="1">
                <a:ea typeface="Calibri"/>
                <a:cs typeface="Calibri"/>
              </a:rPr>
              <a:t>Samanthu</a:t>
            </a:r>
            <a:r>
              <a:rPr lang="en" sz="2200">
                <a:ea typeface="Calibri"/>
                <a:cs typeface="Calibri"/>
              </a:rPr>
              <a:t> Abhay Reddy</a:t>
            </a:r>
          </a:p>
          <a:p>
            <a:pPr algn="ctr"/>
            <a:r>
              <a:rPr lang="en" sz="2200" dirty="0">
                <a:ea typeface="Calibri"/>
                <a:cs typeface="Calibri"/>
              </a:rPr>
              <a:t>21011101110</a:t>
            </a:r>
          </a:p>
          <a:p>
            <a:pPr algn="ctr"/>
            <a:r>
              <a:rPr lang="en" sz="2200" dirty="0">
                <a:ea typeface="Calibri"/>
                <a:cs typeface="Calibri"/>
              </a:rPr>
              <a:t>Shaik Mohammad Noor</a:t>
            </a:r>
          </a:p>
          <a:p>
            <a:pPr algn="ctr"/>
            <a:r>
              <a:rPr lang="en" sz="2200" dirty="0">
                <a:ea typeface="Calibri"/>
                <a:cs typeface="Calibri"/>
              </a:rPr>
              <a:t>21011101114</a:t>
            </a: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xmlns="" id="{BFD0314B-E7BA-4D43-8BFB-161570B9A9CF}"/>
              </a:ext>
            </a:extLst>
          </p:cNvPr>
          <p:cNvSpPr txBox="1"/>
          <p:nvPr/>
        </p:nvSpPr>
        <p:spPr>
          <a:xfrm>
            <a:off x="583095" y="852822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dirty="0">
                <a:solidFill>
                  <a:srgbClr val="FFFFFF"/>
                </a:solidFill>
                <a:ea typeface="Calibri"/>
                <a:cs typeface="Calibri"/>
              </a:rPr>
              <a:t>AI Tax Planner</a:t>
            </a:r>
          </a:p>
        </p:txBody>
      </p:sp>
    </p:spTree>
    <p:extLst>
      <p:ext uri="{BB962C8B-B14F-4D97-AF65-F5344CB8AC3E}">
        <p14:creationId xmlns:p14="http://schemas.microsoft.com/office/powerpoint/2010/main" val="16555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5CC604-CF5D-4FF0-2827-02004B50F1B2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INCOME TAX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295A57-29B3-CE91-92EB-221BC803CDF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Income tax is a tax imposed by the government on income earned by individuals and businesses during a financial year. It serves as a key source of funds for the government to finance its activities its activities and provide public services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xmlns="" id="{F7BDB790-05A6-C004-EA13-785624E6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29957"/>
            <a:ext cx="6903720" cy="4798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91A141-1009-9B8F-53F5-8BE227011543}"/>
              </a:ext>
            </a:extLst>
          </p:cNvPr>
          <p:cNvSpPr txBox="1"/>
          <p:nvPr/>
        </p:nvSpPr>
        <p:spPr>
          <a:xfrm>
            <a:off x="12460867" y="774442"/>
            <a:ext cx="207636" cy="239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2C1B71-5939-3336-A783-2F31874C5F9C}"/>
              </a:ext>
            </a:extLst>
          </p:cNvPr>
          <p:cNvSpPr txBox="1"/>
          <p:nvPr/>
        </p:nvSpPr>
        <p:spPr>
          <a:xfrm>
            <a:off x="-1275013" y="1507650"/>
            <a:ext cx="183601" cy="398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0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28F5C91-5AC8-2363-FE38-C255F7804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Income tax planner involves leveraging strategies such as tax-efficient investments, deductions, and credits to minimize your tax liability.</a:t>
            </a:r>
          </a:p>
          <a:p>
            <a:endParaRPr lang="en-US" dirty="0"/>
          </a:p>
        </p:txBody>
      </p:sp>
      <p:pic>
        <p:nvPicPr>
          <p:cNvPr id="3" name="Picture 2" descr="A screenshot of a screen&#10;&#10;Description automatically generated">
            <a:extLst>
              <a:ext uri="{FF2B5EF4-FFF2-40B4-BE49-F238E27FC236}">
                <a16:creationId xmlns:a16="http://schemas.microsoft.com/office/drawing/2014/main" xmlns="" id="{416A9BCB-B79F-38E5-D7D5-ADFD749F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0" y="2224537"/>
            <a:ext cx="10898038" cy="36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 smtClean="0">
                <a:latin typeface="system-ui"/>
                <a:cs typeface="Arial"/>
              </a:rPr>
              <a:t>Problem Statement</a:t>
            </a:r>
            <a:r>
              <a:rPr lang="en-US" sz="4800" dirty="0">
                <a:latin typeface="system-ui"/>
                <a:cs typeface="Arial"/>
              </a:rPr>
              <a:t> </a:t>
            </a:r>
            <a:r>
              <a:rPr lang="en-US" sz="4800" dirty="0" smtClean="0">
                <a:latin typeface="system-ui"/>
                <a:cs typeface="Arial"/>
              </a:rPr>
              <a:t>-</a:t>
            </a:r>
            <a:endParaRPr lang="en-US" sz="4800" dirty="0">
              <a:latin typeface="system-ui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179" y="2374230"/>
            <a:ext cx="101787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Arial"/>
              </a:rPr>
              <a:t>Develop an intelligent tax planner using Generative AI technologies to provide personalized tax saving recommendations, strategies and </a:t>
            </a:r>
            <a:r>
              <a:rPr lang="en-US" sz="3200" dirty="0">
                <a:cs typeface="Arial"/>
              </a:rPr>
              <a:t>Automating compliance </a:t>
            </a:r>
            <a:r>
              <a:rPr lang="en-US" sz="3200" dirty="0" smtClean="0">
                <a:cs typeface="Arial"/>
              </a:rPr>
              <a:t>checks based on user financial data and up to date tax regulations.</a:t>
            </a:r>
          </a:p>
        </p:txBody>
      </p:sp>
    </p:spTree>
    <p:extLst>
      <p:ext uri="{BB962C8B-B14F-4D97-AF65-F5344CB8AC3E}">
        <p14:creationId xmlns:p14="http://schemas.microsoft.com/office/powerpoint/2010/main" val="3362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group of people working on a cube&#10;&#10;Description automatically generated">
            <a:extLst>
              <a:ext uri="{FF2B5EF4-FFF2-40B4-BE49-F238E27FC236}">
                <a16:creationId xmlns:a16="http://schemas.microsoft.com/office/drawing/2014/main" xmlns="" id="{FB1A5F37-2B6A-AA52-F268-55AE8EAF1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25" y="2385889"/>
            <a:ext cx="11364684" cy="3319946"/>
          </a:xfrm>
        </p:spPr>
      </p:pic>
    </p:spTree>
    <p:extLst>
      <p:ext uri="{BB962C8B-B14F-4D97-AF65-F5344CB8AC3E}">
        <p14:creationId xmlns:p14="http://schemas.microsoft.com/office/powerpoint/2010/main" val="4028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D0393CD-4A2A-39CC-93A1-379D3579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000" b="1" dirty="0">
                <a:latin typeface="system-ui"/>
                <a:cs typeface="Arial"/>
              </a:rPr>
              <a:t>Project Methodology</a:t>
            </a:r>
            <a:r>
              <a:rPr lang="en-US" sz="2000" dirty="0">
                <a:latin typeface="system-ui"/>
                <a:cs typeface="Arial"/>
              </a:rPr>
              <a:t> </a:t>
            </a:r>
            <a:r>
              <a:rPr lang="en-US" sz="2000" dirty="0" smtClean="0">
                <a:latin typeface="system-ui"/>
                <a:cs typeface="Arial"/>
              </a:rPr>
              <a:t>-</a:t>
            </a:r>
          </a:p>
          <a:p>
            <a:r>
              <a:rPr lang="en-US" sz="2000" dirty="0"/>
              <a:t>Conducting an in-depth analysis of India's financial and taxation legislation.</a:t>
            </a:r>
            <a:endParaRPr lang="en-US" sz="2000" dirty="0">
              <a:cs typeface="Arial"/>
            </a:endParaRPr>
          </a:p>
          <a:p>
            <a:r>
              <a:rPr lang="en-US" sz="2000" dirty="0">
                <a:latin typeface="system-ui"/>
                <a:cs typeface="Arial"/>
              </a:rPr>
              <a:t>Gather user financial data including income, expenses, deductions, and previous tax returns. Ensure this data is structured and anonymized.</a:t>
            </a:r>
            <a:endParaRPr lang="en-US" sz="2000" dirty="0">
              <a:cs typeface="Arial"/>
            </a:endParaRPr>
          </a:p>
          <a:p>
            <a:r>
              <a:rPr lang="en-US" sz="2000" dirty="0">
                <a:latin typeface="system-ui"/>
                <a:cs typeface="Arial"/>
              </a:rPr>
              <a:t>Clean and normalize user financial data to ensure consistency. Extract key features relevant to tax optimization, and Store in Vector DB (Chroma DB).</a:t>
            </a:r>
            <a:endParaRPr lang="en-US" sz="2000" dirty="0">
              <a:cs typeface="Arial"/>
            </a:endParaRPr>
          </a:p>
          <a:p>
            <a:r>
              <a:rPr lang="en-US" sz="2000" dirty="0">
                <a:latin typeface="system-ui"/>
                <a:cs typeface="Arial"/>
              </a:rPr>
              <a:t>Integrate RAG to combine the LLM’s capabilities with a retrieval system to pull relevant information from the vector database.</a:t>
            </a:r>
            <a:endParaRPr lang="en-US" sz="2000" dirty="0">
              <a:cs typeface="Arial"/>
            </a:endParaRPr>
          </a:p>
          <a:p>
            <a:r>
              <a:rPr lang="en-US" sz="2000" dirty="0">
                <a:latin typeface="system-ui"/>
                <a:cs typeface="Arial"/>
              </a:rPr>
              <a:t>The RAG framework will help in tailoring these recommendations by retrieving specific tax-saving tips and regulations relevant to each user’s financial situation.</a:t>
            </a:r>
            <a:endParaRPr lang="en-US" sz="2000" dirty="0">
              <a:cs typeface="Arial"/>
            </a:endParaRPr>
          </a:p>
          <a:p>
            <a:r>
              <a:rPr lang="en-US" sz="2000" dirty="0">
                <a:latin typeface="system-ui"/>
                <a:cs typeface="Arial"/>
              </a:rPr>
              <a:t>Monitor and measure the performance of the system, including response time, accuracy of recommendations, and user satisfaction.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123</Words>
  <Application>Microsoft Office PowerPoint</Application>
  <PresentationFormat>Custom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SVD</dc:creator>
  <cp:lastModifiedBy>hp</cp:lastModifiedBy>
  <cp:revision>125</cp:revision>
  <dcterms:created xsi:type="dcterms:W3CDTF">2021-08-26T09:04:20Z</dcterms:created>
  <dcterms:modified xsi:type="dcterms:W3CDTF">2024-09-07T09:42:08Z</dcterms:modified>
</cp:coreProperties>
</file>