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 SemiBold"/>
      <p:regular r:id="rId26"/>
      <p:bold r:id="rId27"/>
    </p:embeddedFont>
    <p:embeddedFont>
      <p:font typeface="Maven Pro"/>
      <p:regular r:id="rId28"/>
      <p:bold r:id="rId29"/>
    </p:embeddedFont>
    <p:embeddedFont>
      <p:font typeface="Nunito Medium"/>
      <p:regular r:id="rId30"/>
      <p:bold r:id="rId31"/>
      <p:italic r:id="rId32"/>
      <p:boldItalic r:id="rId33"/>
    </p:embeddedFont>
    <p:embeddedFont>
      <p:font typeface="Nunito ExtraBold"/>
      <p:bold r:id="rId34"/>
      <p:boldItalic r:id="rId35"/>
    </p:embeddedFont>
    <p:embeddedFont>
      <p:font typeface="Maven Pro ExtraBold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SemiBold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avenPro-regular.fntdata"/><Relationship Id="rId27" Type="http://schemas.openxmlformats.org/officeDocument/2006/relationships/font" Target="fonts/MavenPr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bold.fntdata"/><Relationship Id="rId30" Type="http://schemas.openxmlformats.org/officeDocument/2006/relationships/font" Target="fonts/Nuni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Nuni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Medium-italic.fntdata"/><Relationship Id="rId13" Type="http://schemas.openxmlformats.org/officeDocument/2006/relationships/slide" Target="slides/slide8.xml"/><Relationship Id="rId35" Type="http://schemas.openxmlformats.org/officeDocument/2006/relationships/font" Target="fonts/Nunito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a5f94de4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a5f94de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a5f94de4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a5f94de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a5f94de4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a5f94de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a5f94de4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a5f94de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a5f94de4a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a5f94de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a5f94de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a5f94de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a5f94de4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a5f94de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a5f94de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8a5f94de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Report:</a:t>
            </a:r>
            <a:br>
              <a:rPr lang="en"/>
            </a:br>
            <a:r>
              <a:rPr lang="en"/>
              <a:t>Echo Team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presentation showing our work.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2 - </a:t>
            </a:r>
            <a:r>
              <a:rPr b="0" lang="en">
                <a:latin typeface="Maven Pro ExtraBold"/>
                <a:ea typeface="Maven Pro ExtraBold"/>
                <a:cs typeface="Maven Pro ExtraBold"/>
                <a:sym typeface="Maven Pro ExtraBold"/>
              </a:rPr>
              <a:t>Osaruonamen Olu-Osawe</a:t>
            </a:r>
            <a:endParaRPr b="0" sz="4433"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“For the last three years, what release type has the most torrents?”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137375" y="1990050"/>
            <a:ext cx="476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Query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releaseType, SUM(totalSnatched) AS ‘totalDownloads’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WHERE groupyear &gt;= 2014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GROUPBY releaseType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ORDER BY totalDownloads DESC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LIMIT 1;</a:t>
            </a:r>
            <a:endParaRPr b="1" sz="21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3" name="Google Shape;363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Result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The release type with the most torrents from the last three years, was </a:t>
            </a: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Album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with a </a:t>
            </a: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total download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of </a:t>
            </a: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1,387,307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3">
            <a:alphaModFix/>
          </a:blip>
          <a:srcRect b="-1163" l="0" r="-5932" t="0"/>
          <a:stretch/>
        </p:blipFill>
        <p:spPr>
          <a:xfrm>
            <a:off x="0" y="505550"/>
            <a:ext cx="9605575" cy="49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3 - Chidera Jennifer Udoh</a:t>
            </a:r>
            <a:endParaRPr sz="2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“Who are the top five most common artists?”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170350" y="1990050"/>
            <a:ext cx="456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Query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artist, COUNT(artist)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GROUP BY artist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ORDER BY COUNT(artist) DESC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LIMIT 6;</a:t>
            </a:r>
            <a:endParaRPr b="1" i="1" sz="18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2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Result</a:t>
            </a:r>
            <a:endParaRPr b="1" sz="2100" u="sng">
              <a:solidFill>
                <a:schemeClr val="dk1"/>
              </a:solidFill>
            </a:endParaRPr>
          </a:p>
          <a:p>
            <a:pPr indent="-336550" lvl="0" marL="1371600" rtl="0" algn="just">
              <a:spcBef>
                <a:spcPts val="120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DJ screw	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Eminem	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2pac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Lil Wayne	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Kanye west</a:t>
            </a:r>
            <a:endParaRPr b="1" sz="21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5"/>
          <p:cNvPicPr preferRelativeResize="0"/>
          <p:nvPr/>
        </p:nvPicPr>
        <p:blipFill rotWithShape="1">
          <a:blip r:embed="rId3">
            <a:alphaModFix/>
          </a:blip>
          <a:srcRect b="7235" l="0" r="0" t="0"/>
          <a:stretch/>
        </p:blipFill>
        <p:spPr>
          <a:xfrm>
            <a:off x="0" y="538525"/>
            <a:ext cx="9143999" cy="46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4 - Nnenna Edeh</a:t>
            </a:r>
            <a:endParaRPr sz="2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“What is the average number of downloads?”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0" name="Google Shape;390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Query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avg(totalSnatched)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torrents;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ROUND(207.057792628006,2)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391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Result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207.06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average downloads were made, from the torrents table.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325"/>
            <a:ext cx="9143999" cy="46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/>
        </p:nvSpPr>
        <p:spPr>
          <a:xfrm>
            <a:off x="1291350" y="686900"/>
            <a:ext cx="60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CONCLUSIONS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1233675" y="1436975"/>
            <a:ext cx="60501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SemiBold"/>
                <a:ea typeface="Maven Pro SemiBold"/>
                <a:cs typeface="Maven Pro SemiBold"/>
                <a:sym typeface="Maven Pro SemiBold"/>
              </a:rPr>
              <a:t>After writing and running the queries, these are the answers to the questions:</a:t>
            </a:r>
            <a:endParaRPr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What is the most popular release type? -&gt; The most popular release type is 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‘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Album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’ and it has a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total count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 of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35,233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.</a:t>
            </a:r>
            <a:endParaRPr sz="12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For the last three years, what release type has the most torrents? -&gt; The release type with the most torrent from the last three years was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Album,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 with a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total download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 of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1,387,307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.</a:t>
            </a:r>
            <a:endParaRPr sz="12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Who are the top five most common artists? -&gt;  Top 5 most common artists are 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DJ screw, Eminem, 2pac, Lil Wayne, and Kanye west.</a:t>
            </a:r>
            <a:endParaRPr sz="12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What is the average number of downloads? -&gt; </a:t>
            </a:r>
            <a:r>
              <a:rPr lang="en" sz="13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The average number of downloads is </a:t>
            </a:r>
            <a:r>
              <a:rPr lang="en" sz="13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207.06.</a:t>
            </a:r>
            <a:endParaRPr sz="13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Information</a:t>
            </a:r>
            <a:endParaRPr/>
          </a:p>
        </p:txBody>
      </p:sp>
      <p:sp>
        <p:nvSpPr>
          <p:cNvPr id="284" name="Google Shape;284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Echo team is a team of five from the D</a:t>
            </a:r>
            <a:r>
              <a:rPr b="1" lang="en"/>
              <a:t>ATA</a:t>
            </a:r>
            <a:r>
              <a:rPr b="1" lang="en"/>
              <a:t> track. Its members are: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Toyibat Adele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Chidera Jennifer Udoh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Nnenna Edeh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Okorie Ugonma Regina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Osaruonamen Olu-Osawe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Information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 were tasked with using a SQLite </a:t>
            </a:r>
            <a:r>
              <a:rPr b="1" lang="en" sz="2100">
                <a:solidFill>
                  <a:schemeClr val="dk1"/>
                </a:solidFill>
              </a:rPr>
              <a:t>database</a:t>
            </a:r>
            <a:r>
              <a:rPr b="1" lang="en" sz="2100">
                <a:solidFill>
                  <a:schemeClr val="dk1"/>
                </a:solidFill>
              </a:rPr>
              <a:t> to write queries that answer the following: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What is the most popular release type?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For the last three years, what release type has the most torrents?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Who are the top five most common artists?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What is the average number of downloads?</a:t>
            </a:r>
            <a:endParaRPr sz="18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92825"/>
            <a:ext cx="70305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Each team member was </a:t>
            </a:r>
            <a:r>
              <a:rPr b="1" lang="en" sz="2100">
                <a:solidFill>
                  <a:schemeClr val="dk1"/>
                </a:solidFill>
              </a:rPr>
              <a:t>assigned the task of writing a query and a well-detailed report to answer a question.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 accomplish this while maintaining an ease of workflow, we used the following tools: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DB Browser for SQLite, to write and run the queries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Slack, for effective team communication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ClickUp, for easy task management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Google drive, for easy file access and management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Github, for easy file and code access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01" name="Google Shape;301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02.11.22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04" name="Google Shape;304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5" name="Google Shape;305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7"/>
          <p:cNvSpPr txBox="1"/>
          <p:nvPr>
            <p:ph idx="4294967295" type="body"/>
          </p:nvPr>
        </p:nvSpPr>
        <p:spPr>
          <a:xfrm>
            <a:off x="341025" y="698275"/>
            <a:ext cx="1824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Project start date</a:t>
            </a:r>
            <a:endParaRPr sz="1600"/>
          </a:p>
        </p:txBody>
      </p:sp>
      <p:sp>
        <p:nvSpPr>
          <p:cNvPr descr="Background pointer shape in timeline graphic" id="307" name="Google Shape;307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09" name="Google Shape;309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10" name="Google Shape;310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Team starts working on the project </a:t>
            </a:r>
            <a:r>
              <a:rPr lang="en" sz="1600"/>
              <a:t>prerequisites</a:t>
            </a:r>
            <a:r>
              <a:rPr lang="en" sz="1600"/>
              <a:t> </a:t>
            </a:r>
            <a:endParaRPr sz="1600"/>
          </a:p>
        </p:txBody>
      </p:sp>
      <p:sp>
        <p:nvSpPr>
          <p:cNvPr descr="Background pointer shape in timeline graphic" id="313" name="Google Shape;313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08</a:t>
            </a:r>
            <a:r>
              <a:rPr b="1" lang="en" sz="1600">
                <a:solidFill>
                  <a:schemeClr val="lt1"/>
                </a:solidFill>
              </a:rPr>
              <a:t>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316" name="Google Shape;31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" name="Google Shape;31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Team gets individual tasks assigned</a:t>
            </a:r>
            <a:endParaRPr sz="1600"/>
          </a:p>
        </p:txBody>
      </p:sp>
      <p:sp>
        <p:nvSpPr>
          <p:cNvPr descr="Background pointer shape in timeline graphic" id="319" name="Google Shape;319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21" name="Google Shape;321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22" name="Google Shape;322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Team finishes their task and make submission</a:t>
            </a:r>
            <a:endParaRPr sz="1600"/>
          </a:p>
        </p:txBody>
      </p:sp>
      <p:sp>
        <p:nvSpPr>
          <p:cNvPr descr="Background pointer shape in timeline graphic" id="325" name="Google Shape;325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11.10.22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27" name="Google Shape;327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28" name="Google Shape;32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Present project to facilitators and the whole track.</a:t>
            </a:r>
            <a:endParaRPr sz="1600"/>
          </a:p>
        </p:txBody>
      </p:sp>
      <p:sp>
        <p:nvSpPr>
          <p:cNvPr id="331" name="Google Shape;331;p17"/>
          <p:cNvSpPr txBox="1"/>
          <p:nvPr/>
        </p:nvSpPr>
        <p:spPr>
          <a:xfrm>
            <a:off x="340925" y="117350"/>
            <a:ext cx="47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PROJECT WORKFLOW</a:t>
            </a:r>
            <a:endParaRPr sz="1700" u="sng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TO COMPLETE THE PROJECT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Pre-querying</a:t>
            </a:r>
            <a:endParaRPr/>
          </a:p>
        </p:txBody>
      </p: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Before starting the task, we did proper research and educated </a:t>
            </a:r>
            <a:r>
              <a:rPr b="1" lang="en" sz="2100">
                <a:solidFill>
                  <a:schemeClr val="dk1"/>
                </a:solidFill>
              </a:rPr>
              <a:t>ourselves</a:t>
            </a:r>
            <a:r>
              <a:rPr b="1" lang="en" sz="2100">
                <a:solidFill>
                  <a:schemeClr val="dk1"/>
                </a:solidFill>
              </a:rPr>
              <a:t> on the basics of SQL. We also confirmed that our dataset had no missing value and that it had the correct </a:t>
            </a:r>
            <a:r>
              <a:rPr b="1" lang="en" sz="2100">
                <a:solidFill>
                  <a:schemeClr val="dk1"/>
                </a:solidFill>
              </a:rPr>
              <a:t>data type</a:t>
            </a:r>
            <a:r>
              <a:rPr b="1" lang="en" sz="2100">
                <a:solidFill>
                  <a:schemeClr val="dk1"/>
                </a:solidFill>
              </a:rPr>
              <a:t>. This was to ensure that our answers were accurate, and that we didn’t run into errors while running our queries.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1 - Okorie Ugonma Regina</a:t>
            </a:r>
            <a:endParaRPr sz="2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“What is the most popular release type?”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dk1"/>
                </a:solidFill>
              </a:rPr>
              <a:t>Query</a:t>
            </a:r>
            <a:endParaRPr b="1" sz="26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DISTINCT releasetype, COUNT(*)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GROUP BY releasetype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ORDER BY COUNT(*) DESC;</a:t>
            </a:r>
            <a:endParaRPr b="1" sz="21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9" name="Google Shape;349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chemeClr val="dk1"/>
                </a:solidFill>
              </a:rPr>
              <a:t>Result</a:t>
            </a:r>
            <a:endParaRPr b="1" sz="2900" u="sng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The most popular release type is ‘</a:t>
            </a:r>
            <a:r>
              <a:rPr b="1" lang="en" sz="20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album</a:t>
            </a:r>
            <a:r>
              <a:rPr b="1" lang="en" sz="20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’ with a </a:t>
            </a:r>
            <a:r>
              <a:rPr b="1" lang="en" sz="20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total count</a:t>
            </a:r>
            <a:r>
              <a:rPr b="1" lang="en" sz="20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of </a:t>
            </a:r>
            <a:r>
              <a:rPr b="1" lang="en" sz="20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35,233</a:t>
            </a:r>
            <a:r>
              <a:rPr b="1" lang="en" sz="12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1" sz="12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9250" r="9250" t="0"/>
          <a:stretch/>
        </p:blipFill>
        <p:spPr>
          <a:xfrm>
            <a:off x="0" y="456100"/>
            <a:ext cx="9144000" cy="46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E06666"/>
      </a:dk1>
      <a:lt1>
        <a:srgbClr val="FFFFFF"/>
      </a:lt1>
      <a:dk2>
        <a:srgbClr val="000000"/>
      </a:dk2>
      <a:lt2>
        <a:srgbClr val="E6B8AF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