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 SemiBold"/>
      <p:regular r:id="rId26"/>
      <p:bold r:id="rId27"/>
    </p:embeddedFont>
    <p:embeddedFont>
      <p:font typeface="Maven Pro"/>
      <p:regular r:id="rId28"/>
      <p:bold r:id="rId29"/>
    </p:embeddedFont>
    <p:embeddedFont>
      <p:font typeface="Nunito Medium"/>
      <p:regular r:id="rId30"/>
      <p:bold r:id="rId31"/>
      <p:italic r:id="rId32"/>
      <p:boldItalic r:id="rId33"/>
    </p:embeddedFont>
    <p:embeddedFont>
      <p:font typeface="Nunito ExtraBold"/>
      <p:bold r:id="rId34"/>
      <p:boldItalic r:id="rId35"/>
    </p:embeddedFont>
    <p:embeddedFont>
      <p:font typeface="Maven Pro ExtraBold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SemiBold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MavenPro-regular.fntdata"/><Relationship Id="rId27" Type="http://schemas.openxmlformats.org/officeDocument/2006/relationships/font" Target="fonts/MavenPro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Medium-bold.fntdata"/><Relationship Id="rId30" Type="http://schemas.openxmlformats.org/officeDocument/2006/relationships/font" Target="fonts/NunitoMedium-regular.fntdata"/><Relationship Id="rId11" Type="http://schemas.openxmlformats.org/officeDocument/2006/relationships/slide" Target="slides/slide6.xml"/><Relationship Id="rId33" Type="http://schemas.openxmlformats.org/officeDocument/2006/relationships/font" Target="fonts/Nunito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Medium-italic.fntdata"/><Relationship Id="rId13" Type="http://schemas.openxmlformats.org/officeDocument/2006/relationships/slide" Target="slides/slide8.xml"/><Relationship Id="rId35" Type="http://schemas.openxmlformats.org/officeDocument/2006/relationships/font" Target="fonts/NunitoExtraBold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Extra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avenProExtraBo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8a5f94de4a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8a5f94de4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a5f94de4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a5f94de4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8a5f94de4a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8a5f94de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8a5f94de4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8a5f94de4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a5f94de4a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a5f94de4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a5f94de4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a5f94de4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8a5f94de4a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8a5f94de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8a5f94de4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8a5f94de4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Report:</a:t>
            </a:r>
            <a:br>
              <a:rPr lang="en"/>
            </a:br>
            <a:r>
              <a:rPr lang="en"/>
              <a:t>Echo Team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short presentation showing our work.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"/>
          <p:cNvSpPr txBox="1"/>
          <p:nvPr>
            <p:ph type="title"/>
          </p:nvPr>
        </p:nvSpPr>
        <p:spPr>
          <a:xfrm>
            <a:off x="1303800" y="598575"/>
            <a:ext cx="69444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33"/>
              <a:t>Task 2 - </a:t>
            </a:r>
            <a:r>
              <a:rPr b="0" lang="en">
                <a:latin typeface="Maven Pro ExtraBold"/>
                <a:ea typeface="Maven Pro ExtraBold"/>
                <a:cs typeface="Maven Pro ExtraBold"/>
                <a:sym typeface="Maven Pro ExtraBold"/>
              </a:rPr>
              <a:t>Osaruonamen Olu-Osawe</a:t>
            </a:r>
            <a:endParaRPr b="0" sz="4433">
              <a:latin typeface="Maven Pro ExtraBold"/>
              <a:ea typeface="Maven Pro ExtraBold"/>
              <a:cs typeface="Maven Pro ExtraBold"/>
              <a:sym typeface="Maven Pro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Maven Pro SemiBold"/>
                <a:ea typeface="Maven Pro SemiBold"/>
                <a:cs typeface="Maven Pro SemiBold"/>
                <a:sym typeface="Maven Pro SemiBold"/>
              </a:rPr>
              <a:t>“For the last three years, what release type has the most torrents?”</a:t>
            </a:r>
            <a:endParaRPr b="0" sz="16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62" name="Google Shape;362;p22"/>
          <p:cNvSpPr txBox="1"/>
          <p:nvPr>
            <p:ph idx="1" type="body"/>
          </p:nvPr>
        </p:nvSpPr>
        <p:spPr>
          <a:xfrm>
            <a:off x="137375" y="1990050"/>
            <a:ext cx="4766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</a:rPr>
              <a:t>Query</a:t>
            </a:r>
            <a:endParaRPr b="1" sz="2100" u="sng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SELECT releaseType, SUM(totalSnatched) AS ‘totalDownloads’</a:t>
            </a:r>
            <a:endParaRPr b="1" i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FROM torrents</a:t>
            </a:r>
            <a:endParaRPr b="1" i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WHERE groupyear &gt;= 2014</a:t>
            </a:r>
            <a:endParaRPr b="1" i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GROUPBY releaseType</a:t>
            </a:r>
            <a:endParaRPr b="1" i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ORDER BY totalDownloads DESC</a:t>
            </a:r>
            <a:endParaRPr b="1" i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LIMIT 1;</a:t>
            </a:r>
            <a:endParaRPr b="1" sz="21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63" name="Google Shape;363;p2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</a:rPr>
              <a:t>Result</a:t>
            </a:r>
            <a:endParaRPr b="1" sz="2100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The release type with the most torrents from the last three years, was </a:t>
            </a:r>
            <a:r>
              <a:rPr b="1" lang="en" sz="1700" u="sng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Album</a:t>
            </a: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 with a </a:t>
            </a:r>
            <a:r>
              <a:rPr b="1" lang="en" sz="1700" u="sng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total download</a:t>
            </a: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 of </a:t>
            </a:r>
            <a:r>
              <a:rPr b="1" lang="en" sz="1700" u="sng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1,387,307</a:t>
            </a: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b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 txBox="1"/>
          <p:nvPr/>
        </p:nvSpPr>
        <p:spPr>
          <a:xfrm>
            <a:off x="1423250" y="860000"/>
            <a:ext cx="47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9" name="Google Shape;369;p23"/>
          <p:cNvSpPr txBox="1"/>
          <p:nvPr/>
        </p:nvSpPr>
        <p:spPr>
          <a:xfrm>
            <a:off x="2198100" y="55900"/>
            <a:ext cx="47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picture of the query and the result gotten</a:t>
            </a:r>
            <a:endParaRPr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0" name="Google Shape;370;p23"/>
          <p:cNvPicPr preferRelativeResize="0"/>
          <p:nvPr/>
        </p:nvPicPr>
        <p:blipFill rotWithShape="1">
          <a:blip r:embed="rId3">
            <a:alphaModFix/>
          </a:blip>
          <a:srcRect b="-1163" l="0" r="-5932" t="0"/>
          <a:stretch/>
        </p:blipFill>
        <p:spPr>
          <a:xfrm>
            <a:off x="0" y="505550"/>
            <a:ext cx="9605575" cy="49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"/>
          <p:cNvSpPr txBox="1"/>
          <p:nvPr>
            <p:ph type="title"/>
          </p:nvPr>
        </p:nvSpPr>
        <p:spPr>
          <a:xfrm>
            <a:off x="1303800" y="598575"/>
            <a:ext cx="69444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33"/>
              <a:t>Task 3 - Chidera Jennifer Udoh</a:t>
            </a:r>
            <a:endParaRPr sz="28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Maven Pro SemiBold"/>
                <a:ea typeface="Maven Pro SemiBold"/>
                <a:cs typeface="Maven Pro SemiBold"/>
                <a:sym typeface="Maven Pro SemiBold"/>
              </a:rPr>
              <a:t>“Who are the top five most common artists?”</a:t>
            </a:r>
            <a:endParaRPr b="0" sz="16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76" name="Google Shape;376;p24"/>
          <p:cNvSpPr txBox="1"/>
          <p:nvPr>
            <p:ph idx="1" type="body"/>
          </p:nvPr>
        </p:nvSpPr>
        <p:spPr>
          <a:xfrm>
            <a:off x="170350" y="1990050"/>
            <a:ext cx="4563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</a:rPr>
              <a:t>Query</a:t>
            </a:r>
            <a:endParaRPr b="1" sz="2100" u="sng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SELECT artist, COUNT(artist)</a:t>
            </a:r>
            <a:endParaRPr b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FROM torrents</a:t>
            </a:r>
            <a:endParaRPr b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GROUP BY artist</a:t>
            </a:r>
            <a:endParaRPr b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ORDER BY COUNT(artist) DESC</a:t>
            </a:r>
            <a:endParaRPr b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LIMIT 6;</a:t>
            </a:r>
            <a:endParaRPr b="1" i="1" sz="18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2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</a:rPr>
              <a:t>Result</a:t>
            </a:r>
            <a:endParaRPr b="1" sz="2100" u="sng">
              <a:solidFill>
                <a:schemeClr val="dk1"/>
              </a:solidFill>
            </a:endParaRPr>
          </a:p>
          <a:p>
            <a:pPr indent="-336550" lvl="0" marL="1371600" rtl="0" algn="just">
              <a:spcBef>
                <a:spcPts val="1200"/>
              </a:spcBef>
              <a:spcAft>
                <a:spcPts val="0"/>
              </a:spcAft>
              <a:buSzPts val="1700"/>
              <a:buFont typeface="Maven Pro"/>
              <a:buAutoNum type="arabicPeriod"/>
            </a:pP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DJ screw	</a:t>
            </a:r>
            <a:endParaRPr b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1371600" rtl="0" algn="just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AutoNum type="arabicPeriod"/>
            </a:pP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Eminem	</a:t>
            </a:r>
            <a:endParaRPr b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1371600" rtl="0" algn="just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AutoNum type="arabicPeriod"/>
            </a:pP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2pac</a:t>
            </a:r>
            <a:endParaRPr b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1371600" rtl="0" algn="just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AutoNum type="arabicPeriod"/>
            </a:pP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Lil Wayne	</a:t>
            </a:r>
            <a:endParaRPr b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1371600" rtl="0" algn="just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AutoNum type="arabicPeriod"/>
            </a:pP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Kanye west</a:t>
            </a:r>
            <a:endParaRPr b="1" sz="21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"/>
          <p:cNvSpPr txBox="1"/>
          <p:nvPr/>
        </p:nvSpPr>
        <p:spPr>
          <a:xfrm>
            <a:off x="1423250" y="860000"/>
            <a:ext cx="47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3" name="Google Shape;383;p25"/>
          <p:cNvSpPr txBox="1"/>
          <p:nvPr/>
        </p:nvSpPr>
        <p:spPr>
          <a:xfrm>
            <a:off x="2198100" y="55900"/>
            <a:ext cx="47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picture of the query and the result gotten</a:t>
            </a:r>
            <a:endParaRPr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4" name="Google Shape;384;p25"/>
          <p:cNvPicPr preferRelativeResize="0"/>
          <p:nvPr/>
        </p:nvPicPr>
        <p:blipFill rotWithShape="1">
          <a:blip r:embed="rId3">
            <a:alphaModFix/>
          </a:blip>
          <a:srcRect b="7235" l="0" r="0" t="0"/>
          <a:stretch/>
        </p:blipFill>
        <p:spPr>
          <a:xfrm>
            <a:off x="0" y="538525"/>
            <a:ext cx="9143999" cy="46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"/>
          <p:cNvSpPr txBox="1"/>
          <p:nvPr>
            <p:ph type="title"/>
          </p:nvPr>
        </p:nvSpPr>
        <p:spPr>
          <a:xfrm>
            <a:off x="1303800" y="598575"/>
            <a:ext cx="69444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33"/>
              <a:t>Task 4 - Nnenna Edeh</a:t>
            </a:r>
            <a:endParaRPr sz="28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Maven Pro SemiBold"/>
                <a:ea typeface="Maven Pro SemiBold"/>
                <a:cs typeface="Maven Pro SemiBold"/>
                <a:sym typeface="Maven Pro SemiBold"/>
              </a:rPr>
              <a:t>“What is the average number of downloads?”</a:t>
            </a:r>
            <a:endParaRPr b="0" sz="16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90" name="Google Shape;390;p2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</a:rPr>
              <a:t>Query</a:t>
            </a:r>
            <a:endParaRPr b="1" sz="2100" u="sng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SELECT avg(totalSnatched)</a:t>
            </a:r>
            <a:endParaRPr b="1" i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FROM torrents;</a:t>
            </a:r>
            <a:endParaRPr b="1" i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SELECT ROUND(207.057792628006,2)</a:t>
            </a:r>
            <a:endParaRPr b="1" i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1" name="Google Shape;391;p2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</a:rPr>
              <a:t>Result</a:t>
            </a:r>
            <a:endParaRPr b="1" sz="2100" u="sng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 u="sng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207.06</a:t>
            </a:r>
            <a:r>
              <a:rPr b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 average downloads were made, from the torrents table.</a:t>
            </a:r>
            <a:endParaRPr b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"/>
          <p:cNvSpPr txBox="1"/>
          <p:nvPr/>
        </p:nvSpPr>
        <p:spPr>
          <a:xfrm>
            <a:off x="1423250" y="860000"/>
            <a:ext cx="47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7" name="Google Shape;397;p27"/>
          <p:cNvSpPr txBox="1"/>
          <p:nvPr/>
        </p:nvSpPr>
        <p:spPr>
          <a:xfrm>
            <a:off x="2198100" y="55900"/>
            <a:ext cx="47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picture of the query and the result gotten</a:t>
            </a:r>
            <a:endParaRPr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8" name="Google Shape;3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7325"/>
            <a:ext cx="9143999" cy="46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/>
          <p:nvPr/>
        </p:nvSpPr>
        <p:spPr>
          <a:xfrm>
            <a:off x="1291350" y="686900"/>
            <a:ext cx="605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CONCLUSIONS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04" name="Google Shape;404;p28"/>
          <p:cNvSpPr txBox="1"/>
          <p:nvPr/>
        </p:nvSpPr>
        <p:spPr>
          <a:xfrm>
            <a:off x="1233675" y="1436975"/>
            <a:ext cx="60501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 SemiBold"/>
                <a:ea typeface="Maven Pro SemiBold"/>
                <a:cs typeface="Maven Pro SemiBold"/>
                <a:sym typeface="Maven Pro SemiBold"/>
              </a:rPr>
              <a:t>After writing and running the queries, these are the answers to the questions:</a:t>
            </a:r>
            <a:endParaRPr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eorgia"/>
              <a:buAutoNum type="arabicPeriod"/>
            </a:pPr>
            <a:r>
              <a:rPr lang="en" sz="1200">
                <a:solidFill>
                  <a:schemeClr val="dk2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What is the most popular release type? -&gt; The most popular release type is </a:t>
            </a:r>
            <a:r>
              <a:rPr lang="en" sz="1200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‘</a:t>
            </a:r>
            <a:r>
              <a:rPr lang="en" sz="1200" u="sng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Album</a:t>
            </a:r>
            <a:r>
              <a:rPr lang="en" sz="1200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’ and it has a </a:t>
            </a:r>
            <a:r>
              <a:rPr lang="en" sz="1200" u="sng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total count</a:t>
            </a:r>
            <a:r>
              <a:rPr lang="en" sz="1200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 of </a:t>
            </a:r>
            <a:r>
              <a:rPr lang="en" sz="1200" u="sng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35,233</a:t>
            </a:r>
            <a:r>
              <a:rPr lang="en" sz="1200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.</a:t>
            </a:r>
            <a:endParaRPr sz="1200">
              <a:solidFill>
                <a:schemeClr val="dk2"/>
              </a:solidFill>
              <a:highlight>
                <a:srgbClr val="F4CCCC"/>
              </a:highlight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eorgia"/>
              <a:buAutoNum type="arabicPeriod"/>
            </a:pPr>
            <a:r>
              <a:rPr lang="en" sz="1200">
                <a:solidFill>
                  <a:schemeClr val="dk2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For the last three years, what release type has the most torrents? -&gt; The release type with the most torrent from the last three years was </a:t>
            </a:r>
            <a:r>
              <a:rPr lang="en" sz="1200" u="sng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Album,</a:t>
            </a:r>
            <a:r>
              <a:rPr lang="en" sz="1200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 with a </a:t>
            </a:r>
            <a:r>
              <a:rPr lang="en" sz="1200" u="sng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total download</a:t>
            </a:r>
            <a:r>
              <a:rPr lang="en" sz="1200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 of </a:t>
            </a:r>
            <a:r>
              <a:rPr lang="en" sz="1200" u="sng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1,387,307</a:t>
            </a:r>
            <a:r>
              <a:rPr lang="en" sz="1200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.</a:t>
            </a:r>
            <a:endParaRPr sz="1200">
              <a:solidFill>
                <a:schemeClr val="dk2"/>
              </a:solidFill>
              <a:highlight>
                <a:srgbClr val="F4CCCC"/>
              </a:highlight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eorgia"/>
              <a:buAutoNum type="arabicPeriod"/>
            </a:pPr>
            <a:r>
              <a:rPr lang="en" sz="1200">
                <a:solidFill>
                  <a:schemeClr val="dk2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Who are the top five most common artists? -&gt;  Top 5 most common artists are </a:t>
            </a:r>
            <a:r>
              <a:rPr lang="en" sz="1200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DJ screw, Eminem, 2pac, Lil Wayne, and Kanye west.</a:t>
            </a:r>
            <a:endParaRPr sz="1200">
              <a:solidFill>
                <a:schemeClr val="dk2"/>
              </a:solidFill>
              <a:highlight>
                <a:srgbClr val="F4CCCC"/>
              </a:highlight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eorgia"/>
              <a:buAutoNum type="arabicPeriod"/>
            </a:pPr>
            <a:r>
              <a:rPr lang="en" sz="1200">
                <a:solidFill>
                  <a:schemeClr val="dk2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What is the average number of downloads? -&gt; </a:t>
            </a:r>
            <a:r>
              <a:rPr lang="en" sz="1300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The average number of downloads is </a:t>
            </a:r>
            <a:r>
              <a:rPr lang="en" sz="1300" u="sng">
                <a:solidFill>
                  <a:schemeClr val="dk2"/>
                </a:solidFill>
                <a:highlight>
                  <a:srgbClr val="F4CCCC"/>
                </a:highlight>
                <a:latin typeface="Maven Pro SemiBold"/>
                <a:ea typeface="Maven Pro SemiBold"/>
                <a:cs typeface="Maven Pro SemiBold"/>
                <a:sym typeface="Maven Pro SemiBold"/>
              </a:rPr>
              <a:t>207.06.</a:t>
            </a:r>
            <a:endParaRPr sz="1300">
              <a:solidFill>
                <a:schemeClr val="dk2"/>
              </a:solidFill>
              <a:highlight>
                <a:srgbClr val="F4CCCC"/>
              </a:highlight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Information</a:t>
            </a:r>
            <a:endParaRPr/>
          </a:p>
        </p:txBody>
      </p:sp>
      <p:sp>
        <p:nvSpPr>
          <p:cNvPr id="284" name="Google Shape;284;p14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Echo team is a team of five from the D</a:t>
            </a:r>
            <a:r>
              <a:rPr b="1" lang="en"/>
              <a:t>ATA</a:t>
            </a:r>
            <a:r>
              <a:rPr b="1" lang="en"/>
              <a:t> track. Its members are: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Toyibat Adele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Chidera Jennifer Udoh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Nnenna Edeh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Okorie Ugonma Regina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Osaruonamen Olu-Osawe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Information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We were tasked with using a SQLite </a:t>
            </a:r>
            <a:r>
              <a:rPr b="1" lang="en" sz="2100">
                <a:solidFill>
                  <a:schemeClr val="dk1"/>
                </a:solidFill>
              </a:rPr>
              <a:t>database</a:t>
            </a:r>
            <a:r>
              <a:rPr b="1" lang="en" sz="2100">
                <a:solidFill>
                  <a:schemeClr val="dk1"/>
                </a:solidFill>
              </a:rPr>
              <a:t> to write queries that answer the following: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Nunito Medium"/>
              <a:buChar char="●"/>
            </a:pPr>
            <a:r>
              <a:rPr lang="en" sz="1600">
                <a:latin typeface="Nunito Medium"/>
                <a:ea typeface="Nunito Medium"/>
                <a:cs typeface="Nunito Medium"/>
                <a:sym typeface="Nunito Medium"/>
              </a:rPr>
              <a:t>What is the most popular release type?</a:t>
            </a:r>
            <a:endParaRPr sz="16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 Medium"/>
              <a:buChar char="●"/>
            </a:pPr>
            <a:r>
              <a:rPr lang="en" sz="1600">
                <a:latin typeface="Nunito Medium"/>
                <a:ea typeface="Nunito Medium"/>
                <a:cs typeface="Nunito Medium"/>
                <a:sym typeface="Nunito Medium"/>
              </a:rPr>
              <a:t>For the last three years, what release type has the most torrents?</a:t>
            </a:r>
            <a:endParaRPr sz="16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 Medium"/>
              <a:buChar char="●"/>
            </a:pPr>
            <a:r>
              <a:rPr lang="en" sz="1600">
                <a:latin typeface="Nunito Medium"/>
                <a:ea typeface="Nunito Medium"/>
                <a:cs typeface="Nunito Medium"/>
                <a:sym typeface="Nunito Medium"/>
              </a:rPr>
              <a:t>Who are the top five most common artists?</a:t>
            </a:r>
            <a:endParaRPr sz="16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 Medium"/>
              <a:buChar char="●"/>
            </a:pPr>
            <a:r>
              <a:rPr lang="en" sz="1600">
                <a:latin typeface="Nunito Medium"/>
                <a:ea typeface="Nunito Medium"/>
                <a:cs typeface="Nunito Medium"/>
                <a:sym typeface="Nunito Medium"/>
              </a:rPr>
              <a:t>What is the average number of downloads?</a:t>
            </a:r>
            <a:endParaRPr sz="18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steps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492825"/>
            <a:ext cx="7030500" cy="30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Each team member was </a:t>
            </a:r>
            <a:r>
              <a:rPr b="1" lang="en" sz="2100">
                <a:solidFill>
                  <a:schemeClr val="dk1"/>
                </a:solidFill>
              </a:rPr>
              <a:t>assigned the task of writing a query and a well-detailed report to answer a question.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To accomplish this while maintaining an ease of workflow, we used the following tools: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DB Browser for SQLite, to write and run the queries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Slack, for effective team communication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ClickUp, for easy task management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Google drive, for easy file access and management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Github, for easy file and code access</a:t>
            </a:r>
            <a:endParaRPr sz="1500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301" name="Google Shape;301;p1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02.11.22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304" name="Google Shape;304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5" name="Google Shape;305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17"/>
          <p:cNvSpPr txBox="1"/>
          <p:nvPr>
            <p:ph idx="4294967295" type="body"/>
          </p:nvPr>
        </p:nvSpPr>
        <p:spPr>
          <a:xfrm>
            <a:off x="341025" y="698275"/>
            <a:ext cx="18240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Project start date</a:t>
            </a:r>
            <a:endParaRPr sz="1600"/>
          </a:p>
        </p:txBody>
      </p:sp>
      <p:sp>
        <p:nvSpPr>
          <p:cNvPr descr="Background pointer shape in timeline graphic" id="307" name="Google Shape;307;p1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06.11.22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309" name="Google Shape;309;p17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310" name="Google Shape;310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1" name="Google Shape;311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17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Team starts working on the project </a:t>
            </a:r>
            <a:r>
              <a:rPr lang="en" sz="1600"/>
              <a:t>prerequisites</a:t>
            </a:r>
            <a:r>
              <a:rPr lang="en" sz="1600"/>
              <a:t> </a:t>
            </a:r>
            <a:endParaRPr sz="1600"/>
          </a:p>
        </p:txBody>
      </p:sp>
      <p:sp>
        <p:nvSpPr>
          <p:cNvPr descr="Background pointer shape in timeline graphic" id="313" name="Google Shape;313;p1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08</a:t>
            </a:r>
            <a:r>
              <a:rPr b="1" lang="en" sz="1600">
                <a:solidFill>
                  <a:schemeClr val="lt1"/>
                </a:solidFill>
              </a:rPr>
              <a:t>.11.22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316" name="Google Shape;316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7" name="Google Shape;317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17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Team gets individual tasks assigned</a:t>
            </a:r>
            <a:endParaRPr sz="1600"/>
          </a:p>
        </p:txBody>
      </p:sp>
      <p:sp>
        <p:nvSpPr>
          <p:cNvPr descr="Background pointer shape in timeline graphic" id="319" name="Google Shape;319;p1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10.11.22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321" name="Google Shape;321;p1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322" name="Google Shape;322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3" name="Google Shape;323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17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Team finishes their task and make submission</a:t>
            </a:r>
            <a:endParaRPr sz="1600"/>
          </a:p>
        </p:txBody>
      </p:sp>
      <p:sp>
        <p:nvSpPr>
          <p:cNvPr descr="Background pointer shape in timeline graphic" id="325" name="Google Shape;325;p1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11.10.22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327" name="Google Shape;327;p1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328" name="Google Shape;328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9" name="Google Shape;329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17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Present project to facilitators and the whole track.</a:t>
            </a:r>
            <a:endParaRPr sz="1600"/>
          </a:p>
        </p:txBody>
      </p:sp>
      <p:sp>
        <p:nvSpPr>
          <p:cNvPr id="331" name="Google Shape;331;p17"/>
          <p:cNvSpPr txBox="1"/>
          <p:nvPr/>
        </p:nvSpPr>
        <p:spPr>
          <a:xfrm>
            <a:off x="340925" y="117350"/>
            <a:ext cx="474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PROJECT WORKFLOW</a:t>
            </a:r>
            <a:endParaRPr sz="1700" u="sng">
              <a:solidFill>
                <a:schemeClr val="dk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TAKEN TO COMPLETE THE PROJECT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Pre-querying</a:t>
            </a:r>
            <a:endParaRPr/>
          </a:p>
        </p:txBody>
      </p:sp>
      <p:sp>
        <p:nvSpPr>
          <p:cNvPr id="342" name="Google Shape;342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Before starting the task, we did proper research and educated </a:t>
            </a:r>
            <a:r>
              <a:rPr b="1" lang="en" sz="2100">
                <a:solidFill>
                  <a:schemeClr val="dk1"/>
                </a:solidFill>
              </a:rPr>
              <a:t>ourselves</a:t>
            </a:r>
            <a:r>
              <a:rPr b="1" lang="en" sz="2100">
                <a:solidFill>
                  <a:schemeClr val="dk1"/>
                </a:solidFill>
              </a:rPr>
              <a:t> on the basics of SQL. We also confirmed that our dataset had no missing value and that it had the correct </a:t>
            </a:r>
            <a:r>
              <a:rPr b="1" lang="en" sz="2100">
                <a:solidFill>
                  <a:schemeClr val="dk1"/>
                </a:solidFill>
              </a:rPr>
              <a:t>data type</a:t>
            </a:r>
            <a:r>
              <a:rPr b="1" lang="en" sz="2100">
                <a:solidFill>
                  <a:schemeClr val="dk1"/>
                </a:solidFill>
              </a:rPr>
              <a:t>. This was to ensure that our answers were accurate and that we didn’t into errors while running our queries.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"/>
          <p:cNvSpPr txBox="1"/>
          <p:nvPr>
            <p:ph type="title"/>
          </p:nvPr>
        </p:nvSpPr>
        <p:spPr>
          <a:xfrm>
            <a:off x="1303800" y="598575"/>
            <a:ext cx="69444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33"/>
              <a:t>Task 1 - Okorie Ugonma Regina</a:t>
            </a:r>
            <a:endParaRPr sz="28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Maven Pro SemiBold"/>
                <a:ea typeface="Maven Pro SemiBold"/>
                <a:cs typeface="Maven Pro SemiBold"/>
                <a:sym typeface="Maven Pro SemiBold"/>
              </a:rPr>
              <a:t>“What is the most popular release type?”</a:t>
            </a:r>
            <a:endParaRPr b="0" sz="16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48" name="Google Shape;348;p20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chemeClr val="dk1"/>
                </a:solidFill>
              </a:rPr>
              <a:t>Query</a:t>
            </a:r>
            <a:endParaRPr b="1" sz="2600" u="sng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SELECT DISTINCT releasetype, COUNT(*)</a:t>
            </a:r>
            <a:endParaRPr b="1" i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FROM torrents</a:t>
            </a:r>
            <a:endParaRPr b="1" i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GROUP BY releasetype</a:t>
            </a:r>
            <a:endParaRPr b="1" i="1" sz="17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en" sz="17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ORDER BY COUNT(*) DESC;</a:t>
            </a:r>
            <a:endParaRPr b="1" sz="21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9" name="Google Shape;349;p20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chemeClr val="dk1"/>
                </a:solidFill>
              </a:rPr>
              <a:t>Result</a:t>
            </a:r>
            <a:endParaRPr b="1" sz="2900" u="sng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The most popular release type is ‘</a:t>
            </a:r>
            <a:r>
              <a:rPr b="1" lang="en" sz="2000" u="sng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album</a:t>
            </a:r>
            <a:r>
              <a:rPr b="1" lang="en" sz="20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’ with a </a:t>
            </a:r>
            <a:r>
              <a:rPr b="1" lang="en" sz="2000" u="sng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total count</a:t>
            </a:r>
            <a:r>
              <a:rPr b="1" lang="en" sz="20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 of </a:t>
            </a:r>
            <a:r>
              <a:rPr b="1" lang="en" sz="2000" u="sng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35,233</a:t>
            </a:r>
            <a:r>
              <a:rPr b="1" lang="en" sz="1200">
                <a:highlight>
                  <a:srgbClr val="F4CCCC"/>
                </a:highlight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b="1" sz="12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highlight>
                <a:srgbClr val="F4CCCC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/>
          <p:nvPr/>
        </p:nvSpPr>
        <p:spPr>
          <a:xfrm>
            <a:off x="1423250" y="860000"/>
            <a:ext cx="47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5" name="Google Shape;355;p21"/>
          <p:cNvPicPr preferRelativeResize="0"/>
          <p:nvPr/>
        </p:nvPicPr>
        <p:blipFill rotWithShape="1">
          <a:blip r:embed="rId3">
            <a:alphaModFix/>
          </a:blip>
          <a:srcRect b="0" l="9250" r="9250" t="0"/>
          <a:stretch/>
        </p:blipFill>
        <p:spPr>
          <a:xfrm>
            <a:off x="0" y="456100"/>
            <a:ext cx="9144000" cy="46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1"/>
          <p:cNvSpPr txBox="1"/>
          <p:nvPr/>
        </p:nvSpPr>
        <p:spPr>
          <a:xfrm>
            <a:off x="2198100" y="55900"/>
            <a:ext cx="47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picture of the query and the result gotten</a:t>
            </a:r>
            <a:endParaRPr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E06666"/>
      </a:dk1>
      <a:lt1>
        <a:srgbClr val="FFFFFF"/>
      </a:lt1>
      <a:dk2>
        <a:srgbClr val="000000"/>
      </a:dk2>
      <a:lt2>
        <a:srgbClr val="E6B8AF"/>
      </a:lt2>
      <a:accent1>
        <a:srgbClr val="1155CC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