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7" r:id="rId9"/>
    <p:sldId id="262" r:id="rId10"/>
    <p:sldId id="344" r:id="rId11"/>
    <p:sldId id="266" r:id="rId12"/>
    <p:sldId id="340" r:id="rId13"/>
    <p:sldId id="323" r:id="rId14"/>
    <p:sldId id="324" r:id="rId15"/>
    <p:sldId id="325" r:id="rId16"/>
    <p:sldId id="343" r:id="rId17"/>
    <p:sldId id="327" r:id="rId18"/>
    <p:sldId id="328" r:id="rId19"/>
    <p:sldId id="329" r:id="rId20"/>
    <p:sldId id="347" r:id="rId21"/>
    <p:sldId id="345" r:id="rId22"/>
    <p:sldId id="342" r:id="rId23"/>
    <p:sldId id="331" r:id="rId24"/>
    <p:sldId id="332" r:id="rId25"/>
    <p:sldId id="333" r:id="rId26"/>
    <p:sldId id="334" r:id="rId27"/>
    <p:sldId id="346" r:id="rId28"/>
    <p:sldId id="336" r:id="rId29"/>
    <p:sldId id="335" r:id="rId30"/>
    <p:sldId id="33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  <p14:sldId id="259"/>
            <p14:sldId id="260"/>
            <p14:sldId id="261"/>
            <p14:sldId id="263"/>
            <p14:sldId id="265"/>
            <p14:sldId id="267"/>
            <p14:sldId id="262"/>
            <p14:sldId id="344"/>
            <p14:sldId id="266"/>
            <p14:sldId id="340"/>
            <p14:sldId id="323"/>
            <p14:sldId id="324"/>
            <p14:sldId id="325"/>
            <p14:sldId id="343"/>
            <p14:sldId id="327"/>
            <p14:sldId id="328"/>
            <p14:sldId id="329"/>
            <p14:sldId id="347"/>
            <p14:sldId id="345"/>
            <p14:sldId id="342"/>
            <p14:sldId id="331"/>
            <p14:sldId id="332"/>
            <p14:sldId id="333"/>
            <p14:sldId id="334"/>
            <p14:sldId id="346"/>
            <p14:sldId id="336"/>
            <p14:sldId id="335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77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width grows with contents, the growth of a td affects the </a:t>
            </a:r>
            <a:r>
              <a:rPr lang="en-US" dirty="0" err="1"/>
              <a:t>tds</a:t>
            </a:r>
            <a:r>
              <a:rPr lang="en-US" dirty="0"/>
              <a:t> below it and above making them have the same td hence the rigidity of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100- (30 + 40) = 30% </a:t>
            </a:r>
            <a:r>
              <a:rPr lang="en-US" b="1" dirty="0"/>
              <a:t>NOT 10%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exercise also tests if participant can resize image to make it fit as an 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Anchor tag takes us to another page/place without taking data along while the form submit submits data to the specified action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8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D945-D574-4ACA-AC45-89F8F1B8179B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1001E-8A2F-4592-B9B9-DB25B6343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thea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br>
              <a:rPr lang="en-US" sz="4800" dirty="0">
                <a:solidFill>
                  <a:schemeClr val="bg1"/>
                </a:solidFill>
                <a:latin typeface="Corbel" panose="020B0503020204020204" pitchFamily="34" charset="0"/>
              </a:rPr>
            </a:br>
            <a:endParaRPr lang="en-US" sz="48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WEB APPLICATION DEVELOPMENT TRAINING </a:t>
            </a:r>
          </a:p>
          <a:p>
            <a:r>
              <a:rPr lang="en-US" sz="2400" dirty="0">
                <a:solidFill>
                  <a:schemeClr val="bg1"/>
                </a:solidFill>
                <a:latin typeface="Corbel" panose="020B0503020204020204" pitchFamily="34" charset="0"/>
              </a:rPr>
              <a:t>HTML Table, HTML Form – Day 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9C21-1433-45EA-8B85-39C36B1C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914023"/>
            <a:ext cx="6876288" cy="640080"/>
          </a:xfrm>
        </p:spPr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07A1-0809-493A-AC37-7E99B50A6F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Try out </a:t>
            </a:r>
            <a:r>
              <a:rPr lang="en-US" sz="2400" dirty="0" err="1">
                <a:latin typeface="Corbel" panose="020B0503020204020204" pitchFamily="34" charset="0"/>
              </a:rPr>
              <a:t>colspan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dirty="0" err="1">
                <a:latin typeface="Corbel" panose="020B0503020204020204" pitchFamily="34" charset="0"/>
              </a:rPr>
              <a:t>rowspan</a:t>
            </a:r>
            <a:endParaRPr lang="en-US" sz="2400" dirty="0">
              <a:latin typeface="Corbel" panose="020B0503020204020204" pitchFamily="34" charset="0"/>
            </a:endParaRP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3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A32-8913-443F-B751-8C5578A6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Attributes of 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B5EA-04F4-4732-A5EA-3142CC9A21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51" y="3473121"/>
            <a:ext cx="11262298" cy="2905999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A table just as it contains the lists of names can contain all sorts of HTML elements; text, images, links or even other tables.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orbel" panose="020B0503020204020204" pitchFamily="34" charset="0"/>
              </a:rPr>
              <a:t>Tables can also be nested, a table &lt;td&gt; can even contain another table.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orbel" panose="020B0503020204020204" pitchFamily="34" charset="0"/>
              </a:rPr>
              <a:t>Exercise</a:t>
            </a:r>
            <a:r>
              <a:rPr lang="en-US" sz="2000" dirty="0">
                <a:latin typeface="Corbel" panose="020B0503020204020204" pitchFamily="34" charset="0"/>
              </a:rPr>
              <a:t>: Using HTML table, design something similar to the above.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latin typeface="Corbel" panose="020B0503020204020204" pitchFamily="34" charset="0"/>
              </a:rPr>
              <a:t>Valign</a:t>
            </a:r>
            <a:r>
              <a:rPr lang="en-US" altLang="en-US" sz="2000" dirty="0">
                <a:latin typeface="Corbel" panose="020B0503020204020204" pitchFamily="34" charset="0"/>
              </a:rPr>
              <a:t> to move contents to the top, middle or bottom of the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A8F56-2EEF-49B9-915B-65DDDC9D13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207" y="1513866"/>
            <a:ext cx="9591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6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0916531-1861-4BE0-AADD-C39140C0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HTML Form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8631C43-BC2F-49D5-8EEA-C7A28C17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9" y="1627547"/>
            <a:ext cx="5907872" cy="4575289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form is used in capturing data from the users</a:t>
            </a:r>
          </a:p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It facilitates dynamic contents on your website</a:t>
            </a:r>
          </a:p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When automating any manual process, converting paper forms to their web equivalence is one of the important tasks you need to do.</a:t>
            </a:r>
          </a:p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Data captured are sent to a page specified.</a:t>
            </a:r>
          </a:p>
          <a:p>
            <a:pPr marL="342900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The submit button is used in sending the data to the specified page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A5AA5C-C53E-468D-9AD9-40A9649F5A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87" y="1358976"/>
            <a:ext cx="5161005" cy="3977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203DFCA-7B5D-4F65-B8B6-973EDFBA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The &lt;form&gt; Element</a:t>
            </a:r>
          </a:p>
        </p:txBody>
      </p:sp>
      <p:sp>
        <p:nvSpPr>
          <p:cNvPr id="5124" name="TextBox 7">
            <a:extLst>
              <a:ext uri="{FF2B5EF4-FFF2-40B4-BE49-F238E27FC236}">
                <a16:creationId xmlns:a16="http://schemas.microsoft.com/office/drawing/2014/main" id="{4E32F3A2-C70C-4C16-B8B9-19A5C5D6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44" y="1717231"/>
            <a:ext cx="662783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rbel" panose="020B0503020204020204" pitchFamily="34" charset="0"/>
              </a:rPr>
              <a:t>The &lt;form&gt; Element</a:t>
            </a:r>
          </a:p>
          <a:p>
            <a:pPr eaLnBrk="1" hangingPunct="1"/>
            <a:r>
              <a:rPr lang="en-US" altLang="en-US" sz="2000" dirty="0">
                <a:latin typeface="Corbel" panose="020B0503020204020204" pitchFamily="34" charset="0"/>
              </a:rPr>
              <a:t>The HTML </a:t>
            </a:r>
            <a:r>
              <a:rPr lang="en-US" altLang="en-US" sz="2000" b="1" dirty="0">
                <a:latin typeface="Corbel" panose="020B0503020204020204" pitchFamily="34" charset="0"/>
              </a:rPr>
              <a:t>&lt;form&gt;</a:t>
            </a:r>
            <a:r>
              <a:rPr lang="en-US" altLang="en-US" sz="2000" dirty="0">
                <a:latin typeface="Corbel" panose="020B0503020204020204" pitchFamily="34" charset="0"/>
              </a:rPr>
              <a:t> element defines a form that is used to collect user input:</a:t>
            </a:r>
          </a:p>
        </p:txBody>
      </p:sp>
      <p:sp>
        <p:nvSpPr>
          <p:cNvPr id="5125" name="TextBox 2">
            <a:extLst>
              <a:ext uri="{FF2B5EF4-FFF2-40B4-BE49-F238E27FC236}">
                <a16:creationId xmlns:a16="http://schemas.microsoft.com/office/drawing/2014/main" id="{0408FDC0-BE89-4878-9842-580ADE7B0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94" y="2785049"/>
            <a:ext cx="305192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latin typeface="Calibri" panose="020F0502020204030204" pitchFamily="34" charset="0"/>
              </a:rPr>
              <a:t>&lt;form&gt;</a:t>
            </a:r>
            <a:br>
              <a:rPr lang="en-US" altLang="en-US" sz="3200" dirty="0">
                <a:latin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</a:rPr>
              <a:t>.</a:t>
            </a:r>
            <a:br>
              <a:rPr lang="en-US" altLang="en-US" sz="3200" dirty="0">
                <a:latin typeface="Calibri" panose="020F0502020204030204" pitchFamily="34" charset="0"/>
              </a:rPr>
            </a:br>
            <a:r>
              <a:rPr lang="en-US" altLang="en-US" sz="3200" i="1" dirty="0">
                <a:latin typeface="Calibri" panose="020F0502020204030204" pitchFamily="34" charset="0"/>
              </a:rPr>
              <a:t>form elements</a:t>
            </a:r>
            <a:br>
              <a:rPr lang="en-US" altLang="en-US" sz="3200" dirty="0">
                <a:latin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</a:rPr>
              <a:t>.</a:t>
            </a:r>
            <a:br>
              <a:rPr lang="en-US" altLang="en-US" sz="3200" dirty="0">
                <a:latin typeface="Calibri" panose="020F0502020204030204" pitchFamily="34" charset="0"/>
              </a:rPr>
            </a:br>
            <a:r>
              <a:rPr lang="en-US" altLang="en-US" sz="3200" dirty="0">
                <a:latin typeface="Calibri" panose="020F0502020204030204" pitchFamily="34" charset="0"/>
              </a:rPr>
              <a:t>&lt;/form&gt;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5E0399-3DD2-4514-A8C0-1AD5A735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75" y="1717231"/>
            <a:ext cx="4200525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042FF882-FEF2-4E79-BACE-DDA11BF58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36" y="5413726"/>
            <a:ext cx="105159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Corbel" panose="020B0503020204020204" pitchFamily="34" charset="0"/>
              </a:rPr>
              <a:t>The form tag has 2 important attributes namely: </a:t>
            </a:r>
            <a:r>
              <a:rPr lang="en-US" altLang="en-US" sz="2000" b="1" dirty="0">
                <a:latin typeface="Corbel" panose="020B0503020204020204" pitchFamily="34" charset="0"/>
              </a:rPr>
              <a:t>action </a:t>
            </a:r>
            <a:r>
              <a:rPr lang="en-US" altLang="en-US" sz="2000" dirty="0">
                <a:latin typeface="Corbel" panose="020B0503020204020204" pitchFamily="34" charset="0"/>
              </a:rPr>
              <a:t>and </a:t>
            </a:r>
            <a:r>
              <a:rPr lang="en-US" altLang="en-US" sz="2000" b="1" dirty="0">
                <a:latin typeface="Corbel" panose="020B0503020204020204" pitchFamily="34" charset="0"/>
              </a:rPr>
              <a:t>method </a:t>
            </a:r>
            <a:r>
              <a:rPr lang="en-US" altLang="en-US" sz="2000" dirty="0">
                <a:latin typeface="Corbel" panose="020B0503020204020204" pitchFamily="34" charset="0"/>
              </a:rPr>
              <a:t>which specifies the destination page and the means of transporting the data to the destination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46A3A08-5298-4852-92F3-CD3D84DE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The &lt;form&gt; Element</a:t>
            </a:r>
          </a:p>
        </p:txBody>
      </p:sp>
      <p:sp>
        <p:nvSpPr>
          <p:cNvPr id="6148" name="TextBox 7">
            <a:extLst>
              <a:ext uri="{FF2B5EF4-FFF2-40B4-BE49-F238E27FC236}">
                <a16:creationId xmlns:a16="http://schemas.microsoft.com/office/drawing/2014/main" id="{B68C9591-8A88-47FB-9567-235888BC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" y="1384170"/>
            <a:ext cx="105416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An HTML form contains </a:t>
            </a:r>
            <a:r>
              <a:rPr lang="en-US" altLang="en-US" b="1" dirty="0">
                <a:latin typeface="Calibri" panose="020F0502020204030204" pitchFamily="34" charset="0"/>
              </a:rPr>
              <a:t>form elements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Form elements are different types of input elements in different shapes and for capturing varying sets of data,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Examples are text fields, checkboxes, radio buttons, submit buttons, and more.</a:t>
            </a:r>
          </a:p>
        </p:txBody>
      </p:sp>
      <p:sp>
        <p:nvSpPr>
          <p:cNvPr id="6149" name="TextBox 2">
            <a:extLst>
              <a:ext uri="{FF2B5EF4-FFF2-40B4-BE49-F238E27FC236}">
                <a16:creationId xmlns:a16="http://schemas.microsoft.com/office/drawing/2014/main" id="{5F81F53B-6A55-44BF-871E-4FBB2D0B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" y="2604129"/>
            <a:ext cx="10828664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 &lt;input&gt; Element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 </a:t>
            </a:r>
            <a:r>
              <a:rPr lang="en-US" altLang="en-US" b="1" dirty="0">
                <a:latin typeface="Calibri" panose="020F0502020204030204" pitchFamily="34" charset="0"/>
              </a:rPr>
              <a:t>&lt;input&gt;</a:t>
            </a:r>
            <a:r>
              <a:rPr lang="en-US" altLang="en-US" dirty="0">
                <a:latin typeface="Calibri" panose="020F0502020204030204" pitchFamily="34" charset="0"/>
              </a:rPr>
              <a:t> element is the most important form element.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 &lt;input&gt; element can be displayed in several ways, depending on the </a:t>
            </a:r>
            <a:r>
              <a:rPr lang="en-US" altLang="en-US" b="1" dirty="0">
                <a:latin typeface="Calibri" panose="020F0502020204030204" pitchFamily="34" charset="0"/>
              </a:rPr>
              <a:t>type</a:t>
            </a:r>
            <a:r>
              <a:rPr lang="en-US" altLang="en-US" dirty="0">
                <a:latin typeface="Calibri" panose="020F0502020204030204" pitchFamily="34" charset="0"/>
              </a:rPr>
              <a:t> attribute.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Here are some examples:</a:t>
            </a:r>
          </a:p>
          <a:p>
            <a:pPr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6150" name="Picture 2">
            <a:extLst>
              <a:ext uri="{FF2B5EF4-FFF2-40B4-BE49-F238E27FC236}">
                <a16:creationId xmlns:a16="http://schemas.microsoft.com/office/drawing/2014/main" id="{5587C786-6CC7-4DE4-A260-7A44927D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4432139"/>
            <a:ext cx="7134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19D1BA1-808B-4AF6-8620-D6FFF63F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463822"/>
            <a:ext cx="6924530" cy="640080"/>
          </a:xfrm>
        </p:spPr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A10A0949-61DE-43C7-A5A6-E06CF0F6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" y="1534998"/>
            <a:ext cx="62087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Text Input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&lt;input type="text"&gt;</a:t>
            </a:r>
            <a:r>
              <a:rPr lang="en-US" altLang="en-US" dirty="0">
                <a:latin typeface="Calibri" panose="020F0502020204030204" pitchFamily="34" charset="0"/>
              </a:rPr>
              <a:t> defines a one-line input field for </a:t>
            </a:r>
            <a:r>
              <a:rPr lang="en-US" altLang="en-US" b="1" dirty="0">
                <a:latin typeface="Calibri" panose="020F0502020204030204" pitchFamily="34" charset="0"/>
              </a:rPr>
              <a:t>text input</a:t>
            </a:r>
            <a:r>
              <a:rPr lang="en-US" altLang="en-US" dirty="0">
                <a:latin typeface="Calibri" panose="020F0502020204030204" pitchFamily="34" charset="0"/>
              </a:rPr>
              <a:t>: </a:t>
            </a: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04AE0E4D-D9CE-494C-8BDE-454A771E8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87"/>
          <a:stretch/>
        </p:blipFill>
        <p:spPr bwMode="auto">
          <a:xfrm>
            <a:off x="521208" y="2952846"/>
            <a:ext cx="524799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F463A049-F0AD-4E5D-94DC-F57308666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64" y="5659878"/>
            <a:ext cx="112234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Some attributes of the input text field are: size and </a:t>
            </a:r>
            <a:r>
              <a:rPr lang="en-US" altLang="en-US" dirty="0" err="1">
                <a:latin typeface="Corbel" panose="020B0503020204020204" pitchFamily="34" charset="0"/>
              </a:rPr>
              <a:t>maxlength</a:t>
            </a:r>
            <a:r>
              <a:rPr lang="en-US" altLang="en-US" dirty="0">
                <a:latin typeface="Corbel" panose="020B0503020204020204" pitchFamily="34" charset="0"/>
              </a:rPr>
              <a:t> which determines the width and the number of characters it can take respectively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25C2D0E-5C9C-4931-B9C4-AC24BDA9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46" y="3605489"/>
            <a:ext cx="544512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19D1BA1-808B-4AF6-8620-D6FFF63F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7172" name="TextBox 7">
            <a:extLst>
              <a:ext uri="{FF2B5EF4-FFF2-40B4-BE49-F238E27FC236}">
                <a16:creationId xmlns:a16="http://schemas.microsoft.com/office/drawing/2014/main" id="{A10A0949-61DE-43C7-A5A6-E06CF0F6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" y="1534998"/>
            <a:ext cx="11208676" cy="392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The label tag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Pressing a label basically triggers the focus event for the bound input. Interesting thing is that, if it is a file input, it works out as a click event, resulting in opening a file browser.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&lt;label for="email"&gt;Email&lt;/label&gt;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Calibri" panose="020F0502020204030204" pitchFamily="34" charset="0"/>
              </a:rPr>
              <a:t>&lt;input type="text" name="email" id='email’&gt;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Since the id is the same as the content of for=‘’ as shown above , clicking on the label will place the cursor within the email text field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dirty="0">
              <a:latin typeface="Calibri" panose="020F0502020204030204" pitchFamily="34" charset="0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Calibri" panose="020F0502020204030204" pitchFamily="34" charset="0"/>
              </a:rPr>
              <a:t>Try it out</a:t>
            </a:r>
          </a:p>
        </p:txBody>
      </p:sp>
    </p:spTree>
    <p:extLst>
      <p:ext uri="{BB962C8B-B14F-4D97-AF65-F5344CB8AC3E}">
        <p14:creationId xmlns:p14="http://schemas.microsoft.com/office/powerpoint/2010/main" val="399330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F34E6D6-ABE3-43C2-AAB1-5AACDE68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9220" name="TextBox 7">
            <a:extLst>
              <a:ext uri="{FF2B5EF4-FFF2-40B4-BE49-F238E27FC236}">
                <a16:creationId xmlns:a16="http://schemas.microsoft.com/office/drawing/2014/main" id="{33935CA3-8878-41CF-B3CB-D7DE7987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" y="1319214"/>
            <a:ext cx="64563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Radio Button Input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&lt;input type="radio"&gt;</a:t>
            </a:r>
            <a:r>
              <a:rPr lang="en-US" altLang="en-US" dirty="0">
                <a:latin typeface="Calibri" panose="020F0502020204030204" pitchFamily="34" charset="0"/>
              </a:rPr>
              <a:t> defines a </a:t>
            </a:r>
            <a:r>
              <a:rPr lang="en-US" altLang="en-US" b="1" dirty="0">
                <a:latin typeface="Calibri" panose="020F0502020204030204" pitchFamily="34" charset="0"/>
              </a:rPr>
              <a:t>radio button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Radio buttons let a user select ONE of a limited number of choices:</a:t>
            </a: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B825BFA1-E3F1-4AC6-835B-688422EDF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99" y="2740819"/>
            <a:ext cx="6019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>
            <a:extLst>
              <a:ext uri="{FF2B5EF4-FFF2-40B4-BE49-F238E27FC236}">
                <a16:creationId xmlns:a16="http://schemas.microsoft.com/office/drawing/2014/main" id="{D2716E4B-1C81-46C9-8924-F07695E1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4" y="4805851"/>
            <a:ext cx="5953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AD7BB04-F495-4310-9190-86CC9600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10244" name="TextBox 7">
            <a:extLst>
              <a:ext uri="{FF2B5EF4-FFF2-40B4-BE49-F238E27FC236}">
                <a16:creationId xmlns:a16="http://schemas.microsoft.com/office/drawing/2014/main" id="{396E3576-F820-466F-9268-262CA3AE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12" y="1239393"/>
            <a:ext cx="797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Input Type Checkbox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&lt;input type="checkbox"&gt;</a:t>
            </a:r>
            <a:r>
              <a:rPr lang="en-US" altLang="en-US" dirty="0">
                <a:latin typeface="Calibri" panose="020F0502020204030204" pitchFamily="34" charset="0"/>
              </a:rPr>
              <a:t> defines a </a:t>
            </a:r>
            <a:r>
              <a:rPr lang="en-US" altLang="en-US" b="1" dirty="0">
                <a:latin typeface="Calibri" panose="020F0502020204030204" pitchFamily="34" charset="0"/>
              </a:rPr>
              <a:t>checkbox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Checkboxes let a user select ZERO or MORE options of a limited number of choices.</a:t>
            </a: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23F9E477-6021-46E2-AA7C-3946D194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2" y="2626936"/>
            <a:ext cx="66579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">
            <a:extLst>
              <a:ext uri="{FF2B5EF4-FFF2-40B4-BE49-F238E27FC236}">
                <a16:creationId xmlns:a16="http://schemas.microsoft.com/office/drawing/2014/main" id="{2D69E8A7-4233-455B-9E8A-38C98CCB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49" y="4732043"/>
            <a:ext cx="65230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37B0C29-E30A-4566-8589-C731D416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11268" name="TextBox 7">
            <a:extLst>
              <a:ext uri="{FF2B5EF4-FFF2-40B4-BE49-F238E27FC236}">
                <a16:creationId xmlns:a16="http://schemas.microsoft.com/office/drawing/2014/main" id="{64340D57-39B5-48B2-98C8-750DE7AE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9" y="1171281"/>
            <a:ext cx="110710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Input Type Button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&lt;input type="button"&gt;</a:t>
            </a:r>
            <a:r>
              <a:rPr lang="en-US" altLang="en-US" dirty="0">
                <a:latin typeface="Calibri" panose="020F0502020204030204" pitchFamily="34" charset="0"/>
              </a:rPr>
              <a:t> defines a </a:t>
            </a:r>
            <a:r>
              <a:rPr lang="en-US" altLang="en-US" b="1" dirty="0">
                <a:latin typeface="Calibri" panose="020F0502020204030204" pitchFamily="34" charset="0"/>
              </a:rPr>
              <a:t>button</a:t>
            </a:r>
            <a:r>
              <a:rPr lang="en-US" altLang="en-US" dirty="0">
                <a:latin typeface="Calibri" panose="020F0502020204030204" pitchFamily="34" charset="0"/>
              </a:rPr>
              <a:t>: </a:t>
            </a:r>
            <a:r>
              <a:rPr lang="en-US" altLang="en-US" dirty="0" err="1">
                <a:latin typeface="Calibri" panose="020F0502020204030204" pitchFamily="34" charset="0"/>
              </a:rPr>
              <a:t>Javascripts</a:t>
            </a:r>
            <a:r>
              <a:rPr lang="en-US" altLang="en-US" dirty="0">
                <a:latin typeface="Calibri" panose="020F0502020204030204" pitchFamily="34" charset="0"/>
              </a:rPr>
              <a:t> can be further applied to input of type button to make it perform some interactive functions (this will be covered in subsequent modules)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35FE1-1519-401E-A29E-15F47F5F43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866" y="2581188"/>
            <a:ext cx="3495675" cy="438150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136D857D-A69D-47C9-8214-19A0F413D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66" y="3225671"/>
            <a:ext cx="10372934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The Submit Button</a:t>
            </a:r>
          </a:p>
          <a:p>
            <a:pPr eaLnBrk="1" hangingPunct="1"/>
            <a:r>
              <a:rPr lang="en-US" altLang="en-US" b="1" dirty="0">
                <a:latin typeface="Calibri" panose="020F0502020204030204" pitchFamily="34" charset="0"/>
              </a:rPr>
              <a:t>&lt;input type="submit"&gt;</a:t>
            </a:r>
            <a:r>
              <a:rPr lang="en-US" altLang="en-US" dirty="0">
                <a:latin typeface="Calibri" panose="020F0502020204030204" pitchFamily="34" charset="0"/>
              </a:rPr>
              <a:t> defines a button for </a:t>
            </a:r>
            <a:r>
              <a:rPr lang="en-US" altLang="en-US" b="1" dirty="0">
                <a:latin typeface="Calibri" panose="020F0502020204030204" pitchFamily="34" charset="0"/>
              </a:rPr>
              <a:t>submitting</a:t>
            </a:r>
            <a:r>
              <a:rPr lang="en-US" altLang="en-US" dirty="0">
                <a:latin typeface="Calibri" panose="020F0502020204030204" pitchFamily="34" charset="0"/>
              </a:rPr>
              <a:t> the form data to a </a:t>
            </a:r>
            <a:r>
              <a:rPr lang="en-US" altLang="en-US" b="1" dirty="0">
                <a:latin typeface="Calibri" panose="020F0502020204030204" pitchFamily="34" charset="0"/>
              </a:rPr>
              <a:t>form-handler</a:t>
            </a:r>
            <a:r>
              <a:rPr lang="en-US" altLang="en-US" dirty="0">
                <a:latin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 form-handler is typically a server page with a script for processing input data.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 form-handler is specified in the form's </a:t>
            </a:r>
            <a:r>
              <a:rPr lang="en-US" altLang="en-US" b="1" dirty="0">
                <a:latin typeface="Calibri" panose="020F0502020204030204" pitchFamily="34" charset="0"/>
              </a:rPr>
              <a:t>action</a:t>
            </a:r>
            <a:r>
              <a:rPr lang="en-US" altLang="en-US" dirty="0">
                <a:latin typeface="Calibri" panose="020F0502020204030204" pitchFamily="34" charset="0"/>
              </a:rPr>
              <a:t> attribute: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93313D9-84B3-466C-97C6-628F2671F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22695"/>
          <a:stretch/>
        </p:blipFill>
        <p:spPr bwMode="auto">
          <a:xfrm>
            <a:off x="678426" y="4858351"/>
            <a:ext cx="5509543" cy="165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24961C9F-6CB8-4078-9F3C-2D015A81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87" y="4649645"/>
            <a:ext cx="4648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C45B-D257-44B0-B80E-655324E3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E495-8825-4C0D-B39B-5AA6CA126B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2403" y="1247073"/>
            <a:ext cx="11027193" cy="1053068"/>
          </a:xfrm>
        </p:spPr>
        <p:txBody>
          <a:bodyPr>
            <a:noAutofit/>
          </a:bodyPr>
          <a:lstStyle/>
          <a:p>
            <a:r>
              <a:rPr lang="en-US" altLang="en-US" sz="2200" dirty="0">
                <a:solidFill>
                  <a:schemeClr val="tx1"/>
                </a:solidFill>
                <a:latin typeface="Corbel" panose="020B0503020204020204" pitchFamily="34" charset="0"/>
              </a:rPr>
              <a:t>Sometimes in your web application, you need to create a table which holds data just as you have it in word processing documents:</a:t>
            </a:r>
          </a:p>
          <a:p>
            <a:pPr algn="ctr"/>
            <a:endParaRPr lang="en-US" sz="2200" dirty="0">
              <a:latin typeface="Corbel" panose="020B05030202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CB30B-AE49-4806-B4C6-CD4C0B714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81" y="2400160"/>
            <a:ext cx="5563997" cy="25318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DD3143-A95E-4932-8913-4E33FD99AF95}"/>
              </a:ext>
            </a:extLst>
          </p:cNvPr>
          <p:cNvSpPr txBox="1">
            <a:spLocks/>
          </p:cNvSpPr>
          <p:nvPr/>
        </p:nvSpPr>
        <p:spPr>
          <a:xfrm>
            <a:off x="731172" y="5032067"/>
            <a:ext cx="11027193" cy="1362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A table is a structured set of data made up of rows and columns (</a:t>
            </a:r>
            <a:r>
              <a:rPr lang="en-US" sz="2200" b="1" dirty="0">
                <a:latin typeface="Corbel" panose="020B0503020204020204" pitchFamily="34" charset="0"/>
              </a:rPr>
              <a:t>tabular data</a:t>
            </a:r>
            <a:r>
              <a:rPr lang="en-US" sz="2200" dirty="0">
                <a:latin typeface="Corbel" panose="020B0503020204020204" pitchFamily="34" charset="0"/>
              </a:rPr>
              <a:t>).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A table allows you to quickly and easily look up values that indicate some kind of connection between different types of data.</a:t>
            </a:r>
          </a:p>
        </p:txBody>
      </p:sp>
    </p:spTree>
    <p:extLst>
      <p:ext uri="{BB962C8B-B14F-4D97-AF65-F5344CB8AC3E}">
        <p14:creationId xmlns:p14="http://schemas.microsoft.com/office/powerpoint/2010/main" val="354521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7FCE-876E-499A-A057-911959B7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Text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287F-383F-408E-ADDD-CD5F2BE148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857510" cy="39776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&lt;</a:t>
            </a:r>
            <a:r>
              <a:rPr lang="en-US" sz="2400" dirty="0" err="1">
                <a:latin typeface="Corbel" panose="020B0503020204020204" pitchFamily="34" charset="0"/>
              </a:rPr>
              <a:t>textarea</a:t>
            </a:r>
            <a:r>
              <a:rPr lang="en-US" sz="2400" dirty="0">
                <a:latin typeface="Corbel" panose="020B0503020204020204" pitchFamily="34" charset="0"/>
              </a:rPr>
              <a:t>&gt; tag defines a multi-line text input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&lt;</a:t>
            </a:r>
            <a:r>
              <a:rPr lang="en-US" sz="2400" dirty="0" err="1">
                <a:latin typeface="Corbel" panose="020B0503020204020204" pitchFamily="34" charset="0"/>
              </a:rPr>
              <a:t>textarea</a:t>
            </a:r>
            <a:r>
              <a:rPr lang="en-US" sz="2400" dirty="0">
                <a:latin typeface="Corbel" panose="020B0503020204020204" pitchFamily="34" charset="0"/>
              </a:rPr>
              <a:t>&gt; element is often used in a form, to collect user inputs like comments or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size of a text area is specified by the &lt;cols&gt; and &lt;rows&gt; attributes </a:t>
            </a:r>
          </a:p>
        </p:txBody>
      </p:sp>
    </p:spTree>
    <p:extLst>
      <p:ext uri="{BB962C8B-B14F-4D97-AF65-F5344CB8AC3E}">
        <p14:creationId xmlns:p14="http://schemas.microsoft.com/office/powerpoint/2010/main" val="162562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B832-30E7-413D-A395-E6544F8F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HTML Form – The button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7302-581C-4E8A-997C-5D66FBC8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10998912" cy="397764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HTML 5 Supports the &lt;button&gt; tag, &lt;button&gt; Submit &lt;/button&gt;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It has an attribute </a:t>
            </a:r>
            <a:r>
              <a:rPr lang="en-US" sz="2200" b="1" dirty="0">
                <a:latin typeface="Corbel" panose="020B0503020204020204" pitchFamily="34" charset="0"/>
              </a:rPr>
              <a:t>type </a:t>
            </a:r>
            <a:r>
              <a:rPr lang="en-US" sz="2200" dirty="0">
                <a:latin typeface="Corbel" panose="020B0503020204020204" pitchFamily="34" charset="0"/>
              </a:rPr>
              <a:t> which tells the type of button it is: button, submit and reset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If the type attribute is not specified, the default is </a:t>
            </a:r>
            <a:r>
              <a:rPr lang="en-US" sz="2200" b="1" dirty="0">
                <a:latin typeface="Corbel" panose="020B0503020204020204" pitchFamily="34" charset="0"/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32233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1958-DBB4-4EEB-AF59-9B38D4BF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Input type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CF4F-411D-42FC-B7D1-BEA7DF9376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830960"/>
            <a:ext cx="6162962" cy="367372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&lt;input&gt; elements with type="file" lets the user choose one or more files from their device storage. Once chosen, the files can be uploaded to a server using some file manipulations (server side or client side)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tag can optionally have a </a:t>
            </a:r>
            <a:r>
              <a:rPr lang="en-US" sz="2400" dirty="0" err="1">
                <a:latin typeface="Corbel" panose="020B0503020204020204" pitchFamily="34" charset="0"/>
              </a:rPr>
              <a:t>boolean</a:t>
            </a:r>
            <a:r>
              <a:rPr lang="en-US" sz="2400" dirty="0">
                <a:latin typeface="Corbel" panose="020B0503020204020204" pitchFamily="34" charset="0"/>
              </a:rPr>
              <a:t> attribute, 'multiple' to allow the user enter more than one value in the &lt;input&gt;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565EF-B063-476F-A9E3-01EDCA8AD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631" y="2094275"/>
            <a:ext cx="3801583" cy="13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AD9E2DE-2357-494E-852A-1E5F2C17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13316" name="TextBox 7">
            <a:extLst>
              <a:ext uri="{FF2B5EF4-FFF2-40B4-BE49-F238E27FC236}">
                <a16:creationId xmlns:a16="http://schemas.microsoft.com/office/drawing/2014/main" id="{C014BA34-0B21-4DA7-9448-CE4B4C21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" y="118462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The Action Attribute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 </a:t>
            </a:r>
            <a:r>
              <a:rPr lang="en-US" altLang="en-US" b="1" dirty="0">
                <a:latin typeface="Calibri" panose="020F0502020204030204" pitchFamily="34" charset="0"/>
              </a:rPr>
              <a:t>action</a:t>
            </a:r>
            <a:r>
              <a:rPr lang="en-US" altLang="en-US" dirty="0">
                <a:latin typeface="Calibri" panose="020F0502020204030204" pitchFamily="34" charset="0"/>
              </a:rPr>
              <a:t> attribute defines the action to be performed when the form is submitted.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Normally, the form data is sent to a web page on the server when the user clicks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on the submit button. In the example above, the form data is sent to a page on the server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called "</a:t>
            </a:r>
            <a:r>
              <a:rPr lang="en-US" altLang="en-US" dirty="0" err="1">
                <a:latin typeface="Calibri" panose="020F0502020204030204" pitchFamily="34" charset="0"/>
              </a:rPr>
              <a:t>action_page.php</a:t>
            </a:r>
            <a:r>
              <a:rPr lang="en-US" altLang="en-US" dirty="0">
                <a:latin typeface="Calibri" panose="020F0502020204030204" pitchFamily="34" charset="0"/>
              </a:rPr>
              <a:t>". This page contains a server-side script that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handles the form data:</a:t>
            </a: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D2BC0BA8-0052-4172-910E-4B31BFE9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2" y="3733800"/>
            <a:ext cx="811847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2">
            <a:extLst>
              <a:ext uri="{FF2B5EF4-FFF2-40B4-BE49-F238E27FC236}">
                <a16:creationId xmlns:a16="http://schemas.microsoft.com/office/drawing/2014/main" id="{42F9AC97-B3A7-4DC8-915E-B77E031A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46" y="5303488"/>
            <a:ext cx="669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If the action attribute is omitted, the action is set to the current page.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6765846-18A2-4088-A367-E13359C1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14340" name="TextBox 7">
            <a:extLst>
              <a:ext uri="{FF2B5EF4-FFF2-40B4-BE49-F238E27FC236}">
                <a16:creationId xmlns:a16="http://schemas.microsoft.com/office/drawing/2014/main" id="{CB3F95A7-3F4D-4A44-8405-D191E1A42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8" y="1170337"/>
            <a:ext cx="6748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The Method Attribute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 </a:t>
            </a:r>
            <a:r>
              <a:rPr lang="en-US" altLang="en-US" b="1" dirty="0">
                <a:latin typeface="Calibri" panose="020F0502020204030204" pitchFamily="34" charset="0"/>
              </a:rPr>
              <a:t>method</a:t>
            </a:r>
            <a:r>
              <a:rPr lang="en-US" altLang="en-US" dirty="0">
                <a:latin typeface="Calibri" panose="020F0502020204030204" pitchFamily="34" charset="0"/>
              </a:rPr>
              <a:t> attribute specifies the HTTP method (</a:t>
            </a:r>
            <a:r>
              <a:rPr lang="en-US" altLang="en-US" b="1" dirty="0">
                <a:latin typeface="Calibri" panose="020F0502020204030204" pitchFamily="34" charset="0"/>
              </a:rPr>
              <a:t>GET </a:t>
            </a:r>
            <a:r>
              <a:rPr lang="en-US" altLang="en-US" dirty="0">
                <a:latin typeface="Calibri" panose="020F0502020204030204" pitchFamily="34" charset="0"/>
              </a:rPr>
              <a:t>or </a:t>
            </a:r>
            <a:r>
              <a:rPr lang="en-US" altLang="en-US" b="1" dirty="0">
                <a:latin typeface="Calibri" panose="020F0502020204030204" pitchFamily="34" charset="0"/>
              </a:rPr>
              <a:t>POST</a:t>
            </a:r>
            <a:r>
              <a:rPr lang="en-US" altLang="en-US" dirty="0">
                <a:latin typeface="Calibri" panose="020F0502020204030204" pitchFamily="34" charset="0"/>
              </a:rPr>
              <a:t>) to be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used when submitting the form data:</a:t>
            </a: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FD068258-0081-42CB-B1F5-5B9ECC17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2370487"/>
            <a:ext cx="7478712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3">
            <a:extLst>
              <a:ext uri="{FF2B5EF4-FFF2-40B4-BE49-F238E27FC236}">
                <a16:creationId xmlns:a16="http://schemas.microsoft.com/office/drawing/2014/main" id="{069D5320-2828-4F1D-9858-4B4AF145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3" y="4267200"/>
            <a:ext cx="7431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4">
            <a:extLst>
              <a:ext uri="{FF2B5EF4-FFF2-40B4-BE49-F238E27FC236}">
                <a16:creationId xmlns:a16="http://schemas.microsoft.com/office/drawing/2014/main" id="{CA9BA25F-BC82-4609-BE13-B85A734DA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657600"/>
            <a:ext cx="38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E809182-B15C-47F2-A13D-24BFE428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38629"/>
            <a:ext cx="6876288" cy="64008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The &lt;form&gt; Element</a:t>
            </a:r>
          </a:p>
        </p:txBody>
      </p:sp>
      <p:sp>
        <p:nvSpPr>
          <p:cNvPr id="15364" name="TextBox 7">
            <a:extLst>
              <a:ext uri="{FF2B5EF4-FFF2-40B4-BE49-F238E27FC236}">
                <a16:creationId xmlns:a16="http://schemas.microsoft.com/office/drawing/2014/main" id="{1C14D718-5237-425A-BD47-D18E2C5D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25" y="1238250"/>
            <a:ext cx="8940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When to Use GET?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The default method when submitting form data is GET.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However, when GET is used, the submitted form data will be </a:t>
            </a:r>
            <a:r>
              <a:rPr lang="en-US" altLang="en-US" b="1" dirty="0">
                <a:latin typeface="Calibri" panose="020F0502020204030204" pitchFamily="34" charset="0"/>
              </a:rPr>
              <a:t>visible in the page address field</a:t>
            </a:r>
            <a:r>
              <a:rPr lang="en-US" altLang="en-US" dirty="0">
                <a:latin typeface="Calibri" panose="020F0502020204030204" pitchFamily="34" charset="0"/>
              </a:rPr>
              <a:t>: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95E17532-8E15-4C02-B3C2-DC3D19B3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5" y="2676427"/>
            <a:ext cx="84439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8">
            <a:extLst>
              <a:ext uri="{FF2B5EF4-FFF2-40B4-BE49-F238E27FC236}">
                <a16:creationId xmlns:a16="http://schemas.microsoft.com/office/drawing/2014/main" id="{F25F45EA-6E54-4F84-BB1A-A6FB0F097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393" y="4039387"/>
            <a:ext cx="83089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When to Use POST?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Always use POST if the form data contains sensitive or personal information. The POST 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method does not display the submitted form data in the page address field.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POST has no size limitations, and can be used to send large amounts of data.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E42264F-7745-4A14-AA2B-5DB17DFD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&lt;form&gt; Element</a:t>
            </a:r>
          </a:p>
        </p:txBody>
      </p:sp>
      <p:sp>
        <p:nvSpPr>
          <p:cNvPr id="16388" name="TextBox 7">
            <a:extLst>
              <a:ext uri="{FF2B5EF4-FFF2-40B4-BE49-F238E27FC236}">
                <a16:creationId xmlns:a16="http://schemas.microsoft.com/office/drawing/2014/main" id="{246DA790-EEA2-4B25-B490-DEF537BB0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36" y="1238978"/>
            <a:ext cx="77866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latin typeface="Corbel" panose="020B0503020204020204" pitchFamily="34" charset="0"/>
              </a:rPr>
              <a:t>The Name Attribute</a:t>
            </a:r>
          </a:p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Each input field must have a </a:t>
            </a:r>
            <a:r>
              <a:rPr lang="en-US" altLang="en-US" b="1" dirty="0">
                <a:latin typeface="Corbel" panose="020B0503020204020204" pitchFamily="34" charset="0"/>
              </a:rPr>
              <a:t>name</a:t>
            </a:r>
            <a:r>
              <a:rPr lang="en-US" altLang="en-US" dirty="0">
                <a:latin typeface="Corbel" panose="020B0503020204020204" pitchFamily="34" charset="0"/>
              </a:rPr>
              <a:t> attribute to be submitted.</a:t>
            </a:r>
          </a:p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If the name attribute is omitted, the data of that input field will not be sent at all.</a:t>
            </a:r>
          </a:p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This example will only submit the "Last name" input field: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789C9FA7-EDFC-4482-9EB7-453291F39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36" y="3040469"/>
            <a:ext cx="781526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E0FA-F5E2-4D71-8E58-05770907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anose="020B0503020204020204" pitchFamily="34" charset="0"/>
              </a:rPr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DA57-7660-4F55-AB40-E464C631C5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What is the difference between the anchor tag and the submit of a form?</a:t>
            </a:r>
          </a:p>
        </p:txBody>
      </p:sp>
    </p:spTree>
    <p:extLst>
      <p:ext uri="{BB962C8B-B14F-4D97-AF65-F5344CB8AC3E}">
        <p14:creationId xmlns:p14="http://schemas.microsoft.com/office/powerpoint/2010/main" val="168706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E8ABFE2-8E9A-403A-806E-2BC20B17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panose="020B0503020204020204" pitchFamily="34" charset="0"/>
              </a:rPr>
              <a:t>HTML5 Input Types</a:t>
            </a: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D508ADAA-7CF0-4D8A-911C-F7C176909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1" r="50386"/>
          <a:stretch/>
        </p:blipFill>
        <p:spPr bwMode="auto">
          <a:xfrm>
            <a:off x="617826" y="1529640"/>
            <a:ext cx="3963601" cy="46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A5CD1-8C3D-4078-A897-70CB2C63477D}"/>
              </a:ext>
            </a:extLst>
          </p:cNvPr>
          <p:cNvSpPr txBox="1"/>
          <p:nvPr/>
        </p:nvSpPr>
        <p:spPr>
          <a:xfrm>
            <a:off x="4697886" y="1578991"/>
            <a:ext cx="6876288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rbel" panose="020B0503020204020204" pitchFamily="34" charset="0"/>
              </a:rPr>
              <a:t>The input of type number </a:t>
            </a:r>
            <a:r>
              <a:rPr lang="en-US" dirty="0"/>
              <a:t>defines a </a:t>
            </a:r>
            <a:r>
              <a:rPr lang="en-US" b="1" dirty="0"/>
              <a:t>numeric</a:t>
            </a:r>
            <a:r>
              <a:rPr lang="en-US" dirty="0"/>
              <a:t> input field and </a:t>
            </a:r>
            <a:r>
              <a:rPr lang="en-US" dirty="0">
                <a:latin typeface="Corbel" panose="020B0503020204020204" pitchFamily="34" charset="0"/>
              </a:rPr>
              <a:t>can have the following attributes: min, max , step which defines the minimum, maximum number and the number of steps it generates when you make use of the arrow keys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rbel" panose="020B0503020204020204" pitchFamily="34" charset="0"/>
              </a:rPr>
              <a:t>The &lt;input type="range"&gt; defines a control for entering a number whose exact value is not important (like a slider control). Default range is 0 to 100. However, you can set restrictions on what numbers are accepted with the min, max, and step attributes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rbel" panose="020B0503020204020204" pitchFamily="34" charset="0"/>
              </a:rPr>
              <a:t>The type = </a:t>
            </a:r>
            <a:r>
              <a:rPr lang="en-US" dirty="0" err="1">
                <a:latin typeface="Corbel" panose="020B0503020204020204" pitchFamily="34" charset="0"/>
              </a:rPr>
              <a:t>url</a:t>
            </a:r>
            <a:r>
              <a:rPr lang="en-US" dirty="0">
                <a:latin typeface="Corbel" panose="020B0503020204020204" pitchFamily="34" charset="0"/>
              </a:rPr>
              <a:t>, email and the above restrictions automatically helps you validate the input field when submitting the form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A9EE6B0-4DCA-4641-97FC-2BC6497F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rbel" panose="020B0503020204020204" pitchFamily="34" charset="0"/>
              </a:rPr>
              <a:t>Other HTML Form Attributes</a:t>
            </a:r>
          </a:p>
        </p:txBody>
      </p:sp>
      <p:pic>
        <p:nvPicPr>
          <p:cNvPr id="17413" name="Picture 2">
            <a:extLst>
              <a:ext uri="{FF2B5EF4-FFF2-40B4-BE49-F238E27FC236}">
                <a16:creationId xmlns:a16="http://schemas.microsoft.com/office/drawing/2014/main" id="{313B1B61-A69F-4380-87A1-728CB4D7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2" y="1653736"/>
            <a:ext cx="8786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6A8F-0EAB-48DD-8BA9-E00CDBCB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It is a combination of nested tags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721A59-B9B4-4065-AF17-693FD7FCAED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81" y="2111605"/>
            <a:ext cx="4703876" cy="2291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0ADE13-9DBD-40E8-B02F-B4FF7E9DC87D}"/>
              </a:ext>
            </a:extLst>
          </p:cNvPr>
          <p:cNvSpPr txBox="1"/>
          <p:nvPr/>
        </p:nvSpPr>
        <p:spPr>
          <a:xfrm>
            <a:off x="5703216" y="1527142"/>
            <a:ext cx="623111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An HTML table is defined with the &lt;table&gt; tag.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Each table row is defined with the &lt;tr&gt; tag.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A table header is defined with the &lt;</a:t>
            </a:r>
            <a:r>
              <a:rPr lang="en-US" sz="2400" dirty="0" err="1">
                <a:latin typeface="Corbel" panose="020B0503020204020204" pitchFamily="34" charset="0"/>
              </a:rPr>
              <a:t>th</a:t>
            </a:r>
            <a:r>
              <a:rPr lang="en-US" sz="2400" dirty="0">
                <a:latin typeface="Corbel" panose="020B0503020204020204" pitchFamily="34" charset="0"/>
              </a:rPr>
              <a:t>&gt; tag. By default, table headings are bold and centered.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A table data/cell is defined with the &lt;td&gt; tag.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&lt;td&gt; elements are the data containers of the table. </a:t>
            </a:r>
          </a:p>
          <a:p>
            <a:endParaRPr lang="en-US" sz="2400" b="1" dirty="0">
              <a:latin typeface="Corbel" panose="020B0503020204020204" pitchFamily="34" charset="0"/>
            </a:endParaRPr>
          </a:p>
          <a:p>
            <a:r>
              <a:rPr lang="en-US" sz="2400" b="1" dirty="0">
                <a:latin typeface="Corbel" panose="020B0503020204020204" pitchFamily="34" charset="0"/>
              </a:rPr>
              <a:t>Contents can not be in the &lt;tr&gt; or &lt;table&gt; tag directly!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64084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5974D98-E662-4D52-90AE-3DB85941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Corbel" panose="020B0503020204020204" pitchFamily="34" charset="0"/>
              </a:rPr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4AA3E-5DD0-46D9-B5BC-0032B966351F}"/>
              </a:ext>
            </a:extLst>
          </p:cNvPr>
          <p:cNvSpPr txBox="1"/>
          <p:nvPr/>
        </p:nvSpPr>
        <p:spPr>
          <a:xfrm>
            <a:off x="521208" y="1578991"/>
            <a:ext cx="9556046" cy="4610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 b="1" dirty="0">
                <a:solidFill>
                  <a:schemeClr val="bg1"/>
                </a:solidFill>
                <a:latin typeface="Corbel" panose="020B0503020204020204" pitchFamily="34" charset="0"/>
              </a:rPr>
              <a:t>Design a Contact Us Form, your form should capture the following elements: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Email Address, with the use of input type email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Names, with the use of input type 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Gender, with the use of input type radio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Home Address, with the use of </a:t>
            </a:r>
            <a:r>
              <a:rPr lang="en-US" sz="2200" dirty="0" err="1">
                <a:solidFill>
                  <a:schemeClr val="bg1"/>
                </a:solidFill>
                <a:latin typeface="Corbel" panose="020B0503020204020204" pitchFamily="34" charset="0"/>
              </a:rPr>
              <a:t>textarea</a:t>
            </a:r>
            <a:endParaRPr lang="en-US" sz="22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Country, with the use of Select - Drop Down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Checkbox to indicate you want to get a feedback via phone call, Fax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Submit button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bg1"/>
                </a:solidFill>
                <a:latin typeface="Corbel" panose="020B0503020204020204" pitchFamily="34" charset="0"/>
              </a:rPr>
              <a:t>Reset Button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5474-9A19-433D-AC35-8EDC459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QUIZ: Create a table that looks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C6A7-2ABE-4810-809F-FD0C96C0E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46046" cy="412620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Hint : The border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6A51A-E792-4C3F-971E-24D19FFCA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0" y="2405146"/>
            <a:ext cx="5669771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1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A32-8913-443F-B751-8C5578A6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Attributes of 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B5EA-04F4-4732-A5EA-3142CC9A21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527142"/>
            <a:ext cx="11017766" cy="438346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What do you observe  with the width? Any control over this? *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width attribute, dimensions can be in px or %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Table Properties – border, </a:t>
            </a:r>
            <a:r>
              <a:rPr lang="en-US" sz="2400" dirty="0" err="1">
                <a:latin typeface="Corbel" panose="020B0503020204020204" pitchFamily="34" charset="0"/>
              </a:rPr>
              <a:t>cellspace</a:t>
            </a:r>
            <a:r>
              <a:rPr lang="en-US" sz="2400" dirty="0">
                <a:latin typeface="Corbel" panose="020B0503020204020204" pitchFamily="34" charset="0"/>
              </a:rPr>
              <a:t>, cellpadding, align (alignment per td), height,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bgcolor</a:t>
            </a:r>
            <a:endParaRPr lang="en-US" sz="2400" dirty="0">
              <a:latin typeface="Corbel" panose="020B0503020204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Corbel" panose="020B0503020204020204" pitchFamily="34" charset="0"/>
              </a:rPr>
              <a:t>Cellspacing</a:t>
            </a:r>
            <a:r>
              <a:rPr lang="en-US" altLang="en-US" sz="2400" dirty="0">
                <a:latin typeface="Corbel" panose="020B0503020204020204" pitchFamily="34" charset="0"/>
              </a:rPr>
              <a:t> and Cellpadding: attribute of the table (not td)</a:t>
            </a:r>
            <a:endParaRPr lang="en-US" sz="2400" dirty="0">
              <a:latin typeface="Corbel" panose="020B0503020204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orbel" panose="020B0503020204020204" pitchFamily="34" charset="0"/>
              </a:rPr>
              <a:t>EXERCISE:  </a:t>
            </a:r>
            <a:r>
              <a:rPr lang="en-US" sz="2400" dirty="0">
                <a:latin typeface="Corbel" panose="020B0503020204020204" pitchFamily="34" charset="0"/>
              </a:rPr>
              <a:t>Apply any of the above properties on the table you just created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an optional </a:t>
            </a:r>
            <a:r>
              <a:rPr lang="en-US" altLang="en-US" sz="2400" dirty="0">
                <a:hlinkClick r:id="rId3" tooltip="The HTML &lt;thead&gt; element defines a set of rows defining the head of the columns of the table."/>
              </a:rPr>
              <a:t>&lt;</a:t>
            </a:r>
            <a:r>
              <a:rPr lang="en-US" altLang="en-US" sz="2400" dirty="0" err="1">
                <a:hlinkClick r:id="rId3" tooltip="The HTML &lt;thead&gt; element defines a set of rows defining the head of the columns of the table."/>
              </a:rPr>
              <a:t>thead</a:t>
            </a:r>
            <a:r>
              <a:rPr lang="en-US" altLang="en-US" sz="2400" dirty="0">
                <a:hlinkClick r:id="rId3" tooltip="The HTML &lt;thead&gt; element defines a set of rows defining the head of the columns of the table."/>
              </a:rPr>
              <a:t>&gt;</a:t>
            </a:r>
            <a:r>
              <a:rPr lang="en-US" altLang="en-US" sz="2400" dirty="0"/>
              <a:t> element, &lt;</a:t>
            </a:r>
            <a:r>
              <a:rPr lang="en-US" altLang="en-US" sz="2400" dirty="0" err="1"/>
              <a:t>tbody</a:t>
            </a:r>
            <a:r>
              <a:rPr lang="en-US" altLang="en-US" sz="2400" dirty="0"/>
              <a:t>&gt; and &lt;</a:t>
            </a:r>
            <a:r>
              <a:rPr lang="en-US" altLang="en-US" sz="2400" dirty="0" err="1"/>
              <a:t>tfoot</a:t>
            </a:r>
            <a:r>
              <a:rPr lang="en-US" altLang="en-US" sz="2400" dirty="0"/>
              <a:t>&gt; (the benefit of this is seen in the </a:t>
            </a:r>
            <a:r>
              <a:rPr lang="en-US" altLang="en-US" sz="2400" dirty="0" err="1"/>
              <a:t>css</a:t>
            </a:r>
            <a:r>
              <a:rPr lang="en-US" altLang="en-US" sz="2400" dirty="0"/>
              <a:t> module)</a:t>
            </a:r>
          </a:p>
        </p:txBody>
      </p:sp>
    </p:spTree>
    <p:extLst>
      <p:ext uri="{BB962C8B-B14F-4D97-AF65-F5344CB8AC3E}">
        <p14:creationId xmlns:p14="http://schemas.microsoft.com/office/powerpoint/2010/main" val="162048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A32-8913-443F-B751-8C5578A6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Attributes of 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B5EA-04F4-4732-A5EA-3142CC9A21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25238"/>
            <a:ext cx="11017766" cy="64008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A table’s dimension has been specified in % as shown  below: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80DD6D-FA9C-4924-9C39-271263966328}"/>
              </a:ext>
            </a:extLst>
          </p:cNvPr>
          <p:cNvSpPr txBox="1">
            <a:spLocks/>
          </p:cNvSpPr>
          <p:nvPr/>
        </p:nvSpPr>
        <p:spPr>
          <a:xfrm>
            <a:off x="653027" y="5838554"/>
            <a:ext cx="11017766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orbel" panose="020B0503020204020204" pitchFamily="34" charset="0"/>
              </a:rPr>
              <a:t>QUIZ:  </a:t>
            </a:r>
            <a:r>
              <a:rPr lang="en-US" sz="2400" dirty="0">
                <a:latin typeface="Corbel" panose="020B0503020204020204" pitchFamily="34" charset="0"/>
              </a:rPr>
              <a:t>What will be the width of the ‘score’ column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E990D-F6D7-4C3A-A729-1238B1C1A4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65" y="2018866"/>
            <a:ext cx="5991033" cy="33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7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7A32-8913-443F-B751-8C5578A6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17766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Spanning table rows, (</a:t>
            </a:r>
            <a:r>
              <a:rPr lang="en-US" dirty="0" err="1">
                <a:latin typeface="Corbel" panose="020B0503020204020204" pitchFamily="34" charset="0"/>
              </a:rPr>
              <a:t>rowpan</a:t>
            </a:r>
            <a:r>
              <a:rPr lang="en-US" dirty="0">
                <a:latin typeface="Corbel" panose="020B0503020204020204" pitchFamily="34" charset="0"/>
              </a:rPr>
              <a:t>) Spanning table columns (</a:t>
            </a:r>
            <a:r>
              <a:rPr lang="en-US" dirty="0" err="1">
                <a:latin typeface="Corbel" panose="020B0503020204020204" pitchFamily="34" charset="0"/>
              </a:rPr>
              <a:t>colspan</a:t>
            </a:r>
            <a:r>
              <a:rPr lang="en-US" dirty="0"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B5EA-04F4-4732-A5EA-3142CC9A21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25238"/>
            <a:ext cx="11017766" cy="64008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</a:t>
            </a:r>
            <a:r>
              <a:rPr lang="en-US" sz="2400" dirty="0" err="1"/>
              <a:t>colspan</a:t>
            </a:r>
            <a:endParaRPr lang="en-US" sz="2400" dirty="0">
              <a:latin typeface="Corbel" panose="020B0503020204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7" name="Picture 6" descr="New Picture (1).jpg">
            <a:extLst>
              <a:ext uri="{FF2B5EF4-FFF2-40B4-BE49-F238E27FC236}">
                <a16:creationId xmlns:a16="http://schemas.microsoft.com/office/drawing/2014/main" id="{3B461B11-829E-48AF-9A1C-5E27389BB2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209" r="1527" b="13952"/>
          <a:stretch/>
        </p:blipFill>
        <p:spPr>
          <a:xfrm>
            <a:off x="999242" y="2175159"/>
            <a:ext cx="8814062" cy="122941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FDE0A6-5CA7-4E2D-B4FF-1D29D50E4551}"/>
              </a:ext>
            </a:extLst>
          </p:cNvPr>
          <p:cNvSpPr txBox="1">
            <a:spLocks/>
          </p:cNvSpPr>
          <p:nvPr/>
        </p:nvSpPr>
        <p:spPr>
          <a:xfrm>
            <a:off x="521207" y="3450996"/>
            <a:ext cx="11017766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Understanding </a:t>
            </a:r>
            <a:r>
              <a:rPr lang="en-US" sz="2400" dirty="0" err="1"/>
              <a:t>rowspan</a:t>
            </a:r>
            <a:endParaRPr lang="en-US" sz="2400" dirty="0">
              <a:latin typeface="Corbel" panose="020B0503020204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10" name="Picture 9" descr="New Picture.jpg">
            <a:extLst>
              <a:ext uri="{FF2B5EF4-FFF2-40B4-BE49-F238E27FC236}">
                <a16:creationId xmlns:a16="http://schemas.microsoft.com/office/drawing/2014/main" id="{ACCEE741-E129-4817-965B-46CDADB995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700" r="1656"/>
          <a:stretch/>
        </p:blipFill>
        <p:spPr>
          <a:xfrm>
            <a:off x="999242" y="4113072"/>
            <a:ext cx="8814062" cy="14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HTML Table Layout - </a:t>
            </a:r>
            <a:r>
              <a:rPr lang="en-US" dirty="0" err="1">
                <a:latin typeface="Corbel" panose="020B0503020204020204" pitchFamily="34" charset="0"/>
              </a:rPr>
              <a:t>Colspan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207" y="1461155"/>
            <a:ext cx="110454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&lt;table border='1'&gt;</a:t>
            </a:r>
          </a:p>
          <a:p>
            <a:r>
              <a:rPr lang="en-US" sz="2400" dirty="0"/>
              <a:t>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th</a:t>
            </a:r>
            <a:r>
              <a:rPr lang="en-US" sz="2400" dirty="0"/>
              <a:t>&gt;Name&lt;/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dirty="0" err="1"/>
              <a:t>colspan</a:t>
            </a:r>
            <a:r>
              <a:rPr lang="en-US" sz="2400" dirty="0"/>
              <a:t>="2"&gt;Telephone&lt;/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&lt;td&gt;</a:t>
            </a:r>
            <a:r>
              <a:rPr lang="en-US" sz="2400" dirty="0" err="1"/>
              <a:t>Abidemi</a:t>
            </a:r>
            <a:r>
              <a:rPr lang="en-US" sz="2400" dirty="0"/>
              <a:t> Oni&lt;/td&gt;</a:t>
            </a:r>
          </a:p>
          <a:p>
            <a:r>
              <a:rPr lang="en-US" sz="2400" dirty="0"/>
              <a:t>    &lt;td&gt;0803 4545 677&lt;/td&gt;</a:t>
            </a:r>
          </a:p>
          <a:p>
            <a:r>
              <a:rPr lang="en-US" sz="2400" dirty="0"/>
              <a:t>    &lt;td&gt;+155577855&lt;/td&gt;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48523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08" y="274638"/>
            <a:ext cx="9645192" cy="868362"/>
          </a:xfrm>
        </p:spPr>
        <p:txBody>
          <a:bodyPr/>
          <a:lstStyle/>
          <a:p>
            <a:r>
              <a:rPr lang="en-US" dirty="0">
                <a:latin typeface="Corbel" panose="020B0503020204020204" pitchFamily="34" charset="0"/>
              </a:rPr>
              <a:t>HTML Table Layout - </a:t>
            </a:r>
            <a:r>
              <a:rPr lang="en-US" dirty="0" err="1">
                <a:latin typeface="Corbel" panose="020B0503020204020204" pitchFamily="34" charset="0"/>
              </a:rPr>
              <a:t>rowspan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449" y="1524001"/>
            <a:ext cx="86115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&lt;table border='1' width='100%'&gt;</a:t>
            </a:r>
          </a:p>
          <a:p>
            <a:r>
              <a:rPr lang="en-US" sz="2400" dirty="0"/>
              <a:t>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th</a:t>
            </a:r>
            <a:r>
              <a:rPr lang="en-US" sz="2400" dirty="0"/>
              <a:t>&gt;Name:&lt;/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&lt;td&gt;</a:t>
            </a:r>
            <a:r>
              <a:rPr lang="en-US" sz="2400" dirty="0" err="1"/>
              <a:t>Abidemi</a:t>
            </a:r>
            <a:r>
              <a:rPr lang="en-US" sz="2400" dirty="0"/>
              <a:t> Oni&lt;/td&gt;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</a:t>
            </a:r>
            <a:r>
              <a:rPr lang="en-US" sz="2400" dirty="0" err="1"/>
              <a:t>th</a:t>
            </a:r>
            <a:r>
              <a:rPr lang="en-US" sz="2400" dirty="0"/>
              <a:t> </a:t>
            </a:r>
            <a:r>
              <a:rPr lang="en-US" sz="2400" dirty="0" err="1"/>
              <a:t>rowspan</a:t>
            </a:r>
            <a:r>
              <a:rPr lang="en-US" sz="2400" dirty="0"/>
              <a:t>="2"&gt;Telephone:&lt;/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&lt;td&gt;0803 455 6767&lt;/td&gt;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&lt;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    &lt;td&gt;+155577855&lt;/td&gt;</a:t>
            </a:r>
          </a:p>
          <a:p>
            <a:r>
              <a:rPr lang="en-US" sz="2400" dirty="0"/>
              <a:t>  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r>
              <a:rPr lang="en-US" sz="24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63839669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1872</Words>
  <Application>Microsoft Office PowerPoint</Application>
  <PresentationFormat>Widescreen</PresentationFormat>
  <Paragraphs>173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Segoe UI</vt:lpstr>
      <vt:lpstr>Segoe UI Light</vt:lpstr>
      <vt:lpstr>WelcomeDoc</vt:lpstr>
      <vt:lpstr> </vt:lpstr>
      <vt:lpstr>HTML Tables</vt:lpstr>
      <vt:lpstr>It is a combination of nested tags</vt:lpstr>
      <vt:lpstr>QUIZ: Create a table that looks like this</vt:lpstr>
      <vt:lpstr>Attributes of HTML Table</vt:lpstr>
      <vt:lpstr>Attributes of HTML Table</vt:lpstr>
      <vt:lpstr>Spanning table rows, (rowpan) Spanning table columns (colspan)</vt:lpstr>
      <vt:lpstr>HTML Table Layout - Colspan</vt:lpstr>
      <vt:lpstr>HTML Table Layout - rowspan</vt:lpstr>
      <vt:lpstr>Practice</vt:lpstr>
      <vt:lpstr>Attributes of HTML Table</vt:lpstr>
      <vt:lpstr>HTML Form</vt:lpstr>
      <vt:lpstr>The &lt;form&gt; Element</vt:lpstr>
      <vt:lpstr>The &lt;form&gt; Element</vt:lpstr>
      <vt:lpstr>The &lt;form&gt; Element</vt:lpstr>
      <vt:lpstr>The &lt;form&gt; Element</vt:lpstr>
      <vt:lpstr>The &lt;form&gt; Element</vt:lpstr>
      <vt:lpstr>The &lt;form&gt; Element</vt:lpstr>
      <vt:lpstr>The &lt;form&gt; Element</vt:lpstr>
      <vt:lpstr>Text area</vt:lpstr>
      <vt:lpstr>HTML Form – The button tag</vt:lpstr>
      <vt:lpstr>Input type file</vt:lpstr>
      <vt:lpstr>The &lt;form&gt; Element</vt:lpstr>
      <vt:lpstr>The &lt;form&gt; Element</vt:lpstr>
      <vt:lpstr>The &lt;form&gt; Element</vt:lpstr>
      <vt:lpstr>The &lt;form&gt; Element</vt:lpstr>
      <vt:lpstr>Quiz</vt:lpstr>
      <vt:lpstr>HTML5 Input Types</vt:lpstr>
      <vt:lpstr>Other HTML Form Attributes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Moat Academy Pre Boot Camp Workshop</dc:title>
  <dc:creator>Abiola Ilupeju</dc:creator>
  <cp:keywords/>
  <cp:lastModifiedBy>King Dynamic</cp:lastModifiedBy>
  <cp:revision>194</cp:revision>
  <dcterms:created xsi:type="dcterms:W3CDTF">2018-10-01T20:18:29Z</dcterms:created>
  <dcterms:modified xsi:type="dcterms:W3CDTF">2022-08-15T22:33:06Z</dcterms:modified>
  <cp:version/>
</cp:coreProperties>
</file>