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42" r:id="rId4"/>
    <p:sldId id="389" r:id="rId5"/>
    <p:sldId id="334" r:id="rId6"/>
    <p:sldId id="381" r:id="rId7"/>
    <p:sldId id="379" r:id="rId8"/>
    <p:sldId id="403" r:id="rId9"/>
    <p:sldId id="387" r:id="rId10"/>
    <p:sldId id="390" r:id="rId11"/>
    <p:sldId id="385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373" r:id="rId21"/>
    <p:sldId id="348" r:id="rId22"/>
    <p:sldId id="393" r:id="rId23"/>
    <p:sldId id="394" r:id="rId24"/>
    <p:sldId id="395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520" autoAdjust="0"/>
  </p:normalViewPr>
  <p:slideViewPr>
    <p:cSldViewPr>
      <p:cViewPr varScale="1">
        <p:scale>
          <a:sx n="80" d="100"/>
          <a:sy n="80" d="100"/>
        </p:scale>
        <p:origin x="133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C5521-6ED6-48B0-8AA8-E7779A0DEDB4}" type="datetimeFigureOut">
              <a:rPr lang="en-IN" smtClean="0"/>
              <a:pPr/>
              <a:t>01-02-2019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9A8B-2988-4AC6-B8E5-EB2DD7C522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8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9A8B-2988-4AC6-B8E5-EB2DD7C5220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50A-77A2-4209-A1D7-0C22C65C2A87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FB2-9FE4-487D-965B-D0DA0A1DC7DD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9CC6-BD01-4423-8B7B-6785AC6E038A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605F-490B-452B-8B05-14314302746A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8B09-D047-4D3B-9154-76668E802024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AB13-D051-4954-9051-64825C74F75A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7D31-5CC0-4E67-88E7-00FF86610318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FCAE-7BB8-4D70-9DA7-22EB6F9CEFAD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2C22-3D65-435D-9A2D-35A61489EA27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0AC6-A0B5-4ADF-B745-250ADF97C92C}" type="datetime3">
              <a:rPr lang="en-US" smtClean="0"/>
              <a:pPr/>
              <a:t>1 February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TIP Presentation, MBATECH  Computers,MPSTME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BD0B-EB37-415E-A943-CA2231506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pr-tc11.org/mediawiki/index.php?title=Datasets_List#Handwritten%20Document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519907"/>
            <a:ext cx="9144000" cy="2514600"/>
          </a:xfrm>
        </p:spPr>
        <p:txBody>
          <a:bodyPr>
            <a:normAutofit/>
          </a:bodyPr>
          <a:lstStyle/>
          <a:p>
            <a:r>
              <a:rPr lang="en-US" dirty="0"/>
              <a:t>Handwritten Signature </a:t>
            </a:r>
            <a:r>
              <a:rPr lang="en-US" dirty="0" smtClean="0"/>
              <a:t>Verifier</a:t>
            </a:r>
            <a:r>
              <a:rPr lang="es-UY" sz="4000" dirty="0" smtClean="0"/>
              <a:t/>
            </a:r>
            <a:br>
              <a:rPr lang="es-UY" sz="4000" dirty="0" smtClean="0"/>
            </a:br>
            <a:r>
              <a:rPr lang="es-UY" sz="3200" b="0" dirty="0" err="1" smtClean="0">
                <a:ea typeface="Adobe Fan Heiti Std B" pitchFamily="34" charset="-128"/>
              </a:rPr>
              <a:t>using</a:t>
            </a:r>
            <a:r>
              <a:rPr lang="es-UY" sz="3200" dirty="0" smtClean="0">
                <a:ea typeface="Adobe Fan Heiti Std B" pitchFamily="34" charset="-128"/>
              </a:rPr>
              <a:t/>
            </a:r>
            <a:br>
              <a:rPr lang="es-UY" sz="3200" dirty="0" smtClean="0">
                <a:ea typeface="Adobe Fan Heiti Std B" pitchFamily="34" charset="-128"/>
              </a:rPr>
            </a:br>
            <a:r>
              <a:rPr lang="es-UY" dirty="0" err="1" smtClean="0">
                <a:ea typeface="Adobe Fan Heiti Std B" pitchFamily="34" charset="-128"/>
              </a:rPr>
              <a:t>Image</a:t>
            </a:r>
            <a:r>
              <a:rPr lang="es-UY" dirty="0" smtClean="0">
                <a:ea typeface="Adobe Fan Heiti Std B" pitchFamily="34" charset="-128"/>
              </a:rPr>
              <a:t> </a:t>
            </a:r>
            <a:r>
              <a:rPr lang="es-UY" dirty="0" err="1" smtClean="0">
                <a:ea typeface="Adobe Fan Heiti Std B" pitchFamily="34" charset="-128"/>
              </a:rPr>
              <a:t>Processing</a:t>
            </a:r>
            <a:endParaRPr lang="en-IN" sz="4000" dirty="0">
              <a:ea typeface="Adobe Fan Heiti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34507"/>
            <a:ext cx="9144000" cy="95038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Tejas Jadhav - B002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A89B-73E9-4634-906A-372D7DAAEC88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09160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  <a:t>Under the guidance of Mentor</a:t>
            </a:r>
            <a:br>
              <a:rPr lang="en-IN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Prof.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Abhay</a:t>
            </a:r>
            <a:r>
              <a:rPr lang="en-IN" sz="2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200" b="1" dirty="0" err="1" smtClean="0">
                <a:solidFill>
                  <a:schemeClr val="bg1">
                    <a:lumMod val="50000"/>
                  </a:schemeClr>
                </a:solidFill>
              </a:rPr>
              <a:t>Kolhe</a:t>
            </a:r>
            <a:endParaRPr lang="en-IN" sz="2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88" y="28194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Implementation Work done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4307147"/>
            <a:ext cx="7010399" cy="1457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838200" y="2895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943600" cy="2429069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Dataset.py</a:t>
            </a:r>
          </a:p>
          <a:p>
            <a:pPr lvl="1"/>
            <a:r>
              <a:rPr lang="en-US" dirty="0" smtClean="0"/>
              <a:t>Our dataset </a:t>
            </a:r>
            <a:r>
              <a:rPr lang="en-US" dirty="0"/>
              <a:t>is </a:t>
            </a:r>
            <a:r>
              <a:rPr lang="en-US" dirty="0" smtClean="0"/>
              <a:t>read, renamed, copied and organized in the correct naming convention to a different folder, from where our system will use</a:t>
            </a:r>
          </a:p>
          <a:p>
            <a:pPr lvl="1"/>
            <a:r>
              <a:rPr lang="en-US" dirty="0" smtClean="0"/>
              <a:t>xyz.png 		    A_genuine_7.png</a:t>
            </a:r>
          </a:p>
          <a:p>
            <a:pPr lvl="1"/>
            <a:r>
              <a:rPr lang="en-US" dirty="0" smtClean="0"/>
              <a:t>Also gives an analysis of the count of dataset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00600" y="32004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-2310" t="13771" r="2310" b="14284"/>
          <a:stretch/>
        </p:blipFill>
        <p:spPr>
          <a:xfrm>
            <a:off x="1470660" y="1447800"/>
            <a:ext cx="1314450" cy="191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048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88" y="2712945"/>
            <a:ext cx="5716712" cy="369085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Main.py</a:t>
            </a:r>
          </a:p>
          <a:p>
            <a:pPr lvl="1"/>
            <a:r>
              <a:rPr lang="en-US" sz="1800" dirty="0" smtClean="0"/>
              <a:t>This is the main python file where the system working starts, calls the other functions, gives the appropriate results and ends.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5734" b="11110"/>
          <a:stretch/>
        </p:blipFill>
        <p:spPr>
          <a:xfrm>
            <a:off x="1523999" y="1450162"/>
            <a:ext cx="904875" cy="1881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2766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943600" cy="12779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Preprocessing.py</a:t>
            </a:r>
          </a:p>
          <a:p>
            <a:pPr lvl="1"/>
            <a:r>
              <a:rPr lang="en-US" sz="1800" dirty="0" smtClean="0"/>
              <a:t>This function takes the image in the raw format and converts into a pre-processed format.</a:t>
            </a:r>
          </a:p>
          <a:p>
            <a:pPr lvl="1"/>
            <a:r>
              <a:rPr lang="en-US" sz="1800" dirty="0" smtClean="0"/>
              <a:t>Resize, RGB to Grey , Otsu </a:t>
            </a:r>
            <a:r>
              <a:rPr lang="en-US" sz="1800" dirty="0" err="1" smtClean="0"/>
              <a:t>thresholding</a:t>
            </a:r>
            <a:r>
              <a:rPr lang="en-US" sz="1800" dirty="0" smtClean="0"/>
              <a:t>, boundary Box cropping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09087"/>
            <a:ext cx="4800600" cy="33988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89" y="2909087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24" y="5296079"/>
            <a:ext cx="2451485" cy="1011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7687867" y="4111184"/>
            <a:ext cx="0" cy="11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2828" t="13896" r="9993" b="-2787"/>
          <a:stretch/>
        </p:blipFill>
        <p:spPr>
          <a:xfrm>
            <a:off x="1512680" y="1431099"/>
            <a:ext cx="1230520" cy="2171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429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shapeFeat.py</a:t>
            </a:r>
          </a:p>
          <a:p>
            <a:pPr lvl="1"/>
            <a:r>
              <a:rPr lang="en-US" sz="1800" dirty="0" smtClean="0"/>
              <a:t>This function extracts shape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Aspect Ratio</a:t>
            </a:r>
            <a:endParaRPr lang="en-US" dirty="0"/>
          </a:p>
          <a:p>
            <a:pPr lvl="2"/>
            <a:r>
              <a:rPr lang="en-US" dirty="0" smtClean="0"/>
              <a:t>Center of Gravity</a:t>
            </a:r>
          </a:p>
          <a:p>
            <a:pPr lvl="2"/>
            <a:r>
              <a:rPr lang="en-US" dirty="0" smtClean="0"/>
              <a:t>Normalized Area</a:t>
            </a:r>
            <a:endParaRPr lang="en-US" dirty="0"/>
          </a:p>
          <a:p>
            <a:pPr lvl="2"/>
            <a:r>
              <a:rPr lang="en-US" dirty="0" smtClean="0"/>
              <a:t>Baseline Shift</a:t>
            </a:r>
            <a:endParaRPr lang="en-US" dirty="0"/>
          </a:p>
          <a:p>
            <a:pPr lvl="2"/>
            <a:r>
              <a:rPr lang="en-US" dirty="0" smtClean="0"/>
              <a:t>Eccentricity	</a:t>
            </a:r>
          </a:p>
          <a:p>
            <a:pPr lvl="2"/>
            <a:r>
              <a:rPr lang="en-US" dirty="0" err="1" smtClean="0"/>
              <a:t>HuMoments</a:t>
            </a:r>
            <a:endParaRPr lang="en-US" dirty="0"/>
          </a:p>
          <a:p>
            <a:pPr lvl="2"/>
            <a:r>
              <a:rPr lang="en-US" dirty="0" smtClean="0"/>
              <a:t>No of Corners</a:t>
            </a:r>
          </a:p>
          <a:p>
            <a:pPr lvl="1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17587"/>
            <a:ext cx="3429000" cy="218732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6311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glcmFeat.py</a:t>
            </a:r>
          </a:p>
          <a:p>
            <a:pPr lvl="1"/>
            <a:r>
              <a:rPr lang="en-US" sz="1800" dirty="0" smtClean="0"/>
              <a:t>This function extracts </a:t>
            </a:r>
            <a:r>
              <a:rPr lang="en-US" sz="1800" dirty="0" err="1" smtClean="0"/>
              <a:t>glcm</a:t>
            </a:r>
            <a:r>
              <a:rPr lang="en-US" sz="1800" dirty="0" smtClean="0"/>
              <a:t> based features of the signature from the images.</a:t>
            </a:r>
          </a:p>
          <a:p>
            <a:pPr lvl="1"/>
            <a:r>
              <a:rPr lang="en-US" sz="1800" dirty="0" smtClean="0"/>
              <a:t>Gray Level Coherence Matrix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Contrast</a:t>
            </a:r>
            <a:endParaRPr lang="en-US" dirty="0"/>
          </a:p>
          <a:p>
            <a:pPr lvl="2"/>
            <a:r>
              <a:rPr lang="en-US" dirty="0" smtClean="0"/>
              <a:t>Dissimilarity</a:t>
            </a:r>
          </a:p>
          <a:p>
            <a:pPr lvl="2"/>
            <a:r>
              <a:rPr lang="en-US" dirty="0" smtClean="0"/>
              <a:t>Homogeneity</a:t>
            </a:r>
            <a:endParaRPr lang="en-US" dirty="0"/>
          </a:p>
          <a:p>
            <a:pPr lvl="2"/>
            <a:r>
              <a:rPr lang="en-US" dirty="0" smtClean="0"/>
              <a:t>Energy</a:t>
            </a:r>
            <a:endParaRPr lang="en-US" dirty="0"/>
          </a:p>
          <a:p>
            <a:pPr lvl="2"/>
            <a:r>
              <a:rPr lang="en-US" dirty="0" smtClean="0"/>
              <a:t>Correlation	</a:t>
            </a:r>
          </a:p>
          <a:p>
            <a:pPr lvl="2"/>
            <a:r>
              <a:rPr lang="en-US" dirty="0" smtClean="0"/>
              <a:t>ASM</a:t>
            </a:r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38600"/>
            <a:ext cx="3451638" cy="214592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4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3831069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textureFeat.py</a:t>
            </a:r>
          </a:p>
          <a:p>
            <a:pPr lvl="1"/>
            <a:r>
              <a:rPr lang="en-US" sz="1800" dirty="0" smtClean="0"/>
              <a:t>This function extracts texture based features of the signature from the images.</a:t>
            </a:r>
          </a:p>
          <a:p>
            <a:pPr lvl="1"/>
            <a:r>
              <a:rPr lang="en-US" sz="1800" dirty="0" smtClean="0"/>
              <a:t>These includes:</a:t>
            </a:r>
          </a:p>
          <a:p>
            <a:pPr lvl="2"/>
            <a:r>
              <a:rPr lang="en-US" dirty="0" smtClean="0"/>
              <a:t>Mean</a:t>
            </a:r>
            <a:endParaRPr lang="en-US" dirty="0"/>
          </a:p>
          <a:p>
            <a:pPr lvl="2"/>
            <a:r>
              <a:rPr lang="en-US" dirty="0" smtClean="0"/>
              <a:t>Variance</a:t>
            </a:r>
          </a:p>
          <a:p>
            <a:pPr lvl="2"/>
            <a:r>
              <a:rPr lang="en-US" dirty="0" smtClean="0"/>
              <a:t>Skewness</a:t>
            </a:r>
            <a:endParaRPr lang="en-US" dirty="0"/>
          </a:p>
          <a:p>
            <a:pPr lvl="2"/>
            <a:r>
              <a:rPr lang="en-US" dirty="0" smtClean="0"/>
              <a:t>Kurtosis</a:t>
            </a:r>
            <a:endParaRPr lang="en-US" dirty="0"/>
          </a:p>
          <a:p>
            <a:pPr lvl="2"/>
            <a:r>
              <a:rPr lang="en-US" dirty="0" smtClean="0"/>
              <a:t>Energy	</a:t>
            </a:r>
          </a:p>
          <a:p>
            <a:pPr lvl="2"/>
            <a:r>
              <a:rPr lang="en-US" dirty="0" err="1" smtClean="0"/>
              <a:t>Haralick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9" b="5892"/>
          <a:stretch/>
        </p:blipFill>
        <p:spPr bwMode="auto">
          <a:xfrm>
            <a:off x="5486400" y="4008109"/>
            <a:ext cx="3491547" cy="218949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0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02336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7854" y="1524001"/>
            <a:ext cx="5867400" cy="432278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localBinaryPattern.py</a:t>
            </a:r>
          </a:p>
          <a:p>
            <a:pPr lvl="1"/>
            <a:r>
              <a:rPr lang="en-US" sz="1800" dirty="0" smtClean="0"/>
              <a:t>This python file contains function that converts the image to an LBP image.</a:t>
            </a:r>
          </a:p>
          <a:p>
            <a:pPr lvl="1"/>
            <a:r>
              <a:rPr lang="en-US" sz="1800" dirty="0" smtClean="0"/>
              <a:t>Local Binary Pattern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8" name="Content Placeholder 12"/>
          <p:cNvPicPr>
            <a:picLocks/>
          </p:cNvPicPr>
          <p:nvPr/>
        </p:nvPicPr>
        <p:blipFill rotWithShape="1">
          <a:blip r:embed="rId4"/>
          <a:srcRect t="18037"/>
          <a:stretch/>
        </p:blipFill>
        <p:spPr bwMode="auto">
          <a:xfrm>
            <a:off x="3051281" y="2870958"/>
            <a:ext cx="5560545" cy="349801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6" name="Straight Arrow Connector 25"/>
          <p:cNvCxnSpPr>
            <a:stCxn id="24" idx="2"/>
            <a:endCxn id="27" idx="0"/>
          </p:cNvCxnSpPr>
          <p:nvPr/>
        </p:nvCxnSpPr>
        <p:spPr>
          <a:xfrm>
            <a:off x="7728414" y="4322968"/>
            <a:ext cx="23835" cy="1187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536" y="3120871"/>
            <a:ext cx="2843756" cy="1202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757" y="5510684"/>
            <a:ext cx="2450983" cy="110534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4191000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95600" y="1465281"/>
            <a:ext cx="5867400" cy="424971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classification.py</a:t>
            </a:r>
          </a:p>
          <a:p>
            <a:pPr lvl="1"/>
            <a:r>
              <a:rPr lang="en-US" sz="1800" dirty="0" smtClean="0"/>
              <a:t>This python file contains KNN classification function which classifies the given test data to a particular class.</a:t>
            </a:r>
          </a:p>
          <a:p>
            <a:pPr lvl="1"/>
            <a:r>
              <a:rPr lang="en-US" sz="1800" dirty="0" smtClean="0"/>
              <a:t>There are two functions one that gets the actual class of the function by merely the name of the file and other is the KNN classifier.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794" y="4023360"/>
            <a:ext cx="3565006" cy="21311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34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59432"/>
            <a:ext cx="7239000" cy="66289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8" y="1412062"/>
            <a:ext cx="2568163" cy="5296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199" y="6114616"/>
            <a:ext cx="1371600" cy="177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1800" y="1465281"/>
            <a:ext cx="5791200" cy="4249719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signature_verifier.sql</a:t>
            </a:r>
            <a:endParaRPr lang="en-US" sz="2000" b="1" dirty="0" smtClean="0"/>
          </a:p>
          <a:p>
            <a:pPr lvl="1"/>
            <a:r>
              <a:rPr lang="en-US" sz="1800" dirty="0" smtClean="0"/>
              <a:t>This has SQL queries for creating database, creating tables, inserting entries into the tables.</a:t>
            </a:r>
          </a:p>
          <a:p>
            <a:pPr lvl="1"/>
            <a:r>
              <a:rPr lang="en-US" sz="1800" dirty="0" smtClean="0"/>
              <a:t>Main.py also inserts and reads data into the database one row at a time</a:t>
            </a:r>
            <a:endParaRPr lang="en-US" dirty="0" smtClean="0"/>
          </a:p>
          <a:p>
            <a:pPr lvl="1"/>
            <a:endParaRPr lang="en-US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433013"/>
            <a:ext cx="1179809" cy="221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992"/>
          <a:stretch/>
        </p:blipFill>
        <p:spPr>
          <a:xfrm>
            <a:off x="2989710" y="3102676"/>
            <a:ext cx="6041420" cy="327872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81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178"/>
            <a:ext cx="8229600" cy="914400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33600"/>
            <a:ext cx="7008688" cy="3714929"/>
          </a:xfrm>
        </p:spPr>
        <p:txBody>
          <a:bodyPr>
            <a:normAutofit/>
          </a:bodyPr>
          <a:lstStyle/>
          <a:p>
            <a:pPr marL="914400" indent="-685800"/>
            <a:r>
              <a:rPr lang="en-IN" dirty="0" smtClean="0"/>
              <a:t>Problem </a:t>
            </a:r>
            <a:r>
              <a:rPr lang="en-IN" dirty="0" smtClean="0"/>
              <a:t>definition	 </a:t>
            </a:r>
            <a:endParaRPr lang="en-IN" dirty="0" smtClean="0"/>
          </a:p>
          <a:p>
            <a:pPr marL="914400" indent="-685800"/>
            <a:r>
              <a:rPr lang="en-IN" dirty="0" smtClean="0"/>
              <a:t>Literature Review	</a:t>
            </a:r>
            <a:r>
              <a:rPr lang="en-IN" dirty="0" smtClean="0"/>
              <a:t> </a:t>
            </a:r>
            <a:endParaRPr lang="en-IN" dirty="0" smtClean="0"/>
          </a:p>
          <a:p>
            <a:pPr marL="914400" indent="-685800"/>
            <a:r>
              <a:rPr lang="en-IN" dirty="0" smtClean="0"/>
              <a:t>Proposed Work</a:t>
            </a:r>
          </a:p>
          <a:p>
            <a:pPr marL="914400" indent="-685800"/>
            <a:r>
              <a:rPr lang="en-IN" dirty="0" smtClean="0"/>
              <a:t>Implementation </a:t>
            </a:r>
            <a:r>
              <a:rPr lang="en-IN" dirty="0" smtClean="0"/>
              <a:t>tool &amp; </a:t>
            </a:r>
            <a:r>
              <a:rPr lang="en-IN" dirty="0" smtClean="0"/>
              <a:t>setup</a:t>
            </a:r>
          </a:p>
          <a:p>
            <a:pPr marL="914400" indent="-685800"/>
            <a:r>
              <a:rPr lang="en-IN" dirty="0" smtClean="0"/>
              <a:t>Dataset</a:t>
            </a:r>
            <a:endParaRPr lang="en-IN" dirty="0" smtClean="0"/>
          </a:p>
          <a:p>
            <a:pPr marL="914400" indent="-685800"/>
            <a:r>
              <a:rPr lang="en-IN" dirty="0" smtClean="0"/>
              <a:t>Implementation Work done </a:t>
            </a:r>
          </a:p>
          <a:p>
            <a:pPr marL="914400" indent="-685800"/>
            <a:r>
              <a:rPr lang="en-IN" dirty="0" smtClean="0"/>
              <a:t>Gantt chart </a:t>
            </a:r>
            <a:endParaRPr lang="en-IN" dirty="0"/>
          </a:p>
          <a:p>
            <a:pPr marL="914400" indent="-685800"/>
            <a:r>
              <a:rPr lang="en-IN" dirty="0" smtClean="0"/>
              <a:t>References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1200"/>
            <a:ext cx="8229600" cy="9144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9067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33602"/>
            <a:ext cx="8229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7" y="1371599"/>
            <a:ext cx="8486775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	S. F. A. Zaidi and S. Mohammed, “Biometric Handwritten Signature Recognition,”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Morocho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Morales, J.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Fierrez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Vera-Rodriguez, “Towards human-assisted signature recognition: Improving biometric systems through attribute-based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ISBA 2016 - IEEE Int. Conf. Identity,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Bhajantri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Radon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56–61,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Yamanaka,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Hammamoto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“ON-LINE SIGNATURE VERIFICATION BASED ON ALTITUDE AND DIRECTION OF PEN MOVEMENT,”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15th Int. Conf. Pattern Recognition. ICPR-2000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3, no. l, pp. 479–482, 2000.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I. V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E. S. Anisimova, “Handwritten signature recognition method based on fuzzy logic,”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Mech. Mach.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Ozgunduz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Senturk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Karsligil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and recognition by support vector machine,”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13th Eur. Signal Process.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90, pp. 1–4, 2005.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“Euclidean Distance Based Offline Signature Recognition System Using Global and Local Wavelet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Fifth Int. Conf. Signal Image Process.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87–91,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Ruangroj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Adaptive Variance Reduction,”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Int. Conf. Inf. Technol.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Chiang Mai,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Offline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258–262, 2015.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	M.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Djoudjai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Chibani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Abbas, “Offline signature identification using the histogram of symbolic representation,”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Int.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-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Boumerdes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	A.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Jagtap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Based on Upper and Lower Envelope Using Eigen Values,”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- 2nd World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WCCCT 2017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223–226, 2017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Computer Engineering Dept. MPSTME, Mumbai Campus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599"/>
            <a:ext cx="8534400" cy="5367071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Marušić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Ž.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Šeremet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“Identification of authors of documents based on offline signature recognition,”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MIPRO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May, pp. 25–29, 2015.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	S. L.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Karanjkar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Vasambekar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on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ANN,”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WIE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December,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	G. S. Prakash and S. Sharma, “Computer Vision &amp; Fuzzy Logic based Offline Signature Verification and Forgery Detection,”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	M. S.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Shirdhonkar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B.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Kokare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“Document image retrieval using signature as query,”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2nd Int. Conf.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ICCCT-2011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66–70,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	R. Sa-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Ardship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Woraratpanya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Handwritten Signature Recognition Using Polar-Scale Normalization,”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Int. Conf. Inf. Technol.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Eng. (ICITEE), Yogyakarta,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3–7, 2016.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	A.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Piyush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Shanker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Rajagopalan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“Off-line signature verification using DTW,”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12, pp. 1407–1414, 2007.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	Nancy and P. G.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Processing in Handwritten Bank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Recent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5, pp. 1239–1243,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	A. T. Nasser and N.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Dogru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“Signature recognition by using SIFT and SURF with SVM basic on RBF for voting online,”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2017 Int. Conf. Eng. Technol. ICET 2017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2018–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1–5,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	A. Kumar and K. Bhatia, “A Robust Offline Handwritten Signature Verification System Using Writer Independent Approach,”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Int. Conf. Adv.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	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“Enhanced Signature Verification and RECOGNITION USING MATLAB,”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Res. Adv. Eng.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1, no. 4, pp. 88–94, 2014.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	B. H.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Shekar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“Eigen-signature: A robust and an efficient offline signature verification algorithm,”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Recent Trends Inf. Technol. ICRTIT 2011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134–138, 2011.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	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Rahardika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“Global Features Selection for Dynamic Signature Verification,” 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Inf.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Glob.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348–354, 2018.</a:t>
            </a:r>
          </a:p>
          <a:p>
            <a:pPr marL="514350" indent="-514350">
              <a:buNone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	T.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Handhayani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Yohannis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Lely </a:t>
            </a:r>
            <a:r>
              <a:rPr lang="en-US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Hiryanto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 Signature and Handwriting Recognition as Identification of the Writer using Gray Level Co- Occurrence Matrix and Bootstrap,” </a:t>
            </a:r>
            <a:r>
              <a:rPr lang="en-US" sz="5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5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Conf.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September, pp. 1103–1110, 2017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374921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Beresneva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Epishkina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Shingalova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“Handwritten Signature Attributes for its Verification,” pp. 1477–1480,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	M.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Bryan Almeida,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Niketa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Chettiar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Recognition System using Histogram of Oriented Gradients,”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Conf.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	M. M. Kumar and N. 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signature verification using the trace transform,”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IEEE Int. Adv.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Conf.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1066–1070, 2014.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[27]	O. Miguel-Hurtado,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Mengibar-Pozo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G. Lorenz, and J. Liu-Jimenez, “On-Line Signature Verification by Dynamic Time Warping and Gaussian Mixture Models,”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2007 41st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Int. Carnahan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23–29, 2007.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	M. Ferrer and J. Vargas, “Robustness of offline signature verification based on gray level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3, pp. 966–977, 2012.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	B.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Kahraman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Yildirim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“Conic section function neural network circuitry for offline signature recognition,”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Neural Networks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4, pp. 667–672, 2010.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	M. A. Ferrer, A. Morales, and J. F. Vargas, “Off-line signature verification using local patterns,”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Natl. Conf.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2011.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	M. Tahir and M. U.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“Online Signature Verification using Hybrid Features,”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 Inf.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Technol. Soc. Online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11–16,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	M. Pal, S. Bhattacharyya, and T. Sarkar, “Euler number based feature extraction technique for Gender Discrimination from offline Hindi signature using SVM &amp; BPNN classifier,”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Emerg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Electron. Devices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1–6, 2004.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[33]	W. Pan and G. Chen, “A Method of Off-line Signature Verification for Digital Forensics,”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12th Int. Conf. Nat.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Syst.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488–493, 2016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88" y="1447800"/>
            <a:ext cx="8536112" cy="4933596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[34]	M. A. Ferrer, J. B. Alonso, and C. M.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Travieso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“Offline geometric parameters for automatic signature verification using fixed-point arithmetic,”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6, pp. 993–997, 2005.</a:t>
            </a:r>
          </a:p>
          <a:p>
            <a:pPr marL="514350" indent="-51435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35]	S.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Farimani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M. V. Jahan, “An HMM for Online Signature Verification Based on Velocity and Hand Movement Directions,”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Iran. Jt.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Fuzzy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205–209,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	G. Pirlo and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“Verification of static signatures by optical flow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43, no. 5, pp. 499–505, 2013.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[37]	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Alaei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Pal, U. Pal, and M. Blumenstein, “An Efficient Signature Verification Method Based on an Interval Symbolic Representation and a Fuzzy Similarity Measure,”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10, pp. 2360–2372, 2017.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[38]	D. S. Guru and H. N. Prakash, “Online Signature Verification and Recognition: An Approach based on Symbolic Representation.,”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Pattern Anal. Mach.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31, no. 6, pp. 1059–73, 2009.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[39]	A. Sharma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 the Exploration of Information from the DTW Cost Matrix for Online Signature Verification,”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48, no. 2, pp. 611–624, 2018.</a:t>
            </a:r>
          </a:p>
          <a:p>
            <a:pPr marL="514350" indent="-51435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[40]	G. Pirlo, V.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Cuccovillo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Diaz-Cabrera, 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Impedovo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Mignone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Multidomain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 of Dynamic Signatures Using Local Stability Analysis,”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Human-Machine Syst.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6, pp. 805–810, 2015.</a:t>
            </a: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[41]	Python :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[42]	Dataset source :- </a:t>
            </a:r>
            <a:r>
              <a:rPr lang="en-GB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www.iapr-tc11.org/mediawiki/index.php?title=Datasets_List#Handwritten%20Documents</a:t>
            </a:r>
            <a: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25" y="733602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Thank You </a:t>
            </a:r>
            <a:r>
              <a:rPr lang="en-IN" sz="4800" dirty="0" smtClean="0">
                <a:sym typeface="Wingdings" pitchFamily="2" charset="2"/>
              </a:rPr>
              <a:t> </a:t>
            </a:r>
            <a:endParaRPr lang="en-IN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Any Questions?</a:t>
            </a:r>
            <a:endParaRPr lang="en-IN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1"/>
            <a:ext cx="73152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Signature Verification </a:t>
            </a:r>
            <a:r>
              <a:rPr lang="en-US" dirty="0"/>
              <a:t>is the procedure of determining to </a:t>
            </a:r>
            <a:r>
              <a:rPr lang="en-US" dirty="0">
                <a:solidFill>
                  <a:srgbClr val="FF0000"/>
                </a:solidFill>
              </a:rPr>
              <a:t>whom </a:t>
            </a:r>
            <a:r>
              <a:rPr lang="en-US" dirty="0" smtClean="0">
                <a:solidFill>
                  <a:srgbClr val="FF0000"/>
                </a:solidFill>
              </a:rPr>
              <a:t>a particular </a:t>
            </a:r>
            <a:r>
              <a:rPr lang="en-US" dirty="0">
                <a:solidFill>
                  <a:srgbClr val="FF0000"/>
                </a:solidFill>
              </a:rPr>
              <a:t>signature belongs to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System would take as input signature images and tell us</a:t>
            </a:r>
          </a:p>
          <a:p>
            <a:pPr lvl="1"/>
            <a:r>
              <a:rPr lang="en-US" dirty="0" smtClean="0"/>
              <a:t>To whom the signature belongs to (Author Identification)</a:t>
            </a:r>
          </a:p>
          <a:p>
            <a:pPr lvl="1"/>
            <a:r>
              <a:rPr lang="en-US" dirty="0" smtClean="0"/>
              <a:t>If the signature is forged or genuine (Signature Verification)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2286000"/>
            <a:ext cx="7543800" cy="3994151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excel sheet </a:t>
            </a:r>
            <a:r>
              <a:rPr lang="en-US" dirty="0" smtClean="0"/>
              <a:t>of all the Literature Review has been prepared and is been attached with this slide.</a:t>
            </a:r>
            <a:endParaRPr lang="en-US" dirty="0"/>
          </a:p>
          <a:p>
            <a:r>
              <a:rPr lang="en-US" dirty="0" smtClean="0"/>
              <a:t>The literature review contains total of </a:t>
            </a:r>
            <a:r>
              <a:rPr lang="en-US" dirty="0" smtClean="0">
                <a:solidFill>
                  <a:srgbClr val="FF0000"/>
                </a:solidFill>
              </a:rPr>
              <a:t>40 research papers</a:t>
            </a:r>
            <a:r>
              <a:rPr lang="en-US" dirty="0" smtClean="0"/>
              <a:t> based on the topic Signature Recognition</a:t>
            </a:r>
          </a:p>
          <a:p>
            <a:r>
              <a:rPr lang="en-US" dirty="0" smtClean="0"/>
              <a:t>Most of the papers make use of </a:t>
            </a:r>
            <a:r>
              <a:rPr lang="en-US" dirty="0" smtClean="0">
                <a:solidFill>
                  <a:srgbClr val="FF0000"/>
                </a:solidFill>
              </a:rPr>
              <a:t>3 stages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Preprocessing stage</a:t>
            </a:r>
          </a:p>
          <a:p>
            <a:pPr lvl="1"/>
            <a:r>
              <a:rPr lang="en-US" dirty="0" smtClean="0"/>
              <a:t>Feature extraction stage</a:t>
            </a:r>
          </a:p>
          <a:p>
            <a:pPr lvl="1"/>
            <a:r>
              <a:rPr lang="en-US" dirty="0" smtClean="0"/>
              <a:t>Classification stage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82757"/>
              </p:ext>
            </p:extLst>
          </p:nvPr>
        </p:nvGraphicFramePr>
        <p:xfrm>
          <a:off x="6697660" y="4364699"/>
          <a:ext cx="153194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7660" y="4364699"/>
                        <a:ext cx="1531940" cy="132715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6288"/>
            <a:ext cx="2133600" cy="400233"/>
          </a:xfrm>
        </p:spPr>
        <p:txBody>
          <a:bodyPr/>
          <a:lstStyle/>
          <a:p>
            <a:fld id="{43EB6444-05C2-4DB9-99E3-3024D2735779}" type="datetime3">
              <a:rPr lang="en-US" sz="1100" smtClean="0"/>
              <a:pPr/>
              <a:t>1 February 2019</a:t>
            </a:fld>
            <a:endParaRPr lang="en-US" sz="1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488" y="6338438"/>
            <a:ext cx="2895600" cy="400233"/>
          </a:xfrm>
        </p:spPr>
        <p:txBody>
          <a:bodyPr/>
          <a:lstStyle/>
          <a:p>
            <a:r>
              <a:rPr lang="en-IN" sz="1100" smtClean="0"/>
              <a:t>Computer Engineering Dept. MPSTME, Mumbai Campus </a:t>
            </a:r>
            <a:endParaRPr lang="en-US" sz="11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38438"/>
            <a:ext cx="2133600" cy="400233"/>
          </a:xfrm>
        </p:spPr>
        <p:txBody>
          <a:bodyPr/>
          <a:lstStyle/>
          <a:p>
            <a:fld id="{CD173756-56D4-480A-AE5D-4130879C57F5}" type="slidenum">
              <a:rPr lang="en-US" sz="1100" smtClean="0"/>
              <a:pPr/>
              <a:t>5</a:t>
            </a:fld>
            <a:endParaRPr lang="en-US" sz="11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5" y="1487703"/>
            <a:ext cx="7096125" cy="476343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9132" y="1104550"/>
            <a:ext cx="6400800" cy="914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 smtClean="0"/>
              <a:t>Local Binary Pattern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977"/>
            <a:ext cx="4282537" cy="2260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0" y="3953454"/>
            <a:ext cx="7205663" cy="2827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537" y="1628297"/>
            <a:ext cx="4863496" cy="2732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Bent-Up Arrow 16"/>
          <p:cNvSpPr/>
          <p:nvPr/>
        </p:nvSpPr>
        <p:spPr>
          <a:xfrm rot="5400000" flipV="1">
            <a:off x="2909173" y="4080578"/>
            <a:ext cx="962218" cy="707970"/>
          </a:xfrm>
          <a:prstGeom prst="bentUpArrow">
            <a:avLst>
              <a:gd name="adj1" fmla="val 16964"/>
              <a:gd name="adj2" fmla="val 3066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>
            <a:off x="8153400" y="4191000"/>
            <a:ext cx="955342" cy="1811315"/>
          </a:xfrm>
          <a:prstGeom prst="bentUpArrow">
            <a:avLst>
              <a:gd name="adj1" fmla="val 17975"/>
              <a:gd name="adj2" fmla="val 377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01168" y="735491"/>
            <a:ext cx="5118832" cy="672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25966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20151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Python using </a:t>
            </a:r>
            <a:r>
              <a:rPr lang="en-US" b="1" dirty="0" err="1" smtClean="0"/>
              <a:t>PyCharm</a:t>
            </a:r>
            <a:endParaRPr lang="en-US" b="1" dirty="0" smtClean="0"/>
          </a:p>
          <a:p>
            <a:pPr lvl="1"/>
            <a:r>
              <a:rPr lang="en-US" sz="2200" dirty="0" smtClean="0"/>
              <a:t>Python is a </a:t>
            </a:r>
            <a:r>
              <a:rPr lang="en-US" sz="2200" dirty="0"/>
              <a:t>popular programming language used in </a:t>
            </a:r>
            <a:r>
              <a:rPr lang="en-US" sz="2200" dirty="0" smtClean="0"/>
              <a:t>web &amp; software </a:t>
            </a:r>
            <a:r>
              <a:rPr lang="en-US" sz="2200" dirty="0"/>
              <a:t>development, mathematics, system scripting </a:t>
            </a:r>
            <a:endParaRPr lang="en-US" sz="2200" dirty="0" smtClean="0"/>
          </a:p>
          <a:p>
            <a:pPr lvl="1"/>
            <a:r>
              <a:rPr lang="en-US" sz="2200" dirty="0" err="1" smtClean="0"/>
              <a:t>PyCharm</a:t>
            </a:r>
            <a:r>
              <a:rPr lang="en-US" sz="2200" dirty="0" smtClean="0"/>
              <a:t> is a python editor and compiler allows </a:t>
            </a:r>
            <a:r>
              <a:rPr lang="en-US" dirty="0"/>
              <a:t>intelligent code completion, on-the-fly error checking and quick-fixes, easy project navigation, and much more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SQL using MySQL </a:t>
            </a:r>
          </a:p>
          <a:p>
            <a:pPr lvl="1"/>
            <a:r>
              <a:rPr lang="en-US" dirty="0"/>
              <a:t>SQL is a standard language for storing, manipulating and retrieving data in databases. </a:t>
            </a:r>
          </a:p>
          <a:p>
            <a:pPr lvl="1"/>
            <a:r>
              <a:rPr lang="en-US" dirty="0"/>
              <a:t>MySQL is an open source relational database management system, very easy to establish, use and manage</a:t>
            </a:r>
            <a:endParaRPr lang="en-US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14" y="1587500"/>
            <a:ext cx="1429790" cy="14356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39" y="2706415"/>
            <a:ext cx="1626198" cy="1581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489" y="4149649"/>
            <a:ext cx="1640645" cy="1097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408" y="5116539"/>
            <a:ext cx="1443261" cy="9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063" y="685800"/>
            <a:ext cx="57912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Implementation tool &amp; setup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Python libraries</a:t>
            </a:r>
            <a:endParaRPr lang="en-US" sz="2200" dirty="0"/>
          </a:p>
          <a:p>
            <a:pPr lvl="1"/>
            <a:r>
              <a:rPr lang="en-US" sz="2200" dirty="0" smtClean="0"/>
              <a:t>Using number of libraries, which are easy to install &amp; import..</a:t>
            </a:r>
          </a:p>
          <a:p>
            <a:pPr lvl="2"/>
            <a:r>
              <a:rPr lang="en-US" sz="2200" dirty="0" err="1" smtClean="0"/>
              <a:t>OpenCV</a:t>
            </a:r>
            <a:r>
              <a:rPr lang="en-US" sz="2200" dirty="0" smtClean="0"/>
              <a:t> : </a:t>
            </a:r>
            <a:r>
              <a:rPr lang="en-US" sz="2200" i="1" dirty="0" smtClean="0">
                <a:solidFill>
                  <a:srgbClr val="FF0000"/>
                </a:solidFill>
              </a:rPr>
              <a:t>Computer vision </a:t>
            </a:r>
            <a:r>
              <a:rPr lang="en-US" sz="2200" i="1" dirty="0" smtClean="0"/>
              <a:t>and machine learning software library. </a:t>
            </a:r>
          </a:p>
          <a:p>
            <a:pPr lvl="2"/>
            <a:r>
              <a:rPr lang="en-US" sz="2200" dirty="0" err="1" smtClean="0"/>
              <a:t>NumPy</a:t>
            </a:r>
            <a:r>
              <a:rPr lang="en-US" sz="2200" dirty="0" smtClean="0"/>
              <a:t> : </a:t>
            </a:r>
            <a:r>
              <a:rPr lang="en-US" sz="2200" i="1" dirty="0" smtClean="0"/>
              <a:t>Scientific computing &amp; array-processing</a:t>
            </a:r>
          </a:p>
          <a:p>
            <a:pPr lvl="2"/>
            <a:r>
              <a:rPr lang="en-US" sz="2200" dirty="0" err="1" smtClean="0"/>
              <a:t>Imutils</a:t>
            </a:r>
            <a:r>
              <a:rPr lang="en-US" sz="2200" dirty="0" smtClean="0"/>
              <a:t> : </a:t>
            </a:r>
            <a:r>
              <a:rPr lang="en-US" sz="2200" i="1" dirty="0" smtClean="0"/>
              <a:t>Functions to make basic image processing functions easier</a:t>
            </a:r>
            <a:endParaRPr lang="en-US" sz="2200" dirty="0" smtClean="0"/>
          </a:p>
          <a:p>
            <a:pPr lvl="2"/>
            <a:r>
              <a:rPr lang="en-US" sz="2200" dirty="0" smtClean="0"/>
              <a:t>Math : </a:t>
            </a:r>
            <a:r>
              <a:rPr lang="en-US" sz="2200" i="1" dirty="0" smtClean="0"/>
              <a:t>Provides access to the mathematical functions</a:t>
            </a:r>
          </a:p>
          <a:p>
            <a:pPr lvl="2"/>
            <a:r>
              <a:rPr lang="en-US" sz="2200" dirty="0" err="1" smtClean="0"/>
              <a:t>MatplotLib</a:t>
            </a:r>
            <a:r>
              <a:rPr lang="en-US" sz="2200" dirty="0" smtClean="0"/>
              <a:t> : </a:t>
            </a:r>
            <a:r>
              <a:rPr lang="en-US" sz="2200" i="1" dirty="0" smtClean="0"/>
              <a:t>Python 2D plotting library</a:t>
            </a:r>
            <a:endParaRPr lang="en-US" sz="2200" dirty="0" smtClean="0"/>
          </a:p>
          <a:p>
            <a:pPr lvl="2"/>
            <a:r>
              <a:rPr lang="en-US" sz="2200" dirty="0" err="1" smtClean="0"/>
              <a:t>Pymysql</a:t>
            </a:r>
            <a:r>
              <a:rPr lang="en-US" sz="2200" dirty="0" smtClean="0"/>
              <a:t> : </a:t>
            </a:r>
            <a:r>
              <a:rPr lang="en-US" sz="2200" i="1" dirty="0" smtClean="0"/>
              <a:t>A simple </a:t>
            </a:r>
            <a:r>
              <a:rPr lang="en-US" sz="2200" i="1" dirty="0" err="1" smtClean="0"/>
              <a:t>MySql</a:t>
            </a:r>
            <a:r>
              <a:rPr lang="en-US" sz="2200" i="1" dirty="0" smtClean="0"/>
              <a:t> </a:t>
            </a:r>
            <a:r>
              <a:rPr lang="en-US" sz="2200" i="1" dirty="0" smtClean="0">
                <a:solidFill>
                  <a:srgbClr val="FF0000"/>
                </a:solidFill>
              </a:rPr>
              <a:t>database</a:t>
            </a:r>
            <a:r>
              <a:rPr lang="en-US" sz="2200" i="1" dirty="0" smtClean="0"/>
              <a:t> </a:t>
            </a:r>
            <a:r>
              <a:rPr lang="en-US" sz="2200" i="1" dirty="0" smtClean="0"/>
              <a:t>interface for Python</a:t>
            </a:r>
          </a:p>
          <a:p>
            <a:pPr lvl="2"/>
            <a:r>
              <a:rPr lang="en-US" sz="2200" dirty="0" smtClean="0"/>
              <a:t>OS : </a:t>
            </a:r>
            <a:r>
              <a:rPr lang="en-US" sz="2200" i="1" dirty="0" smtClean="0"/>
              <a:t>allows easy file handling</a:t>
            </a:r>
          </a:p>
          <a:p>
            <a:pPr lvl="2"/>
            <a:r>
              <a:rPr lang="en-US" sz="2200" dirty="0" err="1" smtClean="0"/>
              <a:t>Scipy</a:t>
            </a:r>
            <a:r>
              <a:rPr lang="en-US" sz="2200" dirty="0" smtClean="0"/>
              <a:t> : </a:t>
            </a:r>
            <a:r>
              <a:rPr lang="en-US" sz="2200" i="1" dirty="0" smtClean="0"/>
              <a:t>Provides many user-friendly and efficient numerical routines </a:t>
            </a:r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AutoShape 1" descr="OpenCV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num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imutil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PyMySQL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o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scipy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mahotas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matplotlib"/>
          <p:cNvSpPr>
            <a:spLocks noChangeAspect="1" noChangeArrowheads="1"/>
          </p:cNvSpPr>
          <p:nvPr/>
        </p:nvSpPr>
        <p:spPr bwMode="auto">
          <a:xfrm>
            <a:off x="-1066482" y="2514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6444-05C2-4DB9-99E3-3024D2735779}" type="datetime3">
              <a:rPr lang="en-US" smtClean="0"/>
              <a:pPr/>
              <a:t>1 February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Computer Engineering Dept. MPSTME, Mumbai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756-56D4-480A-AE5D-4130879C57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7888" y="685599"/>
            <a:ext cx="7924800" cy="781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6400" y="912086"/>
            <a:ext cx="358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25 Authors, 50 Classes, </a:t>
            </a:r>
            <a:r>
              <a:rPr lang="en-US" b="1" dirty="0"/>
              <a:t>826 Images</a:t>
            </a:r>
          </a:p>
          <a:p>
            <a:r>
              <a:rPr lang="en-US" dirty="0"/>
              <a:t>637 Training images (77.12%)</a:t>
            </a:r>
          </a:p>
          <a:p>
            <a:r>
              <a:rPr lang="en-US" dirty="0"/>
              <a:t>189 Testing images (22.88</a:t>
            </a:r>
            <a:r>
              <a:rPr lang="en-US" dirty="0" smtClean="0"/>
              <a:t>%)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8" y="1832312"/>
            <a:ext cx="7676240" cy="45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ST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18172</TotalTime>
  <Words>799</Words>
  <Application>Microsoft Office PowerPoint</Application>
  <PresentationFormat>On-screen Show (4:3)</PresentationFormat>
  <Paragraphs>233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Fan Heiti Std B</vt:lpstr>
      <vt:lpstr>Arial</vt:lpstr>
      <vt:lpstr>Calibri</vt:lpstr>
      <vt:lpstr>Times New Roman</vt:lpstr>
      <vt:lpstr>Wingdings</vt:lpstr>
      <vt:lpstr>MPSTME</vt:lpstr>
      <vt:lpstr>Worksheet</vt:lpstr>
      <vt:lpstr>Handwritten Signature Verifier using Image Processing</vt:lpstr>
      <vt:lpstr>Contents</vt:lpstr>
      <vt:lpstr>Problem definition</vt:lpstr>
      <vt:lpstr>Literature Review</vt:lpstr>
      <vt:lpstr>PowerPoint Presentation</vt:lpstr>
      <vt:lpstr>Local Binary Pattern</vt:lpstr>
      <vt:lpstr>Implementation tool &amp; setup</vt:lpstr>
      <vt:lpstr>Implementation tool &amp; setup</vt:lpstr>
      <vt:lpstr>PowerPoint Presentation</vt:lpstr>
      <vt:lpstr>Implementation Work done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Gantt Chart</vt:lpstr>
      <vt:lpstr>References</vt:lpstr>
      <vt:lpstr>PowerPoint Presentation</vt:lpstr>
      <vt:lpstr>PowerPoint Presentation</vt:lpstr>
      <vt:lpstr>PowerPoint Presentation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Dhirendra Mishra</dc:creator>
  <cp:lastModifiedBy>Tejas Jadhav</cp:lastModifiedBy>
  <cp:revision>476</cp:revision>
  <dcterms:created xsi:type="dcterms:W3CDTF">2017-04-11T09:48:28Z</dcterms:created>
  <dcterms:modified xsi:type="dcterms:W3CDTF">2019-02-01T17:13:30Z</dcterms:modified>
</cp:coreProperties>
</file>