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342" r:id="rId4"/>
    <p:sldId id="389" r:id="rId5"/>
    <p:sldId id="334" r:id="rId6"/>
    <p:sldId id="381" r:id="rId7"/>
    <p:sldId id="379" r:id="rId8"/>
    <p:sldId id="403" r:id="rId9"/>
    <p:sldId id="401" r:id="rId10"/>
    <p:sldId id="387" r:id="rId11"/>
    <p:sldId id="390" r:id="rId12"/>
    <p:sldId id="385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373" r:id="rId22"/>
    <p:sldId id="348" r:id="rId23"/>
    <p:sldId id="393" r:id="rId24"/>
    <p:sldId id="394" r:id="rId25"/>
    <p:sldId id="395" r:id="rId26"/>
    <p:sldId id="26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5520" autoAdjust="0"/>
  </p:normalViewPr>
  <p:slideViewPr>
    <p:cSldViewPr>
      <p:cViewPr>
        <p:scale>
          <a:sx n="75" d="100"/>
          <a:sy n="75" d="100"/>
        </p:scale>
        <p:origin x="1483" y="41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9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C5521-6ED6-48B0-8AA8-E7779A0DEDB4}" type="datetimeFigureOut">
              <a:rPr lang="en-IN" smtClean="0"/>
              <a:pPr/>
              <a:t>29-01-2019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9A8B-2988-4AC6-B8E5-EB2DD7C522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181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9A8B-2988-4AC6-B8E5-EB2DD7C52201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78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A89B-73E9-4634-906A-372D7DAAEC88}" type="datetime3">
              <a:rPr lang="en-US" smtClean="0"/>
              <a:pPr/>
              <a:t>29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D50A-77A2-4209-A1D7-0C22C65C2A87}" type="datetime3">
              <a:rPr lang="en-US" smtClean="0"/>
              <a:pPr/>
              <a:t>29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8FB2-9FE4-487D-965B-D0DA0A1DC7DD}" type="datetime3">
              <a:rPr lang="en-US" smtClean="0"/>
              <a:pPr/>
              <a:t>29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29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9CC6-BD01-4423-8B7B-6785AC6E038A}" type="datetime3">
              <a:rPr lang="en-US" smtClean="0"/>
              <a:pPr/>
              <a:t>29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605F-490B-452B-8B05-14314302746A}" type="datetime3">
              <a:rPr lang="en-US" smtClean="0"/>
              <a:pPr/>
              <a:t>29 January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8B09-D047-4D3B-9154-76668E802024}" type="datetime3">
              <a:rPr lang="en-US" smtClean="0"/>
              <a:pPr/>
              <a:t>29 January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AB13-D051-4954-9051-64825C74F75A}" type="datetime3">
              <a:rPr lang="en-US" smtClean="0"/>
              <a:pPr/>
              <a:t>29 January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7D31-5CC0-4E67-88E7-00FF86610318}" type="datetime3">
              <a:rPr lang="en-US" smtClean="0"/>
              <a:pPr/>
              <a:t>29 January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FCAE-7BB8-4D70-9DA7-22EB6F9CEFAD}" type="datetime3">
              <a:rPr lang="en-US" smtClean="0"/>
              <a:pPr/>
              <a:t>29 January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2C22-3D65-435D-9A2D-35A61489EA27}" type="datetime3">
              <a:rPr lang="en-US" smtClean="0"/>
              <a:pPr/>
              <a:t>29 January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00"/>
            <a:ext cx="8229600" cy="407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C0AC6-A0B5-4ADF-B745-250ADF97C92C}" type="datetime3">
              <a:rPr lang="en-US" smtClean="0"/>
              <a:pPr/>
              <a:t>29 January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/>
              <a:t>TIP Presentation, MBATECH  Computers,MPSTME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3BD0B-EB37-415E-A943-CA2231506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pr-tc11.org/mediawiki/index.php?title=Datasets_List#Handwritten%20Documents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" y="1519907"/>
            <a:ext cx="9144000" cy="2514600"/>
          </a:xfrm>
        </p:spPr>
        <p:txBody>
          <a:bodyPr>
            <a:normAutofit/>
          </a:bodyPr>
          <a:lstStyle/>
          <a:p>
            <a:r>
              <a:rPr lang="en-US" dirty="0"/>
              <a:t>Handwritten Signature </a:t>
            </a:r>
            <a:r>
              <a:rPr lang="en-US" dirty="0" smtClean="0"/>
              <a:t>Verifier</a:t>
            </a:r>
            <a:r>
              <a:rPr lang="es-UY" sz="4000" dirty="0" smtClean="0"/>
              <a:t/>
            </a:r>
            <a:br>
              <a:rPr lang="es-UY" sz="4000" dirty="0" smtClean="0"/>
            </a:br>
            <a:r>
              <a:rPr lang="es-UY" sz="3200" b="0" dirty="0" err="1" smtClean="0">
                <a:ea typeface="Adobe Fan Heiti Std B" pitchFamily="34" charset="-128"/>
              </a:rPr>
              <a:t>using</a:t>
            </a:r>
            <a:r>
              <a:rPr lang="es-UY" sz="3200" dirty="0" smtClean="0">
                <a:ea typeface="Adobe Fan Heiti Std B" pitchFamily="34" charset="-128"/>
              </a:rPr>
              <a:t/>
            </a:r>
            <a:br>
              <a:rPr lang="es-UY" sz="3200" dirty="0" smtClean="0">
                <a:ea typeface="Adobe Fan Heiti Std B" pitchFamily="34" charset="-128"/>
              </a:rPr>
            </a:br>
            <a:r>
              <a:rPr lang="es-UY" dirty="0" err="1" smtClean="0">
                <a:ea typeface="Adobe Fan Heiti Std B" pitchFamily="34" charset="-128"/>
              </a:rPr>
              <a:t>Image</a:t>
            </a:r>
            <a:r>
              <a:rPr lang="es-UY" dirty="0" smtClean="0">
                <a:ea typeface="Adobe Fan Heiti Std B" pitchFamily="34" charset="-128"/>
              </a:rPr>
              <a:t> </a:t>
            </a:r>
            <a:r>
              <a:rPr lang="es-UY" dirty="0" err="1" smtClean="0">
                <a:ea typeface="Adobe Fan Heiti Std B" pitchFamily="34" charset="-128"/>
              </a:rPr>
              <a:t>Processing</a:t>
            </a:r>
            <a:endParaRPr lang="en-IN" sz="4000" dirty="0">
              <a:ea typeface="Adobe Fan Heiti Std B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34507"/>
            <a:ext cx="9144000" cy="950386"/>
          </a:xfrm>
        </p:spPr>
        <p:txBody>
          <a:bodyPr>
            <a:normAutofit/>
          </a:bodyPr>
          <a:lstStyle/>
          <a:p>
            <a:r>
              <a:rPr lang="en-IN" sz="3200" dirty="0" smtClean="0"/>
              <a:t>Tejas Jadhav - B002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A89B-73E9-4634-906A-372D7DAAEC88}" type="datetime3">
              <a:rPr lang="en-US" smtClean="0"/>
              <a:pPr/>
              <a:t>29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Computer Engineering Dept. MPSTME, Mumbai Campus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5091605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dirty="0" smtClean="0">
                <a:solidFill>
                  <a:schemeClr val="bg1">
                    <a:lumMod val="50000"/>
                  </a:schemeClr>
                </a:solidFill>
              </a:rPr>
              <a:t>Under the guidance of Mentor</a:t>
            </a:r>
            <a:br>
              <a:rPr lang="en-IN" sz="22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IN" sz="2200" b="1" dirty="0" err="1" smtClean="0">
                <a:solidFill>
                  <a:schemeClr val="bg1">
                    <a:lumMod val="50000"/>
                  </a:schemeClr>
                </a:solidFill>
              </a:rPr>
              <a:t>Prof.</a:t>
            </a:r>
            <a:r>
              <a:rPr lang="en-IN" sz="2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sz="2200" b="1" dirty="0" err="1" smtClean="0">
                <a:solidFill>
                  <a:schemeClr val="bg1">
                    <a:lumMod val="50000"/>
                  </a:schemeClr>
                </a:solidFill>
              </a:rPr>
              <a:t>Abhay</a:t>
            </a:r>
            <a:r>
              <a:rPr lang="en-IN" sz="2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sz="2200" b="1" dirty="0" err="1" smtClean="0">
                <a:solidFill>
                  <a:schemeClr val="bg1">
                    <a:lumMod val="50000"/>
                  </a:schemeClr>
                </a:solidFill>
              </a:rPr>
              <a:t>Kolhe</a:t>
            </a:r>
            <a:endParaRPr lang="en-IN" sz="22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78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29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7888" y="685599"/>
            <a:ext cx="7924800" cy="781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486400" y="912086"/>
            <a:ext cx="358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25 Authors, 50 Classes, </a:t>
            </a:r>
            <a:r>
              <a:rPr lang="en-US" b="1" dirty="0"/>
              <a:t>826 Images</a:t>
            </a:r>
          </a:p>
          <a:p>
            <a:r>
              <a:rPr lang="en-US" dirty="0"/>
              <a:t>637 Training images (77.12%)</a:t>
            </a:r>
          </a:p>
          <a:p>
            <a:r>
              <a:rPr lang="en-US" dirty="0"/>
              <a:t>189 Testing images (22.88</a:t>
            </a:r>
            <a:r>
              <a:rPr lang="en-US" dirty="0" smtClean="0"/>
              <a:t>%)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68" y="1832312"/>
            <a:ext cx="7676240" cy="454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488" y="281940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Implementation Work done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29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8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659432"/>
            <a:ext cx="7239000" cy="66289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29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8" y="1412062"/>
            <a:ext cx="2568163" cy="52963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724400"/>
            <a:ext cx="6858000" cy="12888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838200" y="2895600"/>
            <a:ext cx="1371600" cy="177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971800" y="1600200"/>
            <a:ext cx="5943600" cy="2429069"/>
          </a:xfrm>
        </p:spPr>
        <p:txBody>
          <a:bodyPr>
            <a:normAutofit/>
          </a:bodyPr>
          <a:lstStyle/>
          <a:p>
            <a:r>
              <a:rPr lang="en-US" b="1" dirty="0" smtClean="0"/>
              <a:t>Dataset.py</a:t>
            </a:r>
          </a:p>
          <a:p>
            <a:pPr lvl="1"/>
            <a:r>
              <a:rPr lang="en-US" dirty="0" smtClean="0"/>
              <a:t>Our dataset </a:t>
            </a:r>
            <a:r>
              <a:rPr lang="en-US" dirty="0"/>
              <a:t>is </a:t>
            </a:r>
            <a:r>
              <a:rPr lang="en-US" dirty="0" smtClean="0"/>
              <a:t>read, renamed, copied and organized in the correct naming convention to a different folder, from where </a:t>
            </a:r>
            <a:r>
              <a:rPr lang="en-US" dirty="0" smtClean="0"/>
              <a:t>our </a:t>
            </a:r>
            <a:r>
              <a:rPr lang="en-US" dirty="0" smtClean="0"/>
              <a:t>system will use</a:t>
            </a:r>
          </a:p>
          <a:p>
            <a:pPr lvl="1"/>
            <a:r>
              <a:rPr lang="en-US" dirty="0" smtClean="0"/>
              <a:t>xyz.png 		    A_genuine_7.png</a:t>
            </a:r>
          </a:p>
          <a:p>
            <a:pPr lvl="1"/>
            <a:r>
              <a:rPr lang="en-US" dirty="0" smtClean="0"/>
              <a:t>Also gives an analysis of the count of dataset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800600" y="3200400"/>
            <a:ext cx="1143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-2310" t="13771" r="2310" b="14284"/>
          <a:stretch/>
        </p:blipFill>
        <p:spPr>
          <a:xfrm>
            <a:off x="1470660" y="1447800"/>
            <a:ext cx="1314450" cy="1918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999" y="1433013"/>
            <a:ext cx="1179809" cy="22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9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659432"/>
            <a:ext cx="7239000" cy="66289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29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8" y="1412062"/>
            <a:ext cx="2568163" cy="52963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838200" y="3048000"/>
            <a:ext cx="1371600" cy="177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613" y="2736714"/>
            <a:ext cx="5716712" cy="369085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95600" y="1465281"/>
            <a:ext cx="5943600" cy="127791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Main.py</a:t>
            </a:r>
          </a:p>
          <a:p>
            <a:pPr lvl="1"/>
            <a:r>
              <a:rPr lang="en-US" sz="1800" dirty="0" smtClean="0"/>
              <a:t>This is the main python file where the system working starts, calls the other functions, gives the appropriate results and ends.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15734" b="11110"/>
          <a:stretch/>
        </p:blipFill>
        <p:spPr>
          <a:xfrm>
            <a:off x="1523999" y="1450162"/>
            <a:ext cx="904875" cy="1881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999" y="1433013"/>
            <a:ext cx="1179809" cy="22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8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659432"/>
            <a:ext cx="7239000" cy="66289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29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8" y="1412062"/>
            <a:ext cx="2568163" cy="52963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838200" y="3276600"/>
            <a:ext cx="1371600" cy="177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95600" y="1465281"/>
            <a:ext cx="5943600" cy="1277919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 smtClean="0"/>
              <a:t>Preprocessing.py</a:t>
            </a:r>
          </a:p>
          <a:p>
            <a:pPr lvl="1"/>
            <a:r>
              <a:rPr lang="en-US" sz="1800" dirty="0" smtClean="0"/>
              <a:t>This function takes the image in the raw format and converts into a pre-processed format.</a:t>
            </a:r>
          </a:p>
          <a:p>
            <a:pPr lvl="1"/>
            <a:r>
              <a:rPr lang="en-US" sz="1800" dirty="0" smtClean="0"/>
              <a:t>Resize, RGB to Grey , Otsu </a:t>
            </a:r>
            <a:r>
              <a:rPr lang="en-US" sz="1800" dirty="0" err="1" smtClean="0"/>
              <a:t>thresholding</a:t>
            </a:r>
            <a:r>
              <a:rPr lang="en-US" sz="1800" dirty="0" smtClean="0"/>
              <a:t>, boundary Box cropping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080" y="2909087"/>
            <a:ext cx="4811919" cy="3398898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989" y="2909087"/>
            <a:ext cx="2843756" cy="12020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2125" y="5270912"/>
            <a:ext cx="2451485" cy="10119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3" name="Straight Arrow Connector 12"/>
          <p:cNvCxnSpPr>
            <a:stCxn id="11" idx="2"/>
            <a:endCxn id="12" idx="0"/>
          </p:cNvCxnSpPr>
          <p:nvPr/>
        </p:nvCxnSpPr>
        <p:spPr>
          <a:xfrm>
            <a:off x="7687867" y="4111184"/>
            <a:ext cx="1" cy="1159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/>
          <a:srcRect l="2828" t="13896" r="9993" b="-2787"/>
          <a:stretch/>
        </p:blipFill>
        <p:spPr>
          <a:xfrm>
            <a:off x="1512680" y="1431099"/>
            <a:ext cx="1230520" cy="2171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3999" y="1433013"/>
            <a:ext cx="1179809" cy="22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659432"/>
            <a:ext cx="7239000" cy="66289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29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8" y="1412062"/>
            <a:ext cx="2568163" cy="52963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838200" y="3429000"/>
            <a:ext cx="1371600" cy="177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95600" y="1465281"/>
            <a:ext cx="5867400" cy="424971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shapeFeat.py</a:t>
            </a:r>
          </a:p>
          <a:p>
            <a:pPr lvl="1"/>
            <a:r>
              <a:rPr lang="en-US" sz="1800" dirty="0" smtClean="0"/>
              <a:t>This function extracts shape based features of the signature from the images.</a:t>
            </a:r>
          </a:p>
          <a:p>
            <a:pPr lvl="1"/>
            <a:r>
              <a:rPr lang="en-US" sz="1800" dirty="0" smtClean="0"/>
              <a:t>These includes:</a:t>
            </a:r>
          </a:p>
          <a:p>
            <a:pPr lvl="2"/>
            <a:r>
              <a:rPr lang="en-US" dirty="0" smtClean="0"/>
              <a:t>Aspect Ratio</a:t>
            </a:r>
            <a:endParaRPr lang="en-US" dirty="0"/>
          </a:p>
          <a:p>
            <a:pPr lvl="2"/>
            <a:r>
              <a:rPr lang="en-US" dirty="0" smtClean="0"/>
              <a:t>Center of Gravity</a:t>
            </a:r>
          </a:p>
          <a:p>
            <a:pPr lvl="2"/>
            <a:r>
              <a:rPr lang="en-US" dirty="0" smtClean="0"/>
              <a:t>Normalized Area</a:t>
            </a:r>
            <a:endParaRPr lang="en-US" dirty="0"/>
          </a:p>
          <a:p>
            <a:pPr lvl="2"/>
            <a:r>
              <a:rPr lang="en-US" dirty="0" smtClean="0"/>
              <a:t>Baseline Shift</a:t>
            </a:r>
            <a:endParaRPr lang="en-US" dirty="0"/>
          </a:p>
          <a:p>
            <a:pPr lvl="2"/>
            <a:r>
              <a:rPr lang="en-US" dirty="0" smtClean="0"/>
              <a:t>Eccentricity	</a:t>
            </a:r>
          </a:p>
          <a:p>
            <a:pPr lvl="2"/>
            <a:r>
              <a:rPr lang="en-US" dirty="0" err="1" smtClean="0"/>
              <a:t>HuMoments</a:t>
            </a:r>
            <a:endParaRPr lang="en-US" dirty="0"/>
          </a:p>
          <a:p>
            <a:pPr lvl="2"/>
            <a:r>
              <a:rPr lang="en-US" dirty="0" smtClean="0"/>
              <a:t>No of Corners</a:t>
            </a:r>
          </a:p>
          <a:p>
            <a:pPr lvl="1"/>
            <a:endParaRPr lang="en-US" sz="18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4017587"/>
            <a:ext cx="3429000" cy="218732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9" y="1433013"/>
            <a:ext cx="1179809" cy="22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3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659432"/>
            <a:ext cx="7239000" cy="66289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29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8" y="1412062"/>
            <a:ext cx="2568163" cy="52963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838200" y="3631169"/>
            <a:ext cx="1371600" cy="177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95600" y="1465281"/>
            <a:ext cx="5867400" cy="424971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glcmFeat.py</a:t>
            </a:r>
          </a:p>
          <a:p>
            <a:pPr lvl="1"/>
            <a:r>
              <a:rPr lang="en-US" sz="1800" dirty="0" smtClean="0"/>
              <a:t>This function extracts </a:t>
            </a:r>
            <a:r>
              <a:rPr lang="en-US" sz="1800" dirty="0" err="1" smtClean="0"/>
              <a:t>glcm</a:t>
            </a:r>
            <a:r>
              <a:rPr lang="en-US" sz="1800" dirty="0" smtClean="0"/>
              <a:t> based features of the signature from the images.</a:t>
            </a:r>
          </a:p>
          <a:p>
            <a:pPr lvl="1"/>
            <a:r>
              <a:rPr lang="en-US" sz="1800" dirty="0" smtClean="0"/>
              <a:t>Gray Level Coherence Matrix</a:t>
            </a:r>
          </a:p>
          <a:p>
            <a:pPr lvl="1"/>
            <a:r>
              <a:rPr lang="en-US" sz="1800" dirty="0" smtClean="0"/>
              <a:t>These includes:</a:t>
            </a:r>
          </a:p>
          <a:p>
            <a:pPr lvl="2"/>
            <a:r>
              <a:rPr lang="en-US" dirty="0" smtClean="0"/>
              <a:t>Contrast</a:t>
            </a:r>
            <a:endParaRPr lang="en-US" dirty="0"/>
          </a:p>
          <a:p>
            <a:pPr lvl="2"/>
            <a:r>
              <a:rPr lang="en-US" dirty="0" smtClean="0"/>
              <a:t>Dissimilarity</a:t>
            </a:r>
          </a:p>
          <a:p>
            <a:pPr lvl="2"/>
            <a:r>
              <a:rPr lang="en-US" dirty="0" smtClean="0"/>
              <a:t>Homogeneity</a:t>
            </a:r>
            <a:endParaRPr lang="en-US" dirty="0"/>
          </a:p>
          <a:p>
            <a:pPr lvl="2"/>
            <a:r>
              <a:rPr lang="en-US" dirty="0" smtClean="0"/>
              <a:t>Energy</a:t>
            </a:r>
            <a:endParaRPr lang="en-US" dirty="0"/>
          </a:p>
          <a:p>
            <a:pPr lvl="2"/>
            <a:r>
              <a:rPr lang="en-US" dirty="0" smtClean="0"/>
              <a:t>Correlation	</a:t>
            </a:r>
          </a:p>
          <a:p>
            <a:pPr lvl="2"/>
            <a:r>
              <a:rPr lang="en-US" dirty="0" smtClean="0"/>
              <a:t>ASM</a:t>
            </a:r>
          </a:p>
          <a:p>
            <a:pPr lvl="1"/>
            <a:endParaRPr lang="en-US" sz="1800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1433013"/>
            <a:ext cx="1179809" cy="221447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038600"/>
            <a:ext cx="3451638" cy="214592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47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659432"/>
            <a:ext cx="7239000" cy="66289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29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8" y="1412062"/>
            <a:ext cx="2568163" cy="52963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838200" y="3831069"/>
            <a:ext cx="1371600" cy="177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95600" y="1465281"/>
            <a:ext cx="5867400" cy="424971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textureFeat.py</a:t>
            </a:r>
          </a:p>
          <a:p>
            <a:pPr lvl="1"/>
            <a:r>
              <a:rPr lang="en-US" sz="1800" dirty="0" smtClean="0"/>
              <a:t>This function extracts texture based features of the signature from the images.</a:t>
            </a:r>
          </a:p>
          <a:p>
            <a:pPr lvl="1"/>
            <a:r>
              <a:rPr lang="en-US" sz="1800" dirty="0" smtClean="0"/>
              <a:t>These includes:</a:t>
            </a:r>
          </a:p>
          <a:p>
            <a:pPr lvl="2"/>
            <a:r>
              <a:rPr lang="en-US" dirty="0" smtClean="0"/>
              <a:t>Mean</a:t>
            </a:r>
            <a:endParaRPr lang="en-US" dirty="0"/>
          </a:p>
          <a:p>
            <a:pPr lvl="2"/>
            <a:r>
              <a:rPr lang="en-US" dirty="0" smtClean="0"/>
              <a:t>Variance</a:t>
            </a:r>
          </a:p>
          <a:p>
            <a:pPr lvl="2"/>
            <a:r>
              <a:rPr lang="en-US" dirty="0" smtClean="0"/>
              <a:t>Skewness</a:t>
            </a:r>
            <a:endParaRPr lang="en-US" dirty="0"/>
          </a:p>
          <a:p>
            <a:pPr lvl="2"/>
            <a:r>
              <a:rPr lang="en-US" dirty="0" smtClean="0"/>
              <a:t>Kurtosis</a:t>
            </a:r>
            <a:endParaRPr lang="en-US" dirty="0"/>
          </a:p>
          <a:p>
            <a:pPr lvl="2"/>
            <a:r>
              <a:rPr lang="en-US" dirty="0" smtClean="0"/>
              <a:t>Energy	</a:t>
            </a:r>
          </a:p>
          <a:p>
            <a:pPr lvl="2"/>
            <a:r>
              <a:rPr lang="en-US" dirty="0" err="1" smtClean="0"/>
              <a:t>Haralick</a:t>
            </a:r>
            <a:endParaRPr lang="en-US" dirty="0" smtClean="0"/>
          </a:p>
          <a:p>
            <a:pPr lvl="1"/>
            <a:endParaRPr lang="en-US" sz="1800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1433013"/>
            <a:ext cx="1179809" cy="221447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49" b="5892"/>
          <a:stretch/>
        </p:blipFill>
        <p:spPr bwMode="auto">
          <a:xfrm>
            <a:off x="5486400" y="4008109"/>
            <a:ext cx="3491547" cy="2189491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303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659432"/>
            <a:ext cx="7239000" cy="66289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29 January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8" y="1412062"/>
            <a:ext cx="2568163" cy="52963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838199" y="4023360"/>
            <a:ext cx="1371600" cy="177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97854" y="1524001"/>
            <a:ext cx="5867400" cy="432278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localBinaryPattern.py</a:t>
            </a:r>
          </a:p>
          <a:p>
            <a:pPr lvl="1"/>
            <a:r>
              <a:rPr lang="en-US" sz="1800" dirty="0" smtClean="0"/>
              <a:t>This python file contains function that converts the image to an LBP image.</a:t>
            </a:r>
          </a:p>
          <a:p>
            <a:pPr lvl="1"/>
            <a:r>
              <a:rPr lang="en-US" sz="1800" dirty="0" smtClean="0"/>
              <a:t>Local Binary Pattern</a:t>
            </a:r>
            <a:endParaRPr lang="en-US" dirty="0" smtClean="0"/>
          </a:p>
          <a:p>
            <a:pPr lvl="1"/>
            <a:endParaRPr lang="en-US" sz="1800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1433013"/>
            <a:ext cx="1179809" cy="221447"/>
          </a:xfrm>
          <a:prstGeom prst="rect">
            <a:avLst/>
          </a:prstGeom>
        </p:spPr>
      </p:pic>
      <p:pic>
        <p:nvPicPr>
          <p:cNvPr id="28" name="Content Placeholder 12"/>
          <p:cNvPicPr>
            <a:picLocks/>
          </p:cNvPicPr>
          <p:nvPr/>
        </p:nvPicPr>
        <p:blipFill rotWithShape="1">
          <a:blip r:embed="rId4"/>
          <a:srcRect t="18037"/>
          <a:stretch/>
        </p:blipFill>
        <p:spPr bwMode="auto">
          <a:xfrm>
            <a:off x="3051281" y="2870958"/>
            <a:ext cx="5560545" cy="3498019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6" name="Straight Arrow Connector 25"/>
          <p:cNvCxnSpPr>
            <a:stCxn id="24" idx="2"/>
            <a:endCxn id="27" idx="0"/>
          </p:cNvCxnSpPr>
          <p:nvPr/>
        </p:nvCxnSpPr>
        <p:spPr>
          <a:xfrm>
            <a:off x="7728414" y="4322968"/>
            <a:ext cx="23835" cy="1187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536" y="3120871"/>
            <a:ext cx="2843756" cy="12020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6757" y="5510684"/>
            <a:ext cx="2450983" cy="110534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Computer Engineering Dept. MPSTME, Mumbai Campus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9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659432"/>
            <a:ext cx="7239000" cy="66289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29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8" y="1412062"/>
            <a:ext cx="2568163" cy="52963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838199" y="4191000"/>
            <a:ext cx="1371600" cy="177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95600" y="1465281"/>
            <a:ext cx="5867400" cy="424971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classification.py</a:t>
            </a:r>
          </a:p>
          <a:p>
            <a:pPr lvl="1"/>
            <a:r>
              <a:rPr lang="en-US" sz="1800" dirty="0" smtClean="0"/>
              <a:t>This python file contains KNN classification function which classifies the given test data to a particular class.</a:t>
            </a:r>
          </a:p>
          <a:p>
            <a:pPr lvl="1"/>
            <a:r>
              <a:rPr lang="en-US" sz="1800" dirty="0" smtClean="0"/>
              <a:t>There are two functions one that gets the actual class of the function by merely the name of the file and other is the KNN classifier.</a:t>
            </a:r>
            <a:endParaRPr lang="en-US" dirty="0" smtClean="0"/>
          </a:p>
          <a:p>
            <a:pPr lvl="1"/>
            <a:endParaRPr lang="en-US" sz="1800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1433013"/>
            <a:ext cx="1179809" cy="22144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794" y="4023360"/>
            <a:ext cx="3565006" cy="213116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0346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6178"/>
            <a:ext cx="8229600" cy="914400"/>
          </a:xfrm>
        </p:spPr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133600"/>
            <a:ext cx="7008688" cy="3714929"/>
          </a:xfrm>
        </p:spPr>
        <p:txBody>
          <a:bodyPr>
            <a:normAutofit/>
          </a:bodyPr>
          <a:lstStyle/>
          <a:p>
            <a:pPr marL="692150" indent="-574675"/>
            <a:r>
              <a:rPr lang="en-IN" dirty="0" smtClean="0"/>
              <a:t>Problem definition				</a:t>
            </a:r>
          </a:p>
          <a:p>
            <a:pPr marL="692150" indent="-574675"/>
            <a:r>
              <a:rPr lang="en-IN" dirty="0" smtClean="0"/>
              <a:t>Literature Review	</a:t>
            </a:r>
          </a:p>
          <a:p>
            <a:pPr marL="692150" indent="-574675"/>
            <a:r>
              <a:rPr lang="en-IN" dirty="0" smtClean="0"/>
              <a:t>Proposed Work</a:t>
            </a:r>
          </a:p>
          <a:p>
            <a:pPr marL="692150" indent="-574675"/>
            <a:r>
              <a:rPr lang="en-IN" dirty="0" smtClean="0"/>
              <a:t>Implementation tool &amp; setup</a:t>
            </a:r>
          </a:p>
          <a:p>
            <a:pPr marL="692150" indent="-574675"/>
            <a:r>
              <a:rPr lang="en-IN" dirty="0" smtClean="0"/>
              <a:t>Implementation Work done </a:t>
            </a:r>
          </a:p>
          <a:p>
            <a:pPr marL="692150" indent="-574675"/>
            <a:r>
              <a:rPr lang="en-IN" dirty="0" smtClean="0"/>
              <a:t>Gantt chart </a:t>
            </a:r>
            <a:endParaRPr lang="en-IN" dirty="0"/>
          </a:p>
          <a:p>
            <a:pPr marL="692150" indent="-574675"/>
            <a:r>
              <a:rPr lang="en-IN" dirty="0" smtClean="0"/>
              <a:t>References			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29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2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659432"/>
            <a:ext cx="7239000" cy="66289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29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8" y="1412062"/>
            <a:ext cx="2568163" cy="52963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838199" y="6114616"/>
            <a:ext cx="1371600" cy="177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971800" y="1465281"/>
            <a:ext cx="5791200" cy="4249719"/>
          </a:xfrm>
        </p:spPr>
        <p:txBody>
          <a:bodyPr>
            <a:normAutofit/>
          </a:bodyPr>
          <a:lstStyle/>
          <a:p>
            <a:r>
              <a:rPr lang="en-US" sz="2000" b="1" dirty="0" err="1" smtClean="0"/>
              <a:t>signature_verifier.sql</a:t>
            </a:r>
            <a:endParaRPr lang="en-US" sz="2000" b="1" dirty="0" smtClean="0"/>
          </a:p>
          <a:p>
            <a:pPr lvl="1"/>
            <a:r>
              <a:rPr lang="en-US" sz="1800" dirty="0" smtClean="0"/>
              <a:t>This has SQL queries for creating database, creating tables, inserting entries into the tables.</a:t>
            </a:r>
          </a:p>
          <a:p>
            <a:pPr lvl="1"/>
            <a:r>
              <a:rPr lang="en-US" sz="1800" dirty="0" smtClean="0"/>
              <a:t>Main.py also inserts and reads each feature vector into the database</a:t>
            </a:r>
            <a:endParaRPr lang="en-US" dirty="0" smtClean="0"/>
          </a:p>
          <a:p>
            <a:pPr lvl="1"/>
            <a:endParaRPr lang="en-US" sz="1800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1433013"/>
            <a:ext cx="1179809" cy="2214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13992"/>
          <a:stretch/>
        </p:blipFill>
        <p:spPr>
          <a:xfrm>
            <a:off x="2989710" y="3102676"/>
            <a:ext cx="6041420" cy="327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0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1200"/>
            <a:ext cx="8229600" cy="914400"/>
          </a:xfrm>
        </p:spPr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29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00200"/>
            <a:ext cx="90678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733602"/>
            <a:ext cx="8229600" cy="533400"/>
          </a:xfrm>
        </p:spPr>
        <p:txBody>
          <a:bodyPr>
            <a:no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037" y="1371599"/>
            <a:ext cx="8486775" cy="5374921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	S. F. A. Zaidi and S. Mohammed, “Biometric Handwritten Signature Recognition,” 2007.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	D.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Morocho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Morales, J.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Fierrez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R. Vera-Rodriguez, “Towards human-assisted signature recognition: Improving biometric systems through attribute-based recognition,”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ISBA 2016 - IEEE Int. Conf. Identity,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Anal.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2016.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	S. 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Gour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G.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Bhajantri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“Offline Signature Recognition System Using Radon Transform,”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 Fifth Int. Conf. Signal Image Process.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56–61, 2014.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	S.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Hangai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Yamanaka, and T.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Hammamoto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“ON-LINE SIGNATURE VERIFICATION BASED ON ALTITUDE AND DIRECTION OF PEN MOVEMENT,”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15th Int. Conf. Pattern Recognition. ICPR-2000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3, no. l, pp. 479–482, 2000.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	I. V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Anikin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E. S. Anisimova, “Handwritten signature recognition method based on fuzzy logic,”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Syst. Mech. Mach.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2016.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	E.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Ozgunduz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Senturk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M. E.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Karsligil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“Off-line signature verification and recognition by support vector machine,”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13th Eur. Signal Process. Conf.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no. 90, pp. 1–4, 2005.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	S. 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Gour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“Euclidean Distance Based Offline Signature Recognition System Using Global and Local Wavelet Features,”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 Fifth Int. Conf. Signal Image Process.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87–91, 2014.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	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Ruangroj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Sa-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Ardship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K.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Woraratpanya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“Offline Handwritten Signature Recognition Using Adaptive Variance Reduction,”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7th Int. Conf. Inf. Technol.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Eng. (ICITEE), Chiang Mai,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Thail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Offline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258–262, 2015.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	M. 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Djoudjai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Chibani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N. Abbas, “Offline signature identification using the histogram of symbolic representation,”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5th Int. Conf.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Eng. -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Boumerdes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1–5, 2017.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	A. B.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Jagtap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R. S.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Hegadi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“Offline Handwritten Signature Recognition Based on Upper and Lower Envelope Using Eigen Values,”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- 2nd World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Congr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Technol. WCCCT 2017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223–226, 2017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29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Computer Engineering Dept. MPSTME, Mumbai Campus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2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599"/>
            <a:ext cx="8534400" cy="5367071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[11]	T.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Marušić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Ž.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Marušić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Ž.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Šeremet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“Identification of authors of documents based on offline signature recognition,”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MIPRO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no. May, pp. 25–29, 2015.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[12]	S. L.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Karanjkar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P. N.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Vasambekar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“Signature Recognition on Bank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cheques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ANN,”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Int. WIE Conf.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Eng.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no. December, 2016.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[13]	G. S. Prakash and S. Sharma, “Computer Vision &amp; Fuzzy Logic based Offline Signature Verification and Forgery Detection,”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Int. Conf.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Res.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2014.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[14]	M. S.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Shirdhonkar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M. B.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Kokare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“Document image retrieval using signature as query,”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 2nd Int. Conf.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Technol. ICCCT-2011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66–70, 2011.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[15]	R. Sa-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Ardship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K.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Woraratpanya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“Offline Handwritten Signature Recognition Using Polar-Scale Normalization,”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8th Int. Conf. Inf. Technol.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Eng. (ICITEE), Yogyakarta,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Indones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3–7, 2016.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[16]	A.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Piyush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Shanker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A. N.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Rajagopalan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“Off-line signature verification using DTW,”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Recognit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Lett.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28, no. 12, pp. 1407–1414, 2007.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[17]	Nancy and P. G.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Goyal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“Signature Processing in Handwritten Bank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Cheque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Images,”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Int. J. Recent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Innov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Trends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2, no. 5, pp. 1239–1243, 2014.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[18]	A. T. Nasser and N.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Dogru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“Signature recognition by using SIFT and SURF with SVM basic on RBF for voting online,”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2017 Int. Conf. Eng. Technol. ICET 2017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2018–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1–5, 2017.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[19]	A. Kumar and K. Bhatia, “A Robust Offline Handwritten Signature Verification System Using Writer Independent Approach,”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3rd Int. Conf. Adv.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[20]	H.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Anand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“Enhanced Signature Verification and RECOGNITION USING MATLAB,”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Int. J.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Innov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Res. Adv. Eng.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1, no. 4, pp. 88–94, 2014.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[21]	B. H.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Shekar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R. K.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Bharathi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“Eigen-signature: A robust and an efficient offline signature verification algorithm,”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Int. Conf. Recent Trends Inf. Technol. ICRTIT 2011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134–138, 2011.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[22]	A. R.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Rahardika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“Global Features Selection for Dynamic Signature Verification,”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Int. Conf. Inf.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Technol. Glob.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348–354, 2018.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[23]	T.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Handhayani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R.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Yohannis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Lely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Hiryanto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“Hand Signature and Handwriting Recognition as Identification of the Writer using Gray Level Co- Occurrence Matrix and Bootstrap,”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Syst. Conf.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no. September, pp. 1103–1110, 2017</a:t>
            </a: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29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28625" y="733602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06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5374921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[24]	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Beresneva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Epishkina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Shingalova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“Handwritten Signature Attributes for its Verification,” pp. 1477–1480, 2018.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[25]	M. P.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Bryan Almeida,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Niketa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Chettiar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Babu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“Offline Signature Recognition System using Histogram of Oriented Gradients,”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Int. Conf. Adv.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Control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[26]	M. M. Kumar and N. B.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Puhan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“Offline signature verification using the trace transform,”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 IEEE Int. Adv.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Conf.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1066–1070, 2014.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[27]	O. Miguel-Hurtado, L.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Mengibar-Pozo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G. Lorenz, and J. Liu-Jimenez, “On-Line Signature Verification by Dynamic Time Warping and Gaussian Mixture Models,”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2007 41st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IEEE Int. Carnahan Conf.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Technol.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23–29, 2007.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[28]	M. Ferrer and J. Vargas, “Robustness of offline signature verification based on gray level features,”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Inf. FORENSICS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7, no. 3, pp. 966–977, 2012.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[29]	B.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Erkmen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Kahraman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Vural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Yildirim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“Conic section function neural network circuitry for offline signature recognition,”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Neural Networks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21, no. 4, pp. 667–672, 2010.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[30]	M. A. Ferrer, A. Morales, and J. F. Vargas, “Off-line signature verification using local patterns,”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2nd Natl. Conf.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Telecommun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1–6, 2011.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[31]	M. Tahir and M. U.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Akram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“Online Signature Verification using Hybrid Features,”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Conf. Inf.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Technol. Soc. Online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11–16, 2018.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[32]	M. Pal, S. Bhattacharyya, and T. Sarkar, “Euler number based feature extraction technique for Gender Discrimination from offline Hindi signature using SVM &amp; BPNN classifier,”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Emerg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Trends Electron. Devices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Tech.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1–6, 2004.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[33]	W. Pan and G. Chen, “A Method of Off-line Signature Verification for Digital Forensics,”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12th Int. Conf. Nat.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Fuzzy Syst.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Knowl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Discov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488–493, 2016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29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8625" y="733602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5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088" y="1447800"/>
            <a:ext cx="8536112" cy="4933596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[34]	M. A. Ferrer, J. B. Alonso, and C. M.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Travieso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“Offline geometric parameters for automatic signature verification using fixed-point arithmetic,”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Pattern Anal. Mach.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27, no. 6, pp. 993–997, 2005.</a:t>
            </a:r>
          </a:p>
          <a:p>
            <a:pPr marL="514350" indent="-51435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35]	S. 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Farimani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M. V. Jahan, “An HMM for Online Signature Verification Based on Velocity and Hand Movement Directions,”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Iran. Jt.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Congr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Fuzzy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Syst.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205–209, 2018.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[36]	G. Pirlo and D.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Impedovo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“Verification of static signatures by optical flow analysis,”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Human-Machine Syst.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43, no. 5, pp. 499–505, 2013.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[37]	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Alaei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Pal, U. Pal, and M. Blumenstein, “An Efficient Signature Verification Method Based on an Interval Symbolic Representation and a Fuzzy Similarity Measure,”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Inf. Forensics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12, no. 10, pp. 2360–2372, 2017.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[38]	D. S. Guru and H. N. Prakash, “Online Signature Verification and Recognition: An Approach based on Symbolic Representation.,”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Pattern Anal. Mach.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31, no. 6, pp. 1059–73, 2009.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[39]	A. Sharma and S.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Sundaram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“On the Exploration of Information from the DTW Cost Matrix for Online Signature Verification,”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Cybern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48, no. 2, pp. 611–624, 2018.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[40]	G. Pirlo, V.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Cuccovillo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Diaz-Cabrera, D.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Impedovo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Mignone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Multidomain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Verification of Dynamic Signatures Using Local Stability Analysis,”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Human-Machine Syst.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45, no. 6, pp. 805–810, 2015.</a:t>
            </a:r>
          </a:p>
          <a:p>
            <a:pPr marL="514350" indent="-514350">
              <a:buNone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[41]	Python : </a:t>
            </a:r>
            <a:r>
              <a:rPr lang="en-GB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https://www.python.org/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[42]	Dataset source :- </a:t>
            </a:r>
            <a:r>
              <a:rPr lang="en-GB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</a:t>
            </a:r>
            <a:r>
              <a:rPr lang="en-GB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www.iapr-tc11.org/mediawiki/index.php?title=Datasets_List#Handwritten%20Documents</a:t>
            </a:r>
            <a:r>
              <a:rPr lang="en-GB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29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8625" y="733602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3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/>
              <a:t>Thank You </a:t>
            </a:r>
            <a:r>
              <a:rPr lang="en-IN" sz="4800" dirty="0" smtClean="0">
                <a:sym typeface="Wingdings" pitchFamily="2" charset="2"/>
              </a:rPr>
              <a:t> </a:t>
            </a:r>
            <a:endParaRPr lang="en-IN" sz="48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Any Questions?</a:t>
            </a:r>
            <a:endParaRPr lang="en-IN" sz="32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29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5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362201"/>
            <a:ext cx="7543800" cy="3657600"/>
          </a:xfrm>
        </p:spPr>
        <p:txBody>
          <a:bodyPr>
            <a:normAutofit/>
          </a:bodyPr>
          <a:lstStyle/>
          <a:p>
            <a:r>
              <a:rPr lang="en-US" dirty="0" smtClean="0"/>
              <a:t>As said earlier, Signature </a:t>
            </a:r>
            <a:r>
              <a:rPr lang="en-US" dirty="0"/>
              <a:t>Recognition is the procedure of determining to </a:t>
            </a:r>
            <a:r>
              <a:rPr lang="en-US" dirty="0">
                <a:solidFill>
                  <a:srgbClr val="FF0000"/>
                </a:solidFill>
              </a:rPr>
              <a:t>whom </a:t>
            </a:r>
            <a:r>
              <a:rPr lang="en-US" dirty="0" smtClean="0">
                <a:solidFill>
                  <a:srgbClr val="FF0000"/>
                </a:solidFill>
              </a:rPr>
              <a:t>a particular </a:t>
            </a:r>
            <a:r>
              <a:rPr lang="en-US" dirty="0">
                <a:solidFill>
                  <a:srgbClr val="FF0000"/>
                </a:solidFill>
              </a:rPr>
              <a:t>signature belongs to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smtClean="0"/>
              <a:t>System would take as input signature images and tell us</a:t>
            </a:r>
          </a:p>
          <a:p>
            <a:pPr lvl="1"/>
            <a:r>
              <a:rPr lang="en-US" dirty="0" smtClean="0"/>
              <a:t>To whom the signature belongs to (Author Identification)</a:t>
            </a:r>
          </a:p>
          <a:p>
            <a:pPr lvl="1"/>
            <a:r>
              <a:rPr lang="en-US" dirty="0" smtClean="0"/>
              <a:t>If the signature is forged or genuine (Signature Verification)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29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8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Literature </a:t>
            </a: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29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5800" y="2286000"/>
            <a:ext cx="7543800" cy="3994151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</a:rPr>
              <a:t>excel sheet </a:t>
            </a:r>
            <a:r>
              <a:rPr lang="en-US" dirty="0" smtClean="0"/>
              <a:t>of all the Literature Review has been prepared and is been attached with this slide.</a:t>
            </a:r>
            <a:endParaRPr lang="en-US" dirty="0"/>
          </a:p>
          <a:p>
            <a:r>
              <a:rPr lang="en-US" dirty="0" smtClean="0"/>
              <a:t>The literature review contains total of </a:t>
            </a:r>
            <a:r>
              <a:rPr lang="en-US" dirty="0" smtClean="0">
                <a:solidFill>
                  <a:srgbClr val="FF0000"/>
                </a:solidFill>
              </a:rPr>
              <a:t>40 research papers</a:t>
            </a:r>
            <a:r>
              <a:rPr lang="en-US" dirty="0" smtClean="0"/>
              <a:t> based on the topic Signature Recognition</a:t>
            </a:r>
          </a:p>
          <a:p>
            <a:r>
              <a:rPr lang="en-US" dirty="0" smtClean="0"/>
              <a:t>Most of the papers make use of </a:t>
            </a:r>
            <a:r>
              <a:rPr lang="en-US" dirty="0" smtClean="0">
                <a:solidFill>
                  <a:srgbClr val="FF0000"/>
                </a:solidFill>
              </a:rPr>
              <a:t>3 stages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Preprocessing stage</a:t>
            </a:r>
          </a:p>
          <a:p>
            <a:pPr lvl="1"/>
            <a:r>
              <a:rPr lang="en-US" dirty="0" smtClean="0"/>
              <a:t>Feature extraction stage</a:t>
            </a:r>
          </a:p>
          <a:p>
            <a:pPr lvl="1"/>
            <a:r>
              <a:rPr lang="en-US" dirty="0" smtClean="0"/>
              <a:t>Classification stage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716260"/>
              </p:ext>
            </p:extLst>
          </p:nvPr>
        </p:nvGraphicFramePr>
        <p:xfrm>
          <a:off x="6697660" y="4364699"/>
          <a:ext cx="153194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" name="Worksheet" showAsIcon="1" r:id="rId3" imgW="914400" imgH="792360" progId="Excel.Sheet.12">
                  <p:embed/>
                </p:oleObj>
              </mc:Choice>
              <mc:Fallback>
                <p:oleObj name="Worksheet" showAsIcon="1" r:id="rId3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97660" y="4364699"/>
                        <a:ext cx="1531940" cy="132715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948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46288"/>
            <a:ext cx="2133600" cy="400233"/>
          </a:xfrm>
        </p:spPr>
        <p:txBody>
          <a:bodyPr/>
          <a:lstStyle/>
          <a:p>
            <a:fld id="{43EB6444-05C2-4DB9-99E3-3024D2735779}" type="datetime3">
              <a:rPr lang="en-US" sz="1100" smtClean="0"/>
              <a:pPr/>
              <a:t>29 January 2019</a:t>
            </a:fld>
            <a:endParaRPr lang="en-US" sz="11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2488" y="6338438"/>
            <a:ext cx="2895600" cy="400233"/>
          </a:xfrm>
        </p:spPr>
        <p:txBody>
          <a:bodyPr/>
          <a:lstStyle/>
          <a:p>
            <a:r>
              <a:rPr lang="en-IN" sz="1100" smtClean="0"/>
              <a:t>Computer Engineering Dept. MPSTME, Mumbai Campus </a:t>
            </a:r>
            <a:endParaRPr lang="en-US" sz="11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38438"/>
            <a:ext cx="2133600" cy="400233"/>
          </a:xfrm>
        </p:spPr>
        <p:txBody>
          <a:bodyPr/>
          <a:lstStyle/>
          <a:p>
            <a:fld id="{CD173756-56D4-480A-AE5D-4130879C57F5}" type="slidenum">
              <a:rPr lang="en-US" sz="1100" smtClean="0"/>
              <a:pPr/>
              <a:t>5</a:t>
            </a:fld>
            <a:endParaRPr lang="en-US" sz="110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501168" y="735491"/>
            <a:ext cx="5118832" cy="672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Proposed</a:t>
            </a:r>
            <a:r>
              <a:rPr kumimoji="0" lang="en-IN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Work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12870"/>
            <a:ext cx="7391400" cy="47287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59132" y="1104550"/>
            <a:ext cx="6400800" cy="9144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dirty="0" smtClean="0"/>
              <a:t>Local Binary Pattern</a:t>
            </a:r>
            <a:endParaRPr lang="en-US" sz="24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29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5977"/>
            <a:ext cx="4282537" cy="22602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70" y="3953454"/>
            <a:ext cx="7205663" cy="28274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537" y="1628297"/>
            <a:ext cx="4863496" cy="27324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Bent-Up Arrow 16"/>
          <p:cNvSpPr/>
          <p:nvPr/>
        </p:nvSpPr>
        <p:spPr>
          <a:xfrm rot="5400000" flipV="1">
            <a:off x="2909173" y="4080578"/>
            <a:ext cx="962218" cy="707970"/>
          </a:xfrm>
          <a:prstGeom prst="bentUpArrow">
            <a:avLst>
              <a:gd name="adj1" fmla="val 16964"/>
              <a:gd name="adj2" fmla="val 3066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ent-Up Arrow 17"/>
          <p:cNvSpPr/>
          <p:nvPr/>
        </p:nvSpPr>
        <p:spPr>
          <a:xfrm>
            <a:off x="8153400" y="4191000"/>
            <a:ext cx="955342" cy="1811315"/>
          </a:xfrm>
          <a:prstGeom prst="bentUpArrow">
            <a:avLst>
              <a:gd name="adj1" fmla="val 17975"/>
              <a:gd name="adj2" fmla="val 3773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501168" y="735491"/>
            <a:ext cx="5118832" cy="672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Proposed</a:t>
            </a:r>
            <a:r>
              <a:rPr kumimoji="0" lang="en-IN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Work</a:t>
            </a:r>
          </a:p>
        </p:txBody>
      </p:sp>
    </p:spTree>
    <p:extLst>
      <p:ext uri="{BB962C8B-B14F-4D97-AF65-F5344CB8AC3E}">
        <p14:creationId xmlns:p14="http://schemas.microsoft.com/office/powerpoint/2010/main" val="259667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1063" y="685800"/>
            <a:ext cx="5791200" cy="914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Implementation tool &amp; setup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388" y="1647557"/>
            <a:ext cx="4154612" cy="4908551"/>
          </a:xfrm>
        </p:spPr>
        <p:txBody>
          <a:bodyPr>
            <a:normAutofit/>
          </a:bodyPr>
          <a:lstStyle/>
          <a:p>
            <a:r>
              <a:rPr lang="en-US" b="1" dirty="0" smtClean="0"/>
              <a:t>Python using </a:t>
            </a:r>
            <a:r>
              <a:rPr lang="en-US" b="1" dirty="0" err="1" smtClean="0"/>
              <a:t>PyCharm</a:t>
            </a:r>
            <a:endParaRPr lang="en-US" b="1" dirty="0" smtClean="0"/>
          </a:p>
          <a:p>
            <a:pPr lvl="1"/>
            <a:r>
              <a:rPr lang="en-US" sz="2200" dirty="0" smtClean="0"/>
              <a:t>Python is a </a:t>
            </a:r>
            <a:r>
              <a:rPr lang="en-US" sz="2200" dirty="0"/>
              <a:t>popular programming language used in </a:t>
            </a:r>
            <a:r>
              <a:rPr lang="en-US" sz="2200" dirty="0" smtClean="0"/>
              <a:t>web &amp; software </a:t>
            </a:r>
            <a:r>
              <a:rPr lang="en-US" sz="2200" dirty="0"/>
              <a:t>development, mathematics, system scripting </a:t>
            </a:r>
            <a:endParaRPr lang="en-US" sz="2200" dirty="0" smtClean="0"/>
          </a:p>
          <a:p>
            <a:pPr lvl="1"/>
            <a:r>
              <a:rPr lang="en-US" sz="2200" dirty="0" err="1" smtClean="0"/>
              <a:t>PyCharm</a:t>
            </a:r>
            <a:r>
              <a:rPr lang="en-US" sz="2200" dirty="0" smtClean="0"/>
              <a:t> is a python editor and compiler allows </a:t>
            </a:r>
            <a:r>
              <a:rPr lang="en-US" dirty="0"/>
              <a:t>intelligent code completion, on-the-fly error checking and quick-fixes, easy project navigation, and much more.</a:t>
            </a:r>
            <a:endParaRPr lang="en-US" sz="2200" dirty="0"/>
          </a:p>
          <a:p>
            <a:pPr lvl="2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29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AutoShape 1" descr="OpenCV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" descr="numpy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" descr="imutils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PyMySQL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5" descr="os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scipy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7" descr="mahotas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8" descr="matplotlib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120" y="1524000"/>
            <a:ext cx="2113386" cy="21220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607965"/>
            <a:ext cx="2625476" cy="255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8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1063" y="685800"/>
            <a:ext cx="5791200" cy="914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Implementation tool &amp; setup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43400"/>
          </a:xfrm>
        </p:spPr>
        <p:txBody>
          <a:bodyPr>
            <a:normAutofit/>
          </a:bodyPr>
          <a:lstStyle/>
          <a:p>
            <a:r>
              <a:rPr lang="en-US" b="1" dirty="0" smtClean="0"/>
              <a:t>Python libraries</a:t>
            </a:r>
            <a:endParaRPr lang="en-US" sz="2200" dirty="0"/>
          </a:p>
          <a:p>
            <a:pPr lvl="1"/>
            <a:r>
              <a:rPr lang="en-US" sz="2200" dirty="0" smtClean="0"/>
              <a:t>Using number of libraries, which are easy to install &amp; import..</a:t>
            </a:r>
          </a:p>
          <a:p>
            <a:pPr lvl="2"/>
            <a:r>
              <a:rPr lang="en-US" sz="2000" dirty="0" err="1" smtClean="0"/>
              <a:t>OpenCV</a:t>
            </a:r>
            <a:r>
              <a:rPr lang="en-US" sz="2000" dirty="0" smtClean="0"/>
              <a:t> : </a:t>
            </a:r>
            <a:r>
              <a:rPr lang="en-US" sz="2000" i="1" dirty="0" smtClean="0">
                <a:solidFill>
                  <a:srgbClr val="FF0000"/>
                </a:solidFill>
              </a:rPr>
              <a:t>Computer vision </a:t>
            </a:r>
            <a:r>
              <a:rPr lang="en-US" sz="2000" i="1" dirty="0" smtClean="0"/>
              <a:t>and machine learning software library. </a:t>
            </a:r>
          </a:p>
          <a:p>
            <a:pPr lvl="2"/>
            <a:r>
              <a:rPr lang="en-US" sz="2000" dirty="0" err="1" smtClean="0"/>
              <a:t>NumPy</a:t>
            </a:r>
            <a:r>
              <a:rPr lang="en-US" sz="2000" dirty="0" smtClean="0"/>
              <a:t> : </a:t>
            </a:r>
            <a:r>
              <a:rPr lang="en-US" sz="2000" i="1" dirty="0" smtClean="0"/>
              <a:t>Scientific computing &amp; array-processing</a:t>
            </a:r>
          </a:p>
          <a:p>
            <a:pPr lvl="2"/>
            <a:r>
              <a:rPr lang="en-US" sz="2000" dirty="0" err="1" smtClean="0"/>
              <a:t>Imutils</a:t>
            </a:r>
            <a:r>
              <a:rPr lang="en-US" sz="2000" dirty="0" smtClean="0"/>
              <a:t> : </a:t>
            </a:r>
            <a:r>
              <a:rPr lang="en-US" sz="2000" i="1" dirty="0" smtClean="0"/>
              <a:t>Functions to make basic image processing functions easier</a:t>
            </a:r>
            <a:endParaRPr lang="en-US" sz="2000" dirty="0" smtClean="0"/>
          </a:p>
          <a:p>
            <a:pPr lvl="2"/>
            <a:r>
              <a:rPr lang="en-US" sz="2000" dirty="0" smtClean="0"/>
              <a:t>Math : </a:t>
            </a:r>
            <a:r>
              <a:rPr lang="en-US" sz="2000" i="1" dirty="0" smtClean="0"/>
              <a:t>Provides access to the mathematical functions</a:t>
            </a:r>
          </a:p>
          <a:p>
            <a:pPr lvl="2"/>
            <a:r>
              <a:rPr lang="en-US" sz="2000" dirty="0" err="1" smtClean="0"/>
              <a:t>MatplotLib</a:t>
            </a:r>
            <a:r>
              <a:rPr lang="en-US" sz="2000" dirty="0" smtClean="0"/>
              <a:t> : </a:t>
            </a:r>
            <a:r>
              <a:rPr lang="en-US" sz="2000" i="1" dirty="0" smtClean="0"/>
              <a:t>Python 2D plotting library</a:t>
            </a:r>
            <a:endParaRPr lang="en-US" sz="2000" dirty="0" smtClean="0"/>
          </a:p>
          <a:p>
            <a:pPr lvl="2"/>
            <a:r>
              <a:rPr lang="en-US" dirty="0" err="1" smtClean="0"/>
              <a:t>Pymysql</a:t>
            </a:r>
            <a:r>
              <a:rPr lang="en-US" dirty="0" smtClean="0"/>
              <a:t> : A simple database interface for Python</a:t>
            </a:r>
          </a:p>
          <a:p>
            <a:pPr lvl="2"/>
            <a:r>
              <a:rPr lang="en-US" dirty="0" smtClean="0"/>
              <a:t>OS : allows easy file handling</a:t>
            </a:r>
          </a:p>
          <a:p>
            <a:pPr lvl="2"/>
            <a:r>
              <a:rPr lang="en-US" dirty="0" err="1" smtClean="0"/>
              <a:t>Scipy</a:t>
            </a:r>
            <a:r>
              <a:rPr lang="en-US" dirty="0" smtClean="0"/>
              <a:t> : </a:t>
            </a:r>
            <a:r>
              <a:rPr lang="en-US" dirty="0" err="1" smtClean="0"/>
              <a:t>rovides</a:t>
            </a:r>
            <a:r>
              <a:rPr lang="en-US" dirty="0" smtClean="0"/>
              <a:t> many user-friendly and efficient numerical routines </a:t>
            </a:r>
          </a:p>
          <a:p>
            <a:pPr lvl="2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29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AutoShape 1" descr="OpenCV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" descr="numpy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" descr="imutils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PyMySQL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5" descr="os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scipy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7" descr="mahotas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8" descr="matplotlib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5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1063" y="685800"/>
            <a:ext cx="5791200" cy="914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Implementation tool &amp; setup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3657600" cy="4419600"/>
          </a:xfrm>
        </p:spPr>
        <p:txBody>
          <a:bodyPr>
            <a:normAutofit/>
          </a:bodyPr>
          <a:lstStyle/>
          <a:p>
            <a:r>
              <a:rPr lang="en-US" b="1" dirty="0" smtClean="0"/>
              <a:t>SQL using MySQL </a:t>
            </a:r>
          </a:p>
          <a:p>
            <a:pPr lvl="1"/>
            <a:r>
              <a:rPr lang="en-US" dirty="0"/>
              <a:t>SQL is a standard language for storing, manipulating and retrieving data in databases. </a:t>
            </a:r>
            <a:endParaRPr lang="en-US" dirty="0" smtClean="0"/>
          </a:p>
          <a:p>
            <a:pPr lvl="1"/>
            <a:r>
              <a:rPr lang="en-US" dirty="0" smtClean="0"/>
              <a:t>MySQL </a:t>
            </a:r>
            <a:r>
              <a:rPr lang="en-US" dirty="0"/>
              <a:t>is an open source relational database management </a:t>
            </a:r>
            <a:r>
              <a:rPr lang="en-US" dirty="0" smtClean="0"/>
              <a:t>system, very easy to establish, use and manage</a:t>
            </a:r>
            <a:endParaRPr lang="en-US" sz="2200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29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3962400"/>
            <a:ext cx="2819400" cy="19133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293" y="1811071"/>
            <a:ext cx="3004507" cy="200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4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PST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18069</TotalTime>
  <Words>814</Words>
  <Application>Microsoft Office PowerPoint</Application>
  <PresentationFormat>On-screen Show (4:3)</PresentationFormat>
  <Paragraphs>235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Adobe Fan Heiti Std B</vt:lpstr>
      <vt:lpstr>Arial</vt:lpstr>
      <vt:lpstr>Calibri</vt:lpstr>
      <vt:lpstr>Times New Roman</vt:lpstr>
      <vt:lpstr>Wingdings</vt:lpstr>
      <vt:lpstr>MPSTME</vt:lpstr>
      <vt:lpstr>Worksheet</vt:lpstr>
      <vt:lpstr>Handwritten Signature Verifier using Image Processing</vt:lpstr>
      <vt:lpstr>Contents</vt:lpstr>
      <vt:lpstr>Problem definition</vt:lpstr>
      <vt:lpstr>Literature Review</vt:lpstr>
      <vt:lpstr>PowerPoint Presentation</vt:lpstr>
      <vt:lpstr>Local Binary Pattern</vt:lpstr>
      <vt:lpstr>Implementation tool &amp; setup</vt:lpstr>
      <vt:lpstr>Implementation tool &amp; setup</vt:lpstr>
      <vt:lpstr>Implementation tool &amp; setup</vt:lpstr>
      <vt:lpstr>PowerPoint Presentation</vt:lpstr>
      <vt:lpstr>Implementation Work done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Gantt Chart</vt:lpstr>
      <vt:lpstr>References</vt:lpstr>
      <vt:lpstr>PowerPoint Presentation</vt:lpstr>
      <vt:lpstr>PowerPoint Presentation</vt:lpstr>
      <vt:lpstr>PowerPoint Presentation</vt:lpstr>
      <vt:lpstr>Thank You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Dhirendra Mishra</dc:creator>
  <cp:lastModifiedBy>Tejas Jadhav</cp:lastModifiedBy>
  <cp:revision>450</cp:revision>
  <dcterms:created xsi:type="dcterms:W3CDTF">2017-04-11T09:48:28Z</dcterms:created>
  <dcterms:modified xsi:type="dcterms:W3CDTF">2019-01-29T14:48:33Z</dcterms:modified>
</cp:coreProperties>
</file>