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342" r:id="rId4"/>
    <p:sldId id="389" r:id="rId5"/>
    <p:sldId id="334" r:id="rId6"/>
    <p:sldId id="381" r:id="rId7"/>
    <p:sldId id="379" r:id="rId8"/>
    <p:sldId id="403" r:id="rId9"/>
    <p:sldId id="387" r:id="rId10"/>
    <p:sldId id="390" r:id="rId11"/>
    <p:sldId id="413" r:id="rId12"/>
    <p:sldId id="385" r:id="rId13"/>
    <p:sldId id="406" r:id="rId14"/>
    <p:sldId id="407" r:id="rId15"/>
    <p:sldId id="408" r:id="rId16"/>
    <p:sldId id="409" r:id="rId17"/>
    <p:sldId id="411" r:id="rId18"/>
    <p:sldId id="412" r:id="rId19"/>
    <p:sldId id="414" r:id="rId20"/>
    <p:sldId id="373" r:id="rId21"/>
    <p:sldId id="415" r:id="rId22"/>
    <p:sldId id="348" r:id="rId23"/>
    <p:sldId id="393" r:id="rId24"/>
    <p:sldId id="394" r:id="rId25"/>
    <p:sldId id="395" r:id="rId26"/>
    <p:sldId id="26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95520" autoAdjust="0"/>
  </p:normalViewPr>
  <p:slideViewPr>
    <p:cSldViewPr>
      <p:cViewPr varScale="1">
        <p:scale>
          <a:sx n="80" d="100"/>
          <a:sy n="80" d="100"/>
        </p:scale>
        <p:origin x="1339" y="62"/>
      </p:cViewPr>
      <p:guideLst>
        <p:guide orient="horz" pos="2160"/>
        <p:guide pos="2880"/>
      </p:guideLst>
    </p:cSldViewPr>
  </p:slideViewPr>
  <p:outlineViewPr>
    <p:cViewPr>
      <p:scale>
        <a:sx n="33" d="100"/>
        <a:sy n="33" d="100"/>
      </p:scale>
      <p:origin x="0" y="-2298"/>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C5521-6ED6-48B0-8AA8-E7779A0DEDB4}" type="datetimeFigureOut">
              <a:rPr lang="en-IN" smtClean="0"/>
              <a:pPr/>
              <a:t>22-03-2019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49A8B-2988-4AC6-B8E5-EB2DD7C52201}" type="slidenum">
              <a:rPr lang="en-IN" smtClean="0"/>
              <a:pPr/>
              <a:t>‹#›</a:t>
            </a:fld>
            <a:endParaRPr lang="en-IN"/>
          </a:p>
        </p:txBody>
      </p:sp>
    </p:spTree>
    <p:extLst>
      <p:ext uri="{BB962C8B-B14F-4D97-AF65-F5344CB8AC3E}">
        <p14:creationId xmlns:p14="http://schemas.microsoft.com/office/powerpoint/2010/main" val="338218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49A8B-2988-4AC6-B8E5-EB2DD7C52201}" type="slidenum">
              <a:rPr lang="en-IN" smtClean="0"/>
              <a:pPr/>
              <a:t>1</a:t>
            </a:fld>
            <a:endParaRPr lang="en-IN"/>
          </a:p>
        </p:txBody>
      </p:sp>
    </p:spTree>
    <p:extLst>
      <p:ext uri="{BB962C8B-B14F-4D97-AF65-F5344CB8AC3E}">
        <p14:creationId xmlns:p14="http://schemas.microsoft.com/office/powerpoint/2010/main" val="3624780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1CA89B-73E9-4634-906A-372D7DAAEC88}"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ED50A-77A2-4209-A1D7-0C22C65C2A87}"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08FB2-9FE4-487D-965B-D0DA0A1DC7DD}"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89CC6-BD01-4423-8B7B-6785AC6E038A}"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0E605F-490B-452B-8B05-14314302746A}" type="datetime3">
              <a:rPr lang="en-US" smtClean="0"/>
              <a:pPr/>
              <a:t>22 March 2019</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198B09-D047-4D3B-9154-76668E802024}" type="datetime3">
              <a:rPr lang="en-US" smtClean="0"/>
              <a:pPr/>
              <a:t>22 March 2019</a:t>
            </a:fld>
            <a:endParaRPr lang="en-US"/>
          </a:p>
        </p:txBody>
      </p:sp>
      <p:sp>
        <p:nvSpPr>
          <p:cNvPr id="8" name="Footer Placeholder 7"/>
          <p:cNvSpPr>
            <a:spLocks noGrp="1"/>
          </p:cNvSpPr>
          <p:nvPr>
            <p:ph type="ftr" sz="quarter" idx="11"/>
          </p:nvPr>
        </p:nvSpPr>
        <p:spPr/>
        <p:txBody>
          <a:bodyPr/>
          <a:lstStyle/>
          <a:p>
            <a:r>
              <a:rPr lang="en-IN" smtClean="0"/>
              <a:t>Computer Engineering Dept. MPSTME, Mumbai Campus </a:t>
            </a:r>
            <a:endParaRPr lang="en-US"/>
          </a:p>
        </p:txBody>
      </p:sp>
      <p:sp>
        <p:nvSpPr>
          <p:cNvPr id="9" name="Slide Number Placeholder 8"/>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19AB13-D051-4954-9051-64825C74F75A}" type="datetime3">
              <a:rPr lang="en-US" smtClean="0"/>
              <a:pPr/>
              <a:t>22 March 2019</a:t>
            </a:fld>
            <a:endParaRPr lang="en-US"/>
          </a:p>
        </p:txBody>
      </p:sp>
      <p:sp>
        <p:nvSpPr>
          <p:cNvPr id="4" name="Footer Placeholder 3"/>
          <p:cNvSpPr>
            <a:spLocks noGrp="1"/>
          </p:cNvSpPr>
          <p:nvPr>
            <p:ph type="ftr" sz="quarter" idx="11"/>
          </p:nvPr>
        </p:nvSpPr>
        <p:spPr/>
        <p:txBody>
          <a:bodyPr/>
          <a:lstStyle/>
          <a:p>
            <a:r>
              <a:rPr lang="en-IN" smtClean="0"/>
              <a:t>Computer Engineering Dept. MPSTME, Mumbai Campus </a:t>
            </a:r>
            <a:endParaRPr lang="en-US"/>
          </a:p>
        </p:txBody>
      </p:sp>
      <p:sp>
        <p:nvSpPr>
          <p:cNvPr id="5" name="Slide Number Placeholder 4"/>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37D31-5CC0-4E67-88E7-00FF86610318}" type="datetime3">
              <a:rPr lang="en-US" smtClean="0"/>
              <a:pPr/>
              <a:t>22 March 2019</a:t>
            </a:fld>
            <a:endParaRPr lang="en-US"/>
          </a:p>
        </p:txBody>
      </p:sp>
      <p:sp>
        <p:nvSpPr>
          <p:cNvPr id="3" name="Footer Placeholder 2"/>
          <p:cNvSpPr>
            <a:spLocks noGrp="1"/>
          </p:cNvSpPr>
          <p:nvPr>
            <p:ph type="ftr" sz="quarter" idx="11"/>
          </p:nvPr>
        </p:nvSpPr>
        <p:spPr/>
        <p:txBody>
          <a:bodyPr/>
          <a:lstStyle/>
          <a:p>
            <a:r>
              <a:rPr lang="en-IN" smtClean="0"/>
              <a:t>Computer Engineering Dept. MPSTME, Mumbai Campus </a:t>
            </a:r>
            <a:endParaRPr lang="en-US"/>
          </a:p>
        </p:txBody>
      </p:sp>
      <p:sp>
        <p:nvSpPr>
          <p:cNvPr id="4" name="Slide Number Placeholder 3"/>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2FCAE-7BB8-4D70-9DA7-22EB6F9CEFAD}" type="datetime3">
              <a:rPr lang="en-US" smtClean="0"/>
              <a:pPr/>
              <a:t>22 March 2019</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EB2C22-3D65-435D-9A2D-35A61489EA27}" type="datetime3">
              <a:rPr lang="en-US" smtClean="0"/>
              <a:pPr/>
              <a:t>22 March 2019</a:t>
            </a:fld>
            <a:endParaRPr lang="en-US"/>
          </a:p>
        </p:txBody>
      </p:sp>
      <p:sp>
        <p:nvSpPr>
          <p:cNvPr id="6" name="Footer Placeholder 5"/>
          <p:cNvSpPr>
            <a:spLocks noGrp="1"/>
          </p:cNvSpPr>
          <p:nvPr>
            <p:ph type="ftr" sz="quarter" idx="11"/>
          </p:nvPr>
        </p:nvSpPr>
        <p:spPr/>
        <p:txBody>
          <a:bodyPr/>
          <a:lstStyle/>
          <a:p>
            <a:r>
              <a:rPr lang="en-IN" smtClean="0"/>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954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286000"/>
            <a:ext cx="8229600" cy="407035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81396"/>
            <a:ext cx="21336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2ECC0AC6-A0B5-4ADF-B745-250ADF97C92C}" type="datetime3">
              <a:rPr lang="en-US" smtClean="0"/>
              <a:pPr/>
              <a:t>22 March 2019</a:t>
            </a:fld>
            <a:endParaRPr lang="en-US" dirty="0"/>
          </a:p>
        </p:txBody>
      </p:sp>
      <p:sp>
        <p:nvSpPr>
          <p:cNvPr id="5" name="Footer Placeholder 4"/>
          <p:cNvSpPr>
            <a:spLocks noGrp="1"/>
          </p:cNvSpPr>
          <p:nvPr>
            <p:ph type="ftr" sz="quarter" idx="3"/>
          </p:nvPr>
        </p:nvSpPr>
        <p:spPr>
          <a:xfrm>
            <a:off x="3122488" y="6373546"/>
            <a:ext cx="28956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en-IN" dirty="0" smtClean="0"/>
              <a:t>TIP Presentation, MBATECH  Computers,MPSTME</a:t>
            </a:r>
            <a:endParaRPr lang="en-US" dirty="0"/>
          </a:p>
        </p:txBody>
      </p:sp>
      <p:sp>
        <p:nvSpPr>
          <p:cNvPr id="6" name="Slide Number Placeholder 5"/>
          <p:cNvSpPr>
            <a:spLocks noGrp="1"/>
          </p:cNvSpPr>
          <p:nvPr>
            <p:ph type="sldNum" sz="quarter" idx="4"/>
          </p:nvPr>
        </p:nvSpPr>
        <p:spPr>
          <a:xfrm>
            <a:off x="6553200" y="6373546"/>
            <a:ext cx="21336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C3BD0B-EB37-415E-A943-CA22315060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q"/>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iapr-tc11.org/mediawiki/index.php?title=Datasets_List#Handwritten%20Documents"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 y="1519907"/>
            <a:ext cx="9144000" cy="2514600"/>
          </a:xfrm>
        </p:spPr>
        <p:txBody>
          <a:bodyPr>
            <a:normAutofit/>
          </a:bodyPr>
          <a:lstStyle/>
          <a:p>
            <a:r>
              <a:rPr lang="en-US" dirty="0"/>
              <a:t>Handwritten Signature </a:t>
            </a:r>
            <a:r>
              <a:rPr lang="en-US" dirty="0" smtClean="0"/>
              <a:t>Verifier</a:t>
            </a:r>
            <a:r>
              <a:rPr lang="es-UY" sz="4000" dirty="0" smtClean="0"/>
              <a:t/>
            </a:r>
            <a:br>
              <a:rPr lang="es-UY" sz="4000" dirty="0" smtClean="0"/>
            </a:br>
            <a:r>
              <a:rPr lang="es-UY" sz="3200" b="0" dirty="0" err="1" smtClean="0">
                <a:ea typeface="Adobe Fan Heiti Std B" pitchFamily="34" charset="-128"/>
              </a:rPr>
              <a:t>using</a:t>
            </a:r>
            <a:r>
              <a:rPr lang="es-UY" sz="3200" dirty="0" smtClean="0">
                <a:ea typeface="Adobe Fan Heiti Std B" pitchFamily="34" charset="-128"/>
              </a:rPr>
              <a:t/>
            </a:r>
            <a:br>
              <a:rPr lang="es-UY" sz="3200" dirty="0" smtClean="0">
                <a:ea typeface="Adobe Fan Heiti Std B" pitchFamily="34" charset="-128"/>
              </a:rPr>
            </a:br>
            <a:r>
              <a:rPr lang="es-UY" dirty="0" err="1" smtClean="0">
                <a:ea typeface="Adobe Fan Heiti Std B" pitchFamily="34" charset="-128"/>
              </a:rPr>
              <a:t>Image</a:t>
            </a:r>
            <a:r>
              <a:rPr lang="es-UY" dirty="0" smtClean="0">
                <a:ea typeface="Adobe Fan Heiti Std B" pitchFamily="34" charset="-128"/>
              </a:rPr>
              <a:t> </a:t>
            </a:r>
            <a:r>
              <a:rPr lang="es-UY" dirty="0" err="1" smtClean="0">
                <a:ea typeface="Adobe Fan Heiti Std B" pitchFamily="34" charset="-128"/>
              </a:rPr>
              <a:t>Processing</a:t>
            </a:r>
            <a:endParaRPr lang="en-IN" sz="4000" dirty="0">
              <a:ea typeface="Adobe Fan Heiti Std B" pitchFamily="34" charset="-128"/>
            </a:endParaRPr>
          </a:p>
        </p:txBody>
      </p:sp>
      <p:sp>
        <p:nvSpPr>
          <p:cNvPr id="3" name="Subtitle 2"/>
          <p:cNvSpPr>
            <a:spLocks noGrp="1"/>
          </p:cNvSpPr>
          <p:nvPr>
            <p:ph type="subTitle" idx="1"/>
          </p:nvPr>
        </p:nvSpPr>
        <p:spPr>
          <a:xfrm>
            <a:off x="0" y="4034507"/>
            <a:ext cx="9144000" cy="950386"/>
          </a:xfrm>
        </p:spPr>
        <p:txBody>
          <a:bodyPr>
            <a:normAutofit/>
          </a:bodyPr>
          <a:lstStyle/>
          <a:p>
            <a:r>
              <a:rPr lang="en-IN" sz="3200" dirty="0" smtClean="0"/>
              <a:t>Tejas Jadhav - B002 </a:t>
            </a:r>
          </a:p>
        </p:txBody>
      </p:sp>
      <p:sp>
        <p:nvSpPr>
          <p:cNvPr id="4" name="Date Placeholder 3"/>
          <p:cNvSpPr>
            <a:spLocks noGrp="1"/>
          </p:cNvSpPr>
          <p:nvPr>
            <p:ph type="dt" sz="half" idx="10"/>
          </p:nvPr>
        </p:nvSpPr>
        <p:spPr/>
        <p:txBody>
          <a:bodyPr/>
          <a:lstStyle/>
          <a:p>
            <a:fld id="{461CA89B-73E9-4634-906A-372D7DAAEC88}"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1</a:t>
            </a:fld>
            <a:endParaRPr lang="en-US"/>
          </a:p>
        </p:txBody>
      </p:sp>
      <p:sp>
        <p:nvSpPr>
          <p:cNvPr id="7" name="Rectangle 6"/>
          <p:cNvSpPr/>
          <p:nvPr/>
        </p:nvSpPr>
        <p:spPr>
          <a:xfrm>
            <a:off x="0" y="5091605"/>
            <a:ext cx="9144000" cy="769441"/>
          </a:xfrm>
          <a:prstGeom prst="rect">
            <a:avLst/>
          </a:prstGeom>
        </p:spPr>
        <p:txBody>
          <a:bodyPr wrap="square">
            <a:spAutoFit/>
          </a:bodyPr>
          <a:lstStyle/>
          <a:p>
            <a:pPr algn="ctr"/>
            <a:r>
              <a:rPr lang="en-IN" sz="2200" dirty="0" smtClean="0">
                <a:solidFill>
                  <a:schemeClr val="bg1">
                    <a:lumMod val="50000"/>
                  </a:schemeClr>
                </a:solidFill>
              </a:rPr>
              <a:t>Under the guidance of Mentor</a:t>
            </a:r>
            <a:br>
              <a:rPr lang="en-IN" sz="2200" dirty="0" smtClean="0">
                <a:solidFill>
                  <a:schemeClr val="bg1">
                    <a:lumMod val="50000"/>
                  </a:schemeClr>
                </a:solidFill>
              </a:rPr>
            </a:br>
            <a:r>
              <a:rPr lang="en-IN" sz="2200" b="1" dirty="0" err="1" smtClean="0">
                <a:solidFill>
                  <a:schemeClr val="bg1">
                    <a:lumMod val="50000"/>
                  </a:schemeClr>
                </a:solidFill>
              </a:rPr>
              <a:t>Prof.</a:t>
            </a:r>
            <a:r>
              <a:rPr lang="en-IN" sz="2200" b="1" dirty="0" smtClean="0">
                <a:solidFill>
                  <a:schemeClr val="bg1">
                    <a:lumMod val="50000"/>
                  </a:schemeClr>
                </a:solidFill>
              </a:rPr>
              <a:t> </a:t>
            </a:r>
            <a:r>
              <a:rPr lang="en-IN" sz="2200" b="1" dirty="0" err="1" smtClean="0">
                <a:solidFill>
                  <a:schemeClr val="bg1">
                    <a:lumMod val="50000"/>
                  </a:schemeClr>
                </a:solidFill>
              </a:rPr>
              <a:t>Abhay</a:t>
            </a:r>
            <a:r>
              <a:rPr lang="en-IN" sz="2200" b="1" dirty="0" smtClean="0">
                <a:solidFill>
                  <a:schemeClr val="bg1">
                    <a:lumMod val="50000"/>
                  </a:schemeClr>
                </a:solidFill>
              </a:rPr>
              <a:t> </a:t>
            </a:r>
            <a:r>
              <a:rPr lang="en-IN" sz="2200" b="1" dirty="0" err="1" smtClean="0">
                <a:solidFill>
                  <a:schemeClr val="bg1">
                    <a:lumMod val="50000"/>
                  </a:schemeClr>
                </a:solidFill>
              </a:rPr>
              <a:t>Kolhe</a:t>
            </a:r>
            <a:endParaRPr lang="en-IN" sz="2200" b="1" dirty="0">
              <a:solidFill>
                <a:schemeClr val="bg1">
                  <a:lumMod val="50000"/>
                </a:schemeClr>
              </a:solidFill>
            </a:endParaRPr>
          </a:p>
        </p:txBody>
      </p:sp>
    </p:spTree>
    <p:extLst>
      <p:ext uri="{BB962C8B-B14F-4D97-AF65-F5344CB8AC3E}">
        <p14:creationId xmlns:p14="http://schemas.microsoft.com/office/powerpoint/2010/main" val="1618781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488" y="2819400"/>
            <a:ext cx="8229600" cy="914400"/>
          </a:xfrm>
        </p:spPr>
        <p:txBody>
          <a:bodyPr>
            <a:normAutofit/>
          </a:bodyPr>
          <a:lstStyle/>
          <a:p>
            <a:r>
              <a:rPr lang="en-US" sz="4000" dirty="0" smtClean="0"/>
              <a:t>Implementation Work done</a:t>
            </a:r>
            <a:endParaRPr lang="en-US" sz="4000"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10</a:t>
            </a:fld>
            <a:endParaRPr lang="en-US"/>
          </a:p>
        </p:txBody>
      </p:sp>
    </p:spTree>
    <p:extLst>
      <p:ext uri="{BB962C8B-B14F-4D97-AF65-F5344CB8AC3E}">
        <p14:creationId xmlns:p14="http://schemas.microsoft.com/office/powerpoint/2010/main" val="3579583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11</a:t>
            </a:fld>
            <a:endParaRPr lang="en-US"/>
          </a:p>
        </p:txBody>
      </p:sp>
      <p:sp>
        <p:nvSpPr>
          <p:cNvPr id="10" name="Content Placeholder 2"/>
          <p:cNvSpPr>
            <a:spLocks noGrp="1"/>
          </p:cNvSpPr>
          <p:nvPr>
            <p:ph idx="1"/>
          </p:nvPr>
        </p:nvSpPr>
        <p:spPr>
          <a:xfrm>
            <a:off x="2895600" y="1465281"/>
            <a:ext cx="5715000" cy="1277919"/>
          </a:xfrm>
        </p:spPr>
        <p:txBody>
          <a:bodyPr>
            <a:normAutofit/>
          </a:bodyPr>
          <a:lstStyle/>
          <a:p>
            <a:r>
              <a:rPr lang="en-US" sz="2000" b="1" dirty="0" smtClean="0"/>
              <a:t>Main.py</a:t>
            </a:r>
          </a:p>
          <a:p>
            <a:pPr lvl="1"/>
            <a:r>
              <a:rPr lang="en-US" sz="1800" dirty="0" smtClean="0"/>
              <a:t>This is the main python file where the system working starts, calls the other functions, gives the appropriate results and ends.</a:t>
            </a:r>
          </a:p>
        </p:txBody>
      </p:sp>
      <p:pic>
        <p:nvPicPr>
          <p:cNvPr id="13" name="Picture 12"/>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14" name="Rectangle 13"/>
          <p:cNvSpPr/>
          <p:nvPr/>
        </p:nvSpPr>
        <p:spPr>
          <a:xfrm>
            <a:off x="838200" y="3505200"/>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p:nvPr/>
        </p:nvPicPr>
        <p:blipFill rotWithShape="1">
          <a:blip r:embed="rId3"/>
          <a:srcRect r="47363"/>
          <a:stretch/>
        </p:blipFill>
        <p:spPr bwMode="auto">
          <a:xfrm>
            <a:off x="2677484" y="3110325"/>
            <a:ext cx="3647117" cy="3133641"/>
          </a:xfrm>
          <a:prstGeom prst="rect">
            <a:avLst/>
          </a:prstGeom>
          <a:ln w="9525" cap="flat" cmpd="sng" algn="ctr">
            <a:solidFill>
              <a:srgbClr val="1F497D">
                <a:lumMod val="60000"/>
                <a:lumOff val="40000"/>
              </a:srgbClr>
            </a:solidFill>
            <a:prstDash val="solid"/>
            <a:round/>
            <a:headEnd type="none" w="med" len="med"/>
            <a:tailEnd type="none" w="med" len="med"/>
          </a:ln>
          <a:extLst>
            <a:ext uri="{53640926-AAD7-44D8-BBD7-CCE9431645EC}">
              <a14:shadowObscured xmlns:a14="http://schemas.microsoft.com/office/drawing/2010/main"/>
            </a:ext>
          </a:extLst>
        </p:spPr>
      </p:pic>
      <p:pic>
        <p:nvPicPr>
          <p:cNvPr id="21" name="Picture 20"/>
          <p:cNvPicPr/>
          <p:nvPr/>
        </p:nvPicPr>
        <p:blipFill>
          <a:blip r:embed="rId4"/>
          <a:stretch>
            <a:fillRect/>
          </a:stretch>
        </p:blipFill>
        <p:spPr>
          <a:xfrm>
            <a:off x="6414709" y="2743200"/>
            <a:ext cx="2667000" cy="3500766"/>
          </a:xfrm>
          <a:prstGeom prst="rect">
            <a:avLst/>
          </a:prstGeom>
        </p:spPr>
      </p:pic>
    </p:spTree>
    <p:extLst>
      <p:ext uri="{BB962C8B-B14F-4D97-AF65-F5344CB8AC3E}">
        <p14:creationId xmlns:p14="http://schemas.microsoft.com/office/powerpoint/2010/main" val="3681686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12</a:t>
            </a:fld>
            <a:endParaRPr lang="en-US"/>
          </a:p>
        </p:txBody>
      </p:sp>
      <p:sp>
        <p:nvSpPr>
          <p:cNvPr id="14" name="Content Placeholder 2"/>
          <p:cNvSpPr>
            <a:spLocks noGrp="1"/>
          </p:cNvSpPr>
          <p:nvPr>
            <p:ph idx="1"/>
          </p:nvPr>
        </p:nvSpPr>
        <p:spPr>
          <a:xfrm>
            <a:off x="2971800" y="1600200"/>
            <a:ext cx="5943600" cy="3505200"/>
          </a:xfrm>
        </p:spPr>
        <p:txBody>
          <a:bodyPr>
            <a:normAutofit/>
          </a:bodyPr>
          <a:lstStyle/>
          <a:p>
            <a:r>
              <a:rPr lang="en-US" b="1" dirty="0" smtClean="0"/>
              <a:t>Dataset.py</a:t>
            </a:r>
          </a:p>
          <a:p>
            <a:pPr lvl="1"/>
            <a:r>
              <a:rPr lang="en-US" dirty="0" smtClean="0"/>
              <a:t>Our dataset </a:t>
            </a:r>
            <a:r>
              <a:rPr lang="en-US" dirty="0"/>
              <a:t>is </a:t>
            </a:r>
            <a:r>
              <a:rPr lang="en-US" dirty="0" smtClean="0"/>
              <a:t>read, renamed, copied and organized in the correct naming convention to a different folder, from where our system will use</a:t>
            </a:r>
          </a:p>
          <a:p>
            <a:pPr lvl="1"/>
            <a:r>
              <a:rPr lang="en-US" dirty="0" smtClean="0"/>
              <a:t>xyz.png 		    A_orig_17.png</a:t>
            </a:r>
          </a:p>
          <a:p>
            <a:pPr lvl="1"/>
            <a:r>
              <a:rPr lang="en-US" dirty="0" smtClean="0"/>
              <a:t>Also gives an analysis of the count of dataset</a:t>
            </a:r>
          </a:p>
        </p:txBody>
      </p:sp>
      <p:cxnSp>
        <p:nvCxnSpPr>
          <p:cNvPr id="16" name="Straight Arrow Connector 15"/>
          <p:cNvCxnSpPr/>
          <p:nvPr/>
        </p:nvCxnSpPr>
        <p:spPr>
          <a:xfrm>
            <a:off x="4724400" y="3200400"/>
            <a:ext cx="1143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23" name="Rectangle 22"/>
          <p:cNvSpPr/>
          <p:nvPr/>
        </p:nvSpPr>
        <p:spPr>
          <a:xfrm>
            <a:off x="838200" y="3674818"/>
            <a:ext cx="1371600" cy="21138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3"/>
          <a:srcRect r="82954"/>
          <a:stretch/>
        </p:blipFill>
        <p:spPr>
          <a:xfrm>
            <a:off x="3232100" y="3886199"/>
            <a:ext cx="1800523" cy="2295331"/>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5633233" y="3886199"/>
            <a:ext cx="3057377" cy="2349461"/>
          </a:xfrm>
          <a:prstGeom prst="rect">
            <a:avLst/>
          </a:prstGeom>
        </p:spPr>
      </p:pic>
    </p:spTree>
    <p:extLst>
      <p:ext uri="{BB962C8B-B14F-4D97-AF65-F5344CB8AC3E}">
        <p14:creationId xmlns:p14="http://schemas.microsoft.com/office/powerpoint/2010/main" val="1019193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13</a:t>
            </a:fld>
            <a:endParaRPr lang="en-US"/>
          </a:p>
        </p:txBody>
      </p:sp>
      <p:sp>
        <p:nvSpPr>
          <p:cNvPr id="10" name="Content Placeholder 2"/>
          <p:cNvSpPr>
            <a:spLocks noGrp="1"/>
          </p:cNvSpPr>
          <p:nvPr>
            <p:ph idx="1"/>
          </p:nvPr>
        </p:nvSpPr>
        <p:spPr>
          <a:xfrm>
            <a:off x="2714229" y="1983636"/>
            <a:ext cx="3198097" cy="3487720"/>
          </a:xfrm>
        </p:spPr>
        <p:txBody>
          <a:bodyPr>
            <a:normAutofit/>
          </a:bodyPr>
          <a:lstStyle/>
          <a:p>
            <a:r>
              <a:rPr lang="en-US" sz="2000" b="1" dirty="0" smtClean="0"/>
              <a:t>Preprocessing.py</a:t>
            </a:r>
          </a:p>
          <a:p>
            <a:pPr lvl="1"/>
            <a:r>
              <a:rPr lang="en-US" dirty="0" smtClean="0"/>
              <a:t>This function takes the image in the raw format and converts into a pre-processed format.</a:t>
            </a:r>
          </a:p>
          <a:p>
            <a:pPr marL="800100" lvl="1" indent="-342900">
              <a:buFont typeface="+mj-lt"/>
              <a:buAutoNum type="arabicPeriod"/>
            </a:pPr>
            <a:r>
              <a:rPr lang="en-US" sz="1800" dirty="0" smtClean="0"/>
              <a:t>Resize , </a:t>
            </a:r>
          </a:p>
          <a:p>
            <a:pPr marL="800100" lvl="1" indent="-342900">
              <a:buFont typeface="+mj-lt"/>
              <a:buAutoNum type="arabicPeriod"/>
            </a:pPr>
            <a:r>
              <a:rPr lang="en-US" sz="1800" dirty="0" smtClean="0"/>
              <a:t>RGB to Grey , </a:t>
            </a:r>
          </a:p>
          <a:p>
            <a:pPr marL="800100" lvl="1" indent="-342900">
              <a:buFont typeface="+mj-lt"/>
              <a:buAutoNum type="arabicPeriod"/>
            </a:pPr>
            <a:r>
              <a:rPr lang="en-US" sz="1800" dirty="0" smtClean="0"/>
              <a:t>Otsu </a:t>
            </a:r>
            <a:r>
              <a:rPr lang="en-US" sz="1800" dirty="0" err="1" smtClean="0"/>
              <a:t>thresholding</a:t>
            </a:r>
            <a:r>
              <a:rPr lang="en-US" sz="1800" dirty="0" smtClean="0"/>
              <a:t>, </a:t>
            </a:r>
          </a:p>
          <a:p>
            <a:pPr marL="800100" lvl="1" indent="-342900">
              <a:buFont typeface="+mj-lt"/>
              <a:buAutoNum type="arabicPeriod"/>
            </a:pPr>
            <a:r>
              <a:rPr lang="en-US" sz="1800" dirty="0" smtClean="0"/>
              <a:t>Boundary Box cropping</a:t>
            </a:r>
          </a:p>
        </p:txBody>
      </p:sp>
      <p:pic>
        <p:nvPicPr>
          <p:cNvPr id="11" name="Picture 10"/>
          <p:cNvPicPr>
            <a:picLocks noChangeAspect="1"/>
          </p:cNvPicPr>
          <p:nvPr/>
        </p:nvPicPr>
        <p:blipFill>
          <a:blip r:embed="rId2"/>
          <a:stretch>
            <a:fillRect/>
          </a:stretch>
        </p:blipFill>
        <p:spPr>
          <a:xfrm>
            <a:off x="6039180" y="2205462"/>
            <a:ext cx="2843756" cy="1202097"/>
          </a:xfrm>
          <a:prstGeom prst="rect">
            <a:avLst/>
          </a:prstGeom>
          <a:ln>
            <a:solidFill>
              <a:schemeClr val="accent1"/>
            </a:solidFill>
          </a:ln>
        </p:spPr>
      </p:pic>
      <p:pic>
        <p:nvPicPr>
          <p:cNvPr id="12" name="Picture 11"/>
          <p:cNvPicPr>
            <a:picLocks noChangeAspect="1"/>
          </p:cNvPicPr>
          <p:nvPr/>
        </p:nvPicPr>
        <p:blipFill>
          <a:blip r:embed="rId3"/>
          <a:stretch>
            <a:fillRect/>
          </a:stretch>
        </p:blipFill>
        <p:spPr>
          <a:xfrm>
            <a:off x="6235315" y="4459450"/>
            <a:ext cx="2451485" cy="1011906"/>
          </a:xfrm>
          <a:prstGeom prst="rect">
            <a:avLst/>
          </a:prstGeom>
          <a:ln>
            <a:solidFill>
              <a:schemeClr val="accent1"/>
            </a:solidFill>
          </a:ln>
        </p:spPr>
      </p:pic>
      <p:cxnSp>
        <p:nvCxnSpPr>
          <p:cNvPr id="13" name="Straight Arrow Connector 12"/>
          <p:cNvCxnSpPr>
            <a:stCxn id="11" idx="2"/>
            <a:endCxn id="12" idx="0"/>
          </p:cNvCxnSpPr>
          <p:nvPr/>
        </p:nvCxnSpPr>
        <p:spPr>
          <a:xfrm>
            <a:off x="7461058" y="3407559"/>
            <a:ext cx="0" cy="10518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9" name="Picture 18"/>
          <p:cNvPicPr>
            <a:picLocks noChangeAspect="1"/>
          </p:cNvPicPr>
          <p:nvPr/>
        </p:nvPicPr>
        <p:blipFill>
          <a:blip r:embed="rId4"/>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20" name="Rectangle 19"/>
          <p:cNvSpPr/>
          <p:nvPr/>
        </p:nvSpPr>
        <p:spPr>
          <a:xfrm>
            <a:off x="838200" y="3927593"/>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275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14</a:t>
            </a:fld>
            <a:endParaRPr lang="en-US"/>
          </a:p>
        </p:txBody>
      </p:sp>
      <p:sp>
        <p:nvSpPr>
          <p:cNvPr id="10" name="Content Placeholder 2"/>
          <p:cNvSpPr>
            <a:spLocks noGrp="1"/>
          </p:cNvSpPr>
          <p:nvPr>
            <p:ph idx="1"/>
          </p:nvPr>
        </p:nvSpPr>
        <p:spPr>
          <a:xfrm>
            <a:off x="2606426" y="1647041"/>
            <a:ext cx="6328534" cy="4799030"/>
          </a:xfrm>
        </p:spPr>
        <p:txBody>
          <a:bodyPr>
            <a:normAutofit/>
          </a:bodyPr>
          <a:lstStyle/>
          <a:p>
            <a:r>
              <a:rPr lang="en-US" sz="2000" b="1" dirty="0" smtClean="0"/>
              <a:t>NormalFeat.py</a:t>
            </a:r>
          </a:p>
          <a:p>
            <a:pPr marL="514350" lvl="1"/>
            <a:r>
              <a:rPr lang="en-US" sz="1800" dirty="0" smtClean="0"/>
              <a:t>This function extracts </a:t>
            </a:r>
            <a:br>
              <a:rPr lang="en-US" sz="1800" dirty="0" smtClean="0"/>
            </a:br>
            <a:r>
              <a:rPr lang="en-US" sz="1800" dirty="0" smtClean="0"/>
              <a:t>features of the signature </a:t>
            </a:r>
            <a:br>
              <a:rPr lang="en-US" sz="1800" dirty="0" smtClean="0"/>
            </a:br>
            <a:r>
              <a:rPr lang="en-US" sz="1800" dirty="0" smtClean="0"/>
              <a:t>from the pre-processed </a:t>
            </a:r>
            <a:br>
              <a:rPr lang="en-US" sz="1800" dirty="0" smtClean="0"/>
            </a:br>
            <a:r>
              <a:rPr lang="en-US" sz="1800" dirty="0" smtClean="0"/>
              <a:t>images.</a:t>
            </a:r>
          </a:p>
          <a:p>
            <a:pPr marL="628650" lvl="0">
              <a:buFont typeface="+mj-lt"/>
              <a:buAutoNum type="arabicPeriod"/>
            </a:pPr>
            <a:r>
              <a:rPr lang="en-US" sz="1600" dirty="0"/>
              <a:t>Aspect </a:t>
            </a:r>
            <a:r>
              <a:rPr lang="en-US" sz="1600" dirty="0" smtClean="0"/>
              <a:t>Ratio</a:t>
            </a:r>
            <a:endParaRPr lang="en-US" sz="1600" dirty="0"/>
          </a:p>
          <a:p>
            <a:pPr marL="628650" lvl="0">
              <a:buFont typeface="+mj-lt"/>
              <a:buAutoNum type="arabicPeriod"/>
            </a:pPr>
            <a:r>
              <a:rPr lang="en-US" sz="1600" dirty="0"/>
              <a:t>Center of Gravity - </a:t>
            </a:r>
            <a:r>
              <a:rPr lang="en-US" sz="1600" dirty="0" smtClean="0"/>
              <a:t>X</a:t>
            </a:r>
            <a:endParaRPr lang="en-US" sz="1600" dirty="0"/>
          </a:p>
          <a:p>
            <a:pPr marL="628650" lvl="0">
              <a:buFont typeface="+mj-lt"/>
              <a:buAutoNum type="arabicPeriod"/>
            </a:pPr>
            <a:r>
              <a:rPr lang="en-US" sz="1600" dirty="0" smtClean="0"/>
              <a:t>Center </a:t>
            </a:r>
            <a:r>
              <a:rPr lang="en-US" sz="1600" dirty="0"/>
              <a:t>of Gravity - </a:t>
            </a:r>
            <a:r>
              <a:rPr lang="en-US" sz="1600" dirty="0" smtClean="0"/>
              <a:t>Y </a:t>
            </a:r>
          </a:p>
          <a:p>
            <a:pPr marL="628650" lvl="0">
              <a:buFont typeface="+mj-lt"/>
              <a:buAutoNum type="arabicPeriod"/>
            </a:pPr>
            <a:r>
              <a:rPr lang="en-US" sz="1600" dirty="0" smtClean="0"/>
              <a:t>Baseline Shift</a:t>
            </a:r>
          </a:p>
          <a:p>
            <a:pPr marL="628650" lvl="0">
              <a:buFont typeface="+mj-lt"/>
              <a:buAutoNum type="arabicPeriod"/>
            </a:pPr>
            <a:r>
              <a:rPr lang="en-US" sz="1600" dirty="0" smtClean="0"/>
              <a:t>Energy: local difference </a:t>
            </a:r>
            <a:br>
              <a:rPr lang="en-US" sz="1600" dirty="0" smtClean="0"/>
            </a:br>
            <a:r>
              <a:rPr lang="en-US" sz="1600" dirty="0" smtClean="0"/>
              <a:t>	in brightness, or square of brightness</a:t>
            </a:r>
            <a:r>
              <a:rPr lang="en-US" sz="1600" dirty="0"/>
              <a:t> </a:t>
            </a:r>
          </a:p>
          <a:p>
            <a:pPr marL="628650" lvl="0">
              <a:buFont typeface="+mj-lt"/>
              <a:buAutoNum type="arabicPeriod"/>
            </a:pPr>
            <a:r>
              <a:rPr lang="en-US" sz="1600" dirty="0"/>
              <a:t>Dissimilarity: the weights with which </a:t>
            </a:r>
            <a:r>
              <a:rPr lang="en-US" sz="1600" dirty="0" err="1" smtClean="0"/>
              <a:t>instensities</a:t>
            </a:r>
            <a:r>
              <a:rPr lang="en-US" sz="1600" dirty="0" smtClean="0"/>
              <a:t> move linearly </a:t>
            </a:r>
            <a:r>
              <a:rPr lang="en-US" sz="1600" dirty="0"/>
              <a:t>away from the diagonal </a:t>
            </a:r>
          </a:p>
          <a:p>
            <a:pPr marL="628650" lvl="0">
              <a:buFont typeface="+mj-lt"/>
              <a:buAutoNum type="arabicPeriod"/>
            </a:pPr>
            <a:r>
              <a:rPr lang="en-US" sz="1600" dirty="0" err="1"/>
              <a:t>Haralick</a:t>
            </a:r>
            <a:r>
              <a:rPr lang="en-US" sz="1600" dirty="0"/>
              <a:t>: quantify an image based on </a:t>
            </a:r>
            <a:r>
              <a:rPr lang="en-US" sz="1600" dirty="0" smtClean="0"/>
              <a:t>texture</a:t>
            </a:r>
          </a:p>
          <a:p>
            <a:pPr marL="628650" lvl="0">
              <a:buFont typeface="+mj-lt"/>
              <a:buAutoNum type="arabicPeriod"/>
            </a:pPr>
            <a:r>
              <a:rPr lang="en-US" sz="1600" dirty="0" smtClean="0"/>
              <a:t>Kurtosis</a:t>
            </a:r>
            <a:r>
              <a:rPr lang="en-US" sz="1600" dirty="0"/>
              <a:t>: Kurtosis is a measure of the combined weight of a distribution's tails relative to the center of the </a:t>
            </a:r>
            <a:r>
              <a:rPr lang="en-US" sz="1600" dirty="0" smtClean="0"/>
              <a:t>distribution</a:t>
            </a:r>
            <a:endParaRPr lang="en-US" sz="1600" dirty="0"/>
          </a:p>
        </p:txBody>
      </p:sp>
      <p:pic>
        <p:nvPicPr>
          <p:cNvPr id="8" name="Picture 7"/>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7" name="Rectangle 6"/>
          <p:cNvSpPr/>
          <p:nvPr/>
        </p:nvSpPr>
        <p:spPr>
          <a:xfrm>
            <a:off x="876300" y="4114800"/>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6235315" y="1465281"/>
            <a:ext cx="2451485" cy="1011906"/>
          </a:xfrm>
          <a:prstGeom prst="rect">
            <a:avLst/>
          </a:prstGeom>
          <a:ln>
            <a:solidFill>
              <a:schemeClr val="accent1"/>
            </a:solidFill>
          </a:ln>
        </p:spPr>
      </p:pic>
      <p:pic>
        <p:nvPicPr>
          <p:cNvPr id="15" name="Picture 14"/>
          <p:cNvPicPr/>
          <p:nvPr/>
        </p:nvPicPr>
        <p:blipFill rotWithShape="1">
          <a:blip r:embed="rId4">
            <a:extLst>
              <a:ext uri="{28A0092B-C50C-407E-A947-70E740481C1C}">
                <a14:useLocalDpi xmlns:a14="http://schemas.microsoft.com/office/drawing/2010/main" val="0"/>
              </a:ext>
            </a:extLst>
          </a:blip>
          <a:srcRect r="12475"/>
          <a:stretch/>
        </p:blipFill>
        <p:spPr bwMode="auto">
          <a:xfrm>
            <a:off x="5517652" y="2582046"/>
            <a:ext cx="3432934" cy="2031104"/>
          </a:xfrm>
          <a:prstGeom prst="rect">
            <a:avLst/>
          </a:prstGeom>
          <a:ln>
            <a:solidFill>
              <a:schemeClr val="tx2">
                <a:lumMod val="60000"/>
                <a:lumOff val="4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3437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pic>
        <p:nvPicPr>
          <p:cNvPr id="11" name="Picture 10"/>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14" name="Rectangle 13"/>
          <p:cNvSpPr/>
          <p:nvPr/>
        </p:nvSpPr>
        <p:spPr>
          <a:xfrm>
            <a:off x="876300" y="4343400"/>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a:spLocks noGrp="1"/>
          </p:cNvSpPr>
          <p:nvPr>
            <p:ph type="sldNum" sz="quarter" idx="12"/>
          </p:nvPr>
        </p:nvSpPr>
        <p:spPr>
          <a:xfrm>
            <a:off x="6553200" y="6373546"/>
            <a:ext cx="2133600" cy="365125"/>
          </a:xfrm>
        </p:spPr>
        <p:txBody>
          <a:bodyPr/>
          <a:lstStyle/>
          <a:p>
            <a:fld id="{CD173756-56D4-480A-AE5D-4130879C57F5}" type="slidenum">
              <a:rPr lang="en-US" smtClean="0"/>
              <a:pPr/>
              <a:t>15</a:t>
            </a:fld>
            <a:endParaRPr lang="en-US" dirty="0"/>
          </a:p>
        </p:txBody>
      </p:sp>
      <p:sp>
        <p:nvSpPr>
          <p:cNvPr id="16" name="Content Placeholder 2"/>
          <p:cNvSpPr txBox="1">
            <a:spLocks/>
          </p:cNvSpPr>
          <p:nvPr/>
        </p:nvSpPr>
        <p:spPr>
          <a:xfrm>
            <a:off x="2897854" y="1524001"/>
            <a:ext cx="5407946" cy="19183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q"/>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LocalBinaryPattern.py</a:t>
            </a:r>
          </a:p>
          <a:p>
            <a:pPr lvl="1"/>
            <a:r>
              <a:rPr lang="en-US" sz="1800" dirty="0" smtClean="0"/>
              <a:t>This python file contains function that converts </a:t>
            </a:r>
            <a:r>
              <a:rPr lang="en-US" sz="1800" dirty="0"/>
              <a:t>the image into LBP image </a:t>
            </a:r>
            <a:endParaRPr lang="en-US" sz="1800" dirty="0" smtClean="0"/>
          </a:p>
          <a:p>
            <a:pPr lvl="1"/>
            <a:r>
              <a:rPr lang="en-US" sz="1800" dirty="0" smtClean="0"/>
              <a:t>LBP image is </a:t>
            </a:r>
            <a:r>
              <a:rPr lang="en-US" sz="1800" dirty="0"/>
              <a:t>darker and shows off the textures of the image to help us extract them</a:t>
            </a:r>
            <a:endParaRPr lang="en-US" sz="1800" dirty="0" smtClean="0"/>
          </a:p>
        </p:txBody>
      </p:sp>
      <p:cxnSp>
        <p:nvCxnSpPr>
          <p:cNvPr id="17" name="Straight Arrow Connector 16"/>
          <p:cNvCxnSpPr>
            <a:stCxn id="18" idx="2"/>
            <a:endCxn id="19" idx="0"/>
          </p:cNvCxnSpPr>
          <p:nvPr/>
        </p:nvCxnSpPr>
        <p:spPr>
          <a:xfrm>
            <a:off x="7684021" y="4644414"/>
            <a:ext cx="0" cy="6376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8" name="Picture 17"/>
          <p:cNvPicPr>
            <a:picLocks noChangeAspect="1"/>
          </p:cNvPicPr>
          <p:nvPr/>
        </p:nvPicPr>
        <p:blipFill>
          <a:blip r:embed="rId3"/>
          <a:stretch>
            <a:fillRect/>
          </a:stretch>
        </p:blipFill>
        <p:spPr>
          <a:xfrm>
            <a:off x="6262143" y="3442317"/>
            <a:ext cx="2843756" cy="1202097"/>
          </a:xfrm>
          <a:prstGeom prst="rect">
            <a:avLst/>
          </a:prstGeom>
          <a:ln>
            <a:solidFill>
              <a:schemeClr val="accent1"/>
            </a:solidFill>
          </a:ln>
        </p:spPr>
      </p:pic>
      <p:pic>
        <p:nvPicPr>
          <p:cNvPr id="19" name="Picture 18"/>
          <p:cNvPicPr>
            <a:picLocks noChangeAspect="1"/>
          </p:cNvPicPr>
          <p:nvPr/>
        </p:nvPicPr>
        <p:blipFill>
          <a:blip r:embed="rId4"/>
          <a:stretch>
            <a:fillRect/>
          </a:stretch>
        </p:blipFill>
        <p:spPr>
          <a:xfrm>
            <a:off x="6458529" y="5282052"/>
            <a:ext cx="2450983" cy="1105345"/>
          </a:xfrm>
          <a:prstGeom prst="rect">
            <a:avLst/>
          </a:prstGeom>
        </p:spPr>
      </p:pic>
      <p:sp>
        <p:nvSpPr>
          <p:cNvPr id="20" name="Footer Placeholder 4"/>
          <p:cNvSpPr>
            <a:spLocks noGrp="1"/>
          </p:cNvSpPr>
          <p:nvPr>
            <p:ph type="ftr" sz="quarter" idx="11"/>
          </p:nvPr>
        </p:nvSpPr>
        <p:spPr>
          <a:xfrm>
            <a:off x="3122488" y="6373546"/>
            <a:ext cx="2895600" cy="365125"/>
          </a:xfrm>
        </p:spPr>
        <p:txBody>
          <a:bodyPr/>
          <a:lstStyle/>
          <a:p>
            <a:r>
              <a:rPr lang="en-IN" dirty="0" smtClean="0"/>
              <a:t>Computer Engineering Dept. MPSTME, Mumbai Campus </a:t>
            </a:r>
            <a:endParaRPr lang="en-US" dirty="0"/>
          </a:p>
        </p:txBody>
      </p:sp>
      <p:pic>
        <p:nvPicPr>
          <p:cNvPr id="21" name="Picture 20"/>
          <p:cNvPicPr/>
          <p:nvPr/>
        </p:nvPicPr>
        <p:blipFill>
          <a:blip r:embed="rId5">
            <a:extLst>
              <a:ext uri="{28A0092B-C50C-407E-A947-70E740481C1C}">
                <a14:useLocalDpi xmlns:a14="http://schemas.microsoft.com/office/drawing/2010/main" val="0"/>
              </a:ext>
            </a:extLst>
          </a:blip>
          <a:stretch>
            <a:fillRect/>
          </a:stretch>
        </p:blipFill>
        <p:spPr>
          <a:xfrm>
            <a:off x="2887405" y="3442317"/>
            <a:ext cx="3226902" cy="2939079"/>
          </a:xfrm>
          <a:prstGeom prst="rect">
            <a:avLst/>
          </a:prstGeom>
          <a:ln>
            <a:solidFill>
              <a:schemeClr val="tx2">
                <a:lumMod val="60000"/>
                <a:lumOff val="40000"/>
              </a:schemeClr>
            </a:solidFill>
          </a:ln>
        </p:spPr>
      </p:pic>
    </p:spTree>
    <p:extLst>
      <p:ext uri="{BB962C8B-B14F-4D97-AF65-F5344CB8AC3E}">
        <p14:creationId xmlns:p14="http://schemas.microsoft.com/office/powerpoint/2010/main" val="3184736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16</a:t>
            </a:fld>
            <a:endParaRPr lang="en-US"/>
          </a:p>
        </p:txBody>
      </p:sp>
      <p:sp>
        <p:nvSpPr>
          <p:cNvPr id="10" name="Content Placeholder 2"/>
          <p:cNvSpPr>
            <a:spLocks noGrp="1"/>
          </p:cNvSpPr>
          <p:nvPr>
            <p:ph idx="1"/>
          </p:nvPr>
        </p:nvSpPr>
        <p:spPr>
          <a:xfrm>
            <a:off x="2804160" y="1600200"/>
            <a:ext cx="6035040" cy="4876800"/>
          </a:xfrm>
        </p:spPr>
        <p:txBody>
          <a:bodyPr>
            <a:normAutofit/>
          </a:bodyPr>
          <a:lstStyle/>
          <a:p>
            <a:r>
              <a:rPr lang="en-US" sz="2000" b="1" dirty="0" smtClean="0"/>
              <a:t>LbpFeat.py</a:t>
            </a:r>
          </a:p>
          <a:p>
            <a:pPr marL="457200" lvl="1"/>
            <a:r>
              <a:rPr lang="en-US" sz="1700" dirty="0" smtClean="0"/>
              <a:t>This function extracts texture </a:t>
            </a:r>
            <a:br>
              <a:rPr lang="en-US" sz="1700" dirty="0" smtClean="0"/>
            </a:br>
            <a:r>
              <a:rPr lang="en-US" sz="1700" dirty="0" smtClean="0"/>
              <a:t>based features of the signature </a:t>
            </a:r>
            <a:br>
              <a:rPr lang="en-US" sz="1700" dirty="0" smtClean="0"/>
            </a:br>
            <a:r>
              <a:rPr lang="en-US" sz="1700" dirty="0" smtClean="0"/>
              <a:t>from the LBP images.</a:t>
            </a:r>
          </a:p>
          <a:p>
            <a:pPr marL="514350" lvl="0">
              <a:buFont typeface="+mj-lt"/>
              <a:buAutoNum type="arabicPeriod"/>
            </a:pPr>
            <a:r>
              <a:rPr lang="en-US" sz="1700" dirty="0" smtClean="0"/>
              <a:t>Contrast</a:t>
            </a:r>
            <a:r>
              <a:rPr lang="en-US" sz="1700" dirty="0"/>
              <a:t>: </a:t>
            </a:r>
            <a:endParaRPr lang="en-US" sz="1700" dirty="0" smtClean="0"/>
          </a:p>
          <a:p>
            <a:pPr marL="514350" lvl="0">
              <a:buFont typeface="+mj-lt"/>
              <a:buAutoNum type="arabicPeriod"/>
            </a:pPr>
            <a:r>
              <a:rPr lang="en-US" sz="1700" dirty="0" smtClean="0"/>
              <a:t>Normalized Area</a:t>
            </a:r>
            <a:endParaRPr lang="en-US" sz="1700" dirty="0"/>
          </a:p>
          <a:p>
            <a:pPr marL="514350" lvl="0">
              <a:buFont typeface="+mj-lt"/>
              <a:buAutoNum type="arabicPeriod"/>
            </a:pPr>
            <a:r>
              <a:rPr lang="en-US" sz="1700" dirty="0" smtClean="0"/>
              <a:t>Energy</a:t>
            </a:r>
          </a:p>
          <a:p>
            <a:pPr marL="514350" lvl="0">
              <a:buFont typeface="+mj-lt"/>
              <a:buAutoNum type="arabicPeriod"/>
            </a:pPr>
            <a:r>
              <a:rPr lang="en-US" sz="1700" dirty="0" smtClean="0"/>
              <a:t>Dissimilarity</a:t>
            </a:r>
            <a:endParaRPr lang="en-US" sz="1700" dirty="0"/>
          </a:p>
          <a:p>
            <a:pPr marL="514350" lvl="0">
              <a:buFont typeface="+mj-lt"/>
              <a:buAutoNum type="arabicPeriod"/>
            </a:pPr>
            <a:r>
              <a:rPr lang="en-US" sz="1700" dirty="0" err="1" smtClean="0"/>
              <a:t>Haralick</a:t>
            </a:r>
            <a:endParaRPr lang="en-US" sz="1700" dirty="0"/>
          </a:p>
          <a:p>
            <a:pPr marL="514350">
              <a:buFont typeface="+mj-lt"/>
              <a:buAutoNum type="arabicPeriod"/>
            </a:pPr>
            <a:r>
              <a:rPr lang="en-US" sz="1700" dirty="0" smtClean="0"/>
              <a:t>Kurtosis</a:t>
            </a:r>
            <a:endParaRPr lang="en-US" sz="1700" dirty="0"/>
          </a:p>
          <a:p>
            <a:pPr marL="514350" lvl="0">
              <a:buFont typeface="+mj-lt"/>
              <a:buAutoNum type="arabicPeriod"/>
            </a:pPr>
            <a:r>
              <a:rPr lang="en-US" sz="1700" dirty="0"/>
              <a:t>Skewness: asymmetry in a statistical distribution, in which the curve appears distorted or skewed either to the left or to the </a:t>
            </a:r>
            <a:r>
              <a:rPr lang="en-US" sz="1700" dirty="0" smtClean="0"/>
              <a:t>right</a:t>
            </a:r>
          </a:p>
          <a:p>
            <a:pPr marL="514350" lvl="0">
              <a:buFont typeface="+mj-lt"/>
              <a:buAutoNum type="arabicPeriod"/>
            </a:pPr>
            <a:r>
              <a:rPr lang="en-US" sz="1800" dirty="0" smtClean="0"/>
              <a:t>Homogeneity</a:t>
            </a:r>
            <a:r>
              <a:rPr lang="en-US" sz="1800" dirty="0"/>
              <a:t>: value that calculates the tightness of distribution of the elements in the GLCM to the GLCM diagonal</a:t>
            </a:r>
            <a:r>
              <a:rPr lang="en-US" sz="1800" u="sng" dirty="0"/>
              <a:t> </a:t>
            </a:r>
            <a:endParaRPr lang="en-US" sz="1800" dirty="0"/>
          </a:p>
        </p:txBody>
      </p:sp>
      <p:pic>
        <p:nvPicPr>
          <p:cNvPr id="11" name="Picture 10"/>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15" name="Rectangle 14"/>
          <p:cNvSpPr/>
          <p:nvPr/>
        </p:nvSpPr>
        <p:spPr>
          <a:xfrm>
            <a:off x="876300" y="4572000"/>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stretch>
            <a:fillRect/>
          </a:stretch>
        </p:blipFill>
        <p:spPr>
          <a:xfrm>
            <a:off x="6220577" y="1428195"/>
            <a:ext cx="2450983" cy="1105345"/>
          </a:xfrm>
          <a:prstGeom prst="rect">
            <a:avLst/>
          </a:prstGeom>
        </p:spPr>
      </p:pic>
      <p:pic>
        <p:nvPicPr>
          <p:cNvPr id="17" name="Picture 16"/>
          <p:cNvPicPr/>
          <p:nvPr/>
        </p:nvPicPr>
        <p:blipFill rotWithShape="1">
          <a:blip r:embed="rId4">
            <a:extLst>
              <a:ext uri="{28A0092B-C50C-407E-A947-70E740481C1C}">
                <a14:useLocalDpi xmlns:a14="http://schemas.microsoft.com/office/drawing/2010/main" val="0"/>
              </a:ext>
            </a:extLst>
          </a:blip>
          <a:srcRect b="12783"/>
          <a:stretch/>
        </p:blipFill>
        <p:spPr bwMode="auto">
          <a:xfrm>
            <a:off x="5455920" y="2664460"/>
            <a:ext cx="3215640" cy="1945640"/>
          </a:xfrm>
          <a:prstGeom prst="rect">
            <a:avLst/>
          </a:prstGeom>
          <a:ln w="9525" cap="flat" cmpd="sng" algn="ctr">
            <a:solidFill>
              <a:srgbClr val="1F497D">
                <a:lumMod val="60000"/>
                <a:lumOff val="40000"/>
              </a:srgb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30359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17</a:t>
            </a:fld>
            <a:endParaRPr lang="en-US" dirty="0"/>
          </a:p>
        </p:txBody>
      </p:sp>
      <p:sp>
        <p:nvSpPr>
          <p:cNvPr id="10" name="Content Placeholder 2"/>
          <p:cNvSpPr>
            <a:spLocks noGrp="1"/>
          </p:cNvSpPr>
          <p:nvPr>
            <p:ph idx="1"/>
          </p:nvPr>
        </p:nvSpPr>
        <p:spPr>
          <a:xfrm>
            <a:off x="2895600" y="1465281"/>
            <a:ext cx="5867400" cy="4249719"/>
          </a:xfrm>
        </p:spPr>
        <p:txBody>
          <a:bodyPr>
            <a:normAutofit/>
          </a:bodyPr>
          <a:lstStyle/>
          <a:p>
            <a:r>
              <a:rPr lang="en-US" sz="2000" b="1" dirty="0" smtClean="0"/>
              <a:t>Classification.py</a:t>
            </a:r>
          </a:p>
          <a:p>
            <a:pPr marL="571500" lvl="1" indent="-228600">
              <a:tabLst>
                <a:tab pos="571500" algn="l"/>
              </a:tabLst>
            </a:pPr>
            <a:r>
              <a:rPr lang="en-US" sz="1800" dirty="0" smtClean="0"/>
              <a:t>This python file contains KNN classification function which classifies the given test data to a class.</a:t>
            </a:r>
            <a:endParaRPr lang="en-US" sz="1800" dirty="0"/>
          </a:p>
          <a:p>
            <a:pPr marL="571500" lvl="1" indent="-228600">
              <a:tabLst>
                <a:tab pos="571500" algn="l"/>
              </a:tabLst>
            </a:pPr>
            <a:r>
              <a:rPr lang="en-US" sz="1800" dirty="0" smtClean="0"/>
              <a:t>KNN algorithm works on the Euclidian distance based approach where the classes of the K nearest </a:t>
            </a:r>
            <a:r>
              <a:rPr lang="en-US" sz="1800" dirty="0" err="1" smtClean="0"/>
              <a:t>neighbours</a:t>
            </a:r>
            <a:r>
              <a:rPr lang="en-US" sz="1800" dirty="0" smtClean="0"/>
              <a:t> is given to the test data vector.</a:t>
            </a:r>
          </a:p>
        </p:txBody>
      </p:sp>
      <p:pic>
        <p:nvPicPr>
          <p:cNvPr id="14" name="Picture 13"/>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15" name="Rectangle 14"/>
          <p:cNvSpPr/>
          <p:nvPr/>
        </p:nvSpPr>
        <p:spPr>
          <a:xfrm>
            <a:off x="838200" y="4753979"/>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raw.githubusercontent.com/TeeeJaey/SignatureVerifier/master/testingProgressU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603" y="3419667"/>
            <a:ext cx="3197408" cy="2961729"/>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6" name="Picture 15"/>
          <p:cNvPicPr/>
          <p:nvPr/>
        </p:nvPicPr>
        <p:blipFill>
          <a:blip r:embed="rId4" cstate="print">
            <a:extLst>
              <a:ext uri="{28A0092B-C50C-407E-A947-70E740481C1C}">
                <a14:useLocalDpi xmlns:a14="http://schemas.microsoft.com/office/drawing/2010/main" val="0"/>
              </a:ext>
            </a:extLst>
          </a:blip>
          <a:stretch>
            <a:fillRect/>
          </a:stretch>
        </p:blipFill>
        <p:spPr>
          <a:xfrm>
            <a:off x="6018088" y="4260003"/>
            <a:ext cx="2956560" cy="1751965"/>
          </a:xfrm>
          <a:prstGeom prst="rect">
            <a:avLst/>
          </a:prstGeom>
          <a:ln>
            <a:solidFill>
              <a:schemeClr val="tx2">
                <a:lumMod val="60000"/>
                <a:lumOff val="40000"/>
              </a:schemeClr>
            </a:solidFill>
          </a:ln>
        </p:spPr>
      </p:pic>
    </p:spTree>
    <p:extLst>
      <p:ext uri="{BB962C8B-B14F-4D97-AF65-F5344CB8AC3E}">
        <p14:creationId xmlns:p14="http://schemas.microsoft.com/office/powerpoint/2010/main" val="3803462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18</a:t>
            </a:fld>
            <a:endParaRPr lang="en-US" dirty="0"/>
          </a:p>
        </p:txBody>
      </p:sp>
      <p:sp>
        <p:nvSpPr>
          <p:cNvPr id="10" name="Content Placeholder 2"/>
          <p:cNvSpPr>
            <a:spLocks noGrp="1"/>
          </p:cNvSpPr>
          <p:nvPr>
            <p:ph idx="1"/>
          </p:nvPr>
        </p:nvSpPr>
        <p:spPr>
          <a:xfrm>
            <a:off x="2835480" y="1465281"/>
            <a:ext cx="5836080" cy="4249719"/>
          </a:xfrm>
        </p:spPr>
        <p:txBody>
          <a:bodyPr>
            <a:normAutofit/>
          </a:bodyPr>
          <a:lstStyle/>
          <a:p>
            <a:r>
              <a:rPr lang="en-US" sz="2000" b="1" dirty="0" smtClean="0"/>
              <a:t>Evaluation.py</a:t>
            </a:r>
          </a:p>
          <a:p>
            <a:pPr>
              <a:buFont typeface="Wingdings" panose="05000000000000000000" pitchFamily="2" charset="2"/>
              <a:buChar char="§"/>
            </a:pPr>
            <a:r>
              <a:rPr lang="en-GB" sz="1600" dirty="0" smtClean="0"/>
              <a:t>The </a:t>
            </a:r>
            <a:r>
              <a:rPr lang="en-GB" sz="1600" dirty="0"/>
              <a:t>evaluation parameter used for measuring accuracy of the system is recognition rate. We find the FAR and FRR which stand for False Acceptance Rate and False Rejection Rate. The number of falsely accepted images over the total images is FAR and the number of falsely rejected images over the total images is FRR</a:t>
            </a:r>
            <a:endParaRPr lang="en-US" sz="1100" dirty="0"/>
          </a:p>
          <a:p>
            <a:pPr>
              <a:buFont typeface="Wingdings" panose="05000000000000000000" pitchFamily="2" charset="2"/>
              <a:buChar char="§"/>
            </a:pPr>
            <a:r>
              <a:rPr lang="en-GB" sz="1600" dirty="0"/>
              <a:t>In our experimentation, we find our accuracy to be highest with </a:t>
            </a:r>
            <a:r>
              <a:rPr lang="en-GB" sz="1600" dirty="0" smtClean="0"/>
              <a:t>84.62% </a:t>
            </a:r>
            <a:r>
              <a:rPr lang="en-GB" sz="1600" dirty="0"/>
              <a:t>at K = 22 in our KNN classifier. The table below shows the different recognition rates for different values for K.</a:t>
            </a:r>
            <a:endParaRPr lang="en-US" sz="1100" dirty="0"/>
          </a:p>
          <a:p>
            <a:pPr lvl="1"/>
            <a:endParaRPr lang="en-US" sz="1200" dirty="0" smtClean="0"/>
          </a:p>
        </p:txBody>
      </p:sp>
      <p:pic>
        <p:nvPicPr>
          <p:cNvPr id="11" name="Picture 10"/>
          <p:cNvPicPr>
            <a:picLocks noChangeAspect="1"/>
          </p:cNvPicPr>
          <p:nvPr/>
        </p:nvPicPr>
        <p:blipFill>
          <a:blip r:embed="rId2"/>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12" name="Rectangle 11"/>
          <p:cNvSpPr/>
          <p:nvPr/>
        </p:nvSpPr>
        <p:spPr>
          <a:xfrm>
            <a:off x="838200" y="4963181"/>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5956256" y="4133726"/>
            <a:ext cx="2876550" cy="2152650"/>
          </a:xfrm>
          <a:prstGeom prst="rect">
            <a:avLst/>
          </a:prstGeom>
          <a:ln>
            <a:solidFill>
              <a:schemeClr val="tx2">
                <a:lumMod val="60000"/>
                <a:lumOff val="40000"/>
              </a:schemeClr>
            </a:solidFill>
          </a:ln>
        </p:spPr>
      </p:pic>
      <p:pic>
        <p:nvPicPr>
          <p:cNvPr id="7" name="Picture 6"/>
          <p:cNvPicPr>
            <a:picLocks noChangeAspect="1"/>
          </p:cNvPicPr>
          <p:nvPr/>
        </p:nvPicPr>
        <p:blipFill rotWithShape="1">
          <a:blip r:embed="rId4"/>
          <a:srcRect t="6"/>
          <a:stretch/>
        </p:blipFill>
        <p:spPr>
          <a:xfrm>
            <a:off x="2793729" y="4114800"/>
            <a:ext cx="3038475" cy="2171576"/>
          </a:xfrm>
          <a:prstGeom prst="rect">
            <a:avLst/>
          </a:prstGeom>
          <a:ln>
            <a:solidFill>
              <a:schemeClr val="accent1"/>
            </a:solidFill>
          </a:ln>
        </p:spPr>
      </p:pic>
    </p:spTree>
    <p:extLst>
      <p:ext uri="{BB962C8B-B14F-4D97-AF65-F5344CB8AC3E}">
        <p14:creationId xmlns:p14="http://schemas.microsoft.com/office/powerpoint/2010/main" val="4088107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0" y="659432"/>
            <a:ext cx="7239000" cy="662890"/>
          </a:xfrm>
        </p:spPr>
        <p:txBody>
          <a:bodyPr>
            <a:normAutofit/>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19</a:t>
            </a:fld>
            <a:endParaRPr lang="en-US" dirty="0"/>
          </a:p>
        </p:txBody>
      </p:sp>
      <p:sp>
        <p:nvSpPr>
          <p:cNvPr id="10" name="Content Placeholder 2"/>
          <p:cNvSpPr>
            <a:spLocks noGrp="1"/>
          </p:cNvSpPr>
          <p:nvPr>
            <p:ph idx="1"/>
          </p:nvPr>
        </p:nvSpPr>
        <p:spPr>
          <a:xfrm>
            <a:off x="2971800" y="1465281"/>
            <a:ext cx="5867400" cy="4249719"/>
          </a:xfrm>
        </p:spPr>
        <p:txBody>
          <a:bodyPr>
            <a:normAutofit/>
          </a:bodyPr>
          <a:lstStyle/>
          <a:p>
            <a:r>
              <a:rPr lang="en-US" sz="2000" b="1" dirty="0" err="1" smtClean="0"/>
              <a:t>Signature_verifier.sql</a:t>
            </a:r>
            <a:endParaRPr lang="en-US" sz="2000" b="1" dirty="0" smtClean="0"/>
          </a:p>
          <a:p>
            <a:pPr lvl="1"/>
            <a:r>
              <a:rPr lang="en-US" sz="1800" dirty="0" smtClean="0"/>
              <a:t>This has SQL queries for creating database, creating tables, inserting entries into the tables.</a:t>
            </a:r>
          </a:p>
          <a:p>
            <a:pPr lvl="1"/>
            <a:r>
              <a:rPr lang="en-US" sz="1800" dirty="0" smtClean="0"/>
              <a:t>Main.py also inserts and reads data into the database one row at a time</a:t>
            </a:r>
            <a:endParaRPr lang="en-US" dirty="0" smtClean="0"/>
          </a:p>
          <a:p>
            <a:pPr lvl="1"/>
            <a:endParaRPr lang="en-US" sz="1800" dirty="0" smtClean="0"/>
          </a:p>
        </p:txBody>
      </p:sp>
      <p:pic>
        <p:nvPicPr>
          <p:cNvPr id="8" name="Picture 7"/>
          <p:cNvPicPr>
            <a:picLocks noChangeAspect="1"/>
          </p:cNvPicPr>
          <p:nvPr/>
        </p:nvPicPr>
        <p:blipFill rotWithShape="1">
          <a:blip r:embed="rId2"/>
          <a:srcRect r="13992"/>
          <a:stretch/>
        </p:blipFill>
        <p:spPr>
          <a:xfrm>
            <a:off x="2899024" y="3094826"/>
            <a:ext cx="6041420" cy="3278720"/>
          </a:xfrm>
          <a:prstGeom prst="rect">
            <a:avLst/>
          </a:prstGeom>
          <a:ln>
            <a:solidFill>
              <a:schemeClr val="tx2">
                <a:lumMod val="60000"/>
                <a:lumOff val="40000"/>
              </a:schemeClr>
            </a:solidFill>
          </a:ln>
        </p:spPr>
      </p:pic>
      <p:pic>
        <p:nvPicPr>
          <p:cNvPr id="11" name="Picture 10"/>
          <p:cNvPicPr>
            <a:picLocks noChangeAspect="1"/>
          </p:cNvPicPr>
          <p:nvPr/>
        </p:nvPicPr>
        <p:blipFill>
          <a:blip r:embed="rId3"/>
          <a:stretch>
            <a:fillRect/>
          </a:stretch>
        </p:blipFill>
        <p:spPr>
          <a:xfrm>
            <a:off x="225176" y="1465281"/>
            <a:ext cx="2362200" cy="5162550"/>
          </a:xfrm>
          <a:prstGeom prst="rect">
            <a:avLst/>
          </a:prstGeom>
          <a:solidFill>
            <a:schemeClr val="tx2">
              <a:lumMod val="40000"/>
              <a:lumOff val="60000"/>
            </a:schemeClr>
          </a:solidFill>
          <a:ln>
            <a:solidFill>
              <a:schemeClr val="tx2">
                <a:lumMod val="60000"/>
                <a:lumOff val="40000"/>
              </a:schemeClr>
            </a:solidFill>
          </a:ln>
        </p:spPr>
      </p:pic>
      <p:sp>
        <p:nvSpPr>
          <p:cNvPr id="12" name="Rectangle 11"/>
          <p:cNvSpPr/>
          <p:nvPr/>
        </p:nvSpPr>
        <p:spPr>
          <a:xfrm>
            <a:off x="876300" y="5181600"/>
            <a:ext cx="1371600" cy="17704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472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178"/>
            <a:ext cx="8229600" cy="914400"/>
          </a:xfrm>
        </p:spPr>
        <p:txBody>
          <a:bodyPr/>
          <a:lstStyle/>
          <a:p>
            <a:r>
              <a:rPr lang="en-IN" dirty="0" smtClean="0"/>
              <a:t>Contents</a:t>
            </a:r>
            <a:endParaRPr lang="en-IN" dirty="0"/>
          </a:p>
        </p:txBody>
      </p:sp>
      <p:sp>
        <p:nvSpPr>
          <p:cNvPr id="3" name="Content Placeholder 2"/>
          <p:cNvSpPr>
            <a:spLocks noGrp="1"/>
          </p:cNvSpPr>
          <p:nvPr>
            <p:ph idx="1"/>
          </p:nvPr>
        </p:nvSpPr>
        <p:spPr>
          <a:xfrm>
            <a:off x="1143000" y="2133600"/>
            <a:ext cx="7008688" cy="3714929"/>
          </a:xfrm>
        </p:spPr>
        <p:txBody>
          <a:bodyPr>
            <a:normAutofit/>
          </a:bodyPr>
          <a:lstStyle/>
          <a:p>
            <a:pPr marL="914400" indent="-685800"/>
            <a:r>
              <a:rPr lang="en-IN" dirty="0" smtClean="0"/>
              <a:t>Problem definition	 </a:t>
            </a:r>
          </a:p>
          <a:p>
            <a:pPr marL="914400" indent="-685800"/>
            <a:r>
              <a:rPr lang="en-IN" dirty="0" smtClean="0"/>
              <a:t>Literature Review	 </a:t>
            </a:r>
          </a:p>
          <a:p>
            <a:pPr marL="914400" indent="-685800"/>
            <a:r>
              <a:rPr lang="en-IN" dirty="0" smtClean="0"/>
              <a:t>Proposed Work</a:t>
            </a:r>
          </a:p>
          <a:p>
            <a:pPr marL="914400" indent="-685800"/>
            <a:r>
              <a:rPr lang="en-IN" dirty="0" smtClean="0"/>
              <a:t>Implementation tool &amp; setup</a:t>
            </a:r>
          </a:p>
          <a:p>
            <a:pPr marL="914400" indent="-685800"/>
            <a:r>
              <a:rPr lang="en-IN" dirty="0" smtClean="0"/>
              <a:t>Dataset</a:t>
            </a:r>
          </a:p>
          <a:p>
            <a:pPr marL="914400" indent="-685800"/>
            <a:r>
              <a:rPr lang="en-IN" dirty="0" smtClean="0"/>
              <a:t>Implementation Work done </a:t>
            </a:r>
          </a:p>
          <a:p>
            <a:pPr marL="914400" indent="-685800"/>
            <a:r>
              <a:rPr lang="en-IN" dirty="0" smtClean="0"/>
              <a:t>Gantt chart </a:t>
            </a:r>
            <a:endParaRPr lang="en-IN" dirty="0"/>
          </a:p>
          <a:p>
            <a:pPr marL="914400" indent="-685800"/>
            <a:r>
              <a:rPr lang="en-IN" dirty="0" smtClean="0"/>
              <a:t>References			</a:t>
            </a:r>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a:t>
            </a:fld>
            <a:endParaRPr lang="en-US"/>
          </a:p>
        </p:txBody>
      </p:sp>
    </p:spTree>
    <p:extLst>
      <p:ext uri="{BB962C8B-B14F-4D97-AF65-F5344CB8AC3E}">
        <p14:creationId xmlns:p14="http://schemas.microsoft.com/office/powerpoint/2010/main" val="1914826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1200"/>
            <a:ext cx="8229600" cy="914400"/>
          </a:xfrm>
        </p:spPr>
        <p:txBody>
          <a:bodyPr/>
          <a:lstStyle/>
          <a:p>
            <a:r>
              <a:rPr lang="en-US" dirty="0" smtClean="0"/>
              <a:t>Gantt Chart</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20</a:t>
            </a:fld>
            <a:endParaRPr lang="en-US"/>
          </a:p>
        </p:txBody>
      </p:sp>
      <p:pic>
        <p:nvPicPr>
          <p:cNvPr id="9" name="Picture 8"/>
          <p:cNvPicPr>
            <a:picLocks noChangeAspect="1"/>
          </p:cNvPicPr>
          <p:nvPr/>
        </p:nvPicPr>
        <p:blipFill>
          <a:blip r:embed="rId2"/>
          <a:stretch>
            <a:fillRect/>
          </a:stretch>
        </p:blipFill>
        <p:spPr>
          <a:xfrm>
            <a:off x="76200" y="1600200"/>
            <a:ext cx="9067800" cy="4648200"/>
          </a:xfrm>
          <a:prstGeom prst="rect">
            <a:avLst/>
          </a:prstGeom>
        </p:spPr>
      </p:pic>
    </p:spTree>
    <p:extLst>
      <p:ext uri="{BB962C8B-B14F-4D97-AF65-F5344CB8AC3E}">
        <p14:creationId xmlns:p14="http://schemas.microsoft.com/office/powerpoint/2010/main" val="112486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21</a:t>
            </a:fld>
            <a:endParaRPr lang="en-US"/>
          </a:p>
        </p:txBody>
      </p:sp>
      <p:pic>
        <p:nvPicPr>
          <p:cNvPr id="7" name="Picture 6"/>
          <p:cNvPicPr>
            <a:picLocks noChangeAspect="1"/>
          </p:cNvPicPr>
          <p:nvPr/>
        </p:nvPicPr>
        <p:blipFill>
          <a:blip r:embed="rId2"/>
          <a:stretch>
            <a:fillRect/>
          </a:stretch>
        </p:blipFill>
        <p:spPr>
          <a:xfrm>
            <a:off x="258914" y="236450"/>
            <a:ext cx="8622747" cy="6144946"/>
          </a:xfrm>
          <a:prstGeom prst="rect">
            <a:avLst/>
          </a:prstGeom>
          <a:ln>
            <a:solidFill>
              <a:srgbClr val="92D050"/>
            </a:solidFill>
          </a:ln>
        </p:spPr>
      </p:pic>
    </p:spTree>
    <p:extLst>
      <p:ext uri="{BB962C8B-B14F-4D97-AF65-F5344CB8AC3E}">
        <p14:creationId xmlns:p14="http://schemas.microsoft.com/office/powerpoint/2010/main" val="1542094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733602"/>
            <a:ext cx="8229600" cy="533400"/>
          </a:xfrm>
        </p:spPr>
        <p:txBody>
          <a:bodyPr>
            <a:noAutofit/>
          </a:bodyPr>
          <a:lstStyle/>
          <a:p>
            <a:r>
              <a:rPr lang="en-US" dirty="0" smtClean="0"/>
              <a:t>References</a:t>
            </a:r>
            <a:endParaRPr lang="en-US" dirty="0"/>
          </a:p>
        </p:txBody>
      </p:sp>
      <p:sp>
        <p:nvSpPr>
          <p:cNvPr id="3" name="Content Placeholder 2"/>
          <p:cNvSpPr>
            <a:spLocks noGrp="1"/>
          </p:cNvSpPr>
          <p:nvPr>
            <p:ph idx="1"/>
          </p:nvPr>
        </p:nvSpPr>
        <p:spPr>
          <a:xfrm>
            <a:off x="300037" y="1371599"/>
            <a:ext cx="8486775" cy="5374921"/>
          </a:xfrm>
        </p:spPr>
        <p:txBody>
          <a:bodyPr>
            <a:noAutofit/>
          </a:bodyPr>
          <a:lstStyle/>
          <a:p>
            <a:pPr marL="514350" indent="-514350">
              <a:buNone/>
            </a:pP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1]	S. F. A. Zaidi and S. Mohammed, “Biometric Handwritten Signature Recognition,” 2007.</a:t>
            </a:r>
          </a:p>
          <a:p>
            <a:pPr marL="514350" indent="-514350">
              <a:buNone/>
            </a:pPr>
            <a:r>
              <a:rPr lang="en-US" sz="1400" dirty="0">
                <a:latin typeface="Times New Roman" panose="02020603050405020304" pitchFamily="18" charset="0"/>
                <a:cs typeface="Times New Roman" panose="02020603050405020304" pitchFamily="18" charset="0"/>
              </a:rPr>
              <a:t>[2]	D. </a:t>
            </a:r>
            <a:r>
              <a:rPr lang="en-US" sz="1400" dirty="0" err="1">
                <a:latin typeface="Times New Roman" panose="02020603050405020304" pitchFamily="18" charset="0"/>
                <a:cs typeface="Times New Roman" panose="02020603050405020304" pitchFamily="18" charset="0"/>
              </a:rPr>
              <a:t>Morocho</a:t>
            </a:r>
            <a:r>
              <a:rPr lang="en-US" sz="1400" dirty="0">
                <a:latin typeface="Times New Roman" panose="02020603050405020304" pitchFamily="18" charset="0"/>
                <a:cs typeface="Times New Roman" panose="02020603050405020304" pitchFamily="18" charset="0"/>
              </a:rPr>
              <a:t>, A. Morales, J. </a:t>
            </a:r>
            <a:r>
              <a:rPr lang="en-US" sz="1400" dirty="0" err="1">
                <a:latin typeface="Times New Roman" panose="02020603050405020304" pitchFamily="18" charset="0"/>
                <a:cs typeface="Times New Roman" panose="02020603050405020304" pitchFamily="18" charset="0"/>
              </a:rPr>
              <a:t>Fierrez</a:t>
            </a:r>
            <a:r>
              <a:rPr lang="en-US" sz="1400" dirty="0">
                <a:latin typeface="Times New Roman" panose="02020603050405020304" pitchFamily="18" charset="0"/>
                <a:cs typeface="Times New Roman" panose="02020603050405020304" pitchFamily="18" charset="0"/>
              </a:rPr>
              <a:t>, and R. Vera-Rodriguez, “Towards human-assisted signature recognition: Improving biometric systems through attribute-based recognition,” </a:t>
            </a:r>
            <a:r>
              <a:rPr lang="en-US" sz="1400" i="1" dirty="0">
                <a:latin typeface="Times New Roman" panose="02020603050405020304" pitchFamily="18" charset="0"/>
                <a:cs typeface="Times New Roman" panose="02020603050405020304" pitchFamily="18" charset="0"/>
              </a:rPr>
              <a:t>ISBA 2016 - IEEE Int. Conf. Identity, </a:t>
            </a:r>
            <a:r>
              <a:rPr lang="en-US" sz="1400" i="1" dirty="0" err="1">
                <a:latin typeface="Times New Roman" panose="02020603050405020304" pitchFamily="18" charset="0"/>
                <a:cs typeface="Times New Roman" panose="02020603050405020304" pitchFamily="18" charset="0"/>
              </a:rPr>
              <a:t>Secur</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Behav</a:t>
            </a:r>
            <a:r>
              <a:rPr lang="en-US" sz="1400" i="1" dirty="0">
                <a:latin typeface="Times New Roman" panose="02020603050405020304" pitchFamily="18" charset="0"/>
                <a:cs typeface="Times New Roman" panose="02020603050405020304" pitchFamily="18" charset="0"/>
              </a:rPr>
              <a:t>. Anal.</a:t>
            </a:r>
            <a:r>
              <a:rPr lang="en-US" sz="1400" dirty="0">
                <a:latin typeface="Times New Roman" panose="02020603050405020304" pitchFamily="18" charset="0"/>
                <a:cs typeface="Times New Roman" panose="02020603050405020304" pitchFamily="18" charset="0"/>
              </a:rPr>
              <a:t>, 2016.</a:t>
            </a:r>
          </a:p>
          <a:p>
            <a:pPr marL="514350" indent="-514350">
              <a:buNone/>
            </a:pPr>
            <a:r>
              <a:rPr lang="en-US" sz="1400" dirty="0">
                <a:latin typeface="Times New Roman" panose="02020603050405020304" pitchFamily="18" charset="0"/>
                <a:cs typeface="Times New Roman" panose="02020603050405020304" pitchFamily="18" charset="0"/>
              </a:rPr>
              <a:t>[3]	S. A. </a:t>
            </a:r>
            <a:r>
              <a:rPr lang="en-US" sz="1400" dirty="0" err="1">
                <a:latin typeface="Times New Roman" panose="02020603050405020304" pitchFamily="18" charset="0"/>
                <a:cs typeface="Times New Roman" panose="02020603050405020304" pitchFamily="18" charset="0"/>
              </a:rPr>
              <a:t>Angadi</a:t>
            </a:r>
            <a:r>
              <a:rPr lang="en-US" sz="1400" dirty="0">
                <a:latin typeface="Times New Roman" panose="02020603050405020304" pitchFamily="18" charset="0"/>
                <a:cs typeface="Times New Roman" panose="02020603050405020304" pitchFamily="18" charset="0"/>
              </a:rPr>
              <a:t>, S. </a:t>
            </a:r>
            <a:r>
              <a:rPr lang="en-US" sz="1400" dirty="0" err="1">
                <a:latin typeface="Times New Roman" panose="02020603050405020304" pitchFamily="18" charset="0"/>
                <a:cs typeface="Times New Roman" panose="02020603050405020304" pitchFamily="18" charset="0"/>
              </a:rPr>
              <a:t>Gour</a:t>
            </a:r>
            <a:r>
              <a:rPr lang="en-US" sz="1400" dirty="0">
                <a:latin typeface="Times New Roman" panose="02020603050405020304" pitchFamily="18" charset="0"/>
                <a:cs typeface="Times New Roman" panose="02020603050405020304" pitchFamily="18" charset="0"/>
              </a:rPr>
              <a:t>, and G. </a:t>
            </a:r>
            <a:r>
              <a:rPr lang="en-US" sz="1400" dirty="0" err="1">
                <a:latin typeface="Times New Roman" panose="02020603050405020304" pitchFamily="18" charset="0"/>
                <a:cs typeface="Times New Roman" panose="02020603050405020304" pitchFamily="18" charset="0"/>
              </a:rPr>
              <a:t>Bhajantri</a:t>
            </a:r>
            <a:r>
              <a:rPr lang="en-US" sz="1400" dirty="0">
                <a:latin typeface="Times New Roman" panose="02020603050405020304" pitchFamily="18" charset="0"/>
                <a:cs typeface="Times New Roman" panose="02020603050405020304" pitchFamily="18" charset="0"/>
              </a:rPr>
              <a:t>, “Offline Signature Recognition System Using Radon Transform,” </a:t>
            </a:r>
            <a:r>
              <a:rPr lang="en-US" sz="1400" i="1" dirty="0">
                <a:latin typeface="Times New Roman" panose="02020603050405020304" pitchFamily="18" charset="0"/>
                <a:cs typeface="Times New Roman" panose="02020603050405020304" pitchFamily="18" charset="0"/>
              </a:rPr>
              <a:t>2014 Fifth Int. Conf. Signal Image Process.</a:t>
            </a:r>
            <a:r>
              <a:rPr lang="en-US" sz="1400" dirty="0">
                <a:latin typeface="Times New Roman" panose="02020603050405020304" pitchFamily="18" charset="0"/>
                <a:cs typeface="Times New Roman" panose="02020603050405020304" pitchFamily="18" charset="0"/>
              </a:rPr>
              <a:t>, pp. 56–61, 2014.</a:t>
            </a:r>
          </a:p>
          <a:p>
            <a:pPr marL="514350" indent="-514350">
              <a:buNone/>
            </a:pPr>
            <a:r>
              <a:rPr lang="en-US" sz="1400" dirty="0">
                <a:latin typeface="Times New Roman" panose="02020603050405020304" pitchFamily="18" charset="0"/>
                <a:cs typeface="Times New Roman" panose="02020603050405020304" pitchFamily="18" charset="0"/>
              </a:rPr>
              <a:t>[4]	S. </a:t>
            </a:r>
            <a:r>
              <a:rPr lang="en-US" sz="1400" dirty="0" err="1">
                <a:latin typeface="Times New Roman" panose="02020603050405020304" pitchFamily="18" charset="0"/>
                <a:cs typeface="Times New Roman" panose="02020603050405020304" pitchFamily="18" charset="0"/>
              </a:rPr>
              <a:t>Hangai</a:t>
            </a:r>
            <a:r>
              <a:rPr lang="en-US" sz="1400" dirty="0">
                <a:latin typeface="Times New Roman" panose="02020603050405020304" pitchFamily="18" charset="0"/>
                <a:cs typeface="Times New Roman" panose="02020603050405020304" pitchFamily="18" charset="0"/>
              </a:rPr>
              <a:t>, S. Yamanaka, and T. </a:t>
            </a:r>
            <a:r>
              <a:rPr lang="en-US" sz="1400" dirty="0" err="1">
                <a:latin typeface="Times New Roman" panose="02020603050405020304" pitchFamily="18" charset="0"/>
                <a:cs typeface="Times New Roman" panose="02020603050405020304" pitchFamily="18" charset="0"/>
              </a:rPr>
              <a:t>Hammamoto</a:t>
            </a:r>
            <a:r>
              <a:rPr lang="en-US" sz="1400" dirty="0">
                <a:latin typeface="Times New Roman" panose="02020603050405020304" pitchFamily="18" charset="0"/>
                <a:cs typeface="Times New Roman" panose="02020603050405020304" pitchFamily="18" charset="0"/>
              </a:rPr>
              <a:t>, “ON-LINE SIGNATURE VERIFICATION BASED ON ALTITUDE AND DIRECTION OF PEN MOVEMENT,” </a:t>
            </a:r>
            <a:r>
              <a:rPr lang="en-US" sz="1400" i="1" dirty="0">
                <a:latin typeface="Times New Roman" panose="02020603050405020304" pitchFamily="18" charset="0"/>
                <a:cs typeface="Times New Roman" panose="02020603050405020304" pitchFamily="18" charset="0"/>
              </a:rPr>
              <a:t>Proc. 15th Int. Conf. Pattern Recognition. ICPR-2000</a:t>
            </a:r>
            <a:r>
              <a:rPr lang="en-US" sz="1400" dirty="0">
                <a:latin typeface="Times New Roman" panose="02020603050405020304" pitchFamily="18" charset="0"/>
                <a:cs typeface="Times New Roman" panose="02020603050405020304" pitchFamily="18" charset="0"/>
              </a:rPr>
              <a:t>, vol. 3, no. l, pp. 479–482, 2000.</a:t>
            </a:r>
          </a:p>
          <a:p>
            <a:pPr marL="514350" indent="-514350">
              <a:buNone/>
            </a:pPr>
            <a:r>
              <a:rPr lang="en-US" sz="1400" dirty="0">
                <a:latin typeface="Times New Roman" panose="02020603050405020304" pitchFamily="18" charset="0"/>
                <a:cs typeface="Times New Roman" panose="02020603050405020304" pitchFamily="18" charset="0"/>
              </a:rPr>
              <a:t>[5]	I. V </a:t>
            </a:r>
            <a:r>
              <a:rPr lang="en-US" sz="1400" dirty="0" err="1">
                <a:latin typeface="Times New Roman" panose="02020603050405020304" pitchFamily="18" charset="0"/>
                <a:cs typeface="Times New Roman" panose="02020603050405020304" pitchFamily="18" charset="0"/>
              </a:rPr>
              <a:t>Anikin</a:t>
            </a:r>
            <a:r>
              <a:rPr lang="en-US" sz="1400" dirty="0">
                <a:latin typeface="Times New Roman" panose="02020603050405020304" pitchFamily="18" charset="0"/>
                <a:cs typeface="Times New Roman" panose="02020603050405020304" pitchFamily="18" charset="0"/>
              </a:rPr>
              <a:t> and E. S. Anisimova, “Handwritten signature recognition method based on fuzzy logic,” </a:t>
            </a:r>
            <a:r>
              <a:rPr lang="en-US" sz="1400" i="1" dirty="0">
                <a:latin typeface="Times New Roman" panose="02020603050405020304" pitchFamily="18" charset="0"/>
                <a:cs typeface="Times New Roman" panose="02020603050405020304" pitchFamily="18" charset="0"/>
              </a:rPr>
              <a:t>2016 </a:t>
            </a:r>
            <a:r>
              <a:rPr lang="en-US" sz="1400" i="1" dirty="0" err="1">
                <a:latin typeface="Times New Roman" panose="02020603050405020304" pitchFamily="18" charset="0"/>
                <a:cs typeface="Times New Roman" panose="02020603050405020304" pitchFamily="18" charset="0"/>
              </a:rPr>
              <a:t>Dyn</a:t>
            </a:r>
            <a:r>
              <a:rPr lang="en-US" sz="1400" i="1" dirty="0">
                <a:latin typeface="Times New Roman" panose="02020603050405020304" pitchFamily="18" charset="0"/>
                <a:cs typeface="Times New Roman" panose="02020603050405020304" pitchFamily="18" charset="0"/>
              </a:rPr>
              <a:t>. Syst. Mech. Mach.</a:t>
            </a:r>
            <a:r>
              <a:rPr lang="en-US" sz="1400" dirty="0">
                <a:latin typeface="Times New Roman" panose="02020603050405020304" pitchFamily="18" charset="0"/>
                <a:cs typeface="Times New Roman" panose="02020603050405020304" pitchFamily="18" charset="0"/>
              </a:rPr>
              <a:t>, 2016.</a:t>
            </a:r>
          </a:p>
          <a:p>
            <a:pPr marL="514350" indent="-514350">
              <a:buNone/>
            </a:pPr>
            <a:r>
              <a:rPr lang="en-US" sz="1400" dirty="0">
                <a:latin typeface="Times New Roman" panose="02020603050405020304" pitchFamily="18" charset="0"/>
                <a:cs typeface="Times New Roman" panose="02020603050405020304" pitchFamily="18" charset="0"/>
              </a:rPr>
              <a:t>[6]	E. </a:t>
            </a:r>
            <a:r>
              <a:rPr lang="en-US" sz="1400" dirty="0" err="1">
                <a:latin typeface="Times New Roman" panose="02020603050405020304" pitchFamily="18" charset="0"/>
                <a:cs typeface="Times New Roman" panose="02020603050405020304" pitchFamily="18" charset="0"/>
              </a:rPr>
              <a:t>Ozgunduz</a:t>
            </a:r>
            <a:r>
              <a:rPr lang="en-US" sz="1400" dirty="0">
                <a:latin typeface="Times New Roman" panose="02020603050405020304" pitchFamily="18" charset="0"/>
                <a:cs typeface="Times New Roman" panose="02020603050405020304" pitchFamily="18" charset="0"/>
              </a:rPr>
              <a:t>, T. </a:t>
            </a:r>
            <a:r>
              <a:rPr lang="en-US" sz="1400" dirty="0" err="1">
                <a:latin typeface="Times New Roman" panose="02020603050405020304" pitchFamily="18" charset="0"/>
                <a:cs typeface="Times New Roman" panose="02020603050405020304" pitchFamily="18" charset="0"/>
              </a:rPr>
              <a:t>Senturk</a:t>
            </a:r>
            <a:r>
              <a:rPr lang="en-US" sz="1400" dirty="0">
                <a:latin typeface="Times New Roman" panose="02020603050405020304" pitchFamily="18" charset="0"/>
                <a:cs typeface="Times New Roman" panose="02020603050405020304" pitchFamily="18" charset="0"/>
              </a:rPr>
              <a:t>, and M. E. </a:t>
            </a:r>
            <a:r>
              <a:rPr lang="en-US" sz="1400" dirty="0" err="1">
                <a:latin typeface="Times New Roman" panose="02020603050405020304" pitchFamily="18" charset="0"/>
                <a:cs typeface="Times New Roman" panose="02020603050405020304" pitchFamily="18" charset="0"/>
              </a:rPr>
              <a:t>Karsligil</a:t>
            </a:r>
            <a:r>
              <a:rPr lang="en-US" sz="1400" dirty="0">
                <a:latin typeface="Times New Roman" panose="02020603050405020304" pitchFamily="18" charset="0"/>
                <a:cs typeface="Times New Roman" panose="02020603050405020304" pitchFamily="18" charset="0"/>
              </a:rPr>
              <a:t>, “Off-line signature verification and recognition by support vector machine,” </a:t>
            </a:r>
            <a:r>
              <a:rPr lang="en-US" sz="1400" i="1" dirty="0">
                <a:latin typeface="Times New Roman" panose="02020603050405020304" pitchFamily="18" charset="0"/>
                <a:cs typeface="Times New Roman" panose="02020603050405020304" pitchFamily="18" charset="0"/>
              </a:rPr>
              <a:t>13th Eur. Signal Process. Conf.</a:t>
            </a:r>
            <a:r>
              <a:rPr lang="en-US" sz="1400" dirty="0">
                <a:latin typeface="Times New Roman" panose="02020603050405020304" pitchFamily="18" charset="0"/>
                <a:cs typeface="Times New Roman" panose="02020603050405020304" pitchFamily="18" charset="0"/>
              </a:rPr>
              <a:t>, no. 90, pp. 1–4, 2005.</a:t>
            </a:r>
          </a:p>
          <a:p>
            <a:pPr marL="514350" indent="-514350">
              <a:buNone/>
            </a:pPr>
            <a:r>
              <a:rPr lang="en-US" sz="1400" dirty="0">
                <a:latin typeface="Times New Roman" panose="02020603050405020304" pitchFamily="18" charset="0"/>
                <a:cs typeface="Times New Roman" panose="02020603050405020304" pitchFamily="18" charset="0"/>
              </a:rPr>
              <a:t>[7]	S. A. </a:t>
            </a:r>
            <a:r>
              <a:rPr lang="en-US" sz="1400" dirty="0" err="1">
                <a:latin typeface="Times New Roman" panose="02020603050405020304" pitchFamily="18" charset="0"/>
                <a:cs typeface="Times New Roman" panose="02020603050405020304" pitchFamily="18" charset="0"/>
              </a:rPr>
              <a:t>Angadi</a:t>
            </a:r>
            <a:r>
              <a:rPr lang="en-US" sz="1400" dirty="0">
                <a:latin typeface="Times New Roman" panose="02020603050405020304" pitchFamily="18" charset="0"/>
                <a:cs typeface="Times New Roman" panose="02020603050405020304" pitchFamily="18" charset="0"/>
              </a:rPr>
              <a:t> and S. </a:t>
            </a:r>
            <a:r>
              <a:rPr lang="en-US" sz="1400" dirty="0" err="1">
                <a:latin typeface="Times New Roman" panose="02020603050405020304" pitchFamily="18" charset="0"/>
                <a:cs typeface="Times New Roman" panose="02020603050405020304" pitchFamily="18" charset="0"/>
              </a:rPr>
              <a:t>Gour</a:t>
            </a:r>
            <a:r>
              <a:rPr lang="en-US" sz="1400" dirty="0">
                <a:latin typeface="Times New Roman" panose="02020603050405020304" pitchFamily="18" charset="0"/>
                <a:cs typeface="Times New Roman" panose="02020603050405020304" pitchFamily="18" charset="0"/>
              </a:rPr>
              <a:t>, “Euclidean Distance Based Offline Signature Recognition System Using Global and Local Wavelet Features,” </a:t>
            </a:r>
            <a:r>
              <a:rPr lang="en-US" sz="1400" i="1" dirty="0">
                <a:latin typeface="Times New Roman" panose="02020603050405020304" pitchFamily="18" charset="0"/>
                <a:cs typeface="Times New Roman" panose="02020603050405020304" pitchFamily="18" charset="0"/>
              </a:rPr>
              <a:t>2014 Fifth Int. Conf. Signal Image Process.</a:t>
            </a:r>
            <a:r>
              <a:rPr lang="en-US" sz="1400" dirty="0">
                <a:latin typeface="Times New Roman" panose="02020603050405020304" pitchFamily="18" charset="0"/>
                <a:cs typeface="Times New Roman" panose="02020603050405020304" pitchFamily="18" charset="0"/>
              </a:rPr>
              <a:t>, pp. 87–91, 2014.</a:t>
            </a:r>
          </a:p>
          <a:p>
            <a:pPr marL="514350" indent="-514350">
              <a:buNone/>
            </a:pPr>
            <a:r>
              <a:rPr lang="en-US" sz="1400" dirty="0">
                <a:latin typeface="Times New Roman" panose="02020603050405020304" pitchFamily="18" charset="0"/>
                <a:cs typeface="Times New Roman" panose="02020603050405020304" pitchFamily="18" charset="0"/>
              </a:rPr>
              <a:t>[8]	</a:t>
            </a:r>
            <a:r>
              <a:rPr lang="en-US" sz="1400" dirty="0" err="1">
                <a:latin typeface="Times New Roman" panose="02020603050405020304" pitchFamily="18" charset="0"/>
                <a:cs typeface="Times New Roman" panose="02020603050405020304" pitchFamily="18" charset="0"/>
              </a:rPr>
              <a:t>Ruangroj</a:t>
            </a:r>
            <a:r>
              <a:rPr lang="en-US" sz="1400" dirty="0">
                <a:latin typeface="Times New Roman" panose="02020603050405020304" pitchFamily="18" charset="0"/>
                <a:cs typeface="Times New Roman" panose="02020603050405020304" pitchFamily="18" charset="0"/>
              </a:rPr>
              <a:t> Sa-</a:t>
            </a:r>
            <a:r>
              <a:rPr lang="en-US" sz="1400" dirty="0" err="1">
                <a:latin typeface="Times New Roman" panose="02020603050405020304" pitchFamily="18" charset="0"/>
                <a:cs typeface="Times New Roman" panose="02020603050405020304" pitchFamily="18" charset="0"/>
              </a:rPr>
              <a:t>Ardship</a:t>
            </a:r>
            <a:r>
              <a:rPr lang="en-US" sz="1400" dirty="0">
                <a:latin typeface="Times New Roman" panose="02020603050405020304" pitchFamily="18" charset="0"/>
                <a:cs typeface="Times New Roman" panose="02020603050405020304" pitchFamily="18" charset="0"/>
              </a:rPr>
              <a:t> and K. </a:t>
            </a:r>
            <a:r>
              <a:rPr lang="en-US" sz="1400" dirty="0" err="1">
                <a:latin typeface="Times New Roman" panose="02020603050405020304" pitchFamily="18" charset="0"/>
                <a:cs typeface="Times New Roman" panose="02020603050405020304" pitchFamily="18" charset="0"/>
              </a:rPr>
              <a:t>Woraratpanya</a:t>
            </a:r>
            <a:r>
              <a:rPr lang="en-US" sz="1400" dirty="0">
                <a:latin typeface="Times New Roman" panose="02020603050405020304" pitchFamily="18" charset="0"/>
                <a:cs typeface="Times New Roman" panose="02020603050405020304" pitchFamily="18" charset="0"/>
              </a:rPr>
              <a:t>, “Offline Handwritten Signature Recognition Using Adaptive Variance Reduction,” </a:t>
            </a:r>
            <a:r>
              <a:rPr lang="en-US" sz="1400" i="1" dirty="0">
                <a:latin typeface="Times New Roman" panose="02020603050405020304" pitchFamily="18" charset="0"/>
                <a:cs typeface="Times New Roman" panose="02020603050405020304" pitchFamily="18" charset="0"/>
              </a:rPr>
              <a:t>7th Int. Conf. Inf. Technol. </a:t>
            </a:r>
            <a:r>
              <a:rPr lang="en-US" sz="1400" i="1" dirty="0" err="1">
                <a:latin typeface="Times New Roman" panose="02020603050405020304" pitchFamily="18" charset="0"/>
                <a:cs typeface="Times New Roman" panose="02020603050405020304" pitchFamily="18" charset="0"/>
              </a:rPr>
              <a:t>Electr</a:t>
            </a:r>
            <a:r>
              <a:rPr lang="en-US" sz="1400" i="1" dirty="0">
                <a:latin typeface="Times New Roman" panose="02020603050405020304" pitchFamily="18" charset="0"/>
                <a:cs typeface="Times New Roman" panose="02020603050405020304" pitchFamily="18" charset="0"/>
              </a:rPr>
              <a:t>. Eng. (ICITEE), Chiang Mai, </a:t>
            </a:r>
            <a:r>
              <a:rPr lang="en-US" sz="1400" i="1" dirty="0" err="1">
                <a:latin typeface="Times New Roman" panose="02020603050405020304" pitchFamily="18" charset="0"/>
                <a:cs typeface="Times New Roman" panose="02020603050405020304" pitchFamily="18" charset="0"/>
              </a:rPr>
              <a:t>Thail</a:t>
            </a:r>
            <a:r>
              <a:rPr lang="en-US" sz="1400" i="1" dirty="0">
                <a:latin typeface="Times New Roman" panose="02020603050405020304" pitchFamily="18" charset="0"/>
                <a:cs typeface="Times New Roman" panose="02020603050405020304" pitchFamily="18" charset="0"/>
              </a:rPr>
              <a:t>. Offline</a:t>
            </a:r>
            <a:r>
              <a:rPr lang="en-US" sz="1400" dirty="0">
                <a:latin typeface="Times New Roman" panose="02020603050405020304" pitchFamily="18" charset="0"/>
                <a:cs typeface="Times New Roman" panose="02020603050405020304" pitchFamily="18" charset="0"/>
              </a:rPr>
              <a:t>, pp. 258–262, 2015.</a:t>
            </a:r>
          </a:p>
          <a:p>
            <a:pPr marL="514350" indent="-514350">
              <a:buNone/>
            </a:pPr>
            <a:r>
              <a:rPr lang="en-US" sz="1400" dirty="0">
                <a:latin typeface="Times New Roman" panose="02020603050405020304" pitchFamily="18" charset="0"/>
                <a:cs typeface="Times New Roman" panose="02020603050405020304" pitchFamily="18" charset="0"/>
              </a:rPr>
              <a:t>[9]	M. A. </a:t>
            </a:r>
            <a:r>
              <a:rPr lang="en-US" sz="1400" dirty="0" err="1">
                <a:latin typeface="Times New Roman" panose="02020603050405020304" pitchFamily="18" charset="0"/>
                <a:cs typeface="Times New Roman" panose="02020603050405020304" pitchFamily="18" charset="0"/>
              </a:rPr>
              <a:t>Djoudjai</a:t>
            </a:r>
            <a:r>
              <a:rPr lang="en-US" sz="1400" dirty="0">
                <a:latin typeface="Times New Roman" panose="02020603050405020304" pitchFamily="18" charset="0"/>
                <a:cs typeface="Times New Roman" panose="02020603050405020304" pitchFamily="18" charset="0"/>
              </a:rPr>
              <a:t>, Y. </a:t>
            </a:r>
            <a:r>
              <a:rPr lang="en-US" sz="1400" dirty="0" err="1">
                <a:latin typeface="Times New Roman" panose="02020603050405020304" pitchFamily="18" charset="0"/>
                <a:cs typeface="Times New Roman" panose="02020603050405020304" pitchFamily="18" charset="0"/>
              </a:rPr>
              <a:t>Chibani</a:t>
            </a:r>
            <a:r>
              <a:rPr lang="en-US" sz="1400" dirty="0">
                <a:latin typeface="Times New Roman" panose="02020603050405020304" pitchFamily="18" charset="0"/>
                <a:cs typeface="Times New Roman" panose="02020603050405020304" pitchFamily="18" charset="0"/>
              </a:rPr>
              <a:t>, and N. Abbas, “Offline signature identification using the histogram of symbolic representation,” </a:t>
            </a:r>
            <a:r>
              <a:rPr lang="en-US" sz="1400" i="1" dirty="0">
                <a:latin typeface="Times New Roman" panose="02020603050405020304" pitchFamily="18" charset="0"/>
                <a:cs typeface="Times New Roman" panose="02020603050405020304" pitchFamily="18" charset="0"/>
              </a:rPr>
              <a:t>5th Int. Conf. </a:t>
            </a:r>
            <a:r>
              <a:rPr lang="en-US" sz="1400" i="1" dirty="0" err="1">
                <a:latin typeface="Times New Roman" panose="02020603050405020304" pitchFamily="18" charset="0"/>
                <a:cs typeface="Times New Roman" panose="02020603050405020304" pitchFamily="18" charset="0"/>
              </a:rPr>
              <a:t>Electr</a:t>
            </a:r>
            <a:r>
              <a:rPr lang="en-US" sz="1400" i="1" dirty="0">
                <a:latin typeface="Times New Roman" panose="02020603050405020304" pitchFamily="18" charset="0"/>
                <a:cs typeface="Times New Roman" panose="02020603050405020304" pitchFamily="18" charset="0"/>
              </a:rPr>
              <a:t>. Eng. - </a:t>
            </a:r>
            <a:r>
              <a:rPr lang="en-US" sz="1400" i="1" dirty="0" err="1">
                <a:latin typeface="Times New Roman" panose="02020603050405020304" pitchFamily="18" charset="0"/>
                <a:cs typeface="Times New Roman" panose="02020603050405020304" pitchFamily="18" charset="0"/>
              </a:rPr>
              <a:t>Boumerdes</a:t>
            </a:r>
            <a:r>
              <a:rPr lang="en-US" sz="1400" dirty="0">
                <a:latin typeface="Times New Roman" panose="02020603050405020304" pitchFamily="18" charset="0"/>
                <a:cs typeface="Times New Roman" panose="02020603050405020304" pitchFamily="18" charset="0"/>
              </a:rPr>
              <a:t>, pp. 1–5, 2017.</a:t>
            </a:r>
          </a:p>
          <a:p>
            <a:pPr marL="514350" indent="-514350">
              <a:buNone/>
            </a:pPr>
            <a:r>
              <a:rPr lang="en-US" sz="1400" dirty="0">
                <a:latin typeface="Times New Roman" panose="02020603050405020304" pitchFamily="18" charset="0"/>
                <a:cs typeface="Times New Roman" panose="02020603050405020304" pitchFamily="18" charset="0"/>
              </a:rPr>
              <a:t>[10]	A. B. </a:t>
            </a:r>
            <a:r>
              <a:rPr lang="en-US" sz="1400" dirty="0" err="1">
                <a:latin typeface="Times New Roman" panose="02020603050405020304" pitchFamily="18" charset="0"/>
                <a:cs typeface="Times New Roman" panose="02020603050405020304" pitchFamily="18" charset="0"/>
              </a:rPr>
              <a:t>Jagtap</a:t>
            </a:r>
            <a:r>
              <a:rPr lang="en-US" sz="1400" dirty="0">
                <a:latin typeface="Times New Roman" panose="02020603050405020304" pitchFamily="18" charset="0"/>
                <a:cs typeface="Times New Roman" panose="02020603050405020304" pitchFamily="18" charset="0"/>
              </a:rPr>
              <a:t> and R. S. </a:t>
            </a:r>
            <a:r>
              <a:rPr lang="en-US" sz="1400" dirty="0" err="1">
                <a:latin typeface="Times New Roman" panose="02020603050405020304" pitchFamily="18" charset="0"/>
                <a:cs typeface="Times New Roman" panose="02020603050405020304" pitchFamily="18" charset="0"/>
              </a:rPr>
              <a:t>Hegadi</a:t>
            </a:r>
            <a:r>
              <a:rPr lang="en-US" sz="1400" dirty="0">
                <a:latin typeface="Times New Roman" panose="02020603050405020304" pitchFamily="18" charset="0"/>
                <a:cs typeface="Times New Roman" panose="02020603050405020304" pitchFamily="18" charset="0"/>
              </a:rPr>
              <a:t>, “Offline Handwritten Signature Recognition Based on Upper and Lower Envelope Using Eigen Values,” </a:t>
            </a:r>
            <a:r>
              <a:rPr lang="en-US" sz="1400" i="1" dirty="0">
                <a:latin typeface="Times New Roman" panose="02020603050405020304" pitchFamily="18" charset="0"/>
                <a:cs typeface="Times New Roman" panose="02020603050405020304" pitchFamily="18" charset="0"/>
              </a:rPr>
              <a:t>Proc. - 2nd World </a:t>
            </a:r>
            <a:r>
              <a:rPr lang="en-US" sz="1400" i="1" dirty="0" err="1">
                <a:latin typeface="Times New Roman" panose="02020603050405020304" pitchFamily="18" charset="0"/>
                <a:cs typeface="Times New Roman" panose="02020603050405020304" pitchFamily="18" charset="0"/>
              </a:rPr>
              <a:t>Congr</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Commun</a:t>
            </a:r>
            <a:r>
              <a:rPr lang="en-US" sz="1400" i="1" dirty="0">
                <a:latin typeface="Times New Roman" panose="02020603050405020304" pitchFamily="18" charset="0"/>
                <a:cs typeface="Times New Roman" panose="02020603050405020304" pitchFamily="18" charset="0"/>
              </a:rPr>
              <a:t>. Technol. WCCCT 2017</a:t>
            </a:r>
            <a:r>
              <a:rPr lang="en-US" sz="1400" dirty="0">
                <a:latin typeface="Times New Roman" panose="02020603050405020304" pitchFamily="18" charset="0"/>
                <a:cs typeface="Times New Roman" panose="02020603050405020304" pitchFamily="18" charset="0"/>
              </a:rPr>
              <a:t>, pp. 223–226, 2017</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22</a:t>
            </a:fld>
            <a:endParaRPr lang="en-US" dirty="0"/>
          </a:p>
        </p:txBody>
      </p:sp>
    </p:spTree>
    <p:extLst>
      <p:ext uri="{BB962C8B-B14F-4D97-AF65-F5344CB8AC3E}">
        <p14:creationId xmlns:p14="http://schemas.microsoft.com/office/powerpoint/2010/main" val="1975127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599"/>
            <a:ext cx="8534400" cy="5367071"/>
          </a:xfrm>
        </p:spPr>
        <p:txBody>
          <a:bodyPr>
            <a:normAutofit fontScale="25000" lnSpcReduction="20000"/>
          </a:bodyPr>
          <a:lstStyle/>
          <a:p>
            <a:pPr marL="514350" indent="-514350">
              <a:buNone/>
            </a:pPr>
            <a:r>
              <a:rPr lang="en-US" sz="5600" dirty="0">
                <a:latin typeface="Times New Roman" panose="02020603050405020304" pitchFamily="18" charset="0"/>
                <a:cs typeface="Times New Roman" panose="02020603050405020304" pitchFamily="18" charset="0"/>
              </a:rPr>
              <a:t>[11]	T. </a:t>
            </a:r>
            <a:r>
              <a:rPr lang="en-US" sz="5600" dirty="0" err="1">
                <a:latin typeface="Times New Roman" panose="02020603050405020304" pitchFamily="18" charset="0"/>
                <a:cs typeface="Times New Roman" panose="02020603050405020304" pitchFamily="18" charset="0"/>
              </a:rPr>
              <a:t>Marušić</a:t>
            </a:r>
            <a:r>
              <a:rPr lang="en-US" sz="5600" dirty="0">
                <a:latin typeface="Times New Roman" panose="02020603050405020304" pitchFamily="18" charset="0"/>
                <a:cs typeface="Times New Roman" panose="02020603050405020304" pitchFamily="18" charset="0"/>
              </a:rPr>
              <a:t>, Ž. </a:t>
            </a:r>
            <a:r>
              <a:rPr lang="en-US" sz="5600" dirty="0" err="1">
                <a:latin typeface="Times New Roman" panose="02020603050405020304" pitchFamily="18" charset="0"/>
                <a:cs typeface="Times New Roman" panose="02020603050405020304" pitchFamily="18" charset="0"/>
              </a:rPr>
              <a:t>Marušić</a:t>
            </a:r>
            <a:r>
              <a:rPr lang="en-US" sz="5600" dirty="0">
                <a:latin typeface="Times New Roman" panose="02020603050405020304" pitchFamily="18" charset="0"/>
                <a:cs typeface="Times New Roman" panose="02020603050405020304" pitchFamily="18" charset="0"/>
              </a:rPr>
              <a:t>, and Ž. </a:t>
            </a:r>
            <a:r>
              <a:rPr lang="en-US" sz="5600" dirty="0" err="1">
                <a:latin typeface="Times New Roman" panose="02020603050405020304" pitchFamily="18" charset="0"/>
                <a:cs typeface="Times New Roman" panose="02020603050405020304" pitchFamily="18" charset="0"/>
              </a:rPr>
              <a:t>Šeremet</a:t>
            </a:r>
            <a:r>
              <a:rPr lang="en-US" sz="5600" dirty="0">
                <a:latin typeface="Times New Roman" panose="02020603050405020304" pitchFamily="18" charset="0"/>
                <a:cs typeface="Times New Roman" panose="02020603050405020304" pitchFamily="18" charset="0"/>
              </a:rPr>
              <a:t>, “Identification of authors of documents based on offline signature recognition,” </a:t>
            </a:r>
            <a:r>
              <a:rPr lang="en-US" sz="5600" i="1" dirty="0">
                <a:latin typeface="Times New Roman" panose="02020603050405020304" pitchFamily="18" charset="0"/>
                <a:cs typeface="Times New Roman" panose="02020603050405020304" pitchFamily="18" charset="0"/>
              </a:rPr>
              <a:t>MIPRO</a:t>
            </a:r>
            <a:r>
              <a:rPr lang="en-US" sz="5600" dirty="0">
                <a:latin typeface="Times New Roman" panose="02020603050405020304" pitchFamily="18" charset="0"/>
                <a:cs typeface="Times New Roman" panose="02020603050405020304" pitchFamily="18" charset="0"/>
              </a:rPr>
              <a:t>, no. May, pp. 25–29, 2015.</a:t>
            </a:r>
          </a:p>
          <a:p>
            <a:pPr marL="514350" indent="-514350">
              <a:buNone/>
            </a:pPr>
            <a:r>
              <a:rPr lang="en-US" sz="5600" dirty="0">
                <a:latin typeface="Times New Roman" panose="02020603050405020304" pitchFamily="18" charset="0"/>
                <a:cs typeface="Times New Roman" panose="02020603050405020304" pitchFamily="18" charset="0"/>
              </a:rPr>
              <a:t>[12]	S. L. </a:t>
            </a:r>
            <a:r>
              <a:rPr lang="en-US" sz="5600" dirty="0" err="1">
                <a:latin typeface="Times New Roman" panose="02020603050405020304" pitchFamily="18" charset="0"/>
                <a:cs typeface="Times New Roman" panose="02020603050405020304" pitchFamily="18" charset="0"/>
              </a:rPr>
              <a:t>Karanjkar</a:t>
            </a:r>
            <a:r>
              <a:rPr lang="en-US" sz="5600" dirty="0">
                <a:latin typeface="Times New Roman" panose="02020603050405020304" pitchFamily="18" charset="0"/>
                <a:cs typeface="Times New Roman" panose="02020603050405020304" pitchFamily="18" charset="0"/>
              </a:rPr>
              <a:t> and P. N. </a:t>
            </a:r>
            <a:r>
              <a:rPr lang="en-US" sz="5600" dirty="0" err="1">
                <a:latin typeface="Times New Roman" panose="02020603050405020304" pitchFamily="18" charset="0"/>
                <a:cs typeface="Times New Roman" panose="02020603050405020304" pitchFamily="18" charset="0"/>
              </a:rPr>
              <a:t>Vasambekar</a:t>
            </a:r>
            <a:r>
              <a:rPr lang="en-US" sz="5600" dirty="0">
                <a:latin typeface="Times New Roman" panose="02020603050405020304" pitchFamily="18" charset="0"/>
                <a:cs typeface="Times New Roman" panose="02020603050405020304" pitchFamily="18" charset="0"/>
              </a:rPr>
              <a:t>, “Signature Recognition on Bank </a:t>
            </a:r>
            <a:r>
              <a:rPr lang="en-US" sz="5600" dirty="0" err="1">
                <a:latin typeface="Times New Roman" panose="02020603050405020304" pitchFamily="18" charset="0"/>
                <a:cs typeface="Times New Roman" panose="02020603050405020304" pitchFamily="18" charset="0"/>
              </a:rPr>
              <a:t>cheques</a:t>
            </a:r>
            <a:r>
              <a:rPr lang="en-US" sz="5600" dirty="0">
                <a:latin typeface="Times New Roman" panose="02020603050405020304" pitchFamily="18" charset="0"/>
                <a:cs typeface="Times New Roman" panose="02020603050405020304" pitchFamily="18" charset="0"/>
              </a:rPr>
              <a:t> using ANN,” </a:t>
            </a:r>
            <a:r>
              <a:rPr lang="en-US" sz="5600" i="1" dirty="0">
                <a:latin typeface="Times New Roman" panose="02020603050405020304" pitchFamily="18" charset="0"/>
                <a:cs typeface="Times New Roman" panose="02020603050405020304" pitchFamily="18" charset="0"/>
              </a:rPr>
              <a:t>IEEE Int. WIE Conf. </a:t>
            </a:r>
            <a:r>
              <a:rPr lang="en-US" sz="5600" i="1" dirty="0" err="1">
                <a:latin typeface="Times New Roman" panose="02020603050405020304" pitchFamily="18" charset="0"/>
                <a:cs typeface="Times New Roman" panose="02020603050405020304" pitchFamily="18" charset="0"/>
              </a:rPr>
              <a:t>Electr</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Eng.</a:t>
            </a:r>
            <a:r>
              <a:rPr lang="en-US" sz="5600" dirty="0">
                <a:latin typeface="Times New Roman" panose="02020603050405020304" pitchFamily="18" charset="0"/>
                <a:cs typeface="Times New Roman" panose="02020603050405020304" pitchFamily="18" charset="0"/>
              </a:rPr>
              <a:t>, no. December, 2016.</a:t>
            </a:r>
          </a:p>
          <a:p>
            <a:pPr marL="514350" indent="-514350">
              <a:buNone/>
            </a:pPr>
            <a:r>
              <a:rPr lang="en-US" sz="5600" dirty="0">
                <a:latin typeface="Times New Roman" panose="02020603050405020304" pitchFamily="18" charset="0"/>
                <a:cs typeface="Times New Roman" panose="02020603050405020304" pitchFamily="18" charset="0"/>
              </a:rPr>
              <a:t>[13]	G. S. Prakash and S. Sharma, “Computer Vision &amp; Fuzzy Logic based Offline Signature Verification and Forgery Detection,” </a:t>
            </a:r>
            <a:r>
              <a:rPr lang="en-US" sz="5600" i="1" dirty="0">
                <a:latin typeface="Times New Roman" panose="02020603050405020304" pitchFamily="18" charset="0"/>
                <a:cs typeface="Times New Roman" panose="02020603050405020304" pitchFamily="18" charset="0"/>
              </a:rPr>
              <a:t>IEEE Int. Conf.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Intell</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Res.</a:t>
            </a:r>
            <a:r>
              <a:rPr lang="en-US" sz="5600" dirty="0">
                <a:latin typeface="Times New Roman" panose="02020603050405020304" pitchFamily="18" charset="0"/>
                <a:cs typeface="Times New Roman" panose="02020603050405020304" pitchFamily="18" charset="0"/>
              </a:rPr>
              <a:t>, 2014.</a:t>
            </a:r>
          </a:p>
          <a:p>
            <a:pPr marL="514350" indent="-514350">
              <a:buNone/>
            </a:pPr>
            <a:r>
              <a:rPr lang="en-US" sz="5600" dirty="0">
                <a:latin typeface="Times New Roman" panose="02020603050405020304" pitchFamily="18" charset="0"/>
                <a:cs typeface="Times New Roman" panose="02020603050405020304" pitchFamily="18" charset="0"/>
              </a:rPr>
              <a:t>[14]	M. S. </a:t>
            </a:r>
            <a:r>
              <a:rPr lang="en-US" sz="5600" dirty="0" err="1">
                <a:latin typeface="Times New Roman" panose="02020603050405020304" pitchFamily="18" charset="0"/>
                <a:cs typeface="Times New Roman" panose="02020603050405020304" pitchFamily="18" charset="0"/>
              </a:rPr>
              <a:t>Shirdhonkar</a:t>
            </a:r>
            <a:r>
              <a:rPr lang="en-US" sz="5600" dirty="0">
                <a:latin typeface="Times New Roman" panose="02020603050405020304" pitchFamily="18" charset="0"/>
                <a:cs typeface="Times New Roman" panose="02020603050405020304" pitchFamily="18" charset="0"/>
              </a:rPr>
              <a:t> and M. B. </a:t>
            </a:r>
            <a:r>
              <a:rPr lang="en-US" sz="5600" dirty="0" err="1">
                <a:latin typeface="Times New Roman" panose="02020603050405020304" pitchFamily="18" charset="0"/>
                <a:cs typeface="Times New Roman" panose="02020603050405020304" pitchFamily="18" charset="0"/>
              </a:rPr>
              <a:t>Kokare</a:t>
            </a:r>
            <a:r>
              <a:rPr lang="en-US" sz="5600" dirty="0">
                <a:latin typeface="Times New Roman" panose="02020603050405020304" pitchFamily="18" charset="0"/>
                <a:cs typeface="Times New Roman" panose="02020603050405020304" pitchFamily="18" charset="0"/>
              </a:rPr>
              <a:t>, “Document image retrieval using signature as query,” </a:t>
            </a:r>
            <a:r>
              <a:rPr lang="en-US" sz="5600" i="1" dirty="0">
                <a:latin typeface="Times New Roman" panose="02020603050405020304" pitchFamily="18" charset="0"/>
                <a:cs typeface="Times New Roman" panose="02020603050405020304" pitchFamily="18" charset="0"/>
              </a:rPr>
              <a:t>2011 2nd Int. Conf.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Commun</a:t>
            </a:r>
            <a:r>
              <a:rPr lang="en-US" sz="5600" i="1" dirty="0">
                <a:latin typeface="Times New Roman" panose="02020603050405020304" pitchFamily="18" charset="0"/>
                <a:cs typeface="Times New Roman" panose="02020603050405020304" pitchFamily="18" charset="0"/>
              </a:rPr>
              <a:t>. Technol. ICCCT-2011</a:t>
            </a:r>
            <a:r>
              <a:rPr lang="en-US" sz="5600" dirty="0">
                <a:latin typeface="Times New Roman" panose="02020603050405020304" pitchFamily="18" charset="0"/>
                <a:cs typeface="Times New Roman" panose="02020603050405020304" pitchFamily="18" charset="0"/>
              </a:rPr>
              <a:t>, pp. 66–70, 2011.</a:t>
            </a:r>
          </a:p>
          <a:p>
            <a:pPr marL="514350" indent="-514350">
              <a:buNone/>
            </a:pPr>
            <a:r>
              <a:rPr lang="en-US" sz="5600" dirty="0">
                <a:latin typeface="Times New Roman" panose="02020603050405020304" pitchFamily="18" charset="0"/>
                <a:cs typeface="Times New Roman" panose="02020603050405020304" pitchFamily="18" charset="0"/>
              </a:rPr>
              <a:t>[15]	R. Sa-</a:t>
            </a:r>
            <a:r>
              <a:rPr lang="en-US" sz="5600" dirty="0" err="1">
                <a:latin typeface="Times New Roman" panose="02020603050405020304" pitchFamily="18" charset="0"/>
                <a:cs typeface="Times New Roman" panose="02020603050405020304" pitchFamily="18" charset="0"/>
              </a:rPr>
              <a:t>Ardship</a:t>
            </a:r>
            <a:r>
              <a:rPr lang="en-US" sz="5600" dirty="0">
                <a:latin typeface="Times New Roman" panose="02020603050405020304" pitchFamily="18" charset="0"/>
                <a:cs typeface="Times New Roman" panose="02020603050405020304" pitchFamily="18" charset="0"/>
              </a:rPr>
              <a:t> and K. </a:t>
            </a:r>
            <a:r>
              <a:rPr lang="en-US" sz="5600" dirty="0" err="1">
                <a:latin typeface="Times New Roman" panose="02020603050405020304" pitchFamily="18" charset="0"/>
                <a:cs typeface="Times New Roman" panose="02020603050405020304" pitchFamily="18" charset="0"/>
              </a:rPr>
              <a:t>Woraratpanya</a:t>
            </a:r>
            <a:r>
              <a:rPr lang="en-US" sz="5600" dirty="0">
                <a:latin typeface="Times New Roman" panose="02020603050405020304" pitchFamily="18" charset="0"/>
                <a:cs typeface="Times New Roman" panose="02020603050405020304" pitchFamily="18" charset="0"/>
              </a:rPr>
              <a:t>, “Offline Handwritten Signature Recognition Using Polar-Scale Normalization,” </a:t>
            </a:r>
            <a:r>
              <a:rPr lang="en-US" sz="5600" i="1" dirty="0">
                <a:latin typeface="Times New Roman" panose="02020603050405020304" pitchFamily="18" charset="0"/>
                <a:cs typeface="Times New Roman" panose="02020603050405020304" pitchFamily="18" charset="0"/>
              </a:rPr>
              <a:t>8th Int. Conf. Inf. Technol. </a:t>
            </a:r>
            <a:r>
              <a:rPr lang="en-US" sz="5600" i="1" dirty="0" err="1">
                <a:latin typeface="Times New Roman" panose="02020603050405020304" pitchFamily="18" charset="0"/>
                <a:cs typeface="Times New Roman" panose="02020603050405020304" pitchFamily="18" charset="0"/>
              </a:rPr>
              <a:t>Electr</a:t>
            </a:r>
            <a:r>
              <a:rPr lang="en-US" sz="5600" i="1" dirty="0">
                <a:latin typeface="Times New Roman" panose="02020603050405020304" pitchFamily="18" charset="0"/>
                <a:cs typeface="Times New Roman" panose="02020603050405020304" pitchFamily="18" charset="0"/>
              </a:rPr>
              <a:t>. Eng. (ICITEE), Yogyakarta, </a:t>
            </a:r>
            <a:r>
              <a:rPr lang="en-US" sz="5600" i="1" dirty="0" err="1">
                <a:latin typeface="Times New Roman" panose="02020603050405020304" pitchFamily="18" charset="0"/>
                <a:cs typeface="Times New Roman" panose="02020603050405020304" pitchFamily="18" charset="0"/>
              </a:rPr>
              <a:t>Indones</a:t>
            </a:r>
            <a:r>
              <a:rPr lang="en-US" sz="5600" i="1" dirty="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 pp. 3–7, 2016.</a:t>
            </a:r>
          </a:p>
          <a:p>
            <a:pPr marL="514350" indent="-514350">
              <a:buNone/>
            </a:pPr>
            <a:r>
              <a:rPr lang="en-US" sz="5600" dirty="0">
                <a:latin typeface="Times New Roman" panose="02020603050405020304" pitchFamily="18" charset="0"/>
                <a:cs typeface="Times New Roman" panose="02020603050405020304" pitchFamily="18" charset="0"/>
              </a:rPr>
              <a:t>[16]	A. </a:t>
            </a:r>
            <a:r>
              <a:rPr lang="en-US" sz="5600" dirty="0" err="1">
                <a:latin typeface="Times New Roman" panose="02020603050405020304" pitchFamily="18" charset="0"/>
                <a:cs typeface="Times New Roman" panose="02020603050405020304" pitchFamily="18" charset="0"/>
              </a:rPr>
              <a:t>Piyush</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Shanker</a:t>
            </a:r>
            <a:r>
              <a:rPr lang="en-US" sz="5600" dirty="0">
                <a:latin typeface="Times New Roman" panose="02020603050405020304" pitchFamily="18" charset="0"/>
                <a:cs typeface="Times New Roman" panose="02020603050405020304" pitchFamily="18" charset="0"/>
              </a:rPr>
              <a:t> and A. N. </a:t>
            </a:r>
            <a:r>
              <a:rPr lang="en-US" sz="5600" dirty="0" err="1">
                <a:latin typeface="Times New Roman" panose="02020603050405020304" pitchFamily="18" charset="0"/>
                <a:cs typeface="Times New Roman" panose="02020603050405020304" pitchFamily="18" charset="0"/>
              </a:rPr>
              <a:t>Rajagopalan</a:t>
            </a:r>
            <a:r>
              <a:rPr lang="en-US" sz="5600" dirty="0">
                <a:latin typeface="Times New Roman" panose="02020603050405020304" pitchFamily="18" charset="0"/>
                <a:cs typeface="Times New Roman" panose="02020603050405020304" pitchFamily="18" charset="0"/>
              </a:rPr>
              <a:t>, “Off-line signature verification using DTW,” </a:t>
            </a:r>
            <a:r>
              <a:rPr lang="en-US" sz="5600" i="1" dirty="0">
                <a:latin typeface="Times New Roman" panose="02020603050405020304" pitchFamily="18" charset="0"/>
                <a:cs typeface="Times New Roman" panose="02020603050405020304" pitchFamily="18" charset="0"/>
              </a:rPr>
              <a:t>Pattern </a:t>
            </a:r>
            <a:r>
              <a:rPr lang="en-US" sz="5600" i="1" dirty="0" err="1">
                <a:latin typeface="Times New Roman" panose="02020603050405020304" pitchFamily="18" charset="0"/>
                <a:cs typeface="Times New Roman" panose="02020603050405020304" pitchFamily="18" charset="0"/>
              </a:rPr>
              <a:t>Recognit</a:t>
            </a:r>
            <a:r>
              <a:rPr lang="en-US" sz="5600" i="1" dirty="0">
                <a:latin typeface="Times New Roman" panose="02020603050405020304" pitchFamily="18" charset="0"/>
                <a:cs typeface="Times New Roman" panose="02020603050405020304" pitchFamily="18" charset="0"/>
              </a:rPr>
              <a:t>. Lett.</a:t>
            </a:r>
            <a:r>
              <a:rPr lang="en-US" sz="5600" dirty="0">
                <a:latin typeface="Times New Roman" panose="02020603050405020304" pitchFamily="18" charset="0"/>
                <a:cs typeface="Times New Roman" panose="02020603050405020304" pitchFamily="18" charset="0"/>
              </a:rPr>
              <a:t>, vol. 28, no. 12, pp. 1407–1414, 2007.</a:t>
            </a:r>
          </a:p>
          <a:p>
            <a:pPr marL="514350" indent="-514350">
              <a:buNone/>
            </a:pPr>
            <a:r>
              <a:rPr lang="en-US" sz="5600" dirty="0">
                <a:latin typeface="Times New Roman" panose="02020603050405020304" pitchFamily="18" charset="0"/>
                <a:cs typeface="Times New Roman" panose="02020603050405020304" pitchFamily="18" charset="0"/>
              </a:rPr>
              <a:t>[17]	Nancy and P. G. </a:t>
            </a:r>
            <a:r>
              <a:rPr lang="en-US" sz="5600" dirty="0" err="1">
                <a:latin typeface="Times New Roman" panose="02020603050405020304" pitchFamily="18" charset="0"/>
                <a:cs typeface="Times New Roman" panose="02020603050405020304" pitchFamily="18" charset="0"/>
              </a:rPr>
              <a:t>Goyal</a:t>
            </a:r>
            <a:r>
              <a:rPr lang="en-US" sz="5600" dirty="0">
                <a:latin typeface="Times New Roman" panose="02020603050405020304" pitchFamily="18" charset="0"/>
                <a:cs typeface="Times New Roman" panose="02020603050405020304" pitchFamily="18" charset="0"/>
              </a:rPr>
              <a:t>, “Signature Processing in Handwritten Bank </a:t>
            </a:r>
            <a:r>
              <a:rPr lang="en-US" sz="5600" dirty="0" err="1">
                <a:latin typeface="Times New Roman" panose="02020603050405020304" pitchFamily="18" charset="0"/>
                <a:cs typeface="Times New Roman" panose="02020603050405020304" pitchFamily="18" charset="0"/>
              </a:rPr>
              <a:t>Cheque</a:t>
            </a:r>
            <a:r>
              <a:rPr lang="en-US" sz="5600" dirty="0">
                <a:latin typeface="Times New Roman" panose="02020603050405020304" pitchFamily="18" charset="0"/>
                <a:cs typeface="Times New Roman" panose="02020603050405020304" pitchFamily="18" charset="0"/>
              </a:rPr>
              <a:t> Images,” </a:t>
            </a:r>
            <a:r>
              <a:rPr lang="en-US" sz="5600" i="1" dirty="0">
                <a:latin typeface="Times New Roman" panose="02020603050405020304" pitchFamily="18" charset="0"/>
                <a:cs typeface="Times New Roman" panose="02020603050405020304" pitchFamily="18" charset="0"/>
              </a:rPr>
              <a:t>Int. J. Recent </a:t>
            </a:r>
            <a:r>
              <a:rPr lang="en-US" sz="5600" i="1" dirty="0" err="1">
                <a:latin typeface="Times New Roman" panose="02020603050405020304" pitchFamily="18" charset="0"/>
                <a:cs typeface="Times New Roman" panose="02020603050405020304" pitchFamily="18" charset="0"/>
              </a:rPr>
              <a:t>Innov</a:t>
            </a:r>
            <a:r>
              <a:rPr lang="en-US" sz="5600" i="1" dirty="0">
                <a:latin typeface="Times New Roman" panose="02020603050405020304" pitchFamily="18" charset="0"/>
                <a:cs typeface="Times New Roman" panose="02020603050405020304" pitchFamily="18" charset="0"/>
              </a:rPr>
              <a:t>. Trends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Commun</a:t>
            </a:r>
            <a:r>
              <a:rPr lang="en-US" sz="5600" i="1" dirty="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 vol. 2, no. 5, pp. 1239–1243, 2014.</a:t>
            </a:r>
          </a:p>
          <a:p>
            <a:pPr marL="514350" indent="-514350">
              <a:buNone/>
            </a:pPr>
            <a:r>
              <a:rPr lang="en-US" sz="5600" dirty="0">
                <a:latin typeface="Times New Roman" panose="02020603050405020304" pitchFamily="18" charset="0"/>
                <a:cs typeface="Times New Roman" panose="02020603050405020304" pitchFamily="18" charset="0"/>
              </a:rPr>
              <a:t>[18]	A. T. Nasser and N. </a:t>
            </a:r>
            <a:r>
              <a:rPr lang="en-US" sz="5600" dirty="0" err="1">
                <a:latin typeface="Times New Roman" panose="02020603050405020304" pitchFamily="18" charset="0"/>
                <a:cs typeface="Times New Roman" panose="02020603050405020304" pitchFamily="18" charset="0"/>
              </a:rPr>
              <a:t>Dogru</a:t>
            </a:r>
            <a:r>
              <a:rPr lang="en-US" sz="5600" dirty="0">
                <a:latin typeface="Times New Roman" panose="02020603050405020304" pitchFamily="18" charset="0"/>
                <a:cs typeface="Times New Roman" panose="02020603050405020304" pitchFamily="18" charset="0"/>
              </a:rPr>
              <a:t>, “Signature recognition by using SIFT and SURF with SVM basic on RBF for voting online,” </a:t>
            </a:r>
            <a:r>
              <a:rPr lang="en-US" sz="5600" i="1" dirty="0">
                <a:latin typeface="Times New Roman" panose="02020603050405020304" pitchFamily="18" charset="0"/>
                <a:cs typeface="Times New Roman" panose="02020603050405020304" pitchFamily="18" charset="0"/>
              </a:rPr>
              <a:t>Proc. 2017 Int. Conf. Eng. Technol. ICET 2017</a:t>
            </a:r>
            <a:r>
              <a:rPr lang="en-US" sz="5600" dirty="0">
                <a:latin typeface="Times New Roman" panose="02020603050405020304" pitchFamily="18" charset="0"/>
                <a:cs typeface="Times New Roman" panose="02020603050405020304" pitchFamily="18" charset="0"/>
              </a:rPr>
              <a:t>, vol. 2018–</a:t>
            </a:r>
            <a:r>
              <a:rPr lang="en-US" sz="5600" dirty="0" err="1">
                <a:latin typeface="Times New Roman" panose="02020603050405020304" pitchFamily="18" charset="0"/>
                <a:cs typeface="Times New Roman" panose="02020603050405020304" pitchFamily="18" charset="0"/>
              </a:rPr>
              <a:t>Janua</a:t>
            </a:r>
            <a:r>
              <a:rPr lang="en-US" sz="5600" dirty="0">
                <a:latin typeface="Times New Roman" panose="02020603050405020304" pitchFamily="18" charset="0"/>
                <a:cs typeface="Times New Roman" panose="02020603050405020304" pitchFamily="18" charset="0"/>
              </a:rPr>
              <a:t>, pp. 1–5, 2017.</a:t>
            </a:r>
          </a:p>
          <a:p>
            <a:pPr marL="514350" indent="-514350">
              <a:buNone/>
            </a:pPr>
            <a:r>
              <a:rPr lang="en-US" sz="5600" dirty="0">
                <a:latin typeface="Times New Roman" panose="02020603050405020304" pitchFamily="18" charset="0"/>
                <a:cs typeface="Times New Roman" panose="02020603050405020304" pitchFamily="18" charset="0"/>
              </a:rPr>
              <a:t>[19]	A. Kumar and K. Bhatia, “A Robust Offline Handwritten Signature Verification System Using Writer Independent Approach,” </a:t>
            </a:r>
            <a:r>
              <a:rPr lang="en-US" sz="5600" i="1" dirty="0">
                <a:latin typeface="Times New Roman" panose="02020603050405020304" pitchFamily="18" charset="0"/>
                <a:cs typeface="Times New Roman" panose="02020603050405020304" pitchFamily="18" charset="0"/>
              </a:rPr>
              <a:t>3rd Int. Conf. Adv. </a:t>
            </a:r>
            <a:r>
              <a:rPr lang="en-US" sz="5600" i="1" dirty="0" err="1">
                <a:latin typeface="Times New Roman" panose="02020603050405020304" pitchFamily="18" charset="0"/>
                <a:cs typeface="Times New Roman" panose="02020603050405020304" pitchFamily="18" charset="0"/>
              </a:rPr>
              <a:t>Comput</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Autom</a:t>
            </a:r>
            <a:r>
              <a:rPr lang="en-US" sz="5600" i="1" dirty="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 2017.</a:t>
            </a:r>
          </a:p>
          <a:p>
            <a:pPr marL="514350" indent="-514350">
              <a:buNone/>
            </a:pPr>
            <a:r>
              <a:rPr lang="en-US" sz="5600" dirty="0">
                <a:latin typeface="Times New Roman" panose="02020603050405020304" pitchFamily="18" charset="0"/>
                <a:cs typeface="Times New Roman" panose="02020603050405020304" pitchFamily="18" charset="0"/>
              </a:rPr>
              <a:t>[20]	H. </a:t>
            </a:r>
            <a:r>
              <a:rPr lang="en-US" sz="5600" dirty="0" err="1">
                <a:latin typeface="Times New Roman" panose="02020603050405020304" pitchFamily="18" charset="0"/>
                <a:cs typeface="Times New Roman" panose="02020603050405020304" pitchFamily="18" charset="0"/>
              </a:rPr>
              <a:t>Anand</a:t>
            </a:r>
            <a:r>
              <a:rPr lang="en-US" sz="5600" dirty="0">
                <a:latin typeface="Times New Roman" panose="02020603050405020304" pitchFamily="18" charset="0"/>
                <a:cs typeface="Times New Roman" panose="02020603050405020304" pitchFamily="18" charset="0"/>
              </a:rPr>
              <a:t>, “Enhanced Signature Verification and RECOGNITION USING MATLAB,” </a:t>
            </a:r>
            <a:r>
              <a:rPr lang="en-US" sz="5600" i="1" dirty="0">
                <a:latin typeface="Times New Roman" panose="02020603050405020304" pitchFamily="18" charset="0"/>
                <a:cs typeface="Times New Roman" panose="02020603050405020304" pitchFamily="18" charset="0"/>
              </a:rPr>
              <a:t>Int. J. </a:t>
            </a:r>
            <a:r>
              <a:rPr lang="en-US" sz="5600" i="1" dirty="0" err="1">
                <a:latin typeface="Times New Roman" panose="02020603050405020304" pitchFamily="18" charset="0"/>
                <a:cs typeface="Times New Roman" panose="02020603050405020304" pitchFamily="18" charset="0"/>
              </a:rPr>
              <a:t>Innov</a:t>
            </a:r>
            <a:r>
              <a:rPr lang="en-US" sz="5600" i="1" dirty="0">
                <a:latin typeface="Times New Roman" panose="02020603050405020304" pitchFamily="18" charset="0"/>
                <a:cs typeface="Times New Roman" panose="02020603050405020304" pitchFamily="18" charset="0"/>
              </a:rPr>
              <a:t>. Res. Adv. Eng.</a:t>
            </a:r>
            <a:r>
              <a:rPr lang="en-US" sz="5600" dirty="0">
                <a:latin typeface="Times New Roman" panose="02020603050405020304" pitchFamily="18" charset="0"/>
                <a:cs typeface="Times New Roman" panose="02020603050405020304" pitchFamily="18" charset="0"/>
              </a:rPr>
              <a:t>, vol. 1, no. 4, pp. 88–94, 2014.</a:t>
            </a:r>
          </a:p>
          <a:p>
            <a:pPr marL="514350" indent="-514350">
              <a:buNone/>
            </a:pPr>
            <a:r>
              <a:rPr lang="en-US" sz="5600" dirty="0">
                <a:latin typeface="Times New Roman" panose="02020603050405020304" pitchFamily="18" charset="0"/>
                <a:cs typeface="Times New Roman" panose="02020603050405020304" pitchFamily="18" charset="0"/>
              </a:rPr>
              <a:t>[21]	B. H. </a:t>
            </a:r>
            <a:r>
              <a:rPr lang="en-US" sz="5600" dirty="0" err="1">
                <a:latin typeface="Times New Roman" panose="02020603050405020304" pitchFamily="18" charset="0"/>
                <a:cs typeface="Times New Roman" panose="02020603050405020304" pitchFamily="18" charset="0"/>
              </a:rPr>
              <a:t>Shekar</a:t>
            </a:r>
            <a:r>
              <a:rPr lang="en-US" sz="5600" dirty="0">
                <a:latin typeface="Times New Roman" panose="02020603050405020304" pitchFamily="18" charset="0"/>
                <a:cs typeface="Times New Roman" panose="02020603050405020304" pitchFamily="18" charset="0"/>
              </a:rPr>
              <a:t> and R. K. </a:t>
            </a:r>
            <a:r>
              <a:rPr lang="en-US" sz="5600" dirty="0" err="1">
                <a:latin typeface="Times New Roman" panose="02020603050405020304" pitchFamily="18" charset="0"/>
                <a:cs typeface="Times New Roman" panose="02020603050405020304" pitchFamily="18" charset="0"/>
              </a:rPr>
              <a:t>Bharathi</a:t>
            </a:r>
            <a:r>
              <a:rPr lang="en-US" sz="5600" dirty="0">
                <a:latin typeface="Times New Roman" panose="02020603050405020304" pitchFamily="18" charset="0"/>
                <a:cs typeface="Times New Roman" panose="02020603050405020304" pitchFamily="18" charset="0"/>
              </a:rPr>
              <a:t>, “Eigen-signature: A robust and an efficient offline signature verification algorithm,” </a:t>
            </a:r>
            <a:r>
              <a:rPr lang="en-US" sz="5600" i="1" dirty="0">
                <a:latin typeface="Times New Roman" panose="02020603050405020304" pitchFamily="18" charset="0"/>
                <a:cs typeface="Times New Roman" panose="02020603050405020304" pitchFamily="18" charset="0"/>
              </a:rPr>
              <a:t>Int. Conf. Recent Trends Inf. Technol. ICRTIT 2011</a:t>
            </a:r>
            <a:r>
              <a:rPr lang="en-US" sz="5600" dirty="0">
                <a:latin typeface="Times New Roman" panose="02020603050405020304" pitchFamily="18" charset="0"/>
                <a:cs typeface="Times New Roman" panose="02020603050405020304" pitchFamily="18" charset="0"/>
              </a:rPr>
              <a:t>, pp. 134–138, 2011.</a:t>
            </a:r>
          </a:p>
          <a:p>
            <a:pPr marL="514350" indent="-514350">
              <a:buNone/>
            </a:pPr>
            <a:r>
              <a:rPr lang="en-US" sz="5600" dirty="0">
                <a:latin typeface="Times New Roman" panose="02020603050405020304" pitchFamily="18" charset="0"/>
                <a:cs typeface="Times New Roman" panose="02020603050405020304" pitchFamily="18" charset="0"/>
              </a:rPr>
              <a:t>[22]	A. R. </a:t>
            </a:r>
            <a:r>
              <a:rPr lang="en-US" sz="5600" dirty="0" err="1">
                <a:latin typeface="Times New Roman" panose="02020603050405020304" pitchFamily="18" charset="0"/>
                <a:cs typeface="Times New Roman" panose="02020603050405020304" pitchFamily="18" charset="0"/>
              </a:rPr>
              <a:t>Rahardika</a:t>
            </a:r>
            <a:r>
              <a:rPr lang="en-US" sz="5600" dirty="0">
                <a:latin typeface="Times New Roman" panose="02020603050405020304" pitchFamily="18" charset="0"/>
                <a:cs typeface="Times New Roman" panose="02020603050405020304" pitchFamily="18" charset="0"/>
              </a:rPr>
              <a:t>, “Global Features Selection for Dynamic Signature Verification,” </a:t>
            </a:r>
            <a:r>
              <a:rPr lang="en-US" sz="5600" i="1" dirty="0">
                <a:latin typeface="Times New Roman" panose="02020603050405020304" pitchFamily="18" charset="0"/>
                <a:cs typeface="Times New Roman" panose="02020603050405020304" pitchFamily="18" charset="0"/>
              </a:rPr>
              <a:t>Int. Conf. Inf. </a:t>
            </a:r>
            <a:r>
              <a:rPr lang="en-US" sz="5600" i="1" dirty="0" err="1">
                <a:latin typeface="Times New Roman" panose="02020603050405020304" pitchFamily="18" charset="0"/>
                <a:cs typeface="Times New Roman" panose="02020603050405020304" pitchFamily="18" charset="0"/>
              </a:rPr>
              <a:t>Commun</a:t>
            </a:r>
            <a:r>
              <a:rPr lang="en-US" sz="5600" i="1" dirty="0">
                <a:latin typeface="Times New Roman" panose="02020603050405020304" pitchFamily="18" charset="0"/>
                <a:cs typeface="Times New Roman" panose="02020603050405020304" pitchFamily="18" charset="0"/>
              </a:rPr>
              <a:t>. Technol. Glob.</a:t>
            </a:r>
            <a:r>
              <a:rPr lang="en-US" sz="5600" dirty="0">
                <a:latin typeface="Times New Roman" panose="02020603050405020304" pitchFamily="18" charset="0"/>
                <a:cs typeface="Times New Roman" panose="02020603050405020304" pitchFamily="18" charset="0"/>
              </a:rPr>
              <a:t>, pp. 348–354, 2018.</a:t>
            </a:r>
          </a:p>
          <a:p>
            <a:pPr marL="514350" indent="-514350">
              <a:buNone/>
            </a:pPr>
            <a:r>
              <a:rPr lang="en-US" sz="5600" dirty="0">
                <a:latin typeface="Times New Roman" panose="02020603050405020304" pitchFamily="18" charset="0"/>
                <a:cs typeface="Times New Roman" panose="02020603050405020304" pitchFamily="18" charset="0"/>
              </a:rPr>
              <a:t>[23]	T. </a:t>
            </a:r>
            <a:r>
              <a:rPr lang="en-US" sz="5600" dirty="0" err="1">
                <a:latin typeface="Times New Roman" panose="02020603050405020304" pitchFamily="18" charset="0"/>
                <a:cs typeface="Times New Roman" panose="02020603050405020304" pitchFamily="18" charset="0"/>
              </a:rPr>
              <a:t>Handhayani</a:t>
            </a:r>
            <a:r>
              <a:rPr lang="en-US" sz="5600" dirty="0">
                <a:latin typeface="Times New Roman" panose="02020603050405020304" pitchFamily="18" charset="0"/>
                <a:cs typeface="Times New Roman" panose="02020603050405020304" pitchFamily="18" charset="0"/>
              </a:rPr>
              <a:t>, A. R. </a:t>
            </a:r>
            <a:r>
              <a:rPr lang="en-US" sz="5600" dirty="0" err="1">
                <a:latin typeface="Times New Roman" panose="02020603050405020304" pitchFamily="18" charset="0"/>
                <a:cs typeface="Times New Roman" panose="02020603050405020304" pitchFamily="18" charset="0"/>
              </a:rPr>
              <a:t>Yohannis</a:t>
            </a:r>
            <a:r>
              <a:rPr lang="en-US" sz="5600" dirty="0">
                <a:latin typeface="Times New Roman" panose="02020603050405020304" pitchFamily="18" charset="0"/>
                <a:cs typeface="Times New Roman" panose="02020603050405020304" pitchFamily="18" charset="0"/>
              </a:rPr>
              <a:t>, and Lely </a:t>
            </a:r>
            <a:r>
              <a:rPr lang="en-US" sz="5600" dirty="0" err="1">
                <a:latin typeface="Times New Roman" panose="02020603050405020304" pitchFamily="18" charset="0"/>
                <a:cs typeface="Times New Roman" panose="02020603050405020304" pitchFamily="18" charset="0"/>
              </a:rPr>
              <a:t>Hiryanto</a:t>
            </a:r>
            <a:r>
              <a:rPr lang="en-US" sz="5600" dirty="0">
                <a:latin typeface="Times New Roman" panose="02020603050405020304" pitchFamily="18" charset="0"/>
                <a:cs typeface="Times New Roman" panose="02020603050405020304" pitchFamily="18" charset="0"/>
              </a:rPr>
              <a:t>, “Hand Signature and Handwriting Recognition as Identification of the Writer using Gray Level Co- Occurrence Matrix and Bootstrap,” </a:t>
            </a:r>
            <a:r>
              <a:rPr lang="en-US" sz="5600" i="1" dirty="0" err="1">
                <a:latin typeface="Times New Roman" panose="02020603050405020304" pitchFamily="18" charset="0"/>
                <a:cs typeface="Times New Roman" panose="02020603050405020304" pitchFamily="18" charset="0"/>
              </a:rPr>
              <a:t>Intell</a:t>
            </a:r>
            <a:r>
              <a:rPr lang="en-US" sz="5600" i="1" dirty="0">
                <a:latin typeface="Times New Roman" panose="02020603050405020304" pitchFamily="18" charset="0"/>
                <a:cs typeface="Times New Roman" panose="02020603050405020304" pitchFamily="18" charset="0"/>
              </a:rPr>
              <a:t>. Syst. Conf.</a:t>
            </a:r>
            <a:r>
              <a:rPr lang="en-US" sz="5600" dirty="0">
                <a:latin typeface="Times New Roman" panose="02020603050405020304" pitchFamily="18" charset="0"/>
                <a:cs typeface="Times New Roman" panose="02020603050405020304" pitchFamily="18" charset="0"/>
              </a:rPr>
              <a:t>, no. September, pp. 1103–1110, 2017</a:t>
            </a:r>
            <a:r>
              <a:rPr lang="en-US" sz="5600" dirty="0" smtClean="0">
                <a:latin typeface="Times New Roman" panose="02020603050405020304" pitchFamily="18" charset="0"/>
                <a:cs typeface="Times New Roman" panose="02020603050405020304" pitchFamily="18" charset="0"/>
              </a:rPr>
              <a:t>.</a:t>
            </a:r>
            <a:endParaRPr lang="en-US" sz="5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23</a:t>
            </a:fld>
            <a:endParaRPr lang="en-US"/>
          </a:p>
        </p:txBody>
      </p:sp>
      <p:sp>
        <p:nvSpPr>
          <p:cNvPr id="8" name="Title 1"/>
          <p:cNvSpPr txBox="1">
            <a:spLocks/>
          </p:cNvSpPr>
          <p:nvPr/>
        </p:nvSpPr>
        <p:spPr>
          <a:xfrm>
            <a:off x="428625" y="733602"/>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References</a:t>
            </a:r>
            <a:endParaRPr lang="en-US" dirty="0"/>
          </a:p>
        </p:txBody>
      </p:sp>
    </p:spTree>
    <p:extLst>
      <p:ext uri="{BB962C8B-B14F-4D97-AF65-F5344CB8AC3E}">
        <p14:creationId xmlns:p14="http://schemas.microsoft.com/office/powerpoint/2010/main" val="884063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534400" cy="5374921"/>
          </a:xfrm>
        </p:spPr>
        <p:txBody>
          <a:bodyPr>
            <a:noAutofit/>
          </a:bodyPr>
          <a:lstStyle/>
          <a:p>
            <a:pPr marL="514350" indent="-514350">
              <a:buNone/>
            </a:pPr>
            <a:r>
              <a:rPr lang="en-US" sz="1400" dirty="0">
                <a:latin typeface="Times New Roman" panose="02020603050405020304" pitchFamily="18" charset="0"/>
                <a:cs typeface="Times New Roman" panose="02020603050405020304" pitchFamily="18" charset="0"/>
              </a:rPr>
              <a:t>[24]	A. </a:t>
            </a:r>
            <a:r>
              <a:rPr lang="en-US" sz="1400" dirty="0" err="1">
                <a:latin typeface="Times New Roman" panose="02020603050405020304" pitchFamily="18" charset="0"/>
                <a:cs typeface="Times New Roman" panose="02020603050405020304" pitchFamily="18" charset="0"/>
              </a:rPr>
              <a:t>Beresneva</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Epishkina</a:t>
            </a:r>
            <a:r>
              <a:rPr lang="en-US" sz="1400" dirty="0">
                <a:latin typeface="Times New Roman" panose="02020603050405020304" pitchFamily="18" charset="0"/>
                <a:cs typeface="Times New Roman" panose="02020603050405020304" pitchFamily="18" charset="0"/>
              </a:rPr>
              <a:t>, and D. </a:t>
            </a:r>
            <a:r>
              <a:rPr lang="en-US" sz="1400" dirty="0" err="1">
                <a:latin typeface="Times New Roman" panose="02020603050405020304" pitchFamily="18" charset="0"/>
                <a:cs typeface="Times New Roman" panose="02020603050405020304" pitchFamily="18" charset="0"/>
              </a:rPr>
              <a:t>Shingalova</a:t>
            </a:r>
            <a:r>
              <a:rPr lang="en-US" sz="1400" dirty="0">
                <a:latin typeface="Times New Roman" panose="02020603050405020304" pitchFamily="18" charset="0"/>
                <a:cs typeface="Times New Roman" panose="02020603050405020304" pitchFamily="18" charset="0"/>
              </a:rPr>
              <a:t>, “Handwritten Signature Attributes for its Verification,” pp. 1477–1480, 2018.</a:t>
            </a:r>
          </a:p>
          <a:p>
            <a:pPr marL="514350" indent="-514350">
              <a:buNone/>
            </a:pPr>
            <a:r>
              <a:rPr lang="en-US" sz="1400" dirty="0">
                <a:latin typeface="Times New Roman" panose="02020603050405020304" pitchFamily="18" charset="0"/>
                <a:cs typeface="Times New Roman" panose="02020603050405020304" pitchFamily="18" charset="0"/>
              </a:rPr>
              <a:t>[25]	M. P. </a:t>
            </a:r>
            <a:r>
              <a:rPr lang="en-US" sz="1400" dirty="0" err="1">
                <a:latin typeface="Times New Roman" panose="02020603050405020304" pitchFamily="18" charset="0"/>
                <a:cs typeface="Times New Roman" panose="02020603050405020304" pitchFamily="18" charset="0"/>
              </a:rPr>
              <a:t>Patil</a:t>
            </a:r>
            <a:r>
              <a:rPr lang="en-US" sz="1400" dirty="0">
                <a:latin typeface="Times New Roman" panose="02020603050405020304" pitchFamily="18" charset="0"/>
                <a:cs typeface="Times New Roman" panose="02020603050405020304" pitchFamily="18" charset="0"/>
              </a:rPr>
              <a:t>, Bryan Almeida, </a:t>
            </a:r>
            <a:r>
              <a:rPr lang="en-US" sz="1400" dirty="0" err="1">
                <a:latin typeface="Times New Roman" panose="02020603050405020304" pitchFamily="18" charset="0"/>
                <a:cs typeface="Times New Roman" panose="02020603050405020304" pitchFamily="18" charset="0"/>
              </a:rPr>
              <a:t>Niketa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Chettiar</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Joyal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Babu</a:t>
            </a:r>
            <a:r>
              <a:rPr lang="en-US" sz="1400" dirty="0">
                <a:latin typeface="Times New Roman" panose="02020603050405020304" pitchFamily="18" charset="0"/>
                <a:cs typeface="Times New Roman" panose="02020603050405020304" pitchFamily="18" charset="0"/>
              </a:rPr>
              <a:t>, “Offline Signature Recognition System using Histogram of Oriented Gradients,” </a:t>
            </a:r>
            <a:r>
              <a:rPr lang="en-US" sz="1400" i="1" dirty="0">
                <a:latin typeface="Times New Roman" panose="02020603050405020304" pitchFamily="18" charset="0"/>
                <a:cs typeface="Times New Roman" panose="02020603050405020304" pitchFamily="18" charset="0"/>
              </a:rPr>
              <a:t>Int. Conf. Adv.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Commun</a:t>
            </a:r>
            <a:r>
              <a:rPr lang="en-US" sz="1400" i="1" dirty="0">
                <a:latin typeface="Times New Roman" panose="02020603050405020304" pitchFamily="18" charset="0"/>
                <a:cs typeface="Times New Roman" panose="02020603050405020304" pitchFamily="18" charset="0"/>
              </a:rPr>
              <a:t>. Control</a:t>
            </a:r>
            <a:r>
              <a:rPr lang="en-US" sz="1400" dirty="0">
                <a:latin typeface="Times New Roman" panose="02020603050405020304" pitchFamily="18" charset="0"/>
                <a:cs typeface="Times New Roman" panose="02020603050405020304" pitchFamily="18" charset="0"/>
              </a:rPr>
              <a:t>, 2017.</a:t>
            </a:r>
          </a:p>
          <a:p>
            <a:pPr marL="514350" indent="-514350">
              <a:buNone/>
            </a:pPr>
            <a:r>
              <a:rPr lang="en-US" sz="1400" dirty="0">
                <a:latin typeface="Times New Roman" panose="02020603050405020304" pitchFamily="18" charset="0"/>
                <a:cs typeface="Times New Roman" panose="02020603050405020304" pitchFamily="18" charset="0"/>
              </a:rPr>
              <a:t>[26]	M. M. Kumar and N. B. </a:t>
            </a:r>
            <a:r>
              <a:rPr lang="en-US" sz="1400" dirty="0" err="1">
                <a:latin typeface="Times New Roman" panose="02020603050405020304" pitchFamily="18" charset="0"/>
                <a:cs typeface="Times New Roman" panose="02020603050405020304" pitchFamily="18" charset="0"/>
              </a:rPr>
              <a:t>Puhan</a:t>
            </a:r>
            <a:r>
              <a:rPr lang="en-US" sz="1400" dirty="0">
                <a:latin typeface="Times New Roman" panose="02020603050405020304" pitchFamily="18" charset="0"/>
                <a:cs typeface="Times New Roman" panose="02020603050405020304" pitchFamily="18" charset="0"/>
              </a:rPr>
              <a:t>, “Offline signature verification using the trace transform,” </a:t>
            </a:r>
            <a:r>
              <a:rPr lang="en-US" sz="1400" i="1" dirty="0">
                <a:latin typeface="Times New Roman" panose="02020603050405020304" pitchFamily="18" charset="0"/>
                <a:cs typeface="Times New Roman" panose="02020603050405020304" pitchFamily="18" charset="0"/>
              </a:rPr>
              <a:t>2014 IEEE Int. Adv.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Conf.</a:t>
            </a:r>
            <a:r>
              <a:rPr lang="en-US" sz="1400" dirty="0">
                <a:latin typeface="Times New Roman" panose="02020603050405020304" pitchFamily="18" charset="0"/>
                <a:cs typeface="Times New Roman" panose="02020603050405020304" pitchFamily="18" charset="0"/>
              </a:rPr>
              <a:t>, pp. 1066–1070, 2014.</a:t>
            </a:r>
          </a:p>
          <a:p>
            <a:pPr marL="514350" indent="-514350">
              <a:buNone/>
            </a:pPr>
            <a:r>
              <a:rPr lang="en-US" sz="1400" dirty="0">
                <a:latin typeface="Times New Roman" panose="02020603050405020304" pitchFamily="18" charset="0"/>
                <a:cs typeface="Times New Roman" panose="02020603050405020304" pitchFamily="18" charset="0"/>
              </a:rPr>
              <a:t>[27]	O. Miguel-Hurtado, L. </a:t>
            </a:r>
            <a:r>
              <a:rPr lang="en-US" sz="1400" dirty="0" err="1">
                <a:latin typeface="Times New Roman" panose="02020603050405020304" pitchFamily="18" charset="0"/>
                <a:cs typeface="Times New Roman" panose="02020603050405020304" pitchFamily="18" charset="0"/>
              </a:rPr>
              <a:t>Mengibar-Pozo</a:t>
            </a:r>
            <a:r>
              <a:rPr lang="en-US" sz="1400" dirty="0">
                <a:latin typeface="Times New Roman" panose="02020603050405020304" pitchFamily="18" charset="0"/>
                <a:cs typeface="Times New Roman" panose="02020603050405020304" pitchFamily="18" charset="0"/>
              </a:rPr>
              <a:t>, M. G. Lorenz, and J. Liu-Jimenez, “On-Line Signature Verification by Dynamic Time Warping and Gaussian Mixture Models,” </a:t>
            </a:r>
            <a:r>
              <a:rPr lang="en-US" sz="1400" i="1" dirty="0">
                <a:latin typeface="Times New Roman" panose="02020603050405020304" pitchFamily="18" charset="0"/>
                <a:cs typeface="Times New Roman" panose="02020603050405020304" pitchFamily="18" charset="0"/>
              </a:rPr>
              <a:t>2007 41st </a:t>
            </a:r>
            <a:r>
              <a:rPr lang="en-US" sz="1400" i="1" dirty="0" err="1">
                <a:latin typeface="Times New Roman" panose="02020603050405020304" pitchFamily="18" charset="0"/>
                <a:cs typeface="Times New Roman" panose="02020603050405020304" pitchFamily="18" charset="0"/>
              </a:rPr>
              <a:t>Annu</a:t>
            </a:r>
            <a:r>
              <a:rPr lang="en-US" sz="1400" i="1" dirty="0">
                <a:latin typeface="Times New Roman" panose="02020603050405020304" pitchFamily="18" charset="0"/>
                <a:cs typeface="Times New Roman" panose="02020603050405020304" pitchFamily="18" charset="0"/>
              </a:rPr>
              <a:t>. IEEE Int. Carnahan Conf. </a:t>
            </a:r>
            <a:r>
              <a:rPr lang="en-US" sz="1400" i="1" dirty="0" err="1">
                <a:latin typeface="Times New Roman" panose="02020603050405020304" pitchFamily="18" charset="0"/>
                <a:cs typeface="Times New Roman" panose="02020603050405020304" pitchFamily="18" charset="0"/>
              </a:rPr>
              <a:t>Secur</a:t>
            </a:r>
            <a:r>
              <a:rPr lang="en-US" sz="1400" i="1" dirty="0">
                <a:latin typeface="Times New Roman" panose="02020603050405020304" pitchFamily="18" charset="0"/>
                <a:cs typeface="Times New Roman" panose="02020603050405020304" pitchFamily="18" charset="0"/>
              </a:rPr>
              <a:t>. Technol.</a:t>
            </a:r>
            <a:r>
              <a:rPr lang="en-US" sz="1400" dirty="0">
                <a:latin typeface="Times New Roman" panose="02020603050405020304" pitchFamily="18" charset="0"/>
                <a:cs typeface="Times New Roman" panose="02020603050405020304" pitchFamily="18" charset="0"/>
              </a:rPr>
              <a:t>, pp. 23–29, 2007.</a:t>
            </a:r>
          </a:p>
          <a:p>
            <a:pPr marL="514350" indent="-514350">
              <a:buNone/>
            </a:pPr>
            <a:r>
              <a:rPr lang="en-US" sz="1400" dirty="0">
                <a:latin typeface="Times New Roman" panose="02020603050405020304" pitchFamily="18" charset="0"/>
                <a:cs typeface="Times New Roman" panose="02020603050405020304" pitchFamily="18" charset="0"/>
              </a:rPr>
              <a:t>[28]	M. Ferrer and J. Vargas, “Robustness of offline signature verification based on gray level features,” </a:t>
            </a:r>
            <a:r>
              <a:rPr lang="en-US" sz="1400" i="1" dirty="0">
                <a:latin typeface="Times New Roman" panose="02020603050405020304" pitchFamily="18" charset="0"/>
                <a:cs typeface="Times New Roman" panose="02020603050405020304" pitchFamily="18" charset="0"/>
              </a:rPr>
              <a:t>IEEE Trans. Inf. FORENSICS </a:t>
            </a:r>
            <a:r>
              <a:rPr lang="en-US" sz="1400" i="1" dirty="0" err="1">
                <a:latin typeface="Times New Roman" panose="02020603050405020304" pitchFamily="18" charset="0"/>
                <a:cs typeface="Times New Roman" panose="02020603050405020304" pitchFamily="18" charset="0"/>
              </a:rPr>
              <a:t>Secur</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7, no. 3, pp. 966–977, 2012.</a:t>
            </a:r>
          </a:p>
          <a:p>
            <a:pPr marL="514350" indent="-514350">
              <a:buNone/>
            </a:pPr>
            <a:r>
              <a:rPr lang="en-US" sz="1400" dirty="0">
                <a:latin typeface="Times New Roman" panose="02020603050405020304" pitchFamily="18" charset="0"/>
                <a:cs typeface="Times New Roman" panose="02020603050405020304" pitchFamily="18" charset="0"/>
              </a:rPr>
              <a:t>[29]	B. </a:t>
            </a:r>
            <a:r>
              <a:rPr lang="en-US" sz="1400" dirty="0" err="1">
                <a:latin typeface="Times New Roman" panose="02020603050405020304" pitchFamily="18" charset="0"/>
                <a:cs typeface="Times New Roman" panose="02020603050405020304" pitchFamily="18" charset="0"/>
              </a:rPr>
              <a:t>Erkmen</a:t>
            </a:r>
            <a:r>
              <a:rPr lang="en-US" sz="1400" dirty="0">
                <a:latin typeface="Times New Roman" panose="02020603050405020304" pitchFamily="18" charset="0"/>
                <a:cs typeface="Times New Roman" panose="02020603050405020304" pitchFamily="18" charset="0"/>
              </a:rPr>
              <a:t>, N. </a:t>
            </a:r>
            <a:r>
              <a:rPr lang="en-US" sz="1400" dirty="0" err="1">
                <a:latin typeface="Times New Roman" panose="02020603050405020304" pitchFamily="18" charset="0"/>
                <a:cs typeface="Times New Roman" panose="02020603050405020304" pitchFamily="18" charset="0"/>
              </a:rPr>
              <a:t>Kahraman</a:t>
            </a:r>
            <a:r>
              <a:rPr lang="en-US" sz="1400" dirty="0">
                <a:latin typeface="Times New Roman" panose="02020603050405020304" pitchFamily="18" charset="0"/>
                <a:cs typeface="Times New Roman" panose="02020603050405020304" pitchFamily="18" charset="0"/>
              </a:rPr>
              <a:t>, R. A. </a:t>
            </a:r>
            <a:r>
              <a:rPr lang="en-US" sz="1400" dirty="0" err="1">
                <a:latin typeface="Times New Roman" panose="02020603050405020304" pitchFamily="18" charset="0"/>
                <a:cs typeface="Times New Roman" panose="02020603050405020304" pitchFamily="18" charset="0"/>
              </a:rPr>
              <a:t>Vural</a:t>
            </a:r>
            <a:r>
              <a:rPr lang="en-US" sz="1400" dirty="0">
                <a:latin typeface="Times New Roman" panose="02020603050405020304" pitchFamily="18" charset="0"/>
                <a:cs typeface="Times New Roman" panose="02020603050405020304" pitchFamily="18" charset="0"/>
              </a:rPr>
              <a:t>, and T. </a:t>
            </a:r>
            <a:r>
              <a:rPr lang="en-US" sz="1400" dirty="0" err="1">
                <a:latin typeface="Times New Roman" panose="02020603050405020304" pitchFamily="18" charset="0"/>
                <a:cs typeface="Times New Roman" panose="02020603050405020304" pitchFamily="18" charset="0"/>
              </a:rPr>
              <a:t>Yildirim</a:t>
            </a:r>
            <a:r>
              <a:rPr lang="en-US" sz="1400" dirty="0">
                <a:latin typeface="Times New Roman" panose="02020603050405020304" pitchFamily="18" charset="0"/>
                <a:cs typeface="Times New Roman" panose="02020603050405020304" pitchFamily="18" charset="0"/>
              </a:rPr>
              <a:t>, “Conic section function neural network circuitry for offline signature recognition,” </a:t>
            </a:r>
            <a:r>
              <a:rPr lang="en-US" sz="1400" i="1" dirty="0">
                <a:latin typeface="Times New Roman" panose="02020603050405020304" pitchFamily="18" charset="0"/>
                <a:cs typeface="Times New Roman" panose="02020603050405020304" pitchFamily="18" charset="0"/>
              </a:rPr>
              <a:t>IEEE Trans. Neural Networks</a:t>
            </a:r>
            <a:r>
              <a:rPr lang="en-US" sz="1400" dirty="0">
                <a:latin typeface="Times New Roman" panose="02020603050405020304" pitchFamily="18" charset="0"/>
                <a:cs typeface="Times New Roman" panose="02020603050405020304" pitchFamily="18" charset="0"/>
              </a:rPr>
              <a:t>, vol. 21, no. 4, pp. 667–672, 2010.</a:t>
            </a:r>
          </a:p>
          <a:p>
            <a:pPr marL="514350" indent="-514350">
              <a:buNone/>
            </a:pPr>
            <a:r>
              <a:rPr lang="en-US" sz="1400" dirty="0">
                <a:latin typeface="Times New Roman" panose="02020603050405020304" pitchFamily="18" charset="0"/>
                <a:cs typeface="Times New Roman" panose="02020603050405020304" pitchFamily="18" charset="0"/>
              </a:rPr>
              <a:t>[30]	M. A. Ferrer, A. Morales, and J. F. Vargas, “Off-line signature verification using local patterns,” </a:t>
            </a:r>
            <a:r>
              <a:rPr lang="en-US" sz="1400" i="1" dirty="0">
                <a:latin typeface="Times New Roman" panose="02020603050405020304" pitchFamily="18" charset="0"/>
                <a:cs typeface="Times New Roman" panose="02020603050405020304" pitchFamily="18" charset="0"/>
              </a:rPr>
              <a:t>2nd Natl. Conf. </a:t>
            </a:r>
            <a:r>
              <a:rPr lang="en-US" sz="1400" i="1" dirty="0" err="1">
                <a:latin typeface="Times New Roman" panose="02020603050405020304" pitchFamily="18" charset="0"/>
                <a:cs typeface="Times New Roman" panose="02020603050405020304" pitchFamily="18" charset="0"/>
              </a:rPr>
              <a:t>Telecommun</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pp. 1–6, 2011.</a:t>
            </a:r>
          </a:p>
          <a:p>
            <a:pPr marL="514350" indent="-514350">
              <a:buNone/>
            </a:pPr>
            <a:r>
              <a:rPr lang="en-US" sz="1400" dirty="0">
                <a:latin typeface="Times New Roman" panose="02020603050405020304" pitchFamily="18" charset="0"/>
                <a:cs typeface="Times New Roman" panose="02020603050405020304" pitchFamily="18" charset="0"/>
              </a:rPr>
              <a:t>[31]	M. Tahir and M. U. </a:t>
            </a:r>
            <a:r>
              <a:rPr lang="en-US" sz="1400" dirty="0" err="1">
                <a:latin typeface="Times New Roman" panose="02020603050405020304" pitchFamily="18" charset="0"/>
                <a:cs typeface="Times New Roman" panose="02020603050405020304" pitchFamily="18" charset="0"/>
              </a:rPr>
              <a:t>Akram</a:t>
            </a:r>
            <a:r>
              <a:rPr lang="en-US" sz="1400" dirty="0">
                <a:latin typeface="Times New Roman" panose="02020603050405020304" pitchFamily="18" charset="0"/>
                <a:cs typeface="Times New Roman" panose="02020603050405020304" pitchFamily="18" charset="0"/>
              </a:rPr>
              <a:t>, “Online Signature Verification using Hybrid Features,” </a:t>
            </a:r>
            <a:r>
              <a:rPr lang="en-US" sz="1400" i="1" dirty="0">
                <a:latin typeface="Times New Roman" panose="02020603050405020304" pitchFamily="18" charset="0"/>
                <a:cs typeface="Times New Roman" panose="02020603050405020304" pitchFamily="18" charset="0"/>
              </a:rPr>
              <a:t>Conf. Inf. </a:t>
            </a:r>
            <a:r>
              <a:rPr lang="en-US" sz="1400" i="1" dirty="0" err="1">
                <a:latin typeface="Times New Roman" panose="02020603050405020304" pitchFamily="18" charset="0"/>
                <a:cs typeface="Times New Roman" panose="02020603050405020304" pitchFamily="18" charset="0"/>
              </a:rPr>
              <a:t>Commun</a:t>
            </a:r>
            <a:r>
              <a:rPr lang="en-US" sz="1400" i="1" dirty="0">
                <a:latin typeface="Times New Roman" panose="02020603050405020304" pitchFamily="18" charset="0"/>
                <a:cs typeface="Times New Roman" panose="02020603050405020304" pitchFamily="18" charset="0"/>
              </a:rPr>
              <a:t>. Technol. Soc. Online</a:t>
            </a:r>
            <a:r>
              <a:rPr lang="en-US" sz="1400" dirty="0">
                <a:latin typeface="Times New Roman" panose="02020603050405020304" pitchFamily="18" charset="0"/>
                <a:cs typeface="Times New Roman" panose="02020603050405020304" pitchFamily="18" charset="0"/>
              </a:rPr>
              <a:t>, pp. 11–16, 2018.</a:t>
            </a:r>
          </a:p>
          <a:p>
            <a:pPr marL="514350" indent="-514350">
              <a:buNone/>
            </a:pPr>
            <a:r>
              <a:rPr lang="en-US" sz="1400" dirty="0">
                <a:latin typeface="Times New Roman" panose="02020603050405020304" pitchFamily="18" charset="0"/>
                <a:cs typeface="Times New Roman" panose="02020603050405020304" pitchFamily="18" charset="0"/>
              </a:rPr>
              <a:t>[32]	M. Pal, S. Bhattacharyya, and T. Sarkar, “Euler number based feature extraction technique for Gender Discrimination from offline Hindi signature using SVM &amp; BPNN classifier,” </a:t>
            </a:r>
            <a:r>
              <a:rPr lang="en-US" sz="1400" i="1" dirty="0">
                <a:latin typeface="Times New Roman" panose="02020603050405020304" pitchFamily="18" charset="0"/>
                <a:cs typeface="Times New Roman" panose="02020603050405020304" pitchFamily="18" charset="0"/>
              </a:rPr>
              <a:t>2018 </a:t>
            </a:r>
            <a:r>
              <a:rPr lang="en-US" sz="1400" i="1" dirty="0" err="1">
                <a:latin typeface="Times New Roman" panose="02020603050405020304" pitchFamily="18" charset="0"/>
                <a:cs typeface="Times New Roman" panose="02020603050405020304" pitchFamily="18" charset="0"/>
              </a:rPr>
              <a:t>Emerg</a:t>
            </a:r>
            <a:r>
              <a:rPr lang="en-US" sz="1400" i="1" dirty="0">
                <a:latin typeface="Times New Roman" panose="02020603050405020304" pitchFamily="18" charset="0"/>
                <a:cs typeface="Times New Roman" panose="02020603050405020304" pitchFamily="18" charset="0"/>
              </a:rPr>
              <a:t>. Trends Electron. Devices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Tech.</a:t>
            </a:r>
            <a:r>
              <a:rPr lang="en-US" sz="1400" dirty="0">
                <a:latin typeface="Times New Roman" panose="02020603050405020304" pitchFamily="18" charset="0"/>
                <a:cs typeface="Times New Roman" panose="02020603050405020304" pitchFamily="18" charset="0"/>
              </a:rPr>
              <a:t>, pp. 1–6, 2004.</a:t>
            </a:r>
          </a:p>
          <a:p>
            <a:pPr marL="514350" indent="-514350">
              <a:buNone/>
            </a:pPr>
            <a:r>
              <a:rPr lang="en-US" sz="1400" dirty="0">
                <a:latin typeface="Times New Roman" panose="02020603050405020304" pitchFamily="18" charset="0"/>
                <a:cs typeface="Times New Roman" panose="02020603050405020304" pitchFamily="18" charset="0"/>
              </a:rPr>
              <a:t>[33]	W. Pan and G. Chen, “A Method of Off-line Signature Verification for Digital Forensics,” </a:t>
            </a:r>
            <a:r>
              <a:rPr lang="en-US" sz="1400" i="1" dirty="0">
                <a:latin typeface="Times New Roman" panose="02020603050405020304" pitchFamily="18" charset="0"/>
                <a:cs typeface="Times New Roman" panose="02020603050405020304" pitchFamily="18" charset="0"/>
              </a:rPr>
              <a:t>12th Int. Conf. Nat. </a:t>
            </a:r>
            <a:r>
              <a:rPr lang="en-US" sz="1400" i="1" dirty="0" err="1">
                <a:latin typeface="Times New Roman" panose="02020603050405020304" pitchFamily="18" charset="0"/>
                <a:cs typeface="Times New Roman" panose="02020603050405020304" pitchFamily="18" charset="0"/>
              </a:rPr>
              <a:t>Comput</a:t>
            </a:r>
            <a:r>
              <a:rPr lang="en-US" sz="1400" i="1" dirty="0">
                <a:latin typeface="Times New Roman" panose="02020603050405020304" pitchFamily="18" charset="0"/>
                <a:cs typeface="Times New Roman" panose="02020603050405020304" pitchFamily="18" charset="0"/>
              </a:rPr>
              <a:t>. Fuzzy Syst. </a:t>
            </a:r>
            <a:r>
              <a:rPr lang="en-US" sz="1400" i="1" dirty="0" err="1">
                <a:latin typeface="Times New Roman" panose="02020603050405020304" pitchFamily="18" charset="0"/>
                <a:cs typeface="Times New Roman" panose="02020603050405020304" pitchFamily="18" charset="0"/>
              </a:rPr>
              <a:t>Knowl</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Discov</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pp. 488–493, 2016</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24</a:t>
            </a:fld>
            <a:endParaRPr lang="en-US"/>
          </a:p>
        </p:txBody>
      </p:sp>
      <p:sp>
        <p:nvSpPr>
          <p:cNvPr id="7" name="Title 1"/>
          <p:cNvSpPr txBox="1">
            <a:spLocks/>
          </p:cNvSpPr>
          <p:nvPr/>
        </p:nvSpPr>
        <p:spPr>
          <a:xfrm>
            <a:off x="428625" y="733602"/>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References</a:t>
            </a:r>
            <a:endParaRPr lang="en-US" dirty="0"/>
          </a:p>
        </p:txBody>
      </p:sp>
    </p:spTree>
    <p:extLst>
      <p:ext uri="{BB962C8B-B14F-4D97-AF65-F5344CB8AC3E}">
        <p14:creationId xmlns:p14="http://schemas.microsoft.com/office/powerpoint/2010/main" val="913556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088" y="1447800"/>
            <a:ext cx="8536112" cy="4933596"/>
          </a:xfrm>
        </p:spPr>
        <p:txBody>
          <a:bodyPr>
            <a:noAutofit/>
          </a:bodyPr>
          <a:lstStyle/>
          <a:p>
            <a:pPr marL="514350" indent="-514350">
              <a:buNone/>
            </a:pPr>
            <a:r>
              <a:rPr lang="en-US" sz="1400" dirty="0">
                <a:latin typeface="Times New Roman" panose="02020603050405020304" pitchFamily="18" charset="0"/>
                <a:cs typeface="Times New Roman" panose="02020603050405020304" pitchFamily="18" charset="0"/>
              </a:rPr>
              <a:t>[34]	M. A. Ferrer, J. B. Alonso, and C. M. </a:t>
            </a:r>
            <a:r>
              <a:rPr lang="en-US" sz="1400" dirty="0" err="1">
                <a:latin typeface="Times New Roman" panose="02020603050405020304" pitchFamily="18" charset="0"/>
                <a:cs typeface="Times New Roman" panose="02020603050405020304" pitchFamily="18" charset="0"/>
              </a:rPr>
              <a:t>Travieso</a:t>
            </a:r>
            <a:r>
              <a:rPr lang="en-US" sz="1400" dirty="0">
                <a:latin typeface="Times New Roman" panose="02020603050405020304" pitchFamily="18" charset="0"/>
                <a:cs typeface="Times New Roman" panose="02020603050405020304" pitchFamily="18" charset="0"/>
              </a:rPr>
              <a:t>, “Offline geometric parameters for automatic signature verification using fixed-point arithmetic,” </a:t>
            </a:r>
            <a:r>
              <a:rPr lang="en-US" sz="1400" i="1" dirty="0">
                <a:latin typeface="Times New Roman" panose="02020603050405020304" pitchFamily="18" charset="0"/>
                <a:cs typeface="Times New Roman" panose="02020603050405020304" pitchFamily="18" charset="0"/>
              </a:rPr>
              <a:t>IEEE Trans. Pattern Anal. Mach. </a:t>
            </a:r>
            <a:r>
              <a:rPr lang="en-US" sz="1400" i="1" dirty="0" err="1">
                <a:latin typeface="Times New Roman" panose="02020603050405020304" pitchFamily="18" charset="0"/>
                <a:cs typeface="Times New Roman" panose="02020603050405020304" pitchFamily="18" charset="0"/>
              </a:rPr>
              <a:t>Intell</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27, no. 6, pp. 993–997, 2005.</a:t>
            </a:r>
          </a:p>
          <a:p>
            <a:pPr marL="514350" indent="-514350">
              <a:buNone/>
            </a:pP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35]	S. A. </a:t>
            </a:r>
            <a:r>
              <a:rPr lang="en-US" sz="1400" dirty="0" err="1">
                <a:latin typeface="Times New Roman" panose="02020603050405020304" pitchFamily="18" charset="0"/>
                <a:cs typeface="Times New Roman" panose="02020603050405020304" pitchFamily="18" charset="0"/>
              </a:rPr>
              <a:t>Farimani</a:t>
            </a:r>
            <a:r>
              <a:rPr lang="en-US" sz="1400" dirty="0">
                <a:latin typeface="Times New Roman" panose="02020603050405020304" pitchFamily="18" charset="0"/>
                <a:cs typeface="Times New Roman" panose="02020603050405020304" pitchFamily="18" charset="0"/>
              </a:rPr>
              <a:t> and M. V. Jahan, “An HMM for Online Signature Verification Based on Velocity and Hand Movement Directions,” </a:t>
            </a:r>
            <a:r>
              <a:rPr lang="en-US" sz="1400" i="1" dirty="0">
                <a:latin typeface="Times New Roman" panose="02020603050405020304" pitchFamily="18" charset="0"/>
                <a:cs typeface="Times New Roman" panose="02020603050405020304" pitchFamily="18" charset="0"/>
              </a:rPr>
              <a:t>Iran. Jt. </a:t>
            </a:r>
            <a:r>
              <a:rPr lang="en-US" sz="1400" i="1" dirty="0" err="1">
                <a:latin typeface="Times New Roman" panose="02020603050405020304" pitchFamily="18" charset="0"/>
                <a:cs typeface="Times New Roman" panose="02020603050405020304" pitchFamily="18" charset="0"/>
              </a:rPr>
              <a:t>Congr</a:t>
            </a:r>
            <a:r>
              <a:rPr lang="en-US" sz="1400" i="1" dirty="0">
                <a:latin typeface="Times New Roman" panose="02020603050405020304" pitchFamily="18" charset="0"/>
                <a:cs typeface="Times New Roman" panose="02020603050405020304" pitchFamily="18" charset="0"/>
              </a:rPr>
              <a:t>. Fuzzy </a:t>
            </a:r>
            <a:r>
              <a:rPr lang="en-US" sz="1400" i="1" dirty="0" err="1">
                <a:latin typeface="Times New Roman" panose="02020603050405020304" pitchFamily="18" charset="0"/>
                <a:cs typeface="Times New Roman" panose="02020603050405020304" pitchFamily="18" charset="0"/>
              </a:rPr>
              <a:t>Intell</a:t>
            </a:r>
            <a:r>
              <a:rPr lang="en-US" sz="1400" i="1" dirty="0">
                <a:latin typeface="Times New Roman" panose="02020603050405020304" pitchFamily="18" charset="0"/>
                <a:cs typeface="Times New Roman" panose="02020603050405020304" pitchFamily="18" charset="0"/>
              </a:rPr>
              <a:t>. Syst.</a:t>
            </a:r>
            <a:r>
              <a:rPr lang="en-US" sz="1400" dirty="0">
                <a:latin typeface="Times New Roman" panose="02020603050405020304" pitchFamily="18" charset="0"/>
                <a:cs typeface="Times New Roman" panose="02020603050405020304" pitchFamily="18" charset="0"/>
              </a:rPr>
              <a:t>, pp. 205–209, 2018.</a:t>
            </a:r>
          </a:p>
          <a:p>
            <a:pPr marL="514350" indent="-514350">
              <a:buNone/>
            </a:pPr>
            <a:r>
              <a:rPr lang="en-US" sz="1400" dirty="0">
                <a:latin typeface="Times New Roman" panose="02020603050405020304" pitchFamily="18" charset="0"/>
                <a:cs typeface="Times New Roman" panose="02020603050405020304" pitchFamily="18" charset="0"/>
              </a:rPr>
              <a:t>[36]	G. Pirlo and D. </a:t>
            </a:r>
            <a:r>
              <a:rPr lang="en-US" sz="1400" dirty="0" err="1">
                <a:latin typeface="Times New Roman" panose="02020603050405020304" pitchFamily="18" charset="0"/>
                <a:cs typeface="Times New Roman" panose="02020603050405020304" pitchFamily="18" charset="0"/>
              </a:rPr>
              <a:t>Impedovo</a:t>
            </a:r>
            <a:r>
              <a:rPr lang="en-US" sz="1400" dirty="0">
                <a:latin typeface="Times New Roman" panose="02020603050405020304" pitchFamily="18" charset="0"/>
                <a:cs typeface="Times New Roman" panose="02020603050405020304" pitchFamily="18" charset="0"/>
              </a:rPr>
              <a:t>, “Verification of static signatures by optical flow analysis,” </a:t>
            </a:r>
            <a:r>
              <a:rPr lang="en-US" sz="1400" i="1" dirty="0">
                <a:latin typeface="Times New Roman" panose="02020603050405020304" pitchFamily="18" charset="0"/>
                <a:cs typeface="Times New Roman" panose="02020603050405020304" pitchFamily="18" charset="0"/>
              </a:rPr>
              <a:t>IEEE Trans. Human-Machine Syst.</a:t>
            </a:r>
            <a:r>
              <a:rPr lang="en-US" sz="1400" dirty="0">
                <a:latin typeface="Times New Roman" panose="02020603050405020304" pitchFamily="18" charset="0"/>
                <a:cs typeface="Times New Roman" panose="02020603050405020304" pitchFamily="18" charset="0"/>
              </a:rPr>
              <a:t>, vol. 43, no. 5, pp. 499–505, 2013.</a:t>
            </a:r>
          </a:p>
          <a:p>
            <a:pPr marL="514350" indent="-514350">
              <a:buNone/>
            </a:pPr>
            <a:r>
              <a:rPr lang="en-US" sz="1400" dirty="0">
                <a:latin typeface="Times New Roman" panose="02020603050405020304" pitchFamily="18" charset="0"/>
                <a:cs typeface="Times New Roman" panose="02020603050405020304" pitchFamily="18" charset="0"/>
              </a:rPr>
              <a:t>[37]	A. </a:t>
            </a:r>
            <a:r>
              <a:rPr lang="en-US" sz="1400" dirty="0" err="1">
                <a:latin typeface="Times New Roman" panose="02020603050405020304" pitchFamily="18" charset="0"/>
                <a:cs typeface="Times New Roman" panose="02020603050405020304" pitchFamily="18" charset="0"/>
              </a:rPr>
              <a:t>Alaei</a:t>
            </a:r>
            <a:r>
              <a:rPr lang="en-US" sz="1400" dirty="0">
                <a:latin typeface="Times New Roman" panose="02020603050405020304" pitchFamily="18" charset="0"/>
                <a:cs typeface="Times New Roman" panose="02020603050405020304" pitchFamily="18" charset="0"/>
              </a:rPr>
              <a:t>, S. Pal, U. Pal, and M. Blumenstein, “An Efficient Signature Verification Method Based on an Interval Symbolic Representation and a Fuzzy Similarity Measure,” </a:t>
            </a:r>
            <a:r>
              <a:rPr lang="en-US" sz="1400" i="1" dirty="0">
                <a:latin typeface="Times New Roman" panose="02020603050405020304" pitchFamily="18" charset="0"/>
                <a:cs typeface="Times New Roman" panose="02020603050405020304" pitchFamily="18" charset="0"/>
              </a:rPr>
              <a:t>IEEE Trans. Inf. Forensics </a:t>
            </a:r>
            <a:r>
              <a:rPr lang="en-US" sz="1400" i="1" dirty="0" err="1">
                <a:latin typeface="Times New Roman" panose="02020603050405020304" pitchFamily="18" charset="0"/>
                <a:cs typeface="Times New Roman" panose="02020603050405020304" pitchFamily="18" charset="0"/>
              </a:rPr>
              <a:t>Secur</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12, no. 10, pp. 2360–2372, 2017.</a:t>
            </a:r>
          </a:p>
          <a:p>
            <a:pPr marL="514350" indent="-514350">
              <a:buNone/>
            </a:pPr>
            <a:r>
              <a:rPr lang="en-US" sz="1400" dirty="0">
                <a:latin typeface="Times New Roman" panose="02020603050405020304" pitchFamily="18" charset="0"/>
                <a:cs typeface="Times New Roman" panose="02020603050405020304" pitchFamily="18" charset="0"/>
              </a:rPr>
              <a:t>[38]	D. S. Guru and H. N. Prakash, “Online Signature Verification and Recognition: An Approach based on Symbolic Representation.,” </a:t>
            </a:r>
            <a:r>
              <a:rPr lang="en-US" sz="1400" i="1" dirty="0">
                <a:latin typeface="Times New Roman" panose="02020603050405020304" pitchFamily="18" charset="0"/>
                <a:cs typeface="Times New Roman" panose="02020603050405020304" pitchFamily="18" charset="0"/>
              </a:rPr>
              <a:t>IEEE Trans. Pattern Anal. Mach. </a:t>
            </a:r>
            <a:r>
              <a:rPr lang="en-US" sz="1400" i="1" dirty="0" err="1">
                <a:latin typeface="Times New Roman" panose="02020603050405020304" pitchFamily="18" charset="0"/>
                <a:cs typeface="Times New Roman" panose="02020603050405020304" pitchFamily="18" charset="0"/>
              </a:rPr>
              <a:t>Intell</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31, no. 6, pp. 1059–73, 2009.</a:t>
            </a:r>
          </a:p>
          <a:p>
            <a:pPr marL="514350" indent="-514350">
              <a:buNone/>
            </a:pPr>
            <a:r>
              <a:rPr lang="en-US" sz="1400" dirty="0">
                <a:latin typeface="Times New Roman" panose="02020603050405020304" pitchFamily="18" charset="0"/>
                <a:cs typeface="Times New Roman" panose="02020603050405020304" pitchFamily="18" charset="0"/>
              </a:rPr>
              <a:t>[39]	A. Sharma and S. </a:t>
            </a:r>
            <a:r>
              <a:rPr lang="en-US" sz="1400" dirty="0" err="1">
                <a:latin typeface="Times New Roman" panose="02020603050405020304" pitchFamily="18" charset="0"/>
                <a:cs typeface="Times New Roman" panose="02020603050405020304" pitchFamily="18" charset="0"/>
              </a:rPr>
              <a:t>Sundaram</a:t>
            </a:r>
            <a:r>
              <a:rPr lang="en-US" sz="1400" dirty="0">
                <a:latin typeface="Times New Roman" panose="02020603050405020304" pitchFamily="18" charset="0"/>
                <a:cs typeface="Times New Roman" panose="02020603050405020304" pitchFamily="18" charset="0"/>
              </a:rPr>
              <a:t>, “On the Exploration of Information from the DTW Cost Matrix for Online Signature Verification,” </a:t>
            </a:r>
            <a:r>
              <a:rPr lang="en-US" sz="1400" i="1" dirty="0">
                <a:latin typeface="Times New Roman" panose="02020603050405020304" pitchFamily="18" charset="0"/>
                <a:cs typeface="Times New Roman" panose="02020603050405020304" pitchFamily="18" charset="0"/>
              </a:rPr>
              <a:t>IEEE Trans. </a:t>
            </a:r>
            <a:r>
              <a:rPr lang="en-US" sz="1400" i="1" dirty="0" err="1">
                <a:latin typeface="Times New Roman" panose="02020603050405020304" pitchFamily="18" charset="0"/>
                <a:cs typeface="Times New Roman" panose="02020603050405020304" pitchFamily="18" charset="0"/>
              </a:rPr>
              <a:t>Cybern</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vol. 48, no. 2, pp. 611–624, 2018.</a:t>
            </a:r>
          </a:p>
          <a:p>
            <a:pPr marL="514350" indent="-514350">
              <a:buNone/>
            </a:pPr>
            <a:r>
              <a:rPr lang="en-US" sz="1400" dirty="0">
                <a:latin typeface="Times New Roman" panose="02020603050405020304" pitchFamily="18" charset="0"/>
                <a:cs typeface="Times New Roman" panose="02020603050405020304" pitchFamily="18" charset="0"/>
              </a:rPr>
              <a:t>[40]	G. Pirlo, V. </a:t>
            </a:r>
            <a:r>
              <a:rPr lang="en-US" sz="1400" dirty="0" err="1">
                <a:latin typeface="Times New Roman" panose="02020603050405020304" pitchFamily="18" charset="0"/>
                <a:cs typeface="Times New Roman" panose="02020603050405020304" pitchFamily="18" charset="0"/>
              </a:rPr>
              <a:t>Cuccovillo</a:t>
            </a:r>
            <a:r>
              <a:rPr lang="en-US" sz="1400" dirty="0">
                <a:latin typeface="Times New Roman" panose="02020603050405020304" pitchFamily="18" charset="0"/>
                <a:cs typeface="Times New Roman" panose="02020603050405020304" pitchFamily="18" charset="0"/>
              </a:rPr>
              <a:t>, M. Diaz-Cabrera, D. </a:t>
            </a:r>
            <a:r>
              <a:rPr lang="en-US" sz="1400" dirty="0" err="1">
                <a:latin typeface="Times New Roman" panose="02020603050405020304" pitchFamily="18" charset="0"/>
                <a:cs typeface="Times New Roman" panose="02020603050405020304" pitchFamily="18" charset="0"/>
              </a:rPr>
              <a:t>Impedovo</a:t>
            </a:r>
            <a:r>
              <a:rPr lang="en-US" sz="1400" dirty="0">
                <a:latin typeface="Times New Roman" panose="02020603050405020304" pitchFamily="18" charset="0"/>
                <a:cs typeface="Times New Roman" panose="02020603050405020304" pitchFamily="18" charset="0"/>
              </a:rPr>
              <a:t>, and P. </a:t>
            </a:r>
            <a:r>
              <a:rPr lang="en-US" sz="1400" dirty="0" err="1">
                <a:latin typeface="Times New Roman" panose="02020603050405020304" pitchFamily="18" charset="0"/>
                <a:cs typeface="Times New Roman" panose="02020603050405020304" pitchFamily="18" charset="0"/>
              </a:rPr>
              <a:t>Mignone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Multidomain</a:t>
            </a:r>
            <a:r>
              <a:rPr lang="en-US" sz="1400" dirty="0">
                <a:latin typeface="Times New Roman" panose="02020603050405020304" pitchFamily="18" charset="0"/>
                <a:cs typeface="Times New Roman" panose="02020603050405020304" pitchFamily="18" charset="0"/>
              </a:rPr>
              <a:t> Verification of Dynamic Signatures Using Local Stability Analysis,” </a:t>
            </a:r>
            <a:r>
              <a:rPr lang="en-US" sz="1400" i="1" dirty="0">
                <a:latin typeface="Times New Roman" panose="02020603050405020304" pitchFamily="18" charset="0"/>
                <a:cs typeface="Times New Roman" panose="02020603050405020304" pitchFamily="18" charset="0"/>
              </a:rPr>
              <a:t>IEEE Trans. Human-Machine Syst.</a:t>
            </a:r>
            <a:r>
              <a:rPr lang="en-US" sz="1400" dirty="0">
                <a:latin typeface="Times New Roman" panose="02020603050405020304" pitchFamily="18" charset="0"/>
                <a:cs typeface="Times New Roman" panose="02020603050405020304" pitchFamily="18" charset="0"/>
              </a:rPr>
              <a:t>, vol. 45, no. 6, pp. 805–810, 2015.</a:t>
            </a:r>
          </a:p>
          <a:p>
            <a:pPr marL="514350" indent="-514350">
              <a:buNone/>
            </a:pPr>
            <a:r>
              <a:rPr lang="en-GB" sz="1400" dirty="0">
                <a:latin typeface="Times New Roman" panose="02020603050405020304" pitchFamily="18" charset="0"/>
                <a:cs typeface="Times New Roman" panose="02020603050405020304" pitchFamily="18" charset="0"/>
              </a:rPr>
              <a:t>[41]	Python : </a:t>
            </a:r>
            <a:r>
              <a:rPr lang="en-GB" sz="1400" u="sng" dirty="0">
                <a:latin typeface="Times New Roman" panose="02020603050405020304" pitchFamily="18" charset="0"/>
                <a:cs typeface="Times New Roman" panose="02020603050405020304" pitchFamily="18" charset="0"/>
                <a:hlinkClick r:id="rId2"/>
              </a:rPr>
              <a:t>https://www.python.org/</a:t>
            </a:r>
            <a:endParaRPr lang="en-US" sz="1400" dirty="0">
              <a:latin typeface="Times New Roman" panose="02020603050405020304" pitchFamily="18" charset="0"/>
              <a:cs typeface="Times New Roman" panose="02020603050405020304" pitchFamily="18" charset="0"/>
            </a:endParaRPr>
          </a:p>
          <a:p>
            <a:pPr marL="514350" indent="-514350">
              <a:buNone/>
            </a:pPr>
            <a:r>
              <a:rPr lang="en-GB" sz="1400" dirty="0">
                <a:latin typeface="Times New Roman" panose="02020603050405020304" pitchFamily="18" charset="0"/>
                <a:cs typeface="Times New Roman" panose="02020603050405020304" pitchFamily="18" charset="0"/>
              </a:rPr>
              <a:t>[42]	Dataset source :- </a:t>
            </a:r>
            <a:r>
              <a:rPr lang="en-GB" sz="1400" u="sng" dirty="0">
                <a:latin typeface="Times New Roman" panose="02020603050405020304" pitchFamily="18" charset="0"/>
                <a:cs typeface="Times New Roman" panose="02020603050405020304" pitchFamily="18" charset="0"/>
                <a:hlinkClick r:id="rId3"/>
              </a:rPr>
              <a:t>http://</a:t>
            </a:r>
            <a:r>
              <a:rPr lang="en-GB" sz="1400" u="sng" dirty="0" smtClean="0">
                <a:latin typeface="Times New Roman" panose="02020603050405020304" pitchFamily="18" charset="0"/>
                <a:cs typeface="Times New Roman" panose="02020603050405020304" pitchFamily="18" charset="0"/>
                <a:hlinkClick r:id="rId3"/>
              </a:rPr>
              <a:t>www.iapr-tc11.org/mediawiki/index.php?title=Datasets_List#Handwritten%20Documents</a:t>
            </a:r>
            <a:r>
              <a:rPr lang="en-GB" sz="1400" u="sng" dirty="0" smtClean="0">
                <a:latin typeface="Times New Roman" panose="02020603050405020304" pitchFamily="18" charset="0"/>
                <a:cs typeface="Times New Roman" panose="02020603050405020304" pitchFamily="18" charset="0"/>
              </a:rPr>
              <a:t/>
            </a:r>
            <a:br>
              <a:rPr lang="en-GB" sz="1400" u="sng" dirty="0" smtClean="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endParaRPr lang="en-US" sz="1400" dirty="0"/>
          </a:p>
          <a:p>
            <a:endParaRPr lang="en-US" sz="1400"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25</a:t>
            </a:fld>
            <a:endParaRPr lang="en-US"/>
          </a:p>
        </p:txBody>
      </p:sp>
      <p:sp>
        <p:nvSpPr>
          <p:cNvPr id="7" name="Title 1"/>
          <p:cNvSpPr txBox="1">
            <a:spLocks/>
          </p:cNvSpPr>
          <p:nvPr/>
        </p:nvSpPr>
        <p:spPr>
          <a:xfrm>
            <a:off x="428625" y="733602"/>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References</a:t>
            </a:r>
            <a:endParaRPr lang="en-US" dirty="0"/>
          </a:p>
        </p:txBody>
      </p:sp>
    </p:spTree>
    <p:extLst>
      <p:ext uri="{BB962C8B-B14F-4D97-AF65-F5344CB8AC3E}">
        <p14:creationId xmlns:p14="http://schemas.microsoft.com/office/powerpoint/2010/main" val="1364304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IN" sz="4800" dirty="0" smtClean="0"/>
              <a:t>Thank You </a:t>
            </a:r>
            <a:r>
              <a:rPr lang="en-IN" sz="4800" dirty="0" smtClean="0">
                <a:sym typeface="Wingdings" pitchFamily="2" charset="2"/>
              </a:rPr>
              <a:t> </a:t>
            </a:r>
            <a:endParaRPr lang="en-IN" sz="4800" dirty="0"/>
          </a:p>
        </p:txBody>
      </p:sp>
      <p:sp>
        <p:nvSpPr>
          <p:cNvPr id="8" name="Subtitle 7"/>
          <p:cNvSpPr>
            <a:spLocks noGrp="1"/>
          </p:cNvSpPr>
          <p:nvPr>
            <p:ph type="subTitle" idx="1"/>
          </p:nvPr>
        </p:nvSpPr>
        <p:spPr/>
        <p:txBody>
          <a:bodyPr>
            <a:normAutofit/>
          </a:bodyPr>
          <a:lstStyle/>
          <a:p>
            <a:r>
              <a:rPr lang="en-IN" sz="3200" b="1" dirty="0" smtClean="0"/>
              <a:t>Any Questions?</a:t>
            </a:r>
            <a:endParaRPr lang="en-IN" sz="3200" b="1"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26</a:t>
            </a:fld>
            <a:endParaRPr lang="en-US"/>
          </a:p>
        </p:txBody>
      </p:sp>
    </p:spTree>
    <p:extLst>
      <p:ext uri="{BB962C8B-B14F-4D97-AF65-F5344CB8AC3E}">
        <p14:creationId xmlns:p14="http://schemas.microsoft.com/office/powerpoint/2010/main" val="4245958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a:xfrm>
            <a:off x="1179389" y="2209800"/>
            <a:ext cx="6669211" cy="3657600"/>
          </a:xfrm>
        </p:spPr>
        <p:txBody>
          <a:bodyPr>
            <a:normAutofit/>
          </a:bodyPr>
          <a:lstStyle/>
          <a:p>
            <a:r>
              <a:rPr lang="en-US" dirty="0" smtClean="0"/>
              <a:t>Signature Verification </a:t>
            </a:r>
            <a:r>
              <a:rPr lang="en-US" dirty="0"/>
              <a:t>is the procedure of determining to </a:t>
            </a:r>
            <a:r>
              <a:rPr lang="en-US" dirty="0" smtClean="0">
                <a:solidFill>
                  <a:srgbClr val="FF0000"/>
                </a:solidFill>
              </a:rPr>
              <a:t>whether a particular </a:t>
            </a:r>
            <a:r>
              <a:rPr lang="en-US" dirty="0">
                <a:solidFill>
                  <a:srgbClr val="FF0000"/>
                </a:solidFill>
              </a:rPr>
              <a:t>signature </a:t>
            </a:r>
            <a:r>
              <a:rPr lang="en-US" dirty="0" smtClean="0">
                <a:solidFill>
                  <a:srgbClr val="FF0000"/>
                </a:solidFill>
              </a:rPr>
              <a:t>is genuine or forged</a:t>
            </a:r>
            <a:r>
              <a:rPr lang="en-US" dirty="0" smtClean="0"/>
              <a:t>. </a:t>
            </a:r>
            <a:endParaRPr lang="en-US" dirty="0"/>
          </a:p>
          <a:p>
            <a:endParaRPr lang="en-US" dirty="0"/>
          </a:p>
          <a:p>
            <a:r>
              <a:rPr lang="en-US" dirty="0" smtClean="0"/>
              <a:t>System would take as input signature images and tell us, If the signature is forged or genuine</a:t>
            </a:r>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3</a:t>
            </a:fld>
            <a:endParaRPr lang="en-US"/>
          </a:p>
        </p:txBody>
      </p:sp>
    </p:spTree>
    <p:extLst>
      <p:ext uri="{BB962C8B-B14F-4D97-AF65-F5344CB8AC3E}">
        <p14:creationId xmlns:p14="http://schemas.microsoft.com/office/powerpoint/2010/main" val="2732484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a:t>
            </a:r>
            <a:r>
              <a:rPr lang="en-US" dirty="0" smtClean="0"/>
              <a:t>Review</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4</a:t>
            </a:fld>
            <a:endParaRPr lang="en-US"/>
          </a:p>
        </p:txBody>
      </p:sp>
      <p:sp>
        <p:nvSpPr>
          <p:cNvPr id="14" name="Content Placeholder 13"/>
          <p:cNvSpPr>
            <a:spLocks noGrp="1"/>
          </p:cNvSpPr>
          <p:nvPr>
            <p:ph idx="1"/>
          </p:nvPr>
        </p:nvSpPr>
        <p:spPr>
          <a:xfrm>
            <a:off x="685800" y="2286000"/>
            <a:ext cx="7543800" cy="3994151"/>
          </a:xfrm>
        </p:spPr>
        <p:txBody>
          <a:bodyPr/>
          <a:lstStyle/>
          <a:p>
            <a:r>
              <a:rPr lang="en-US" dirty="0" smtClean="0"/>
              <a:t>An </a:t>
            </a:r>
            <a:r>
              <a:rPr lang="en-US" dirty="0" smtClean="0">
                <a:solidFill>
                  <a:srgbClr val="FF0000"/>
                </a:solidFill>
              </a:rPr>
              <a:t>excel sheet </a:t>
            </a:r>
            <a:r>
              <a:rPr lang="en-US" dirty="0" smtClean="0"/>
              <a:t>of all the Literature Review has been prepared and is been attached with this slide.</a:t>
            </a:r>
            <a:endParaRPr lang="en-US" dirty="0"/>
          </a:p>
          <a:p>
            <a:r>
              <a:rPr lang="en-US" dirty="0" smtClean="0"/>
              <a:t>The literature review contains total of </a:t>
            </a:r>
            <a:r>
              <a:rPr lang="en-US" dirty="0" smtClean="0">
                <a:solidFill>
                  <a:srgbClr val="FF0000"/>
                </a:solidFill>
              </a:rPr>
              <a:t>40 research papers</a:t>
            </a:r>
            <a:r>
              <a:rPr lang="en-US" dirty="0" smtClean="0"/>
              <a:t> based on the topic Signature Recognition</a:t>
            </a:r>
          </a:p>
          <a:p>
            <a:r>
              <a:rPr lang="en-US" dirty="0" smtClean="0"/>
              <a:t>Most of the papers make use of </a:t>
            </a:r>
            <a:r>
              <a:rPr lang="en-US" dirty="0" smtClean="0">
                <a:solidFill>
                  <a:srgbClr val="FF0000"/>
                </a:solidFill>
              </a:rPr>
              <a:t>3 stages</a:t>
            </a:r>
            <a:r>
              <a:rPr lang="en-US" dirty="0" smtClean="0"/>
              <a:t>: </a:t>
            </a:r>
          </a:p>
          <a:p>
            <a:pPr lvl="1"/>
            <a:r>
              <a:rPr lang="en-US" dirty="0" smtClean="0"/>
              <a:t>Preprocessing stage</a:t>
            </a:r>
          </a:p>
          <a:p>
            <a:pPr lvl="1"/>
            <a:r>
              <a:rPr lang="en-US" dirty="0" smtClean="0"/>
              <a:t>Feature extraction stage</a:t>
            </a:r>
          </a:p>
          <a:p>
            <a:pPr lvl="1"/>
            <a:r>
              <a:rPr lang="en-US" dirty="0" smtClean="0"/>
              <a:t>Classification stage</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75693820"/>
              </p:ext>
            </p:extLst>
          </p:nvPr>
        </p:nvGraphicFramePr>
        <p:xfrm>
          <a:off x="6697660" y="4364699"/>
          <a:ext cx="1531940" cy="1327150"/>
        </p:xfrm>
        <a:graphic>
          <a:graphicData uri="http://schemas.openxmlformats.org/presentationml/2006/ole">
            <mc:AlternateContent xmlns:mc="http://schemas.openxmlformats.org/markup-compatibility/2006">
              <mc:Choice xmlns:v="urn:schemas-microsoft-com:vml" Requires="v">
                <p:oleObj spid="_x0000_s1319"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6697660" y="4364699"/>
                        <a:ext cx="1531940" cy="13271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59481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46288"/>
            <a:ext cx="2133600" cy="400233"/>
          </a:xfrm>
        </p:spPr>
        <p:txBody>
          <a:bodyPr/>
          <a:lstStyle/>
          <a:p>
            <a:fld id="{43EB6444-05C2-4DB9-99E3-3024D2735779}" type="datetime3">
              <a:rPr lang="en-US" sz="1100" smtClean="0"/>
              <a:pPr/>
              <a:t>22 March 2019</a:t>
            </a:fld>
            <a:endParaRPr lang="en-US" sz="1100"/>
          </a:p>
        </p:txBody>
      </p:sp>
      <p:sp>
        <p:nvSpPr>
          <p:cNvPr id="5" name="Footer Placeholder 4"/>
          <p:cNvSpPr>
            <a:spLocks noGrp="1"/>
          </p:cNvSpPr>
          <p:nvPr>
            <p:ph type="ftr" sz="quarter" idx="11"/>
          </p:nvPr>
        </p:nvSpPr>
        <p:spPr>
          <a:xfrm>
            <a:off x="3122488" y="6338438"/>
            <a:ext cx="2895600" cy="400233"/>
          </a:xfrm>
        </p:spPr>
        <p:txBody>
          <a:bodyPr/>
          <a:lstStyle/>
          <a:p>
            <a:r>
              <a:rPr lang="en-IN" sz="1100" smtClean="0"/>
              <a:t>Computer Engineering Dept. MPSTME, Mumbai Campus </a:t>
            </a:r>
            <a:endParaRPr lang="en-US" sz="1100"/>
          </a:p>
        </p:txBody>
      </p:sp>
      <p:sp>
        <p:nvSpPr>
          <p:cNvPr id="6" name="Slide Number Placeholder 5"/>
          <p:cNvSpPr>
            <a:spLocks noGrp="1"/>
          </p:cNvSpPr>
          <p:nvPr>
            <p:ph type="sldNum" sz="quarter" idx="12"/>
          </p:nvPr>
        </p:nvSpPr>
        <p:spPr>
          <a:xfrm>
            <a:off x="6553200" y="6338438"/>
            <a:ext cx="2133600" cy="400233"/>
          </a:xfrm>
        </p:spPr>
        <p:txBody>
          <a:bodyPr/>
          <a:lstStyle/>
          <a:p>
            <a:fld id="{CD173756-56D4-480A-AE5D-4130879C57F5}" type="slidenum">
              <a:rPr lang="en-US" sz="1100" smtClean="0"/>
              <a:pPr/>
              <a:t>5</a:t>
            </a:fld>
            <a:endParaRPr lang="en-US" sz="1100"/>
          </a:p>
        </p:txBody>
      </p:sp>
      <p:sp>
        <p:nvSpPr>
          <p:cNvPr id="9" name="Title 1"/>
          <p:cNvSpPr txBox="1">
            <a:spLocks/>
          </p:cNvSpPr>
          <p:nvPr/>
        </p:nvSpPr>
        <p:spPr>
          <a:xfrm>
            <a:off x="2501168" y="735491"/>
            <a:ext cx="5118832" cy="67275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smtClean="0">
                <a:ln>
                  <a:noFill/>
                </a:ln>
                <a:solidFill>
                  <a:schemeClr val="tx1"/>
                </a:solidFill>
                <a:effectLst/>
                <a:uLnTx/>
                <a:uFillTx/>
                <a:latin typeface="+mj-lt"/>
                <a:ea typeface="+mj-ea"/>
                <a:cs typeface="+mj-cs"/>
              </a:rPr>
              <a:t>Proposed</a:t>
            </a:r>
            <a:r>
              <a:rPr kumimoji="0" lang="en-IN" sz="3600" b="1" i="0" u="none" strike="noStrike" kern="1200" cap="none" spc="0" normalizeH="0" noProof="0" dirty="0" smtClean="0">
                <a:ln>
                  <a:noFill/>
                </a:ln>
                <a:solidFill>
                  <a:schemeClr val="tx1"/>
                </a:solidFill>
                <a:effectLst/>
                <a:uLnTx/>
                <a:uFillTx/>
                <a:latin typeface="+mj-lt"/>
                <a:ea typeface="+mj-ea"/>
                <a:cs typeface="+mj-cs"/>
              </a:rPr>
              <a:t> Work</a:t>
            </a:r>
          </a:p>
        </p:txBody>
      </p:sp>
      <p:pic>
        <p:nvPicPr>
          <p:cNvPr id="8" name="Picture 7" descr="FlowChart"/>
          <p:cNvPicPr/>
          <p:nvPr/>
        </p:nvPicPr>
        <p:blipFill>
          <a:blip r:embed="rId2">
            <a:extLst>
              <a:ext uri="{28A0092B-C50C-407E-A947-70E740481C1C}">
                <a14:useLocalDpi xmlns:a14="http://schemas.microsoft.com/office/drawing/2010/main" val="0"/>
              </a:ext>
            </a:extLst>
          </a:blip>
          <a:srcRect r="6789"/>
          <a:stretch>
            <a:fillRect/>
          </a:stretch>
        </p:blipFill>
        <p:spPr bwMode="auto">
          <a:xfrm>
            <a:off x="1116540" y="1501550"/>
            <a:ext cx="6907496" cy="473573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132" y="1104550"/>
            <a:ext cx="6400800" cy="914400"/>
          </a:xfrm>
        </p:spPr>
        <p:txBody>
          <a:bodyPr>
            <a:normAutofit/>
          </a:bodyPr>
          <a:lstStyle/>
          <a:p>
            <a:pPr marL="342900" indent="-342900">
              <a:buFont typeface="Wingdings" panose="05000000000000000000" pitchFamily="2" charset="2"/>
              <a:buChar char="q"/>
            </a:pPr>
            <a:r>
              <a:rPr lang="en-US" sz="2400" b="0" dirty="0" smtClean="0"/>
              <a:t>Local Binary Pattern</a:t>
            </a:r>
            <a:endParaRPr lang="en-US" sz="2400" b="0"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6</a:t>
            </a:fld>
            <a:endParaRPr lang="en-US"/>
          </a:p>
        </p:txBody>
      </p:sp>
      <p:pic>
        <p:nvPicPr>
          <p:cNvPr id="7" name="Picture 6"/>
          <p:cNvPicPr>
            <a:picLocks noChangeAspect="1"/>
          </p:cNvPicPr>
          <p:nvPr/>
        </p:nvPicPr>
        <p:blipFill>
          <a:blip r:embed="rId2"/>
          <a:stretch>
            <a:fillRect/>
          </a:stretch>
        </p:blipFill>
        <p:spPr>
          <a:xfrm>
            <a:off x="0" y="1755977"/>
            <a:ext cx="4282537" cy="2260228"/>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837675" y="4022746"/>
            <a:ext cx="7205663" cy="2827430"/>
          </a:xfrm>
          <a:prstGeom prst="rect">
            <a:avLst/>
          </a:prstGeom>
          <a:ln>
            <a:solidFill>
              <a:schemeClr val="accent1"/>
            </a:solidFill>
          </a:ln>
        </p:spPr>
      </p:pic>
      <p:pic>
        <p:nvPicPr>
          <p:cNvPr id="10" name="Picture 9"/>
          <p:cNvPicPr>
            <a:picLocks noChangeAspect="1"/>
          </p:cNvPicPr>
          <p:nvPr/>
        </p:nvPicPr>
        <p:blipFill>
          <a:blip r:embed="rId4"/>
          <a:stretch>
            <a:fillRect/>
          </a:stretch>
        </p:blipFill>
        <p:spPr>
          <a:xfrm>
            <a:off x="4282537" y="1573469"/>
            <a:ext cx="4863496" cy="2732494"/>
          </a:xfrm>
          <a:prstGeom prst="rect">
            <a:avLst/>
          </a:prstGeom>
          <a:ln>
            <a:solidFill>
              <a:schemeClr val="accent1"/>
            </a:solidFill>
          </a:ln>
        </p:spPr>
      </p:pic>
      <p:sp>
        <p:nvSpPr>
          <p:cNvPr id="17" name="Bent-Up Arrow 16"/>
          <p:cNvSpPr/>
          <p:nvPr/>
        </p:nvSpPr>
        <p:spPr>
          <a:xfrm rot="5400000" flipV="1">
            <a:off x="3072830" y="3930676"/>
            <a:ext cx="790576" cy="992635"/>
          </a:xfrm>
          <a:prstGeom prst="bentUpArrow">
            <a:avLst>
              <a:gd name="adj1" fmla="val 16964"/>
              <a:gd name="adj2" fmla="val 30666"/>
              <a:gd name="adj3" fmla="val 25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Up Arrow 17"/>
          <p:cNvSpPr/>
          <p:nvPr/>
        </p:nvSpPr>
        <p:spPr>
          <a:xfrm>
            <a:off x="8043338" y="4426993"/>
            <a:ext cx="948262" cy="1669007"/>
          </a:xfrm>
          <a:prstGeom prst="bentUpArrow">
            <a:avLst>
              <a:gd name="adj1" fmla="val 17975"/>
              <a:gd name="adj2" fmla="val 37733"/>
              <a:gd name="adj3" fmla="val 25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2501168" y="735491"/>
            <a:ext cx="5118832" cy="67275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smtClean="0">
                <a:ln>
                  <a:noFill/>
                </a:ln>
                <a:solidFill>
                  <a:schemeClr val="tx1"/>
                </a:solidFill>
                <a:effectLst/>
                <a:uLnTx/>
                <a:uFillTx/>
                <a:latin typeface="+mj-lt"/>
                <a:ea typeface="+mj-ea"/>
                <a:cs typeface="+mj-cs"/>
              </a:rPr>
              <a:t>Proposed</a:t>
            </a:r>
            <a:r>
              <a:rPr kumimoji="0" lang="en-IN" sz="3600" b="1" i="0" u="none" strike="noStrike" kern="1200" cap="none" spc="0" normalizeH="0" noProof="0" dirty="0" smtClean="0">
                <a:ln>
                  <a:noFill/>
                </a:ln>
                <a:solidFill>
                  <a:schemeClr val="tx1"/>
                </a:solidFill>
                <a:effectLst/>
                <a:uLnTx/>
                <a:uFillTx/>
                <a:latin typeface="+mj-lt"/>
                <a:ea typeface="+mj-ea"/>
                <a:cs typeface="+mj-cs"/>
              </a:rPr>
              <a:t> Work</a:t>
            </a:r>
          </a:p>
        </p:txBody>
      </p:sp>
    </p:spTree>
    <p:extLst>
      <p:ext uri="{BB962C8B-B14F-4D97-AF65-F5344CB8AC3E}">
        <p14:creationId xmlns:p14="http://schemas.microsoft.com/office/powerpoint/2010/main" val="2596671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1063" y="685800"/>
            <a:ext cx="5791200" cy="914400"/>
          </a:xfrm>
        </p:spPr>
        <p:txBody>
          <a:bodyPr>
            <a:normAutofit/>
          </a:bodyPr>
          <a:lstStyle/>
          <a:p>
            <a:r>
              <a:rPr lang="en-US" sz="3200" dirty="0" smtClean="0"/>
              <a:t>Implementation tool &amp; setup</a:t>
            </a:r>
            <a:endParaRPr lang="en-US" sz="3200" dirty="0"/>
          </a:p>
        </p:txBody>
      </p:sp>
      <p:sp>
        <p:nvSpPr>
          <p:cNvPr id="3" name="Content Placeholder 2"/>
          <p:cNvSpPr>
            <a:spLocks noGrp="1"/>
          </p:cNvSpPr>
          <p:nvPr>
            <p:ph idx="1"/>
          </p:nvPr>
        </p:nvSpPr>
        <p:spPr>
          <a:xfrm>
            <a:off x="533400" y="1524000"/>
            <a:ext cx="5201516" cy="4572000"/>
          </a:xfrm>
        </p:spPr>
        <p:txBody>
          <a:bodyPr>
            <a:normAutofit fontScale="92500" lnSpcReduction="20000"/>
          </a:bodyPr>
          <a:lstStyle/>
          <a:p>
            <a:r>
              <a:rPr lang="en-US" b="1" dirty="0" smtClean="0"/>
              <a:t>Python using </a:t>
            </a:r>
            <a:r>
              <a:rPr lang="en-US" b="1" dirty="0" err="1" smtClean="0"/>
              <a:t>PyCharm</a:t>
            </a:r>
            <a:endParaRPr lang="en-US" b="1" dirty="0" smtClean="0"/>
          </a:p>
          <a:p>
            <a:pPr lvl="1"/>
            <a:r>
              <a:rPr lang="en-US" sz="2200" dirty="0" smtClean="0"/>
              <a:t>Python is a </a:t>
            </a:r>
            <a:r>
              <a:rPr lang="en-US" sz="2200" dirty="0"/>
              <a:t>popular programming language used in </a:t>
            </a:r>
            <a:r>
              <a:rPr lang="en-US" sz="2200" dirty="0" smtClean="0"/>
              <a:t>web &amp; software </a:t>
            </a:r>
            <a:r>
              <a:rPr lang="en-US" sz="2200" dirty="0"/>
              <a:t>development, mathematics, system scripting </a:t>
            </a:r>
            <a:endParaRPr lang="en-US" sz="2200" dirty="0" smtClean="0"/>
          </a:p>
          <a:p>
            <a:pPr lvl="1"/>
            <a:r>
              <a:rPr lang="en-US" sz="2200" dirty="0" err="1" smtClean="0"/>
              <a:t>PyCharm</a:t>
            </a:r>
            <a:r>
              <a:rPr lang="en-US" sz="2200" dirty="0" smtClean="0"/>
              <a:t> is a python editor and compiler allows </a:t>
            </a:r>
            <a:r>
              <a:rPr lang="en-US" dirty="0"/>
              <a:t>intelligent code completion, on-the-fly error checking and quick-fixes, easy project navigation, and much more</a:t>
            </a:r>
            <a:r>
              <a:rPr lang="en-US" dirty="0" smtClean="0"/>
              <a:t>.</a:t>
            </a:r>
          </a:p>
          <a:p>
            <a:pPr lvl="1"/>
            <a:endParaRPr lang="en-US" dirty="0"/>
          </a:p>
          <a:p>
            <a:r>
              <a:rPr lang="en-US" b="1" dirty="0"/>
              <a:t>SQL using MySQL </a:t>
            </a:r>
          </a:p>
          <a:p>
            <a:pPr lvl="1"/>
            <a:r>
              <a:rPr lang="en-US" dirty="0"/>
              <a:t>SQL is a standard language for storing, manipulating and retrieving data in databases. </a:t>
            </a:r>
          </a:p>
          <a:p>
            <a:pPr lvl="1"/>
            <a:r>
              <a:rPr lang="en-US" dirty="0"/>
              <a:t>MySQL is an open source relational database management system, very easy to establish, use and manage</a:t>
            </a:r>
            <a:endParaRPr lang="en-US" sz="2200" dirty="0">
              <a:solidFill>
                <a:srgbClr val="FF0000"/>
              </a:solidFill>
            </a:endParaRPr>
          </a:p>
          <a:p>
            <a:pPr marL="457200" lvl="1" indent="0">
              <a:buNone/>
            </a:pPr>
            <a:endParaRPr lang="en-US" sz="2200" dirty="0"/>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7</a:t>
            </a:fld>
            <a:endParaRPr lang="en-US"/>
          </a:p>
        </p:txBody>
      </p:sp>
      <p:sp>
        <p:nvSpPr>
          <p:cNvPr id="8" name="AutoShape 1" descr="OpenCV"/>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numpy"/>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imutil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PyMySQL"/>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o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scipy"/>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mahota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matplotlib"/>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a:blip r:embed="rId2"/>
          <a:stretch>
            <a:fillRect/>
          </a:stretch>
        </p:blipFill>
        <p:spPr>
          <a:xfrm>
            <a:off x="5736314" y="1587500"/>
            <a:ext cx="1429790" cy="1435661"/>
          </a:xfrm>
          <a:prstGeom prst="rect">
            <a:avLst/>
          </a:prstGeom>
        </p:spPr>
      </p:pic>
      <p:pic>
        <p:nvPicPr>
          <p:cNvPr id="17" name="Picture 16"/>
          <p:cNvPicPr>
            <a:picLocks noChangeAspect="1"/>
          </p:cNvPicPr>
          <p:nvPr/>
        </p:nvPicPr>
        <p:blipFill>
          <a:blip r:embed="rId3"/>
          <a:stretch>
            <a:fillRect/>
          </a:stretch>
        </p:blipFill>
        <p:spPr>
          <a:xfrm>
            <a:off x="7334939" y="2706415"/>
            <a:ext cx="1626198" cy="1581275"/>
          </a:xfrm>
          <a:prstGeom prst="rect">
            <a:avLst/>
          </a:prstGeom>
        </p:spPr>
      </p:pic>
      <p:pic>
        <p:nvPicPr>
          <p:cNvPr id="18" name="Picture 17"/>
          <p:cNvPicPr>
            <a:picLocks noChangeAspect="1"/>
          </p:cNvPicPr>
          <p:nvPr/>
        </p:nvPicPr>
        <p:blipFill>
          <a:blip r:embed="rId4"/>
          <a:stretch>
            <a:fillRect/>
          </a:stretch>
        </p:blipFill>
        <p:spPr>
          <a:xfrm>
            <a:off x="5629489" y="4149649"/>
            <a:ext cx="1640645" cy="1097409"/>
          </a:xfrm>
          <a:prstGeom prst="rect">
            <a:avLst/>
          </a:prstGeom>
        </p:spPr>
      </p:pic>
      <p:pic>
        <p:nvPicPr>
          <p:cNvPr id="19" name="Picture 18"/>
          <p:cNvPicPr>
            <a:picLocks noChangeAspect="1"/>
          </p:cNvPicPr>
          <p:nvPr/>
        </p:nvPicPr>
        <p:blipFill>
          <a:blip r:embed="rId5"/>
          <a:stretch>
            <a:fillRect/>
          </a:stretch>
        </p:blipFill>
        <p:spPr>
          <a:xfrm>
            <a:off x="7426408" y="5116539"/>
            <a:ext cx="1443261" cy="979461"/>
          </a:xfrm>
          <a:prstGeom prst="rect">
            <a:avLst/>
          </a:prstGeom>
        </p:spPr>
      </p:pic>
    </p:spTree>
    <p:extLst>
      <p:ext uri="{BB962C8B-B14F-4D97-AF65-F5344CB8AC3E}">
        <p14:creationId xmlns:p14="http://schemas.microsoft.com/office/powerpoint/2010/main" val="597187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1063" y="685800"/>
            <a:ext cx="5791200" cy="914400"/>
          </a:xfrm>
        </p:spPr>
        <p:txBody>
          <a:bodyPr>
            <a:normAutofit/>
          </a:bodyPr>
          <a:lstStyle/>
          <a:p>
            <a:r>
              <a:rPr lang="en-US" sz="3200" dirty="0" smtClean="0"/>
              <a:t>Implementation tool &amp; setup</a:t>
            </a:r>
            <a:endParaRPr lang="en-US" sz="3200" dirty="0"/>
          </a:p>
        </p:txBody>
      </p:sp>
      <p:sp>
        <p:nvSpPr>
          <p:cNvPr id="3" name="Content Placeholder 2"/>
          <p:cNvSpPr>
            <a:spLocks noGrp="1"/>
          </p:cNvSpPr>
          <p:nvPr>
            <p:ph idx="1"/>
          </p:nvPr>
        </p:nvSpPr>
        <p:spPr>
          <a:xfrm>
            <a:off x="348974" y="1371600"/>
            <a:ext cx="8229600" cy="4343400"/>
          </a:xfrm>
        </p:spPr>
        <p:txBody>
          <a:bodyPr>
            <a:normAutofit/>
          </a:bodyPr>
          <a:lstStyle/>
          <a:p>
            <a:r>
              <a:rPr lang="en-US" sz="2000" b="1" dirty="0" smtClean="0"/>
              <a:t>Python libraries</a:t>
            </a:r>
            <a:endParaRPr lang="en-US" sz="2000" dirty="0"/>
          </a:p>
          <a:p>
            <a:pPr marL="0" indent="0">
              <a:buNone/>
            </a:pPr>
            <a:r>
              <a:rPr lang="en-US" sz="2000" dirty="0"/>
              <a:t> </a:t>
            </a:r>
            <a:r>
              <a:rPr lang="en-US" sz="2000" dirty="0" smtClean="0"/>
              <a:t> Using number of libraries, which are easy to install &amp; import..</a:t>
            </a:r>
          </a:p>
        </p:txBody>
      </p:sp>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dirty="0" smtClean="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8</a:t>
            </a:fld>
            <a:endParaRPr lang="en-US"/>
          </a:p>
        </p:txBody>
      </p:sp>
      <p:sp>
        <p:nvSpPr>
          <p:cNvPr id="8" name="AutoShape 1" descr="OpenCV"/>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descr="numpy"/>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imutil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PyMySQL"/>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o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scipy"/>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mahotas"/>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matplotlib"/>
          <p:cNvSpPr>
            <a:spLocks noChangeAspect="1" noChangeArrowheads="1"/>
          </p:cNvSpPr>
          <p:nvPr/>
        </p:nvSpPr>
        <p:spPr bwMode="auto">
          <a:xfrm>
            <a:off x="-1066482" y="2514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700917228"/>
              </p:ext>
            </p:extLst>
          </p:nvPr>
        </p:nvGraphicFramePr>
        <p:xfrm>
          <a:off x="555487" y="2286000"/>
          <a:ext cx="8029602" cy="3956830"/>
        </p:xfrm>
        <a:graphic>
          <a:graphicData uri="http://schemas.openxmlformats.org/drawingml/2006/table">
            <a:tbl>
              <a:tblPr firstRow="1" bandRow="1">
                <a:tableStyleId>{9D7B26C5-4107-4FEC-AEDC-1716B250A1EF}</a:tableStyleId>
              </a:tblPr>
              <a:tblGrid>
                <a:gridCol w="1554029">
                  <a:extLst>
                    <a:ext uri="{9D8B030D-6E8A-4147-A177-3AD203B41FA5}">
                      <a16:colId xmlns:a16="http://schemas.microsoft.com/office/drawing/2014/main" val="1284030829"/>
                    </a:ext>
                  </a:extLst>
                </a:gridCol>
                <a:gridCol w="6475573">
                  <a:extLst>
                    <a:ext uri="{9D8B030D-6E8A-4147-A177-3AD203B41FA5}">
                      <a16:colId xmlns:a16="http://schemas.microsoft.com/office/drawing/2014/main" val="3373613524"/>
                    </a:ext>
                  </a:extLst>
                </a:gridCol>
              </a:tblGrid>
              <a:tr h="395683">
                <a:tc>
                  <a:txBody>
                    <a:bodyPr/>
                    <a:lstStyle/>
                    <a:p>
                      <a:pPr algn="ctr"/>
                      <a:r>
                        <a:rPr lang="en-US" sz="1600" b="1" dirty="0" smtClean="0"/>
                        <a:t>Package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smtClean="0"/>
                        <a:t>Description</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7957776"/>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OpenCV</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Computer vision and machine learning software library.</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73114073"/>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NumPy</a:t>
                      </a:r>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Scientific computing &amp; array-processing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37756779"/>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Imutils</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Functions to make basic image processing functions easier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72797012"/>
                  </a:ext>
                </a:extLst>
              </a:tr>
              <a:tr h="395683">
                <a:tc>
                  <a:txBody>
                    <a:bodyPr/>
                    <a:lstStyle/>
                    <a:p>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Math</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Provides access to the mathematical functions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31939116"/>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MatplotLib</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Python 2D plotting library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65050475"/>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Pymysql</a:t>
                      </a:r>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A simple database interface for</a:t>
                      </a:r>
                      <a:r>
                        <a:rPr lang="en-US" altLang="en-US" sz="1600" dirty="0" smtClean="0">
                          <a:latin typeface="Calibri" panose="020F0502020204030204" pitchFamily="34" charset="0"/>
                          <a:ea typeface="Calibri" panose="020F0502020204030204" pitchFamily="34" charset="0"/>
                          <a:cs typeface="Times New Roman" panose="02020603050405020304" pitchFamily="18" charset="0"/>
                        </a:rPr>
                        <a:t> </a:t>
                      </a:r>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Python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8950276"/>
                  </a:ext>
                </a:extLst>
              </a:tr>
              <a:tr h="395683">
                <a:tc>
                  <a:txBody>
                    <a:bodyPr/>
                    <a:lstStyle/>
                    <a:p>
                      <a:r>
                        <a:rPr lang="en-US" altLang="en-US" sz="1600" b="0" dirty="0" smtClean="0">
                          <a:latin typeface="Times New Roman" panose="02020603050405020304" pitchFamily="18" charset="0"/>
                          <a:ea typeface="Calibri" panose="020F0502020204030204" pitchFamily="34" charset="0"/>
                          <a:cs typeface="Times New Roman" panose="02020603050405020304" pitchFamily="18" charset="0"/>
                        </a:rPr>
                        <a:t>OS</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allows easy file handling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86016972"/>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Scipy</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Provides many user-friendly and efficient numerical routines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95222406"/>
                  </a:ext>
                </a:extLst>
              </a:tr>
              <a:tr h="395683">
                <a:tc>
                  <a:txBody>
                    <a:bodyPr/>
                    <a:lstStyle/>
                    <a:p>
                      <a:r>
                        <a:rPr lang="en-US" altLang="en-US" sz="1600" b="0" dirty="0" err="1" smtClean="0">
                          <a:latin typeface="Times New Roman" panose="02020603050405020304" pitchFamily="18" charset="0"/>
                          <a:ea typeface="Calibri" panose="020F0502020204030204" pitchFamily="34" charset="0"/>
                          <a:cs typeface="Times New Roman" panose="02020603050405020304" pitchFamily="18" charset="0"/>
                        </a:rPr>
                        <a:t>PySimpleGUI</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en-US" sz="1600" dirty="0" smtClean="0">
                          <a:latin typeface="Times New Roman" panose="02020603050405020304" pitchFamily="18" charset="0"/>
                          <a:ea typeface="Calibri" panose="020F0502020204030204" pitchFamily="34" charset="0"/>
                          <a:cs typeface="Times New Roman" panose="02020603050405020304" pitchFamily="18" charset="0"/>
                        </a:rPr>
                        <a:t>User interface renderer</a:t>
                      </a:r>
                      <a:r>
                        <a:rPr lang="en-US" altLang="en-US" sz="1600" dirty="0" smtClean="0"/>
                        <a:t> </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566214"/>
                  </a:ext>
                </a:extLst>
              </a:tr>
            </a:tbl>
          </a:graphicData>
        </a:graphic>
      </p:graphicFrame>
    </p:spTree>
    <p:extLst>
      <p:ext uri="{BB962C8B-B14F-4D97-AF65-F5344CB8AC3E}">
        <p14:creationId xmlns:p14="http://schemas.microsoft.com/office/powerpoint/2010/main" val="4227050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EB6444-05C2-4DB9-99E3-3024D2735779}" type="datetime3">
              <a:rPr lang="en-US" smtClean="0"/>
              <a:pPr/>
              <a:t>22 March 2019</a:t>
            </a:fld>
            <a:endParaRPr lang="en-US"/>
          </a:p>
        </p:txBody>
      </p:sp>
      <p:sp>
        <p:nvSpPr>
          <p:cNvPr id="5" name="Footer Placeholder 4"/>
          <p:cNvSpPr>
            <a:spLocks noGrp="1"/>
          </p:cNvSpPr>
          <p:nvPr>
            <p:ph type="ftr" sz="quarter" idx="11"/>
          </p:nvPr>
        </p:nvSpPr>
        <p:spPr/>
        <p:txBody>
          <a:bodyPr/>
          <a:lstStyle/>
          <a:p>
            <a:r>
              <a:rPr lang="en-IN" smtClean="0"/>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9</a:t>
            </a:fld>
            <a:endParaRPr lang="en-US"/>
          </a:p>
        </p:txBody>
      </p:sp>
      <p:sp>
        <p:nvSpPr>
          <p:cNvPr id="8" name="Title 1"/>
          <p:cNvSpPr txBox="1">
            <a:spLocks/>
          </p:cNvSpPr>
          <p:nvPr/>
        </p:nvSpPr>
        <p:spPr>
          <a:xfrm>
            <a:off x="607888" y="685599"/>
            <a:ext cx="7924800" cy="78169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en-US" dirty="0" smtClean="0"/>
              <a:t>Dataset</a:t>
            </a:r>
            <a:endParaRPr lang="en-US" dirty="0"/>
          </a:p>
        </p:txBody>
      </p:sp>
      <p:pic>
        <p:nvPicPr>
          <p:cNvPr id="3" name="Picture 2"/>
          <p:cNvPicPr>
            <a:picLocks noChangeAspect="1"/>
          </p:cNvPicPr>
          <p:nvPr/>
        </p:nvPicPr>
        <p:blipFill>
          <a:blip r:embed="rId2"/>
          <a:stretch>
            <a:fillRect/>
          </a:stretch>
        </p:blipFill>
        <p:spPr>
          <a:xfrm>
            <a:off x="4745731" y="5196985"/>
            <a:ext cx="4270350" cy="1070465"/>
          </a:xfrm>
          <a:prstGeom prst="rect">
            <a:avLst/>
          </a:prstGeom>
        </p:spPr>
      </p:pic>
      <p:pic>
        <p:nvPicPr>
          <p:cNvPr id="7" name="Picture 6"/>
          <p:cNvPicPr>
            <a:picLocks noChangeAspect="1"/>
          </p:cNvPicPr>
          <p:nvPr/>
        </p:nvPicPr>
        <p:blipFill>
          <a:blip r:embed="rId3"/>
          <a:stretch>
            <a:fillRect/>
          </a:stretch>
        </p:blipFill>
        <p:spPr>
          <a:xfrm>
            <a:off x="124494" y="1600200"/>
            <a:ext cx="8891587" cy="3463878"/>
          </a:xfrm>
          <a:prstGeom prst="rect">
            <a:avLst/>
          </a:prstGeom>
          <a:ln>
            <a:solidFill>
              <a:schemeClr val="accent1"/>
            </a:solidFill>
          </a:ln>
        </p:spPr>
      </p:pic>
    </p:spTree>
    <p:extLst>
      <p:ext uri="{BB962C8B-B14F-4D97-AF65-F5344CB8AC3E}">
        <p14:creationId xmlns:p14="http://schemas.microsoft.com/office/powerpoint/2010/main" val="1606300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MPST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20222</TotalTime>
  <Words>866</Words>
  <Application>Microsoft Office PowerPoint</Application>
  <PresentationFormat>On-screen Show (4:3)</PresentationFormat>
  <Paragraphs>240</Paragraphs>
  <Slides>26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Adobe Fan Heiti Std B</vt:lpstr>
      <vt:lpstr>Arial</vt:lpstr>
      <vt:lpstr>Calibri</vt:lpstr>
      <vt:lpstr>Times New Roman</vt:lpstr>
      <vt:lpstr>Wingdings</vt:lpstr>
      <vt:lpstr>MPSTME</vt:lpstr>
      <vt:lpstr>Worksheet</vt:lpstr>
      <vt:lpstr>Handwritten Signature Verifier using Image Processing</vt:lpstr>
      <vt:lpstr>Contents</vt:lpstr>
      <vt:lpstr>Problem definition</vt:lpstr>
      <vt:lpstr>Literature Review</vt:lpstr>
      <vt:lpstr>PowerPoint Presentation</vt:lpstr>
      <vt:lpstr>Local Binary Pattern</vt:lpstr>
      <vt:lpstr>Implementation tool &amp; setup</vt:lpstr>
      <vt:lpstr>Implementation tool &amp; setup</vt:lpstr>
      <vt:lpstr>PowerPoint Presentation</vt:lpstr>
      <vt:lpstr>Implementation Work done</vt:lpstr>
      <vt:lpstr>Implementation</vt:lpstr>
      <vt:lpstr>Implementation</vt:lpstr>
      <vt:lpstr>Implementation</vt:lpstr>
      <vt:lpstr>Implementation</vt:lpstr>
      <vt:lpstr>Implementation</vt:lpstr>
      <vt:lpstr>Implementation</vt:lpstr>
      <vt:lpstr>Implementation</vt:lpstr>
      <vt:lpstr>Implementation</vt:lpstr>
      <vt:lpstr>Implementation</vt:lpstr>
      <vt:lpstr>Gantt Chart</vt:lpstr>
      <vt:lpstr>PowerPoint Presentation</vt:lpstr>
      <vt:lpstr>References</vt:lpstr>
      <vt:lpstr>PowerPoint Presentation</vt:lpstr>
      <vt:lpstr>PowerPoint Presentation</vt:lpstr>
      <vt:lpstr>PowerPoint Presentation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Dhirendra Mishra</dc:creator>
  <cp:lastModifiedBy>Tejas Jadhav</cp:lastModifiedBy>
  <cp:revision>554</cp:revision>
  <dcterms:created xsi:type="dcterms:W3CDTF">2017-04-11T09:48:28Z</dcterms:created>
  <dcterms:modified xsi:type="dcterms:W3CDTF">2019-03-22T17:22:21Z</dcterms:modified>
</cp:coreProperties>
</file>