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70" r:id="rId3"/>
    <p:sldId id="266" r:id="rId4"/>
    <p:sldId id="257" r:id="rId5"/>
    <p:sldId id="258" r:id="rId6"/>
    <p:sldId id="259" r:id="rId7"/>
    <p:sldId id="260" r:id="rId8"/>
    <p:sldId id="261" r:id="rId9"/>
    <p:sldId id="262" r:id="rId10"/>
    <p:sldId id="263" r:id="rId11"/>
    <p:sldId id="267" r:id="rId12"/>
    <p:sldId id="268" r:id="rId13"/>
    <p:sldId id="269"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نمط متوسط 4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نمط متوسط 4 - تميي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p:scale>
          <a:sx n="68" d="100"/>
          <a:sy n="68" d="100"/>
        </p:scale>
        <p:origin x="8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525905-AFBC-43FE-8DBE-23FB385C10A6}" type="slidenum">
              <a:rPr lang="ar-SA" smtClean="0"/>
              <a:t>‹#›</a:t>
            </a:fld>
            <a:endParaRPr lang="ar-SA" dirty="0"/>
          </a:p>
        </p:txBody>
      </p:sp>
    </p:spTree>
    <p:extLst>
      <p:ext uri="{BB962C8B-B14F-4D97-AF65-F5344CB8AC3E}">
        <p14:creationId xmlns:p14="http://schemas.microsoft.com/office/powerpoint/2010/main" val="7355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129815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362492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286186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8593667" y="6272784"/>
            <a:ext cx="2644309" cy="365125"/>
          </a:xfrm>
        </p:spPr>
        <p:txBody>
          <a:bodyPr/>
          <a:lstStyle/>
          <a:p>
            <a:fld id="{13DD6BEB-0E71-4F81-BC2C-D1608F441025}" type="datetimeFigureOut">
              <a:rPr lang="ar-SA" smtClean="0"/>
              <a:t>01/05/1443</a:t>
            </a:fld>
            <a:endParaRPr lang="ar-SA" dirty="0"/>
          </a:p>
        </p:txBody>
      </p:sp>
      <p:sp>
        <p:nvSpPr>
          <p:cNvPr id="5" name="Footer Placeholder 4"/>
          <p:cNvSpPr>
            <a:spLocks noGrp="1"/>
          </p:cNvSpPr>
          <p:nvPr>
            <p:ph type="ftr" sz="quarter" idx="11"/>
          </p:nvPr>
        </p:nvSpPr>
        <p:spPr>
          <a:xfrm>
            <a:off x="2182708" y="6272784"/>
            <a:ext cx="6327648" cy="365125"/>
          </a:xfrm>
        </p:spPr>
        <p:txBody>
          <a:bodyPr/>
          <a:lstStyle/>
          <a:p>
            <a:endParaRPr lang="ar-SA"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525905-AFBC-43FE-8DBE-23FB385C10A6}" type="slidenum">
              <a:rPr lang="ar-SA" smtClean="0"/>
              <a:t>‹#›</a:t>
            </a:fld>
            <a:endParaRPr lang="ar-SA" dirty="0"/>
          </a:p>
        </p:txBody>
      </p:sp>
    </p:spTree>
    <p:extLst>
      <p:ext uri="{BB962C8B-B14F-4D97-AF65-F5344CB8AC3E}">
        <p14:creationId xmlns:p14="http://schemas.microsoft.com/office/powerpoint/2010/main" val="34524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260462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8" name="Footer Placeholder 7"/>
          <p:cNvSpPr>
            <a:spLocks noGrp="1"/>
          </p:cNvSpPr>
          <p:nvPr>
            <p:ph type="ftr" sz="quarter" idx="11"/>
          </p:nvPr>
        </p:nvSpPr>
        <p:spPr/>
        <p:txBody>
          <a:bodyPr/>
          <a:lstStyle/>
          <a:p>
            <a:endParaRPr lang="ar-SA" dirty="0"/>
          </a:p>
        </p:txBody>
      </p:sp>
      <p:sp>
        <p:nvSpPr>
          <p:cNvPr id="9" name="Slide Number Placeholder 8"/>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164461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4" name="Footer Placeholder 3"/>
          <p:cNvSpPr>
            <a:spLocks noGrp="1"/>
          </p:cNvSpPr>
          <p:nvPr>
            <p:ph type="ftr" sz="quarter" idx="11"/>
          </p:nvPr>
        </p:nvSpPr>
        <p:spPr/>
        <p:txBody>
          <a:bodyPr/>
          <a:lstStyle/>
          <a:p>
            <a:endParaRPr lang="ar-SA" dirty="0"/>
          </a:p>
        </p:txBody>
      </p:sp>
      <p:sp>
        <p:nvSpPr>
          <p:cNvPr id="5" name="Slide Number Placeholder 4"/>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240489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3" name="Footer Placeholder 2"/>
          <p:cNvSpPr>
            <a:spLocks noGrp="1"/>
          </p:cNvSpPr>
          <p:nvPr>
            <p:ph type="ftr" sz="quarter" idx="11"/>
          </p:nvPr>
        </p:nvSpPr>
        <p:spPr/>
        <p:txBody>
          <a:bodyPr/>
          <a:lstStyle/>
          <a:p>
            <a:endParaRPr lang="ar-SA" dirty="0"/>
          </a:p>
        </p:txBody>
      </p:sp>
      <p:sp>
        <p:nvSpPr>
          <p:cNvPr id="4" name="Slide Number Placeholder 3"/>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247646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3DD6BEB-0E71-4F81-BC2C-D1608F441025}" type="datetimeFigureOut">
              <a:rPr lang="ar-SA" smtClean="0"/>
              <a:t>01/05/1443</a:t>
            </a:fld>
            <a:endParaRPr lang="ar-SA" dirty="0"/>
          </a:p>
        </p:txBody>
      </p:sp>
      <p:sp>
        <p:nvSpPr>
          <p:cNvPr id="6" name="Footer Placeholder 5"/>
          <p:cNvSpPr>
            <a:spLocks noGrp="1"/>
          </p:cNvSpPr>
          <p:nvPr>
            <p:ph type="ftr" sz="quarter" idx="11"/>
          </p:nvPr>
        </p:nvSpPr>
        <p:spPr/>
        <p:txBody>
          <a:bodyPr/>
          <a:lstStyle/>
          <a:p>
            <a:endParaRPr lang="ar-SA"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306318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dirty="0"/>
              <a:t>انقر فوق الأيقونة لإضافة صورة</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3DD6BEB-0E71-4F81-BC2C-D1608F441025}" type="datetimeFigureOut">
              <a:rPr lang="ar-SA" smtClean="0"/>
              <a:t>01/05/1443</a:t>
            </a:fld>
            <a:endParaRPr lang="ar-SA"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6525905-AFBC-43FE-8DBE-23FB385C10A6}" type="slidenum">
              <a:rPr lang="ar-SA" smtClean="0"/>
              <a:t>‹#›</a:t>
            </a:fld>
            <a:endParaRPr lang="ar-SA" dirty="0"/>
          </a:p>
        </p:txBody>
      </p:sp>
    </p:spTree>
    <p:extLst>
      <p:ext uri="{BB962C8B-B14F-4D97-AF65-F5344CB8AC3E}">
        <p14:creationId xmlns:p14="http://schemas.microsoft.com/office/powerpoint/2010/main" val="16185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3DD6BEB-0E71-4F81-BC2C-D1608F441025}" type="datetimeFigureOut">
              <a:rPr lang="ar-SA" smtClean="0"/>
              <a:t>01/05/1443</a:t>
            </a:fld>
            <a:endParaRPr lang="ar-SA"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ar-SA"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525905-AFBC-43FE-8DBE-23FB385C10A6}" type="slidenum">
              <a:rPr lang="ar-SA" smtClean="0"/>
              <a:t>‹#›</a:t>
            </a:fld>
            <a:endParaRPr lang="ar-SA" dirty="0"/>
          </a:p>
        </p:txBody>
      </p:sp>
    </p:spTree>
    <p:extLst>
      <p:ext uri="{BB962C8B-B14F-4D97-AF65-F5344CB8AC3E}">
        <p14:creationId xmlns:p14="http://schemas.microsoft.com/office/powerpoint/2010/main" val="1554324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hyperlink" Target="#_Toc82443828"/></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19850F-40A4-47CF-9FFC-22054173B1BB}"/>
              </a:ext>
            </a:extLst>
          </p:cNvPr>
          <p:cNvSpPr>
            <a:spLocks noGrp="1"/>
          </p:cNvSpPr>
          <p:nvPr>
            <p:ph type="ctrTitle"/>
          </p:nvPr>
        </p:nvSpPr>
        <p:spPr>
          <a:xfrm>
            <a:off x="812409" y="142985"/>
            <a:ext cx="9966960" cy="5513697"/>
          </a:xfrm>
        </p:spPr>
        <p:txBody>
          <a:bodyPr/>
          <a:lstStyle/>
          <a:p>
            <a:pPr marL="742950" marR="0" lvl="1" indent="-285750">
              <a:lnSpc>
                <a:spcPct val="150000"/>
              </a:lnSpc>
              <a:spcBef>
                <a:spcPts val="1200"/>
              </a:spcBef>
              <a:spcAft>
                <a:spcPts val="0"/>
              </a:spcAft>
            </a:pPr>
            <a:r>
              <a:rPr lang="en-GB" sz="2400" b="1" kern="0" dirty="0">
                <a:solidFill>
                  <a:schemeClr val="accent1">
                    <a:lumMod val="75000"/>
                  </a:schemeClr>
                </a:solidFill>
                <a:effectLst/>
                <a:latin typeface="+mn-lt"/>
                <a:ea typeface="Times New Roman" panose="02020603050405020304" pitchFamily="18" charset="0"/>
                <a:cs typeface="Times New Roman" panose="02020603050405020304" pitchFamily="18" charset="0"/>
              </a:rPr>
              <a:t>Overview</a:t>
            </a:r>
            <a:r>
              <a:rPr lang="en-US" sz="2400" b="1" dirty="0">
                <a:solidFill>
                  <a:schemeClr val="accent1">
                    <a:lumMod val="75000"/>
                  </a:schemeClr>
                </a:solidFill>
                <a:latin typeface="+mn-lt"/>
                <a:ea typeface="Times New Roman" panose="02020603050405020304" pitchFamily="18" charset="0"/>
                <a:cs typeface="Times New Roman" panose="02020603050405020304" pitchFamily="18" charset="0"/>
              </a:rPr>
              <a:t> :-</a:t>
            </a:r>
            <a:br>
              <a:rPr lang="en-US" sz="2800" b="1" kern="0" dirty="0">
                <a:solidFill>
                  <a:srgbClr val="2E74B5"/>
                </a:solidFill>
                <a:effectLst/>
                <a:latin typeface="+mn-lt"/>
                <a:ea typeface="Times New Roman" panose="02020603050405020304" pitchFamily="18" charset="0"/>
                <a:cs typeface="Times New Roman" panose="02020603050405020304" pitchFamily="18" charset="0"/>
              </a:rPr>
            </a:br>
            <a:r>
              <a:rPr lang="en-US" dirty="0">
                <a:effectLst/>
                <a:latin typeface="+mn-lt"/>
                <a:ea typeface="Calibri" panose="020F0502020204030204" pitchFamily="34" charset="0"/>
                <a:cs typeface="Arial" panose="020B0604020202020204" pitchFamily="34" charset="0"/>
              </a:rPr>
              <a:t>BBMS is a management system that is developed to manage blood bank  . This is to make sure that the management of the blood stock became effective, systematic and meeting user requirements, the BBMS is to simplify and automate the process of searching for blood in case of emergency and maintain the records of blood donors, recipients, blood donation programs and blood stocks in the bank.</a:t>
            </a:r>
            <a:br>
              <a:rPr lang="en-US" sz="1100" dirty="0">
                <a:effectLst/>
                <a:latin typeface="Calibri" panose="020F0502020204030204" pitchFamily="34" charset="0"/>
                <a:ea typeface="Calibri" panose="020F0502020204030204" pitchFamily="34" charset="0"/>
                <a:cs typeface="Arial" panose="020B0604020202020204" pitchFamily="34" charset="0"/>
              </a:rPr>
            </a:br>
            <a:endParaRPr lang="ar-SA" dirty="0"/>
          </a:p>
        </p:txBody>
      </p:sp>
    </p:spTree>
    <p:extLst>
      <p:ext uri="{BB962C8B-B14F-4D97-AF65-F5344CB8AC3E}">
        <p14:creationId xmlns:p14="http://schemas.microsoft.com/office/powerpoint/2010/main" val="269087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393827ED-CF9A-4823-973D-E91A0CC3C62F}"/>
              </a:ext>
            </a:extLst>
          </p:cNvPr>
          <p:cNvSpPr>
            <a:spLocks noGrp="1"/>
          </p:cNvSpPr>
          <p:nvPr>
            <p:ph type="title"/>
          </p:nvPr>
        </p:nvSpPr>
        <p:spPr>
          <a:xfrm>
            <a:off x="6096000" y="2652112"/>
            <a:ext cx="6095999" cy="1609344"/>
          </a:xfrm>
          <a:ln>
            <a:noFill/>
          </a:ln>
        </p:spPr>
        <p:txBody>
          <a:bodyPr>
            <a:normAutofit/>
          </a:bodyPr>
          <a:lstStyle/>
          <a:p>
            <a:r>
              <a:rPr lang="en-GB" sz="32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3.1 System Architecture </a:t>
            </a:r>
            <a:br>
              <a:rPr lang="en-US" sz="3400" b="1"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ar-SA" sz="3400" dirty="0"/>
          </a:p>
        </p:txBody>
      </p:sp>
      <p:pic>
        <p:nvPicPr>
          <p:cNvPr id="4" name="Picture 335" descr="Graphical user interface, chart, box and whisker chart&#10;&#10;Description automatically generated">
            <a:extLst>
              <a:ext uri="{FF2B5EF4-FFF2-40B4-BE49-F238E27FC236}">
                <a16:creationId xmlns:a16="http://schemas.microsoft.com/office/drawing/2014/main" id="{575DEDE4-6CAA-4541-AC36-9101F4CF5755}"/>
              </a:ext>
            </a:extLst>
          </p:cNvPr>
          <p:cNvPicPr>
            <a:picLocks/>
          </p:cNvPicPr>
          <p:nvPr/>
        </p:nvPicPr>
        <p:blipFill>
          <a:blip r:embed="rId4"/>
          <a:stretch>
            <a:fillRect/>
          </a:stretch>
        </p:blipFill>
        <p:spPr>
          <a:xfrm>
            <a:off x="633999" y="484633"/>
            <a:ext cx="5112461" cy="5944302"/>
          </a:xfrm>
          <a:prstGeom prst="rect">
            <a:avLst/>
          </a:prstGeom>
        </p:spPr>
      </p:pic>
      <p:grpSp>
        <p:nvGrpSpPr>
          <p:cNvPr id="13" name="Group 12">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8303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944C3AD9-D2F3-4046-A5F6-576579C05DAA}"/>
              </a:ext>
            </a:extLst>
          </p:cNvPr>
          <p:cNvSpPr>
            <a:spLocks noGrp="1"/>
          </p:cNvSpPr>
          <p:nvPr>
            <p:ph type="title"/>
          </p:nvPr>
        </p:nvSpPr>
        <p:spPr>
          <a:xfrm>
            <a:off x="6608802" y="2130552"/>
            <a:ext cx="5739618" cy="1609344"/>
          </a:xfrm>
          <a:ln>
            <a:noFill/>
          </a:ln>
        </p:spPr>
        <p:txBody>
          <a:bodyPr>
            <a:normAutofit/>
          </a:bodyPr>
          <a:lstStyle/>
          <a:p>
            <a:r>
              <a:rPr lang="en-GB" sz="34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3.2 Sequence Diagrams</a:t>
            </a:r>
            <a:br>
              <a:rPr lang="en-US" sz="3400" b="1"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ar-SA" sz="3400" dirty="0"/>
          </a:p>
        </p:txBody>
      </p:sp>
      <p:pic>
        <p:nvPicPr>
          <p:cNvPr id="4" name="عنصر نائب للمحتوى 3">
            <a:extLst>
              <a:ext uri="{FF2B5EF4-FFF2-40B4-BE49-F238E27FC236}">
                <a16:creationId xmlns:a16="http://schemas.microsoft.com/office/drawing/2014/main" id="{79AD6ADF-B4EA-48FA-BDFC-A8E5CD4DBF82}"/>
              </a:ext>
            </a:extLst>
          </p:cNvPr>
          <p:cNvPicPr>
            <a:picLocks noChangeAspect="1"/>
          </p:cNvPicPr>
          <p:nvPr/>
        </p:nvPicPr>
        <p:blipFill rotWithShape="1">
          <a:blip r:embed="rId3">
            <a:extLst>
              <a:ext uri="{28A0092B-C50C-407E-A947-70E740481C1C}">
                <a14:useLocalDpi xmlns:a14="http://schemas.microsoft.com/office/drawing/2010/main" val="0"/>
              </a:ext>
            </a:extLst>
          </a:blip>
          <a:srcRect b="7584"/>
          <a:stretch/>
        </p:blipFill>
        <p:spPr bwMode="auto">
          <a:xfrm>
            <a:off x="0" y="10"/>
            <a:ext cx="6695163" cy="6857989"/>
          </a:xfrm>
          <a:prstGeom prst="rect">
            <a:avLst/>
          </a:prstGeom>
          <a:extLst>
            <a:ext uri="{53640926-AAD7-44D8-BBD7-CCE9431645EC}">
              <a14:shadowObscured xmlns:a14="http://schemas.microsoft.com/office/drawing/2010/main"/>
            </a:ext>
          </a:extLst>
        </p:spPr>
      </p:pic>
      <p:grpSp>
        <p:nvGrpSpPr>
          <p:cNvPr id="13" name="Group 12">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2516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a:extLst>
              <a:ext uri="{FF2B5EF4-FFF2-40B4-BE49-F238E27FC236}">
                <a16:creationId xmlns:a16="http://schemas.microsoft.com/office/drawing/2014/main" id="{3C2799AA-1996-4E75-B51A-4B80B999CA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039"/>
          <a:stretch/>
        </p:blipFill>
        <p:spPr bwMode="auto">
          <a:xfrm>
            <a:off x="2166425" y="196949"/>
            <a:ext cx="7596553" cy="6485206"/>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40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946F702-AF29-40DE-9DFD-33A0F08DBB31}"/>
              </a:ext>
            </a:extLst>
          </p:cNvPr>
          <p:cNvSpPr>
            <a:spLocks noGrp="1"/>
          </p:cNvSpPr>
          <p:nvPr>
            <p:ph type="title"/>
          </p:nvPr>
        </p:nvSpPr>
        <p:spPr>
          <a:xfrm>
            <a:off x="408666" y="2624326"/>
            <a:ext cx="4908921" cy="1609344"/>
          </a:xfrm>
        </p:spPr>
        <p:txBody>
          <a:bodyPr/>
          <a:lstStyle/>
          <a:p>
            <a:r>
              <a:rPr lang="en-GB" sz="24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3.3 Activity Diagrams</a:t>
            </a:r>
            <a:br>
              <a:rPr lang="en-US"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ar-SA" dirty="0"/>
          </a:p>
        </p:txBody>
      </p:sp>
      <p:pic>
        <p:nvPicPr>
          <p:cNvPr id="8" name="عنصر نائب للمحتوى 7">
            <a:extLst>
              <a:ext uri="{FF2B5EF4-FFF2-40B4-BE49-F238E27FC236}">
                <a16:creationId xmlns:a16="http://schemas.microsoft.com/office/drawing/2014/main" id="{5BA8DD69-077A-40B3-807B-94EBB636C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7587" y="143884"/>
            <a:ext cx="2504049" cy="6570229"/>
          </a:xfrm>
        </p:spPr>
      </p:pic>
      <p:pic>
        <p:nvPicPr>
          <p:cNvPr id="10" name="صورة 9">
            <a:extLst>
              <a:ext uri="{FF2B5EF4-FFF2-40B4-BE49-F238E27FC236}">
                <a16:creationId xmlns:a16="http://schemas.microsoft.com/office/drawing/2014/main" id="{A646AA83-5AFF-44F3-9F44-5FF970642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992" y="143885"/>
            <a:ext cx="2596250" cy="6570229"/>
          </a:xfrm>
          <a:prstGeom prst="rect">
            <a:avLst/>
          </a:prstGeom>
        </p:spPr>
      </p:pic>
    </p:spTree>
    <p:extLst>
      <p:ext uri="{BB962C8B-B14F-4D97-AF65-F5344CB8AC3E}">
        <p14:creationId xmlns:p14="http://schemas.microsoft.com/office/powerpoint/2010/main" val="33752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5C98F69-8DD2-4AFA-A86C-9B8FF9088CBA}"/>
              </a:ext>
            </a:extLst>
          </p:cNvPr>
          <p:cNvSpPr>
            <a:spLocks noGrp="1"/>
          </p:cNvSpPr>
          <p:nvPr>
            <p:ph type="title"/>
          </p:nvPr>
        </p:nvSpPr>
        <p:spPr>
          <a:xfrm>
            <a:off x="3827116" y="-134347"/>
            <a:ext cx="10058400" cy="1609344"/>
          </a:xfrm>
        </p:spPr>
        <p:txBody>
          <a:bodyPr>
            <a:normAutofit/>
          </a:bodyPr>
          <a:lstStyle/>
          <a:p>
            <a:r>
              <a:rPr lang="en-GB" sz="3200"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3.4 Class Diagram </a:t>
            </a:r>
            <a:endParaRPr lang="ar-SA" sz="8000" dirty="0">
              <a:solidFill>
                <a:schemeClr val="accent1">
                  <a:lumMod val="75000"/>
                </a:schemeClr>
              </a:solidFill>
            </a:endParaRPr>
          </a:p>
        </p:txBody>
      </p:sp>
      <p:pic>
        <p:nvPicPr>
          <p:cNvPr id="4" name="Picture 1214" descr="Diagram&#10;&#10;Description automatically generated">
            <a:extLst>
              <a:ext uri="{FF2B5EF4-FFF2-40B4-BE49-F238E27FC236}">
                <a16:creationId xmlns:a16="http://schemas.microsoft.com/office/drawing/2014/main" id="{E56FCA86-3619-4253-956B-E24F1B3095B7}"/>
              </a:ext>
            </a:extLst>
          </p:cNvPr>
          <p:cNvPicPr>
            <a:picLocks noGrp="1"/>
          </p:cNvPicPr>
          <p:nvPr>
            <p:ph idx="1"/>
          </p:nvPr>
        </p:nvPicPr>
        <p:blipFill>
          <a:blip r:embed="rId2"/>
          <a:stretch>
            <a:fillRect/>
          </a:stretch>
        </p:blipFill>
        <p:spPr>
          <a:xfrm>
            <a:off x="1434905" y="1280160"/>
            <a:ext cx="9453489" cy="5219114"/>
          </a:xfrm>
          <a:prstGeom prst="rect">
            <a:avLst/>
          </a:prstGeom>
        </p:spPr>
      </p:pic>
    </p:spTree>
    <p:extLst>
      <p:ext uri="{BB962C8B-B14F-4D97-AF65-F5344CB8AC3E}">
        <p14:creationId xmlns:p14="http://schemas.microsoft.com/office/powerpoint/2010/main" val="333829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F0041770-34C0-4613-B384-CAD24206FB9B}"/>
              </a:ext>
            </a:extLst>
          </p:cNvPr>
          <p:cNvSpPr>
            <a:spLocks noGrp="1"/>
          </p:cNvSpPr>
          <p:nvPr>
            <p:ph idx="1"/>
          </p:nvPr>
        </p:nvSpPr>
        <p:spPr>
          <a:xfrm>
            <a:off x="1069848" y="562708"/>
            <a:ext cx="10058400" cy="5838092"/>
          </a:xfrm>
        </p:spPr>
        <p:txBody>
          <a:bodyPr/>
          <a:lstStyle/>
          <a:p>
            <a:pPr marL="0" marR="0" indent="0" algn="ctr" rtl="0">
              <a:lnSpc>
                <a:spcPct val="150000"/>
              </a:lnSpc>
              <a:spcBef>
                <a:spcPts val="1200"/>
              </a:spcBef>
              <a:spcAft>
                <a:spcPts val="0"/>
              </a:spcAft>
              <a:buNone/>
            </a:pPr>
            <a:r>
              <a:rPr lang="en-GB" sz="2800" b="1" kern="0" dirty="0">
                <a:solidFill>
                  <a:schemeClr val="accent1">
                    <a:lumMod val="75000"/>
                  </a:schemeClr>
                </a:solidFill>
                <a:effectLst/>
                <a:latin typeface="Times New Roman" panose="02020603050405020304" pitchFamily="18" charset="0"/>
                <a:ea typeface="Times New Roman" panose="02020603050405020304" pitchFamily="18" charset="0"/>
                <a:cs typeface="Akhbar MT" pitchFamily="2" charset="-78"/>
              </a:rPr>
              <a:t>6.1 Summary</a:t>
            </a:r>
            <a:endParaRPr lang="en-US" sz="2800" b="1" kern="0" dirty="0">
              <a:solidFill>
                <a:schemeClr val="accent1">
                  <a:lumMod val="75000"/>
                </a:schemeClr>
              </a:solidFill>
              <a:effectLst/>
              <a:latin typeface="Calibri Light" panose="020F0302020204030204" pitchFamily="34" charset="0"/>
              <a:ea typeface="Times New Roman" panose="02020603050405020304" pitchFamily="18" charset="0"/>
              <a:cs typeface="Akhbar MT" pitchFamily="2" charset="-78"/>
            </a:endParaRPr>
          </a:p>
          <a:p>
            <a:pPr marL="0" marR="0" algn="l" rtl="0">
              <a:lnSpc>
                <a:spcPct val="107000"/>
              </a:lnSpc>
              <a:spcBef>
                <a:spcPts val="0"/>
              </a:spcBef>
              <a:spcAft>
                <a:spcPts val="800"/>
              </a:spcAft>
            </a:pPr>
            <a:r>
              <a:rPr lang="en-GB" sz="2400" dirty="0">
                <a:effectLst/>
                <a:latin typeface="Calibri" panose="020F0502020204030204" pitchFamily="34" charset="0"/>
                <a:ea typeface="Calibri" panose="020F0502020204030204" pitchFamily="34" charset="0"/>
                <a:cs typeface="Akhbar MT" pitchFamily="2" charset="-78"/>
              </a:rPr>
              <a:t>Benefits of donating blood: Increasing the activity of the bone marrow to produce new blood cells (red cells, white blood cells, and platelets).</a:t>
            </a:r>
            <a:endParaRPr lang="en-US" sz="2400" dirty="0">
              <a:effectLst/>
              <a:latin typeface="Calibri" panose="020F0502020204030204" pitchFamily="34" charset="0"/>
              <a:ea typeface="Calibri" panose="020F0502020204030204" pitchFamily="34" charset="0"/>
              <a:cs typeface="Akhbar MT" pitchFamily="2" charset="-78"/>
            </a:endParaRPr>
          </a:p>
          <a:p>
            <a:pPr marL="0" marR="0" algn="l" rtl="0">
              <a:lnSpc>
                <a:spcPct val="107000"/>
              </a:lnSpc>
              <a:spcBef>
                <a:spcPts val="0"/>
              </a:spcBef>
              <a:spcAft>
                <a:spcPts val="800"/>
              </a:spcAft>
            </a:pPr>
            <a:r>
              <a:rPr lang="en-GB" sz="2400" dirty="0">
                <a:effectLst/>
                <a:latin typeface="Calibri" panose="020F0502020204030204" pitchFamily="34" charset="0"/>
                <a:ea typeface="Calibri" panose="020F0502020204030204" pitchFamily="34" charset="0"/>
                <a:cs typeface="Akhbar MT" pitchFamily="2" charset="-78"/>
              </a:rPr>
              <a:t>Increase the activity of blood circulation.</a:t>
            </a:r>
            <a:endParaRPr lang="en-US" sz="2400" dirty="0">
              <a:effectLst/>
              <a:latin typeface="Calibri" panose="020F0502020204030204" pitchFamily="34" charset="0"/>
              <a:ea typeface="Calibri" panose="020F0502020204030204" pitchFamily="34" charset="0"/>
              <a:cs typeface="Akhbar MT" pitchFamily="2" charset="-78"/>
            </a:endParaRPr>
          </a:p>
          <a:p>
            <a:pPr marL="0" marR="0" algn="l" rtl="0">
              <a:lnSpc>
                <a:spcPct val="107000"/>
              </a:lnSpc>
              <a:spcBef>
                <a:spcPts val="0"/>
              </a:spcBef>
              <a:spcAft>
                <a:spcPts val="800"/>
              </a:spcAft>
            </a:pPr>
            <a:r>
              <a:rPr lang="en-GB" sz="2400" dirty="0">
                <a:effectLst/>
                <a:latin typeface="Calibri" panose="020F0502020204030204" pitchFamily="34" charset="0"/>
                <a:ea typeface="Calibri" panose="020F0502020204030204" pitchFamily="34" charset="0"/>
                <a:cs typeface="Akhbar MT" pitchFamily="2" charset="-78"/>
              </a:rPr>
              <a:t>Donating blood helps reduce iron in the blood because it is one of the causes of heart disease and arterial blockage.</a:t>
            </a:r>
            <a:endParaRPr lang="en-US" sz="2400" dirty="0">
              <a:effectLst/>
              <a:latin typeface="Calibri" panose="020F0502020204030204" pitchFamily="34" charset="0"/>
              <a:ea typeface="Calibri" panose="020F0502020204030204" pitchFamily="34" charset="0"/>
              <a:cs typeface="Akhbar MT" pitchFamily="2" charset="-78"/>
            </a:endParaRPr>
          </a:p>
          <a:p>
            <a:pPr marL="0" marR="0" algn="l" rtl="0">
              <a:lnSpc>
                <a:spcPct val="107000"/>
              </a:lnSpc>
              <a:spcBef>
                <a:spcPts val="0"/>
              </a:spcBef>
              <a:spcAft>
                <a:spcPts val="800"/>
              </a:spcAft>
            </a:pPr>
            <a:r>
              <a:rPr lang="en-GB" sz="2400" dirty="0">
                <a:effectLst/>
                <a:latin typeface="Calibri" panose="020F0502020204030204" pitchFamily="34" charset="0"/>
                <a:ea typeface="Calibri" panose="020F0502020204030204" pitchFamily="34" charset="0"/>
                <a:cs typeface="Akhbar MT" pitchFamily="2" charset="-78"/>
              </a:rPr>
              <a:t>The best features offered by this system:</a:t>
            </a:r>
            <a:endParaRPr lang="en-US" sz="2400" dirty="0">
              <a:effectLst/>
              <a:latin typeface="Calibri" panose="020F0502020204030204" pitchFamily="34" charset="0"/>
              <a:ea typeface="Calibri" panose="020F0502020204030204" pitchFamily="34" charset="0"/>
              <a:cs typeface="Akhbar MT" pitchFamily="2" charset="-78"/>
            </a:endParaRPr>
          </a:p>
          <a:p>
            <a:pPr marL="0" marR="0" algn="l" rtl="0">
              <a:lnSpc>
                <a:spcPct val="107000"/>
              </a:lnSpc>
              <a:spcBef>
                <a:spcPts val="0"/>
              </a:spcBef>
              <a:spcAft>
                <a:spcPts val="800"/>
              </a:spcAft>
            </a:pPr>
            <a:r>
              <a:rPr lang="en-GB" sz="2400" dirty="0">
                <a:effectLst/>
                <a:latin typeface="Calibri" panose="020F0502020204030204" pitchFamily="34" charset="0"/>
                <a:ea typeface="Calibri" panose="020F0502020204030204" pitchFamily="34" charset="0"/>
                <a:cs typeface="Akhbar MT" pitchFamily="2" charset="-78"/>
              </a:rPr>
              <a:t>Facilitate obtaining blood for emergency or other cases as soon as possible.</a:t>
            </a:r>
            <a:endParaRPr lang="en-US" sz="2400" dirty="0">
              <a:effectLst/>
              <a:latin typeface="Calibri" panose="020F0502020204030204" pitchFamily="34" charset="0"/>
              <a:ea typeface="Calibri" panose="020F0502020204030204" pitchFamily="34" charset="0"/>
              <a:cs typeface="Akhbar MT" pitchFamily="2" charset="-78"/>
            </a:endParaRPr>
          </a:p>
          <a:p>
            <a:pPr marL="0" marR="0" algn="l" rtl="0">
              <a:lnSpc>
                <a:spcPct val="107000"/>
              </a:lnSpc>
              <a:spcBef>
                <a:spcPts val="0"/>
              </a:spcBef>
              <a:spcAft>
                <a:spcPts val="800"/>
              </a:spcAft>
            </a:pPr>
            <a:r>
              <a:rPr lang="en-GB" sz="2400" dirty="0">
                <a:effectLst/>
                <a:latin typeface="Calibri" panose="020F0502020204030204" pitchFamily="34" charset="0"/>
                <a:ea typeface="Calibri" panose="020F0502020204030204" pitchFamily="34" charset="0"/>
                <a:cs typeface="Akhbar MT" pitchFamily="2" charset="-78"/>
              </a:rPr>
              <a:t>Ease of donating blood.</a:t>
            </a:r>
            <a:endParaRPr lang="en-US" sz="2400" dirty="0">
              <a:effectLst/>
              <a:latin typeface="Calibri" panose="020F0502020204030204" pitchFamily="34" charset="0"/>
              <a:ea typeface="Calibri" panose="020F0502020204030204" pitchFamily="34" charset="0"/>
              <a:cs typeface="Akhbar MT" pitchFamily="2" charset="-78"/>
            </a:endParaRPr>
          </a:p>
          <a:p>
            <a:pPr marL="0" marR="0" algn="l" rtl="0">
              <a:lnSpc>
                <a:spcPct val="107000"/>
              </a:lnSpc>
              <a:spcBef>
                <a:spcPts val="0"/>
              </a:spcBef>
              <a:spcAft>
                <a:spcPts val="800"/>
              </a:spcAft>
            </a:pPr>
            <a:r>
              <a:rPr lang="en-GB" sz="2400" dirty="0">
                <a:effectLst/>
                <a:latin typeface="Calibri" panose="020F0502020204030204" pitchFamily="34" charset="0"/>
                <a:ea typeface="Calibri" panose="020F0502020204030204" pitchFamily="34" charset="0"/>
                <a:cs typeface="Akhbar MT" pitchFamily="2" charset="-78"/>
              </a:rPr>
              <a:t>Preserve the information of the donor previously, in order to facilitate the donation later.</a:t>
            </a:r>
            <a:endParaRPr lang="en-US" sz="2400" dirty="0">
              <a:effectLst/>
              <a:latin typeface="Calibri" panose="020F0502020204030204" pitchFamily="34" charset="0"/>
              <a:ea typeface="Calibri" panose="020F0502020204030204" pitchFamily="34" charset="0"/>
              <a:cs typeface="Akhbar MT" pitchFamily="2" charset="-78"/>
            </a:endParaRPr>
          </a:p>
          <a:p>
            <a:endParaRPr lang="ar-SA" dirty="0"/>
          </a:p>
        </p:txBody>
      </p:sp>
    </p:spTree>
    <p:extLst>
      <p:ext uri="{BB962C8B-B14F-4D97-AF65-F5344CB8AC3E}">
        <p14:creationId xmlns:p14="http://schemas.microsoft.com/office/powerpoint/2010/main" val="309314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52882FE-6E17-43AE-8C40-DF543268A83C}"/>
              </a:ext>
            </a:extLst>
          </p:cNvPr>
          <p:cNvSpPr>
            <a:spLocks noGrp="1"/>
          </p:cNvSpPr>
          <p:nvPr>
            <p:ph type="title"/>
          </p:nvPr>
        </p:nvSpPr>
        <p:spPr>
          <a:xfrm>
            <a:off x="535276" y="1806994"/>
            <a:ext cx="11183112" cy="2399245"/>
          </a:xfrm>
        </p:spPr>
        <p:txBody>
          <a:bodyPr>
            <a:normAutofit fontScale="90000"/>
          </a:bodyPr>
          <a:lstStyle/>
          <a:p>
            <a:r>
              <a:rPr lang="en-GB" sz="27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Problem Definition</a:t>
            </a:r>
            <a:br>
              <a:rPr lang="ar-SA" sz="20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Arial" panose="020B0604020202020204" pitchFamily="34" charset="0"/>
              </a:rPr>
              <a:t>In some hospitals, especially in the emergency department, we need a lot of blood for operations that require blood transfusion or for people who have lost a lot of blood, so there may be a shortage in the blood stock in the hospital, or it is difficult to find blood donors whose blood type matches that of the recipients, which leads to the death of some people, so we designed this system.</a:t>
            </a:r>
            <a:endParaRPr lang="ar-SA" sz="2000" dirty="0"/>
          </a:p>
        </p:txBody>
      </p:sp>
    </p:spTree>
    <p:extLst>
      <p:ext uri="{BB962C8B-B14F-4D97-AF65-F5344CB8AC3E}">
        <p14:creationId xmlns:p14="http://schemas.microsoft.com/office/powerpoint/2010/main" val="232062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7D2ECFF7-7C5B-415C-B150-EC64B118CB7A}"/>
              </a:ext>
            </a:extLst>
          </p:cNvPr>
          <p:cNvSpPr>
            <a:spLocks noGrp="1"/>
          </p:cNvSpPr>
          <p:nvPr>
            <p:ph idx="1"/>
          </p:nvPr>
        </p:nvSpPr>
        <p:spPr>
          <a:xfrm>
            <a:off x="633046" y="787791"/>
            <a:ext cx="10972799" cy="4867421"/>
          </a:xfrm>
        </p:spPr>
        <p:txBody>
          <a:bodyPr>
            <a:normAutofit/>
          </a:bodyPr>
          <a:lstStyle/>
          <a:p>
            <a:pPr marR="0" lvl="1" indent="0" algn="l" rtl="0">
              <a:lnSpc>
                <a:spcPct val="150000"/>
              </a:lnSpc>
              <a:spcBef>
                <a:spcPts val="1200"/>
              </a:spcBef>
              <a:spcAft>
                <a:spcPts val="0"/>
              </a:spcAft>
              <a:buNone/>
            </a:pPr>
            <a:r>
              <a:rPr lang="en-GB" sz="24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Description of Proposed System </a:t>
            </a:r>
            <a:endParaRPr lang="en-US" sz="2400" b="1" kern="0" dirty="0">
              <a:solidFill>
                <a:schemeClr val="accent1">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5720" marR="0" indent="0" algn="l" rtl="0">
              <a:spcBef>
                <a:spcPts val="0"/>
              </a:spcBef>
              <a:spcAft>
                <a:spcPts val="0"/>
              </a:spcAft>
              <a:buNone/>
            </a:pPr>
            <a:r>
              <a:rPr lang="en-US" sz="2200" dirty="0">
                <a:effectLst/>
                <a:latin typeface="Calibri" panose="020F0502020204030204" pitchFamily="34" charset="0"/>
                <a:ea typeface="Calibri" panose="020F0502020204030204" pitchFamily="34" charset="0"/>
                <a:cs typeface="Arial" panose="020B0604020202020204" pitchFamily="34" charset="0"/>
              </a:rPr>
              <a:t>This SRS describes the functional and nonfunctional requirements for software release of the Blood Donation Management System (BDMS). This document is intended to be used by the end users organization administration and members of the project team who will implement and verify the correct functioning of the system. Unless otherwise noted, all requirements specified here are committed for release.</a:t>
            </a:r>
          </a:p>
          <a:p>
            <a:pPr marL="45720" marR="0" indent="0" algn="l" rtl="0">
              <a:spcBef>
                <a:spcPts val="0"/>
              </a:spcBef>
              <a:spcAft>
                <a:spcPts val="0"/>
              </a:spcAft>
              <a:buNone/>
            </a:pPr>
            <a:endParaRPr lang="en-US" dirty="0"/>
          </a:p>
          <a:p>
            <a:pPr marR="0" lvl="1" indent="0" algn="l" rtl="0">
              <a:lnSpc>
                <a:spcPct val="150000"/>
              </a:lnSpc>
              <a:spcBef>
                <a:spcPts val="1200"/>
              </a:spcBef>
              <a:spcAft>
                <a:spcPts val="0"/>
              </a:spcAft>
              <a:buNone/>
            </a:pPr>
            <a:r>
              <a:rPr lang="en-GB" sz="24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Scope of the System</a:t>
            </a:r>
            <a:endParaRPr lang="en-US" sz="2400" b="1" kern="0" dirty="0">
              <a:solidFill>
                <a:schemeClr val="accent1">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5720" marR="0" indent="0" algn="l" rtl="0">
              <a:spcBef>
                <a:spcPts val="0"/>
              </a:spcBef>
              <a:spcAft>
                <a:spcPts val="0"/>
              </a:spcAft>
              <a:buNone/>
            </a:pPr>
            <a:r>
              <a:rPr lang="en-US" sz="2200" dirty="0">
                <a:effectLst/>
                <a:latin typeface="Calibri" panose="020F0502020204030204" pitchFamily="34" charset="0"/>
                <a:ea typeface="Calibri" panose="020F0502020204030204" pitchFamily="34" charset="0"/>
                <a:cs typeface="Arial" panose="020B0604020202020204" pitchFamily="34" charset="0"/>
              </a:rPr>
              <a:t>The BDMS provide short way to find blood quickly. The system is web-based system which will connect the patients and donors in one virtual place. So, a hospital -where the patient in- can search for a blood group in the web site then request the quantity needed. Any hospital can fill emergent request in emergent situations, the system send messages to all donors by SMS to donate as a response of the emergent request.</a:t>
            </a:r>
          </a:p>
          <a:p>
            <a:endParaRPr lang="ar-SA" dirty="0"/>
          </a:p>
        </p:txBody>
      </p:sp>
    </p:spTree>
    <p:extLst>
      <p:ext uri="{BB962C8B-B14F-4D97-AF65-F5344CB8AC3E}">
        <p14:creationId xmlns:p14="http://schemas.microsoft.com/office/powerpoint/2010/main" val="199719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1DE7BD2-2799-4457-B9B4-12E65CFF1E1F}"/>
              </a:ext>
            </a:extLst>
          </p:cNvPr>
          <p:cNvSpPr>
            <a:spLocks noGrp="1"/>
          </p:cNvSpPr>
          <p:nvPr>
            <p:ph type="title"/>
          </p:nvPr>
        </p:nvSpPr>
        <p:spPr>
          <a:xfrm>
            <a:off x="1066800" y="170598"/>
            <a:ext cx="10058400" cy="1609344"/>
          </a:xfrm>
        </p:spPr>
        <p:txBody>
          <a:bodyPr>
            <a:normAutofit/>
          </a:bodyPr>
          <a:lstStyle/>
          <a:p>
            <a:r>
              <a:rPr lang="en-GB" sz="2400"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2.5.2Use Case Diagram</a:t>
            </a:r>
            <a:endParaRPr lang="ar-SA" sz="6600" b="1" dirty="0">
              <a:solidFill>
                <a:schemeClr val="accent1">
                  <a:lumMod val="75000"/>
                </a:schemeClr>
              </a:solidFill>
            </a:endParaRPr>
          </a:p>
        </p:txBody>
      </p:sp>
      <p:pic>
        <p:nvPicPr>
          <p:cNvPr id="4" name="Picture 1" descr="Diagram&#10;&#10;Description automatically generated">
            <a:extLst>
              <a:ext uri="{FF2B5EF4-FFF2-40B4-BE49-F238E27FC236}">
                <a16:creationId xmlns:a16="http://schemas.microsoft.com/office/drawing/2014/main" id="{EB1D0AF3-F00A-4847-9B22-2EECE9CE93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642" y="1228299"/>
            <a:ext cx="7438029" cy="5459103"/>
          </a:xfrm>
          <a:prstGeom prst="rect">
            <a:avLst/>
          </a:prstGeom>
        </p:spPr>
      </p:pic>
    </p:spTree>
    <p:extLst>
      <p:ext uri="{BB962C8B-B14F-4D97-AF65-F5344CB8AC3E}">
        <p14:creationId xmlns:p14="http://schemas.microsoft.com/office/powerpoint/2010/main" val="107601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عنوان 1">
            <a:extLst>
              <a:ext uri="{FF2B5EF4-FFF2-40B4-BE49-F238E27FC236}">
                <a16:creationId xmlns:a16="http://schemas.microsoft.com/office/drawing/2014/main" id="{2FC37E40-01EB-42A6-AFC5-B8E82396EAD9}"/>
              </a:ext>
            </a:extLst>
          </p:cNvPr>
          <p:cNvSpPr>
            <a:spLocks noGrp="1"/>
          </p:cNvSpPr>
          <p:nvPr>
            <p:ph type="title"/>
          </p:nvPr>
        </p:nvSpPr>
        <p:spPr>
          <a:xfrm>
            <a:off x="1490145" y="2376862"/>
            <a:ext cx="2640646" cy="2104273"/>
          </a:xfrm>
          <a:noFill/>
        </p:spPr>
        <p:txBody>
          <a:bodyPr>
            <a:normAutofit/>
          </a:bodyPr>
          <a:lstStyle/>
          <a:p>
            <a:pPr algn="ctr"/>
            <a:r>
              <a:rPr lang="en-GB" sz="2300" b="1" u="sng"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2.5.3 Use Case Descriptions</a:t>
            </a:r>
            <a:br>
              <a:rPr lang="en-US" sz="2300" dirty="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ar-SA" sz="2300" dirty="0">
              <a:solidFill>
                <a:srgbClr val="FFFFFF"/>
              </a:solidFill>
            </a:endParaRP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عنصر نائب للمحتوى 3">
            <a:extLst>
              <a:ext uri="{FF2B5EF4-FFF2-40B4-BE49-F238E27FC236}">
                <a16:creationId xmlns:a16="http://schemas.microsoft.com/office/drawing/2014/main" id="{27AFCCB7-30ED-48F7-A492-F00075119AAE}"/>
              </a:ext>
            </a:extLst>
          </p:cNvPr>
          <p:cNvGraphicFramePr>
            <a:graphicFrameLocks noGrp="1"/>
          </p:cNvGraphicFramePr>
          <p:nvPr>
            <p:ph idx="1"/>
            <p:extLst>
              <p:ext uri="{D42A27DB-BD31-4B8C-83A1-F6EECF244321}">
                <p14:modId xmlns:p14="http://schemas.microsoft.com/office/powerpoint/2010/main" val="1483363418"/>
              </p:ext>
            </p:extLst>
          </p:nvPr>
        </p:nvGraphicFramePr>
        <p:xfrm>
          <a:off x="5617886" y="562708"/>
          <a:ext cx="5931689" cy="5739618"/>
        </p:xfrm>
        <a:graphic>
          <a:graphicData uri="http://schemas.openxmlformats.org/drawingml/2006/table">
            <a:tbl>
              <a:tblPr firstRow="1" firstCol="1" bandRow="1">
                <a:tableStyleId>{8A107856-5554-42FB-B03E-39F5DBC370BA}</a:tableStyleId>
              </a:tblPr>
              <a:tblGrid>
                <a:gridCol w="718372">
                  <a:extLst>
                    <a:ext uri="{9D8B030D-6E8A-4147-A177-3AD203B41FA5}">
                      <a16:colId xmlns:a16="http://schemas.microsoft.com/office/drawing/2014/main" val="1844932422"/>
                    </a:ext>
                  </a:extLst>
                </a:gridCol>
                <a:gridCol w="780554">
                  <a:extLst>
                    <a:ext uri="{9D8B030D-6E8A-4147-A177-3AD203B41FA5}">
                      <a16:colId xmlns:a16="http://schemas.microsoft.com/office/drawing/2014/main" val="2729047421"/>
                    </a:ext>
                  </a:extLst>
                </a:gridCol>
                <a:gridCol w="2202666">
                  <a:extLst>
                    <a:ext uri="{9D8B030D-6E8A-4147-A177-3AD203B41FA5}">
                      <a16:colId xmlns:a16="http://schemas.microsoft.com/office/drawing/2014/main" val="1478489872"/>
                    </a:ext>
                  </a:extLst>
                </a:gridCol>
                <a:gridCol w="2230097">
                  <a:extLst>
                    <a:ext uri="{9D8B030D-6E8A-4147-A177-3AD203B41FA5}">
                      <a16:colId xmlns:a16="http://schemas.microsoft.com/office/drawing/2014/main" val="1611842341"/>
                    </a:ext>
                  </a:extLst>
                </a:gridCol>
              </a:tblGrid>
              <a:tr h="266837">
                <a:tc>
                  <a:txBody>
                    <a:bodyPr/>
                    <a:lstStyle/>
                    <a:p>
                      <a:pPr marL="0" marR="0" algn="l">
                        <a:lnSpc>
                          <a:spcPct val="107000"/>
                        </a:lnSpc>
                        <a:spcBef>
                          <a:spcPts val="0"/>
                        </a:spcBef>
                        <a:spcAft>
                          <a:spcPts val="0"/>
                        </a:spcAft>
                      </a:pPr>
                      <a:r>
                        <a:rPr lang="en-US" sz="1100" dirty="0">
                          <a:effectLst/>
                        </a:rPr>
                        <a:t>UC ID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a:txBody>
                    <a:bodyPr/>
                    <a:lstStyle/>
                    <a:p>
                      <a:pPr marL="0" marR="0" algn="l">
                        <a:lnSpc>
                          <a:spcPct val="107000"/>
                        </a:lnSpc>
                        <a:spcBef>
                          <a:spcPts val="0"/>
                        </a:spcBef>
                        <a:spcAft>
                          <a:spcPts val="0"/>
                        </a:spcAft>
                      </a:pPr>
                      <a:r>
                        <a:rPr lang="en-US" sz="1100" dirty="0">
                          <a:effectLst/>
                        </a:rPr>
                        <a:t>1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a:txBody>
                    <a:bodyPr/>
                    <a:lstStyle/>
                    <a:p>
                      <a:pPr marL="0" marR="0" algn="l">
                        <a:lnSpc>
                          <a:spcPct val="107000"/>
                        </a:lnSpc>
                        <a:spcBef>
                          <a:spcPts val="0"/>
                        </a:spcBef>
                        <a:spcAft>
                          <a:spcPts val="0"/>
                        </a:spcAft>
                      </a:pPr>
                      <a:r>
                        <a:rPr lang="en-US" sz="1100" dirty="0">
                          <a:effectLst/>
                        </a:rPr>
                        <a:t>Created 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a:txBody>
                    <a:bodyPr/>
                    <a:lstStyle/>
                    <a:p>
                      <a:pPr marL="0" marR="0" algn="l">
                        <a:lnSpc>
                          <a:spcPct val="107000"/>
                        </a:lnSpc>
                        <a:spcBef>
                          <a:spcPts val="0"/>
                        </a:spcBef>
                        <a:spcAft>
                          <a:spcPts val="0"/>
                        </a:spcAft>
                      </a:pPr>
                      <a:r>
                        <a:rPr lang="en-US" sz="1100" dirty="0">
                          <a:effectLst/>
                        </a:rPr>
                        <a:t>DD/MM/YYYY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extLst>
                  <a:ext uri="{0D108BD9-81ED-4DB2-BD59-A6C34878D82A}">
                    <a16:rowId xmlns:a16="http://schemas.microsoft.com/office/drawing/2014/main" val="151795321"/>
                  </a:ext>
                </a:extLst>
              </a:tr>
              <a:tr h="465784">
                <a:tc>
                  <a:txBody>
                    <a:bodyPr/>
                    <a:lstStyle/>
                    <a:p>
                      <a:pPr marL="0" marR="0" algn="l">
                        <a:lnSpc>
                          <a:spcPct val="107000"/>
                        </a:lnSpc>
                        <a:spcBef>
                          <a:spcPts val="0"/>
                        </a:spcBef>
                        <a:spcAft>
                          <a:spcPts val="0"/>
                        </a:spcAft>
                      </a:pPr>
                      <a:r>
                        <a:rPr lang="en-US" sz="1100" dirty="0">
                          <a:effectLst/>
                        </a:rPr>
                        <a:t>UC Name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a:txBody>
                    <a:bodyPr/>
                    <a:lstStyle/>
                    <a:p>
                      <a:pPr marL="0" marR="0" algn="l">
                        <a:lnSpc>
                          <a:spcPct val="107000"/>
                        </a:lnSpc>
                        <a:spcBef>
                          <a:spcPts val="0"/>
                        </a:spcBef>
                        <a:spcAft>
                          <a:spcPts val="0"/>
                        </a:spcAft>
                      </a:pPr>
                      <a:r>
                        <a:rPr lang="en-US" sz="1100" dirty="0">
                          <a:effectLst/>
                        </a:rPr>
                        <a:t>Search Blood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a:txBody>
                    <a:bodyPr/>
                    <a:lstStyle/>
                    <a:p>
                      <a:pPr marL="0" marR="0" algn="l">
                        <a:lnSpc>
                          <a:spcPct val="107000"/>
                        </a:lnSpc>
                        <a:spcBef>
                          <a:spcPts val="0"/>
                        </a:spcBef>
                        <a:spcAft>
                          <a:spcPts val="0"/>
                        </a:spcAft>
                      </a:pPr>
                      <a:r>
                        <a:rPr lang="en-US" sz="1100" dirty="0">
                          <a:effectLst/>
                        </a:rPr>
                        <a:t>Updated 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a:txBody>
                    <a:bodyPr/>
                    <a:lstStyle/>
                    <a:p>
                      <a:pPr marL="0" marR="0" algn="l">
                        <a:lnSpc>
                          <a:spcPct val="107000"/>
                        </a:lnSpc>
                        <a:spcBef>
                          <a:spcPts val="0"/>
                        </a:spcBef>
                        <a:spcAft>
                          <a:spcPts val="0"/>
                        </a:spcAft>
                      </a:pPr>
                      <a:r>
                        <a:rPr lang="en-US" sz="1100" dirty="0">
                          <a:effectLst/>
                        </a:rPr>
                        <a:t>DD/MM/YYYY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extLst>
                  <a:ext uri="{0D108BD9-81ED-4DB2-BD59-A6C34878D82A}">
                    <a16:rowId xmlns:a16="http://schemas.microsoft.com/office/drawing/2014/main" val="3898518604"/>
                  </a:ext>
                </a:extLst>
              </a:tr>
              <a:tr h="266837">
                <a:tc gridSpan="2">
                  <a:txBody>
                    <a:bodyPr/>
                    <a:lstStyle/>
                    <a:p>
                      <a:pPr marL="0" marR="0" algn="l">
                        <a:lnSpc>
                          <a:spcPct val="107000"/>
                        </a:lnSpc>
                        <a:spcBef>
                          <a:spcPts val="0"/>
                        </a:spcBef>
                        <a:spcAft>
                          <a:spcPts val="0"/>
                        </a:spcAft>
                      </a:pPr>
                      <a:r>
                        <a:rPr lang="en-US" sz="1100" dirty="0">
                          <a:effectLst/>
                        </a:rPr>
                        <a:t>Actor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tc gridSpan="2">
                  <a:txBody>
                    <a:bodyPr/>
                    <a:lstStyle/>
                    <a:p>
                      <a:pPr marL="0" marR="0" algn="l">
                        <a:lnSpc>
                          <a:spcPct val="107000"/>
                        </a:lnSpc>
                        <a:spcBef>
                          <a:spcPts val="0"/>
                        </a:spcBef>
                        <a:spcAft>
                          <a:spcPts val="0"/>
                        </a:spcAft>
                      </a:pPr>
                      <a:r>
                        <a:rPr lang="en-US" sz="1100" dirty="0">
                          <a:effectLst/>
                        </a:rPr>
                        <a:t>Hospital Staff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extLst>
                  <a:ext uri="{0D108BD9-81ED-4DB2-BD59-A6C34878D82A}">
                    <a16:rowId xmlns:a16="http://schemas.microsoft.com/office/drawing/2014/main" val="1175811488"/>
                  </a:ext>
                </a:extLst>
              </a:tr>
              <a:tr h="266837">
                <a:tc gridSpan="2">
                  <a:txBody>
                    <a:bodyPr/>
                    <a:lstStyle/>
                    <a:p>
                      <a:pPr marL="0" marR="0" algn="l">
                        <a:lnSpc>
                          <a:spcPct val="107000"/>
                        </a:lnSpc>
                        <a:spcBef>
                          <a:spcPts val="0"/>
                        </a:spcBef>
                        <a:spcAft>
                          <a:spcPts val="0"/>
                        </a:spcAft>
                      </a:pPr>
                      <a:r>
                        <a:rPr lang="en-US" sz="1100" dirty="0">
                          <a:effectLst/>
                        </a:rPr>
                        <a:t>Description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tc gridSpan="2">
                  <a:txBody>
                    <a:bodyPr/>
                    <a:lstStyle/>
                    <a:p>
                      <a:pPr marL="0" marR="0" algn="l">
                        <a:lnSpc>
                          <a:spcPct val="107000"/>
                        </a:lnSpc>
                        <a:spcBef>
                          <a:spcPts val="0"/>
                        </a:spcBef>
                        <a:spcAft>
                          <a:spcPts val="0"/>
                        </a:spcAft>
                      </a:pPr>
                      <a:r>
                        <a:rPr lang="en-US" sz="1100" dirty="0">
                          <a:effectLst/>
                        </a:rPr>
                        <a:t>Allow hospital staff to search for a blood.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extLst>
                  <a:ext uri="{0D108BD9-81ED-4DB2-BD59-A6C34878D82A}">
                    <a16:rowId xmlns:a16="http://schemas.microsoft.com/office/drawing/2014/main" val="413326044"/>
                  </a:ext>
                </a:extLst>
              </a:tr>
              <a:tr h="266837">
                <a:tc gridSpan="2">
                  <a:txBody>
                    <a:bodyPr/>
                    <a:lstStyle/>
                    <a:p>
                      <a:pPr marL="0" marR="0" algn="l">
                        <a:lnSpc>
                          <a:spcPct val="107000"/>
                        </a:lnSpc>
                        <a:spcBef>
                          <a:spcPts val="0"/>
                        </a:spcBef>
                        <a:spcAft>
                          <a:spcPts val="0"/>
                        </a:spcAft>
                      </a:pPr>
                      <a:r>
                        <a:rPr lang="en-US" sz="1100" dirty="0">
                          <a:effectLst/>
                        </a:rPr>
                        <a:t>Preconditions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tc gridSpan="2">
                  <a:txBody>
                    <a:bodyPr/>
                    <a:lstStyle/>
                    <a:p>
                      <a:pPr marL="0" marR="0" algn="l">
                        <a:lnSpc>
                          <a:spcPct val="107000"/>
                        </a:lnSpc>
                        <a:spcBef>
                          <a:spcPts val="0"/>
                        </a:spcBef>
                        <a:spcAft>
                          <a:spcPts val="0"/>
                        </a:spcAft>
                      </a:pPr>
                      <a:r>
                        <a:rPr lang="en-US" sz="1100" dirty="0">
                          <a:effectLst/>
                        </a:rPr>
                        <a:t>Staff is logged in to the system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extLst>
                  <a:ext uri="{0D108BD9-81ED-4DB2-BD59-A6C34878D82A}">
                    <a16:rowId xmlns:a16="http://schemas.microsoft.com/office/drawing/2014/main" val="691205219"/>
                  </a:ext>
                </a:extLst>
              </a:tr>
              <a:tr h="266837">
                <a:tc gridSpan="2">
                  <a:txBody>
                    <a:bodyPr/>
                    <a:lstStyle/>
                    <a:p>
                      <a:pPr marL="0" marR="0" algn="l">
                        <a:lnSpc>
                          <a:spcPct val="107000"/>
                        </a:lnSpc>
                        <a:spcBef>
                          <a:spcPts val="0"/>
                        </a:spcBef>
                        <a:spcAft>
                          <a:spcPts val="0"/>
                        </a:spcAft>
                      </a:pPr>
                      <a:r>
                        <a:rPr lang="en-US" sz="1100" dirty="0">
                          <a:effectLst/>
                        </a:rPr>
                        <a:t>postconditions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tc gridSpan="2">
                  <a:txBody>
                    <a:bodyPr/>
                    <a:lstStyle/>
                    <a:p>
                      <a:pPr marL="0" marR="0" algn="l">
                        <a:lnSpc>
                          <a:spcPct val="107000"/>
                        </a:lnSpc>
                        <a:spcBef>
                          <a:spcPts val="0"/>
                        </a:spcBef>
                        <a:spcAft>
                          <a:spcPts val="0"/>
                        </a:spcAft>
                      </a:pPr>
                      <a:r>
                        <a:rPr lang="en-US" sz="1100" dirty="0">
                          <a:effectLst/>
                        </a:rPr>
                        <a:t>Result is displayed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extLst>
                  <a:ext uri="{0D108BD9-81ED-4DB2-BD59-A6C34878D82A}">
                    <a16:rowId xmlns:a16="http://schemas.microsoft.com/office/drawing/2014/main" val="2433254737"/>
                  </a:ext>
                </a:extLst>
              </a:tr>
              <a:tr h="2368986">
                <a:tc gridSpan="2">
                  <a:txBody>
                    <a:bodyPr/>
                    <a:lstStyle/>
                    <a:p>
                      <a:pPr marL="0" marR="0" algn="l">
                        <a:lnSpc>
                          <a:spcPct val="107000"/>
                        </a:lnSpc>
                        <a:spcBef>
                          <a:spcPts val="0"/>
                        </a:spcBef>
                        <a:spcAft>
                          <a:spcPts val="0"/>
                        </a:spcAft>
                      </a:pPr>
                      <a:r>
                        <a:rPr lang="en-US" sz="1100" dirty="0">
                          <a:effectLst/>
                        </a:rPr>
                        <a:t>Normal Flow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tc gridSpan="2">
                  <a:txBody>
                    <a:bodyPr/>
                    <a:lstStyle/>
                    <a:p>
                      <a:pPr marL="0" marR="0" algn="l">
                        <a:lnSpc>
                          <a:spcPct val="107000"/>
                        </a:lnSpc>
                        <a:spcBef>
                          <a:spcPts val="0"/>
                        </a:spcBef>
                        <a:spcAft>
                          <a:spcPts val="65"/>
                        </a:spcAft>
                      </a:pPr>
                      <a:r>
                        <a:rPr lang="en-US" sz="1100" dirty="0">
                          <a:effectLst/>
                        </a:rPr>
                        <a:t> </a:t>
                      </a:r>
                    </a:p>
                    <a:p>
                      <a:pPr marL="342900" marR="0" lvl="0" indent="-342900" algn="l" rtl="0" fontAlgn="base">
                        <a:lnSpc>
                          <a:spcPct val="107000"/>
                        </a:lnSpc>
                        <a:spcBef>
                          <a:spcPts val="0"/>
                        </a:spcBef>
                        <a:spcAft>
                          <a:spcPts val="65"/>
                        </a:spcAft>
                        <a:buClr>
                          <a:srgbClr val="000000"/>
                        </a:buClr>
                        <a:buSzPts val="1200"/>
                        <a:buFont typeface="+mj-lt"/>
                        <a:buAutoNum type="arabicPeriod"/>
                      </a:pPr>
                      <a:r>
                        <a:rPr lang="en-US" sz="1100" u="none" strike="noStrike" dirty="0">
                          <a:effectLst/>
                          <a:uFill>
                            <a:solidFill>
                              <a:srgbClr val="000000"/>
                            </a:solidFill>
                          </a:uFill>
                        </a:rPr>
                        <a:t>the staff navigate to the search page . </a:t>
                      </a:r>
                    </a:p>
                    <a:p>
                      <a:pPr marL="342900" marR="0" lvl="0" indent="-342900" algn="l" rtl="0" fontAlgn="base">
                        <a:lnSpc>
                          <a:spcPct val="107000"/>
                        </a:lnSpc>
                        <a:spcBef>
                          <a:spcPts val="0"/>
                        </a:spcBef>
                        <a:spcAft>
                          <a:spcPts val="65"/>
                        </a:spcAft>
                        <a:buClr>
                          <a:srgbClr val="000000"/>
                        </a:buClr>
                        <a:buSzPts val="1200"/>
                        <a:buFont typeface="+mj-lt"/>
                        <a:buAutoNum type="arabicPeriod"/>
                      </a:pPr>
                      <a:r>
                        <a:rPr lang="en-US" sz="1100" u="none" strike="noStrike" dirty="0">
                          <a:effectLst/>
                          <a:uFill>
                            <a:solidFill>
                              <a:srgbClr val="000000"/>
                            </a:solidFill>
                          </a:uFill>
                        </a:rPr>
                        <a:t>staff  type the information he search for e.g blood group  </a:t>
                      </a:r>
                    </a:p>
                    <a:p>
                      <a:pPr marL="342900" marR="0" lvl="0" indent="-342900" algn="l" rtl="0" fontAlgn="base">
                        <a:lnSpc>
                          <a:spcPct val="107000"/>
                        </a:lnSpc>
                        <a:spcBef>
                          <a:spcPts val="0"/>
                        </a:spcBef>
                        <a:spcAft>
                          <a:spcPts val="70"/>
                        </a:spcAft>
                        <a:buClr>
                          <a:srgbClr val="000000"/>
                        </a:buClr>
                        <a:buSzPts val="1200"/>
                        <a:buFont typeface="+mj-lt"/>
                        <a:buAutoNum type="arabicPeriod"/>
                      </a:pPr>
                      <a:r>
                        <a:rPr lang="en-US" sz="1100" u="none" strike="noStrike" dirty="0">
                          <a:effectLst/>
                          <a:uFill>
                            <a:solidFill>
                              <a:srgbClr val="000000"/>
                            </a:solidFill>
                          </a:uFill>
                        </a:rPr>
                        <a:t>the staff  click the search button.E1 </a:t>
                      </a:r>
                    </a:p>
                    <a:p>
                      <a:pPr marL="342900" marR="0" lvl="0" indent="-342900" algn="l" rtl="0" fontAlgn="base">
                        <a:lnSpc>
                          <a:spcPct val="107000"/>
                        </a:lnSpc>
                        <a:spcBef>
                          <a:spcPts val="0"/>
                        </a:spcBef>
                        <a:spcAft>
                          <a:spcPts val="185"/>
                        </a:spcAft>
                        <a:buClr>
                          <a:srgbClr val="000000"/>
                        </a:buClr>
                        <a:buSzPts val="1200"/>
                        <a:buFont typeface="+mj-lt"/>
                        <a:buAutoNum type="arabicPeriod"/>
                      </a:pPr>
                      <a:r>
                        <a:rPr lang="en-US" sz="1100" u="none" strike="noStrike" dirty="0">
                          <a:effectLst/>
                          <a:uFill>
                            <a:solidFill>
                              <a:srgbClr val="000000"/>
                            </a:solidFill>
                          </a:uFill>
                        </a:rPr>
                        <a:t>The system should return the search results if, there is a corresponding in the database.  </a:t>
                      </a:r>
                    </a:p>
                    <a:p>
                      <a:pPr marL="342900" marR="0" lvl="0" indent="-342900" algn="l" rtl="0" fontAlgn="base">
                        <a:lnSpc>
                          <a:spcPct val="107000"/>
                        </a:lnSpc>
                        <a:spcBef>
                          <a:spcPts val="0"/>
                        </a:spcBef>
                        <a:spcAft>
                          <a:spcPts val="185"/>
                        </a:spcAft>
                        <a:buClr>
                          <a:srgbClr val="000000"/>
                        </a:buClr>
                        <a:buSzPts val="1200"/>
                        <a:buFont typeface="+mj-lt"/>
                        <a:buAutoNum type="arabicPeriod"/>
                      </a:pPr>
                      <a:r>
                        <a:rPr lang="en-US" sz="1100" u="none" strike="noStrike" dirty="0">
                          <a:effectLst/>
                          <a:uFill>
                            <a:solidFill>
                              <a:srgbClr val="000000"/>
                            </a:solidFill>
                          </a:uFill>
                        </a:rPr>
                        <a:t>The system then should provide filtering options e.g (blood group, address, donation date..etc).  </a:t>
                      </a:r>
                    </a:p>
                    <a:p>
                      <a:pPr marL="342900" marR="0" lvl="0" indent="-342900" algn="l" rtl="0" fontAlgn="base">
                        <a:lnSpc>
                          <a:spcPct val="107000"/>
                        </a:lnSpc>
                        <a:spcBef>
                          <a:spcPts val="0"/>
                        </a:spcBef>
                        <a:spcAft>
                          <a:spcPts val="0"/>
                        </a:spcAft>
                        <a:buClr>
                          <a:srgbClr val="000000"/>
                        </a:buClr>
                        <a:buSzPts val="1200"/>
                        <a:buFont typeface="+mj-lt"/>
                        <a:buAutoNum type="arabicPeriod"/>
                      </a:pPr>
                      <a:r>
                        <a:rPr lang="en-US" sz="1100" u="none" strike="noStrike" dirty="0">
                          <a:effectLst/>
                          <a:uFill>
                            <a:solidFill>
                              <a:srgbClr val="000000"/>
                            </a:solidFill>
                          </a:uFill>
                        </a:rPr>
                        <a:t>The system should filter the results upon the selected options from the staff.</a:t>
                      </a:r>
                      <a:endParaRPr lang="en-US" sz="11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68487" marR="35512" marT="33609" marB="0"/>
                </a:tc>
                <a:tc hMerge="1">
                  <a:txBody>
                    <a:bodyPr/>
                    <a:lstStyle/>
                    <a:p>
                      <a:pPr rtl="1"/>
                      <a:endParaRPr lang="ar-SA"/>
                    </a:p>
                  </a:txBody>
                  <a:tcPr/>
                </a:tc>
                <a:extLst>
                  <a:ext uri="{0D108BD9-81ED-4DB2-BD59-A6C34878D82A}">
                    <a16:rowId xmlns:a16="http://schemas.microsoft.com/office/drawing/2014/main" val="2059331848"/>
                  </a:ext>
                </a:extLst>
              </a:tr>
              <a:tr h="266837">
                <a:tc gridSpan="2">
                  <a:txBody>
                    <a:bodyPr/>
                    <a:lstStyle/>
                    <a:p>
                      <a:pPr marL="0" marR="0" algn="l">
                        <a:lnSpc>
                          <a:spcPct val="107000"/>
                        </a:lnSpc>
                        <a:spcBef>
                          <a:spcPts val="0"/>
                        </a:spcBef>
                        <a:spcAft>
                          <a:spcPts val="0"/>
                        </a:spcAft>
                      </a:pPr>
                      <a:r>
                        <a:rPr lang="en-US" sz="1100" dirty="0">
                          <a:effectLst/>
                        </a:rPr>
                        <a:t>Alternative flow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tc gridSpan="2">
                  <a:txBody>
                    <a:bodyPr/>
                    <a:lstStyle/>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extLst>
                  <a:ext uri="{0D108BD9-81ED-4DB2-BD59-A6C34878D82A}">
                    <a16:rowId xmlns:a16="http://schemas.microsoft.com/office/drawing/2014/main" val="1777920157"/>
                  </a:ext>
                </a:extLst>
              </a:tr>
              <a:tr h="1303826">
                <a:tc gridSpan="2">
                  <a:txBody>
                    <a:bodyPr/>
                    <a:lstStyle/>
                    <a:p>
                      <a:pPr marL="0" marR="0" algn="l">
                        <a:lnSpc>
                          <a:spcPct val="107000"/>
                        </a:lnSpc>
                        <a:spcBef>
                          <a:spcPts val="0"/>
                        </a:spcBef>
                        <a:spcAft>
                          <a:spcPts val="0"/>
                        </a:spcAft>
                      </a:pPr>
                      <a:r>
                        <a:rPr lang="en-US" sz="1100" dirty="0">
                          <a:effectLst/>
                        </a:rPr>
                        <a:t>Exceptions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tc gridSpan="2">
                  <a:txBody>
                    <a:bodyPr/>
                    <a:lstStyle/>
                    <a:p>
                      <a:pPr marL="457200" marR="0" algn="l" rtl="0">
                        <a:lnSpc>
                          <a:spcPct val="107000"/>
                        </a:lnSpc>
                        <a:spcBef>
                          <a:spcPts val="0"/>
                        </a:spcBef>
                        <a:spcAft>
                          <a:spcPts val="65"/>
                        </a:spcAft>
                      </a:pPr>
                      <a:r>
                        <a:rPr lang="en-US" sz="1100" dirty="0">
                          <a:effectLst/>
                        </a:rPr>
                        <a:t>E1 </a:t>
                      </a:r>
                    </a:p>
                    <a:p>
                      <a:pPr marL="342900" marR="0" lvl="0" indent="-342900" algn="l" rtl="0" fontAlgn="base">
                        <a:lnSpc>
                          <a:spcPct val="107000"/>
                        </a:lnSpc>
                        <a:spcBef>
                          <a:spcPts val="0"/>
                        </a:spcBef>
                        <a:spcAft>
                          <a:spcPts val="70"/>
                        </a:spcAft>
                        <a:buClr>
                          <a:srgbClr val="000000"/>
                        </a:buClr>
                        <a:buSzPts val="1200"/>
                        <a:buFont typeface="+mj-lt"/>
                        <a:buAutoNum type="arabicPeriod"/>
                      </a:pPr>
                      <a:r>
                        <a:rPr lang="en-US" sz="1100" u="none" strike="noStrike" dirty="0">
                          <a:effectLst/>
                          <a:uFill>
                            <a:solidFill>
                              <a:srgbClr val="000000"/>
                            </a:solidFill>
                          </a:uFill>
                        </a:rPr>
                        <a:t>If the staff doesn’t type words in the search field  </a:t>
                      </a:r>
                    </a:p>
                    <a:p>
                      <a:pPr marL="457200" marR="59055" lvl="1" indent="0" algn="l" rtl="0" fontAlgn="base">
                        <a:lnSpc>
                          <a:spcPct val="107000"/>
                        </a:lnSpc>
                        <a:spcBef>
                          <a:spcPts val="0"/>
                        </a:spcBef>
                        <a:spcAft>
                          <a:spcPts val="65"/>
                        </a:spcAft>
                        <a:buClr>
                          <a:srgbClr val="000000"/>
                        </a:buClr>
                        <a:buSzPts val="1200"/>
                        <a:buFontTx/>
                        <a:buNone/>
                      </a:pPr>
                      <a:r>
                        <a:rPr lang="en-US" sz="1100" u="none" strike="noStrike" dirty="0">
                          <a:effectLst/>
                          <a:uFill>
                            <a:solidFill>
                              <a:srgbClr val="000000"/>
                            </a:solidFill>
                          </a:uFill>
                        </a:rPr>
                        <a:t>1.1 the system should ask from him to insert search data.  </a:t>
                      </a:r>
                    </a:p>
                    <a:p>
                      <a:pPr marL="457200" marR="59055" lvl="1" indent="0" algn="l" rtl="0" fontAlgn="base">
                        <a:lnSpc>
                          <a:spcPct val="107000"/>
                        </a:lnSpc>
                        <a:spcBef>
                          <a:spcPts val="0"/>
                        </a:spcBef>
                        <a:spcAft>
                          <a:spcPts val="0"/>
                        </a:spcAft>
                        <a:buClr>
                          <a:srgbClr val="000000"/>
                        </a:buClr>
                        <a:buSzPts val="1200"/>
                        <a:buFont typeface="+mj-lt"/>
                        <a:buNone/>
                      </a:pPr>
                      <a:r>
                        <a:rPr lang="en-US" sz="1100" u="none" strike="noStrike" dirty="0">
                          <a:effectLst/>
                          <a:uFill>
                            <a:solidFill>
                              <a:srgbClr val="000000"/>
                            </a:solidFill>
                          </a:uFill>
                        </a:rPr>
                        <a:t>1.2 Go to step 2 in normal flow.</a:t>
                      </a:r>
                    </a:p>
                    <a:p>
                      <a:pPr marL="685800" marR="0" algn="l" rtl="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487" marR="35512" marT="33609" marB="0"/>
                </a:tc>
                <a:tc hMerge="1">
                  <a:txBody>
                    <a:bodyPr/>
                    <a:lstStyle/>
                    <a:p>
                      <a:pPr rtl="1"/>
                      <a:endParaRPr lang="ar-SA"/>
                    </a:p>
                  </a:txBody>
                  <a:tcPr/>
                </a:tc>
                <a:extLst>
                  <a:ext uri="{0D108BD9-81ED-4DB2-BD59-A6C34878D82A}">
                    <a16:rowId xmlns:a16="http://schemas.microsoft.com/office/drawing/2014/main" val="1121419113"/>
                  </a:ext>
                </a:extLst>
              </a:tr>
            </a:tbl>
          </a:graphicData>
        </a:graphic>
      </p:graphicFrame>
    </p:spTree>
    <p:extLst>
      <p:ext uri="{BB962C8B-B14F-4D97-AF65-F5344CB8AC3E}">
        <p14:creationId xmlns:p14="http://schemas.microsoft.com/office/powerpoint/2010/main" val="65980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a:extLst>
              <a:ext uri="{FF2B5EF4-FFF2-40B4-BE49-F238E27FC236}">
                <a16:creationId xmlns:a16="http://schemas.microsoft.com/office/drawing/2014/main" id="{98AD26A4-1A9C-4329-A01E-44E78C964D4D}"/>
              </a:ext>
            </a:extLst>
          </p:cNvPr>
          <p:cNvGraphicFramePr>
            <a:graphicFrameLocks noGrp="1"/>
          </p:cNvGraphicFramePr>
          <p:nvPr>
            <p:ph idx="1"/>
            <p:extLst>
              <p:ext uri="{D42A27DB-BD31-4B8C-83A1-F6EECF244321}">
                <p14:modId xmlns:p14="http://schemas.microsoft.com/office/powerpoint/2010/main" val="706691310"/>
              </p:ext>
            </p:extLst>
          </p:nvPr>
        </p:nvGraphicFramePr>
        <p:xfrm>
          <a:off x="1933074" y="770022"/>
          <a:ext cx="8462951" cy="5248750"/>
        </p:xfrm>
        <a:graphic>
          <a:graphicData uri="http://schemas.openxmlformats.org/drawingml/2006/table">
            <a:tbl>
              <a:tblPr firstRow="1" firstCol="1" bandRow="1">
                <a:tableStyleId>{8A107856-5554-42FB-B03E-39F5DBC370BA}</a:tableStyleId>
              </a:tblPr>
              <a:tblGrid>
                <a:gridCol w="926454">
                  <a:extLst>
                    <a:ext uri="{9D8B030D-6E8A-4147-A177-3AD203B41FA5}">
                      <a16:colId xmlns:a16="http://schemas.microsoft.com/office/drawing/2014/main" val="3259325539"/>
                    </a:ext>
                  </a:extLst>
                </a:gridCol>
                <a:gridCol w="1388050">
                  <a:extLst>
                    <a:ext uri="{9D8B030D-6E8A-4147-A177-3AD203B41FA5}">
                      <a16:colId xmlns:a16="http://schemas.microsoft.com/office/drawing/2014/main" val="904747062"/>
                    </a:ext>
                  </a:extLst>
                </a:gridCol>
                <a:gridCol w="2542855">
                  <a:extLst>
                    <a:ext uri="{9D8B030D-6E8A-4147-A177-3AD203B41FA5}">
                      <a16:colId xmlns:a16="http://schemas.microsoft.com/office/drawing/2014/main" val="104895912"/>
                    </a:ext>
                  </a:extLst>
                </a:gridCol>
                <a:gridCol w="3605592">
                  <a:extLst>
                    <a:ext uri="{9D8B030D-6E8A-4147-A177-3AD203B41FA5}">
                      <a16:colId xmlns:a16="http://schemas.microsoft.com/office/drawing/2014/main" val="2672613517"/>
                    </a:ext>
                  </a:extLst>
                </a:gridCol>
              </a:tblGrid>
              <a:tr h="245315">
                <a:tc>
                  <a:txBody>
                    <a:bodyPr/>
                    <a:lstStyle/>
                    <a:p>
                      <a:pPr marL="0" marR="0" algn="r">
                        <a:lnSpc>
                          <a:spcPct val="107000"/>
                        </a:lnSpc>
                        <a:spcBef>
                          <a:spcPts val="0"/>
                        </a:spcBef>
                        <a:spcAft>
                          <a:spcPts val="0"/>
                        </a:spcAft>
                      </a:pPr>
                      <a:r>
                        <a:rPr lang="en-US" sz="1100" dirty="0">
                          <a:effectLst/>
                        </a:rPr>
                        <a:t>UC ID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a:txBody>
                    <a:bodyPr/>
                    <a:lstStyle/>
                    <a:p>
                      <a:pPr marL="0" marR="0" algn="r">
                        <a:lnSpc>
                          <a:spcPct val="107000"/>
                        </a:lnSpc>
                        <a:spcBef>
                          <a:spcPts val="0"/>
                        </a:spcBef>
                        <a:spcAft>
                          <a:spcPts val="0"/>
                        </a:spcAft>
                      </a:pPr>
                      <a:r>
                        <a:rPr lang="en-US" sz="1100" dirty="0">
                          <a:effectLst/>
                        </a:rPr>
                        <a:t>2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a:txBody>
                    <a:bodyPr/>
                    <a:lstStyle/>
                    <a:p>
                      <a:pPr marL="0" marR="0" algn="r">
                        <a:lnSpc>
                          <a:spcPct val="107000"/>
                        </a:lnSpc>
                        <a:spcBef>
                          <a:spcPts val="0"/>
                        </a:spcBef>
                        <a:spcAft>
                          <a:spcPts val="0"/>
                        </a:spcAft>
                      </a:pPr>
                      <a:r>
                        <a:rPr lang="en-US" sz="1100" dirty="0">
                          <a:effectLst/>
                        </a:rPr>
                        <a:t>Created 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a:txBody>
                    <a:bodyPr/>
                    <a:lstStyle/>
                    <a:p>
                      <a:pPr marL="0" marR="0" algn="r">
                        <a:lnSpc>
                          <a:spcPct val="107000"/>
                        </a:lnSpc>
                        <a:spcBef>
                          <a:spcPts val="0"/>
                        </a:spcBef>
                        <a:spcAft>
                          <a:spcPts val="0"/>
                        </a:spcAft>
                      </a:pPr>
                      <a:r>
                        <a:rPr lang="en-US" sz="1100" dirty="0">
                          <a:effectLst/>
                        </a:rPr>
                        <a:t>DD/MM/YYYY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extLst>
                  <a:ext uri="{0D108BD9-81ED-4DB2-BD59-A6C34878D82A}">
                    <a16:rowId xmlns:a16="http://schemas.microsoft.com/office/drawing/2014/main" val="2204042178"/>
                  </a:ext>
                </a:extLst>
              </a:tr>
              <a:tr h="433635">
                <a:tc>
                  <a:txBody>
                    <a:bodyPr/>
                    <a:lstStyle/>
                    <a:p>
                      <a:pPr marL="0" marR="0" algn="r">
                        <a:lnSpc>
                          <a:spcPct val="107000"/>
                        </a:lnSpc>
                        <a:spcBef>
                          <a:spcPts val="0"/>
                        </a:spcBef>
                        <a:spcAft>
                          <a:spcPts val="0"/>
                        </a:spcAft>
                      </a:pPr>
                      <a:r>
                        <a:rPr lang="en-US" sz="1100" dirty="0">
                          <a:effectLst/>
                        </a:rPr>
                        <a:t>UC Name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a:txBody>
                    <a:bodyPr/>
                    <a:lstStyle/>
                    <a:p>
                      <a:pPr marL="0" marR="0" algn="r">
                        <a:lnSpc>
                          <a:spcPct val="107000"/>
                        </a:lnSpc>
                        <a:spcBef>
                          <a:spcPts val="0"/>
                        </a:spcBef>
                        <a:spcAft>
                          <a:spcPts val="0"/>
                        </a:spcAft>
                      </a:pPr>
                      <a:r>
                        <a:rPr lang="en-US" sz="1100" dirty="0">
                          <a:effectLst/>
                        </a:rPr>
                        <a:t>Request Blood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a:txBody>
                    <a:bodyPr/>
                    <a:lstStyle/>
                    <a:p>
                      <a:pPr marL="0" marR="0" algn="r">
                        <a:lnSpc>
                          <a:spcPct val="107000"/>
                        </a:lnSpc>
                        <a:spcBef>
                          <a:spcPts val="0"/>
                        </a:spcBef>
                        <a:spcAft>
                          <a:spcPts val="0"/>
                        </a:spcAft>
                      </a:pPr>
                      <a:r>
                        <a:rPr lang="en-US" sz="1100" dirty="0">
                          <a:effectLst/>
                        </a:rPr>
                        <a:t>Updated 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a:txBody>
                    <a:bodyPr/>
                    <a:lstStyle/>
                    <a:p>
                      <a:pPr marL="0" marR="0" algn="r">
                        <a:lnSpc>
                          <a:spcPct val="107000"/>
                        </a:lnSpc>
                        <a:spcBef>
                          <a:spcPts val="0"/>
                        </a:spcBef>
                        <a:spcAft>
                          <a:spcPts val="0"/>
                        </a:spcAft>
                      </a:pPr>
                      <a:r>
                        <a:rPr lang="en-US" sz="1100" dirty="0">
                          <a:effectLst/>
                        </a:rPr>
                        <a:t>DD/MM/YYYY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extLst>
                  <a:ext uri="{0D108BD9-81ED-4DB2-BD59-A6C34878D82A}">
                    <a16:rowId xmlns:a16="http://schemas.microsoft.com/office/drawing/2014/main" val="1020552790"/>
                  </a:ext>
                </a:extLst>
              </a:tr>
              <a:tr h="242904">
                <a:tc gridSpan="2">
                  <a:txBody>
                    <a:bodyPr/>
                    <a:lstStyle/>
                    <a:p>
                      <a:pPr marL="0" marR="0" algn="r">
                        <a:lnSpc>
                          <a:spcPct val="107000"/>
                        </a:lnSpc>
                        <a:spcBef>
                          <a:spcPts val="0"/>
                        </a:spcBef>
                        <a:spcAft>
                          <a:spcPts val="0"/>
                        </a:spcAft>
                      </a:pPr>
                      <a:r>
                        <a:rPr lang="en-US" sz="1100" dirty="0">
                          <a:effectLst/>
                        </a:rPr>
                        <a:t>Actor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en-US" sz="1100" dirty="0">
                          <a:effectLst/>
                        </a:rPr>
                        <a:t>Hospital Staff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extLst>
                  <a:ext uri="{0D108BD9-81ED-4DB2-BD59-A6C34878D82A}">
                    <a16:rowId xmlns:a16="http://schemas.microsoft.com/office/drawing/2014/main" val="3471803814"/>
                  </a:ext>
                </a:extLst>
              </a:tr>
              <a:tr h="242904">
                <a:tc gridSpan="2">
                  <a:txBody>
                    <a:bodyPr/>
                    <a:lstStyle/>
                    <a:p>
                      <a:pPr marL="0" marR="0" algn="r">
                        <a:lnSpc>
                          <a:spcPct val="107000"/>
                        </a:lnSpc>
                        <a:spcBef>
                          <a:spcPts val="0"/>
                        </a:spcBef>
                        <a:spcAft>
                          <a:spcPts val="0"/>
                        </a:spcAft>
                      </a:pPr>
                      <a:r>
                        <a:rPr lang="en-US" sz="1100" dirty="0">
                          <a:effectLst/>
                        </a:rPr>
                        <a:t>Description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en-US" sz="1100" dirty="0">
                          <a:effectLst/>
                        </a:rPr>
                        <a:t>Allow hospital staff to request a blood.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extLst>
                  <a:ext uri="{0D108BD9-81ED-4DB2-BD59-A6C34878D82A}">
                    <a16:rowId xmlns:a16="http://schemas.microsoft.com/office/drawing/2014/main" val="76598025"/>
                  </a:ext>
                </a:extLst>
              </a:tr>
              <a:tr h="245315">
                <a:tc gridSpan="2">
                  <a:txBody>
                    <a:bodyPr/>
                    <a:lstStyle/>
                    <a:p>
                      <a:pPr marL="0" marR="0" algn="r">
                        <a:lnSpc>
                          <a:spcPct val="107000"/>
                        </a:lnSpc>
                        <a:spcBef>
                          <a:spcPts val="0"/>
                        </a:spcBef>
                        <a:spcAft>
                          <a:spcPts val="0"/>
                        </a:spcAft>
                      </a:pPr>
                      <a:r>
                        <a:rPr lang="en-US" sz="1100" dirty="0">
                          <a:effectLst/>
                        </a:rPr>
                        <a:t>Preconditions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en-US" sz="1100" dirty="0">
                          <a:effectLst/>
                        </a:rPr>
                        <a:t>Log in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extLst>
                  <a:ext uri="{0D108BD9-81ED-4DB2-BD59-A6C34878D82A}">
                    <a16:rowId xmlns:a16="http://schemas.microsoft.com/office/drawing/2014/main" val="1834118750"/>
                  </a:ext>
                </a:extLst>
              </a:tr>
              <a:tr h="242904">
                <a:tc gridSpan="2">
                  <a:txBody>
                    <a:bodyPr/>
                    <a:lstStyle/>
                    <a:p>
                      <a:pPr marL="0" marR="0" algn="r">
                        <a:lnSpc>
                          <a:spcPct val="107000"/>
                        </a:lnSpc>
                        <a:spcBef>
                          <a:spcPts val="0"/>
                        </a:spcBef>
                        <a:spcAft>
                          <a:spcPts val="0"/>
                        </a:spcAft>
                      </a:pPr>
                      <a:r>
                        <a:rPr lang="en-US" sz="1100" dirty="0">
                          <a:effectLst/>
                        </a:rPr>
                        <a:t>postconditions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en-US" sz="1100" dirty="0">
                          <a:effectLst/>
                        </a:rPr>
                        <a:t>New request is created and saved to the database.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extLst>
                  <a:ext uri="{0D108BD9-81ED-4DB2-BD59-A6C34878D82A}">
                    <a16:rowId xmlns:a16="http://schemas.microsoft.com/office/drawing/2014/main" val="4254638454"/>
                  </a:ext>
                </a:extLst>
              </a:tr>
              <a:tr h="2155244">
                <a:tc gridSpan="2">
                  <a:txBody>
                    <a:bodyPr/>
                    <a:lstStyle/>
                    <a:p>
                      <a:pPr marL="0" marR="0" algn="r">
                        <a:lnSpc>
                          <a:spcPct val="107000"/>
                        </a:lnSpc>
                        <a:spcBef>
                          <a:spcPts val="0"/>
                        </a:spcBef>
                        <a:spcAft>
                          <a:spcPts val="0"/>
                        </a:spcAft>
                      </a:pPr>
                      <a:r>
                        <a:rPr lang="en-US" sz="1100" dirty="0">
                          <a:effectLst/>
                        </a:rPr>
                        <a:t>Normal Flow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tc gridSpan="2">
                  <a:txBody>
                    <a:bodyPr/>
                    <a:lstStyle/>
                    <a:p>
                      <a:pPr marL="0" marR="0" algn="l">
                        <a:lnSpc>
                          <a:spcPct val="107000"/>
                        </a:lnSpc>
                        <a:spcBef>
                          <a:spcPts val="0"/>
                        </a:spcBef>
                        <a:spcAft>
                          <a:spcPts val="180"/>
                        </a:spcAft>
                      </a:pPr>
                      <a:r>
                        <a:rPr lang="en-US" sz="1100" dirty="0">
                          <a:effectLst/>
                        </a:rPr>
                        <a:t> </a:t>
                      </a:r>
                    </a:p>
                    <a:p>
                      <a:pPr marL="342900" marR="0" lvl="0" indent="-342900" algn="l" rtl="0" fontAlgn="base">
                        <a:lnSpc>
                          <a:spcPct val="107000"/>
                        </a:lnSpc>
                        <a:spcBef>
                          <a:spcPts val="0"/>
                        </a:spcBef>
                        <a:spcAft>
                          <a:spcPts val="80"/>
                        </a:spcAft>
                        <a:buClr>
                          <a:srgbClr val="000000"/>
                        </a:buClr>
                        <a:buSzPts val="1200"/>
                        <a:buFont typeface="+mj-lt"/>
                        <a:buAutoNum type="arabicPeriod"/>
                      </a:pPr>
                      <a:r>
                        <a:rPr lang="en-US" sz="1100" u="none" strike="noStrike" dirty="0">
                          <a:effectLst/>
                          <a:uFill>
                            <a:solidFill>
                              <a:srgbClr val="000000"/>
                            </a:solidFill>
                          </a:uFill>
                        </a:rPr>
                        <a:t>The staff go to request page . </a:t>
                      </a:r>
                    </a:p>
                    <a:p>
                      <a:pPr marL="342900" marR="0" lvl="0" indent="-342900" algn="l" rtl="0" fontAlgn="base">
                        <a:lnSpc>
                          <a:spcPct val="107000"/>
                        </a:lnSpc>
                        <a:spcBef>
                          <a:spcPts val="0"/>
                        </a:spcBef>
                        <a:spcAft>
                          <a:spcPts val="65"/>
                        </a:spcAft>
                        <a:buClr>
                          <a:srgbClr val="000000"/>
                        </a:buClr>
                        <a:buSzPts val="1200"/>
                        <a:buFont typeface="+mj-lt"/>
                        <a:buAutoNum type="arabicPeriod"/>
                      </a:pPr>
                      <a:r>
                        <a:rPr lang="en-US" sz="1100" u="none" strike="noStrike" dirty="0">
                          <a:effectLst/>
                          <a:uFill>
                            <a:solidFill>
                              <a:srgbClr val="000000"/>
                            </a:solidFill>
                          </a:uFill>
                        </a:rPr>
                        <a:t>The system display the form of requesting blood. </a:t>
                      </a:r>
                    </a:p>
                    <a:p>
                      <a:pPr marL="342900" marR="0" lvl="0" indent="-342900" algn="l" rtl="0" fontAlgn="base">
                        <a:lnSpc>
                          <a:spcPct val="107000"/>
                        </a:lnSpc>
                        <a:spcBef>
                          <a:spcPts val="0"/>
                        </a:spcBef>
                        <a:spcAft>
                          <a:spcPts val="185"/>
                        </a:spcAft>
                        <a:buClr>
                          <a:srgbClr val="000000"/>
                        </a:buClr>
                        <a:buSzPts val="1200"/>
                        <a:buFont typeface="+mj-lt"/>
                        <a:buAutoNum type="arabicPeriod"/>
                      </a:pPr>
                      <a:r>
                        <a:rPr lang="en-US" sz="1100" u="none" strike="noStrike" dirty="0">
                          <a:effectLst/>
                          <a:uFill>
                            <a:solidFill>
                              <a:srgbClr val="000000"/>
                            </a:solidFill>
                          </a:uFill>
                        </a:rPr>
                        <a:t>The staff fill out all the needed data (blood group, quantity, patient diagnostic  ).E1 </a:t>
                      </a:r>
                    </a:p>
                    <a:p>
                      <a:pPr marL="342900" marR="0" lvl="0" indent="-342900" algn="l" rtl="0" fontAlgn="base">
                        <a:lnSpc>
                          <a:spcPct val="107000"/>
                        </a:lnSpc>
                        <a:spcBef>
                          <a:spcPts val="0"/>
                        </a:spcBef>
                        <a:spcAft>
                          <a:spcPts val="65"/>
                        </a:spcAft>
                        <a:buClr>
                          <a:srgbClr val="000000"/>
                        </a:buClr>
                        <a:buSzPts val="1200"/>
                        <a:buFont typeface="+mj-lt"/>
                        <a:buAutoNum type="arabicPeriod"/>
                      </a:pPr>
                      <a:r>
                        <a:rPr lang="en-US" sz="1100" u="none" strike="noStrike" dirty="0">
                          <a:effectLst/>
                          <a:uFill>
                            <a:solidFill>
                              <a:srgbClr val="000000"/>
                            </a:solidFill>
                          </a:uFill>
                        </a:rPr>
                        <a:t>The staff click save button to save request. </a:t>
                      </a:r>
                    </a:p>
                    <a:p>
                      <a:pPr marL="342900" marR="0" lvl="0" indent="-342900" algn="l" rtl="0" fontAlgn="base">
                        <a:lnSpc>
                          <a:spcPct val="107000"/>
                        </a:lnSpc>
                        <a:spcBef>
                          <a:spcPts val="0"/>
                        </a:spcBef>
                        <a:spcAft>
                          <a:spcPts val="0"/>
                        </a:spcAft>
                        <a:buClr>
                          <a:srgbClr val="000000"/>
                        </a:buClr>
                        <a:buSzPts val="1200"/>
                        <a:buFont typeface="+mj-lt"/>
                        <a:buAutoNum type="arabicPeriod"/>
                      </a:pPr>
                      <a:r>
                        <a:rPr lang="en-US" sz="1100" u="none" strike="noStrike" dirty="0">
                          <a:effectLst/>
                          <a:uFill>
                            <a:solidFill>
                              <a:srgbClr val="000000"/>
                            </a:solidFill>
                          </a:uFill>
                        </a:rPr>
                        <a:t>The system should automatically send massages to the donors who has the sane blood group of the request. </a:t>
                      </a:r>
                    </a:p>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extLst>
                  <a:ext uri="{0D108BD9-81ED-4DB2-BD59-A6C34878D82A}">
                    <a16:rowId xmlns:a16="http://schemas.microsoft.com/office/drawing/2014/main" val="3092188462"/>
                  </a:ext>
                </a:extLst>
              </a:tr>
              <a:tr h="242904">
                <a:tc gridSpan="2">
                  <a:txBody>
                    <a:bodyPr/>
                    <a:lstStyle/>
                    <a:p>
                      <a:pPr marL="0" marR="0" algn="r">
                        <a:lnSpc>
                          <a:spcPct val="107000"/>
                        </a:lnSpc>
                        <a:spcBef>
                          <a:spcPts val="0"/>
                        </a:spcBef>
                        <a:spcAft>
                          <a:spcPts val="0"/>
                        </a:spcAft>
                      </a:pPr>
                      <a:r>
                        <a:rPr lang="en-US" sz="1100" dirty="0">
                          <a:effectLst/>
                        </a:rPr>
                        <a:t>Alternative flow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ar-SA"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extLst>
                  <a:ext uri="{0D108BD9-81ED-4DB2-BD59-A6C34878D82A}">
                    <a16:rowId xmlns:a16="http://schemas.microsoft.com/office/drawing/2014/main" val="1769013997"/>
                  </a:ext>
                </a:extLst>
              </a:tr>
              <a:tr h="245315">
                <a:tc gridSpan="2">
                  <a:txBody>
                    <a:bodyPr/>
                    <a:lstStyle/>
                    <a:p>
                      <a:pPr marL="0" marR="0" algn="r">
                        <a:lnSpc>
                          <a:spcPct val="107000"/>
                        </a:lnSpc>
                        <a:spcBef>
                          <a:spcPts val="0"/>
                        </a:spcBef>
                        <a:spcAft>
                          <a:spcPts val="0"/>
                        </a:spcAft>
                      </a:pPr>
                      <a:r>
                        <a:rPr lang="en-US" sz="1100" dirty="0">
                          <a:effectLst/>
                        </a:rPr>
                        <a:t>Exceptions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tc gridSpan="2">
                  <a:txBody>
                    <a:bodyPr/>
                    <a:lstStyle/>
                    <a:p>
                      <a:pPr marL="457200" marR="0" algn="r">
                        <a:lnSpc>
                          <a:spcPct val="107000"/>
                        </a:lnSpc>
                        <a:spcBef>
                          <a:spcPts val="0"/>
                        </a:spcBef>
                        <a:spcAft>
                          <a:spcPts val="0"/>
                        </a:spcAft>
                      </a:pPr>
                      <a:r>
                        <a:rPr lang="en-US" sz="1100" dirty="0">
                          <a:effectLst/>
                        </a:rPr>
                        <a:t>E1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extLst>
                  <a:ext uri="{0D108BD9-81ED-4DB2-BD59-A6C34878D82A}">
                    <a16:rowId xmlns:a16="http://schemas.microsoft.com/office/drawing/2014/main" val="2137405781"/>
                  </a:ext>
                </a:extLst>
              </a:tr>
              <a:tr h="952310">
                <a:tc gridSpan="2">
                  <a:txBody>
                    <a:bodyPr/>
                    <a:lstStyle/>
                    <a:p>
                      <a:pPr marL="0" marR="0" algn="l">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tc gridSpan="2">
                  <a:txBody>
                    <a:bodyPr/>
                    <a:lstStyle/>
                    <a:p>
                      <a:pPr marL="342900" marR="0" lvl="0" indent="-342900" algn="l" rtl="0" fontAlgn="base">
                        <a:lnSpc>
                          <a:spcPct val="107000"/>
                        </a:lnSpc>
                        <a:spcBef>
                          <a:spcPts val="0"/>
                        </a:spcBef>
                        <a:spcAft>
                          <a:spcPts val="70"/>
                        </a:spcAft>
                        <a:buClr>
                          <a:srgbClr val="000000"/>
                        </a:buClr>
                        <a:buSzPts val="1200"/>
                        <a:buFont typeface="+mj-lt"/>
                        <a:buAutoNum type="arabicPeriod" startAt="2"/>
                      </a:pPr>
                      <a:r>
                        <a:rPr lang="en-US" sz="1100" u="none" strike="noStrike" dirty="0">
                          <a:effectLst/>
                          <a:uFill>
                            <a:solidFill>
                              <a:srgbClr val="000000"/>
                            </a:solidFill>
                          </a:uFill>
                        </a:rPr>
                        <a:t>If the staff doesn’t fill all needed data  </a:t>
                      </a:r>
                    </a:p>
                    <a:p>
                      <a:pPr marL="457200" marR="91440" lvl="1" indent="0" algn="l" rtl="0" fontAlgn="base">
                        <a:lnSpc>
                          <a:spcPct val="107000"/>
                        </a:lnSpc>
                        <a:spcBef>
                          <a:spcPts val="0"/>
                        </a:spcBef>
                        <a:spcAft>
                          <a:spcPts val="65"/>
                        </a:spcAft>
                        <a:buClr>
                          <a:srgbClr val="000000"/>
                        </a:buClr>
                        <a:buSzPts val="1200"/>
                        <a:buFontTx/>
                        <a:buNone/>
                      </a:pPr>
                      <a:r>
                        <a:rPr lang="en-US" sz="1100" u="none" strike="noStrike" dirty="0">
                          <a:effectLst/>
                          <a:uFill>
                            <a:solidFill>
                              <a:srgbClr val="000000"/>
                            </a:solidFill>
                          </a:uFill>
                        </a:rPr>
                        <a:t>2.1 the system should ask from him to insert required data.  </a:t>
                      </a:r>
                    </a:p>
                    <a:p>
                      <a:pPr marL="457200" marR="91440" lvl="1" indent="0" algn="l" rtl="0" fontAlgn="base">
                        <a:lnSpc>
                          <a:spcPct val="107000"/>
                        </a:lnSpc>
                        <a:spcBef>
                          <a:spcPts val="0"/>
                        </a:spcBef>
                        <a:spcAft>
                          <a:spcPts val="0"/>
                        </a:spcAft>
                        <a:buClr>
                          <a:srgbClr val="000000"/>
                        </a:buClr>
                        <a:buSzPts val="1200"/>
                        <a:buFontTx/>
                        <a:buNone/>
                      </a:pPr>
                      <a:r>
                        <a:rPr lang="en-US" sz="1100" u="none" strike="noStrike" dirty="0">
                          <a:effectLst/>
                          <a:uFill>
                            <a:solidFill>
                              <a:srgbClr val="000000"/>
                            </a:solidFill>
                          </a:uFill>
                        </a:rPr>
                        <a:t>2.2 Go to step 3 in normal flow. </a:t>
                      </a:r>
                    </a:p>
                    <a:p>
                      <a:pPr marL="45720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9525" marT="6985" marB="0"/>
                </a:tc>
                <a:tc hMerge="1">
                  <a:txBody>
                    <a:bodyPr/>
                    <a:lstStyle/>
                    <a:p>
                      <a:pPr rtl="1"/>
                      <a:endParaRPr lang="ar-SA"/>
                    </a:p>
                  </a:txBody>
                  <a:tcPr/>
                </a:tc>
                <a:extLst>
                  <a:ext uri="{0D108BD9-81ED-4DB2-BD59-A6C34878D82A}">
                    <a16:rowId xmlns:a16="http://schemas.microsoft.com/office/drawing/2014/main" val="3446490646"/>
                  </a:ext>
                </a:extLst>
              </a:tr>
            </a:tbl>
          </a:graphicData>
        </a:graphic>
      </p:graphicFrame>
    </p:spTree>
    <p:extLst>
      <p:ext uri="{BB962C8B-B14F-4D97-AF65-F5344CB8AC3E}">
        <p14:creationId xmlns:p14="http://schemas.microsoft.com/office/powerpoint/2010/main" val="232235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a:extLst>
              <a:ext uri="{FF2B5EF4-FFF2-40B4-BE49-F238E27FC236}">
                <a16:creationId xmlns:a16="http://schemas.microsoft.com/office/drawing/2014/main" id="{D93F590A-FD6B-478D-BFBA-9139B1DF9076}"/>
              </a:ext>
            </a:extLst>
          </p:cNvPr>
          <p:cNvGraphicFramePr>
            <a:graphicFrameLocks noGrp="1"/>
          </p:cNvGraphicFramePr>
          <p:nvPr>
            <p:ph idx="1"/>
            <p:extLst>
              <p:ext uri="{D42A27DB-BD31-4B8C-83A1-F6EECF244321}">
                <p14:modId xmlns:p14="http://schemas.microsoft.com/office/powerpoint/2010/main" val="3634970385"/>
              </p:ext>
            </p:extLst>
          </p:nvPr>
        </p:nvGraphicFramePr>
        <p:xfrm>
          <a:off x="2391508" y="745588"/>
          <a:ext cx="7287063" cy="4942843"/>
        </p:xfrm>
        <a:graphic>
          <a:graphicData uri="http://schemas.openxmlformats.org/drawingml/2006/table">
            <a:tbl>
              <a:tblPr firstRow="1" firstCol="1" bandRow="1">
                <a:tableStyleId>{8A107856-5554-42FB-B03E-39F5DBC370BA}</a:tableStyleId>
              </a:tblPr>
              <a:tblGrid>
                <a:gridCol w="810863">
                  <a:extLst>
                    <a:ext uri="{9D8B030D-6E8A-4147-A177-3AD203B41FA5}">
                      <a16:colId xmlns:a16="http://schemas.microsoft.com/office/drawing/2014/main" val="3407056833"/>
                    </a:ext>
                  </a:extLst>
                </a:gridCol>
                <a:gridCol w="1214867">
                  <a:extLst>
                    <a:ext uri="{9D8B030D-6E8A-4147-A177-3AD203B41FA5}">
                      <a16:colId xmlns:a16="http://schemas.microsoft.com/office/drawing/2014/main" val="588711327"/>
                    </a:ext>
                  </a:extLst>
                </a:gridCol>
                <a:gridCol w="2225592">
                  <a:extLst>
                    <a:ext uri="{9D8B030D-6E8A-4147-A177-3AD203B41FA5}">
                      <a16:colId xmlns:a16="http://schemas.microsoft.com/office/drawing/2014/main" val="1852319916"/>
                    </a:ext>
                  </a:extLst>
                </a:gridCol>
                <a:gridCol w="3035741">
                  <a:extLst>
                    <a:ext uri="{9D8B030D-6E8A-4147-A177-3AD203B41FA5}">
                      <a16:colId xmlns:a16="http://schemas.microsoft.com/office/drawing/2014/main" val="594414699"/>
                    </a:ext>
                  </a:extLst>
                </a:gridCol>
              </a:tblGrid>
              <a:tr h="367395">
                <a:tc>
                  <a:txBody>
                    <a:bodyPr/>
                    <a:lstStyle/>
                    <a:p>
                      <a:pPr marL="0" marR="0" algn="l" rtl="1">
                        <a:lnSpc>
                          <a:spcPct val="107000"/>
                        </a:lnSpc>
                        <a:spcBef>
                          <a:spcPts val="0"/>
                        </a:spcBef>
                        <a:spcAft>
                          <a:spcPts val="0"/>
                        </a:spcAft>
                      </a:pPr>
                      <a:r>
                        <a:rPr lang="en-US" sz="1100" dirty="0">
                          <a:effectLst/>
                        </a:rPr>
                        <a:t>UC ID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a:txBody>
                    <a:bodyPr/>
                    <a:lstStyle/>
                    <a:p>
                      <a:pPr marL="0" marR="0" algn="l" rtl="1">
                        <a:lnSpc>
                          <a:spcPct val="107000"/>
                        </a:lnSpc>
                        <a:spcBef>
                          <a:spcPts val="0"/>
                        </a:spcBef>
                        <a:spcAft>
                          <a:spcPts val="0"/>
                        </a:spcAft>
                      </a:pPr>
                      <a:r>
                        <a:rPr lang="en-US" sz="1100" dirty="0">
                          <a:effectLst/>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a:txBody>
                    <a:bodyPr/>
                    <a:lstStyle/>
                    <a:p>
                      <a:pPr marL="0" marR="0" algn="l" rtl="1">
                        <a:lnSpc>
                          <a:spcPct val="107000"/>
                        </a:lnSpc>
                        <a:spcBef>
                          <a:spcPts val="0"/>
                        </a:spcBef>
                        <a:spcAft>
                          <a:spcPts val="0"/>
                        </a:spcAft>
                      </a:pPr>
                      <a:r>
                        <a:rPr lang="en-US" sz="1100" dirty="0">
                          <a:effectLst/>
                        </a:rPr>
                        <a:t>Created 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a:txBody>
                    <a:bodyPr/>
                    <a:lstStyle/>
                    <a:p>
                      <a:pPr marL="0" marR="0" algn="l" rtl="1">
                        <a:lnSpc>
                          <a:spcPct val="107000"/>
                        </a:lnSpc>
                        <a:spcBef>
                          <a:spcPts val="0"/>
                        </a:spcBef>
                        <a:spcAft>
                          <a:spcPts val="0"/>
                        </a:spcAft>
                      </a:pPr>
                      <a:r>
                        <a:rPr lang="en-US" sz="1100" dirty="0">
                          <a:effectLst/>
                        </a:rPr>
                        <a:t>DD/MM/YYYY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extLst>
                  <a:ext uri="{0D108BD9-81ED-4DB2-BD59-A6C34878D82A}">
                    <a16:rowId xmlns:a16="http://schemas.microsoft.com/office/drawing/2014/main" val="4222012374"/>
                  </a:ext>
                </a:extLst>
              </a:tr>
              <a:tr h="690123">
                <a:tc>
                  <a:txBody>
                    <a:bodyPr/>
                    <a:lstStyle/>
                    <a:p>
                      <a:pPr marL="0" marR="0" algn="l" rtl="1">
                        <a:lnSpc>
                          <a:spcPct val="107000"/>
                        </a:lnSpc>
                        <a:spcBef>
                          <a:spcPts val="0"/>
                        </a:spcBef>
                        <a:spcAft>
                          <a:spcPts val="0"/>
                        </a:spcAft>
                      </a:pPr>
                      <a:r>
                        <a:rPr lang="en-US" sz="1100" dirty="0">
                          <a:effectLst/>
                        </a:rPr>
                        <a:t>UC Name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a:txBody>
                    <a:bodyPr/>
                    <a:lstStyle/>
                    <a:p>
                      <a:pPr marL="0" marR="23495" algn="l" rtl="1">
                        <a:lnSpc>
                          <a:spcPct val="107000"/>
                        </a:lnSpc>
                        <a:spcBef>
                          <a:spcPts val="0"/>
                        </a:spcBef>
                        <a:spcAft>
                          <a:spcPts val="0"/>
                        </a:spcAft>
                      </a:pPr>
                      <a:r>
                        <a:rPr lang="en-US" sz="1100" dirty="0">
                          <a:effectLst/>
                        </a:rPr>
                        <a:t>Blood donation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a:txBody>
                    <a:bodyPr/>
                    <a:lstStyle/>
                    <a:p>
                      <a:pPr marL="0" marR="0" algn="l" rtl="1">
                        <a:lnSpc>
                          <a:spcPct val="107000"/>
                        </a:lnSpc>
                        <a:spcBef>
                          <a:spcPts val="0"/>
                        </a:spcBef>
                        <a:spcAft>
                          <a:spcPts val="0"/>
                        </a:spcAft>
                      </a:pPr>
                      <a:r>
                        <a:rPr lang="en-US" sz="1100" dirty="0">
                          <a:effectLst/>
                        </a:rPr>
                        <a:t>Updated 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a:txBody>
                    <a:bodyPr/>
                    <a:lstStyle/>
                    <a:p>
                      <a:pPr marL="0" marR="0" algn="l" rtl="1">
                        <a:lnSpc>
                          <a:spcPct val="107000"/>
                        </a:lnSpc>
                        <a:spcBef>
                          <a:spcPts val="0"/>
                        </a:spcBef>
                        <a:spcAft>
                          <a:spcPts val="0"/>
                        </a:spcAft>
                      </a:pPr>
                      <a:r>
                        <a:rPr lang="en-US" sz="1100" dirty="0">
                          <a:effectLst/>
                        </a:rPr>
                        <a:t>DD/MM/YYYY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extLst>
                  <a:ext uri="{0D108BD9-81ED-4DB2-BD59-A6C34878D82A}">
                    <a16:rowId xmlns:a16="http://schemas.microsoft.com/office/drawing/2014/main" val="1310245215"/>
                  </a:ext>
                </a:extLst>
              </a:tr>
              <a:tr h="367395">
                <a:tc gridSpan="2">
                  <a:txBody>
                    <a:bodyPr/>
                    <a:lstStyle/>
                    <a:p>
                      <a:pPr marL="0" marR="0" algn="l" rtl="1">
                        <a:lnSpc>
                          <a:spcPct val="107000"/>
                        </a:lnSpc>
                        <a:spcBef>
                          <a:spcPts val="0"/>
                        </a:spcBef>
                        <a:spcAft>
                          <a:spcPts val="0"/>
                        </a:spcAft>
                      </a:pPr>
                      <a:r>
                        <a:rPr lang="en-US" sz="1100" dirty="0">
                          <a:effectLst/>
                        </a:rPr>
                        <a:t>Actor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tc gridSpan="2">
                  <a:txBody>
                    <a:bodyPr/>
                    <a:lstStyle/>
                    <a:p>
                      <a:pPr marL="0" marR="0" algn="l" rtl="1">
                        <a:lnSpc>
                          <a:spcPct val="107000"/>
                        </a:lnSpc>
                        <a:spcBef>
                          <a:spcPts val="0"/>
                        </a:spcBef>
                        <a:spcAft>
                          <a:spcPts val="0"/>
                        </a:spcAft>
                      </a:pPr>
                      <a:r>
                        <a:rPr lang="en-US" sz="1100" dirty="0">
                          <a:effectLst/>
                        </a:rPr>
                        <a:t>Employee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extLst>
                  <a:ext uri="{0D108BD9-81ED-4DB2-BD59-A6C34878D82A}">
                    <a16:rowId xmlns:a16="http://schemas.microsoft.com/office/drawing/2014/main" val="991024146"/>
                  </a:ext>
                </a:extLst>
              </a:tr>
              <a:tr h="367395">
                <a:tc gridSpan="2">
                  <a:txBody>
                    <a:bodyPr/>
                    <a:lstStyle/>
                    <a:p>
                      <a:pPr marL="0" marR="0" algn="l" rtl="1">
                        <a:lnSpc>
                          <a:spcPct val="107000"/>
                        </a:lnSpc>
                        <a:spcBef>
                          <a:spcPts val="0"/>
                        </a:spcBef>
                        <a:spcAft>
                          <a:spcPts val="0"/>
                        </a:spcAft>
                      </a:pPr>
                      <a:r>
                        <a:rPr lang="en-US" sz="1100" dirty="0">
                          <a:effectLst/>
                        </a:rPr>
                        <a:t>Description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tc gridSpan="2">
                  <a:txBody>
                    <a:bodyPr/>
                    <a:lstStyle/>
                    <a:p>
                      <a:pPr marL="0" marR="0" algn="l" rtl="1">
                        <a:lnSpc>
                          <a:spcPct val="107000"/>
                        </a:lnSpc>
                        <a:spcBef>
                          <a:spcPts val="0"/>
                        </a:spcBef>
                        <a:spcAft>
                          <a:spcPts val="0"/>
                        </a:spcAft>
                      </a:pPr>
                      <a:r>
                        <a:rPr lang="en-US" sz="1100" dirty="0">
                          <a:effectLst/>
                        </a:rPr>
                        <a:t>To allow employee to create donation for a donor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extLst>
                  <a:ext uri="{0D108BD9-81ED-4DB2-BD59-A6C34878D82A}">
                    <a16:rowId xmlns:a16="http://schemas.microsoft.com/office/drawing/2014/main" val="2318612582"/>
                  </a:ext>
                </a:extLst>
              </a:tr>
              <a:tr h="367395">
                <a:tc gridSpan="2">
                  <a:txBody>
                    <a:bodyPr/>
                    <a:lstStyle/>
                    <a:p>
                      <a:pPr marL="0" marR="0" algn="l" rtl="1">
                        <a:lnSpc>
                          <a:spcPct val="107000"/>
                        </a:lnSpc>
                        <a:spcBef>
                          <a:spcPts val="0"/>
                        </a:spcBef>
                        <a:spcAft>
                          <a:spcPts val="0"/>
                        </a:spcAft>
                      </a:pPr>
                      <a:r>
                        <a:rPr lang="en-US" sz="1100" dirty="0">
                          <a:effectLst/>
                        </a:rPr>
                        <a:t>Preconditions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tc gridSpan="2">
                  <a:txBody>
                    <a:bodyPr/>
                    <a:lstStyle/>
                    <a:p>
                      <a:pPr marL="0" marR="0" algn="l" rtl="1">
                        <a:lnSpc>
                          <a:spcPct val="107000"/>
                        </a:lnSpc>
                        <a:spcBef>
                          <a:spcPts val="0"/>
                        </a:spcBef>
                        <a:spcAft>
                          <a:spcPts val="0"/>
                        </a:spcAft>
                      </a:pPr>
                      <a:r>
                        <a:rPr lang="en-US" sz="1100" dirty="0">
                          <a:effectLst/>
                        </a:rPr>
                        <a:t>Log in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extLst>
                  <a:ext uri="{0D108BD9-81ED-4DB2-BD59-A6C34878D82A}">
                    <a16:rowId xmlns:a16="http://schemas.microsoft.com/office/drawing/2014/main" val="2064498437"/>
                  </a:ext>
                </a:extLst>
              </a:tr>
              <a:tr h="344346">
                <a:tc gridSpan="2">
                  <a:txBody>
                    <a:bodyPr/>
                    <a:lstStyle/>
                    <a:p>
                      <a:pPr marL="0" marR="0" algn="l" rtl="1">
                        <a:lnSpc>
                          <a:spcPct val="107000"/>
                        </a:lnSpc>
                        <a:spcBef>
                          <a:spcPts val="0"/>
                        </a:spcBef>
                        <a:spcAft>
                          <a:spcPts val="0"/>
                        </a:spcAft>
                      </a:pPr>
                      <a:r>
                        <a:rPr lang="en-US" sz="1100" dirty="0">
                          <a:effectLst/>
                        </a:rPr>
                        <a:t>postconditions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tc gridSpan="2">
                  <a:txBody>
                    <a:bodyPr/>
                    <a:lstStyle/>
                    <a:p>
                      <a:pPr marL="0" marR="0" algn="l" rtl="1">
                        <a:lnSpc>
                          <a:spcPct val="107000"/>
                        </a:lnSpc>
                        <a:spcBef>
                          <a:spcPts val="0"/>
                        </a:spcBef>
                        <a:spcAft>
                          <a:spcPts val="0"/>
                        </a:spcAft>
                      </a:pPr>
                      <a:r>
                        <a:rPr lang="en-US" sz="1100" dirty="0">
                          <a:effectLst/>
                        </a:rPr>
                        <a:t>Donor has been donated.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extLst>
                  <a:ext uri="{0D108BD9-81ED-4DB2-BD59-A6C34878D82A}">
                    <a16:rowId xmlns:a16="http://schemas.microsoft.com/office/drawing/2014/main" val="2227880573"/>
                  </a:ext>
                </a:extLst>
              </a:tr>
              <a:tr h="1704004">
                <a:tc gridSpan="2">
                  <a:txBody>
                    <a:bodyPr/>
                    <a:lstStyle/>
                    <a:p>
                      <a:pPr marL="0" marR="0" algn="l" rtl="1">
                        <a:lnSpc>
                          <a:spcPct val="107000"/>
                        </a:lnSpc>
                        <a:spcBef>
                          <a:spcPts val="0"/>
                        </a:spcBef>
                        <a:spcAft>
                          <a:spcPts val="0"/>
                        </a:spcAft>
                      </a:pPr>
                      <a:r>
                        <a:rPr lang="en-US" sz="1100" dirty="0">
                          <a:effectLst/>
                        </a:rPr>
                        <a:t>Normal Flow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tc gridSpan="2">
                  <a:txBody>
                    <a:bodyPr/>
                    <a:lstStyle/>
                    <a:p>
                      <a:pPr marL="342900" marR="0" lvl="0" indent="-342900" algn="l" rtl="0" fontAlgn="base">
                        <a:lnSpc>
                          <a:spcPct val="107000"/>
                        </a:lnSpc>
                        <a:spcBef>
                          <a:spcPts val="0"/>
                        </a:spcBef>
                        <a:spcAft>
                          <a:spcPts val="70"/>
                        </a:spcAft>
                        <a:buClr>
                          <a:srgbClr val="000000"/>
                        </a:buClr>
                        <a:buSzPts val="1200"/>
                        <a:buFont typeface="+mj-lt"/>
                        <a:buAutoNum type="arabicPeriod"/>
                      </a:pPr>
                      <a:r>
                        <a:rPr lang="en-US" sz="1100" u="none" strike="noStrike" dirty="0">
                          <a:effectLst/>
                          <a:uFill>
                            <a:solidFill>
                              <a:srgbClr val="000000"/>
                            </a:solidFill>
                          </a:uFill>
                        </a:rPr>
                        <a:t>the employee check if the donor has appointment or not. </a:t>
                      </a:r>
                    </a:p>
                    <a:p>
                      <a:pPr marL="342900" marR="0" lvl="0" indent="-342900" algn="l" rtl="0" fontAlgn="base">
                        <a:lnSpc>
                          <a:spcPct val="107000"/>
                        </a:lnSpc>
                        <a:spcBef>
                          <a:spcPts val="0"/>
                        </a:spcBef>
                        <a:spcAft>
                          <a:spcPts val="65"/>
                        </a:spcAft>
                        <a:buClr>
                          <a:srgbClr val="000000"/>
                        </a:buClr>
                        <a:buSzPts val="1200"/>
                        <a:buFont typeface="+mj-lt"/>
                        <a:buAutoNum type="arabicPeriod"/>
                      </a:pPr>
                      <a:r>
                        <a:rPr lang="en-US" sz="1100" u="none" strike="noStrike" dirty="0">
                          <a:effectLst/>
                          <a:uFill>
                            <a:solidFill>
                              <a:srgbClr val="000000"/>
                            </a:solidFill>
                          </a:uFill>
                        </a:rPr>
                        <a:t>If he has, the employee must check the blood test for the donor. </a:t>
                      </a:r>
                    </a:p>
                    <a:p>
                      <a:pPr marL="342900" marR="0" lvl="0" indent="-342900" algn="l" rtl="0" fontAlgn="base">
                        <a:lnSpc>
                          <a:spcPct val="107000"/>
                        </a:lnSpc>
                        <a:spcBef>
                          <a:spcPts val="0"/>
                        </a:spcBef>
                        <a:spcAft>
                          <a:spcPts val="0"/>
                        </a:spcAft>
                        <a:buClr>
                          <a:srgbClr val="000000"/>
                        </a:buClr>
                        <a:buSzPts val="1200"/>
                        <a:buFont typeface="+mj-lt"/>
                        <a:buAutoNum type="arabicPeriod"/>
                      </a:pPr>
                      <a:r>
                        <a:rPr lang="en-US" sz="1100" u="none" strike="noStrike" dirty="0">
                          <a:effectLst/>
                          <a:uFill>
                            <a:solidFill>
                              <a:srgbClr val="000000"/>
                            </a:solidFill>
                          </a:uFill>
                        </a:rPr>
                        <a:t>If tests success the employee enter the donation details (donor number, date, number of bags…). After that the system should print confirmation of the donor to donate. </a:t>
                      </a:r>
                      <a:endParaRPr lang="en-US" sz="11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68580" marR="35560" marT="33655" marB="0"/>
                </a:tc>
                <a:tc hMerge="1">
                  <a:txBody>
                    <a:bodyPr/>
                    <a:lstStyle/>
                    <a:p>
                      <a:pPr rtl="1"/>
                      <a:endParaRPr lang="ar-SA"/>
                    </a:p>
                  </a:txBody>
                  <a:tcPr/>
                </a:tc>
                <a:extLst>
                  <a:ext uri="{0D108BD9-81ED-4DB2-BD59-A6C34878D82A}">
                    <a16:rowId xmlns:a16="http://schemas.microsoft.com/office/drawing/2014/main" val="239719158"/>
                  </a:ext>
                </a:extLst>
              </a:tr>
              <a:tr h="367395">
                <a:tc gridSpan="2">
                  <a:txBody>
                    <a:bodyPr/>
                    <a:lstStyle/>
                    <a:p>
                      <a:pPr marL="0" marR="0" algn="l" rtl="1">
                        <a:lnSpc>
                          <a:spcPct val="107000"/>
                        </a:lnSpc>
                        <a:spcBef>
                          <a:spcPts val="0"/>
                        </a:spcBef>
                        <a:spcAft>
                          <a:spcPts val="0"/>
                        </a:spcAft>
                      </a:pPr>
                      <a:r>
                        <a:rPr lang="en-US" sz="1100" dirty="0">
                          <a:effectLst/>
                        </a:rPr>
                        <a:t>Alternative flow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tc gridSpan="2">
                  <a:txBody>
                    <a:bodyPr/>
                    <a:lstStyle/>
                    <a:p>
                      <a:pPr marL="0" marR="0" algn="l" rtl="1">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extLst>
                  <a:ext uri="{0D108BD9-81ED-4DB2-BD59-A6C34878D82A}">
                    <a16:rowId xmlns:a16="http://schemas.microsoft.com/office/drawing/2014/main" val="1126649500"/>
                  </a:ext>
                </a:extLst>
              </a:tr>
              <a:tr h="367395">
                <a:tc gridSpan="2">
                  <a:txBody>
                    <a:bodyPr/>
                    <a:lstStyle/>
                    <a:p>
                      <a:pPr marL="0" marR="0" algn="l" rtl="1">
                        <a:lnSpc>
                          <a:spcPct val="107000"/>
                        </a:lnSpc>
                        <a:spcBef>
                          <a:spcPts val="0"/>
                        </a:spcBef>
                        <a:spcAft>
                          <a:spcPts val="0"/>
                        </a:spcAft>
                      </a:pPr>
                      <a:r>
                        <a:rPr lang="en-US" sz="1100" dirty="0">
                          <a:effectLst/>
                        </a:rPr>
                        <a:t>Exceptions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tc gridSpan="2">
                  <a:txBody>
                    <a:bodyPr/>
                    <a:lstStyle/>
                    <a:p>
                      <a:pPr marL="0" marR="0" algn="l" rtl="1">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655" marB="0"/>
                </a:tc>
                <a:tc hMerge="1">
                  <a:txBody>
                    <a:bodyPr/>
                    <a:lstStyle/>
                    <a:p>
                      <a:pPr rtl="1"/>
                      <a:endParaRPr lang="ar-SA"/>
                    </a:p>
                  </a:txBody>
                  <a:tcPr/>
                </a:tc>
                <a:extLst>
                  <a:ext uri="{0D108BD9-81ED-4DB2-BD59-A6C34878D82A}">
                    <a16:rowId xmlns:a16="http://schemas.microsoft.com/office/drawing/2014/main" val="3669716995"/>
                  </a:ext>
                </a:extLst>
              </a:tr>
            </a:tbl>
          </a:graphicData>
        </a:graphic>
      </p:graphicFrame>
    </p:spTree>
    <p:extLst>
      <p:ext uri="{BB962C8B-B14F-4D97-AF65-F5344CB8AC3E}">
        <p14:creationId xmlns:p14="http://schemas.microsoft.com/office/powerpoint/2010/main" val="240747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a:extLst>
              <a:ext uri="{FF2B5EF4-FFF2-40B4-BE49-F238E27FC236}">
                <a16:creationId xmlns:a16="http://schemas.microsoft.com/office/drawing/2014/main" id="{2DB70018-841D-48E3-8977-0AF01A43D447}"/>
              </a:ext>
            </a:extLst>
          </p:cNvPr>
          <p:cNvGraphicFramePr>
            <a:graphicFrameLocks noGrp="1"/>
          </p:cNvGraphicFramePr>
          <p:nvPr>
            <p:ph idx="1"/>
            <p:extLst>
              <p:ext uri="{D42A27DB-BD31-4B8C-83A1-F6EECF244321}">
                <p14:modId xmlns:p14="http://schemas.microsoft.com/office/powerpoint/2010/main" val="2361595789"/>
              </p:ext>
            </p:extLst>
          </p:nvPr>
        </p:nvGraphicFramePr>
        <p:xfrm>
          <a:off x="2419643" y="984739"/>
          <a:ext cx="7469945" cy="4912921"/>
        </p:xfrm>
        <a:graphic>
          <a:graphicData uri="http://schemas.openxmlformats.org/drawingml/2006/table">
            <a:tbl>
              <a:tblPr firstRow="1" firstCol="1" bandRow="1">
                <a:tableStyleId>{8A107856-5554-42FB-B03E-39F5DBC370BA}</a:tableStyleId>
              </a:tblPr>
              <a:tblGrid>
                <a:gridCol w="829576">
                  <a:extLst>
                    <a:ext uri="{9D8B030D-6E8A-4147-A177-3AD203B41FA5}">
                      <a16:colId xmlns:a16="http://schemas.microsoft.com/office/drawing/2014/main" val="1040181082"/>
                    </a:ext>
                  </a:extLst>
                </a:gridCol>
                <a:gridCol w="1259782">
                  <a:extLst>
                    <a:ext uri="{9D8B030D-6E8A-4147-A177-3AD203B41FA5}">
                      <a16:colId xmlns:a16="http://schemas.microsoft.com/office/drawing/2014/main" val="625417422"/>
                    </a:ext>
                  </a:extLst>
                </a:gridCol>
                <a:gridCol w="2275882">
                  <a:extLst>
                    <a:ext uri="{9D8B030D-6E8A-4147-A177-3AD203B41FA5}">
                      <a16:colId xmlns:a16="http://schemas.microsoft.com/office/drawing/2014/main" val="2970119969"/>
                    </a:ext>
                  </a:extLst>
                </a:gridCol>
                <a:gridCol w="3104705">
                  <a:extLst>
                    <a:ext uri="{9D8B030D-6E8A-4147-A177-3AD203B41FA5}">
                      <a16:colId xmlns:a16="http://schemas.microsoft.com/office/drawing/2014/main" val="1280769"/>
                    </a:ext>
                  </a:extLst>
                </a:gridCol>
              </a:tblGrid>
              <a:tr h="284933">
                <a:tc>
                  <a:txBody>
                    <a:bodyPr/>
                    <a:lstStyle/>
                    <a:p>
                      <a:pPr marL="0" marR="0" algn="r">
                        <a:lnSpc>
                          <a:spcPct val="107000"/>
                        </a:lnSpc>
                        <a:spcBef>
                          <a:spcPts val="0"/>
                        </a:spcBef>
                        <a:spcAft>
                          <a:spcPts val="0"/>
                        </a:spcAft>
                      </a:pPr>
                      <a:r>
                        <a:rPr lang="en-US" sz="1100" dirty="0">
                          <a:effectLst/>
                        </a:rPr>
                        <a:t>UC ID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a:txBody>
                    <a:bodyPr/>
                    <a:lstStyle/>
                    <a:p>
                      <a:pPr marL="0" marR="0" algn="r">
                        <a:lnSpc>
                          <a:spcPct val="107000"/>
                        </a:lnSpc>
                        <a:spcBef>
                          <a:spcPts val="0"/>
                        </a:spcBef>
                        <a:spcAft>
                          <a:spcPts val="0"/>
                        </a:spcAft>
                      </a:pPr>
                      <a:r>
                        <a:rPr lang="en-US" sz="1100" dirty="0">
                          <a:effectLst/>
                        </a:rPr>
                        <a:t>4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a:txBody>
                    <a:bodyPr/>
                    <a:lstStyle/>
                    <a:p>
                      <a:pPr marL="0" marR="0" algn="r">
                        <a:lnSpc>
                          <a:spcPct val="107000"/>
                        </a:lnSpc>
                        <a:spcBef>
                          <a:spcPts val="0"/>
                        </a:spcBef>
                        <a:spcAft>
                          <a:spcPts val="0"/>
                        </a:spcAft>
                      </a:pPr>
                      <a:r>
                        <a:rPr lang="en-US" sz="1100" dirty="0">
                          <a:effectLst/>
                        </a:rPr>
                        <a:t>Created 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a:txBody>
                    <a:bodyPr/>
                    <a:lstStyle/>
                    <a:p>
                      <a:pPr marL="0" marR="0" algn="r">
                        <a:lnSpc>
                          <a:spcPct val="107000"/>
                        </a:lnSpc>
                        <a:spcBef>
                          <a:spcPts val="0"/>
                        </a:spcBef>
                        <a:spcAft>
                          <a:spcPts val="0"/>
                        </a:spcAft>
                      </a:pPr>
                      <a:r>
                        <a:rPr lang="en-US" sz="1100" dirty="0">
                          <a:effectLst/>
                        </a:rPr>
                        <a:t>DD/MM/YYYY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extLst>
                  <a:ext uri="{0D108BD9-81ED-4DB2-BD59-A6C34878D82A}">
                    <a16:rowId xmlns:a16="http://schemas.microsoft.com/office/drawing/2014/main" val="124334099"/>
                  </a:ext>
                </a:extLst>
              </a:tr>
              <a:tr h="536007">
                <a:tc>
                  <a:txBody>
                    <a:bodyPr/>
                    <a:lstStyle/>
                    <a:p>
                      <a:pPr marL="0" marR="0" algn="r">
                        <a:lnSpc>
                          <a:spcPct val="107000"/>
                        </a:lnSpc>
                        <a:spcBef>
                          <a:spcPts val="0"/>
                        </a:spcBef>
                        <a:spcAft>
                          <a:spcPts val="0"/>
                        </a:spcAft>
                      </a:pPr>
                      <a:r>
                        <a:rPr lang="en-US" sz="1100" dirty="0">
                          <a:effectLst/>
                        </a:rPr>
                        <a:t>UC Name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a:txBody>
                    <a:bodyPr/>
                    <a:lstStyle/>
                    <a:p>
                      <a:pPr marL="0" marR="0" algn="r">
                        <a:lnSpc>
                          <a:spcPct val="107000"/>
                        </a:lnSpc>
                        <a:spcBef>
                          <a:spcPts val="0"/>
                        </a:spcBef>
                        <a:spcAft>
                          <a:spcPts val="0"/>
                        </a:spcAft>
                      </a:pPr>
                      <a:r>
                        <a:rPr lang="en-US" sz="1100" dirty="0">
                          <a:effectLst/>
                        </a:rPr>
                        <a:t>Book appointment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a:txBody>
                    <a:bodyPr/>
                    <a:lstStyle/>
                    <a:p>
                      <a:pPr marL="0" marR="0" algn="r">
                        <a:lnSpc>
                          <a:spcPct val="107000"/>
                        </a:lnSpc>
                        <a:spcBef>
                          <a:spcPts val="0"/>
                        </a:spcBef>
                        <a:spcAft>
                          <a:spcPts val="0"/>
                        </a:spcAft>
                      </a:pPr>
                      <a:r>
                        <a:rPr lang="en-US" sz="1100" dirty="0">
                          <a:effectLst/>
                        </a:rPr>
                        <a:t>Updated Date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a:txBody>
                    <a:bodyPr/>
                    <a:lstStyle/>
                    <a:p>
                      <a:pPr marL="0" marR="0" algn="r">
                        <a:lnSpc>
                          <a:spcPct val="107000"/>
                        </a:lnSpc>
                        <a:spcBef>
                          <a:spcPts val="0"/>
                        </a:spcBef>
                        <a:spcAft>
                          <a:spcPts val="0"/>
                        </a:spcAft>
                      </a:pPr>
                      <a:r>
                        <a:rPr lang="en-US" sz="1100" dirty="0">
                          <a:effectLst/>
                        </a:rPr>
                        <a:t>DD/MM/YYYY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extLst>
                  <a:ext uri="{0D108BD9-81ED-4DB2-BD59-A6C34878D82A}">
                    <a16:rowId xmlns:a16="http://schemas.microsoft.com/office/drawing/2014/main" val="2926995091"/>
                  </a:ext>
                </a:extLst>
              </a:tr>
              <a:tr h="284933">
                <a:tc gridSpan="2">
                  <a:txBody>
                    <a:bodyPr/>
                    <a:lstStyle/>
                    <a:p>
                      <a:pPr marL="0" marR="0" algn="r">
                        <a:lnSpc>
                          <a:spcPct val="107000"/>
                        </a:lnSpc>
                        <a:spcBef>
                          <a:spcPts val="0"/>
                        </a:spcBef>
                        <a:spcAft>
                          <a:spcPts val="0"/>
                        </a:spcAft>
                      </a:pPr>
                      <a:r>
                        <a:rPr lang="en-US" sz="1100" dirty="0">
                          <a:effectLst/>
                        </a:rPr>
                        <a:t>Actor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en-US" sz="1100" dirty="0">
                          <a:effectLst/>
                        </a:rPr>
                        <a:t>Donor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extLst>
                  <a:ext uri="{0D108BD9-81ED-4DB2-BD59-A6C34878D82A}">
                    <a16:rowId xmlns:a16="http://schemas.microsoft.com/office/drawing/2014/main" val="1835336252"/>
                  </a:ext>
                </a:extLst>
              </a:tr>
              <a:tr h="284933">
                <a:tc gridSpan="2">
                  <a:txBody>
                    <a:bodyPr/>
                    <a:lstStyle/>
                    <a:p>
                      <a:pPr marL="0" marR="0" algn="r">
                        <a:lnSpc>
                          <a:spcPct val="107000"/>
                        </a:lnSpc>
                        <a:spcBef>
                          <a:spcPts val="0"/>
                        </a:spcBef>
                        <a:spcAft>
                          <a:spcPts val="0"/>
                        </a:spcAft>
                      </a:pPr>
                      <a:r>
                        <a:rPr lang="en-US" sz="1100" dirty="0">
                          <a:effectLst/>
                        </a:rPr>
                        <a:t>Description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en-US" sz="1100" dirty="0">
                          <a:effectLst/>
                        </a:rPr>
                        <a:t>Allow donor to book appointment to donate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extLst>
                  <a:ext uri="{0D108BD9-81ED-4DB2-BD59-A6C34878D82A}">
                    <a16:rowId xmlns:a16="http://schemas.microsoft.com/office/drawing/2014/main" val="1091874593"/>
                  </a:ext>
                </a:extLst>
              </a:tr>
              <a:tr h="284933">
                <a:tc gridSpan="2">
                  <a:txBody>
                    <a:bodyPr/>
                    <a:lstStyle/>
                    <a:p>
                      <a:pPr marL="0" marR="0" algn="r">
                        <a:lnSpc>
                          <a:spcPct val="107000"/>
                        </a:lnSpc>
                        <a:spcBef>
                          <a:spcPts val="0"/>
                        </a:spcBef>
                        <a:spcAft>
                          <a:spcPts val="0"/>
                        </a:spcAft>
                      </a:pPr>
                      <a:r>
                        <a:rPr lang="en-US" sz="1100" dirty="0">
                          <a:effectLst/>
                        </a:rPr>
                        <a:t>Preconditions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en-US" sz="1100" dirty="0">
                          <a:effectLst/>
                        </a:rPr>
                        <a:t>Log in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extLst>
                  <a:ext uri="{0D108BD9-81ED-4DB2-BD59-A6C34878D82A}">
                    <a16:rowId xmlns:a16="http://schemas.microsoft.com/office/drawing/2014/main" val="74579638"/>
                  </a:ext>
                </a:extLst>
              </a:tr>
              <a:tr h="284933">
                <a:tc gridSpan="2">
                  <a:txBody>
                    <a:bodyPr/>
                    <a:lstStyle/>
                    <a:p>
                      <a:pPr marL="0" marR="0" algn="r">
                        <a:lnSpc>
                          <a:spcPct val="107000"/>
                        </a:lnSpc>
                        <a:spcBef>
                          <a:spcPts val="0"/>
                        </a:spcBef>
                        <a:spcAft>
                          <a:spcPts val="0"/>
                        </a:spcAft>
                      </a:pPr>
                      <a:r>
                        <a:rPr lang="en-US" sz="1100" dirty="0">
                          <a:effectLst/>
                        </a:rPr>
                        <a:t>postconditions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tc gridSpan="2">
                  <a:txBody>
                    <a:bodyPr/>
                    <a:lstStyle/>
                    <a:p>
                      <a:pPr marL="0" marR="0" algn="l" rtl="0">
                        <a:lnSpc>
                          <a:spcPct val="107000"/>
                        </a:lnSpc>
                        <a:spcBef>
                          <a:spcPts val="0"/>
                        </a:spcBef>
                        <a:spcAft>
                          <a:spcPts val="0"/>
                        </a:spcAft>
                      </a:pPr>
                      <a:r>
                        <a:rPr lang="en-US" sz="1100" dirty="0">
                          <a:effectLst/>
                        </a:rPr>
                        <a:t>Donor has an appointment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extLst>
                  <a:ext uri="{0D108BD9-81ED-4DB2-BD59-A6C34878D82A}">
                    <a16:rowId xmlns:a16="http://schemas.microsoft.com/office/drawing/2014/main" val="2121387190"/>
                  </a:ext>
                </a:extLst>
              </a:tr>
              <a:tr h="2382383">
                <a:tc gridSpan="2">
                  <a:txBody>
                    <a:bodyPr/>
                    <a:lstStyle/>
                    <a:p>
                      <a:pPr marL="0" marR="0" algn="r">
                        <a:lnSpc>
                          <a:spcPct val="107000"/>
                        </a:lnSpc>
                        <a:spcBef>
                          <a:spcPts val="0"/>
                        </a:spcBef>
                        <a:spcAft>
                          <a:spcPts val="0"/>
                        </a:spcAft>
                      </a:pPr>
                      <a:r>
                        <a:rPr lang="en-US" sz="1100" dirty="0">
                          <a:effectLst/>
                        </a:rPr>
                        <a:t>Normal Flow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tc gridSpan="2">
                  <a:txBody>
                    <a:bodyPr/>
                    <a:lstStyle/>
                    <a:p>
                      <a:pPr marL="342900" marR="0" lvl="0" indent="-342900" algn="l" rtl="0" fontAlgn="base">
                        <a:lnSpc>
                          <a:spcPct val="107000"/>
                        </a:lnSpc>
                        <a:spcBef>
                          <a:spcPts val="0"/>
                        </a:spcBef>
                        <a:spcAft>
                          <a:spcPts val="65"/>
                        </a:spcAft>
                        <a:buClr>
                          <a:srgbClr val="000000"/>
                        </a:buClr>
                        <a:buSzPts val="1200"/>
                        <a:buFont typeface="+mj-lt"/>
                        <a:buAutoNum type="arabicPeriod"/>
                      </a:pPr>
                      <a:r>
                        <a:rPr lang="en-US" sz="1100" u="none" strike="noStrike" dirty="0">
                          <a:effectLst/>
                          <a:uFill>
                            <a:solidFill>
                              <a:srgbClr val="000000"/>
                            </a:solidFill>
                          </a:uFill>
                        </a:rPr>
                        <a:t>The donor navigates to the booking page. </a:t>
                      </a:r>
                    </a:p>
                    <a:p>
                      <a:pPr marL="342900" marR="0" lvl="0" indent="-342900" algn="l" rtl="0" fontAlgn="base">
                        <a:lnSpc>
                          <a:spcPct val="107000"/>
                        </a:lnSpc>
                        <a:spcBef>
                          <a:spcPts val="0"/>
                        </a:spcBef>
                        <a:spcAft>
                          <a:spcPts val="65"/>
                        </a:spcAft>
                        <a:buClr>
                          <a:srgbClr val="000000"/>
                        </a:buClr>
                        <a:buSzPts val="1200"/>
                        <a:buFont typeface="+mj-lt"/>
                        <a:buAutoNum type="arabicPeriod"/>
                      </a:pPr>
                      <a:r>
                        <a:rPr lang="en-US" sz="1100" u="none" strike="noStrike" dirty="0">
                          <a:effectLst/>
                          <a:uFill>
                            <a:solidFill>
                              <a:srgbClr val="000000"/>
                            </a:solidFill>
                          </a:uFill>
                        </a:rPr>
                        <a:t>Then he fills the required details such as date and time.  </a:t>
                      </a:r>
                    </a:p>
                    <a:p>
                      <a:pPr marL="342900" marR="0" lvl="0" indent="-342900" algn="l" rtl="0" fontAlgn="base">
                        <a:lnSpc>
                          <a:spcPct val="107000"/>
                        </a:lnSpc>
                        <a:spcBef>
                          <a:spcPts val="0"/>
                        </a:spcBef>
                        <a:spcAft>
                          <a:spcPts val="65"/>
                        </a:spcAft>
                        <a:buClr>
                          <a:srgbClr val="000000"/>
                        </a:buClr>
                        <a:buSzPts val="1200"/>
                        <a:buFont typeface="+mj-lt"/>
                        <a:buAutoNum type="arabicPeriod"/>
                      </a:pPr>
                      <a:r>
                        <a:rPr lang="en-US" sz="1100" u="none" strike="noStrike" dirty="0">
                          <a:effectLst/>
                          <a:uFill>
                            <a:solidFill>
                              <a:srgbClr val="000000"/>
                            </a:solidFill>
                          </a:uFill>
                        </a:rPr>
                        <a:t>The system should check if the date is available or not. </a:t>
                      </a:r>
                    </a:p>
                    <a:p>
                      <a:pPr marL="342900" marR="0" lvl="0" indent="-342900" algn="l" rtl="0" fontAlgn="base">
                        <a:lnSpc>
                          <a:spcPct val="107000"/>
                        </a:lnSpc>
                        <a:spcBef>
                          <a:spcPts val="0"/>
                        </a:spcBef>
                        <a:spcAft>
                          <a:spcPts val="185"/>
                        </a:spcAft>
                        <a:buClr>
                          <a:srgbClr val="000000"/>
                        </a:buClr>
                        <a:buSzPts val="1200"/>
                        <a:buFont typeface="+mj-lt"/>
                        <a:buAutoNum type="arabicPeriod"/>
                      </a:pPr>
                      <a:r>
                        <a:rPr lang="en-US" sz="1100" u="none" strike="noStrike" dirty="0">
                          <a:effectLst/>
                          <a:uFill>
                            <a:solidFill>
                              <a:srgbClr val="000000"/>
                            </a:solidFill>
                          </a:uFill>
                        </a:rPr>
                        <a:t>If it available the system must send notification to the bank employee to confirm the appointment.  </a:t>
                      </a:r>
                    </a:p>
                    <a:p>
                      <a:pPr marL="342900" marR="0" lvl="0" indent="-342900" algn="l" rtl="0" fontAlgn="base">
                        <a:lnSpc>
                          <a:spcPct val="107000"/>
                        </a:lnSpc>
                        <a:spcBef>
                          <a:spcPts val="0"/>
                        </a:spcBef>
                        <a:spcAft>
                          <a:spcPts val="0"/>
                        </a:spcAft>
                        <a:buClr>
                          <a:srgbClr val="000000"/>
                        </a:buClr>
                        <a:buSzPts val="1200"/>
                        <a:buFont typeface="+mj-lt"/>
                        <a:buAutoNum type="arabicPeriod"/>
                      </a:pPr>
                      <a:r>
                        <a:rPr lang="en-US" sz="1100" u="none" strike="noStrike" dirty="0">
                          <a:effectLst/>
                          <a:uFill>
                            <a:solidFill>
                              <a:srgbClr val="000000"/>
                            </a:solidFill>
                          </a:uFill>
                        </a:rPr>
                        <a:t>If confirmation done the system inform donor that his booking is success and ask him to come two hours earlier in the bank before the donation time to make the blood test and finish the donation procedures.   </a:t>
                      </a:r>
                      <a:endParaRPr lang="en-US" sz="11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68580" marR="35560" marT="33020" marB="0"/>
                </a:tc>
                <a:tc hMerge="1">
                  <a:txBody>
                    <a:bodyPr/>
                    <a:lstStyle/>
                    <a:p>
                      <a:pPr rtl="1"/>
                      <a:endParaRPr lang="ar-SA"/>
                    </a:p>
                  </a:txBody>
                  <a:tcPr/>
                </a:tc>
                <a:extLst>
                  <a:ext uri="{0D108BD9-81ED-4DB2-BD59-A6C34878D82A}">
                    <a16:rowId xmlns:a16="http://schemas.microsoft.com/office/drawing/2014/main" val="34493370"/>
                  </a:ext>
                </a:extLst>
              </a:tr>
              <a:tr h="284933">
                <a:tc gridSpan="2">
                  <a:txBody>
                    <a:bodyPr/>
                    <a:lstStyle/>
                    <a:p>
                      <a:pPr marL="0" marR="0" algn="r">
                        <a:lnSpc>
                          <a:spcPct val="107000"/>
                        </a:lnSpc>
                        <a:spcBef>
                          <a:spcPts val="0"/>
                        </a:spcBef>
                        <a:spcAft>
                          <a:spcPts val="0"/>
                        </a:spcAft>
                      </a:pPr>
                      <a:r>
                        <a:rPr lang="en-US" sz="1100" dirty="0">
                          <a:effectLst/>
                        </a:rPr>
                        <a:t>Alternative flow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tc gridSpan="2">
                  <a:txBody>
                    <a:bodyPr/>
                    <a:lstStyle/>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extLst>
                  <a:ext uri="{0D108BD9-81ED-4DB2-BD59-A6C34878D82A}">
                    <a16:rowId xmlns:a16="http://schemas.microsoft.com/office/drawing/2014/main" val="383855127"/>
                  </a:ext>
                </a:extLst>
              </a:tr>
              <a:tr h="284933">
                <a:tc gridSpan="2">
                  <a:txBody>
                    <a:bodyPr/>
                    <a:lstStyle/>
                    <a:p>
                      <a:pPr marL="0" marR="0" algn="r">
                        <a:lnSpc>
                          <a:spcPct val="107000"/>
                        </a:lnSpc>
                        <a:spcBef>
                          <a:spcPts val="0"/>
                        </a:spcBef>
                        <a:spcAft>
                          <a:spcPts val="0"/>
                        </a:spcAft>
                      </a:pPr>
                      <a:r>
                        <a:rPr lang="en-US" sz="1100" dirty="0">
                          <a:effectLst/>
                        </a:rPr>
                        <a:t>Exceptions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tc gridSpan="2">
                  <a:txBody>
                    <a:bodyPr/>
                    <a:lstStyle/>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35560" marT="33020" marB="0"/>
                </a:tc>
                <a:tc hMerge="1">
                  <a:txBody>
                    <a:bodyPr/>
                    <a:lstStyle/>
                    <a:p>
                      <a:pPr rtl="1"/>
                      <a:endParaRPr lang="ar-SA"/>
                    </a:p>
                  </a:txBody>
                  <a:tcPr/>
                </a:tc>
                <a:extLst>
                  <a:ext uri="{0D108BD9-81ED-4DB2-BD59-A6C34878D82A}">
                    <a16:rowId xmlns:a16="http://schemas.microsoft.com/office/drawing/2014/main" val="1051580289"/>
                  </a:ext>
                </a:extLst>
              </a:tr>
            </a:tbl>
          </a:graphicData>
        </a:graphic>
      </p:graphicFrame>
    </p:spTree>
    <p:extLst>
      <p:ext uri="{BB962C8B-B14F-4D97-AF65-F5344CB8AC3E}">
        <p14:creationId xmlns:p14="http://schemas.microsoft.com/office/powerpoint/2010/main" val="342441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6FB4C2F-74A0-4C1B-A56D-D3376937DDAB}"/>
              </a:ext>
            </a:extLst>
          </p:cNvPr>
          <p:cNvSpPr>
            <a:spLocks noGrp="1"/>
          </p:cNvSpPr>
          <p:nvPr>
            <p:ph idx="1"/>
          </p:nvPr>
        </p:nvSpPr>
        <p:spPr>
          <a:xfrm>
            <a:off x="490024" y="506437"/>
            <a:ext cx="11211951" cy="5637628"/>
          </a:xfrm>
        </p:spPr>
        <p:txBody>
          <a:bodyPr>
            <a:normAutofit fontScale="25000" lnSpcReduction="20000"/>
          </a:bodyPr>
          <a:lstStyle/>
          <a:p>
            <a:pPr marL="274320" marR="0" indent="0" algn="l" rtl="0">
              <a:lnSpc>
                <a:spcPct val="150000"/>
              </a:lnSpc>
              <a:spcBef>
                <a:spcPts val="200"/>
              </a:spcBef>
              <a:spcAft>
                <a:spcPts val="0"/>
              </a:spcAft>
              <a:buNone/>
            </a:pPr>
            <a:r>
              <a:rPr lang="en-GB" sz="96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2.5.4 Functional Requirements</a:t>
            </a:r>
          </a:p>
          <a:p>
            <a:pPr marL="1131570" marR="0" indent="-857250" algn="l" rtl="0">
              <a:lnSpc>
                <a:spcPct val="150000"/>
              </a:lnSpc>
              <a:spcBef>
                <a:spcPts val="200"/>
              </a:spcBef>
              <a:spcAft>
                <a:spcPts val="0"/>
              </a:spcAft>
              <a:buFont typeface="Wingdings" panose="05000000000000000000" pitchFamily="2" charset="2"/>
              <a:buChar char="Ø"/>
            </a:pPr>
            <a:endParaRPr lang="en-US" sz="72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R="2425700" lvl="0" algn="l" rtl="0">
              <a:lnSpc>
                <a:spcPct val="85000"/>
              </a:lnSpc>
              <a:spcBef>
                <a:spcPts val="585"/>
              </a:spcBef>
              <a:spcAft>
                <a:spcPts val="0"/>
              </a:spcAft>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The system should allow user to register and create account.</a:t>
            </a:r>
          </a:p>
          <a:p>
            <a:pPr marR="2425700" lvl="0" algn="l" rtl="0">
              <a:lnSpc>
                <a:spcPct val="85000"/>
              </a:lnSpc>
              <a:spcBef>
                <a:spcPts val="585"/>
              </a:spcBef>
              <a:spcAft>
                <a:spcPts val="0"/>
              </a:spcAft>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Any user should log in to the system to use system services.</a:t>
            </a:r>
          </a:p>
          <a:p>
            <a:pPr marR="2425700" lvl="0" algn="l" rtl="0">
              <a:lnSpc>
                <a:spcPct val="85000"/>
              </a:lnSpc>
              <a:spcBef>
                <a:spcPts val="585"/>
              </a:spcBef>
              <a:spcAft>
                <a:spcPts val="0"/>
              </a:spcAft>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The</a:t>
            </a:r>
            <a:r>
              <a:rPr lang="en-US" sz="6400" spc="-1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system should allow hospital staff</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to request blood.</a:t>
            </a:r>
          </a:p>
          <a:p>
            <a:pPr marL="284480" marR="0" indent="0" algn="l" rtl="0">
              <a:lnSpc>
                <a:spcPts val="1145"/>
              </a:lnSpc>
              <a:spcBef>
                <a:spcPts val="0"/>
              </a:spcBef>
              <a:spcAft>
                <a:spcPts val="0"/>
              </a:spcAft>
              <a:buNone/>
            </a:pPr>
            <a:r>
              <a:rPr lang="en-US" sz="6400" dirty="0">
                <a:effectLst/>
                <a:latin typeface="Times New Roman" panose="02020603050405020304" pitchFamily="18" charset="0"/>
                <a:ea typeface="Times New Roman" panose="02020603050405020304" pitchFamily="18" charset="0"/>
              </a:rPr>
              <a:t> </a:t>
            </a:r>
          </a:p>
          <a:p>
            <a:pPr marR="0" lvl="0" algn="l" rtl="0">
              <a:lnSpc>
                <a:spcPts val="1145"/>
              </a:lnSpc>
              <a:spcBef>
                <a:spcPts val="0"/>
              </a:spcBef>
              <a:spcAft>
                <a:spcPts val="0"/>
              </a:spcAft>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The</a:t>
            </a:r>
            <a:r>
              <a:rPr lang="en-US" sz="6400" spc="-1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doner should be</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able to make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appointment to donate.</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R="0" lvl="0" algn="l" rtl="0">
              <a:lnSpc>
                <a:spcPct val="107000"/>
              </a:lnSpc>
              <a:spcBef>
                <a:spcPts val="0"/>
              </a:spcBef>
              <a:spcAft>
                <a:spcPts val="800"/>
              </a:spcAft>
              <a:buFont typeface="Wingdings" panose="05000000000000000000" pitchFamily="2" charset="2"/>
              <a:buChar char="Ø"/>
            </a:pPr>
            <a:r>
              <a:rPr lang="en-US" sz="6400" dirty="0">
                <a:effectLst/>
                <a:latin typeface="Calibri" panose="020F0502020204030204" pitchFamily="34" charset="0"/>
                <a:ea typeface="Calibri" panose="020F0502020204030204" pitchFamily="34" charset="0"/>
                <a:cs typeface="Arial" panose="020B0604020202020204" pitchFamily="34" charset="0"/>
              </a:rPr>
              <a:t>The</a:t>
            </a:r>
            <a:r>
              <a:rPr lang="en-US" sz="6400" spc="-15" dirty="0">
                <a:effectLst/>
                <a:latin typeface="Calibri" panose="020F0502020204030204" pitchFamily="34" charset="0"/>
                <a:ea typeface="Calibri" panose="020F0502020204030204" pitchFamily="34" charset="0"/>
                <a:cs typeface="Arial" panose="020B0604020202020204" pitchFamily="34" charset="0"/>
              </a:rPr>
              <a:t> </a:t>
            </a:r>
            <a:r>
              <a:rPr lang="en-US" sz="6400" dirty="0">
                <a:effectLst/>
                <a:latin typeface="Calibri" panose="020F0502020204030204" pitchFamily="34" charset="0"/>
                <a:ea typeface="Calibri" panose="020F0502020204030204" pitchFamily="34" charset="0"/>
                <a:cs typeface="Arial" panose="020B0604020202020204" pitchFamily="34" charset="0"/>
              </a:rPr>
              <a:t>employee</a:t>
            </a:r>
            <a:r>
              <a:rPr lang="en-US" sz="6400" spc="-5" dirty="0">
                <a:effectLst/>
                <a:latin typeface="Calibri" panose="020F0502020204030204" pitchFamily="34" charset="0"/>
                <a:ea typeface="Calibri" panose="020F0502020204030204" pitchFamily="34" charset="0"/>
                <a:cs typeface="Arial" panose="020B0604020202020204" pitchFamily="34" charset="0"/>
              </a:rPr>
              <a:t> </a:t>
            </a:r>
            <a:r>
              <a:rPr lang="en-US" sz="6400" dirty="0">
                <a:effectLst/>
                <a:latin typeface="Calibri" panose="020F0502020204030204" pitchFamily="34" charset="0"/>
                <a:ea typeface="Calibri" panose="020F0502020204030204" pitchFamily="34" charset="0"/>
                <a:cs typeface="Arial" panose="020B0604020202020204" pitchFamily="34" charset="0"/>
              </a:rPr>
              <a:t>should</a:t>
            </a:r>
            <a:r>
              <a:rPr lang="en-US" sz="6400" spc="-5" dirty="0">
                <a:effectLst/>
                <a:latin typeface="Calibri" panose="020F0502020204030204" pitchFamily="34" charset="0"/>
                <a:ea typeface="Calibri" panose="020F0502020204030204" pitchFamily="34" charset="0"/>
                <a:cs typeface="Arial" panose="020B0604020202020204" pitchFamily="34" charset="0"/>
              </a:rPr>
              <a:t> </a:t>
            </a:r>
            <a:r>
              <a:rPr lang="en-US" sz="6400" dirty="0">
                <a:effectLst/>
                <a:latin typeface="Calibri" panose="020F0502020204030204" pitchFamily="34" charset="0"/>
                <a:ea typeface="Calibri" panose="020F0502020204030204" pitchFamily="34" charset="0"/>
                <a:cs typeface="Arial" panose="020B0604020202020204" pitchFamily="34" charset="0"/>
              </a:rPr>
              <a:t>be</a:t>
            </a:r>
            <a:r>
              <a:rPr lang="en-US" sz="6400" spc="-5" dirty="0">
                <a:effectLst/>
                <a:latin typeface="Calibri" panose="020F0502020204030204" pitchFamily="34" charset="0"/>
                <a:ea typeface="Calibri" panose="020F0502020204030204" pitchFamily="34" charset="0"/>
                <a:cs typeface="Arial" panose="020B0604020202020204" pitchFamily="34" charset="0"/>
              </a:rPr>
              <a:t> </a:t>
            </a:r>
            <a:r>
              <a:rPr lang="en-US" sz="6400" dirty="0">
                <a:effectLst/>
                <a:latin typeface="Calibri" panose="020F0502020204030204" pitchFamily="34" charset="0"/>
                <a:ea typeface="Calibri" panose="020F0502020204030204" pitchFamily="34" charset="0"/>
                <a:cs typeface="Arial" panose="020B0604020202020204" pitchFamily="34" charset="0"/>
              </a:rPr>
              <a:t>able</a:t>
            </a:r>
            <a:r>
              <a:rPr lang="en-US" sz="6400" spc="-5" dirty="0">
                <a:effectLst/>
                <a:latin typeface="Calibri" panose="020F0502020204030204" pitchFamily="34" charset="0"/>
                <a:ea typeface="Calibri" panose="020F0502020204030204" pitchFamily="34" charset="0"/>
                <a:cs typeface="Arial" panose="020B0604020202020204" pitchFamily="34" charset="0"/>
              </a:rPr>
              <a:t> </a:t>
            </a:r>
            <a:r>
              <a:rPr lang="en-US" sz="6400" dirty="0">
                <a:effectLst/>
                <a:latin typeface="Calibri" panose="020F0502020204030204" pitchFamily="34" charset="0"/>
                <a:ea typeface="Calibri" panose="020F0502020204030204" pitchFamily="34" charset="0"/>
                <a:cs typeface="Arial" panose="020B0604020202020204" pitchFamily="34" charset="0"/>
              </a:rPr>
              <a:t>to confirm</a:t>
            </a:r>
            <a:r>
              <a:rPr lang="en-US" sz="6400" spc="-5" dirty="0">
                <a:effectLst/>
                <a:latin typeface="Calibri" panose="020F0502020204030204" pitchFamily="34" charset="0"/>
                <a:ea typeface="Calibri" panose="020F0502020204030204" pitchFamily="34" charset="0"/>
                <a:cs typeface="Arial" panose="020B0604020202020204" pitchFamily="34" charset="0"/>
              </a:rPr>
              <a:t> </a:t>
            </a:r>
            <a:r>
              <a:rPr lang="en-US" sz="6400" dirty="0">
                <a:effectLst/>
                <a:latin typeface="Calibri" panose="020F0502020204030204" pitchFamily="34" charset="0"/>
                <a:ea typeface="Calibri" panose="020F0502020204030204" pitchFamily="34" charset="0"/>
                <a:cs typeface="Arial" panose="020B0604020202020204" pitchFamily="34" charset="0"/>
              </a:rPr>
              <a:t>all appointments</a:t>
            </a:r>
            <a:r>
              <a:rPr lang="en-US" sz="6400" spc="-5" dirty="0">
                <a:effectLst/>
                <a:latin typeface="Calibri" panose="020F0502020204030204" pitchFamily="34" charset="0"/>
                <a:ea typeface="Calibri" panose="020F0502020204030204" pitchFamily="34" charset="0"/>
                <a:cs typeface="Arial" panose="020B0604020202020204" pitchFamily="34" charset="0"/>
              </a:rPr>
              <a:t> </a:t>
            </a:r>
            <a:r>
              <a:rPr lang="en-US" sz="6400" dirty="0">
                <a:effectLst/>
                <a:latin typeface="Calibri" panose="020F0502020204030204" pitchFamily="34" charset="0"/>
                <a:ea typeface="Calibri" panose="020F0502020204030204" pitchFamily="34" charset="0"/>
                <a:cs typeface="Arial" panose="020B0604020202020204" pitchFamily="34" charset="0"/>
              </a:rPr>
              <a:t>and requested</a:t>
            </a:r>
          </a:p>
          <a:p>
            <a:pPr marL="0" marR="0" indent="0" algn="l" rtl="0">
              <a:lnSpc>
                <a:spcPct val="107000"/>
              </a:lnSpc>
              <a:spcBef>
                <a:spcPts val="0"/>
              </a:spcBef>
              <a:spcAft>
                <a:spcPts val="800"/>
              </a:spcAft>
              <a:buNone/>
            </a:pPr>
            <a:r>
              <a:rPr lang="en-US" sz="5600" dirty="0">
                <a:effectLst/>
                <a:latin typeface="Calibri" panose="020F0502020204030204" pitchFamily="34" charset="0"/>
                <a:ea typeface="Calibri" panose="020F0502020204030204" pitchFamily="34" charset="0"/>
                <a:cs typeface="Arial" panose="020B0604020202020204" pitchFamily="34" charset="0"/>
              </a:rPr>
              <a:t> </a:t>
            </a:r>
          </a:p>
          <a:p>
            <a:pPr marL="274320" marR="0" indent="0" algn="l" rtl="0">
              <a:lnSpc>
                <a:spcPct val="150000"/>
              </a:lnSpc>
              <a:spcBef>
                <a:spcPts val="200"/>
              </a:spcBef>
              <a:spcAft>
                <a:spcPts val="0"/>
              </a:spcAft>
              <a:buNone/>
            </a:pPr>
            <a:r>
              <a:rPr lang="en-GB" sz="96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2.5.5 Non-Functional Requirements</a:t>
            </a:r>
            <a:endParaRPr lang="en-US" sz="9600" b="1" dirty="0">
              <a:solidFill>
                <a:schemeClr val="accent1">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7780" marR="0" indent="0" algn="l" rtl="0">
              <a:lnSpc>
                <a:spcPct val="107000"/>
              </a:lnSpc>
              <a:spcBef>
                <a:spcPts val="1045"/>
              </a:spcBef>
              <a:spcAft>
                <a:spcPts val="0"/>
              </a:spcAft>
              <a:buNone/>
            </a:pPr>
            <a:r>
              <a:rPr lang="en-US" sz="8000" b="1" dirty="0">
                <a:solidFill>
                  <a:schemeClr val="bg1">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Usability</a:t>
            </a:r>
            <a:r>
              <a:rPr lang="en-US" sz="8000" b="1" spc="-20" dirty="0">
                <a:solidFill>
                  <a:schemeClr val="bg1">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8000" b="1" dirty="0">
                <a:solidFill>
                  <a:schemeClr val="bg1">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Requirements:</a:t>
            </a:r>
          </a:p>
          <a:p>
            <a:pPr marL="0" marR="2170430" lvl="0" indent="0" algn="l" rtl="0">
              <a:lnSpc>
                <a:spcPct val="85000"/>
              </a:lnSpc>
              <a:spcBef>
                <a:spcPts val="1170"/>
              </a:spcBef>
              <a:spcAft>
                <a:spcPts val="0"/>
              </a:spcAft>
              <a:buNone/>
            </a:pPr>
            <a:r>
              <a:rPr lang="en-US" sz="6400" dirty="0">
                <a:effectLst/>
                <a:latin typeface="Times New Roman" panose="02020603050405020304" pitchFamily="18" charset="0"/>
                <a:ea typeface="Times New Roman" panose="02020603050405020304" pitchFamily="18" charset="0"/>
              </a:rPr>
              <a:t>1-the users should use the BDMS after watching video of who to use it</a:t>
            </a:r>
          </a:p>
          <a:p>
            <a:pPr marL="0" marR="2170430" lvl="0" indent="0" algn="l" rtl="0">
              <a:lnSpc>
                <a:spcPct val="85000"/>
              </a:lnSpc>
              <a:spcBef>
                <a:spcPts val="1170"/>
              </a:spcBef>
              <a:spcAft>
                <a:spcPts val="0"/>
              </a:spcAft>
              <a:buNone/>
            </a:pPr>
            <a:r>
              <a:rPr lang="en-US" sz="6400" dirty="0">
                <a:effectLst/>
                <a:latin typeface="Times New Roman" panose="02020603050405020304" pitchFamily="18" charset="0"/>
                <a:ea typeface="Times New Roman" panose="02020603050405020304" pitchFamily="18" charset="0"/>
              </a:rPr>
              <a:t>.2-</a:t>
            </a:r>
            <a:r>
              <a:rPr lang="en-US" sz="6400" spc="-1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all</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hospitals’</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staff</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should</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be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able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to</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request</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blood</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from</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first</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time.</a:t>
            </a:r>
          </a:p>
          <a:p>
            <a:pPr marL="17780" marR="2170430" indent="0" algn="l" rtl="0">
              <a:lnSpc>
                <a:spcPct val="85000"/>
              </a:lnSpc>
              <a:spcBef>
                <a:spcPts val="1170"/>
              </a:spcBef>
              <a:spcAft>
                <a:spcPts val="0"/>
              </a:spcAft>
              <a:buNone/>
            </a:pPr>
            <a:r>
              <a:rPr lang="en-US" sz="5600" dirty="0">
                <a:effectLst/>
                <a:latin typeface="Times New Roman" panose="02020603050405020304" pitchFamily="18" charset="0"/>
                <a:ea typeface="Times New Roman" panose="02020603050405020304" pitchFamily="18" charset="0"/>
              </a:rPr>
              <a:t> </a:t>
            </a:r>
          </a:p>
          <a:p>
            <a:pPr marL="17780" marR="0" indent="0" algn="l" rtl="0">
              <a:lnSpc>
                <a:spcPct val="107000"/>
              </a:lnSpc>
              <a:spcBef>
                <a:spcPts val="200"/>
              </a:spcBef>
              <a:spcAft>
                <a:spcPts val="0"/>
              </a:spcAft>
              <a:buNone/>
            </a:pPr>
            <a:r>
              <a:rPr lang="en-US" sz="8000" b="1" dirty="0">
                <a:solidFill>
                  <a:schemeClr val="bg1">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Performance</a:t>
            </a:r>
            <a:r>
              <a:rPr lang="en-US" sz="8000" b="1" spc="-20" dirty="0">
                <a:solidFill>
                  <a:schemeClr val="bg1">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8000" b="1" dirty="0">
                <a:solidFill>
                  <a:schemeClr val="bg1">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Requirements:</a:t>
            </a:r>
          </a:p>
          <a:p>
            <a:pPr marL="0" marR="461010" lvl="0" indent="0" algn="l" rtl="0">
              <a:lnSpc>
                <a:spcPct val="85000"/>
              </a:lnSpc>
              <a:spcBef>
                <a:spcPts val="1170"/>
              </a:spcBef>
              <a:spcAft>
                <a:spcPts val="0"/>
              </a:spcAft>
              <a:buNone/>
            </a:pPr>
            <a:r>
              <a:rPr lang="en-US" sz="6400" dirty="0">
                <a:effectLst/>
                <a:latin typeface="Times New Roman" panose="02020603050405020304" pitchFamily="18" charset="0"/>
                <a:ea typeface="Times New Roman" panose="02020603050405020304" pitchFamily="18" charset="0"/>
              </a:rPr>
              <a:t>1-the</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BDMS</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should</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be</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able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to</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perform</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100 –</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400</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requests</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from</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users</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in</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peak</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time</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which</a:t>
            </a:r>
            <a:r>
              <a:rPr lang="en-US" sz="6400" spc="-28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from</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10:00 Am to 12:00Pm.</a:t>
            </a:r>
          </a:p>
          <a:p>
            <a:pPr marL="0" marR="461010" indent="0" algn="l" rtl="0">
              <a:lnSpc>
                <a:spcPct val="85000"/>
              </a:lnSpc>
              <a:spcBef>
                <a:spcPts val="1170"/>
              </a:spcBef>
              <a:spcAft>
                <a:spcPts val="0"/>
              </a:spcAft>
              <a:buNone/>
            </a:pPr>
            <a:r>
              <a:rPr lang="en-US" sz="5600" dirty="0">
                <a:effectLst/>
                <a:latin typeface="Times New Roman" panose="02020603050405020304" pitchFamily="18" charset="0"/>
                <a:ea typeface="Times New Roman" panose="02020603050405020304" pitchFamily="18" charset="0"/>
              </a:rPr>
              <a:t> </a:t>
            </a:r>
          </a:p>
          <a:p>
            <a:pPr marL="0" marR="0" indent="0" algn="l" rtl="0">
              <a:lnSpc>
                <a:spcPct val="107000"/>
              </a:lnSpc>
              <a:spcBef>
                <a:spcPts val="0"/>
              </a:spcBef>
              <a:spcAft>
                <a:spcPts val="800"/>
              </a:spcAft>
              <a:buNone/>
            </a:pPr>
            <a:r>
              <a:rPr lang="en-US" sz="5600" dirty="0">
                <a:effectLst/>
                <a:latin typeface="Calibri" panose="020F0502020204030204" pitchFamily="34" charset="0"/>
                <a:ea typeface="Calibri" panose="020F0502020204030204" pitchFamily="34" charset="0"/>
                <a:cs typeface="Arial" panose="020B0604020202020204" pitchFamily="34" charset="0"/>
              </a:rPr>
              <a:t> </a:t>
            </a:r>
          </a:p>
          <a:p>
            <a:endParaRPr lang="ar-SA" dirty="0"/>
          </a:p>
        </p:txBody>
      </p:sp>
    </p:spTree>
    <p:extLst>
      <p:ext uri="{BB962C8B-B14F-4D97-AF65-F5344CB8AC3E}">
        <p14:creationId xmlns:p14="http://schemas.microsoft.com/office/powerpoint/2010/main" val="1385349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نوع الخشب">
  <a:themeElements>
    <a:clrScheme name="نوع الخش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نوع الخشب">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نوع الخشب">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نوع الخشب</Template>
  <TotalTime>112</TotalTime>
  <Words>1119</Words>
  <Application>Microsoft Office PowerPoint</Application>
  <PresentationFormat>شاشة عريضة</PresentationFormat>
  <Paragraphs>154</Paragraphs>
  <Slides>15</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15</vt:i4>
      </vt:variant>
    </vt:vector>
  </HeadingPairs>
  <TitlesOfParts>
    <vt:vector size="23" baseType="lpstr">
      <vt:lpstr>Calibri</vt:lpstr>
      <vt:lpstr>Calibri Light</vt:lpstr>
      <vt:lpstr>Rockwell</vt:lpstr>
      <vt:lpstr>Rockwell Condensed</vt:lpstr>
      <vt:lpstr>Rockwell Extra Bold</vt:lpstr>
      <vt:lpstr>Times New Roman</vt:lpstr>
      <vt:lpstr>Wingdings</vt:lpstr>
      <vt:lpstr>نوع الخشب</vt:lpstr>
      <vt:lpstr>Overview :- BBMS is a management system that is developed to manage blood bank  . This is to make sure that the management of the blood stock became effective, systematic and meeting user requirements, the BBMS is to simplify and automate the process of searching for blood in case of emergency and maintain the records of blood donors, recipients, blood donation programs and blood stocks in the bank. </vt:lpstr>
      <vt:lpstr>Problem Definition  In some hospitals, especially in the emergency department, we need a lot of blood for operations that require blood transfusion or for people who have lost a lot of blood, so there may be a shortage in the blood stock in the hospital, or it is difficult to find blood donors whose blood type matches that of the recipients, which leads to the death of some people, so we designed this system.</vt:lpstr>
      <vt:lpstr>عرض تقديمي في PowerPoint</vt:lpstr>
      <vt:lpstr>2.5.2Use Case Diagram</vt:lpstr>
      <vt:lpstr>2.5.3 Use Case Descriptions </vt:lpstr>
      <vt:lpstr>عرض تقديمي في PowerPoint</vt:lpstr>
      <vt:lpstr>عرض تقديمي في PowerPoint</vt:lpstr>
      <vt:lpstr>عرض تقديمي في PowerPoint</vt:lpstr>
      <vt:lpstr>عرض تقديمي في PowerPoint</vt:lpstr>
      <vt:lpstr>3.1 System Architecture  </vt:lpstr>
      <vt:lpstr>3.2 Sequence Diagrams </vt:lpstr>
      <vt:lpstr>عرض تقديمي في PowerPoint</vt:lpstr>
      <vt:lpstr>3.3 Activity Diagrams </vt:lpstr>
      <vt:lpstr>3.4 Class Diagram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 BBMS is a management system that is developed to manage blood bank  . This is to make sure that the management of the blood stock became effective, systematic and meeting user requirements, the BBMS is to simplify and automate the process of searching for blood in case of emergency and maintain the records of blood donors, recipients, blood donation programs and blood stocks in the bank. </dc:title>
  <dc:creator>ALANOUD,SALEH,SULAIMAN,ALAKDR</dc:creator>
  <cp:lastModifiedBy>ALANOUD,SALEH,SULAIMAN,ALAKDR</cp:lastModifiedBy>
  <cp:revision>2</cp:revision>
  <dcterms:created xsi:type="dcterms:W3CDTF">2021-12-04T17:59:14Z</dcterms:created>
  <dcterms:modified xsi:type="dcterms:W3CDTF">2021-12-05T17:48:11Z</dcterms:modified>
</cp:coreProperties>
</file>