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8CEEB-043C-4F54-8844-A887462F65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94BF00-8AB8-4569-B58A-C43131345AB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"¿Cómo difiere el lenguaje, los temas y el tono en los cuentos de Horacio Quiroga cuando escribe para un público adulto (explorando la muerte, la locura y la crudeza de la naturaleza) frente a cuando escribe fábulas para un público infantil?"</a:t>
          </a:r>
          <a:endParaRPr lang="en-US"/>
        </a:p>
      </dgm:t>
    </dgm:pt>
    <dgm:pt modelId="{B91CFE32-62AE-4F9E-B6E4-0E1DB4455436}" type="parTrans" cxnId="{B9EB4377-A285-47FE-B9F9-3387EDBE67E9}">
      <dgm:prSet/>
      <dgm:spPr/>
      <dgm:t>
        <a:bodyPr/>
        <a:lstStyle/>
        <a:p>
          <a:endParaRPr lang="en-US"/>
        </a:p>
      </dgm:t>
    </dgm:pt>
    <dgm:pt modelId="{332A2360-3422-4A30-A0A1-09B1AA3F45AA}" type="sibTrans" cxnId="{B9EB4377-A285-47FE-B9F9-3387EDBE67E9}">
      <dgm:prSet/>
      <dgm:spPr/>
      <dgm:t>
        <a:bodyPr/>
        <a:lstStyle/>
        <a:p>
          <a:endParaRPr lang="en-US"/>
        </a:p>
      </dgm:t>
    </dgm:pt>
    <dgm:pt modelId="{7E14851C-C8E1-420F-902F-2675720A86D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Hipótesis</a:t>
          </a:r>
          <a:r>
            <a:rPr lang="es-ES" b="0" i="0"/>
            <a:t>: Esperamos encontrar un vocabulario significativamente más oscuro, violento y complejo en los cuentos para adultos, mientras que las fábulas utilizarán un lenguaje más simple, centrado en animales y con una connotación más positiva o moralizante.</a:t>
          </a:r>
          <a:endParaRPr lang="en-US"/>
        </a:p>
      </dgm:t>
    </dgm:pt>
    <dgm:pt modelId="{97F1FCA4-9A2A-438D-ACA2-05F2BEF9ABCA}" type="parTrans" cxnId="{7C74E332-900F-4FD0-87B3-0B487AE8F4A1}">
      <dgm:prSet/>
      <dgm:spPr/>
      <dgm:t>
        <a:bodyPr/>
        <a:lstStyle/>
        <a:p>
          <a:endParaRPr lang="en-US"/>
        </a:p>
      </dgm:t>
    </dgm:pt>
    <dgm:pt modelId="{D3BBF4AE-DD99-4107-BB8A-DC2B0CE3CC6E}" type="sibTrans" cxnId="{7C74E332-900F-4FD0-87B3-0B487AE8F4A1}">
      <dgm:prSet/>
      <dgm:spPr/>
      <dgm:t>
        <a:bodyPr/>
        <a:lstStyle/>
        <a:p>
          <a:endParaRPr lang="en-US"/>
        </a:p>
      </dgm:t>
    </dgm:pt>
    <dgm:pt modelId="{AE7A187F-11B4-4A76-8A76-8FCBC3DEBEF0}" type="pres">
      <dgm:prSet presAssocID="{03C8CEEB-043C-4F54-8844-A887462F65B0}" presName="root" presStyleCnt="0">
        <dgm:presLayoutVars>
          <dgm:dir/>
          <dgm:resizeHandles val="exact"/>
        </dgm:presLayoutVars>
      </dgm:prSet>
      <dgm:spPr/>
    </dgm:pt>
    <dgm:pt modelId="{771E3A64-A6E8-4B64-8D03-1205849129B3}" type="pres">
      <dgm:prSet presAssocID="{9E94BF00-8AB8-4569-B58A-C43131345AB5}" presName="compNode" presStyleCnt="0"/>
      <dgm:spPr/>
    </dgm:pt>
    <dgm:pt modelId="{6203439A-D4ED-43E3-A940-FF7B37EB3C7C}" type="pres">
      <dgm:prSet presAssocID="{9E94BF00-8AB8-4569-B58A-C43131345AB5}" presName="bgRect" presStyleLbl="bgShp" presStyleIdx="0" presStyleCnt="2"/>
      <dgm:spPr/>
    </dgm:pt>
    <dgm:pt modelId="{EF4591D3-942A-4055-A894-5CD6B2D0596B}" type="pres">
      <dgm:prSet presAssocID="{9E94BF00-8AB8-4569-B58A-C43131345A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8D392C25-B849-46EF-A5FA-15ED7F4E14EF}" type="pres">
      <dgm:prSet presAssocID="{9E94BF00-8AB8-4569-B58A-C43131345AB5}" presName="spaceRect" presStyleCnt="0"/>
      <dgm:spPr/>
    </dgm:pt>
    <dgm:pt modelId="{E345A934-1281-4102-ADEC-CBE004A5EABA}" type="pres">
      <dgm:prSet presAssocID="{9E94BF00-8AB8-4569-B58A-C43131345AB5}" presName="parTx" presStyleLbl="revTx" presStyleIdx="0" presStyleCnt="2">
        <dgm:presLayoutVars>
          <dgm:chMax val="0"/>
          <dgm:chPref val="0"/>
        </dgm:presLayoutVars>
      </dgm:prSet>
      <dgm:spPr/>
    </dgm:pt>
    <dgm:pt modelId="{635C598C-57D5-43B5-9878-EF95925D93E1}" type="pres">
      <dgm:prSet presAssocID="{332A2360-3422-4A30-A0A1-09B1AA3F45AA}" presName="sibTrans" presStyleCnt="0"/>
      <dgm:spPr/>
    </dgm:pt>
    <dgm:pt modelId="{60ECCFAC-4ACF-49A1-864C-17C0CE1EE419}" type="pres">
      <dgm:prSet presAssocID="{7E14851C-C8E1-420F-902F-2675720A86D6}" presName="compNode" presStyleCnt="0"/>
      <dgm:spPr/>
    </dgm:pt>
    <dgm:pt modelId="{3FF6F284-97CB-46EB-89E4-814685B7E4C6}" type="pres">
      <dgm:prSet presAssocID="{7E14851C-C8E1-420F-902F-2675720A86D6}" presName="bgRect" presStyleLbl="bgShp" presStyleIdx="1" presStyleCnt="2"/>
      <dgm:spPr/>
    </dgm:pt>
    <dgm:pt modelId="{07437994-728E-40B7-85B0-7F9DB3267864}" type="pres">
      <dgm:prSet presAssocID="{7E14851C-C8E1-420F-902F-2675720A86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BFB2CCE7-BAD2-427E-9B83-ECA2AC3503EC}" type="pres">
      <dgm:prSet presAssocID="{7E14851C-C8E1-420F-902F-2675720A86D6}" presName="spaceRect" presStyleCnt="0"/>
      <dgm:spPr/>
    </dgm:pt>
    <dgm:pt modelId="{EBF3FDB9-AD52-4DE8-B1B8-832E5FA34ACE}" type="pres">
      <dgm:prSet presAssocID="{7E14851C-C8E1-420F-902F-2675720A86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74E332-900F-4FD0-87B3-0B487AE8F4A1}" srcId="{03C8CEEB-043C-4F54-8844-A887462F65B0}" destId="{7E14851C-C8E1-420F-902F-2675720A86D6}" srcOrd="1" destOrd="0" parTransId="{97F1FCA4-9A2A-438D-ACA2-05F2BEF9ABCA}" sibTransId="{D3BBF4AE-DD99-4107-BB8A-DC2B0CE3CC6E}"/>
    <dgm:cxn modelId="{A65CAB65-AEAB-44DF-A94D-1CE3D45541A7}" type="presOf" srcId="{9E94BF00-8AB8-4569-B58A-C43131345AB5}" destId="{E345A934-1281-4102-ADEC-CBE004A5EABA}" srcOrd="0" destOrd="0" presId="urn:microsoft.com/office/officeart/2018/2/layout/IconVerticalSolidList"/>
    <dgm:cxn modelId="{CE5A0A4E-077A-42F9-9020-7A3926F883BE}" type="presOf" srcId="{7E14851C-C8E1-420F-902F-2675720A86D6}" destId="{EBF3FDB9-AD52-4DE8-B1B8-832E5FA34ACE}" srcOrd="0" destOrd="0" presId="urn:microsoft.com/office/officeart/2018/2/layout/IconVerticalSolidList"/>
    <dgm:cxn modelId="{B9EB4377-A285-47FE-B9F9-3387EDBE67E9}" srcId="{03C8CEEB-043C-4F54-8844-A887462F65B0}" destId="{9E94BF00-8AB8-4569-B58A-C43131345AB5}" srcOrd="0" destOrd="0" parTransId="{B91CFE32-62AE-4F9E-B6E4-0E1DB4455436}" sibTransId="{332A2360-3422-4A30-A0A1-09B1AA3F45AA}"/>
    <dgm:cxn modelId="{18A6C9D2-B1CE-433A-91B3-55505D67625F}" type="presOf" srcId="{03C8CEEB-043C-4F54-8844-A887462F65B0}" destId="{AE7A187F-11B4-4A76-8A76-8FCBC3DEBEF0}" srcOrd="0" destOrd="0" presId="urn:microsoft.com/office/officeart/2018/2/layout/IconVerticalSolidList"/>
    <dgm:cxn modelId="{6B9AE759-E701-4B6C-9F05-56B89CDCBB7F}" type="presParOf" srcId="{AE7A187F-11B4-4A76-8A76-8FCBC3DEBEF0}" destId="{771E3A64-A6E8-4B64-8D03-1205849129B3}" srcOrd="0" destOrd="0" presId="urn:microsoft.com/office/officeart/2018/2/layout/IconVerticalSolidList"/>
    <dgm:cxn modelId="{1D61FFBE-BD53-47D8-AD26-796255CA55A0}" type="presParOf" srcId="{771E3A64-A6E8-4B64-8D03-1205849129B3}" destId="{6203439A-D4ED-43E3-A940-FF7B37EB3C7C}" srcOrd="0" destOrd="0" presId="urn:microsoft.com/office/officeart/2018/2/layout/IconVerticalSolidList"/>
    <dgm:cxn modelId="{FAB5CCEC-7F41-4425-8A48-C43C272AC42F}" type="presParOf" srcId="{771E3A64-A6E8-4B64-8D03-1205849129B3}" destId="{EF4591D3-942A-4055-A894-5CD6B2D0596B}" srcOrd="1" destOrd="0" presId="urn:microsoft.com/office/officeart/2018/2/layout/IconVerticalSolidList"/>
    <dgm:cxn modelId="{FD755FA8-E0AE-4753-A541-2E7D1D399215}" type="presParOf" srcId="{771E3A64-A6E8-4B64-8D03-1205849129B3}" destId="{8D392C25-B849-46EF-A5FA-15ED7F4E14EF}" srcOrd="2" destOrd="0" presId="urn:microsoft.com/office/officeart/2018/2/layout/IconVerticalSolidList"/>
    <dgm:cxn modelId="{5642EEEF-1A56-4C23-BD5E-8FA24DD9C070}" type="presParOf" srcId="{771E3A64-A6E8-4B64-8D03-1205849129B3}" destId="{E345A934-1281-4102-ADEC-CBE004A5EABA}" srcOrd="3" destOrd="0" presId="urn:microsoft.com/office/officeart/2018/2/layout/IconVerticalSolidList"/>
    <dgm:cxn modelId="{BF242B88-3EE8-4BF7-B9D6-BF5E2B69DF95}" type="presParOf" srcId="{AE7A187F-11B4-4A76-8A76-8FCBC3DEBEF0}" destId="{635C598C-57D5-43B5-9878-EF95925D93E1}" srcOrd="1" destOrd="0" presId="urn:microsoft.com/office/officeart/2018/2/layout/IconVerticalSolidList"/>
    <dgm:cxn modelId="{6446F280-24E5-47A1-9DE9-A9A704D7ABA0}" type="presParOf" srcId="{AE7A187F-11B4-4A76-8A76-8FCBC3DEBEF0}" destId="{60ECCFAC-4ACF-49A1-864C-17C0CE1EE419}" srcOrd="2" destOrd="0" presId="urn:microsoft.com/office/officeart/2018/2/layout/IconVerticalSolidList"/>
    <dgm:cxn modelId="{76D0EA5B-0C68-412F-8613-109CD597E1EC}" type="presParOf" srcId="{60ECCFAC-4ACF-49A1-864C-17C0CE1EE419}" destId="{3FF6F284-97CB-46EB-89E4-814685B7E4C6}" srcOrd="0" destOrd="0" presId="urn:microsoft.com/office/officeart/2018/2/layout/IconVerticalSolidList"/>
    <dgm:cxn modelId="{621E85D0-7308-448A-AC46-0B1A4DBFE014}" type="presParOf" srcId="{60ECCFAC-4ACF-49A1-864C-17C0CE1EE419}" destId="{07437994-728E-40B7-85B0-7F9DB3267864}" srcOrd="1" destOrd="0" presId="urn:microsoft.com/office/officeart/2018/2/layout/IconVerticalSolidList"/>
    <dgm:cxn modelId="{EA4E510D-0F42-4CB8-BD82-3CE9CF17F05C}" type="presParOf" srcId="{60ECCFAC-4ACF-49A1-864C-17C0CE1EE419}" destId="{BFB2CCE7-BAD2-427E-9B83-ECA2AC3503EC}" srcOrd="2" destOrd="0" presId="urn:microsoft.com/office/officeart/2018/2/layout/IconVerticalSolidList"/>
    <dgm:cxn modelId="{2D2A31B6-ACA8-4559-8EC4-E50F99F37F00}" type="presParOf" srcId="{60ECCFAC-4ACF-49A1-864C-17C0CE1EE419}" destId="{EBF3FDB9-AD52-4DE8-B1B8-832E5FA34A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3439A-D4ED-43E3-A940-FF7B37EB3C7C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591D3-942A-4055-A894-5CD6B2D0596B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5A934-1281-4102-ADEC-CBE004A5EABA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"¿Cómo difiere el lenguaje, los temas y el tono en los cuentos de Horacio Quiroga cuando escribe para un público adulto (explorando la muerte, la locura y la crudeza de la naturaleza) frente a cuando escribe fábulas para un público infantil?"</a:t>
          </a:r>
          <a:endParaRPr lang="en-US" sz="1400" kern="1200"/>
        </a:p>
      </dsp:txBody>
      <dsp:txXfrm>
        <a:off x="1936708" y="908268"/>
        <a:ext cx="4308556" cy="1676804"/>
      </dsp:txXfrm>
    </dsp:sp>
    <dsp:sp modelId="{3FF6F284-97CB-46EB-89E4-814685B7E4C6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37994-728E-40B7-85B0-7F9DB3267864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3FDB9-AD52-4DE8-B1B8-832E5FA34ACE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Hipótesis</a:t>
          </a:r>
          <a:r>
            <a:rPr lang="es-ES" sz="1400" b="0" i="0" kern="1200"/>
            <a:t>: Esperamos encontrar un vocabulario significativamente más oscuro, violento y complejo en los cuentos para adultos, mientras que las fábulas utilizarán un lenguaje más simple, centrado en animales y con una connotación más positiva o moralizante.</a:t>
          </a:r>
          <a:endParaRPr lang="en-US" sz="14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FAA9-6337-4BCB-9F02-9DC7B667CBB0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80D3D-C9BA-4C41-BC03-EEE106D42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1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80D3D-C9BA-4C41-BC03-EEE106D4290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4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80D3D-C9BA-4C41-BC03-EEE106D42906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7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4350-1665-AB35-3470-6A57F681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DA0C8-AA9D-BE6B-F5D1-77EFEAC8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89067-2A28-BA03-BD81-4ED10FF2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24AF5-F72B-14CD-EACC-1EE9523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34295-3434-03B7-39D3-D9D07052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4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61012-D1FE-3D42-DAE3-7B6FFE9C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BB6149-5568-00C4-2C55-2F6FAF18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B8601-0659-D154-EF07-BEA5936F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C43C4-F831-8987-7542-552E6C03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FE3F5-0D8E-BE80-C99B-60F1DE6A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6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C7C3A-4915-FE43-54EC-9D06B2884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3908EE-720F-D99E-569D-66C8C458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6584A-DEF8-8D21-CC46-59A54DAD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B24BA-23D3-9C8C-01D4-85E899E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107DC-5020-B370-907C-93F28F39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4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54C5-1FDF-DC3F-E127-6778B7D0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9EE40-8D19-5BCE-7931-6AD03DE5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84E51-DE94-EEF4-54F2-D5D4C1DD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0CCCF-15C2-E824-83BD-5357CD11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1C636-4533-31E4-871A-C30513EE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57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E4B62-30AB-FBAB-9DA2-376FA948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FD94D-B494-2893-AB72-1D77D045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51ADA-090B-3344-7CDE-50779E82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6061A-9D55-3698-5657-824654EA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3729-93F7-5E42-2B4A-6A5EF9CE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3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06179-3370-D7D4-165D-CFBE4E66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BEFA7-CA1C-2C20-853F-016D67028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76D8CB-53DA-6F1B-D1E4-EB281F3C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93CEBC-8B1A-AFC6-5CC6-A9461DE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A8FC5-D95D-7F2D-F3FB-09708C63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8C30F2-EABB-DEFA-3A45-1D05032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7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8EDBA-FE47-7C2B-4404-1E635087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E8DD4-028B-F541-45A3-819766D5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070D6-49C7-B4FE-35B8-1E31A528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33817F-0D8E-29DA-B13B-588AA0EF2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28D757-C270-1746-8D52-839C0F0C1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FB2E65-3BC8-8781-2540-153C00E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D62754-CA2A-8157-6D7D-F1B77ECE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74955F-5AD8-75FE-C1B0-7D39279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4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B7D07-1F0A-3E89-051E-7C0D5A6F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F8D0B-A2ED-D685-F147-FD4D470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069D5D-B5A2-550A-FCFC-C42D492C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53308C-E1FA-E616-5A6B-37C7B3B1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9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CFAC95-6353-9D87-6160-F458DA8A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6B2CA4-7A40-8D98-BFFD-B8BBAEEF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80182-7923-1D2C-5B80-6D79335F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72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F75E-6BD6-9DA2-D858-FC7EF0B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0580C-9C2D-6DBB-B974-DF7031CA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A21D5-DB5D-ACF9-6187-6FA56295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125ADD-5CD6-871E-2FEB-AADAD023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C756FD-9605-A0CD-E640-70C823B9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A9845-F6B9-A6D3-B0F3-DB98E11F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666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211D-3C18-B22C-58CD-EAAA68FF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4D379A-198A-C1B5-9196-96CFAF4A1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8159CB-3254-77D9-35D6-47A4FB24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DBC23F-B078-93DC-50CD-60C8BA0C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B1AEC-27A8-277F-AD34-8BCA9F8D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E807E-EAFC-58AF-9B68-FBE113EC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83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726349-6A63-76FC-9E96-A003ECC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72C72-FB8F-F2E1-E247-0D9F6267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ED1FF-F589-24AC-8E70-03DD42A2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A5634-0CA1-440F-9944-E873285E8CA3}" type="datetimeFigureOut">
              <a:rPr lang="es-AR" smtClean="0"/>
              <a:t>25/9/2025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8C923-3DC5-E85C-04B5-588F75B2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C933A6-604E-03B3-9582-97B82B8D5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8EF1D-0C3F-4D79-BF85-1407608F51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CA956-FD8A-8A61-3872-FB04D3E90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591975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s-ES" sz="6100" dirty="0"/>
              <a:t>Trabajo practico integrador: PLN</a:t>
            </a:r>
            <a:endParaRPr lang="es-AR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A4DDE8-ADEE-873F-26B3-CED32E3C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687" y="3802664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/>
              <a:t>Análisis Comparativo del Lenguaje en los Cuentos de Horacio Quiroga</a:t>
            </a:r>
            <a:endParaRPr lang="es-AR" sz="2000" dirty="0"/>
          </a:p>
        </p:txBody>
      </p:sp>
      <p:pic>
        <p:nvPicPr>
          <p:cNvPr id="5" name="Imagen 4" descr="Imagen en blanco y negro de una persona con la boca abierta&#10;&#10;El contenido generado por IA puede ser incorrecto.">
            <a:extLst>
              <a:ext uri="{FF2B5EF4-FFF2-40B4-BE49-F238E27FC236}">
                <a16:creationId xmlns:a16="http://schemas.microsoft.com/office/drawing/2014/main" id="{6ACE2A30-68BA-A8E6-DC28-91D6A34B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18" y="1266742"/>
            <a:ext cx="3267419" cy="1992631"/>
          </a:xfrm>
          <a:prstGeom prst="rect">
            <a:avLst/>
          </a:prstGeom>
        </p:spPr>
      </p:pic>
      <p:pic>
        <p:nvPicPr>
          <p:cNvPr id="7" name="Graphic 6" descr="Grupo">
            <a:extLst>
              <a:ext uri="{FF2B5EF4-FFF2-40B4-BE49-F238E27FC236}">
                <a16:creationId xmlns:a16="http://schemas.microsoft.com/office/drawing/2014/main" id="{2BB2CD88-24E9-A2C9-F4A2-B7B6F8881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6212" y="3581108"/>
            <a:ext cx="1992632" cy="199263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D79EA85-043E-29F6-5F59-B5DA7593B071}"/>
              </a:ext>
            </a:extLst>
          </p:cNvPr>
          <p:cNvSpPr txBox="1">
            <a:spLocks/>
          </p:cNvSpPr>
          <p:nvPr/>
        </p:nvSpPr>
        <p:spPr>
          <a:xfrm>
            <a:off x="6094299" y="5364478"/>
            <a:ext cx="5066461" cy="9045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b="1" dirty="0"/>
              <a:t>Materia:</a:t>
            </a:r>
            <a:r>
              <a:rPr lang="es-ES" sz="2500" dirty="0"/>
              <a:t> Procesamiento de Lenguaje Natural - IFTS24</a:t>
            </a:r>
          </a:p>
          <a:p>
            <a:r>
              <a:rPr lang="es-ES" sz="2500" b="1" dirty="0"/>
              <a:t>Profesor:</a:t>
            </a:r>
            <a:r>
              <a:rPr lang="es-ES" sz="2500" dirty="0"/>
              <a:t> Matías Barreto</a:t>
            </a:r>
          </a:p>
          <a:p>
            <a:r>
              <a:rPr lang="es-ES" sz="2500" b="1" dirty="0"/>
              <a:t>Fecha:</a:t>
            </a:r>
            <a:r>
              <a:rPr lang="es-ES" sz="2500" dirty="0"/>
              <a:t> Septiembre 2025</a:t>
            </a:r>
          </a:p>
          <a:p>
            <a:pPr algn="l"/>
            <a:endParaRPr lang="es-AR" sz="1700" dirty="0"/>
          </a:p>
        </p:txBody>
      </p:sp>
    </p:spTree>
    <p:extLst>
      <p:ext uri="{BB962C8B-B14F-4D97-AF65-F5344CB8AC3E}">
        <p14:creationId xmlns:p14="http://schemas.microsoft.com/office/powerpoint/2010/main" val="9524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6942-1A1A-954E-A5DF-5E52A490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Heatmap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frecuencias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746DED-D7FF-8E51-D3B4-828573D7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06186"/>
            <a:ext cx="7608304" cy="51165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4CDF35-0DE2-521C-1463-D2C55E09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355543"/>
            <a:ext cx="4777381" cy="39771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46F34-BDAB-0466-C785-248D5DA5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/>
              <a:t>✅ Las palabras típicas de cuentos para adultos están correlacionadas entre sí (tema familiar, emocional, dramático).</a:t>
            </a:r>
            <a:br>
              <a:rPr lang="es-ES" sz="2600" dirty="0"/>
            </a:br>
            <a:r>
              <a:rPr lang="es-ES" sz="2600" dirty="0"/>
              <a:t>✅ Las palabras típicas de fábulas están correlacionadas entre sí (tema animal, naturalista).</a:t>
            </a:r>
            <a:br>
              <a:rPr lang="es-ES" sz="2600" dirty="0"/>
            </a:br>
            <a:r>
              <a:rPr lang="es-ES" sz="2600" dirty="0"/>
              <a:t>✅ No hay correlación significativa entre ambas categorías, lo que valida la separación temática.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425983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6E338-61C5-628E-1C33-B67438B4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Hallazgos pricipales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00892-98B0-93F6-0BD8-3B2AC662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600" b="1" dirty="0" err="1"/>
              <a:t>Diferenciación</a:t>
            </a:r>
            <a:r>
              <a:rPr lang="en-US" sz="1600" b="1" dirty="0"/>
              <a:t> </a:t>
            </a:r>
            <a:r>
              <a:rPr lang="en-US" sz="1600" b="1" dirty="0" err="1"/>
              <a:t>Léxica</a:t>
            </a:r>
            <a:endParaRPr lang="en-US" sz="1600" b="1" dirty="0"/>
          </a:p>
          <a:p>
            <a:r>
              <a:rPr lang="en-US" sz="1600" u="sng" dirty="0"/>
              <a:t>Cuentos para </a:t>
            </a:r>
            <a:r>
              <a:rPr lang="en-US" sz="1600" u="sng" dirty="0" err="1"/>
              <a:t>adultos</a:t>
            </a:r>
            <a:r>
              <a:rPr lang="en-US" sz="1600" u="sng" dirty="0"/>
              <a:t>: </a:t>
            </a:r>
            <a:r>
              <a:rPr lang="en-US" sz="1600" dirty="0"/>
              <a:t>Se </a:t>
            </a:r>
            <a:r>
              <a:rPr lang="en-US" sz="1600" dirty="0" err="1"/>
              <a:t>caracterizan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un </a:t>
            </a:r>
            <a:r>
              <a:rPr lang="en-US" sz="1600" dirty="0" err="1"/>
              <a:t>vocabulario</a:t>
            </a:r>
            <a:r>
              <a:rPr lang="en-US" sz="1600" dirty="0"/>
              <a:t> </a:t>
            </a:r>
            <a:r>
              <a:rPr lang="en-US" sz="1600" dirty="0" err="1"/>
              <a:t>centrado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relaciones</a:t>
            </a:r>
            <a:r>
              <a:rPr lang="en-US" sz="1600" dirty="0"/>
              <a:t> </a:t>
            </a:r>
            <a:r>
              <a:rPr lang="en-US" sz="1600" dirty="0" err="1"/>
              <a:t>humanas</a:t>
            </a:r>
            <a:r>
              <a:rPr lang="en-US" sz="1600" dirty="0"/>
              <a:t> (</a:t>
            </a:r>
            <a:r>
              <a:rPr lang="en-US" sz="1600" dirty="0" err="1"/>
              <a:t>familiares</a:t>
            </a:r>
            <a:r>
              <a:rPr lang="en-US" sz="1600" dirty="0"/>
              <a:t>, </a:t>
            </a:r>
            <a:r>
              <a:rPr lang="en-US" sz="1600" dirty="0" err="1"/>
              <a:t>emocionales</a:t>
            </a:r>
            <a:r>
              <a:rPr lang="en-US" sz="1600" dirty="0"/>
              <a:t>), </a:t>
            </a:r>
            <a:r>
              <a:rPr lang="en-US" sz="1600" dirty="0" err="1"/>
              <a:t>psicología</a:t>
            </a:r>
            <a:r>
              <a:rPr lang="en-US" sz="1600" dirty="0"/>
              <a:t> interna y </a:t>
            </a:r>
            <a:r>
              <a:rPr lang="en-US" sz="1600" dirty="0" err="1"/>
              <a:t>entornos</a:t>
            </a:r>
            <a:r>
              <a:rPr lang="en-US" sz="1600" dirty="0"/>
              <a:t> </a:t>
            </a:r>
            <a:r>
              <a:rPr lang="en-US" sz="1600" dirty="0" err="1"/>
              <a:t>dramáticos</a:t>
            </a:r>
            <a:r>
              <a:rPr lang="en-US" sz="1600" dirty="0"/>
              <a:t>. Palabras </a:t>
            </a:r>
            <a:r>
              <a:rPr lang="en-US" sz="1600" dirty="0" err="1"/>
              <a:t>como</a:t>
            </a:r>
            <a:r>
              <a:rPr lang="en-US" sz="1600" dirty="0"/>
              <a:t> “</a:t>
            </a:r>
            <a:r>
              <a:rPr lang="en-US" sz="1600" dirty="0" err="1"/>
              <a:t>hijo</a:t>
            </a:r>
            <a:r>
              <a:rPr lang="en-US" sz="1600" dirty="0"/>
              <a:t>”, “</a:t>
            </a:r>
            <a:r>
              <a:rPr lang="en-US" sz="1600" dirty="0" err="1"/>
              <a:t>mujer</a:t>
            </a:r>
            <a:r>
              <a:rPr lang="en-US" sz="1600" dirty="0"/>
              <a:t>”, “padre”, “ojos”, “cabeza”,  son </a:t>
            </a:r>
            <a:r>
              <a:rPr lang="en-US" sz="1600" dirty="0" err="1"/>
              <a:t>frecuentes</a:t>
            </a:r>
            <a:r>
              <a:rPr lang="en-US" sz="1600" dirty="0"/>
              <a:t>.</a:t>
            </a:r>
          </a:p>
          <a:p>
            <a:r>
              <a:rPr lang="en-US" sz="1600" u="sng" dirty="0" err="1"/>
              <a:t>Fábulas</a:t>
            </a:r>
            <a:r>
              <a:rPr lang="en-US" sz="1600" u="sng" dirty="0"/>
              <a:t> </a:t>
            </a:r>
            <a:r>
              <a:rPr lang="en-US" sz="1600" u="sng" dirty="0" err="1"/>
              <a:t>infantiles</a:t>
            </a:r>
            <a:r>
              <a:rPr lang="en-US" sz="1600" u="sng" dirty="0"/>
              <a:t>: </a:t>
            </a:r>
            <a:r>
              <a:rPr lang="en-US" sz="1600" dirty="0"/>
              <a:t>Se </a:t>
            </a:r>
            <a:r>
              <a:rPr lang="en-US" sz="1600" dirty="0" err="1"/>
              <a:t>distinguen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un </a:t>
            </a:r>
            <a:r>
              <a:rPr lang="en-US" sz="1600" dirty="0" err="1"/>
              <a:t>lenguaje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simple y </a:t>
            </a:r>
            <a:r>
              <a:rPr lang="en-US" sz="1600" dirty="0" err="1"/>
              <a:t>centrado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animales</a:t>
            </a:r>
            <a:r>
              <a:rPr lang="en-US" sz="1600" dirty="0"/>
              <a:t>, </a:t>
            </a:r>
            <a:r>
              <a:rPr lang="en-US" sz="1600" dirty="0" err="1"/>
              <a:t>naturaleza</a:t>
            </a:r>
            <a:r>
              <a:rPr lang="en-US" sz="1600" dirty="0"/>
              <a:t> y </a:t>
            </a:r>
            <a:r>
              <a:rPr lang="en-US" sz="1600" dirty="0" err="1"/>
              <a:t>acciones</a:t>
            </a:r>
            <a:r>
              <a:rPr lang="en-US" sz="1600" dirty="0"/>
              <a:t> </a:t>
            </a:r>
            <a:r>
              <a:rPr lang="en-US" sz="1600" dirty="0" err="1"/>
              <a:t>concretas</a:t>
            </a:r>
            <a:r>
              <a:rPr lang="en-US" sz="1600" dirty="0"/>
              <a:t>. Palabras </a:t>
            </a:r>
            <a:r>
              <a:rPr lang="en-US" sz="1600" dirty="0" err="1"/>
              <a:t>como</a:t>
            </a:r>
            <a:r>
              <a:rPr lang="en-US" sz="1600" dirty="0"/>
              <a:t> “</a:t>
            </a:r>
            <a:r>
              <a:rPr lang="en-US" sz="1600" dirty="0" err="1"/>
              <a:t>rayas</a:t>
            </a:r>
            <a:r>
              <a:rPr lang="en-US" sz="1600" dirty="0"/>
              <a:t>”, “</a:t>
            </a:r>
            <a:r>
              <a:rPr lang="en-US" sz="1600" dirty="0" err="1"/>
              <a:t>yacaré</a:t>
            </a:r>
            <a:r>
              <a:rPr lang="en-US" sz="1600" dirty="0"/>
              <a:t>”, “</a:t>
            </a:r>
            <a:r>
              <a:rPr lang="en-US" sz="1600" dirty="0" err="1"/>
              <a:t>tigre</a:t>
            </a:r>
            <a:r>
              <a:rPr lang="en-US" sz="1600" dirty="0"/>
              <a:t>”, “</a:t>
            </a:r>
            <a:r>
              <a:rPr lang="en-US" sz="1600" dirty="0" err="1"/>
              <a:t>abeja</a:t>
            </a:r>
            <a:r>
              <a:rPr lang="en-US" sz="1600" dirty="0"/>
              <a:t>”, “</a:t>
            </a:r>
            <a:r>
              <a:rPr lang="en-US" sz="1600" dirty="0" err="1"/>
              <a:t>río</a:t>
            </a:r>
            <a:r>
              <a:rPr lang="en-US" sz="1600" dirty="0"/>
              <a:t>”, “</a:t>
            </a:r>
            <a:r>
              <a:rPr lang="en-US" sz="1600" dirty="0" err="1"/>
              <a:t>dique</a:t>
            </a:r>
            <a:r>
              <a:rPr lang="en-US" sz="1600" dirty="0"/>
              <a:t>”, “flamencos”, “</a:t>
            </a:r>
            <a:r>
              <a:rPr lang="en-US" sz="1600" dirty="0" err="1"/>
              <a:t>gamita</a:t>
            </a:r>
            <a:r>
              <a:rPr lang="en-US" sz="1600" dirty="0"/>
              <a:t>” </a:t>
            </a:r>
            <a:r>
              <a:rPr lang="en-US" sz="1600" dirty="0" err="1"/>
              <a:t>dominan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5EFD9D6-2EE2-4580-D115-ED26B5AF458D}"/>
              </a:ext>
            </a:extLst>
          </p:cNvPr>
          <p:cNvSpPr txBox="1"/>
          <p:nvPr/>
        </p:nvSpPr>
        <p:spPr>
          <a:xfrm>
            <a:off x="8451605" y="1247078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600" b="1" i="0" dirty="0" err="1">
                <a:effectLst/>
              </a:rPr>
              <a:t>Eficacia</a:t>
            </a:r>
            <a:r>
              <a:rPr lang="en-US" sz="1600" b="1" i="0" dirty="0">
                <a:effectLst/>
              </a:rPr>
              <a:t> de las </a:t>
            </a:r>
            <a:r>
              <a:rPr lang="en-US" sz="1600" b="1" i="0" dirty="0" err="1">
                <a:effectLst/>
              </a:rPr>
              <a:t>Técnicas</a:t>
            </a:r>
            <a:r>
              <a:rPr lang="en-US" sz="1600" b="1" i="0" dirty="0">
                <a:effectLst/>
              </a:rPr>
              <a:t> de NLP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BoW</a:t>
            </a:r>
            <a:r>
              <a:rPr lang="en-US" sz="1600" b="0" i="0" dirty="0">
                <a:effectLst/>
              </a:rPr>
              <a:t> y TF-IDF: </a:t>
            </a:r>
            <a:r>
              <a:rPr lang="en-US" sz="1600" b="0" i="0" dirty="0" err="1">
                <a:effectLst/>
              </a:rPr>
              <a:t>Fueron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muy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efectivos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identificar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términos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característicos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distinguir</a:t>
            </a:r>
            <a:r>
              <a:rPr lang="en-US" sz="1600" b="0" i="0" dirty="0">
                <a:effectLst/>
              </a:rPr>
              <a:t> entre </a:t>
            </a:r>
            <a:r>
              <a:rPr lang="en-US" sz="1600" b="0" i="0" dirty="0" err="1">
                <a:effectLst/>
              </a:rPr>
              <a:t>categorías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temáticas</a:t>
            </a:r>
            <a:r>
              <a:rPr lang="en-US" sz="1600" b="0" i="0" dirty="0">
                <a:effectLst/>
              </a:rPr>
              <a:t>. TF-IDF,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particular, </a:t>
            </a:r>
            <a:r>
              <a:rPr lang="en-US" sz="1600" b="0" i="0" dirty="0" err="1">
                <a:effectLst/>
              </a:rPr>
              <a:t>resaltó</a:t>
            </a:r>
            <a:r>
              <a:rPr lang="en-US" sz="1600" b="0" i="0" dirty="0">
                <a:effectLst/>
              </a:rPr>
              <a:t> palabras </a:t>
            </a:r>
            <a:r>
              <a:rPr lang="en-US" sz="1600" b="0" i="0" dirty="0" err="1">
                <a:effectLst/>
              </a:rPr>
              <a:t>altamente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representativas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cada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tipo</a:t>
            </a:r>
            <a:r>
              <a:rPr lang="en-US" sz="1600" b="0" i="0" dirty="0">
                <a:effectLst/>
              </a:rPr>
              <a:t> de cuento.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Word Embeddings: </a:t>
            </a:r>
            <a:r>
              <a:rPr lang="en-US" sz="1600" b="0" i="0" dirty="0" err="1">
                <a:effectLst/>
              </a:rPr>
              <a:t>Útiles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capturar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similitud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semántica</a:t>
            </a:r>
            <a:r>
              <a:rPr lang="en-US" sz="1600" b="0" i="0" dirty="0">
                <a:effectLst/>
              </a:rPr>
              <a:t> entre </a:t>
            </a:r>
            <a:r>
              <a:rPr lang="en-US" sz="1600" b="0" i="0" dirty="0" err="1">
                <a:effectLst/>
              </a:rPr>
              <a:t>documentos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aunque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este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caso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BoW</a:t>
            </a:r>
            <a:r>
              <a:rPr lang="en-US" sz="1600" b="0" i="0" dirty="0">
                <a:effectLst/>
              </a:rPr>
              <a:t>/TF-IDF </a:t>
            </a:r>
            <a:r>
              <a:rPr lang="en-US" sz="1600" b="0" i="0" dirty="0" err="1">
                <a:effectLst/>
              </a:rPr>
              <a:t>fue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más</a:t>
            </a:r>
            <a:r>
              <a:rPr lang="en-US" sz="1600" b="0" i="0" dirty="0">
                <a:effectLst/>
              </a:rPr>
              <a:t> claro para la </a:t>
            </a:r>
            <a:r>
              <a:rPr lang="en-US" sz="1600" b="0" i="0" dirty="0" err="1">
                <a:effectLst/>
              </a:rPr>
              <a:t>diferenciación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temática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específica</a:t>
            </a:r>
            <a:r>
              <a:rPr lang="en-US" sz="16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Análisis</a:t>
            </a:r>
            <a:r>
              <a:rPr lang="en-US" sz="1600" b="0" i="0" dirty="0">
                <a:effectLst/>
              </a:rPr>
              <a:t> POS: </a:t>
            </a:r>
            <a:r>
              <a:rPr lang="en-US" sz="1600" b="0" i="0" dirty="0" err="1">
                <a:effectLst/>
              </a:rPr>
              <a:t>Reveló</a:t>
            </a:r>
            <a:r>
              <a:rPr lang="en-US" sz="1600" b="0" i="0" dirty="0">
                <a:effectLst/>
              </a:rPr>
              <a:t> que </a:t>
            </a:r>
            <a:r>
              <a:rPr lang="en-US" sz="1600" b="0" i="0" dirty="0" err="1">
                <a:effectLst/>
              </a:rPr>
              <a:t>los</a:t>
            </a:r>
            <a:r>
              <a:rPr lang="en-US" sz="1600" b="0" i="0" dirty="0">
                <a:effectLst/>
              </a:rPr>
              <a:t> cuentos para </a:t>
            </a:r>
            <a:r>
              <a:rPr lang="en-US" sz="1600" b="0" i="0" dirty="0" err="1">
                <a:effectLst/>
              </a:rPr>
              <a:t>adultos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tienen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más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sustantivos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adjetivos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mientras</a:t>
            </a:r>
            <a:r>
              <a:rPr lang="en-US" sz="1600" b="0" i="0" dirty="0">
                <a:effectLst/>
              </a:rPr>
              <a:t> que las </a:t>
            </a:r>
            <a:r>
              <a:rPr lang="en-US" sz="1600" b="0" i="0" dirty="0" err="1">
                <a:effectLst/>
              </a:rPr>
              <a:t>fábulas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tienen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más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verbos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acción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sustantivos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concretos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4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8167A16-7C0D-2FF6-29D4-A2B90745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7400"/>
              <a:t>Hipotesis</a:t>
            </a:r>
            <a:endParaRPr lang="es-AR" sz="7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uadroTexto 6">
            <a:extLst>
              <a:ext uri="{FF2B5EF4-FFF2-40B4-BE49-F238E27FC236}">
                <a16:creationId xmlns:a16="http://schemas.microsoft.com/office/drawing/2014/main" id="{267E310E-59E1-4A94-465B-C8901E545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5118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20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Tabla&#10;&#10;El contenido generado por IA puede ser incorrecto.">
            <a:extLst>
              <a:ext uri="{FF2B5EF4-FFF2-40B4-BE49-F238E27FC236}">
                <a16:creationId xmlns:a16="http://schemas.microsoft.com/office/drawing/2014/main" id="{735C9890-6222-AFE5-60ED-94E72238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4" r="-2" b="2365"/>
          <a:stretch>
            <a:fillRect/>
          </a:stretch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028" name="Picture 4" descr="Cuentos de la selva - Horacio Quiroga - IMPRESIÓN A DEMANDA">
            <a:extLst>
              <a:ext uri="{FF2B5EF4-FFF2-40B4-BE49-F238E27FC236}">
                <a16:creationId xmlns:a16="http://schemas.microsoft.com/office/drawing/2014/main" id="{E4E883DA-7C51-C76B-D499-F12F7349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6" r="1" b="27150"/>
          <a:stretch>
            <a:fillRect/>
          </a:stretch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nica - Libros, Agendas y Calendarios">
            <a:extLst>
              <a:ext uri="{FF2B5EF4-FFF2-40B4-BE49-F238E27FC236}">
                <a16:creationId xmlns:a16="http://schemas.microsoft.com/office/drawing/2014/main" id="{435B6566-0C17-0991-3346-4D787D60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7" r="-2" b="37826"/>
          <a:stretch>
            <a:fillRect/>
          </a:stretch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8" name="Freeform: Shape 1037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AEB897B-E592-762E-4CA0-1EE617472DA7}"/>
              </a:ext>
            </a:extLst>
          </p:cNvPr>
          <p:cNvSpPr txBox="1">
            <a:spLocks/>
          </p:cNvSpPr>
          <p:nvPr/>
        </p:nvSpPr>
        <p:spPr>
          <a:xfrm>
            <a:off x="448056" y="685800"/>
            <a:ext cx="2807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 y armado del corpus</a:t>
            </a:r>
          </a:p>
        </p:txBody>
      </p:sp>
      <p:sp>
        <p:nvSpPr>
          <p:cNvPr id="1045" name="Rectangle 1041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B7F30-6FC6-9214-8854-F054AA07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Textos de Ciudad Seva + metadata propia. Leí archivos, unifiqué en un DataFrame con título, categoría y texto. </a:t>
            </a:r>
          </a:p>
          <a:p>
            <a:r>
              <a:rPr lang="en-US" sz="1700"/>
              <a:t>18 cuentos divididos por categorías, 10 adultos 8 infantiles</a:t>
            </a:r>
          </a:p>
        </p:txBody>
      </p:sp>
      <p:pic>
        <p:nvPicPr>
          <p:cNvPr id="13" name="Imagen 1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30B8984-E34F-851C-2E59-CE17811023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2736"/>
          <a:stretch>
            <a:fillRect/>
          </a:stretch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6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3C031-2E1C-1298-8020-3BC48922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de NLP y Preprocesamiento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2021F-3F53-A7B4-8F7F-B04E614B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 dirty="0" err="1"/>
              <a:t>Diagrama</a:t>
            </a:r>
            <a:r>
              <a:rPr lang="en-US" sz="2000" b="1" dirty="0"/>
              <a:t> de </a:t>
            </a:r>
            <a:r>
              <a:rPr lang="en-US" sz="2000" b="1" dirty="0" err="1"/>
              <a:t>Flujo</a:t>
            </a:r>
            <a:r>
              <a:rPr lang="en-US" sz="2000" b="1" dirty="0"/>
              <a:t> :</a:t>
            </a:r>
            <a:br>
              <a:rPr lang="en-US" sz="2000" dirty="0"/>
            </a:br>
            <a:r>
              <a:rPr lang="en-US" sz="2000" dirty="0" err="1"/>
              <a:t>Texto</a:t>
            </a:r>
            <a:r>
              <a:rPr lang="en-US" sz="2000" dirty="0"/>
              <a:t> Original -&gt; </a:t>
            </a:r>
            <a:r>
              <a:rPr lang="en-US" sz="2000" dirty="0" err="1"/>
              <a:t>Limpieza</a:t>
            </a:r>
            <a:r>
              <a:rPr lang="en-US" sz="2000" dirty="0"/>
              <a:t> (</a:t>
            </a:r>
            <a:r>
              <a:rPr lang="en-US" sz="2000" dirty="0" err="1"/>
              <a:t>minúsculas</a:t>
            </a:r>
            <a:r>
              <a:rPr lang="en-US" sz="2000" dirty="0"/>
              <a:t>, sin </a:t>
            </a:r>
            <a:r>
              <a:rPr lang="en-US" sz="2000" dirty="0" err="1"/>
              <a:t>puntuación</a:t>
            </a:r>
            <a:r>
              <a:rPr lang="en-US" sz="2000" dirty="0"/>
              <a:t>) -&gt; </a:t>
            </a:r>
            <a:r>
              <a:rPr lang="en-US" sz="2000" dirty="0" err="1"/>
              <a:t>Tokenización</a:t>
            </a:r>
            <a:r>
              <a:rPr lang="en-US" sz="2000" dirty="0"/>
              <a:t> -&gt; </a:t>
            </a:r>
            <a:r>
              <a:rPr lang="en-US" sz="2000" dirty="0" err="1"/>
              <a:t>Filtrado</a:t>
            </a:r>
            <a:r>
              <a:rPr lang="en-US" sz="2000" dirty="0"/>
              <a:t> (Stop Words) -&gt; </a:t>
            </a:r>
            <a:r>
              <a:rPr lang="en-US" sz="2000" dirty="0" err="1"/>
              <a:t>Texto</a:t>
            </a:r>
            <a:r>
              <a:rPr lang="en-US" sz="2000" dirty="0"/>
              <a:t> Listo para </a:t>
            </a:r>
            <a:r>
              <a:rPr lang="en-US" sz="2000" dirty="0" err="1"/>
              <a:t>Analizar</a:t>
            </a: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5D289AE-C2A9-88BD-4A87-56210241EC08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Ejemplo</a:t>
            </a:r>
            <a:r>
              <a:rPr lang="en-US" sz="2000" b="1" i="0" dirty="0">
                <a:effectLst/>
              </a:rPr>
              <a:t> "Antes y </a:t>
            </a:r>
            <a:r>
              <a:rPr lang="en-US" sz="2000" b="1" i="0" dirty="0" err="1">
                <a:effectLst/>
              </a:rPr>
              <a:t>Después</a:t>
            </a:r>
            <a:r>
              <a:rPr lang="en-US" sz="2000" b="1" i="0" dirty="0">
                <a:effectLst/>
              </a:rPr>
              <a:t>“:</a:t>
            </a:r>
            <a:endParaRPr lang="en-US" sz="20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Antes:</a:t>
            </a:r>
            <a:r>
              <a:rPr lang="en-US" sz="2000" b="0" i="0" dirty="0">
                <a:effectLst/>
              </a:rPr>
              <a:t> "El hombre </a:t>
            </a:r>
            <a:r>
              <a:rPr lang="en-US" sz="2000" b="0" i="0" dirty="0" err="1">
                <a:effectLst/>
              </a:rPr>
              <a:t>pisó</a:t>
            </a:r>
            <a:r>
              <a:rPr lang="en-US" sz="2000" b="0" i="0" dirty="0">
                <a:effectLst/>
              </a:rPr>
              <a:t> algo </a:t>
            </a:r>
            <a:r>
              <a:rPr lang="en-US" sz="2000" b="0" i="0" dirty="0" err="1">
                <a:effectLst/>
              </a:rPr>
              <a:t>blancuzco</a:t>
            </a:r>
            <a:r>
              <a:rPr lang="en-US" sz="2000" b="0" i="0" dirty="0">
                <a:effectLst/>
              </a:rPr>
              <a:t>, y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seguida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sintió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mordura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pie."</a:t>
            </a:r>
          </a:p>
          <a:p>
            <a:pPr marL="742950"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Después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 "hombre </a:t>
            </a:r>
            <a:r>
              <a:rPr lang="en-US" sz="2000" b="0" i="0" dirty="0" err="1">
                <a:effectLst/>
              </a:rPr>
              <a:t>piso</a:t>
            </a:r>
            <a:r>
              <a:rPr lang="en-US" sz="2000" b="0" i="0" dirty="0">
                <a:effectLst/>
              </a:rPr>
              <a:t> algo </a:t>
            </a:r>
            <a:r>
              <a:rPr lang="en-US" sz="2000" b="0" i="0" dirty="0" err="1">
                <a:effectLst/>
              </a:rPr>
              <a:t>blancuzco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seguida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sintió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mordura</a:t>
            </a:r>
            <a:r>
              <a:rPr lang="en-US" sz="2000" b="0" i="0" dirty="0">
                <a:effectLst/>
              </a:rPr>
              <a:t> pie"</a:t>
            </a:r>
          </a:p>
        </p:txBody>
      </p:sp>
    </p:spTree>
    <p:extLst>
      <p:ext uri="{BB962C8B-B14F-4D97-AF65-F5344CB8AC3E}">
        <p14:creationId xmlns:p14="http://schemas.microsoft.com/office/powerpoint/2010/main" val="213695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BAEA-5416-C333-FE1F-FB53DA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</a:t>
            </a:r>
            <a:r>
              <a:rPr lang="es-ES" dirty="0" err="1"/>
              <a:t>BoW</a:t>
            </a:r>
            <a:r>
              <a:rPr lang="es-ES" dirty="0"/>
              <a:t> y TF-IDF</a:t>
            </a:r>
            <a:br>
              <a:rPr lang="es-ES" b="1" dirty="0"/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359A79-1756-90D8-0DAE-2E1A2183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1" y="1150416"/>
            <a:ext cx="8910638" cy="54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8425D-06F0-1B20-AF8B-7DDEA037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Nubes de Palabras con Stop Words Refinadas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801AB-2696-FF14-075B-7A4F2E1C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28" y="1732221"/>
            <a:ext cx="8100943" cy="2126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4552A5-6DA5-BDF0-7069-B1832AB1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1" y="4419600"/>
            <a:ext cx="10758428" cy="18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FEAFF6-A491-3351-D705-986DB09566E5}"/>
              </a:ext>
            </a:extLst>
          </p:cNvPr>
          <p:cNvSpPr txBox="1"/>
          <p:nvPr/>
        </p:nvSpPr>
        <p:spPr>
          <a:xfrm>
            <a:off x="306047" y="2282456"/>
            <a:ext cx="5321779" cy="404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0" i="0" dirty="0">
                <a:solidFill>
                  <a:schemeClr val="tx2"/>
                </a:solidFill>
                <a:effectLst/>
              </a:rPr>
              <a:t>Top 3 pares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más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similares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2"/>
                </a:solidFill>
                <a:effectLst/>
              </a:rPr>
              <a:t>'La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gama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ciega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&amp; 'Historia de dos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cachorros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coatí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(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Similitud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: 0.970)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2"/>
                </a:solidFill>
                <a:effectLst/>
              </a:rPr>
              <a:t>'Los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mensú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&amp; 'La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miel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silvestre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(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Similitud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: 0.969)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2"/>
                </a:solidFill>
                <a:effectLst/>
              </a:rPr>
              <a:t>'El hombre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muerto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&amp; 'La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miel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silvestre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' (</a:t>
            </a:r>
            <a:r>
              <a:rPr lang="en-US" sz="1900" b="0" i="0" dirty="0" err="1">
                <a:solidFill>
                  <a:schemeClr val="tx2"/>
                </a:solidFill>
                <a:effectLst/>
              </a:rPr>
              <a:t>Similitud</a:t>
            </a:r>
            <a:r>
              <a:rPr lang="en-US" sz="1900" b="0" i="0" dirty="0">
                <a:solidFill>
                  <a:schemeClr val="tx2"/>
                </a:solidFill>
                <a:effectLst/>
              </a:rPr>
              <a:t>: 0.962)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tx2"/>
                </a:solidFill>
              </a:rPr>
              <a:t>Top 3 pares </a:t>
            </a:r>
            <a:r>
              <a:rPr lang="en-US" sz="1900" dirty="0" err="1">
                <a:solidFill>
                  <a:schemeClr val="tx2"/>
                </a:solidFill>
              </a:rPr>
              <a:t>más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diferentes</a:t>
            </a:r>
            <a:r>
              <a:rPr lang="en-US" sz="1900" dirty="0">
                <a:solidFill>
                  <a:schemeClr val="tx2"/>
                </a:solidFill>
              </a:rPr>
              <a:t>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'El </a:t>
            </a:r>
            <a:r>
              <a:rPr lang="en-US" sz="1900" dirty="0" err="1">
                <a:solidFill>
                  <a:schemeClr val="tx2"/>
                </a:solidFill>
              </a:rPr>
              <a:t>hijo</a:t>
            </a:r>
            <a:r>
              <a:rPr lang="en-US" sz="1900" dirty="0">
                <a:solidFill>
                  <a:schemeClr val="tx2"/>
                </a:solidFill>
              </a:rPr>
              <a:t>' &amp; 'Las medias de </a:t>
            </a:r>
            <a:r>
              <a:rPr lang="en-US" sz="1900" dirty="0" err="1">
                <a:solidFill>
                  <a:schemeClr val="tx2"/>
                </a:solidFill>
              </a:rPr>
              <a:t>los</a:t>
            </a:r>
            <a:r>
              <a:rPr lang="en-US" sz="1900" dirty="0">
                <a:solidFill>
                  <a:schemeClr val="tx2"/>
                </a:solidFill>
              </a:rPr>
              <a:t> flamencos' (</a:t>
            </a:r>
            <a:r>
              <a:rPr lang="en-US" sz="1900" dirty="0" err="1">
                <a:solidFill>
                  <a:schemeClr val="tx2"/>
                </a:solidFill>
              </a:rPr>
              <a:t>Similitud</a:t>
            </a:r>
            <a:r>
              <a:rPr lang="en-US" sz="1900" dirty="0">
                <a:solidFill>
                  <a:schemeClr val="tx2"/>
                </a:solidFill>
              </a:rPr>
              <a:t>: 0.748)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'El </a:t>
            </a:r>
            <a:r>
              <a:rPr lang="en-US" sz="1900" dirty="0" err="1">
                <a:solidFill>
                  <a:schemeClr val="tx2"/>
                </a:solidFill>
              </a:rPr>
              <a:t>solitario</a:t>
            </a:r>
            <a:r>
              <a:rPr lang="en-US" sz="1900" dirty="0">
                <a:solidFill>
                  <a:schemeClr val="tx2"/>
                </a:solidFill>
              </a:rPr>
              <a:t>' &amp; 'Las medias de </a:t>
            </a:r>
            <a:r>
              <a:rPr lang="en-US" sz="1900" dirty="0" err="1">
                <a:solidFill>
                  <a:schemeClr val="tx2"/>
                </a:solidFill>
              </a:rPr>
              <a:t>los</a:t>
            </a:r>
            <a:r>
              <a:rPr lang="en-US" sz="1900" dirty="0">
                <a:solidFill>
                  <a:schemeClr val="tx2"/>
                </a:solidFill>
              </a:rPr>
              <a:t> flamencos' (</a:t>
            </a:r>
            <a:r>
              <a:rPr lang="en-US" sz="1900" dirty="0" err="1">
                <a:solidFill>
                  <a:schemeClr val="tx2"/>
                </a:solidFill>
              </a:rPr>
              <a:t>Similitud</a:t>
            </a:r>
            <a:r>
              <a:rPr lang="en-US" sz="1900" dirty="0">
                <a:solidFill>
                  <a:schemeClr val="tx2"/>
                </a:solidFill>
              </a:rPr>
              <a:t>: 0.786)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'El </a:t>
            </a:r>
            <a:r>
              <a:rPr lang="en-US" sz="1900" dirty="0" err="1">
                <a:solidFill>
                  <a:schemeClr val="tx2"/>
                </a:solidFill>
              </a:rPr>
              <a:t>hijo</a:t>
            </a:r>
            <a:r>
              <a:rPr lang="en-US" sz="1900" dirty="0">
                <a:solidFill>
                  <a:schemeClr val="tx2"/>
                </a:solidFill>
              </a:rPr>
              <a:t>' &amp; 'La </a:t>
            </a:r>
            <a:r>
              <a:rPr lang="en-US" sz="1900" dirty="0" err="1">
                <a:solidFill>
                  <a:schemeClr val="tx2"/>
                </a:solidFill>
              </a:rPr>
              <a:t>guerra</a:t>
            </a:r>
            <a:r>
              <a:rPr lang="en-US" sz="1900" dirty="0">
                <a:solidFill>
                  <a:schemeClr val="tx2"/>
                </a:solidFill>
              </a:rPr>
              <a:t> de </a:t>
            </a:r>
            <a:r>
              <a:rPr lang="en-US" sz="1900" dirty="0" err="1">
                <a:solidFill>
                  <a:schemeClr val="tx2"/>
                </a:solidFill>
              </a:rPr>
              <a:t>los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yacarés</a:t>
            </a:r>
            <a:r>
              <a:rPr lang="en-US" sz="1900" dirty="0">
                <a:solidFill>
                  <a:schemeClr val="tx2"/>
                </a:solidFill>
              </a:rPr>
              <a:t>' (</a:t>
            </a:r>
            <a:r>
              <a:rPr lang="en-US" sz="1900" dirty="0" err="1">
                <a:solidFill>
                  <a:schemeClr val="tx2"/>
                </a:solidFill>
              </a:rPr>
              <a:t>Similitud</a:t>
            </a:r>
            <a:r>
              <a:rPr lang="en-US" sz="1900" dirty="0">
                <a:solidFill>
                  <a:schemeClr val="tx2"/>
                </a:solidFill>
              </a:rPr>
              <a:t>: 0.792)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D83171-9361-3AF4-95EC-7F5E8FA40537}"/>
              </a:ext>
            </a:extLst>
          </p:cNvPr>
          <p:cNvSpPr txBox="1"/>
          <p:nvPr/>
        </p:nvSpPr>
        <p:spPr>
          <a:xfrm>
            <a:off x="434428" y="162092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</a:rPr>
              <a:t>--- SIMILITUD ENTRE DOCUMENTOS (EMBEDDINGS) --- 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498D2E-7962-77B8-29F2-5826691157E7}"/>
              </a:ext>
            </a:extLst>
          </p:cNvPr>
          <p:cNvSpPr txBox="1"/>
          <p:nvPr/>
        </p:nvSpPr>
        <p:spPr>
          <a:xfrm>
            <a:off x="517098" y="25893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Comparación </a:t>
            </a:r>
            <a:r>
              <a:rPr lang="es-ES" sz="3200" dirty="0" err="1">
                <a:solidFill>
                  <a:schemeClr val="tx2"/>
                </a:solidFill>
              </a:rPr>
              <a:t>BoW</a:t>
            </a:r>
            <a:r>
              <a:rPr lang="es-ES" sz="3200" dirty="0">
                <a:solidFill>
                  <a:schemeClr val="tx2"/>
                </a:solidFill>
              </a:rPr>
              <a:t> vs TF-IDF </a:t>
            </a:r>
            <a:endParaRPr lang="es-AR" sz="3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E57351-F2EE-3BE7-C0AE-699C07C03883}"/>
              </a:ext>
            </a:extLst>
          </p:cNvPr>
          <p:cNvSpPr txBox="1"/>
          <p:nvPr/>
        </p:nvSpPr>
        <p:spPr>
          <a:xfrm>
            <a:off x="5930011" y="2214703"/>
            <a:ext cx="6098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Top 3 pares más similares: </a:t>
            </a:r>
          </a:p>
          <a:p>
            <a:pPr marL="342900" indent="-342900">
              <a:buAutoNum type="arabicPeriod"/>
            </a:pPr>
            <a:r>
              <a:rPr lang="es-ES" dirty="0"/>
              <a:t>'El solitario' &amp; 'El vampiro' (Similitud: 0.399) </a:t>
            </a:r>
          </a:p>
          <a:p>
            <a:pPr marL="342900" indent="-342900">
              <a:buAutoNum type="arabicPeriod"/>
            </a:pPr>
            <a:r>
              <a:rPr lang="es-ES" dirty="0"/>
              <a:t>'La gallina degollada' &amp; 'El hijo' (Similitud: 0.274) </a:t>
            </a:r>
          </a:p>
          <a:p>
            <a:pPr marL="342900" indent="-342900">
              <a:buAutoNum type="arabicPeriod"/>
            </a:pPr>
            <a:r>
              <a:rPr lang="es-ES" dirty="0"/>
              <a:t> 'A la deriva' &amp; 'El hombre muerto' (Similitud: 0.197) 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dirty="0"/>
              <a:t>Top 3 pares más diferentes: </a:t>
            </a:r>
          </a:p>
          <a:p>
            <a:pPr marL="342900" indent="-342900">
              <a:buAutoNum type="arabicPeriod"/>
            </a:pPr>
            <a:r>
              <a:rPr lang="es-ES" dirty="0"/>
              <a:t>'El solitario' &amp; 'Las medias de los flamencos' (Similitud: 0.015) </a:t>
            </a:r>
          </a:p>
          <a:p>
            <a:pPr marL="342900" indent="-342900">
              <a:buAutoNum type="arabicPeriod"/>
            </a:pPr>
            <a:r>
              <a:rPr lang="es-ES" dirty="0"/>
              <a:t> 'El hijo' &amp; 'Las medias de los flamencos' (Similitud: 0.016) </a:t>
            </a:r>
          </a:p>
          <a:p>
            <a:r>
              <a:rPr lang="es-ES" dirty="0"/>
              <a:t>3.  'Las medias de los flamencos' &amp; 'El loro pelado' (Similitud: 0.019)</a:t>
            </a:r>
            <a:endParaRPr lang="es-AR" sz="1200" dirty="0">
              <a:solidFill>
                <a:schemeClr val="tx2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F8117-92CE-0236-2588-6BB3C03D7F14}"/>
              </a:ext>
            </a:extLst>
          </p:cNvPr>
          <p:cNvSpPr txBox="1"/>
          <p:nvPr/>
        </p:nvSpPr>
        <p:spPr>
          <a:xfrm>
            <a:off x="6090907" y="162092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--- SIMILITUD ENTRE DOCUMENTOS (TF-IDF) --- </a:t>
            </a:r>
            <a:endParaRPr lang="es-AR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B25DDC-39AC-1E30-7A60-DA34B6BCC18C}"/>
              </a:ext>
            </a:extLst>
          </p:cNvPr>
          <p:cNvSpPr txBox="1"/>
          <p:nvPr/>
        </p:nvSpPr>
        <p:spPr>
          <a:xfrm>
            <a:off x="1446246" y="6195389"/>
            <a:ext cx="10338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>
                    <a:alpha val="55000"/>
                  </a:schemeClr>
                </a:solidFill>
              </a:rPr>
              <a:t>En este caso, </a:t>
            </a:r>
            <a:r>
              <a:rPr lang="es-ES" sz="1800" dirty="0" err="1">
                <a:solidFill>
                  <a:schemeClr val="tx1">
                    <a:alpha val="55000"/>
                  </a:schemeClr>
                </a:solidFill>
              </a:rPr>
              <a:t>BoW</a:t>
            </a:r>
            <a:r>
              <a:rPr lang="es-ES" sz="1800" dirty="0">
                <a:solidFill>
                  <a:schemeClr val="tx1">
                    <a:alpha val="55000"/>
                  </a:schemeClr>
                </a:solidFill>
              </a:rPr>
              <a:t>/TF-IDF parece más efectivo para distinguir entre las categorías temáticas elegidas.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10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2E6BB8-DC46-0296-6F2B-C600B668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Complementario 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89A172-5C75-B784-1B6C-73C73F55C120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0" i="0" dirty="0">
                <a:effectLst/>
              </a:rPr>
              <a:t>Los cuentos para </a:t>
            </a:r>
            <a:r>
              <a:rPr lang="en-US" sz="1900" b="0" i="0" dirty="0" err="1">
                <a:effectLst/>
              </a:rPr>
              <a:t>adultos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podrían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tener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una</a:t>
            </a:r>
            <a:r>
              <a:rPr lang="en-US" sz="1900" b="0" i="0" dirty="0">
                <a:effectLst/>
              </a:rPr>
              <a:t> mayor </a:t>
            </a:r>
            <a:r>
              <a:rPr lang="en-US" sz="1900" b="0" i="0" dirty="0" err="1">
                <a:effectLst/>
              </a:rPr>
              <a:t>proporción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sustantivos</a:t>
            </a:r>
            <a:r>
              <a:rPr lang="en-US" sz="1900" b="0" i="0" dirty="0">
                <a:effectLst/>
              </a:rPr>
              <a:t> y </a:t>
            </a:r>
            <a:r>
              <a:rPr lang="en-US" sz="1900" b="0" i="0" dirty="0" err="1">
                <a:effectLst/>
              </a:rPr>
              <a:t>adjetivos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relacionados</a:t>
            </a:r>
            <a:r>
              <a:rPr lang="en-US" sz="1900" b="0" i="0" dirty="0">
                <a:effectLst/>
              </a:rPr>
              <a:t> con </a:t>
            </a:r>
            <a:r>
              <a:rPr lang="en-US" sz="1900" b="0" i="0" dirty="0" err="1">
                <a:effectLst/>
              </a:rPr>
              <a:t>emociones</a:t>
            </a:r>
            <a:r>
              <a:rPr lang="en-US" sz="1900" b="0" i="0" dirty="0">
                <a:effectLst/>
              </a:rPr>
              <a:t> y </a:t>
            </a:r>
            <a:r>
              <a:rPr lang="en-US" sz="1900" b="0" i="0" dirty="0" err="1">
                <a:effectLst/>
              </a:rPr>
              <a:t>entornos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oscuros</a:t>
            </a:r>
            <a:r>
              <a:rPr lang="en-US" sz="1900" b="0" i="0" dirty="0">
                <a:effectLst/>
              </a:rPr>
              <a:t>. Las </a:t>
            </a:r>
            <a:r>
              <a:rPr lang="en-US" sz="1900" b="0" i="0" dirty="0" err="1">
                <a:effectLst/>
              </a:rPr>
              <a:t>fábulas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infantiles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podrían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tener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una</a:t>
            </a:r>
            <a:r>
              <a:rPr lang="en-US" sz="1900" b="0" i="0" dirty="0">
                <a:effectLst/>
              </a:rPr>
              <a:t> mayor </a:t>
            </a:r>
            <a:r>
              <a:rPr lang="en-US" sz="1900" b="0" i="0" dirty="0" err="1">
                <a:effectLst/>
              </a:rPr>
              <a:t>proporción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verbos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acción</a:t>
            </a:r>
            <a:r>
              <a:rPr lang="en-US" sz="1900" b="0" i="0" dirty="0">
                <a:effectLst/>
              </a:rPr>
              <a:t> y </a:t>
            </a:r>
            <a:r>
              <a:rPr lang="en-US" sz="1900" b="0" i="0" dirty="0" err="1">
                <a:effectLst/>
              </a:rPr>
              <a:t>sustantivos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relacionados</a:t>
            </a:r>
            <a:r>
              <a:rPr lang="en-US" sz="1900" b="0" i="0" dirty="0">
                <a:effectLst/>
              </a:rPr>
              <a:t> con </a:t>
            </a:r>
            <a:r>
              <a:rPr lang="en-US" sz="1900" b="0" i="0" dirty="0" err="1">
                <a:effectLst/>
              </a:rPr>
              <a:t>animales</a:t>
            </a:r>
            <a:r>
              <a:rPr lang="en-US" sz="1900" b="0" i="0" dirty="0">
                <a:effectLst/>
              </a:rPr>
              <a:t> y </a:t>
            </a:r>
            <a:r>
              <a:rPr lang="en-US" sz="1900" b="0" i="0" dirty="0" err="1">
                <a:effectLst/>
              </a:rPr>
              <a:t>objetos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cotidianos</a:t>
            </a:r>
            <a:r>
              <a:rPr lang="en-US" sz="1900" b="0" i="0" dirty="0">
                <a:effectLst/>
              </a:rPr>
              <a:t>.</a:t>
            </a:r>
            <a:endParaRPr lang="en-US" sz="1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089DF3-23A2-AFF9-4958-5F9A495E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31" y="2290936"/>
            <a:ext cx="729834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26F3F-B9F3-CE3C-24AF-BCA0A66E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 puede ver cómo ciertas palabras (como “hijo”, “mujer”, “ojos”) tienen picos en los primeros cuentos (adultos), mientras que otras (“rayas”, “yacaré”, “abeja”, “flamencos”) aparecen más en los últimos (fábulas).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7117A0-96D0-C2D6-4513-B51280A8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821</Words>
  <Application>Microsoft Office PowerPoint</Application>
  <PresentationFormat>Panorámica</PresentationFormat>
  <Paragraphs>55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Trabajo practico integrador: PLN</vt:lpstr>
      <vt:lpstr>Hipotesis</vt:lpstr>
      <vt:lpstr>Presentación de PowerPoint</vt:lpstr>
      <vt:lpstr>Pipeline de NLP y Preprocesamiento</vt:lpstr>
      <vt:lpstr>Análisis con BoW y TF-IDF </vt:lpstr>
      <vt:lpstr>Nubes de Palabras con Stop Words Refinadas </vt:lpstr>
      <vt:lpstr>Presentación de PowerPoint</vt:lpstr>
      <vt:lpstr>Análisis Complementario </vt:lpstr>
      <vt:lpstr>Se puede ver cómo ciertas palabras (como “hijo”, “mujer”, “ojos”) tienen picos en los primeros cuentos (adultos), mientras que otras (“rayas”, “yacaré”, “abeja”, “flamencos”) aparecen más en los últimos (fábulas).</vt:lpstr>
      <vt:lpstr>Heatmap de frecuencias</vt:lpstr>
      <vt:lpstr>Presentación de PowerPoint</vt:lpstr>
      <vt:lpstr>Hallazgos pricipales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Stefania Veronica Jimenez</dc:creator>
  <cp:lastModifiedBy>Stefania Veronica Jimenez</cp:lastModifiedBy>
  <cp:revision>1</cp:revision>
  <dcterms:created xsi:type="dcterms:W3CDTF">2025-09-25T19:23:30Z</dcterms:created>
  <dcterms:modified xsi:type="dcterms:W3CDTF">2025-09-25T20:44:32Z</dcterms:modified>
</cp:coreProperties>
</file>