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0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5F7F-354E-4FC0-AD40-DA6FFF531E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B0143-AA22-4301-8B09-04792A0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Boe</a:t>
            </a:r>
            <a:r>
              <a:rPr lang="en-US" dirty="0"/>
              <a:t>-bot Down!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Conner Craighead</a:t>
            </a:r>
          </a:p>
          <a:p>
            <a:r>
              <a:rPr lang="en-US" dirty="0"/>
              <a:t>Benjamin Hargrove</a:t>
            </a:r>
          </a:p>
          <a:p>
            <a:r>
              <a:rPr lang="en-US" dirty="0"/>
              <a:t>Taylor Mathews</a:t>
            </a:r>
          </a:p>
        </p:txBody>
      </p:sp>
    </p:spTree>
    <p:extLst>
      <p:ext uri="{BB962C8B-B14F-4D97-AF65-F5344CB8AC3E}">
        <p14:creationId xmlns:p14="http://schemas.microsoft.com/office/powerpoint/2010/main" val="311827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To challenge the individual’s understanding of circuits, logic gates, and binary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player is required to toggle 8 inputs between high and low in order to complete a puzzle consisting of logic gates. After completing the four puzzles, the player must decipher a binary number displayed by 3 LEDs and connect a wire into the correct analog input pin on an Arduino Uno. Once the wire is correctly connected, the </a:t>
            </a:r>
            <a:r>
              <a:rPr lang="en-US" dirty="0" err="1"/>
              <a:t>Boe</a:t>
            </a:r>
            <a:r>
              <a:rPr lang="en-US" dirty="0"/>
              <a:t>-bot begins to drive in circles, and the player has finished the challenge.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5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(with display)</a:t>
            </a:r>
          </a:p>
          <a:p>
            <a:r>
              <a:rPr lang="en-US" dirty="0"/>
              <a:t>Pi Cobbler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Arduino Uno</a:t>
            </a:r>
          </a:p>
          <a:p>
            <a:r>
              <a:rPr lang="en-US" dirty="0"/>
              <a:t>Parallax Continuous Rotation DC Servo x2</a:t>
            </a:r>
          </a:p>
          <a:p>
            <a:r>
              <a:rPr lang="en-US" dirty="0"/>
              <a:t>LED x3</a:t>
            </a:r>
          </a:p>
          <a:p>
            <a:r>
              <a:rPr lang="en-US" dirty="0"/>
              <a:t>Wire x17</a:t>
            </a:r>
          </a:p>
          <a:p>
            <a:r>
              <a:rPr lang="en-US" dirty="0"/>
              <a:t>220</a:t>
            </a:r>
            <a:r>
              <a:rPr lang="el-GR" dirty="0"/>
              <a:t>Ω</a:t>
            </a:r>
            <a:r>
              <a:rPr lang="en-US" dirty="0"/>
              <a:t> Resistor x5</a:t>
            </a:r>
          </a:p>
        </p:txBody>
      </p:sp>
    </p:spTree>
    <p:extLst>
      <p:ext uri="{BB962C8B-B14F-4D97-AF65-F5344CB8AC3E}">
        <p14:creationId xmlns:p14="http://schemas.microsoft.com/office/powerpoint/2010/main" val="315637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8" y="136731"/>
            <a:ext cx="5856552" cy="329431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33" y="136731"/>
            <a:ext cx="4836897" cy="556492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8" y="3446354"/>
            <a:ext cx="5856552" cy="32943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28062" y="6101542"/>
            <a:ext cx="426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https://github.com/TeejM/improved-spoon</a:t>
            </a:r>
          </a:p>
        </p:txBody>
      </p:sp>
    </p:spTree>
    <p:extLst>
      <p:ext uri="{BB962C8B-B14F-4D97-AF65-F5344CB8AC3E}">
        <p14:creationId xmlns:p14="http://schemas.microsoft.com/office/powerpoint/2010/main" val="95314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299" t="27280" r="21370" b="25666"/>
          <a:stretch/>
        </p:blipFill>
        <p:spPr>
          <a:xfrm>
            <a:off x="476655" y="291828"/>
            <a:ext cx="11410545" cy="66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4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03309"/>
              </p:ext>
            </p:extLst>
          </p:nvPr>
        </p:nvGraphicFramePr>
        <p:xfrm>
          <a:off x="510770" y="337281"/>
          <a:ext cx="11244088" cy="461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022">
                  <a:extLst>
                    <a:ext uri="{9D8B030D-6E8A-4147-A177-3AD203B41FA5}">
                      <a16:colId xmlns:a16="http://schemas.microsoft.com/office/drawing/2014/main" val="3365744655"/>
                    </a:ext>
                  </a:extLst>
                </a:gridCol>
                <a:gridCol w="2811022">
                  <a:extLst>
                    <a:ext uri="{9D8B030D-6E8A-4147-A177-3AD203B41FA5}">
                      <a16:colId xmlns:a16="http://schemas.microsoft.com/office/drawing/2014/main" val="3817206438"/>
                    </a:ext>
                  </a:extLst>
                </a:gridCol>
                <a:gridCol w="2811022">
                  <a:extLst>
                    <a:ext uri="{9D8B030D-6E8A-4147-A177-3AD203B41FA5}">
                      <a16:colId xmlns:a16="http://schemas.microsoft.com/office/drawing/2014/main" val="3382444747"/>
                    </a:ext>
                  </a:extLst>
                </a:gridCol>
                <a:gridCol w="2811022">
                  <a:extLst>
                    <a:ext uri="{9D8B030D-6E8A-4147-A177-3AD203B41FA5}">
                      <a16:colId xmlns:a16="http://schemas.microsoft.com/office/drawing/2014/main" val="683091585"/>
                    </a:ext>
                  </a:extLst>
                </a:gridCol>
              </a:tblGrid>
              <a:tr h="513012">
                <a:tc>
                  <a:txBody>
                    <a:bodyPr/>
                    <a:lstStyle/>
                    <a:p>
                      <a:r>
                        <a:rPr lang="en-US" sz="2500" dirty="0"/>
                        <a:t>Rank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Team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Time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Points</a:t>
                      </a:r>
                    </a:p>
                  </a:txBody>
                  <a:tcPr marL="126496" marR="126496" marT="63248" marB="63248"/>
                </a:tc>
                <a:extLst>
                  <a:ext uri="{0D108BD9-81ED-4DB2-BD59-A6C34878D82A}">
                    <a16:rowId xmlns:a16="http://schemas.microsoft.com/office/drawing/2014/main" val="2749899367"/>
                  </a:ext>
                </a:extLst>
              </a:tr>
              <a:tr h="513012">
                <a:tc>
                  <a:txBody>
                    <a:bodyPr/>
                    <a:lstStyle/>
                    <a:p>
                      <a:r>
                        <a:rPr lang="en-US" sz="2500" dirty="0"/>
                        <a:t>1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Draco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3:30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20,000</a:t>
                      </a:r>
                    </a:p>
                  </a:txBody>
                  <a:tcPr marL="126496" marR="126496" marT="63248" marB="63248"/>
                </a:tc>
                <a:extLst>
                  <a:ext uri="{0D108BD9-81ED-4DB2-BD59-A6C34878D82A}">
                    <a16:rowId xmlns:a16="http://schemas.microsoft.com/office/drawing/2014/main" val="2033773461"/>
                  </a:ext>
                </a:extLst>
              </a:tr>
              <a:tr h="513012">
                <a:tc>
                  <a:txBody>
                    <a:bodyPr/>
                    <a:lstStyle/>
                    <a:p>
                      <a:r>
                        <a:rPr lang="en-US" sz="2500" dirty="0"/>
                        <a:t>2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Crater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4:00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16,600</a:t>
                      </a:r>
                    </a:p>
                  </a:txBody>
                  <a:tcPr marL="126496" marR="126496" marT="63248" marB="63248"/>
                </a:tc>
                <a:extLst>
                  <a:ext uri="{0D108BD9-81ED-4DB2-BD59-A6C34878D82A}">
                    <a16:rowId xmlns:a16="http://schemas.microsoft.com/office/drawing/2014/main" val="1289588698"/>
                  </a:ext>
                </a:extLst>
              </a:tr>
              <a:tr h="513012">
                <a:tc>
                  <a:txBody>
                    <a:bodyPr/>
                    <a:lstStyle/>
                    <a:p>
                      <a:r>
                        <a:rPr lang="en-US" sz="2500" dirty="0"/>
                        <a:t>3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Phoenix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6:00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11,100</a:t>
                      </a:r>
                    </a:p>
                  </a:txBody>
                  <a:tcPr marL="126496" marR="126496" marT="63248" marB="63248"/>
                </a:tc>
                <a:extLst>
                  <a:ext uri="{0D108BD9-81ED-4DB2-BD59-A6C34878D82A}">
                    <a16:rowId xmlns:a16="http://schemas.microsoft.com/office/drawing/2014/main" val="669983992"/>
                  </a:ext>
                </a:extLst>
              </a:tr>
              <a:tr h="513012">
                <a:tc>
                  <a:txBody>
                    <a:bodyPr/>
                    <a:lstStyle/>
                    <a:p>
                      <a:r>
                        <a:rPr lang="en-US" sz="2500" dirty="0"/>
                        <a:t>4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Canis</a:t>
                      </a:r>
                      <a:r>
                        <a:rPr lang="en-US" sz="2500" dirty="0"/>
                        <a:t> Major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6:50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10,300</a:t>
                      </a:r>
                    </a:p>
                  </a:txBody>
                  <a:tcPr marL="126496" marR="126496" marT="63248" marB="63248"/>
                </a:tc>
                <a:extLst>
                  <a:ext uri="{0D108BD9-81ED-4DB2-BD59-A6C34878D82A}">
                    <a16:rowId xmlns:a16="http://schemas.microsoft.com/office/drawing/2014/main" val="1471075578"/>
                  </a:ext>
                </a:extLst>
              </a:tr>
              <a:tr h="513012">
                <a:tc>
                  <a:txBody>
                    <a:bodyPr/>
                    <a:lstStyle/>
                    <a:p>
                      <a:r>
                        <a:rPr lang="en-US" sz="2500" dirty="0"/>
                        <a:t>5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Chameleon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7:15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9,300</a:t>
                      </a:r>
                    </a:p>
                  </a:txBody>
                  <a:tcPr marL="126496" marR="126496" marT="63248" marB="63248"/>
                </a:tc>
                <a:extLst>
                  <a:ext uri="{0D108BD9-81ED-4DB2-BD59-A6C34878D82A}">
                    <a16:rowId xmlns:a16="http://schemas.microsoft.com/office/drawing/2014/main" val="3277827184"/>
                  </a:ext>
                </a:extLst>
              </a:tr>
              <a:tr h="513012">
                <a:tc>
                  <a:txBody>
                    <a:bodyPr/>
                    <a:lstStyle/>
                    <a:p>
                      <a:r>
                        <a:rPr lang="en-US" sz="2500" dirty="0"/>
                        <a:t>6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Canes </a:t>
                      </a:r>
                      <a:r>
                        <a:rPr lang="en-US" sz="2500" dirty="0" err="1"/>
                        <a:t>Venatici</a:t>
                      </a:r>
                      <a:endParaRPr lang="en-US" sz="2500" dirty="0"/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10:30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6,500</a:t>
                      </a:r>
                    </a:p>
                  </a:txBody>
                  <a:tcPr marL="126496" marR="126496" marT="63248" marB="63248"/>
                </a:tc>
                <a:extLst>
                  <a:ext uri="{0D108BD9-81ED-4DB2-BD59-A6C34878D82A}">
                    <a16:rowId xmlns:a16="http://schemas.microsoft.com/office/drawing/2014/main" val="1947410369"/>
                  </a:ext>
                </a:extLst>
              </a:tr>
              <a:tr h="513012">
                <a:tc>
                  <a:txBody>
                    <a:bodyPr/>
                    <a:lstStyle/>
                    <a:p>
                      <a:r>
                        <a:rPr lang="en-US" sz="2500" dirty="0"/>
                        <a:t>7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Taurus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12:00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5,500</a:t>
                      </a:r>
                    </a:p>
                  </a:txBody>
                  <a:tcPr marL="126496" marR="126496" marT="63248" marB="63248"/>
                </a:tc>
                <a:extLst>
                  <a:ext uri="{0D108BD9-81ED-4DB2-BD59-A6C34878D82A}">
                    <a16:rowId xmlns:a16="http://schemas.microsoft.com/office/drawing/2014/main" val="399664958"/>
                  </a:ext>
                </a:extLst>
              </a:tr>
              <a:tr h="513012">
                <a:tc>
                  <a:txBody>
                    <a:bodyPr/>
                    <a:lstStyle/>
                    <a:p>
                      <a:r>
                        <a:rPr lang="en-US" sz="2500" dirty="0"/>
                        <a:t>8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Vulpecula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12:00</a:t>
                      </a:r>
                    </a:p>
                  </a:txBody>
                  <a:tcPr marL="126496" marR="126496" marT="63248" marB="63248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5,500</a:t>
                      </a:r>
                    </a:p>
                  </a:txBody>
                  <a:tcPr marL="126496" marR="126496" marT="63248" marB="63248"/>
                </a:tc>
                <a:extLst>
                  <a:ext uri="{0D108BD9-81ED-4DB2-BD59-A6C34878D82A}">
                    <a16:rowId xmlns:a16="http://schemas.microsoft.com/office/drawing/2014/main" val="145434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04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more hardware aspects (LED and resistor hot/cold game)</a:t>
            </a:r>
          </a:p>
          <a:p>
            <a:r>
              <a:rPr lang="en-US" dirty="0"/>
              <a:t>Correct serial communication using Python on the Raspberry Pi</a:t>
            </a:r>
          </a:p>
          <a:p>
            <a:r>
              <a:rPr lang="en-US" dirty="0"/>
              <a:t>More dynamic puzzles without increasing difficulty</a:t>
            </a:r>
          </a:p>
          <a:p>
            <a:r>
              <a:rPr lang="en-US" dirty="0"/>
              <a:t>Clarity, including sounds for (in)correct solutions</a:t>
            </a:r>
          </a:p>
        </p:txBody>
      </p:sp>
    </p:spTree>
    <p:extLst>
      <p:ext uri="{BB962C8B-B14F-4D97-AF65-F5344CB8AC3E}">
        <p14:creationId xmlns:p14="http://schemas.microsoft.com/office/powerpoint/2010/main" val="12527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is not intuitive, at least at the start</a:t>
            </a:r>
          </a:p>
          <a:p>
            <a:r>
              <a:rPr lang="en-US" dirty="0"/>
              <a:t>Waiting until the last week isn’t always the best approach</a:t>
            </a:r>
          </a:p>
          <a:p>
            <a:r>
              <a:rPr lang="en-US" dirty="0"/>
              <a:t>Getting something working on one device does not translate to it working on another</a:t>
            </a:r>
          </a:p>
          <a:p>
            <a:r>
              <a:rPr lang="en-US" dirty="0"/>
              <a:t>Beta test your puzzles/challenge</a:t>
            </a:r>
          </a:p>
        </p:txBody>
      </p:sp>
    </p:spTree>
    <p:extLst>
      <p:ext uri="{BB962C8B-B14F-4D97-AF65-F5344CB8AC3E}">
        <p14:creationId xmlns:p14="http://schemas.microsoft.com/office/powerpoint/2010/main" val="397856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264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Boe-bot Down!</vt:lpstr>
      <vt:lpstr>Overview</vt:lpstr>
      <vt:lpstr>Bill of Materials</vt:lpstr>
      <vt:lpstr>PowerPoint Presentation</vt:lpstr>
      <vt:lpstr>PowerPoint Presentation</vt:lpstr>
      <vt:lpstr>PowerPoint Presentation</vt:lpstr>
      <vt:lpstr>Future Plans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Boe-bot Down!</dc:title>
  <dc:creator>Taylor Mathews</dc:creator>
  <cp:lastModifiedBy>Taylor Mathews</cp:lastModifiedBy>
  <cp:revision>5</cp:revision>
  <dcterms:created xsi:type="dcterms:W3CDTF">2017-05-16T02:12:18Z</dcterms:created>
  <dcterms:modified xsi:type="dcterms:W3CDTF">2017-05-16T02:40:17Z</dcterms:modified>
</cp:coreProperties>
</file>