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imes New Roman"/>
                <a:cs typeface="Times New Roman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50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imes New Roman"/>
                <a:cs typeface="Times New Roman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50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imes New Roman"/>
                <a:cs typeface="Times New Roman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50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imes New Roman"/>
                <a:cs typeface="Times New Roman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50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imes New Roman"/>
                <a:cs typeface="Times New Roman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50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62400" y="2798279"/>
            <a:ext cx="609600" cy="4328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304415" cy="142240"/>
          </a:xfrm>
          <a:custGeom>
            <a:avLst/>
            <a:gdLst/>
            <a:ahLst/>
            <a:cxnLst/>
            <a:rect l="l" t="t" r="r" b="b"/>
            <a:pathLst>
              <a:path w="2304415" h="14224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200632"/>
            <a:ext cx="21685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5237" y="1154276"/>
            <a:ext cx="2077720" cy="1146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7760" y="3338991"/>
            <a:ext cx="846454" cy="11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1926" y="3338991"/>
            <a:ext cx="272415" cy="11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03251" y="3338991"/>
            <a:ext cx="249554" cy="11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Times New Roman"/>
                <a:cs typeface="Times New Roman"/>
              </a:defRPr>
            </a:lvl1pPr>
          </a:lstStyle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50"/>
              <a:t> </a:t>
            </a:r>
            <a:r>
              <a:rPr dirty="0" spc="-25"/>
              <a:t>29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9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image" Target="../media/image10.jpg"/><Relationship Id="rId4" Type="http://schemas.openxmlformats.org/officeDocument/2006/relationships/slide" Target="slide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image" Target="../media/image11.jpg"/><Relationship Id="rId4" Type="http://schemas.openxmlformats.org/officeDocument/2006/relationships/slide" Target="slide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image" Target="../media/image12.png"/><Relationship Id="rId4" Type="http://schemas.openxmlformats.org/officeDocument/2006/relationships/slide" Target="slide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image" Target="../media/image13.jpg"/><Relationship Id="rId4" Type="http://schemas.openxmlformats.org/officeDocument/2006/relationships/slide" Target="slide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image" Target="../media/image14.png"/><Relationship Id="rId4" Type="http://schemas.openxmlformats.org/officeDocument/2006/relationships/slide" Target="slide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image" Target="../media/image15.png"/><Relationship Id="rId4" Type="http://schemas.openxmlformats.org/officeDocument/2006/relationships/slide" Target="slide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image" Target="../media/image16.png"/><Relationship Id="rId4" Type="http://schemas.openxmlformats.org/officeDocument/2006/relationships/slide" Target="slide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17.png"/><Relationship Id="rId4" Type="http://schemas.openxmlformats.org/officeDocument/2006/relationships/slide" Target="slide1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18.png"/><Relationship Id="rId4" Type="http://schemas.openxmlformats.org/officeDocument/2006/relationships/slide" Target="slide1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19.png"/><Relationship Id="rId4" Type="http://schemas.openxmlformats.org/officeDocument/2006/relationships/slide" Target="slide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slide" Target="slide3.xml"/><Relationship Id="rId4" Type="http://schemas.openxmlformats.org/officeDocument/2006/relationships/image" Target="../media/image3.png"/><Relationship Id="rId5" Type="http://schemas.openxmlformats.org/officeDocument/2006/relationships/slide" Target="slide5.xml"/><Relationship Id="rId6" Type="http://schemas.openxmlformats.org/officeDocument/2006/relationships/slide" Target="slide29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20.png"/><Relationship Id="rId4" Type="http://schemas.openxmlformats.org/officeDocument/2006/relationships/slide" Target="slide1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21.png"/><Relationship Id="rId4" Type="http://schemas.openxmlformats.org/officeDocument/2006/relationships/slide" Target="slide1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22.png"/><Relationship Id="rId4" Type="http://schemas.openxmlformats.org/officeDocument/2006/relationships/slide" Target="slide1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23.png"/><Relationship Id="rId4" Type="http://schemas.openxmlformats.org/officeDocument/2006/relationships/slide" Target="slide1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24.png"/><Relationship Id="rId4" Type="http://schemas.openxmlformats.org/officeDocument/2006/relationships/slide" Target="slide1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25.png"/><Relationship Id="rId4" Type="http://schemas.openxmlformats.org/officeDocument/2006/relationships/slide" Target="slide1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26.png"/><Relationship Id="rId4" Type="http://schemas.openxmlformats.org/officeDocument/2006/relationships/slide" Target="slide1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27.png"/><Relationship Id="rId4" Type="http://schemas.openxmlformats.org/officeDocument/2006/relationships/slide" Target="slide1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28.png"/><Relationship Id="rId4" Type="http://schemas.openxmlformats.org/officeDocument/2006/relationships/slide" Target="slide1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" Target="slide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slide" Target="slide29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image" Target="../media/image4.jpg"/><Relationship Id="rId4" Type="http://schemas.openxmlformats.org/officeDocument/2006/relationships/slide" Target="slide29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image" Target="../media/image5.png"/><Relationship Id="rId4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image" Target="../media/image6.png"/><Relationship Id="rId4" Type="http://schemas.openxmlformats.org/officeDocument/2006/relationships/slide" Target="slide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image" Target="../media/image7.jpg"/><Relationship Id="rId4" Type="http://schemas.openxmlformats.org/officeDocument/2006/relationships/slide" Target="slide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8.png"/><Relationship Id="rId4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image" Target="../media/image9.png"/><Relationship Id="rId4" Type="http://schemas.openxmlformats.org/officeDocument/2006/relationships/slide" Target="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303995" y="0"/>
            <a:ext cx="2304415" cy="142240"/>
          </a:xfrm>
          <a:custGeom>
            <a:avLst/>
            <a:gdLst/>
            <a:ahLst/>
            <a:cxnLst/>
            <a:rect l="l" t="t" r="r" b="b"/>
            <a:pathLst>
              <a:path w="2304415" h="14224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7743" y="430148"/>
            <a:ext cx="4483735" cy="565785"/>
            <a:chOff x="87743" y="430148"/>
            <a:chExt cx="4483735" cy="565785"/>
          </a:xfrm>
        </p:grpSpPr>
        <p:sp>
          <p:nvSpPr>
            <p:cNvPr id="4" name="object 4" descr=""/>
            <p:cNvSpPr/>
            <p:nvPr/>
          </p:nvSpPr>
          <p:spPr>
            <a:xfrm>
              <a:off x="87743" y="43014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8544" y="493409"/>
              <a:ext cx="4432935" cy="502284"/>
            </a:xfrm>
            <a:custGeom>
              <a:avLst/>
              <a:gdLst/>
              <a:ahLst/>
              <a:cxnLst/>
              <a:rect l="l" t="t" r="r" b="b"/>
              <a:pathLst>
                <a:path w="4432935" h="502284">
                  <a:moveTo>
                    <a:pt x="4432566" y="0"/>
                  </a:moveTo>
                  <a:lnTo>
                    <a:pt x="0" y="0"/>
                  </a:lnTo>
                  <a:lnTo>
                    <a:pt x="0" y="501916"/>
                  </a:lnTo>
                  <a:lnTo>
                    <a:pt x="4432566" y="50191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7743" y="474572"/>
              <a:ext cx="4432935" cy="470534"/>
            </a:xfrm>
            <a:custGeom>
              <a:avLst/>
              <a:gdLst/>
              <a:ahLst/>
              <a:cxnLst/>
              <a:rect l="l" t="t" r="r" b="b"/>
              <a:pathLst>
                <a:path w="4432935" h="470534">
                  <a:moveTo>
                    <a:pt x="4432566" y="0"/>
                  </a:moveTo>
                  <a:lnTo>
                    <a:pt x="0" y="0"/>
                  </a:lnTo>
                  <a:lnTo>
                    <a:pt x="0" y="419151"/>
                  </a:lnTo>
                  <a:lnTo>
                    <a:pt x="4008" y="438876"/>
                  </a:lnTo>
                  <a:lnTo>
                    <a:pt x="14922" y="455029"/>
                  </a:lnTo>
                  <a:lnTo>
                    <a:pt x="31075" y="465943"/>
                  </a:lnTo>
                  <a:lnTo>
                    <a:pt x="50800" y="469952"/>
                  </a:lnTo>
                  <a:lnTo>
                    <a:pt x="4381765" y="469952"/>
                  </a:lnTo>
                  <a:lnTo>
                    <a:pt x="4401490" y="465943"/>
                  </a:lnTo>
                  <a:lnTo>
                    <a:pt x="4417643" y="455029"/>
                  </a:lnTo>
                  <a:lnTo>
                    <a:pt x="4428558" y="438876"/>
                  </a:lnTo>
                  <a:lnTo>
                    <a:pt x="4432566" y="41915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8544" y="493409"/>
            <a:ext cx="4432935" cy="502284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algn="ctr" marR="93980">
              <a:lnSpc>
                <a:spcPct val="100000"/>
              </a:lnSpc>
              <a:spcBef>
                <a:spcPts val="695"/>
              </a:spcBef>
            </a:pPr>
            <a:r>
              <a:rPr dirty="0"/>
              <a:t>Dự</a:t>
            </a:r>
            <a:r>
              <a:rPr dirty="0" spc="40"/>
              <a:t> </a:t>
            </a:r>
            <a:r>
              <a:rPr dirty="0"/>
              <a:t>đoán</a:t>
            </a:r>
            <a:r>
              <a:rPr dirty="0" spc="40"/>
              <a:t> </a:t>
            </a:r>
            <a:r>
              <a:rPr dirty="0"/>
              <a:t>phân</a:t>
            </a:r>
            <a:r>
              <a:rPr dirty="0" spc="40"/>
              <a:t> </a:t>
            </a:r>
            <a:r>
              <a:rPr dirty="0"/>
              <a:t>loại</a:t>
            </a:r>
            <a:r>
              <a:rPr dirty="0" spc="40"/>
              <a:t> </a:t>
            </a:r>
            <a:r>
              <a:rPr dirty="0"/>
              <a:t>ảnh</a:t>
            </a:r>
            <a:r>
              <a:rPr dirty="0" spc="40"/>
              <a:t> </a:t>
            </a:r>
            <a:r>
              <a:rPr dirty="0"/>
              <a:t>thời</a:t>
            </a:r>
            <a:r>
              <a:rPr dirty="0" spc="40"/>
              <a:t> </a:t>
            </a:r>
            <a:r>
              <a:rPr dirty="0"/>
              <a:t>trang</a:t>
            </a:r>
            <a:r>
              <a:rPr dirty="0" spc="45"/>
              <a:t> </a:t>
            </a:r>
            <a:r>
              <a:rPr dirty="0"/>
              <a:t>bằng</a:t>
            </a:r>
            <a:r>
              <a:rPr dirty="0" spc="40"/>
              <a:t> </a:t>
            </a:r>
            <a:r>
              <a:rPr dirty="0" spc="-25"/>
              <a:t>CNN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 indent="316865">
              <a:lnSpc>
                <a:spcPct val="102600"/>
              </a:lnSpc>
              <a:spcBef>
                <a:spcPts val="55"/>
              </a:spcBef>
            </a:pPr>
            <a:r>
              <a:rPr dirty="0"/>
              <a:t>Nhóm</a:t>
            </a:r>
            <a:r>
              <a:rPr dirty="0" spc="-40"/>
              <a:t> </a:t>
            </a:r>
            <a:r>
              <a:rPr dirty="0"/>
              <a:t>thực</a:t>
            </a:r>
            <a:r>
              <a:rPr dirty="0" spc="-40"/>
              <a:t> </a:t>
            </a:r>
            <a:r>
              <a:rPr dirty="0"/>
              <a:t>hiện:</a:t>
            </a:r>
            <a:r>
              <a:rPr dirty="0" spc="-40"/>
              <a:t> </a:t>
            </a:r>
            <a:r>
              <a:rPr dirty="0"/>
              <a:t>Nhóm</a:t>
            </a:r>
            <a:r>
              <a:rPr dirty="0" spc="-35"/>
              <a:t> </a:t>
            </a:r>
            <a:r>
              <a:rPr dirty="0" spc="-50"/>
              <a:t>9 </a:t>
            </a:r>
            <a:r>
              <a:rPr dirty="0" spc="-20"/>
              <a:t>Người</a:t>
            </a:r>
            <a:r>
              <a:rPr dirty="0" spc="-35"/>
              <a:t> </a:t>
            </a:r>
            <a:r>
              <a:rPr dirty="0" spc="-20"/>
              <a:t>hướng</a:t>
            </a:r>
            <a:r>
              <a:rPr dirty="0" spc="-30"/>
              <a:t> </a:t>
            </a:r>
            <a:r>
              <a:rPr dirty="0"/>
              <a:t>dẫn:</a:t>
            </a:r>
            <a:r>
              <a:rPr dirty="0" spc="-35"/>
              <a:t> </a:t>
            </a:r>
            <a:r>
              <a:rPr dirty="0"/>
              <a:t>Hoàng</a:t>
            </a:r>
            <a:r>
              <a:rPr dirty="0" spc="-30"/>
              <a:t> </a:t>
            </a:r>
            <a:r>
              <a:rPr dirty="0"/>
              <a:t>Hữu</a:t>
            </a:r>
            <a:r>
              <a:rPr dirty="0" spc="-30"/>
              <a:t> </a:t>
            </a:r>
            <a:r>
              <a:rPr dirty="0" spc="-10"/>
              <a:t>Trung</a:t>
            </a:r>
          </a:p>
          <a:p>
            <a:pPr>
              <a:lnSpc>
                <a:spcPct val="100000"/>
              </a:lnSpc>
              <a:spcBef>
                <a:spcPts val="375"/>
              </a:spcBef>
            </a:pPr>
          </a:p>
          <a:p>
            <a:pPr algn="ctr" marL="245110" marR="237490">
              <a:lnSpc>
                <a:spcPts val="950"/>
              </a:lnSpc>
              <a:spcBef>
                <a:spcPts val="5"/>
              </a:spcBef>
            </a:pPr>
            <a:r>
              <a:rPr dirty="0" sz="800" spc="-10"/>
              <a:t>KHOA</a:t>
            </a:r>
            <a:r>
              <a:rPr dirty="0" sz="800" spc="-30"/>
              <a:t> </a:t>
            </a:r>
            <a:r>
              <a:rPr dirty="0" sz="800"/>
              <a:t>KỸ</a:t>
            </a:r>
            <a:r>
              <a:rPr dirty="0" sz="800" spc="-15"/>
              <a:t> </a:t>
            </a:r>
            <a:r>
              <a:rPr dirty="0" sz="800" spc="-20"/>
              <a:t>THUẬT</a:t>
            </a:r>
            <a:r>
              <a:rPr dirty="0" sz="800" spc="-15"/>
              <a:t> </a:t>
            </a:r>
            <a:r>
              <a:rPr dirty="0" sz="800" spc="-50"/>
              <a:t>VÀ</a:t>
            </a:r>
            <a:r>
              <a:rPr dirty="0" sz="800" spc="-5"/>
              <a:t> </a:t>
            </a:r>
            <a:r>
              <a:rPr dirty="0" sz="800"/>
              <a:t>CÔNG</a:t>
            </a:r>
            <a:r>
              <a:rPr dirty="0" sz="800" spc="-20"/>
              <a:t> NGHỆ</a:t>
            </a:r>
            <a:r>
              <a:rPr dirty="0" sz="800" spc="500"/>
              <a:t> </a:t>
            </a:r>
            <a:r>
              <a:rPr dirty="0" sz="800"/>
              <a:t>THỊ</a:t>
            </a:r>
            <a:r>
              <a:rPr dirty="0" sz="800" spc="-20"/>
              <a:t> </a:t>
            </a:r>
            <a:r>
              <a:rPr dirty="0" sz="800" spc="-10"/>
              <a:t>GIÁC</a:t>
            </a:r>
            <a:r>
              <a:rPr dirty="0" sz="800" spc="-15"/>
              <a:t> </a:t>
            </a:r>
            <a:r>
              <a:rPr dirty="0" sz="800" spc="-20"/>
              <a:t>MÁY</a:t>
            </a:r>
            <a:r>
              <a:rPr dirty="0" sz="800" spc="-15"/>
              <a:t> </a:t>
            </a:r>
            <a:r>
              <a:rPr dirty="0" sz="800" spc="-20"/>
              <a:t>TÍNH</a:t>
            </a:r>
            <a:endParaRPr sz="800"/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800"/>
          </a:p>
          <a:p>
            <a:pPr algn="ctr">
              <a:lnSpc>
                <a:spcPct val="100000"/>
              </a:lnSpc>
            </a:pPr>
            <a:r>
              <a:rPr dirty="0" spc="-10"/>
              <a:t>Ngày</a:t>
            </a:r>
            <a:r>
              <a:rPr dirty="0" spc="-30"/>
              <a:t> </a:t>
            </a:r>
            <a:r>
              <a:rPr dirty="0"/>
              <a:t>8</a:t>
            </a:r>
            <a:r>
              <a:rPr dirty="0" spc="-25"/>
              <a:t> </a:t>
            </a:r>
            <a:r>
              <a:rPr dirty="0"/>
              <a:t>tháng</a:t>
            </a:r>
            <a:r>
              <a:rPr dirty="0" spc="-30"/>
              <a:t> </a:t>
            </a:r>
            <a:r>
              <a:rPr dirty="0"/>
              <a:t>10</a:t>
            </a:r>
            <a:r>
              <a:rPr dirty="0" spc="-25"/>
              <a:t> </a:t>
            </a:r>
            <a:r>
              <a:rPr dirty="0"/>
              <a:t>năm</a:t>
            </a:r>
            <a:r>
              <a:rPr dirty="0" spc="-30"/>
              <a:t> </a:t>
            </a:r>
            <a:r>
              <a:rPr dirty="0" spc="-20"/>
              <a:t>2025</a:t>
            </a: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2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50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5300" y="200632"/>
            <a:ext cx="11798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Quá</a:t>
            </a:r>
            <a:r>
              <a:rPr dirty="0" sz="1400" spc="7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trình</a:t>
            </a:r>
            <a:r>
              <a:rPr dirty="0" sz="1400" spc="7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CC0000"/>
                </a:solidFill>
                <a:latin typeface="Times New Roman"/>
                <a:cs typeface="Times New Roman"/>
              </a:rPr>
              <a:t>"học"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976" y="1215507"/>
            <a:ext cx="3784060" cy="70694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50328" y="2116460"/>
            <a:ext cx="32759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Hình</a:t>
            </a:r>
            <a:r>
              <a:rPr dirty="0" sz="1000" spc="-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7:</a:t>
            </a:r>
            <a:r>
              <a:rPr dirty="0" sz="1000" spc="-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Điểm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acc/loss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của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tập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train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và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val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trong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quá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trình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"học".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5300" y="200632"/>
            <a:ext cx="9004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Kết</a:t>
            </a:r>
            <a:r>
              <a:rPr dirty="0" sz="1400" spc="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quả</a:t>
            </a:r>
            <a:r>
              <a:rPr dirty="0" sz="1400" spc="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CC0000"/>
                </a:solidFill>
                <a:latin typeface="Times New Roman"/>
                <a:cs typeface="Times New Roman"/>
              </a:rPr>
              <a:t>học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907" y="1350997"/>
            <a:ext cx="3248322" cy="52159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558785" y="2133440"/>
            <a:ext cx="14909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Hình</a:t>
            </a:r>
            <a:r>
              <a:rPr dirty="0" sz="1000" spc="-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8:</a:t>
            </a:r>
            <a:r>
              <a:rPr dirty="0" sz="1000" spc="-2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Kết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quả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của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mô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hình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5300" y="200632"/>
            <a:ext cx="13360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Báo</a:t>
            </a:r>
            <a:r>
              <a:rPr dirty="0" sz="1400" spc="5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cáo</a:t>
            </a:r>
            <a:r>
              <a:rPr dirty="0" sz="1400" spc="5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phân</a:t>
            </a:r>
            <a:r>
              <a:rPr dirty="0" sz="1400" spc="5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CC0000"/>
                </a:solidFill>
                <a:latin typeface="Times New Roman"/>
                <a:cs typeface="Times New Roman"/>
              </a:rPr>
              <a:t>loại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974" y="684161"/>
            <a:ext cx="2925531" cy="205647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711375" y="2956704"/>
            <a:ext cx="11855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Hình</a:t>
            </a:r>
            <a:r>
              <a:rPr dirty="0" sz="10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9:</a:t>
            </a:r>
            <a:r>
              <a:rPr dirty="0" sz="10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Bảng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tổng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hợp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5300" y="200632"/>
            <a:ext cx="13157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Ma</a:t>
            </a:r>
            <a:r>
              <a:rPr dirty="0" sz="1400" spc="4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trận</a:t>
            </a:r>
            <a:r>
              <a:rPr dirty="0" sz="1400" spc="4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nhầm</a:t>
            </a:r>
            <a:r>
              <a:rPr dirty="0" sz="1400" spc="4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CC0000"/>
                </a:solidFill>
                <a:latin typeface="Times New Roman"/>
                <a:cs typeface="Times New Roman"/>
              </a:rPr>
              <a:t>lẫn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777" y="614821"/>
            <a:ext cx="2538992" cy="221958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604263" y="2999135"/>
            <a:ext cx="1399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Hình</a:t>
            </a:r>
            <a:r>
              <a:rPr dirty="0" sz="1000" spc="-2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10:</a:t>
            </a:r>
            <a:r>
              <a:rPr dirty="0" sz="10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Ma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trận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nhầm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lẫn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13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5300" y="200632"/>
            <a:ext cx="20396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Dự</a:t>
            </a:r>
            <a:r>
              <a:rPr dirty="0" sz="1400" spc="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đoán</a:t>
            </a:r>
            <a:r>
              <a:rPr dirty="0" sz="1400" spc="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trong</a:t>
            </a:r>
            <a:r>
              <a:rPr dirty="0" sz="1400" spc="4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tập</a:t>
            </a:r>
            <a:r>
              <a:rPr dirty="0" sz="1400" spc="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kiểm</a:t>
            </a:r>
            <a:r>
              <a:rPr dirty="0" sz="1400" spc="4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CC0000"/>
                </a:solidFill>
                <a:latin typeface="Times New Roman"/>
                <a:cs typeface="Times New Roman"/>
              </a:rPr>
              <a:t>thử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936" y="795541"/>
            <a:ext cx="2059665" cy="2187698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9" name="object 9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13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5300" y="200632"/>
            <a:ext cx="20396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Dự</a:t>
            </a:r>
            <a:r>
              <a:rPr dirty="0" sz="1400" spc="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đoán</a:t>
            </a:r>
            <a:r>
              <a:rPr dirty="0" sz="1400" spc="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trong</a:t>
            </a:r>
            <a:r>
              <a:rPr dirty="0" sz="1400" spc="4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tập</a:t>
            </a:r>
            <a:r>
              <a:rPr dirty="0" sz="1400" spc="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kiểm</a:t>
            </a:r>
            <a:r>
              <a:rPr dirty="0" sz="1400" spc="4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CC0000"/>
                </a:solidFill>
                <a:latin typeface="Times New Roman"/>
                <a:cs typeface="Times New Roman"/>
              </a:rPr>
              <a:t>thử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936" y="795541"/>
            <a:ext cx="2059665" cy="2187698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9" name="object 9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13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5300" y="200632"/>
            <a:ext cx="20396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Dự</a:t>
            </a:r>
            <a:r>
              <a:rPr dirty="0" sz="1400" spc="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đoán</a:t>
            </a:r>
            <a:r>
              <a:rPr dirty="0" sz="1400" spc="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trong</a:t>
            </a:r>
            <a:r>
              <a:rPr dirty="0" sz="1400" spc="4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tập</a:t>
            </a:r>
            <a:r>
              <a:rPr dirty="0" sz="1400" spc="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kiểm</a:t>
            </a:r>
            <a:r>
              <a:rPr dirty="0" sz="1400" spc="4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CC0000"/>
                </a:solidFill>
                <a:latin typeface="Times New Roman"/>
                <a:cs typeface="Times New Roman"/>
              </a:rPr>
              <a:t>thử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936" y="795541"/>
            <a:ext cx="2059665" cy="2187698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9" name="object 9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13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Dự</a:t>
            </a:r>
            <a:r>
              <a:rPr dirty="0" spc="25"/>
              <a:t> </a:t>
            </a:r>
            <a:r>
              <a:rPr dirty="0"/>
              <a:t>đoán</a:t>
            </a:r>
            <a:r>
              <a:rPr dirty="0" spc="25"/>
              <a:t> </a:t>
            </a:r>
            <a:r>
              <a:rPr dirty="0"/>
              <a:t>trong</a:t>
            </a:r>
            <a:r>
              <a:rPr dirty="0" spc="25"/>
              <a:t> </a:t>
            </a:r>
            <a:r>
              <a:rPr dirty="0"/>
              <a:t>dữ</a:t>
            </a:r>
            <a:r>
              <a:rPr dirty="0" spc="25"/>
              <a:t> </a:t>
            </a:r>
            <a:r>
              <a:rPr dirty="0"/>
              <a:t>liệu</a:t>
            </a:r>
            <a:r>
              <a:rPr dirty="0" spc="25"/>
              <a:t> </a:t>
            </a:r>
            <a:r>
              <a:rPr dirty="0"/>
              <a:t>thực</a:t>
            </a:r>
            <a:r>
              <a:rPr dirty="0" spc="25"/>
              <a:t> </a:t>
            </a:r>
            <a:r>
              <a:rPr dirty="0" spc="-25"/>
              <a:t>tế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433" y="772757"/>
            <a:ext cx="1252499" cy="1525265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2415171" y="1098524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10" h="0">
                <a:moveTo>
                  <a:pt x="0" y="0"/>
                </a:moveTo>
                <a:lnTo>
                  <a:pt x="203547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78392" y="882254"/>
            <a:ext cx="9804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Loại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trang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phục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100" spc="-55">
                <a:latin typeface="Times New Roman"/>
                <a:cs typeface="Times New Roman"/>
              </a:rPr>
              <a:t>T-</a:t>
            </a:r>
            <a:r>
              <a:rPr dirty="0" sz="1100" spc="-10">
                <a:latin typeface="Times New Roman"/>
                <a:cs typeface="Times New Roman"/>
              </a:rPr>
              <a:t>shirt/top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84817" y="882254"/>
            <a:ext cx="8026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Xác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suất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(%)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5"/>
              </a:spcBef>
            </a:pPr>
            <a:r>
              <a:rPr dirty="0" sz="1100" spc="-10">
                <a:latin typeface="Times New Roman"/>
                <a:cs typeface="Times New Roman"/>
              </a:rPr>
              <a:t>86.05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78392" y="1242325"/>
            <a:ext cx="645160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6510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imes New Roman"/>
                <a:cs typeface="Times New Roman"/>
              </a:rPr>
              <a:t>Trouser </a:t>
            </a:r>
            <a:r>
              <a:rPr dirty="0" sz="1100" spc="-25">
                <a:latin typeface="Times New Roman"/>
                <a:cs typeface="Times New Roman"/>
              </a:rPr>
              <a:t>Pullover </a:t>
            </a:r>
            <a:r>
              <a:rPr dirty="0" sz="1100" spc="-10">
                <a:latin typeface="Times New Roman"/>
                <a:cs typeface="Times New Roman"/>
              </a:rPr>
              <a:t>Dress </a:t>
            </a:r>
            <a:r>
              <a:rPr dirty="0" sz="1100" spc="-20">
                <a:latin typeface="Times New Roman"/>
                <a:cs typeface="Times New Roman"/>
              </a:rPr>
              <a:t>Coat </a:t>
            </a:r>
            <a:r>
              <a:rPr dirty="0" sz="1100" spc="-10">
                <a:latin typeface="Times New Roman"/>
                <a:cs typeface="Times New Roman"/>
              </a:rPr>
              <a:t>Sandal Shirt Sneaker </a:t>
            </a:r>
            <a:r>
              <a:rPr dirty="0" sz="1100" spc="-25">
                <a:latin typeface="Times New Roman"/>
                <a:cs typeface="Times New Roman"/>
              </a:rPr>
              <a:t>Bag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imes New Roman"/>
                <a:cs typeface="Times New Roman"/>
              </a:rPr>
              <a:t>Ankle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boot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119603" y="1242325"/>
            <a:ext cx="267970" cy="156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0.04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8.43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5.45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0.01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4" name="object 14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13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Dự</a:t>
            </a:r>
            <a:r>
              <a:rPr dirty="0" spc="25"/>
              <a:t> </a:t>
            </a:r>
            <a:r>
              <a:rPr dirty="0"/>
              <a:t>đoán</a:t>
            </a:r>
            <a:r>
              <a:rPr dirty="0" spc="25"/>
              <a:t> </a:t>
            </a:r>
            <a:r>
              <a:rPr dirty="0"/>
              <a:t>trong</a:t>
            </a:r>
            <a:r>
              <a:rPr dirty="0" spc="25"/>
              <a:t> </a:t>
            </a:r>
            <a:r>
              <a:rPr dirty="0"/>
              <a:t>dữ</a:t>
            </a:r>
            <a:r>
              <a:rPr dirty="0" spc="25"/>
              <a:t> </a:t>
            </a:r>
            <a:r>
              <a:rPr dirty="0"/>
              <a:t>liệu</a:t>
            </a:r>
            <a:r>
              <a:rPr dirty="0" spc="25"/>
              <a:t> </a:t>
            </a:r>
            <a:r>
              <a:rPr dirty="0"/>
              <a:t>thực</a:t>
            </a:r>
            <a:r>
              <a:rPr dirty="0" spc="25"/>
              <a:t> </a:t>
            </a:r>
            <a:r>
              <a:rPr dirty="0" spc="-25"/>
              <a:t>tế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767" y="774984"/>
            <a:ext cx="1842565" cy="1592065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2415171" y="1097965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10" h="0">
                <a:moveTo>
                  <a:pt x="0" y="0"/>
                </a:moveTo>
                <a:lnTo>
                  <a:pt x="203547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78392" y="881695"/>
            <a:ext cx="9804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Loại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trang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phục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100" spc="-55">
                <a:latin typeface="Times New Roman"/>
                <a:cs typeface="Times New Roman"/>
              </a:rPr>
              <a:t>T-</a:t>
            </a:r>
            <a:r>
              <a:rPr dirty="0" sz="1100" spc="-10">
                <a:latin typeface="Times New Roman"/>
                <a:cs typeface="Times New Roman"/>
              </a:rPr>
              <a:t>shirt/top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84817" y="881695"/>
            <a:ext cx="8026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Xác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suất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(%)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5"/>
              </a:spcBef>
            </a:pPr>
            <a:r>
              <a:rPr dirty="0" sz="1100" spc="-20">
                <a:latin typeface="Times New Roman"/>
                <a:cs typeface="Times New Roman"/>
              </a:rPr>
              <a:t>0.03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78392" y="1241779"/>
            <a:ext cx="485140" cy="13963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imes New Roman"/>
                <a:cs typeface="Times New Roman"/>
              </a:rPr>
              <a:t>Trouser </a:t>
            </a:r>
            <a:r>
              <a:rPr dirty="0" sz="1100" spc="-25">
                <a:latin typeface="Times New Roman"/>
                <a:cs typeface="Times New Roman"/>
              </a:rPr>
              <a:t>Pullover </a:t>
            </a:r>
            <a:r>
              <a:rPr dirty="0" sz="1100" spc="-10">
                <a:latin typeface="Times New Roman"/>
                <a:cs typeface="Times New Roman"/>
              </a:rPr>
              <a:t>Dress </a:t>
            </a:r>
            <a:r>
              <a:rPr dirty="0" sz="1100" spc="-20">
                <a:latin typeface="Times New Roman"/>
                <a:cs typeface="Times New Roman"/>
              </a:rPr>
              <a:t>Coat </a:t>
            </a:r>
            <a:r>
              <a:rPr dirty="0" sz="1100" spc="-10">
                <a:latin typeface="Times New Roman"/>
                <a:cs typeface="Times New Roman"/>
              </a:rPr>
              <a:t>Sandal Shirt Sneaker </a:t>
            </a:r>
            <a:r>
              <a:rPr dirty="0" sz="1100" spc="-25">
                <a:latin typeface="Times New Roman"/>
                <a:cs typeface="Times New Roman"/>
              </a:rPr>
              <a:t>Bag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50330" y="1241779"/>
            <a:ext cx="337185" cy="1396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99.91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0.01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0.05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4" name="object 14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478392" y="2628900"/>
            <a:ext cx="645160" cy="1924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Times New Roman"/>
                <a:cs typeface="Times New Roman"/>
              </a:rPr>
              <a:t>Ankle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boot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19603" y="2628900"/>
            <a:ext cx="267970" cy="1924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18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Dự</a:t>
            </a:r>
            <a:r>
              <a:rPr dirty="0" spc="25"/>
              <a:t> </a:t>
            </a:r>
            <a:r>
              <a:rPr dirty="0"/>
              <a:t>đoán</a:t>
            </a:r>
            <a:r>
              <a:rPr dirty="0" spc="25"/>
              <a:t> </a:t>
            </a:r>
            <a:r>
              <a:rPr dirty="0"/>
              <a:t>trong</a:t>
            </a:r>
            <a:r>
              <a:rPr dirty="0" spc="25"/>
              <a:t> </a:t>
            </a:r>
            <a:r>
              <a:rPr dirty="0"/>
              <a:t>dữ</a:t>
            </a:r>
            <a:r>
              <a:rPr dirty="0" spc="25"/>
              <a:t> </a:t>
            </a:r>
            <a:r>
              <a:rPr dirty="0"/>
              <a:t>liệu</a:t>
            </a:r>
            <a:r>
              <a:rPr dirty="0" spc="25"/>
              <a:t> </a:t>
            </a:r>
            <a:r>
              <a:rPr dirty="0"/>
              <a:t>thực</a:t>
            </a:r>
            <a:r>
              <a:rPr dirty="0" spc="25"/>
              <a:t> </a:t>
            </a:r>
            <a:r>
              <a:rPr dirty="0" spc="-25"/>
              <a:t>tế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400" y="772757"/>
            <a:ext cx="1987299" cy="2187698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2415171" y="1098524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10" h="0">
                <a:moveTo>
                  <a:pt x="0" y="0"/>
                </a:moveTo>
                <a:lnTo>
                  <a:pt x="203547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78392" y="882254"/>
            <a:ext cx="9804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Loại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trang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phục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100" spc="-55">
                <a:latin typeface="Times New Roman"/>
                <a:cs typeface="Times New Roman"/>
              </a:rPr>
              <a:t>T-</a:t>
            </a:r>
            <a:r>
              <a:rPr dirty="0" sz="1100" spc="-10">
                <a:latin typeface="Times New Roman"/>
                <a:cs typeface="Times New Roman"/>
              </a:rPr>
              <a:t>shirt/top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84817" y="882254"/>
            <a:ext cx="8026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Xác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suất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(%)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5"/>
              </a:spcBef>
            </a:pPr>
            <a:r>
              <a:rPr dirty="0" sz="1100" spc="-20">
                <a:latin typeface="Times New Roman"/>
                <a:cs typeface="Times New Roman"/>
              </a:rPr>
              <a:t>0.01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78392" y="1242325"/>
            <a:ext cx="645160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6510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imes New Roman"/>
                <a:cs typeface="Times New Roman"/>
              </a:rPr>
              <a:t>Trouser </a:t>
            </a:r>
            <a:r>
              <a:rPr dirty="0" sz="1100" spc="-25">
                <a:latin typeface="Times New Roman"/>
                <a:cs typeface="Times New Roman"/>
              </a:rPr>
              <a:t>Pullover </a:t>
            </a:r>
            <a:r>
              <a:rPr dirty="0" sz="1100" spc="-10">
                <a:latin typeface="Times New Roman"/>
                <a:cs typeface="Times New Roman"/>
              </a:rPr>
              <a:t>Dress </a:t>
            </a:r>
            <a:r>
              <a:rPr dirty="0" sz="1100" spc="-20">
                <a:latin typeface="Times New Roman"/>
                <a:cs typeface="Times New Roman"/>
              </a:rPr>
              <a:t>Coat </a:t>
            </a:r>
            <a:r>
              <a:rPr dirty="0" sz="1100" spc="-10">
                <a:latin typeface="Times New Roman"/>
                <a:cs typeface="Times New Roman"/>
              </a:rPr>
              <a:t>Sandal Shirt Sneaker </a:t>
            </a:r>
            <a:r>
              <a:rPr dirty="0" sz="1100" spc="-25">
                <a:latin typeface="Times New Roman"/>
                <a:cs typeface="Times New Roman"/>
              </a:rPr>
              <a:t>Bag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imes New Roman"/>
                <a:cs typeface="Times New Roman"/>
              </a:rPr>
              <a:t>Ankle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boot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50330" y="1242325"/>
            <a:ext cx="337185" cy="156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0.01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0.05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99.94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4" name="object 14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19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3" name="object 3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95300" y="200632"/>
            <a:ext cx="6280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Mục</a:t>
            </a:r>
            <a:r>
              <a:rPr dirty="0" sz="1400" spc="5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CC0000"/>
                </a:solidFill>
                <a:latin typeface="Times New Roman"/>
                <a:cs typeface="Times New Roman"/>
              </a:rPr>
              <a:t>lục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71" y="1398968"/>
            <a:ext cx="162102" cy="16210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31711" y="1372424"/>
            <a:ext cx="749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3472" sz="1200">
                <a:solidFill>
                  <a:srgbClr val="EAEAF7"/>
                </a:solidFill>
                <a:latin typeface="Times New Roman"/>
                <a:cs typeface="Times New Roman"/>
              </a:rPr>
              <a:t>1</a:t>
            </a:r>
            <a:r>
              <a:rPr dirty="0" baseline="3472" sz="1200" spc="337">
                <a:solidFill>
                  <a:srgbClr val="EAEAF7"/>
                </a:solidFill>
                <a:latin typeface="Times New Roman"/>
                <a:cs typeface="Times New Roman"/>
              </a:rPr>
              <a:t>  </a:t>
            </a:r>
            <a:r>
              <a:rPr dirty="0" sz="1100">
                <a:latin typeface="Times New Roman"/>
                <a:cs typeface="Times New Roman"/>
                <a:hlinkClick r:id="rId3" action="ppaction://hlinksldjump"/>
              </a:rPr>
              <a:t>Giới</a:t>
            </a:r>
            <a:r>
              <a:rPr dirty="0" sz="1100" spc="-15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spc="-10">
                <a:latin typeface="Times New Roman"/>
                <a:cs typeface="Times New Roman"/>
                <a:hlinkClick r:id="rId3" action="ppaction://hlinksldjump"/>
              </a:rPr>
              <a:t>thiệu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671" y="2019223"/>
            <a:ext cx="162102" cy="16210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1711" y="1992666"/>
            <a:ext cx="708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3472" sz="1200">
                <a:solidFill>
                  <a:srgbClr val="EAEAF7"/>
                </a:solidFill>
                <a:latin typeface="Times New Roman"/>
                <a:cs typeface="Times New Roman"/>
              </a:rPr>
              <a:t>2</a:t>
            </a:r>
            <a:r>
              <a:rPr dirty="0" baseline="3472" sz="1200" spc="345">
                <a:solidFill>
                  <a:srgbClr val="EAEAF7"/>
                </a:solidFill>
                <a:latin typeface="Times New Roman"/>
                <a:cs typeface="Times New Roman"/>
              </a:rPr>
              <a:t>  </a:t>
            </a:r>
            <a:r>
              <a:rPr dirty="0" sz="1100">
                <a:latin typeface="Times New Roman"/>
                <a:cs typeface="Times New Roman"/>
                <a:hlinkClick r:id="rId5" action="ppaction://hlinksldjump"/>
              </a:rPr>
              <a:t>Nội</a:t>
            </a:r>
            <a:r>
              <a:rPr dirty="0" sz="1100" spc="-15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100" spc="-20">
                <a:latin typeface="Times New Roman"/>
                <a:cs typeface="Times New Roman"/>
                <a:hlinkClick r:id="rId5" action="ppaction://hlinksldjump"/>
              </a:rPr>
              <a:t>dung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1" name="object 11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6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50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Dự</a:t>
            </a:r>
            <a:r>
              <a:rPr dirty="0" spc="25"/>
              <a:t> </a:t>
            </a:r>
            <a:r>
              <a:rPr dirty="0"/>
              <a:t>đoán</a:t>
            </a:r>
            <a:r>
              <a:rPr dirty="0" spc="25"/>
              <a:t> </a:t>
            </a:r>
            <a:r>
              <a:rPr dirty="0"/>
              <a:t>trong</a:t>
            </a:r>
            <a:r>
              <a:rPr dirty="0" spc="25"/>
              <a:t> </a:t>
            </a:r>
            <a:r>
              <a:rPr dirty="0"/>
              <a:t>dữ</a:t>
            </a:r>
            <a:r>
              <a:rPr dirty="0" spc="25"/>
              <a:t> </a:t>
            </a:r>
            <a:r>
              <a:rPr dirty="0"/>
              <a:t>liệu</a:t>
            </a:r>
            <a:r>
              <a:rPr dirty="0" spc="25"/>
              <a:t> </a:t>
            </a:r>
            <a:r>
              <a:rPr dirty="0"/>
              <a:t>thực</a:t>
            </a:r>
            <a:r>
              <a:rPr dirty="0" spc="25"/>
              <a:t> </a:t>
            </a:r>
            <a:r>
              <a:rPr dirty="0" spc="-25"/>
              <a:t>tế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33" y="774984"/>
            <a:ext cx="2059665" cy="2182132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2415171" y="1097965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10" h="0">
                <a:moveTo>
                  <a:pt x="0" y="0"/>
                </a:moveTo>
                <a:lnTo>
                  <a:pt x="203547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78392" y="881695"/>
            <a:ext cx="9804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Loại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trang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phục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100" spc="-55">
                <a:latin typeface="Times New Roman"/>
                <a:cs typeface="Times New Roman"/>
              </a:rPr>
              <a:t>T-</a:t>
            </a:r>
            <a:r>
              <a:rPr dirty="0" sz="1100" spc="-10">
                <a:latin typeface="Times New Roman"/>
                <a:cs typeface="Times New Roman"/>
              </a:rPr>
              <a:t>shirt/top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84817" y="881695"/>
            <a:ext cx="8026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Xác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suất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(%)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78392" y="1241779"/>
            <a:ext cx="645160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6510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imes New Roman"/>
                <a:cs typeface="Times New Roman"/>
              </a:rPr>
              <a:t>Trouser </a:t>
            </a:r>
            <a:r>
              <a:rPr dirty="0" sz="1100" spc="-25">
                <a:latin typeface="Times New Roman"/>
                <a:cs typeface="Times New Roman"/>
              </a:rPr>
              <a:t>Pullover </a:t>
            </a:r>
            <a:r>
              <a:rPr dirty="0" sz="1100" spc="-10">
                <a:latin typeface="Times New Roman"/>
                <a:cs typeface="Times New Roman"/>
              </a:rPr>
              <a:t>Dress </a:t>
            </a:r>
            <a:r>
              <a:rPr dirty="0" sz="1100" spc="-20">
                <a:latin typeface="Times New Roman"/>
                <a:cs typeface="Times New Roman"/>
              </a:rPr>
              <a:t>Coat </a:t>
            </a:r>
            <a:r>
              <a:rPr dirty="0" sz="1100" spc="-10">
                <a:latin typeface="Times New Roman"/>
                <a:cs typeface="Times New Roman"/>
              </a:rPr>
              <a:t>Sandal Shirt Sneaker </a:t>
            </a:r>
            <a:r>
              <a:rPr dirty="0" sz="1100" spc="-25">
                <a:latin typeface="Times New Roman"/>
                <a:cs typeface="Times New Roman"/>
              </a:rPr>
              <a:t>Bag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imes New Roman"/>
                <a:cs typeface="Times New Roman"/>
              </a:rPr>
              <a:t>Ankle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boot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50330" y="1241779"/>
            <a:ext cx="337185" cy="156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0.01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99.99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4" name="object 14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19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Dự</a:t>
            </a:r>
            <a:r>
              <a:rPr dirty="0" spc="25"/>
              <a:t> </a:t>
            </a:r>
            <a:r>
              <a:rPr dirty="0"/>
              <a:t>đoán</a:t>
            </a:r>
            <a:r>
              <a:rPr dirty="0" spc="25"/>
              <a:t> </a:t>
            </a:r>
            <a:r>
              <a:rPr dirty="0"/>
              <a:t>trong</a:t>
            </a:r>
            <a:r>
              <a:rPr dirty="0" spc="25"/>
              <a:t> </a:t>
            </a:r>
            <a:r>
              <a:rPr dirty="0"/>
              <a:t>dữ</a:t>
            </a:r>
            <a:r>
              <a:rPr dirty="0" spc="25"/>
              <a:t> </a:t>
            </a:r>
            <a:r>
              <a:rPr dirty="0"/>
              <a:t>liệu</a:t>
            </a:r>
            <a:r>
              <a:rPr dirty="0" spc="25"/>
              <a:t> </a:t>
            </a:r>
            <a:r>
              <a:rPr dirty="0"/>
              <a:t>thực</a:t>
            </a:r>
            <a:r>
              <a:rPr dirty="0" spc="25"/>
              <a:t> </a:t>
            </a:r>
            <a:r>
              <a:rPr dirty="0" spc="-25"/>
              <a:t>tế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33" y="774984"/>
            <a:ext cx="2059665" cy="2182132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2415171" y="1097965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10" h="0">
                <a:moveTo>
                  <a:pt x="0" y="0"/>
                </a:moveTo>
                <a:lnTo>
                  <a:pt x="203547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78392" y="881695"/>
            <a:ext cx="9804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Loại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trang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phục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100" spc="-55">
                <a:latin typeface="Times New Roman"/>
                <a:cs typeface="Times New Roman"/>
              </a:rPr>
              <a:t>T-</a:t>
            </a:r>
            <a:r>
              <a:rPr dirty="0" sz="1100" spc="-10">
                <a:latin typeface="Times New Roman"/>
                <a:cs typeface="Times New Roman"/>
              </a:rPr>
              <a:t>shirt/top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84817" y="881695"/>
            <a:ext cx="8026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Xác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suất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(%)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5"/>
              </a:spcBef>
            </a:pPr>
            <a:r>
              <a:rPr dirty="0" sz="1100" spc="-20">
                <a:latin typeface="Times New Roman"/>
                <a:cs typeface="Times New Roman"/>
              </a:rPr>
              <a:t>4.79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78392" y="1241779"/>
            <a:ext cx="485140" cy="13963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imes New Roman"/>
                <a:cs typeface="Times New Roman"/>
              </a:rPr>
              <a:t>Trouser </a:t>
            </a:r>
            <a:r>
              <a:rPr dirty="0" sz="1100" spc="-25">
                <a:latin typeface="Times New Roman"/>
                <a:cs typeface="Times New Roman"/>
              </a:rPr>
              <a:t>Pullover </a:t>
            </a:r>
            <a:r>
              <a:rPr dirty="0" sz="1100" spc="-10">
                <a:latin typeface="Times New Roman"/>
                <a:cs typeface="Times New Roman"/>
              </a:rPr>
              <a:t>Dress </a:t>
            </a:r>
            <a:r>
              <a:rPr dirty="0" sz="1100" spc="-20">
                <a:latin typeface="Times New Roman"/>
                <a:cs typeface="Times New Roman"/>
              </a:rPr>
              <a:t>Coat </a:t>
            </a:r>
            <a:r>
              <a:rPr dirty="0" sz="1100" spc="-10">
                <a:latin typeface="Times New Roman"/>
                <a:cs typeface="Times New Roman"/>
              </a:rPr>
              <a:t>Sandal Shirt Sneaker </a:t>
            </a:r>
            <a:r>
              <a:rPr dirty="0" sz="1100" spc="-25">
                <a:latin typeface="Times New Roman"/>
                <a:cs typeface="Times New Roman"/>
              </a:rPr>
              <a:t>Bag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50330" y="1241779"/>
            <a:ext cx="337185" cy="1396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imes New Roman"/>
                <a:cs typeface="Times New Roman"/>
              </a:rPr>
              <a:t>3.66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0.32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65.10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2.69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3.64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4.75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0.68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13.14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4" name="object 14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478392" y="2628900"/>
            <a:ext cx="645160" cy="1924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Times New Roman"/>
                <a:cs typeface="Times New Roman"/>
              </a:rPr>
              <a:t>Ankle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boot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19603" y="2628900"/>
            <a:ext cx="267970" cy="1924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0">
                <a:latin typeface="Times New Roman"/>
                <a:cs typeface="Times New Roman"/>
              </a:rPr>
              <a:t>1.23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4328651" y="3338991"/>
            <a:ext cx="224154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>
                <a:solidFill>
                  <a:srgbClr val="7A0000"/>
                </a:solidFill>
                <a:latin typeface="Times New Roman"/>
                <a:cs typeface="Times New Roman"/>
              </a:rPr>
              <a:t>21</a:t>
            </a:r>
            <a:r>
              <a:rPr dirty="0" sz="600" spc="-50">
                <a:solidFill>
                  <a:srgbClr val="7A0000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7A0000"/>
                </a:solidFill>
                <a:latin typeface="Times New Roman"/>
                <a:cs typeface="Times New Roman"/>
              </a:rPr>
              <a:t>/</a:t>
            </a:r>
            <a:r>
              <a:rPr dirty="0" sz="600" spc="-45">
                <a:solidFill>
                  <a:srgbClr val="7A0000"/>
                </a:solidFill>
                <a:latin typeface="Times New Roman"/>
                <a:cs typeface="Times New Roman"/>
              </a:rPr>
              <a:t> </a:t>
            </a:r>
            <a:r>
              <a:rPr dirty="0" sz="600" spc="-35">
                <a:solidFill>
                  <a:srgbClr val="7A0000"/>
                </a:solidFill>
                <a:latin typeface="Times New Roman"/>
                <a:cs typeface="Times New Roman"/>
              </a:rPr>
              <a:t>29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Dự</a:t>
            </a:r>
            <a:r>
              <a:rPr dirty="0" spc="25"/>
              <a:t> </a:t>
            </a:r>
            <a:r>
              <a:rPr dirty="0"/>
              <a:t>đoán</a:t>
            </a:r>
            <a:r>
              <a:rPr dirty="0" spc="25"/>
              <a:t> </a:t>
            </a:r>
            <a:r>
              <a:rPr dirty="0"/>
              <a:t>trong</a:t>
            </a:r>
            <a:r>
              <a:rPr dirty="0" spc="25"/>
              <a:t> </a:t>
            </a:r>
            <a:r>
              <a:rPr dirty="0"/>
              <a:t>dữ</a:t>
            </a:r>
            <a:r>
              <a:rPr dirty="0" spc="25"/>
              <a:t> </a:t>
            </a:r>
            <a:r>
              <a:rPr dirty="0"/>
              <a:t>liệu</a:t>
            </a:r>
            <a:r>
              <a:rPr dirty="0" spc="25"/>
              <a:t> </a:t>
            </a:r>
            <a:r>
              <a:rPr dirty="0"/>
              <a:t>thực</a:t>
            </a:r>
            <a:r>
              <a:rPr dirty="0" spc="25"/>
              <a:t> </a:t>
            </a:r>
            <a:r>
              <a:rPr dirty="0" spc="-25"/>
              <a:t>tế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100" y="774984"/>
            <a:ext cx="879532" cy="2037399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2415171" y="1097965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10" h="0">
                <a:moveTo>
                  <a:pt x="0" y="0"/>
                </a:moveTo>
                <a:lnTo>
                  <a:pt x="203547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78392" y="881695"/>
            <a:ext cx="9804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Loại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trang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phục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100" spc="-55">
                <a:latin typeface="Times New Roman"/>
                <a:cs typeface="Times New Roman"/>
              </a:rPr>
              <a:t>T-</a:t>
            </a:r>
            <a:r>
              <a:rPr dirty="0" sz="1100" spc="-10">
                <a:latin typeface="Times New Roman"/>
                <a:cs typeface="Times New Roman"/>
              </a:rPr>
              <a:t>shirt/top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84817" y="881695"/>
            <a:ext cx="8026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Xác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suất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(%)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78392" y="1241779"/>
            <a:ext cx="485140" cy="13963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imes New Roman"/>
                <a:cs typeface="Times New Roman"/>
              </a:rPr>
              <a:t>Trouser </a:t>
            </a:r>
            <a:r>
              <a:rPr dirty="0" sz="1100" spc="-25">
                <a:latin typeface="Times New Roman"/>
                <a:cs typeface="Times New Roman"/>
              </a:rPr>
              <a:t>Pullover </a:t>
            </a:r>
            <a:r>
              <a:rPr dirty="0" sz="1100" spc="-10">
                <a:latin typeface="Times New Roman"/>
                <a:cs typeface="Times New Roman"/>
              </a:rPr>
              <a:t>Dress </a:t>
            </a:r>
            <a:r>
              <a:rPr dirty="0" sz="1100" spc="-20">
                <a:latin typeface="Times New Roman"/>
                <a:cs typeface="Times New Roman"/>
              </a:rPr>
              <a:t>Coat </a:t>
            </a:r>
            <a:r>
              <a:rPr dirty="0" sz="1100" spc="-10">
                <a:latin typeface="Times New Roman"/>
                <a:cs typeface="Times New Roman"/>
              </a:rPr>
              <a:t>Sandal Shirt Sneaker </a:t>
            </a:r>
            <a:r>
              <a:rPr dirty="0" sz="1100" spc="-25">
                <a:latin typeface="Times New Roman"/>
                <a:cs typeface="Times New Roman"/>
              </a:rPr>
              <a:t>Bag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50330" y="1241779"/>
            <a:ext cx="337185" cy="1396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99.96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0.04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4" name="object 14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478392" y="2628900"/>
            <a:ext cx="645160" cy="1924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Times New Roman"/>
                <a:cs typeface="Times New Roman"/>
              </a:rPr>
              <a:t>Ankle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boot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19603" y="2628900"/>
            <a:ext cx="267970" cy="1924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4328651" y="3338991"/>
            <a:ext cx="224154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>
                <a:solidFill>
                  <a:srgbClr val="7A0000"/>
                </a:solidFill>
                <a:latin typeface="Times New Roman"/>
                <a:cs typeface="Times New Roman"/>
              </a:rPr>
              <a:t>22</a:t>
            </a:r>
            <a:r>
              <a:rPr dirty="0" sz="600" spc="-50">
                <a:solidFill>
                  <a:srgbClr val="7A0000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7A0000"/>
                </a:solidFill>
                <a:latin typeface="Times New Roman"/>
                <a:cs typeface="Times New Roman"/>
              </a:rPr>
              <a:t>/</a:t>
            </a:r>
            <a:r>
              <a:rPr dirty="0" sz="600" spc="-45">
                <a:solidFill>
                  <a:srgbClr val="7A0000"/>
                </a:solidFill>
                <a:latin typeface="Times New Roman"/>
                <a:cs typeface="Times New Roman"/>
              </a:rPr>
              <a:t> </a:t>
            </a:r>
            <a:r>
              <a:rPr dirty="0" sz="600" spc="-35">
                <a:solidFill>
                  <a:srgbClr val="7A0000"/>
                </a:solidFill>
                <a:latin typeface="Times New Roman"/>
                <a:cs typeface="Times New Roman"/>
              </a:rPr>
              <a:t>29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Dự</a:t>
            </a:r>
            <a:r>
              <a:rPr dirty="0" spc="25"/>
              <a:t> </a:t>
            </a:r>
            <a:r>
              <a:rPr dirty="0"/>
              <a:t>đoán</a:t>
            </a:r>
            <a:r>
              <a:rPr dirty="0" spc="25"/>
              <a:t> </a:t>
            </a:r>
            <a:r>
              <a:rPr dirty="0"/>
              <a:t>trong</a:t>
            </a:r>
            <a:r>
              <a:rPr dirty="0" spc="25"/>
              <a:t> </a:t>
            </a:r>
            <a:r>
              <a:rPr dirty="0"/>
              <a:t>dữ</a:t>
            </a:r>
            <a:r>
              <a:rPr dirty="0" spc="25"/>
              <a:t> </a:t>
            </a:r>
            <a:r>
              <a:rPr dirty="0"/>
              <a:t>liệu</a:t>
            </a:r>
            <a:r>
              <a:rPr dirty="0" spc="25"/>
              <a:t> </a:t>
            </a:r>
            <a:r>
              <a:rPr dirty="0"/>
              <a:t>thực</a:t>
            </a:r>
            <a:r>
              <a:rPr dirty="0" spc="25"/>
              <a:t> </a:t>
            </a:r>
            <a:r>
              <a:rPr dirty="0" spc="-25"/>
              <a:t>tế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33" y="774984"/>
            <a:ext cx="1914932" cy="2182132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2415171" y="1097965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10" h="0">
                <a:moveTo>
                  <a:pt x="0" y="0"/>
                </a:moveTo>
                <a:lnTo>
                  <a:pt x="203547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78392" y="881695"/>
            <a:ext cx="9804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Loại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trang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phục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100" spc="-55">
                <a:latin typeface="Times New Roman"/>
                <a:cs typeface="Times New Roman"/>
              </a:rPr>
              <a:t>T-</a:t>
            </a:r>
            <a:r>
              <a:rPr dirty="0" sz="1100" spc="-10">
                <a:latin typeface="Times New Roman"/>
                <a:cs typeface="Times New Roman"/>
              </a:rPr>
              <a:t>shirt/top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84817" y="881695"/>
            <a:ext cx="8026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Xác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suất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(%)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5"/>
              </a:spcBef>
            </a:pPr>
            <a:r>
              <a:rPr dirty="0" sz="1100" spc="-20">
                <a:latin typeface="Times New Roman"/>
                <a:cs typeface="Times New Roman"/>
              </a:rPr>
              <a:t>0.14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78392" y="1241779"/>
            <a:ext cx="485140" cy="13963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imes New Roman"/>
                <a:cs typeface="Times New Roman"/>
              </a:rPr>
              <a:t>Trouser </a:t>
            </a:r>
            <a:r>
              <a:rPr dirty="0" sz="1100" spc="-25">
                <a:latin typeface="Times New Roman"/>
                <a:cs typeface="Times New Roman"/>
              </a:rPr>
              <a:t>Pullover </a:t>
            </a:r>
            <a:r>
              <a:rPr dirty="0" sz="1100" spc="-10">
                <a:latin typeface="Times New Roman"/>
                <a:cs typeface="Times New Roman"/>
              </a:rPr>
              <a:t>Dress </a:t>
            </a:r>
            <a:r>
              <a:rPr dirty="0" sz="1100" spc="-20">
                <a:latin typeface="Times New Roman"/>
                <a:cs typeface="Times New Roman"/>
              </a:rPr>
              <a:t>Coat </a:t>
            </a:r>
            <a:r>
              <a:rPr dirty="0" sz="1100" spc="-10">
                <a:latin typeface="Times New Roman"/>
                <a:cs typeface="Times New Roman"/>
              </a:rPr>
              <a:t>Sandal Shirt Sneaker </a:t>
            </a:r>
            <a:r>
              <a:rPr dirty="0" sz="1100" spc="-25">
                <a:latin typeface="Times New Roman"/>
                <a:cs typeface="Times New Roman"/>
              </a:rPr>
              <a:t>Bag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50330" y="1241779"/>
            <a:ext cx="337185" cy="1396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0.36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2.47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13.04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56.35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0.03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27.56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4" name="object 14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478392" y="2628900"/>
            <a:ext cx="645160" cy="1924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Times New Roman"/>
                <a:cs typeface="Times New Roman"/>
              </a:rPr>
              <a:t>Ankle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boot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19603" y="2628900"/>
            <a:ext cx="267970" cy="1924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0">
                <a:latin typeface="Times New Roman"/>
                <a:cs typeface="Times New Roman"/>
              </a:rPr>
              <a:t>0.04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4328651" y="3338991"/>
            <a:ext cx="224154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>
                <a:solidFill>
                  <a:srgbClr val="7A0000"/>
                </a:solidFill>
                <a:latin typeface="Times New Roman"/>
                <a:cs typeface="Times New Roman"/>
              </a:rPr>
              <a:t>23</a:t>
            </a:r>
            <a:r>
              <a:rPr dirty="0" sz="600" spc="-50">
                <a:solidFill>
                  <a:srgbClr val="7A0000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7A0000"/>
                </a:solidFill>
                <a:latin typeface="Times New Roman"/>
                <a:cs typeface="Times New Roman"/>
              </a:rPr>
              <a:t>/</a:t>
            </a:r>
            <a:r>
              <a:rPr dirty="0" sz="600" spc="-45">
                <a:solidFill>
                  <a:srgbClr val="7A0000"/>
                </a:solidFill>
                <a:latin typeface="Times New Roman"/>
                <a:cs typeface="Times New Roman"/>
              </a:rPr>
              <a:t> </a:t>
            </a:r>
            <a:r>
              <a:rPr dirty="0" sz="600" spc="-35">
                <a:solidFill>
                  <a:srgbClr val="7A0000"/>
                </a:solidFill>
                <a:latin typeface="Times New Roman"/>
                <a:cs typeface="Times New Roman"/>
              </a:rPr>
              <a:t>29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Dự</a:t>
            </a:r>
            <a:r>
              <a:rPr dirty="0" spc="25"/>
              <a:t> </a:t>
            </a:r>
            <a:r>
              <a:rPr dirty="0"/>
              <a:t>đoán</a:t>
            </a:r>
            <a:r>
              <a:rPr dirty="0" spc="25"/>
              <a:t> </a:t>
            </a:r>
            <a:r>
              <a:rPr dirty="0"/>
              <a:t>trong</a:t>
            </a:r>
            <a:r>
              <a:rPr dirty="0" spc="25"/>
              <a:t> </a:t>
            </a:r>
            <a:r>
              <a:rPr dirty="0"/>
              <a:t>dữ</a:t>
            </a:r>
            <a:r>
              <a:rPr dirty="0" spc="25"/>
              <a:t> </a:t>
            </a:r>
            <a:r>
              <a:rPr dirty="0"/>
              <a:t>liệu</a:t>
            </a:r>
            <a:r>
              <a:rPr dirty="0" spc="25"/>
              <a:t> </a:t>
            </a:r>
            <a:r>
              <a:rPr dirty="0"/>
              <a:t>thực</a:t>
            </a:r>
            <a:r>
              <a:rPr dirty="0" spc="25"/>
              <a:t> </a:t>
            </a:r>
            <a:r>
              <a:rPr dirty="0" spc="-25"/>
              <a:t>tế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33" y="774984"/>
            <a:ext cx="2059665" cy="2182132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2415171" y="1097965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10" h="0">
                <a:moveTo>
                  <a:pt x="0" y="0"/>
                </a:moveTo>
                <a:lnTo>
                  <a:pt x="203547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78392" y="881695"/>
            <a:ext cx="9804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Loại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trang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phục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100" spc="-55">
                <a:latin typeface="Times New Roman"/>
                <a:cs typeface="Times New Roman"/>
              </a:rPr>
              <a:t>T-</a:t>
            </a:r>
            <a:r>
              <a:rPr dirty="0" sz="1100" spc="-10">
                <a:latin typeface="Times New Roman"/>
                <a:cs typeface="Times New Roman"/>
              </a:rPr>
              <a:t>shirt/top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84817" y="881695"/>
            <a:ext cx="8026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Xác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suất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(%)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5"/>
              </a:spcBef>
            </a:pPr>
            <a:r>
              <a:rPr dirty="0" sz="1100" spc="-20">
                <a:latin typeface="Times New Roman"/>
                <a:cs typeface="Times New Roman"/>
              </a:rPr>
              <a:t>0.76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78392" y="1241779"/>
            <a:ext cx="645160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6510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imes New Roman"/>
                <a:cs typeface="Times New Roman"/>
              </a:rPr>
              <a:t>Trouser </a:t>
            </a:r>
            <a:r>
              <a:rPr dirty="0" sz="1100" spc="-25">
                <a:latin typeface="Times New Roman"/>
                <a:cs typeface="Times New Roman"/>
              </a:rPr>
              <a:t>Pullover </a:t>
            </a:r>
            <a:r>
              <a:rPr dirty="0" sz="1100" spc="-10">
                <a:latin typeface="Times New Roman"/>
                <a:cs typeface="Times New Roman"/>
              </a:rPr>
              <a:t>Dress </a:t>
            </a:r>
            <a:r>
              <a:rPr dirty="0" sz="1100" spc="-20">
                <a:latin typeface="Times New Roman"/>
                <a:cs typeface="Times New Roman"/>
              </a:rPr>
              <a:t>Coat </a:t>
            </a:r>
            <a:r>
              <a:rPr dirty="0" sz="1100" spc="-10">
                <a:latin typeface="Times New Roman"/>
                <a:cs typeface="Times New Roman"/>
              </a:rPr>
              <a:t>Sandal Shirt Sneaker </a:t>
            </a:r>
            <a:r>
              <a:rPr dirty="0" sz="1100" spc="-25">
                <a:latin typeface="Times New Roman"/>
                <a:cs typeface="Times New Roman"/>
              </a:rPr>
              <a:t>Bag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imes New Roman"/>
                <a:cs typeface="Times New Roman"/>
              </a:rPr>
              <a:t>Ankle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boot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50330" y="1241779"/>
            <a:ext cx="337185" cy="156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1.10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0.03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52.82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45.24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0.04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4" name="object 14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24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Dự</a:t>
            </a:r>
            <a:r>
              <a:rPr dirty="0" spc="25"/>
              <a:t> </a:t>
            </a:r>
            <a:r>
              <a:rPr dirty="0"/>
              <a:t>đoán</a:t>
            </a:r>
            <a:r>
              <a:rPr dirty="0" spc="25"/>
              <a:t> </a:t>
            </a:r>
            <a:r>
              <a:rPr dirty="0"/>
              <a:t>trong</a:t>
            </a:r>
            <a:r>
              <a:rPr dirty="0" spc="25"/>
              <a:t> </a:t>
            </a:r>
            <a:r>
              <a:rPr dirty="0"/>
              <a:t>dữ</a:t>
            </a:r>
            <a:r>
              <a:rPr dirty="0" spc="25"/>
              <a:t> </a:t>
            </a:r>
            <a:r>
              <a:rPr dirty="0"/>
              <a:t>liệu</a:t>
            </a:r>
            <a:r>
              <a:rPr dirty="0" spc="25"/>
              <a:t> </a:t>
            </a:r>
            <a:r>
              <a:rPr dirty="0"/>
              <a:t>thực</a:t>
            </a:r>
            <a:r>
              <a:rPr dirty="0" spc="25"/>
              <a:t> </a:t>
            </a:r>
            <a:r>
              <a:rPr dirty="0" spc="-25"/>
              <a:t>tế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33" y="774984"/>
            <a:ext cx="2059665" cy="2182132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2415171" y="1097965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10" h="0">
                <a:moveTo>
                  <a:pt x="0" y="0"/>
                </a:moveTo>
                <a:lnTo>
                  <a:pt x="203547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78392" y="881695"/>
            <a:ext cx="9804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Loại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trang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phục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100" spc="-55">
                <a:latin typeface="Times New Roman"/>
                <a:cs typeface="Times New Roman"/>
              </a:rPr>
              <a:t>T-</a:t>
            </a:r>
            <a:r>
              <a:rPr dirty="0" sz="1100" spc="-10">
                <a:latin typeface="Times New Roman"/>
                <a:cs typeface="Times New Roman"/>
              </a:rPr>
              <a:t>shirt/top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84817" y="881695"/>
            <a:ext cx="8026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Xác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suất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(%)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5"/>
              </a:spcBef>
            </a:pPr>
            <a:r>
              <a:rPr dirty="0" sz="1100" spc="-20">
                <a:latin typeface="Times New Roman"/>
                <a:cs typeface="Times New Roman"/>
              </a:rPr>
              <a:t>4.58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78392" y="1241779"/>
            <a:ext cx="645160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6510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imes New Roman"/>
                <a:cs typeface="Times New Roman"/>
              </a:rPr>
              <a:t>Trouser </a:t>
            </a:r>
            <a:r>
              <a:rPr dirty="0" sz="1100" spc="-25">
                <a:latin typeface="Times New Roman"/>
                <a:cs typeface="Times New Roman"/>
              </a:rPr>
              <a:t>Pullover </a:t>
            </a:r>
            <a:r>
              <a:rPr dirty="0" sz="1100" spc="-10">
                <a:latin typeface="Times New Roman"/>
                <a:cs typeface="Times New Roman"/>
              </a:rPr>
              <a:t>Dress </a:t>
            </a:r>
            <a:r>
              <a:rPr dirty="0" sz="1100" spc="-20">
                <a:latin typeface="Times New Roman"/>
                <a:cs typeface="Times New Roman"/>
              </a:rPr>
              <a:t>Coat </a:t>
            </a:r>
            <a:r>
              <a:rPr dirty="0" sz="1100" spc="-10">
                <a:latin typeface="Times New Roman"/>
                <a:cs typeface="Times New Roman"/>
              </a:rPr>
              <a:t>Sandal Shirt Sneaker </a:t>
            </a:r>
            <a:r>
              <a:rPr dirty="0" sz="1100" spc="-25">
                <a:latin typeface="Times New Roman"/>
                <a:cs typeface="Times New Roman"/>
              </a:rPr>
              <a:t>Bag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imes New Roman"/>
                <a:cs typeface="Times New Roman"/>
              </a:rPr>
              <a:t>Ankle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boot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50330" y="1241779"/>
            <a:ext cx="337185" cy="156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imes New Roman"/>
                <a:cs typeface="Times New Roman"/>
              </a:rPr>
              <a:t>0.03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11.26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7.33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48.74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0.06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23.77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0.19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3.76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0.29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4" name="object 14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24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Dự</a:t>
            </a:r>
            <a:r>
              <a:rPr dirty="0" spc="25"/>
              <a:t> </a:t>
            </a:r>
            <a:r>
              <a:rPr dirty="0"/>
              <a:t>đoán</a:t>
            </a:r>
            <a:r>
              <a:rPr dirty="0" spc="25"/>
              <a:t> </a:t>
            </a:r>
            <a:r>
              <a:rPr dirty="0"/>
              <a:t>trong</a:t>
            </a:r>
            <a:r>
              <a:rPr dirty="0" spc="25"/>
              <a:t> </a:t>
            </a:r>
            <a:r>
              <a:rPr dirty="0"/>
              <a:t>dữ</a:t>
            </a:r>
            <a:r>
              <a:rPr dirty="0" spc="25"/>
              <a:t> </a:t>
            </a:r>
            <a:r>
              <a:rPr dirty="0"/>
              <a:t>liệu</a:t>
            </a:r>
            <a:r>
              <a:rPr dirty="0" spc="25"/>
              <a:t> </a:t>
            </a:r>
            <a:r>
              <a:rPr dirty="0"/>
              <a:t>thực</a:t>
            </a:r>
            <a:r>
              <a:rPr dirty="0" spc="25"/>
              <a:t> </a:t>
            </a:r>
            <a:r>
              <a:rPr dirty="0" spc="-25"/>
              <a:t>tế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400" y="774984"/>
            <a:ext cx="1987299" cy="2182132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2415171" y="1097965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10" h="0">
                <a:moveTo>
                  <a:pt x="0" y="0"/>
                </a:moveTo>
                <a:lnTo>
                  <a:pt x="203547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78392" y="881695"/>
            <a:ext cx="9804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Loại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trang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phục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100" spc="-55">
                <a:latin typeface="Times New Roman"/>
                <a:cs typeface="Times New Roman"/>
              </a:rPr>
              <a:t>T-</a:t>
            </a:r>
            <a:r>
              <a:rPr dirty="0" sz="1100" spc="-10">
                <a:latin typeface="Times New Roman"/>
                <a:cs typeface="Times New Roman"/>
              </a:rPr>
              <a:t>shirt/top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84817" y="881695"/>
            <a:ext cx="8026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Xác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suất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(%)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5"/>
              </a:spcBef>
            </a:pPr>
            <a:r>
              <a:rPr dirty="0" sz="1100" spc="-20">
                <a:latin typeface="Times New Roman"/>
                <a:cs typeface="Times New Roman"/>
              </a:rPr>
              <a:t>0.71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78392" y="1241779"/>
            <a:ext cx="485140" cy="13963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imes New Roman"/>
                <a:cs typeface="Times New Roman"/>
              </a:rPr>
              <a:t>Trouser </a:t>
            </a:r>
            <a:r>
              <a:rPr dirty="0" sz="1100" spc="-25">
                <a:latin typeface="Times New Roman"/>
                <a:cs typeface="Times New Roman"/>
              </a:rPr>
              <a:t>Pullover </a:t>
            </a:r>
            <a:r>
              <a:rPr dirty="0" sz="1100" spc="-10">
                <a:latin typeface="Times New Roman"/>
                <a:cs typeface="Times New Roman"/>
              </a:rPr>
              <a:t>Dress </a:t>
            </a:r>
            <a:r>
              <a:rPr dirty="0" sz="1100" spc="-20">
                <a:latin typeface="Times New Roman"/>
                <a:cs typeface="Times New Roman"/>
              </a:rPr>
              <a:t>Coat </a:t>
            </a:r>
            <a:r>
              <a:rPr dirty="0" sz="1100" spc="-10">
                <a:latin typeface="Times New Roman"/>
                <a:cs typeface="Times New Roman"/>
              </a:rPr>
              <a:t>Sandal Shirt Sneaker </a:t>
            </a:r>
            <a:r>
              <a:rPr dirty="0" sz="1100" spc="-25">
                <a:latin typeface="Times New Roman"/>
                <a:cs typeface="Times New Roman"/>
              </a:rPr>
              <a:t>Bag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50330" y="1241779"/>
            <a:ext cx="337185" cy="1396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50.58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0.10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48.61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4" name="object 14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478392" y="2628900"/>
            <a:ext cx="645160" cy="1924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Times New Roman"/>
                <a:cs typeface="Times New Roman"/>
              </a:rPr>
              <a:t>Ankle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boot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19603" y="2628900"/>
            <a:ext cx="267970" cy="1924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26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Dự</a:t>
            </a:r>
            <a:r>
              <a:rPr dirty="0" spc="25"/>
              <a:t> </a:t>
            </a:r>
            <a:r>
              <a:rPr dirty="0"/>
              <a:t>đoán</a:t>
            </a:r>
            <a:r>
              <a:rPr dirty="0" spc="25"/>
              <a:t> </a:t>
            </a:r>
            <a:r>
              <a:rPr dirty="0"/>
              <a:t>trong</a:t>
            </a:r>
            <a:r>
              <a:rPr dirty="0" spc="25"/>
              <a:t> </a:t>
            </a:r>
            <a:r>
              <a:rPr dirty="0"/>
              <a:t>dữ</a:t>
            </a:r>
            <a:r>
              <a:rPr dirty="0" spc="25"/>
              <a:t> </a:t>
            </a:r>
            <a:r>
              <a:rPr dirty="0"/>
              <a:t>liệu</a:t>
            </a:r>
            <a:r>
              <a:rPr dirty="0" spc="25"/>
              <a:t> </a:t>
            </a:r>
            <a:r>
              <a:rPr dirty="0"/>
              <a:t>thực</a:t>
            </a:r>
            <a:r>
              <a:rPr dirty="0" spc="25"/>
              <a:t> </a:t>
            </a:r>
            <a:r>
              <a:rPr dirty="0" spc="-25"/>
              <a:t>tế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33" y="774984"/>
            <a:ext cx="2059665" cy="2182132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2415171" y="1097965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10" h="0">
                <a:moveTo>
                  <a:pt x="0" y="0"/>
                </a:moveTo>
                <a:lnTo>
                  <a:pt x="203547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78392" y="881695"/>
            <a:ext cx="9804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Loại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trang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phục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100" spc="-55">
                <a:latin typeface="Times New Roman"/>
                <a:cs typeface="Times New Roman"/>
              </a:rPr>
              <a:t>T-</a:t>
            </a:r>
            <a:r>
              <a:rPr dirty="0" sz="1100" spc="-10">
                <a:latin typeface="Times New Roman"/>
                <a:cs typeface="Times New Roman"/>
              </a:rPr>
              <a:t>shirt/top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84817" y="881695"/>
            <a:ext cx="8026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Xác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suất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(%)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5"/>
              </a:spcBef>
            </a:pPr>
            <a:r>
              <a:rPr dirty="0" sz="1100" spc="-20">
                <a:latin typeface="Times New Roman"/>
                <a:cs typeface="Times New Roman"/>
              </a:rPr>
              <a:t>0.74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78392" y="1241779"/>
            <a:ext cx="645160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6510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imes New Roman"/>
                <a:cs typeface="Times New Roman"/>
              </a:rPr>
              <a:t>Trouser </a:t>
            </a:r>
            <a:r>
              <a:rPr dirty="0" sz="1100" spc="-25">
                <a:latin typeface="Times New Roman"/>
                <a:cs typeface="Times New Roman"/>
              </a:rPr>
              <a:t>Pullover </a:t>
            </a:r>
            <a:r>
              <a:rPr dirty="0" sz="1100" spc="-10">
                <a:latin typeface="Times New Roman"/>
                <a:cs typeface="Times New Roman"/>
              </a:rPr>
              <a:t>Dress </a:t>
            </a:r>
            <a:r>
              <a:rPr dirty="0" sz="1100" spc="-20">
                <a:latin typeface="Times New Roman"/>
                <a:cs typeface="Times New Roman"/>
              </a:rPr>
              <a:t>Coat </a:t>
            </a:r>
            <a:r>
              <a:rPr dirty="0" sz="1100" spc="-10">
                <a:latin typeface="Times New Roman"/>
                <a:cs typeface="Times New Roman"/>
              </a:rPr>
              <a:t>Sandal Shirt Sneaker </a:t>
            </a:r>
            <a:r>
              <a:rPr dirty="0" sz="1100" spc="-25">
                <a:latin typeface="Times New Roman"/>
                <a:cs typeface="Times New Roman"/>
              </a:rPr>
              <a:t>Bag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imes New Roman"/>
                <a:cs typeface="Times New Roman"/>
              </a:rPr>
              <a:t>Ankle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boot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50330" y="1241779"/>
            <a:ext cx="337185" cy="156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imes New Roman"/>
                <a:cs typeface="Times New Roman"/>
              </a:rPr>
              <a:t>0.01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33.43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0.07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4.07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61.65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0.00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0.02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0.01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4" name="object 14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4328651" y="3338991"/>
            <a:ext cx="224154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>
                <a:solidFill>
                  <a:srgbClr val="7A0000"/>
                </a:solidFill>
                <a:latin typeface="Times New Roman"/>
                <a:cs typeface="Times New Roman"/>
              </a:rPr>
              <a:t>27</a:t>
            </a:r>
            <a:r>
              <a:rPr dirty="0" sz="600" spc="-50">
                <a:solidFill>
                  <a:srgbClr val="7A0000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7A0000"/>
                </a:solidFill>
                <a:latin typeface="Times New Roman"/>
                <a:cs typeface="Times New Roman"/>
              </a:rPr>
              <a:t>/</a:t>
            </a:r>
            <a:r>
              <a:rPr dirty="0" sz="600" spc="-45">
                <a:solidFill>
                  <a:srgbClr val="7A0000"/>
                </a:solidFill>
                <a:latin typeface="Times New Roman"/>
                <a:cs typeface="Times New Roman"/>
              </a:rPr>
              <a:t> </a:t>
            </a:r>
            <a:r>
              <a:rPr dirty="0" sz="600" spc="-35">
                <a:solidFill>
                  <a:srgbClr val="7A0000"/>
                </a:solidFill>
                <a:latin typeface="Times New Roman"/>
                <a:cs typeface="Times New Roman"/>
              </a:rPr>
              <a:t>29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Dự</a:t>
            </a:r>
            <a:r>
              <a:rPr dirty="0" spc="25"/>
              <a:t> </a:t>
            </a:r>
            <a:r>
              <a:rPr dirty="0"/>
              <a:t>đoán</a:t>
            </a:r>
            <a:r>
              <a:rPr dirty="0" spc="25"/>
              <a:t> </a:t>
            </a:r>
            <a:r>
              <a:rPr dirty="0"/>
              <a:t>trong</a:t>
            </a:r>
            <a:r>
              <a:rPr dirty="0" spc="25"/>
              <a:t> </a:t>
            </a:r>
            <a:r>
              <a:rPr dirty="0"/>
              <a:t>dữ</a:t>
            </a:r>
            <a:r>
              <a:rPr dirty="0" spc="25"/>
              <a:t> </a:t>
            </a:r>
            <a:r>
              <a:rPr dirty="0"/>
              <a:t>liệu</a:t>
            </a:r>
            <a:r>
              <a:rPr dirty="0" spc="25"/>
              <a:t> </a:t>
            </a:r>
            <a:r>
              <a:rPr dirty="0"/>
              <a:t>thực</a:t>
            </a:r>
            <a:r>
              <a:rPr dirty="0" spc="25"/>
              <a:t> </a:t>
            </a:r>
            <a:r>
              <a:rPr dirty="0" spc="-25"/>
              <a:t>tế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066" y="774984"/>
            <a:ext cx="1324866" cy="1742365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2415171" y="1097965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10" h="0">
                <a:moveTo>
                  <a:pt x="0" y="0"/>
                </a:moveTo>
                <a:lnTo>
                  <a:pt x="203547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478392" y="881695"/>
            <a:ext cx="9804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Loại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trang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phục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100" spc="-55">
                <a:latin typeface="Times New Roman"/>
                <a:cs typeface="Times New Roman"/>
              </a:rPr>
              <a:t>T-</a:t>
            </a:r>
            <a:r>
              <a:rPr dirty="0" sz="1100" spc="-10">
                <a:latin typeface="Times New Roman"/>
                <a:cs typeface="Times New Roman"/>
              </a:rPr>
              <a:t>shirt/top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84817" y="881695"/>
            <a:ext cx="802640" cy="379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Times New Roman"/>
                <a:cs typeface="Times New Roman"/>
              </a:rPr>
              <a:t>Xác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suất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(%)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5"/>
              </a:spcBef>
            </a:pPr>
            <a:r>
              <a:rPr dirty="0" sz="1100" spc="-10">
                <a:latin typeface="Times New Roman"/>
                <a:cs typeface="Times New Roman"/>
              </a:rPr>
              <a:t>19.40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78392" y="1241779"/>
            <a:ext cx="645160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6510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imes New Roman"/>
                <a:cs typeface="Times New Roman"/>
              </a:rPr>
              <a:t>Trouser </a:t>
            </a:r>
            <a:r>
              <a:rPr dirty="0" sz="1100" spc="-25">
                <a:latin typeface="Times New Roman"/>
                <a:cs typeface="Times New Roman"/>
              </a:rPr>
              <a:t>Pullover </a:t>
            </a:r>
            <a:r>
              <a:rPr dirty="0" sz="1100" spc="-10">
                <a:latin typeface="Times New Roman"/>
                <a:cs typeface="Times New Roman"/>
              </a:rPr>
              <a:t>Dress </a:t>
            </a:r>
            <a:r>
              <a:rPr dirty="0" sz="1100" spc="-20">
                <a:latin typeface="Times New Roman"/>
                <a:cs typeface="Times New Roman"/>
              </a:rPr>
              <a:t>Coat </a:t>
            </a:r>
            <a:r>
              <a:rPr dirty="0" sz="1100" spc="-10">
                <a:latin typeface="Times New Roman"/>
                <a:cs typeface="Times New Roman"/>
              </a:rPr>
              <a:t>Sandal Shirt Sneaker </a:t>
            </a:r>
            <a:r>
              <a:rPr dirty="0" sz="1100" spc="-25">
                <a:latin typeface="Times New Roman"/>
                <a:cs typeface="Times New Roman"/>
              </a:rPr>
              <a:t>Bag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imes New Roman"/>
                <a:cs typeface="Times New Roman"/>
              </a:rPr>
              <a:t>Ankle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boot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50330" y="1241779"/>
            <a:ext cx="337185" cy="156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imes New Roman"/>
                <a:cs typeface="Times New Roman"/>
              </a:rPr>
              <a:t>0.01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0.81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19.84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12.93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0.14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43.13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0.46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3.02</a:t>
            </a: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imes New Roman"/>
                <a:cs typeface="Times New Roman"/>
              </a:rPr>
              <a:t>0.28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4" name="object 14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29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Dự</a:t>
            </a:r>
            <a:r>
              <a:rPr dirty="0" spc="25"/>
              <a:t> </a:t>
            </a:r>
            <a:r>
              <a:rPr dirty="0"/>
              <a:t>đoán</a:t>
            </a:r>
            <a:r>
              <a:rPr dirty="0" spc="25"/>
              <a:t> </a:t>
            </a:r>
            <a:r>
              <a:rPr dirty="0"/>
              <a:t>trong</a:t>
            </a:r>
            <a:r>
              <a:rPr dirty="0" spc="25"/>
              <a:t> </a:t>
            </a:r>
            <a:r>
              <a:rPr dirty="0"/>
              <a:t>dữ</a:t>
            </a:r>
            <a:r>
              <a:rPr dirty="0" spc="25"/>
              <a:t> </a:t>
            </a:r>
            <a:r>
              <a:rPr dirty="0"/>
              <a:t>liệu</a:t>
            </a:r>
            <a:r>
              <a:rPr dirty="0" spc="25"/>
              <a:t> </a:t>
            </a:r>
            <a:r>
              <a:rPr dirty="0"/>
              <a:t>thực</a:t>
            </a:r>
            <a:r>
              <a:rPr dirty="0" spc="25"/>
              <a:t> </a:t>
            </a:r>
            <a:r>
              <a:rPr dirty="0" spc="-25"/>
              <a:t>tế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433" y="587265"/>
            <a:ext cx="1692265" cy="218213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0185" y="537165"/>
            <a:ext cx="2165432" cy="2287898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25844" y="2845891"/>
            <a:ext cx="4152265" cy="5213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2165">
              <a:lnSpc>
                <a:spcPts val="1280"/>
              </a:lnSpc>
              <a:spcBef>
                <a:spcPts val="90"/>
              </a:spcBef>
              <a:tabLst>
                <a:tab pos="2921000" algn="l"/>
              </a:tabLst>
            </a:pPr>
            <a:r>
              <a:rPr dirty="0" sz="1100">
                <a:latin typeface="Times New Roman"/>
                <a:cs typeface="Times New Roman"/>
              </a:rPr>
              <a:t>Ảnh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gốc</a:t>
            </a:r>
            <a:r>
              <a:rPr dirty="0" sz="1100">
                <a:latin typeface="Times New Roman"/>
                <a:cs typeface="Times New Roman"/>
              </a:rPr>
              <a:t>	Ảnh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sau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xử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lý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Times New Roman"/>
                <a:cs typeface="Times New Roman"/>
              </a:rPr>
              <a:t>»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Nhược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điểm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của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CNN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phân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tích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toàn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bộ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ảnh,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những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vùng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dư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thừa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không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imes New Roman"/>
                <a:cs typeface="Times New Roman"/>
              </a:rPr>
              <a:t>cần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thiết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1" name="object 11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5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29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17192" y="1910"/>
            <a:ext cx="3314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Giới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thiệu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Giới</a:t>
            </a:r>
            <a:r>
              <a:rPr dirty="0" spc="30"/>
              <a:t> </a:t>
            </a:r>
            <a:r>
              <a:rPr dirty="0" spc="-10"/>
              <a:t>thiệu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25844" y="1434794"/>
            <a:ext cx="424878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imes New Roman"/>
                <a:cs typeface="Times New Roman"/>
              </a:rPr>
              <a:t>Đây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là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tập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dữ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liệu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về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thời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trang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với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10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lớp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Times New Roman"/>
                <a:cs typeface="Times New Roman"/>
              </a:rPr>
              <a:t>’T-</a:t>
            </a:r>
            <a:r>
              <a:rPr dirty="0" sz="1100" spc="-10">
                <a:latin typeface="Times New Roman"/>
                <a:cs typeface="Times New Roman"/>
              </a:rPr>
              <a:t>shirt/top’,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’Trouser’,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’Pullover’, </a:t>
            </a:r>
            <a:r>
              <a:rPr dirty="0" sz="1100" spc="-20">
                <a:latin typeface="Times New Roman"/>
                <a:cs typeface="Times New Roman"/>
              </a:rPr>
              <a:t>’Dress’,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’Coat’,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’Sandal’,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’Shirt’,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’Sneaker’,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’Bag’,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’Ankle </a:t>
            </a:r>
            <a:r>
              <a:rPr dirty="0" sz="1100">
                <a:latin typeface="Times New Roman"/>
                <a:cs typeface="Times New Roman"/>
              </a:rPr>
              <a:t>boot’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thứ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tự. </a:t>
            </a:r>
            <a:r>
              <a:rPr dirty="0" sz="1100" spc="-50">
                <a:latin typeface="Times New Roman"/>
                <a:cs typeface="Times New Roman"/>
              </a:rPr>
              <a:t>Với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tổng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dữ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liệu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là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70.000</a:t>
            </a:r>
            <a:r>
              <a:rPr dirty="0" sz="1100" spc="-25">
                <a:latin typeface="Times New Roman"/>
                <a:cs typeface="Times New Roman"/>
              </a:rPr>
              <a:t> ảnh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9" name="object 9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3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50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17192" y="1910"/>
            <a:ext cx="3314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Giới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thiệu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5300" y="200632"/>
            <a:ext cx="7594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Giới</a:t>
            </a:r>
            <a:r>
              <a:rPr dirty="0" sz="1400" spc="3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CC0000"/>
                </a:solidFill>
                <a:latin typeface="Times New Roman"/>
                <a:cs typeface="Times New Roman"/>
              </a:rPr>
              <a:t>thiệu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1270" y="644695"/>
            <a:ext cx="2165497" cy="216549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61834" y="2931609"/>
            <a:ext cx="26847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Hình</a:t>
            </a:r>
            <a:r>
              <a:rPr dirty="0" sz="1000" spc="-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1:</a:t>
            </a:r>
            <a:r>
              <a:rPr dirty="0" sz="1000" spc="-2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Ảnh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minh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họa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dữ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liệu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đầu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vào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(đã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tổng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hợp)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50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5300" y="200632"/>
            <a:ext cx="2743835" cy="536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Xây</a:t>
            </a:r>
            <a:r>
              <a:rPr dirty="0" sz="1400" spc="1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dựng</a:t>
            </a:r>
            <a:r>
              <a:rPr dirty="0" sz="1400" spc="1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mô</a:t>
            </a:r>
            <a:r>
              <a:rPr dirty="0" sz="1400" spc="1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CC0000"/>
                </a:solidFill>
                <a:latin typeface="Times New Roman"/>
                <a:cs typeface="Times New Roman"/>
              </a:rPr>
              <a:t>hình</a:t>
            </a:r>
            <a:endParaRPr sz="1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990"/>
              </a:spcBef>
            </a:pPr>
            <a:r>
              <a:rPr dirty="0" sz="1100" spc="-25">
                <a:latin typeface="Times New Roman"/>
                <a:cs typeface="Times New Roman"/>
              </a:rPr>
              <a:t>Tập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huấn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luyện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và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tập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kiểm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thử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được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chia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thành: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44" y="796414"/>
            <a:ext cx="4330899" cy="208963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829930" y="3007466"/>
            <a:ext cx="9486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Hình</a:t>
            </a:r>
            <a:r>
              <a:rPr dirty="0" sz="1000" spc="-1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2:</a:t>
            </a:r>
            <a:r>
              <a:rPr dirty="0" sz="1000" spc="-1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Train/Test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4366609" y="3338991"/>
            <a:ext cx="18605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 spc="-10">
                <a:solidFill>
                  <a:srgbClr val="7A0000"/>
                </a:solidFill>
                <a:latin typeface="Times New Roman"/>
                <a:cs typeface="Times New Roman"/>
              </a:rPr>
              <a:t>5</a:t>
            </a:r>
            <a:r>
              <a:rPr dirty="0" sz="600" spc="-50">
                <a:solidFill>
                  <a:srgbClr val="7A0000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7A0000"/>
                </a:solidFill>
                <a:latin typeface="Times New Roman"/>
                <a:cs typeface="Times New Roman"/>
              </a:rPr>
              <a:t>/</a:t>
            </a:r>
            <a:r>
              <a:rPr dirty="0" sz="600" spc="-50">
                <a:solidFill>
                  <a:srgbClr val="7A0000"/>
                </a:solidFill>
                <a:latin typeface="Times New Roman"/>
                <a:cs typeface="Times New Roman"/>
              </a:rPr>
              <a:t> </a:t>
            </a:r>
            <a:r>
              <a:rPr dirty="0" sz="600" spc="-25">
                <a:solidFill>
                  <a:srgbClr val="7A0000"/>
                </a:solidFill>
                <a:latin typeface="Times New Roman"/>
                <a:cs typeface="Times New Roman"/>
              </a:rPr>
              <a:t>29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5300" y="200632"/>
            <a:ext cx="2388870" cy="536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Xây</a:t>
            </a:r>
            <a:r>
              <a:rPr dirty="0" sz="1400" spc="1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dựng</a:t>
            </a:r>
            <a:r>
              <a:rPr dirty="0" sz="1400" spc="1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mô</a:t>
            </a:r>
            <a:r>
              <a:rPr dirty="0" sz="1400" spc="1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CC0000"/>
                </a:solidFill>
                <a:latin typeface="Times New Roman"/>
                <a:cs typeface="Times New Roman"/>
              </a:rPr>
              <a:t>hình</a:t>
            </a:r>
            <a:endParaRPr sz="1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990"/>
              </a:spcBef>
            </a:pPr>
            <a:r>
              <a:rPr dirty="0" sz="1100">
                <a:latin typeface="Times New Roman"/>
                <a:cs typeface="Times New Roman"/>
              </a:rPr>
              <a:t>Cấu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trúc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mạng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CNN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áp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dụng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bài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toán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104" y="789847"/>
            <a:ext cx="3897887" cy="212649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560868" y="3037756"/>
            <a:ext cx="14865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Hình</a:t>
            </a:r>
            <a:r>
              <a:rPr dirty="0" sz="10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3:</a:t>
            </a:r>
            <a:r>
              <a:rPr dirty="0" sz="10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Cấu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trúc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mạng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CNN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5300" y="200632"/>
            <a:ext cx="13474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Mô</a:t>
            </a:r>
            <a:r>
              <a:rPr dirty="0" sz="1400" spc="3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hình</a:t>
            </a:r>
            <a:r>
              <a:rPr dirty="0" sz="1400" spc="3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Alex</a:t>
            </a:r>
            <a:r>
              <a:rPr dirty="0" sz="1400" spc="3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CC0000"/>
                </a:solidFill>
                <a:latin typeface="Times New Roman"/>
                <a:cs typeface="Times New Roman"/>
              </a:rPr>
              <a:t>Net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774" y="1000258"/>
            <a:ext cx="4186466" cy="126716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857070" y="2589344"/>
            <a:ext cx="894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Hình</a:t>
            </a:r>
            <a:r>
              <a:rPr dirty="0" sz="1000" spc="-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4:</a:t>
            </a:r>
            <a:r>
              <a:rPr dirty="0" sz="1000" spc="-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Alex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Net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Quá</a:t>
            </a:r>
            <a:r>
              <a:rPr dirty="0" spc="70"/>
              <a:t> </a:t>
            </a:r>
            <a:r>
              <a:rPr dirty="0"/>
              <a:t>trình</a:t>
            </a:r>
            <a:r>
              <a:rPr dirty="0" spc="70"/>
              <a:t> </a:t>
            </a:r>
            <a:r>
              <a:rPr dirty="0" spc="-10"/>
              <a:t>"học"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930" y="749162"/>
            <a:ext cx="3402953" cy="155053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5844" y="2455423"/>
            <a:ext cx="3841115" cy="753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0873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Hình</a:t>
            </a:r>
            <a:r>
              <a:rPr dirty="0" sz="10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5:</a:t>
            </a:r>
            <a:r>
              <a:rPr dirty="0" sz="1000" spc="-1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Quá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trình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học,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epoch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=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35">
                <a:latin typeface="Times New Roman"/>
                <a:cs typeface="Times New Roman"/>
              </a:rPr>
              <a:t>10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10">
                <a:latin typeface="Times New Roman"/>
                <a:cs typeface="Times New Roman"/>
              </a:rPr>
              <a:t>"accurary"ở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tập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train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và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có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sự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chênh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lệch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tương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đối,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nguy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cơ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bị </a:t>
            </a:r>
            <a:r>
              <a:rPr dirty="0" sz="1100" spc="-10">
                <a:latin typeface="Times New Roman"/>
                <a:cs typeface="Times New Roman"/>
              </a:rPr>
              <a:t>overfiting.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9886" y="1910"/>
            <a:ext cx="308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Nội</a:t>
            </a:r>
            <a:r>
              <a:rPr dirty="0" sz="600" spc="-3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600" spc="-20">
                <a:solidFill>
                  <a:srgbClr val="F2F2F2"/>
                </a:solidFill>
                <a:latin typeface="Times New Roman"/>
                <a:cs typeface="Times New Roman"/>
                <a:hlinkClick r:id="rId2" action="ppaction://hlinksldjump"/>
              </a:rPr>
              <a:t>dung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608195" cy="490220"/>
            <a:chOff x="0" y="0"/>
            <a:chExt cx="4608195" cy="490220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0"/>
              <a:ext cx="2304415" cy="142240"/>
            </a:xfrm>
            <a:custGeom>
              <a:avLst/>
              <a:gdLst/>
              <a:ahLst/>
              <a:cxnLst/>
              <a:rect l="l" t="t" r="r" b="b"/>
              <a:pathLst>
                <a:path w="2304415" h="142240">
                  <a:moveTo>
                    <a:pt x="2303995" y="0"/>
                  </a:moveTo>
                  <a:lnTo>
                    <a:pt x="0" y="0"/>
                  </a:lnTo>
                  <a:lnTo>
                    <a:pt x="0" y="141770"/>
                  </a:lnTo>
                  <a:lnTo>
                    <a:pt x="2303995" y="14177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41770"/>
              <a:ext cx="4608195" cy="348615"/>
            </a:xfrm>
            <a:custGeom>
              <a:avLst/>
              <a:gdLst/>
              <a:ahLst/>
              <a:cxnLst/>
              <a:rect l="l" t="t" r="r" b="b"/>
              <a:pathLst>
                <a:path w="4608195" h="348615">
                  <a:moveTo>
                    <a:pt x="4608004" y="0"/>
                  </a:moveTo>
                  <a:lnTo>
                    <a:pt x="0" y="0"/>
                  </a:lnTo>
                  <a:lnTo>
                    <a:pt x="0" y="348094"/>
                  </a:lnTo>
                  <a:lnTo>
                    <a:pt x="4608004" y="34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5300" y="200632"/>
            <a:ext cx="11798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Quá</a:t>
            </a:r>
            <a:r>
              <a:rPr dirty="0" sz="1400" spc="7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CC0000"/>
                </a:solidFill>
                <a:latin typeface="Times New Roman"/>
                <a:cs typeface="Times New Roman"/>
              </a:rPr>
              <a:t>trình</a:t>
            </a:r>
            <a:r>
              <a:rPr dirty="0" sz="1400" spc="7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CC0000"/>
                </a:solidFill>
                <a:latin typeface="Times New Roman"/>
                <a:cs typeface="Times New Roman"/>
              </a:rPr>
              <a:t>"học"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066" y="937163"/>
            <a:ext cx="3190166" cy="145358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425994" y="2544323"/>
            <a:ext cx="17564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Hình</a:t>
            </a:r>
            <a:r>
              <a:rPr dirty="0" sz="1000" spc="-1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333B2"/>
                </a:solidFill>
                <a:latin typeface="Times New Roman"/>
                <a:cs typeface="Times New Roman"/>
              </a:rPr>
              <a:t>6:</a:t>
            </a:r>
            <a:r>
              <a:rPr dirty="0" sz="10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Quá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trình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học,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ecpoch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=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4976"/>
            <a:ext cx="4608195" cy="111125"/>
            <a:chOff x="0" y="3344976"/>
            <a:chExt cx="4608195" cy="11112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5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4976"/>
              <a:ext cx="1536065" cy="111125"/>
            </a:xfrm>
            <a:custGeom>
              <a:avLst/>
              <a:gdLst/>
              <a:ahLst/>
              <a:cxnLst/>
              <a:rect l="l" t="t" r="r" b="b"/>
              <a:pathLst>
                <a:path w="1536064" h="111125">
                  <a:moveTo>
                    <a:pt x="1535976" y="0"/>
                  </a:moveTo>
                  <a:lnTo>
                    <a:pt x="0" y="0"/>
                  </a:lnTo>
                  <a:lnTo>
                    <a:pt x="0" y="111023"/>
                  </a:lnTo>
                  <a:lnTo>
                    <a:pt x="1535976" y="11102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Nhóm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618157" y="3338991"/>
            <a:ext cx="1372235" cy="1174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Dự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đoán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phân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loại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ảnh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thời</a:t>
            </a:r>
            <a:r>
              <a:rPr dirty="0" sz="600" spc="-1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trang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bằng</a:t>
            </a:r>
            <a:r>
              <a:rPr dirty="0" sz="600" spc="-1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600" spc="-25">
                <a:solidFill>
                  <a:srgbClr val="8E0000"/>
                </a:solidFill>
                <a:latin typeface="Times New Roman"/>
                <a:cs typeface="Times New Roman"/>
                <a:hlinkClick r:id="rId4" action="ppaction://hlinksldjump"/>
              </a:rPr>
              <a:t>CNN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Ngày </a:t>
            </a:r>
            <a:r>
              <a:rPr dirty="0"/>
              <a:t>8</a:t>
            </a:r>
            <a:r>
              <a:rPr dirty="0" spc="-5"/>
              <a:t> </a:t>
            </a:r>
            <a:r>
              <a:rPr dirty="0"/>
              <a:t>tháng</a:t>
            </a:r>
            <a:r>
              <a:rPr dirty="0" spc="-10"/>
              <a:t> </a:t>
            </a:r>
            <a:r>
              <a:rPr dirty="0"/>
              <a:t>10</a:t>
            </a:r>
            <a:r>
              <a:rPr dirty="0" spc="-5"/>
              <a:t> </a:t>
            </a:r>
            <a:r>
              <a:rPr dirty="0"/>
              <a:t>năm</a:t>
            </a:r>
            <a:r>
              <a:rPr dirty="0" spc="-10"/>
              <a:t> </a:t>
            </a:r>
            <a:r>
              <a:rPr dirty="0" spc="-20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10"/>
              <a:t>10</a:t>
            </a:fld>
            <a:r>
              <a:rPr dirty="0" spc="-50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Nhóm thực hiện: Nhóm 9  Người hướng dẫn: Hoàng Hữu Trung</dc:creator>
  <dc:title>Dự đoán phân loại ảnh thời trang bằng CNN</dc:title>
  <dcterms:created xsi:type="dcterms:W3CDTF">2025-10-08T15:42:31Z</dcterms:created>
  <dcterms:modified xsi:type="dcterms:W3CDTF">2025-10-08T15:42:31Z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2025-10-08T00:00:00Z</vt:filetime>
  </property>
  <property fmtid="{D5CDD505-2E9C-101B-9397-08002B2CF9AE}" pid="5" name="PTEX.Fullbanner">
    <vt:lpwstr>This is pdfTeX, Version 3.141592653-2.6-1.40.27 (TeX Live 2025) kpathsea version 6.4.1</vt:lpwstr>
  </property>
  <property fmtid="{D5CDD505-2E9C-101B-9397-08002B2CF9AE}" pid="6" name="Producer">
    <vt:lpwstr>pdfTeX-1.40.27</vt:lpwstr>
  </property>
</Properties>
</file>