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3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6" r:id="rId11"/>
    <p:sldId id="267" r:id="rId12"/>
    <p:sldId id="268" r:id="rId13"/>
    <p:sldId id="26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775"/>
  </p:normalViewPr>
  <p:slideViewPr>
    <p:cSldViewPr snapToGrid="0" snapToObjects="1">
      <p:cViewPr varScale="1">
        <p:scale>
          <a:sx n="90" d="100"/>
          <a:sy n="90" d="100"/>
        </p:scale>
        <p:origin x="1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EAED1-BE0D-B549-AEEA-E96F06DE719C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1BCCE-3F1F-7045-83F7-1E0E589E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00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" dirty="0"/>
              <a:t>Other</a:t>
            </a:r>
            <a:r>
              <a:rPr lang="zh-Hans" altLang="en-US" dirty="0"/>
              <a:t> </a:t>
            </a:r>
            <a:r>
              <a:rPr lang="en-US" altLang="zh-Hans" dirty="0"/>
              <a:t>potential</a:t>
            </a:r>
            <a:r>
              <a:rPr lang="zh-Hans" altLang="en-US" dirty="0"/>
              <a:t> </a:t>
            </a:r>
            <a:r>
              <a:rPr lang="en-US" altLang="zh-Hans" dirty="0"/>
              <a:t>features</a:t>
            </a:r>
            <a:r>
              <a:rPr lang="zh-Hans" altLang="en-US" dirty="0"/>
              <a:t> </a:t>
            </a:r>
            <a:r>
              <a:rPr lang="en-US" altLang="zh-Hans" dirty="0"/>
              <a:t>that</a:t>
            </a:r>
            <a:r>
              <a:rPr lang="zh-Hans" altLang="en-US" dirty="0"/>
              <a:t> </a:t>
            </a:r>
            <a:r>
              <a:rPr lang="en-US" altLang="zh-Hans" dirty="0"/>
              <a:t>we</a:t>
            </a:r>
            <a:r>
              <a:rPr lang="zh-Hans" altLang="en-US" dirty="0"/>
              <a:t> </a:t>
            </a:r>
            <a:r>
              <a:rPr lang="en-US" altLang="zh-Hans" dirty="0"/>
              <a:t>considered:</a:t>
            </a:r>
            <a:r>
              <a:rPr lang="zh-Hans" altLang="en-US" dirty="0"/>
              <a:t> </a:t>
            </a:r>
            <a:r>
              <a:rPr lang="en-US" altLang="zh-Hans" dirty="0"/>
              <a:t>PCE:</a:t>
            </a:r>
            <a:r>
              <a:rPr lang="zh-Hans" altLang="en-US" dirty="0"/>
              <a:t> </a:t>
            </a:r>
            <a:r>
              <a:rPr lang="en-US" altLang="zh-Hans" dirty="0"/>
              <a:t>Pets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Related</a:t>
            </a:r>
            <a:r>
              <a:rPr lang="zh-Hans" altLang="en-US" dirty="0"/>
              <a:t> </a:t>
            </a:r>
            <a:r>
              <a:rPr lang="en-US" altLang="zh-Hans" dirty="0"/>
              <a:t>Products</a:t>
            </a:r>
            <a:r>
              <a:rPr lang="zh-Hans" altLang="en-US" dirty="0"/>
              <a:t> </a:t>
            </a:r>
            <a:r>
              <a:rPr lang="en-US" altLang="zh-Hans" dirty="0"/>
              <a:t>&amp;</a:t>
            </a:r>
            <a:r>
              <a:rPr lang="zh-Hans" altLang="en-US" dirty="0"/>
              <a:t> </a:t>
            </a:r>
            <a:r>
              <a:rPr lang="en-US" altLang="zh-Hans" dirty="0"/>
              <a:t>Services,</a:t>
            </a:r>
            <a:r>
              <a:rPr lang="zh-Hans" altLang="en-US" dirty="0"/>
              <a:t> </a:t>
            </a:r>
            <a:r>
              <a:rPr lang="en-US" altLang="zh-Hans" dirty="0"/>
              <a:t>Household</a:t>
            </a:r>
            <a:r>
              <a:rPr lang="zh-Hans" altLang="en-US" dirty="0"/>
              <a:t> </a:t>
            </a:r>
            <a:r>
              <a:rPr lang="en-US" altLang="zh-Hans" dirty="0"/>
              <a:t>Debt,</a:t>
            </a:r>
            <a:r>
              <a:rPr lang="zh-Hans" altLang="en-US" dirty="0"/>
              <a:t> </a:t>
            </a:r>
            <a:r>
              <a:rPr lang="en-US" altLang="zh-Hans" dirty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1BCCE-3F1F-7045-83F7-1E0E589E8A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76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1BCCE-3F1F-7045-83F7-1E0E589E8A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00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1BCCE-3F1F-7045-83F7-1E0E589E8A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72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1BCCE-3F1F-7045-83F7-1E0E589E8A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56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1BCCE-3F1F-7045-83F7-1E0E589E8A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66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1BCCE-3F1F-7045-83F7-1E0E589E8A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93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3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706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4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2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3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46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4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79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8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26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4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057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" TargetMode="External"/><Relationship Id="rId2" Type="http://schemas.openxmlformats.org/officeDocument/2006/relationships/hyperlink" Target="https://www.reuters.com/article/us-usa-fed-households-explainer/what-the-federal-reserve-rate-hike-means-for-u-s-household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uters.com/article/us-usa-fed-households-explainer/what-the-federal-reserve-rate-hike-means-for-u-s-households-idUSKBN1GX2BZ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series/CSUSHPINSA" TargetMode="External"/><Relationship Id="rId2" Type="http://schemas.openxmlformats.org/officeDocument/2006/relationships/hyperlink" Target="https://fred.stlouisfed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ed.stlouisfed.org/series/ASPNHSUS" TargetMode="External"/><Relationship Id="rId5" Type="http://schemas.openxmlformats.org/officeDocument/2006/relationships/hyperlink" Target="https://fred.stlouisfed.org/series/DSPIC96" TargetMode="External"/><Relationship Id="rId4" Type="http://schemas.openxmlformats.org/officeDocument/2006/relationships/hyperlink" Target="https://fred.stlouisfed.org/series/USACPIHOUMINMEI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2A96-726B-5541-A72E-B730E7CD1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03" y="731179"/>
            <a:ext cx="8361230" cy="2098226"/>
          </a:xfrm>
        </p:spPr>
        <p:txBody>
          <a:bodyPr/>
          <a:lstStyle/>
          <a:p>
            <a:pPr algn="ctr"/>
            <a:r>
              <a:rPr lang="en-US" altLang="zh-Hans" sz="5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zh-Hans" altLang="en-US" sz="5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5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Datathon</a:t>
            </a:r>
            <a:r>
              <a:rPr lang="zh-Hans" altLang="en-US" sz="5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5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US" sz="5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E2657-4CCF-9741-8B09-2F9B922E9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127" y="4486756"/>
            <a:ext cx="8361229" cy="1155836"/>
          </a:xfrm>
        </p:spPr>
        <p:txBody>
          <a:bodyPr/>
          <a:lstStyle/>
          <a:p>
            <a:endParaRPr lang="en-US" dirty="0"/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2A8C1E-BB52-584B-A80E-14C7DE82FFC3}"/>
              </a:ext>
            </a:extLst>
          </p:cNvPr>
          <p:cNvSpPr txBox="1"/>
          <p:nvPr/>
        </p:nvSpPr>
        <p:spPr>
          <a:xfrm>
            <a:off x="457802" y="5642592"/>
            <a:ext cx="8361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Han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Hans" sz="2400" dirty="0">
                <a:latin typeface="Arial" panose="020B0604020202020204" pitchFamily="34" charset="0"/>
                <a:cs typeface="Arial" panose="020B0604020202020204" pitchFamily="34" charset="0"/>
              </a:rPr>
              <a:t>Devika</a:t>
            </a:r>
            <a:r>
              <a:rPr lang="zh-Han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400" dirty="0">
                <a:latin typeface="Arial" panose="020B0604020202020204" pitchFamily="34" charset="0"/>
                <a:cs typeface="Arial" panose="020B0604020202020204" pitchFamily="34" charset="0"/>
              </a:rPr>
              <a:t>Bhatt,</a:t>
            </a:r>
            <a:r>
              <a:rPr lang="zh-Han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400" dirty="0">
                <a:latin typeface="Arial" panose="020B0604020202020204" pitchFamily="34" charset="0"/>
                <a:cs typeface="Arial" panose="020B0604020202020204" pitchFamily="34" charset="0"/>
              </a:rPr>
              <a:t>Ken</a:t>
            </a:r>
            <a:r>
              <a:rPr lang="zh-Han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400" dirty="0">
                <a:latin typeface="Arial" panose="020B0604020202020204" pitchFamily="34" charset="0"/>
                <a:cs typeface="Arial" panose="020B0604020202020204" pitchFamily="34" charset="0"/>
              </a:rPr>
              <a:t>Huang,</a:t>
            </a:r>
            <a:r>
              <a:rPr lang="zh-Han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400" dirty="0">
                <a:latin typeface="Arial" panose="020B0604020202020204" pitchFamily="34" charset="0"/>
                <a:cs typeface="Arial" panose="020B0604020202020204" pitchFamily="34" charset="0"/>
              </a:rPr>
              <a:t>Roger</a:t>
            </a:r>
            <a:r>
              <a:rPr lang="zh-Han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400" dirty="0">
                <a:latin typeface="Arial" panose="020B0604020202020204" pitchFamily="34" charset="0"/>
                <a:cs typeface="Arial" panose="020B0604020202020204" pitchFamily="34" charset="0"/>
              </a:rPr>
              <a:t>Ho,</a:t>
            </a:r>
            <a:r>
              <a:rPr lang="zh-Han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400" dirty="0">
                <a:latin typeface="Arial" panose="020B0604020202020204" pitchFamily="34" charset="0"/>
                <a:cs typeface="Arial" panose="020B0604020202020204" pitchFamily="34" charset="0"/>
              </a:rPr>
              <a:t>Tong</a:t>
            </a:r>
            <a:r>
              <a:rPr lang="zh-Han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400" dirty="0">
                <a:latin typeface="Arial" panose="020B0604020202020204" pitchFamily="34" charset="0"/>
                <a:cs typeface="Arial" panose="020B0604020202020204" pitchFamily="34" charset="0"/>
              </a:rPr>
              <a:t>Liu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164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254F-8053-E341-821D-BE67C568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B3329-A6F3-2D47-B7C2-5DF54D12A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Bayesian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Classifiers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84.7%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eal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Disposable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Personal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Income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(DPI)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PCE: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Financial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Insurance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Saving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Investment: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Disaster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Losses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altLang="zh-Han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24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254F-8053-E341-821D-BE67C568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B3329-A6F3-2D47-B7C2-5DF54D12A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Regressor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85.22%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Mortgage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Han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PCE: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Financial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Insurance</a:t>
            </a:r>
          </a:p>
        </p:txBody>
      </p:sp>
    </p:spTree>
    <p:extLst>
      <p:ext uri="{BB962C8B-B14F-4D97-AF65-F5344CB8AC3E}">
        <p14:creationId xmlns:p14="http://schemas.microsoft.com/office/powerpoint/2010/main" val="428590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254F-8053-E341-821D-BE67C568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B3329-A6F3-2D47-B7C2-5DF54D12A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Boosting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Regressor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86.5%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Mortgage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Han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eal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Disposable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Personal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Income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(DPI)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PCE: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Financial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Insurance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Saving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Investment: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Disaster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Losses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altLang="zh-Han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CPI: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Housing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Han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122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69173-301D-CC4C-A794-586D41A87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BFC10-372B-3B48-965F-42278C127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Hans" dirty="0"/>
          </a:p>
          <a:p>
            <a:pPr marL="0" indent="0">
              <a:buNone/>
            </a:pP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ML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Forests</a:t>
            </a:r>
          </a:p>
          <a:p>
            <a:pPr marL="0" indent="0">
              <a:buNone/>
            </a:pP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Potential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</a:p>
          <a:p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Mortgage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Han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</a:p>
          <a:p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Saving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Investment: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Disaster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Losses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Han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Han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Hans" dirty="0"/>
              <a:t>From</a:t>
            </a:r>
            <a:r>
              <a:rPr lang="zh-Hans" altLang="en-US" dirty="0"/>
              <a:t> </a:t>
            </a:r>
            <a:r>
              <a:rPr lang="en-US" altLang="zh-Hans" dirty="0"/>
              <a:t>our</a:t>
            </a:r>
            <a:r>
              <a:rPr lang="zh-Hans" altLang="en-US" dirty="0"/>
              <a:t> </a:t>
            </a:r>
            <a:r>
              <a:rPr lang="en-US" altLang="zh-Hans" dirty="0"/>
              <a:t>best</a:t>
            </a:r>
            <a:r>
              <a:rPr lang="zh-Hans" altLang="en-US" dirty="0"/>
              <a:t> </a:t>
            </a:r>
            <a:r>
              <a:rPr lang="en-US" altLang="zh-Hans" dirty="0"/>
              <a:t>model,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Fed</a:t>
            </a:r>
            <a:r>
              <a:rPr lang="zh-Hans" altLang="en-US" dirty="0"/>
              <a:t> </a:t>
            </a:r>
            <a:r>
              <a:rPr lang="en-US" altLang="zh-Hans" dirty="0"/>
              <a:t>interest</a:t>
            </a:r>
            <a:r>
              <a:rPr lang="zh-Hans" altLang="en-US" dirty="0"/>
              <a:t> </a:t>
            </a:r>
            <a:r>
              <a:rPr lang="en-US" altLang="zh-Hans" dirty="0"/>
              <a:t>rates</a:t>
            </a:r>
            <a:r>
              <a:rPr lang="zh-Hans" altLang="en-US" dirty="0"/>
              <a:t> </a:t>
            </a:r>
            <a:r>
              <a:rPr lang="en-US" altLang="zh-Hans" dirty="0"/>
              <a:t>might</a:t>
            </a:r>
            <a:r>
              <a:rPr lang="zh-Hans" altLang="en-US" dirty="0"/>
              <a:t> </a:t>
            </a:r>
            <a:r>
              <a:rPr lang="en-US" altLang="zh-Hans" dirty="0"/>
              <a:t>not</a:t>
            </a:r>
            <a:r>
              <a:rPr lang="zh-Hans" altLang="en-US" dirty="0"/>
              <a:t> </a:t>
            </a:r>
            <a:r>
              <a:rPr lang="en-US" altLang="zh-Hans" dirty="0"/>
              <a:t>be</a:t>
            </a:r>
            <a:r>
              <a:rPr lang="zh-Hans" altLang="en-US" dirty="0"/>
              <a:t> </a:t>
            </a:r>
            <a:r>
              <a:rPr lang="en-US" altLang="zh-Hans" dirty="0"/>
              <a:t>significant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impact</a:t>
            </a:r>
            <a:r>
              <a:rPr lang="zh-Hans" altLang="en-US" dirty="0"/>
              <a:t> </a:t>
            </a:r>
            <a:r>
              <a:rPr lang="en-US" altLang="zh-Hans" dirty="0"/>
              <a:t>on</a:t>
            </a:r>
            <a:r>
              <a:rPr lang="zh-Hans" altLang="en-US" dirty="0"/>
              <a:t> </a:t>
            </a:r>
            <a:r>
              <a:rPr lang="en-US" altLang="zh-Hans" dirty="0"/>
              <a:t>home</a:t>
            </a:r>
            <a:r>
              <a:rPr lang="zh-Hans" altLang="en-US" dirty="0"/>
              <a:t> </a:t>
            </a:r>
            <a:r>
              <a:rPr lang="en-US" altLang="zh-Hans" dirty="0"/>
              <a:t>improvement</a:t>
            </a:r>
            <a:r>
              <a:rPr lang="zh-Hans" altLang="en-US" dirty="0"/>
              <a:t> </a:t>
            </a:r>
            <a:r>
              <a:rPr lang="en-US" altLang="zh-Hans" dirty="0"/>
              <a:t>spending.</a:t>
            </a:r>
            <a:r>
              <a:rPr lang="zh-Hans" altLang="en-US" dirty="0"/>
              <a:t> </a:t>
            </a:r>
            <a:r>
              <a:rPr lang="en-US" altLang="zh-Hans" dirty="0"/>
              <a:t>However,</a:t>
            </a:r>
            <a:r>
              <a:rPr lang="zh-Hans" altLang="en-US" dirty="0"/>
              <a:t> </a:t>
            </a:r>
            <a:r>
              <a:rPr lang="en-US" altLang="zh-Hans" dirty="0"/>
              <a:t>in</a:t>
            </a:r>
            <a:r>
              <a:rPr lang="zh-Hans" altLang="en-US" dirty="0"/>
              <a:t> </a:t>
            </a:r>
            <a:r>
              <a:rPr lang="en-US" altLang="zh-Hans" dirty="0"/>
              <a:t>our</a:t>
            </a:r>
            <a:r>
              <a:rPr lang="zh-Hans" altLang="en-US" dirty="0"/>
              <a:t> </a:t>
            </a:r>
            <a:r>
              <a:rPr lang="en-US" altLang="zh-Hans" dirty="0"/>
              <a:t>SVM</a:t>
            </a:r>
            <a:r>
              <a:rPr lang="zh-Hans" altLang="en-US" dirty="0"/>
              <a:t> </a:t>
            </a:r>
            <a:r>
              <a:rPr lang="en-US" altLang="zh-Hans" dirty="0"/>
              <a:t>model,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Fed</a:t>
            </a:r>
            <a:r>
              <a:rPr lang="zh-Hans" altLang="en-US" dirty="0"/>
              <a:t> </a:t>
            </a:r>
            <a:r>
              <a:rPr lang="en-US" altLang="zh-Hans" dirty="0"/>
              <a:t>interest</a:t>
            </a:r>
            <a:r>
              <a:rPr lang="zh-Hans" altLang="en-US" dirty="0"/>
              <a:t> </a:t>
            </a:r>
            <a:r>
              <a:rPr lang="en-US" altLang="zh-Hans" dirty="0"/>
              <a:t>rates</a:t>
            </a:r>
            <a:r>
              <a:rPr lang="zh-Hans" altLang="en-US" dirty="0"/>
              <a:t>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Hans" dirty="0"/>
              <a:t>an</a:t>
            </a:r>
            <a:r>
              <a:rPr lang="zh-Hans" altLang="en-US" dirty="0"/>
              <a:t> </a:t>
            </a:r>
            <a:r>
              <a:rPr lang="en-US" altLang="zh-Hans" dirty="0"/>
              <a:t>attribute</a:t>
            </a:r>
            <a:r>
              <a:rPr lang="zh-Hans" altLang="en-US" dirty="0"/>
              <a:t> </a:t>
            </a:r>
            <a:r>
              <a:rPr lang="en-US" altLang="zh-Hans" dirty="0"/>
              <a:t>but</a:t>
            </a:r>
            <a:r>
              <a:rPr lang="zh-Hans" altLang="en-US" dirty="0"/>
              <a:t> </a:t>
            </a:r>
            <a:r>
              <a:rPr lang="en-US" altLang="zh-Hans" dirty="0"/>
              <a:t>it</a:t>
            </a:r>
            <a:r>
              <a:rPr lang="zh-Hans" altLang="en-US" dirty="0"/>
              <a:t> </a:t>
            </a:r>
            <a:r>
              <a:rPr lang="en-US" altLang="zh-Hans" dirty="0"/>
              <a:t>might</a:t>
            </a:r>
            <a:r>
              <a:rPr lang="zh-Hans" altLang="en-US" dirty="0"/>
              <a:t> </a:t>
            </a:r>
            <a:r>
              <a:rPr lang="en-US" altLang="zh-Hans" dirty="0"/>
              <a:t>not</a:t>
            </a:r>
            <a:r>
              <a:rPr lang="zh-Hans" altLang="en-US" dirty="0"/>
              <a:t> </a:t>
            </a:r>
            <a:r>
              <a:rPr lang="en-US" altLang="zh-Hans" dirty="0"/>
              <a:t>affect</a:t>
            </a:r>
            <a:r>
              <a:rPr lang="zh-Hans" altLang="en-US" dirty="0"/>
              <a:t> </a:t>
            </a:r>
            <a:r>
              <a:rPr lang="en-US" altLang="zh-Hans" dirty="0"/>
              <a:t>that</a:t>
            </a:r>
            <a:r>
              <a:rPr lang="zh-Hans" altLang="en-US" dirty="0"/>
              <a:t> </a:t>
            </a:r>
            <a:r>
              <a:rPr lang="en-US" altLang="zh-Hans" dirty="0"/>
              <a:t>much.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above</a:t>
            </a:r>
            <a:r>
              <a:rPr lang="zh-Hans" altLang="en-US" dirty="0"/>
              <a:t> </a:t>
            </a:r>
            <a:r>
              <a:rPr lang="en-US" altLang="zh-Hans" dirty="0"/>
              <a:t>four</a:t>
            </a:r>
            <a:r>
              <a:rPr lang="zh-Hans" altLang="en-US" dirty="0"/>
              <a:t> </a:t>
            </a:r>
            <a:r>
              <a:rPr lang="en-US" altLang="zh-Hans" dirty="0"/>
              <a:t>are</a:t>
            </a:r>
            <a:r>
              <a:rPr lang="zh-Hans" altLang="en-US" dirty="0"/>
              <a:t> </a:t>
            </a:r>
            <a:r>
              <a:rPr lang="en-US" altLang="zh-Hans" dirty="0"/>
              <a:t>more</a:t>
            </a:r>
            <a:r>
              <a:rPr lang="zh-Hans" altLang="en-US" dirty="0"/>
              <a:t> </a:t>
            </a:r>
            <a:r>
              <a:rPr lang="en-US" altLang="zh-Hans" dirty="0"/>
              <a:t>relevant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household</a:t>
            </a:r>
            <a:r>
              <a:rPr lang="zh-Hans" altLang="en-US" dirty="0"/>
              <a:t> </a:t>
            </a:r>
            <a:r>
              <a:rPr lang="en-US" altLang="zh-Hans" dirty="0"/>
              <a:t>sales.</a:t>
            </a:r>
            <a:r>
              <a:rPr lang="zh-Hans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60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865E-A18A-134D-A321-58A92AF2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83846-4A81-104C-9EF8-FCCC55054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Hans" sz="1600" dirty="0">
                <a:latin typeface="Arial" panose="020B0604020202020204" pitchFamily="34" charset="0"/>
                <a:cs typeface="Arial" panose="020B0604020202020204" pitchFamily="34" charset="0"/>
              </a:rPr>
              <a:t>REUTERS:</a:t>
            </a:r>
            <a:r>
              <a:rPr lang="zh-Han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https://www.reuters.com/article/us-usa-fed-households-explainer/what-the-federal-reserve-rate-hike-means-for-u-s-households</a:t>
            </a:r>
            <a:endParaRPr lang="en-US" altLang="zh-Han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Han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Hans" sz="1600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Han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Hans" sz="1600" dirty="0">
                <a:latin typeface="Arial" panose="020B0604020202020204" pitchFamily="34" charset="0"/>
                <a:cs typeface="Arial" panose="020B0604020202020204" pitchFamily="34" charset="0"/>
              </a:rPr>
              <a:t>Federal</a:t>
            </a:r>
            <a:r>
              <a:rPr lang="zh-Han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1600" dirty="0">
                <a:latin typeface="Arial" panose="020B0604020202020204" pitchFamily="34" charset="0"/>
                <a:cs typeface="Arial" panose="020B0604020202020204" pitchFamily="34" charset="0"/>
              </a:rPr>
              <a:t>reserve:</a:t>
            </a:r>
            <a:r>
              <a:rPr lang="zh-Han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https://fred.stlouisfed.org/</a:t>
            </a:r>
            <a:endParaRPr lang="en-US" altLang="zh-Han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18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8719-F7FC-1B4B-9D27-7161A84D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DA03F-46BD-984D-932C-8A0661459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ans" sz="3000" dirty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zh-Han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3000" dirty="0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zh-Han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3000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zh-Han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3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Han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3000" dirty="0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zh-Han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30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Han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3000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r>
              <a:rPr lang="zh-Han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3000" dirty="0">
                <a:latin typeface="Arial" panose="020B0604020202020204" pitchFamily="34" charset="0"/>
                <a:cs typeface="Arial" panose="020B0604020202020204" pitchFamily="34" charset="0"/>
              </a:rPr>
              <a:t>improvement</a:t>
            </a:r>
            <a:r>
              <a:rPr lang="zh-Han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3000" dirty="0">
                <a:latin typeface="Arial" panose="020B0604020202020204" pitchFamily="34" charset="0"/>
                <a:cs typeface="Arial" panose="020B0604020202020204" pitchFamily="34" charset="0"/>
              </a:rPr>
              <a:t>spending</a:t>
            </a:r>
            <a:r>
              <a:rPr lang="zh-Han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3000" dirty="0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zh-Han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3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Han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3000" dirty="0">
                <a:latin typeface="Arial" panose="020B0604020202020204" pitchFamily="34" charset="0"/>
                <a:cs typeface="Arial" panose="020B0604020202020204" pitchFamily="34" charset="0"/>
              </a:rPr>
              <a:t>Fed</a:t>
            </a:r>
            <a:r>
              <a:rPr lang="zh-Han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3000" dirty="0">
                <a:latin typeface="Arial" panose="020B0604020202020204" pitchFamily="34" charset="0"/>
                <a:cs typeface="Arial" panose="020B0604020202020204" pitchFamily="34" charset="0"/>
              </a:rPr>
              <a:t>increases</a:t>
            </a:r>
            <a:r>
              <a:rPr lang="zh-Han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3000" dirty="0">
                <a:latin typeface="Arial" panose="020B0604020202020204" pitchFamily="34" charset="0"/>
                <a:cs typeface="Arial" panose="020B0604020202020204" pitchFamily="34" charset="0"/>
              </a:rPr>
              <a:t>interest</a:t>
            </a:r>
            <a:r>
              <a:rPr lang="zh-Han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3000" dirty="0">
                <a:latin typeface="Arial" panose="020B0604020202020204" pitchFamily="34" charset="0"/>
                <a:cs typeface="Arial" panose="020B0604020202020204" pitchFamily="34" charset="0"/>
              </a:rPr>
              <a:t>rates?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42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DC4F84-175A-4AB1-916C-1E5796E1E0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D4EDCF-1339-AA4E-8B04-CCA1E7D974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/>
          </a:blip>
          <a:srcRect l="12317" r="4573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82E975-F66B-3E48-9B8F-BE0E55C6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887" y="-186043"/>
            <a:ext cx="3051113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an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</a:t>
            </a:r>
            <a:br>
              <a:rPr lang="en-US" altLang="zh-Han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Han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E0F0E-5368-CC44-801D-83C5D3B803A3}"/>
              </a:ext>
            </a:extLst>
          </p:cNvPr>
          <p:cNvSpPr txBox="1"/>
          <p:nvPr/>
        </p:nvSpPr>
        <p:spPr>
          <a:xfrm>
            <a:off x="912844" y="242887"/>
            <a:ext cx="7315200" cy="5129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</a:pPr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The Federal Reserve interest rate hiked in March 2018, which will extend beyond corporate America to household budgets.</a:t>
            </a: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</a:pPr>
            <a:endParaRPr lang="en-US" altLang="zh-Han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</a:pPr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The U.S. central bank forecast at least two more hikes for 2018.</a:t>
            </a: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</a:pPr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According to data from the New York Fed, American households owed a record high total of $13.15 trillion at the end of 2017. 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DA9195-2644-DD41-8FD1-98D77CBFA88C}"/>
              </a:ext>
            </a:extLst>
          </p:cNvPr>
          <p:cNvSpPr txBox="1"/>
          <p:nvPr/>
        </p:nvSpPr>
        <p:spPr>
          <a:xfrm>
            <a:off x="0" y="6283109"/>
            <a:ext cx="12773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/>
              <a:t>Source:</a:t>
            </a:r>
            <a:r>
              <a:rPr lang="zh-Hans" altLang="en-US" dirty="0"/>
              <a:t> </a:t>
            </a:r>
            <a:r>
              <a:rPr lang="en-US" altLang="zh-Hans" dirty="0">
                <a:hlinkClick r:id="rId3"/>
              </a:rPr>
              <a:t>https://www.reuters.com/article/us-usa-fed-households-explainer/what-the-federal-reserve-rate-hike-means-for-u-s-households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2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E17-D0FF-D74B-A228-4C29C9CA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6EE11-C7CE-0544-9D19-CDAB3C896EC0}"/>
              </a:ext>
            </a:extLst>
          </p:cNvPr>
          <p:cNvSpPr txBox="1"/>
          <p:nvPr/>
        </p:nvSpPr>
        <p:spPr>
          <a:xfrm>
            <a:off x="4391025" y="2286000"/>
            <a:ext cx="78009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Han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  <a:r>
              <a:rPr lang="zh-Han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Han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r>
              <a:rPr lang="zh-Han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Han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zh-Han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Han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Han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zh-Han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r>
              <a:rPr lang="zh-Han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Han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 startAt="2"/>
            </a:pPr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zh-Han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zh-Han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Han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 startAt="2"/>
            </a:pPr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zh-Han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Fitting</a:t>
            </a:r>
            <a:r>
              <a:rPr lang="zh-Han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Han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AutoNum type="arabicPeriod" startAt="2"/>
            </a:pPr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zh-Han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r>
              <a:rPr lang="zh-Han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(Subsequence</a:t>
            </a:r>
            <a:r>
              <a:rPr lang="zh-Han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zh-Han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Han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zh-Han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Han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r>
              <a:rPr lang="zh-Han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combination)</a:t>
            </a:r>
          </a:p>
          <a:p>
            <a:pPr marL="457200" indent="-457200">
              <a:buAutoNum type="arabicPeriod" startAt="2"/>
            </a:pPr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Explanation</a:t>
            </a:r>
            <a:r>
              <a:rPr lang="zh-Han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zh-Han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zh-Han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zh-Han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68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5390-D3BB-6A4A-97B4-E66BA9ACF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3FE2B-3ADE-FB43-BF96-13565E3B6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6175" y="864108"/>
            <a:ext cx="8101013" cy="51206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Hans" sz="1600" dirty="0">
                <a:latin typeface="Arial" panose="020B0604020202020204" pitchFamily="34" charset="0"/>
                <a:cs typeface="Arial" panose="020B0604020202020204" pitchFamily="34" charset="0"/>
              </a:rPr>
              <a:t>Federal</a:t>
            </a:r>
            <a:r>
              <a:rPr lang="zh-Han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1600" dirty="0">
                <a:latin typeface="Arial" panose="020B0604020202020204" pitchFamily="34" charset="0"/>
                <a:cs typeface="Arial" panose="020B0604020202020204" pitchFamily="34" charset="0"/>
              </a:rPr>
              <a:t>reserve:</a:t>
            </a:r>
            <a:r>
              <a:rPr lang="zh-Han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https://fred.stlouisfed.org/</a:t>
            </a:r>
            <a:endParaRPr lang="en-US" altLang="zh-Han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Hans" sz="1600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r>
              <a:rPr lang="zh-Han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1600" dirty="0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r>
              <a:rPr lang="zh-Han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1600" dirty="0">
                <a:latin typeface="Arial" panose="020B0604020202020204" pitchFamily="34" charset="0"/>
                <a:cs typeface="Arial" panose="020B0604020202020204" pitchFamily="34" charset="0"/>
              </a:rPr>
              <a:t>Index:</a:t>
            </a:r>
            <a:r>
              <a:rPr lang="zh-Han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https://fred.stlouisfed.org/series/CSUSHPINSA</a:t>
            </a:r>
            <a:endParaRPr lang="en-US" altLang="zh-Han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Hans" sz="1600" dirty="0">
                <a:latin typeface="Arial" panose="020B0604020202020204" pitchFamily="34" charset="0"/>
                <a:cs typeface="Arial" panose="020B0604020202020204" pitchFamily="34" charset="0"/>
              </a:rPr>
              <a:t>Consumer</a:t>
            </a:r>
            <a:r>
              <a:rPr lang="zh-Han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1600" dirty="0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r>
              <a:rPr lang="zh-Han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1600" dirty="0">
                <a:latin typeface="Arial" panose="020B0604020202020204" pitchFamily="34" charset="0"/>
                <a:cs typeface="Arial" panose="020B0604020202020204" pitchFamily="34" charset="0"/>
              </a:rPr>
              <a:t>Index:</a:t>
            </a:r>
            <a:r>
              <a:rPr lang="zh-Han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https://fred.stlouisfed.org/series/USACPIHOUMINMEI</a:t>
            </a:r>
            <a:endParaRPr lang="en-US" altLang="zh-Han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Hans" sz="1600" dirty="0"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  <a:r>
              <a:rPr lang="zh-Han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1600" dirty="0">
                <a:latin typeface="Arial" panose="020B0604020202020204" pitchFamily="34" charset="0"/>
                <a:cs typeface="Arial" panose="020B0604020202020204" pitchFamily="34" charset="0"/>
              </a:rPr>
              <a:t>Disposable</a:t>
            </a:r>
            <a:r>
              <a:rPr lang="zh-Han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1600" dirty="0">
                <a:latin typeface="Arial" panose="020B0604020202020204" pitchFamily="34" charset="0"/>
                <a:cs typeface="Arial" panose="020B0604020202020204" pitchFamily="34" charset="0"/>
              </a:rPr>
              <a:t>Personal</a:t>
            </a:r>
            <a:r>
              <a:rPr lang="zh-Han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1600" dirty="0">
                <a:latin typeface="Arial" panose="020B0604020202020204" pitchFamily="34" charset="0"/>
                <a:cs typeface="Arial" panose="020B0604020202020204" pitchFamily="34" charset="0"/>
              </a:rPr>
              <a:t>Income:</a:t>
            </a:r>
            <a:r>
              <a:rPr lang="zh-Han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16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https://fred.stlouisfed.org/series/DSPIC96</a:t>
            </a:r>
            <a:endParaRPr lang="en-US" altLang="zh-Han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Hans" sz="1600" dirty="0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zh-Han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1600" dirty="0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r>
              <a:rPr lang="zh-Han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16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Han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1600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zh-Han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1600" dirty="0">
                <a:latin typeface="Arial" panose="020B0604020202020204" pitchFamily="34" charset="0"/>
                <a:cs typeface="Arial" panose="020B0604020202020204" pitchFamily="34" charset="0"/>
              </a:rPr>
              <a:t>Houses</a:t>
            </a:r>
            <a:r>
              <a:rPr lang="zh-Han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1600" dirty="0">
                <a:latin typeface="Arial" panose="020B0604020202020204" pitchFamily="34" charset="0"/>
                <a:cs typeface="Arial" panose="020B0604020202020204" pitchFamily="34" charset="0"/>
              </a:rPr>
              <a:t>Sold:</a:t>
            </a:r>
            <a:r>
              <a:rPr lang="zh-Han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16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</a:t>
            </a:r>
            <a:r>
              <a:rPr lang="en-US" altLang="zh-Hans" sz="1600" dirty="0" err="1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fred.stlouisfed.org</a:t>
            </a:r>
            <a:r>
              <a:rPr lang="en-US" altLang="zh-Hans" sz="16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/series/ASPNHSUS</a:t>
            </a:r>
            <a:endParaRPr lang="en-US" altLang="zh-Han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58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16D0-40EF-034E-8F33-E8B096F7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Explore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BDCA40-C374-6041-9E5C-BAC852E85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966925"/>
              </p:ext>
            </p:extLst>
          </p:nvPr>
        </p:nvGraphicFramePr>
        <p:xfrm>
          <a:off x="3682994" y="757952"/>
          <a:ext cx="7904162" cy="5315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9437">
                  <a:extLst>
                    <a:ext uri="{9D8B030D-6E8A-4147-A177-3AD203B41FA5}">
                      <a16:colId xmlns:a16="http://schemas.microsoft.com/office/drawing/2014/main" val="4068309823"/>
                    </a:ext>
                  </a:extLst>
                </a:gridCol>
                <a:gridCol w="3514725">
                  <a:extLst>
                    <a:ext uri="{9D8B030D-6E8A-4147-A177-3AD203B41FA5}">
                      <a16:colId xmlns:a16="http://schemas.microsoft.com/office/drawing/2014/main" val="1325013740"/>
                    </a:ext>
                  </a:extLst>
                </a:gridCol>
              </a:tblGrid>
              <a:tr h="667941">
                <a:tc>
                  <a:txBody>
                    <a:bodyPr/>
                    <a:lstStyle/>
                    <a:p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Home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Sold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Home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67334"/>
                  </a:ext>
                </a:extLst>
              </a:tr>
              <a:tr h="667941">
                <a:tc>
                  <a:txBody>
                    <a:bodyPr/>
                    <a:lstStyle/>
                    <a:p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Unemployment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Rate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Home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Started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131848"/>
                  </a:ext>
                </a:extLst>
              </a:tr>
              <a:tr h="667941">
                <a:tc>
                  <a:txBody>
                    <a:bodyPr/>
                    <a:lstStyle/>
                    <a:p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CPI: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Housing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Home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991364"/>
                  </a:ext>
                </a:extLst>
              </a:tr>
              <a:tr h="667941">
                <a:tc>
                  <a:txBody>
                    <a:bodyPr/>
                    <a:lstStyle/>
                    <a:p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Home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Home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Sold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084068"/>
                  </a:ext>
                </a:extLst>
              </a:tr>
              <a:tr h="667941">
                <a:tc>
                  <a:txBody>
                    <a:bodyPr/>
                    <a:lstStyle/>
                    <a:p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Median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Home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Sold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eal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Disposable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Personal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Income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(DPI)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11303"/>
                  </a:ext>
                </a:extLst>
              </a:tr>
              <a:tr h="667941">
                <a:tc>
                  <a:txBody>
                    <a:bodyPr/>
                    <a:lstStyle/>
                    <a:p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Months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Home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Supply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Available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947149"/>
                  </a:ext>
                </a:extLst>
              </a:tr>
              <a:tr h="667941">
                <a:tc>
                  <a:txBody>
                    <a:bodyPr/>
                    <a:lstStyle/>
                    <a:p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Mortgage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Rate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PCE: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Financial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Insurance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59314"/>
                  </a:ext>
                </a:extLst>
              </a:tr>
              <a:tr h="494344">
                <a:tc>
                  <a:txBody>
                    <a:bodyPr/>
                    <a:lstStyle/>
                    <a:p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Home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Construction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Saving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Investment: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Disaster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an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Losses</a:t>
                      </a:r>
                      <a:r>
                        <a:rPr lang="zh-Han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582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32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0ACF4-FAC6-9940-8D91-201A5447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ML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0B158-75DB-5041-BD98-5A524972D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(SVM)</a:t>
            </a:r>
          </a:p>
          <a:p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Forests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Han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Bayesian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Classifiers</a:t>
            </a:r>
          </a:p>
          <a:p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Regressor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Han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Boosting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Regressor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78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254F-8053-E341-821D-BE67C568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B3329-A6F3-2D47-B7C2-5DF54D12A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86%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Federal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Funds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Han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Han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Saving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Investment: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Disaster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Losses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altLang="zh-Han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01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254F-8053-E341-821D-BE67C568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B3329-A6F3-2D47-B7C2-5DF54D12A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Forests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87.23%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Mortgage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Han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Saving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Investment: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Disaster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Losses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altLang="zh-Han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89194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{7580777F-A7B4-9C4D-AA8E-240E8F44F294}tf10001124</Template>
  <TotalTime>378</TotalTime>
  <Words>588</Words>
  <Application>Microsoft Macintosh PowerPoint</Application>
  <PresentationFormat>Widescreen</PresentationFormat>
  <Paragraphs>105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等线</vt:lpstr>
      <vt:lpstr>幼圆</vt:lpstr>
      <vt:lpstr>Arial</vt:lpstr>
      <vt:lpstr>Calibri</vt:lpstr>
      <vt:lpstr>Corbel</vt:lpstr>
      <vt:lpstr>Wingdings 2</vt:lpstr>
      <vt:lpstr>Frame</vt:lpstr>
      <vt:lpstr>UI Datathon Project</vt:lpstr>
      <vt:lpstr>Business  Question </vt:lpstr>
      <vt:lpstr>Background  Information </vt:lpstr>
      <vt:lpstr>Steps  </vt:lpstr>
      <vt:lpstr>Public Data Sources </vt:lpstr>
      <vt:lpstr>Features to Explore </vt:lpstr>
      <vt:lpstr>ML Models</vt:lpstr>
      <vt:lpstr>Significant Features &amp; Accuracy Rate</vt:lpstr>
      <vt:lpstr>Significant Features &amp; Accuracy Rate</vt:lpstr>
      <vt:lpstr>Significant Features &amp; Accuracy Rate</vt:lpstr>
      <vt:lpstr>Significant Features &amp; Accuracy Rate</vt:lpstr>
      <vt:lpstr>Significant Features &amp; Accuracy Rate</vt:lpstr>
      <vt:lpstr>Conclusion</vt:lpstr>
      <vt:lpstr>References 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Datathon Project</dc:title>
  <dc:creator>Liu, Tong</dc:creator>
  <cp:lastModifiedBy>Liu, Tong</cp:lastModifiedBy>
  <cp:revision>27</cp:revision>
  <dcterms:created xsi:type="dcterms:W3CDTF">2018-04-15T06:08:18Z</dcterms:created>
  <dcterms:modified xsi:type="dcterms:W3CDTF">2018-04-15T12:26:36Z</dcterms:modified>
</cp:coreProperties>
</file>