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8" r:id="rId1"/>
  </p:sldMasterIdLst>
  <p:notesMasterIdLst>
    <p:notesMasterId r:id="rId41"/>
  </p:notesMasterIdLst>
  <p:sldIdLst>
    <p:sldId id="256" r:id="rId2"/>
    <p:sldId id="258" r:id="rId3"/>
    <p:sldId id="305" r:id="rId4"/>
    <p:sldId id="306" r:id="rId5"/>
    <p:sldId id="330" r:id="rId6"/>
    <p:sldId id="317" r:id="rId7"/>
    <p:sldId id="318" r:id="rId8"/>
    <p:sldId id="259" r:id="rId9"/>
    <p:sldId id="308" r:id="rId10"/>
    <p:sldId id="261" r:id="rId11"/>
    <p:sldId id="334" r:id="rId12"/>
    <p:sldId id="296" r:id="rId13"/>
    <p:sldId id="267" r:id="rId14"/>
    <p:sldId id="298" r:id="rId15"/>
    <p:sldId id="299" r:id="rId16"/>
    <p:sldId id="300" r:id="rId17"/>
    <p:sldId id="301" r:id="rId18"/>
    <p:sldId id="302" r:id="rId19"/>
    <p:sldId id="303" r:id="rId20"/>
    <p:sldId id="304" r:id="rId21"/>
    <p:sldId id="307" r:id="rId22"/>
    <p:sldId id="316" r:id="rId23"/>
    <p:sldId id="309" r:id="rId24"/>
    <p:sldId id="310" r:id="rId25"/>
    <p:sldId id="311" r:id="rId26"/>
    <p:sldId id="312" r:id="rId27"/>
    <p:sldId id="313" r:id="rId28"/>
    <p:sldId id="314" r:id="rId29"/>
    <p:sldId id="315" r:id="rId30"/>
    <p:sldId id="319" r:id="rId31"/>
    <p:sldId id="320" r:id="rId32"/>
    <p:sldId id="332" r:id="rId33"/>
    <p:sldId id="333" r:id="rId34"/>
    <p:sldId id="321" r:id="rId35"/>
    <p:sldId id="322" r:id="rId36"/>
    <p:sldId id="323" r:id="rId37"/>
    <p:sldId id="326" r:id="rId38"/>
    <p:sldId id="328" r:id="rId39"/>
    <p:sldId id="327" r:id="rId40"/>
  </p:sldIdLst>
  <p:sldSz cx="9144000" cy="5143500" type="screen16x9"/>
  <p:notesSz cx="6858000" cy="9144000"/>
  <p:embeddedFontLst>
    <p:embeddedFont>
      <p:font typeface="Cambria Math" panose="02040503050406030204" pitchFamily="18" charset="0"/>
      <p:regular r:id="rId42"/>
    </p:embeddedFont>
    <p:embeddedFont>
      <p:font typeface="Lora" panose="020B0604020202020204" charset="0"/>
      <p:regular r:id="rId43"/>
      <p:bold r:id="rId44"/>
      <p:italic r:id="rId45"/>
      <p:boldItalic r:id="rId46"/>
    </p:embeddedFont>
    <p:embeddedFont>
      <p:font typeface="Quattrocento Sans" panose="020B0604020202020204" charset="0"/>
      <p:regular r:id="rId47"/>
      <p:bold r:id="rId48"/>
      <p:italic r:id="rId49"/>
      <p:boldItalic r:id="rId5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CC33"/>
    <a:srgbClr val="00FF00"/>
    <a:srgbClr val="05F10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A5B2040-0373-4AB5-8C16-54180E59C3D7}">
  <a:tblStyle styleId="{DA5B2040-0373-4AB5-8C16-54180E59C3D7}"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FD83C8C0-4F54-423C-8FE9-BE38F65F2308}"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9" d="100"/>
          <a:sy n="139" d="100"/>
        </p:scale>
        <p:origin x="120" y="174"/>
      </p:cViewPr>
      <p:guideLst/>
    </p:cSldViewPr>
  </p:slideViewPr>
  <p:notesTextViewPr>
    <p:cViewPr>
      <p:scale>
        <a:sx n="1" d="1"/>
        <a:sy n="1" d="1"/>
      </p:scale>
      <p:origin x="0" y="0"/>
    </p:cViewPr>
  </p:notesTextViewPr>
  <p:notesViewPr>
    <p:cSldViewPr snapToGrid="0">
      <p:cViewPr varScale="1">
        <p:scale>
          <a:sx n="123" d="100"/>
          <a:sy n="123" d="100"/>
        </p:scale>
        <p:origin x="4974" y="11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1.fntdata"/><Relationship Id="rId47" Type="http://schemas.openxmlformats.org/officeDocument/2006/relationships/font" Target="fonts/font6.fntdata"/><Relationship Id="rId50" Type="http://schemas.openxmlformats.org/officeDocument/2006/relationships/font" Target="fonts/font9.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4.fntdata"/><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3.fntdata"/><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2.fntdata"/><Relationship Id="rId48" Type="http://schemas.openxmlformats.org/officeDocument/2006/relationships/font" Target="fonts/font7.fntdata"/><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5.fntdata"/><Relationship Id="rId20" Type="http://schemas.openxmlformats.org/officeDocument/2006/relationships/slide" Target="slides/slide19.xml"/><Relationship Id="rId41" Type="http://schemas.openxmlformats.org/officeDocument/2006/relationships/notesMaster" Target="notesMasters/notesMaster1.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068567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416565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417826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247042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273073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428922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689606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569450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920487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181510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233343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251740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886904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700955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058572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8621196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775973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88845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31875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6665591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5697508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8670071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8011572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035769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90571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1932052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7040453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3095350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004392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065214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705074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51221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069518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733760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996630" y="2003888"/>
            <a:ext cx="4523700" cy="11598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cxnSp>
        <p:nvCxnSpPr>
          <p:cNvPr id="11" name="Google Shape;11;p2"/>
          <p:cNvCxnSpPr/>
          <p:nvPr/>
        </p:nvCxnSpPr>
        <p:spPr>
          <a:xfrm>
            <a:off x="-6025" y="3676512"/>
            <a:ext cx="9162000" cy="0"/>
          </a:xfrm>
          <a:prstGeom prst="straightConnector1">
            <a:avLst/>
          </a:prstGeom>
          <a:noFill/>
          <a:ln w="9525" cap="flat" cmpd="sng">
            <a:solidFill>
              <a:srgbClr val="000000"/>
            </a:solidFill>
            <a:prstDash val="solid"/>
            <a:round/>
            <a:headEnd type="none" w="med" len="med"/>
            <a:tailEnd type="none" w="med" len="med"/>
          </a:ln>
        </p:spPr>
      </p:cxnSp>
      <p:sp>
        <p:nvSpPr>
          <p:cNvPr id="12" name="Google Shape;12;p2"/>
          <p:cNvSpPr/>
          <p:nvPr/>
        </p:nvSpPr>
        <p:spPr>
          <a:xfrm>
            <a:off x="1117950" y="3393000"/>
            <a:ext cx="567000" cy="567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3"/>
        <p:cNvGrpSpPr/>
        <p:nvPr/>
      </p:nvGrpSpPr>
      <p:grpSpPr>
        <a:xfrm>
          <a:off x="0" y="0"/>
          <a:ext cx="0" cy="0"/>
          <a:chOff x="0" y="0"/>
          <a:chExt cx="0" cy="0"/>
        </a:xfrm>
      </p:grpSpPr>
      <p:sp>
        <p:nvSpPr>
          <p:cNvPr id="14" name="Google Shape;14;p3"/>
          <p:cNvSpPr txBox="1">
            <a:spLocks noGrp="1"/>
          </p:cNvSpPr>
          <p:nvPr>
            <p:ph type="subTitle" idx="1"/>
          </p:nvPr>
        </p:nvSpPr>
        <p:spPr>
          <a:xfrm>
            <a:off x="2022300" y="2815923"/>
            <a:ext cx="5591400" cy="7848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000000"/>
              </a:buClr>
              <a:buSzPts val="1400"/>
              <a:buNone/>
              <a:defRPr sz="1400">
                <a:highlight>
                  <a:schemeClr val="accent1"/>
                </a:highlight>
              </a:defRPr>
            </a:lvl1pPr>
            <a:lvl2pPr lvl="1" rtl="0">
              <a:spcBef>
                <a:spcPts val="0"/>
              </a:spcBef>
              <a:spcAft>
                <a:spcPts val="0"/>
              </a:spcAft>
              <a:buClr>
                <a:schemeClr val="dk2"/>
              </a:buClr>
              <a:buSzPts val="1400"/>
              <a:buNone/>
              <a:defRPr sz="1400">
                <a:solidFill>
                  <a:schemeClr val="dk2"/>
                </a:solidFill>
                <a:highlight>
                  <a:schemeClr val="accent1"/>
                </a:highlight>
              </a:defRPr>
            </a:lvl2pPr>
            <a:lvl3pPr lvl="2" rtl="0">
              <a:spcBef>
                <a:spcPts val="0"/>
              </a:spcBef>
              <a:spcAft>
                <a:spcPts val="0"/>
              </a:spcAft>
              <a:buClr>
                <a:schemeClr val="dk2"/>
              </a:buClr>
              <a:buSzPts val="1400"/>
              <a:buNone/>
              <a:defRPr sz="1400">
                <a:solidFill>
                  <a:schemeClr val="dk2"/>
                </a:solidFill>
                <a:highlight>
                  <a:schemeClr val="accent1"/>
                </a:highlight>
              </a:defRPr>
            </a:lvl3pPr>
            <a:lvl4pPr lvl="3" rtl="0">
              <a:spcBef>
                <a:spcPts val="0"/>
              </a:spcBef>
              <a:spcAft>
                <a:spcPts val="0"/>
              </a:spcAft>
              <a:buClr>
                <a:schemeClr val="dk2"/>
              </a:buClr>
              <a:buSzPts val="1400"/>
              <a:buNone/>
              <a:defRPr sz="1400">
                <a:solidFill>
                  <a:schemeClr val="dk2"/>
                </a:solidFill>
                <a:highlight>
                  <a:schemeClr val="accent1"/>
                </a:highlight>
              </a:defRPr>
            </a:lvl4pPr>
            <a:lvl5pPr lvl="4" rtl="0">
              <a:spcBef>
                <a:spcPts val="0"/>
              </a:spcBef>
              <a:spcAft>
                <a:spcPts val="0"/>
              </a:spcAft>
              <a:buClr>
                <a:schemeClr val="dk2"/>
              </a:buClr>
              <a:buSzPts val="1400"/>
              <a:buNone/>
              <a:defRPr sz="1400">
                <a:solidFill>
                  <a:schemeClr val="dk2"/>
                </a:solidFill>
                <a:highlight>
                  <a:schemeClr val="accent1"/>
                </a:highlight>
              </a:defRPr>
            </a:lvl5pPr>
            <a:lvl6pPr lvl="5" rtl="0">
              <a:spcBef>
                <a:spcPts val="0"/>
              </a:spcBef>
              <a:spcAft>
                <a:spcPts val="0"/>
              </a:spcAft>
              <a:buClr>
                <a:schemeClr val="dk2"/>
              </a:buClr>
              <a:buSzPts val="1400"/>
              <a:buNone/>
              <a:defRPr sz="1400">
                <a:solidFill>
                  <a:schemeClr val="dk2"/>
                </a:solidFill>
                <a:highlight>
                  <a:schemeClr val="accent1"/>
                </a:highlight>
              </a:defRPr>
            </a:lvl6pPr>
            <a:lvl7pPr lvl="6" rtl="0">
              <a:spcBef>
                <a:spcPts val="0"/>
              </a:spcBef>
              <a:spcAft>
                <a:spcPts val="0"/>
              </a:spcAft>
              <a:buClr>
                <a:schemeClr val="dk2"/>
              </a:buClr>
              <a:buSzPts val="1400"/>
              <a:buNone/>
              <a:defRPr sz="1400">
                <a:solidFill>
                  <a:schemeClr val="dk2"/>
                </a:solidFill>
                <a:highlight>
                  <a:schemeClr val="accent1"/>
                </a:highlight>
              </a:defRPr>
            </a:lvl7pPr>
            <a:lvl8pPr lvl="7" rtl="0">
              <a:spcBef>
                <a:spcPts val="0"/>
              </a:spcBef>
              <a:spcAft>
                <a:spcPts val="0"/>
              </a:spcAft>
              <a:buClr>
                <a:schemeClr val="dk2"/>
              </a:buClr>
              <a:buSzPts val="1400"/>
              <a:buNone/>
              <a:defRPr sz="1400">
                <a:solidFill>
                  <a:schemeClr val="dk2"/>
                </a:solidFill>
                <a:highlight>
                  <a:schemeClr val="accent1"/>
                </a:highlight>
              </a:defRPr>
            </a:lvl8pPr>
            <a:lvl9pPr lvl="8" rtl="0">
              <a:spcBef>
                <a:spcPts val="0"/>
              </a:spcBef>
              <a:spcAft>
                <a:spcPts val="0"/>
              </a:spcAft>
              <a:buClr>
                <a:schemeClr val="dk2"/>
              </a:buClr>
              <a:buSzPts val="1400"/>
              <a:buNone/>
              <a:defRPr sz="1400">
                <a:solidFill>
                  <a:schemeClr val="dk2"/>
                </a:solidFill>
                <a:highlight>
                  <a:schemeClr val="accent1"/>
                </a:highlight>
              </a:defRPr>
            </a:lvl9pPr>
          </a:lstStyle>
          <a:p>
            <a:endParaRPr/>
          </a:p>
        </p:txBody>
      </p:sp>
      <p:cxnSp>
        <p:nvCxnSpPr>
          <p:cNvPr id="15" name="Google Shape;15;p3"/>
          <p:cNvCxnSpPr/>
          <p:nvPr/>
        </p:nvCxnSpPr>
        <p:spPr>
          <a:xfrm>
            <a:off x="-6025" y="2571762"/>
            <a:ext cx="1984500" cy="0"/>
          </a:xfrm>
          <a:prstGeom prst="straightConnector1">
            <a:avLst/>
          </a:prstGeom>
          <a:noFill/>
          <a:ln w="9525" cap="flat" cmpd="sng">
            <a:solidFill>
              <a:srgbClr val="CCCCCC"/>
            </a:solidFill>
            <a:prstDash val="solid"/>
            <a:round/>
            <a:headEnd type="none" w="med" len="med"/>
            <a:tailEnd type="none" w="med" len="med"/>
          </a:ln>
        </p:spPr>
      </p:cxnSp>
      <p:sp>
        <p:nvSpPr>
          <p:cNvPr id="16" name="Google Shape;16;p3"/>
          <p:cNvSpPr/>
          <p:nvPr/>
        </p:nvSpPr>
        <p:spPr>
          <a:xfrm>
            <a:off x="1117950" y="2288250"/>
            <a:ext cx="567000" cy="567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txBox="1">
            <a:spLocks noGrp="1"/>
          </p:cNvSpPr>
          <p:nvPr>
            <p:ph type="ctrTitle"/>
          </p:nvPr>
        </p:nvSpPr>
        <p:spPr>
          <a:xfrm>
            <a:off x="2022225" y="1693523"/>
            <a:ext cx="37878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cxnSp>
        <p:nvCxnSpPr>
          <p:cNvPr id="18" name="Google Shape;18;p3"/>
          <p:cNvCxnSpPr/>
          <p:nvPr/>
        </p:nvCxnSpPr>
        <p:spPr>
          <a:xfrm>
            <a:off x="5898975" y="2571750"/>
            <a:ext cx="3251100" cy="0"/>
          </a:xfrm>
          <a:prstGeom prst="straightConnector1">
            <a:avLst/>
          </a:prstGeom>
          <a:noFill/>
          <a:ln w="9525" cap="flat" cmpd="sng">
            <a:solidFill>
              <a:srgbClr val="CCCCCC"/>
            </a:solidFill>
            <a:prstDash val="solid"/>
            <a:round/>
            <a:headEnd type="none" w="med" len="med"/>
            <a:tailEnd type="none" w="med" len="med"/>
          </a:ln>
        </p:spPr>
      </p:cxnSp>
      <p:sp>
        <p:nvSpPr>
          <p:cNvPr id="19" name="Google Shape;19;p3"/>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6"/>
        <p:cNvGrpSpPr/>
        <p:nvPr/>
      </p:nvGrpSpPr>
      <p:grpSpPr>
        <a:xfrm>
          <a:off x="0" y="0"/>
          <a:ext cx="0" cy="0"/>
          <a:chOff x="0" y="0"/>
          <a:chExt cx="0" cy="0"/>
        </a:xfrm>
      </p:grpSpPr>
      <p:cxnSp>
        <p:nvCxnSpPr>
          <p:cNvPr id="27" name="Google Shape;27;p5"/>
          <p:cNvCxnSpPr/>
          <p:nvPr/>
        </p:nvCxnSpPr>
        <p:spPr>
          <a:xfrm>
            <a:off x="0" y="1131725"/>
            <a:ext cx="1375800" cy="0"/>
          </a:xfrm>
          <a:prstGeom prst="straightConnector1">
            <a:avLst/>
          </a:prstGeom>
          <a:noFill/>
          <a:ln w="9525" cap="flat" cmpd="sng">
            <a:solidFill>
              <a:srgbClr val="CCCCCC"/>
            </a:solidFill>
            <a:prstDash val="solid"/>
            <a:round/>
            <a:headEnd type="none" w="med" len="med"/>
            <a:tailEnd type="none" w="med" len="med"/>
          </a:ln>
        </p:spPr>
      </p:cxnSp>
      <p:sp>
        <p:nvSpPr>
          <p:cNvPr id="28" name="Google Shape;28;p5"/>
          <p:cNvSpPr/>
          <p:nvPr/>
        </p:nvSpPr>
        <p:spPr>
          <a:xfrm>
            <a:off x="817475" y="928767"/>
            <a:ext cx="405900" cy="405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5"/>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Font typeface="Lora"/>
              <a:buNone/>
              <a:defRPr sz="2000" b="1">
                <a:latin typeface="Lora"/>
                <a:ea typeface="Lora"/>
                <a:cs typeface="Lora"/>
                <a:sym typeface="Lora"/>
              </a:defRPr>
            </a:lvl1pPr>
            <a:lvl2pPr lvl="1" rtl="0">
              <a:spcBef>
                <a:spcPts val="0"/>
              </a:spcBef>
              <a:spcAft>
                <a:spcPts val="0"/>
              </a:spcAft>
              <a:buSzPts val="2000"/>
              <a:buFont typeface="Lora"/>
              <a:buNone/>
              <a:defRPr sz="2000" b="1">
                <a:highlight>
                  <a:srgbClr val="FFFFFF"/>
                </a:highlight>
                <a:latin typeface="Lora"/>
                <a:ea typeface="Lora"/>
                <a:cs typeface="Lora"/>
                <a:sym typeface="Lora"/>
              </a:defRPr>
            </a:lvl2pPr>
            <a:lvl3pPr lvl="2" rtl="0">
              <a:spcBef>
                <a:spcPts val="0"/>
              </a:spcBef>
              <a:spcAft>
                <a:spcPts val="0"/>
              </a:spcAft>
              <a:buSzPts val="2000"/>
              <a:buFont typeface="Lora"/>
              <a:buNone/>
              <a:defRPr sz="2000" b="1">
                <a:highlight>
                  <a:srgbClr val="FFFFFF"/>
                </a:highlight>
                <a:latin typeface="Lora"/>
                <a:ea typeface="Lora"/>
                <a:cs typeface="Lora"/>
                <a:sym typeface="Lora"/>
              </a:defRPr>
            </a:lvl3pPr>
            <a:lvl4pPr lvl="3" rtl="0">
              <a:spcBef>
                <a:spcPts val="0"/>
              </a:spcBef>
              <a:spcAft>
                <a:spcPts val="0"/>
              </a:spcAft>
              <a:buSzPts val="2000"/>
              <a:buFont typeface="Lora"/>
              <a:buNone/>
              <a:defRPr sz="2000" b="1">
                <a:highlight>
                  <a:srgbClr val="FFFFFF"/>
                </a:highlight>
                <a:latin typeface="Lora"/>
                <a:ea typeface="Lora"/>
                <a:cs typeface="Lora"/>
                <a:sym typeface="Lora"/>
              </a:defRPr>
            </a:lvl4pPr>
            <a:lvl5pPr lvl="4" rtl="0">
              <a:spcBef>
                <a:spcPts val="0"/>
              </a:spcBef>
              <a:spcAft>
                <a:spcPts val="0"/>
              </a:spcAft>
              <a:buSzPts val="2000"/>
              <a:buFont typeface="Lora"/>
              <a:buNone/>
              <a:defRPr sz="2000" b="1">
                <a:highlight>
                  <a:srgbClr val="FFFFFF"/>
                </a:highlight>
                <a:latin typeface="Lora"/>
                <a:ea typeface="Lora"/>
                <a:cs typeface="Lora"/>
                <a:sym typeface="Lora"/>
              </a:defRPr>
            </a:lvl5pPr>
            <a:lvl6pPr lvl="5" rtl="0">
              <a:spcBef>
                <a:spcPts val="0"/>
              </a:spcBef>
              <a:spcAft>
                <a:spcPts val="0"/>
              </a:spcAft>
              <a:buSzPts val="2000"/>
              <a:buFont typeface="Lora"/>
              <a:buNone/>
              <a:defRPr sz="2000" b="1">
                <a:highlight>
                  <a:srgbClr val="FFFFFF"/>
                </a:highlight>
                <a:latin typeface="Lora"/>
                <a:ea typeface="Lora"/>
                <a:cs typeface="Lora"/>
                <a:sym typeface="Lora"/>
              </a:defRPr>
            </a:lvl6pPr>
            <a:lvl7pPr lvl="6" rtl="0">
              <a:spcBef>
                <a:spcPts val="0"/>
              </a:spcBef>
              <a:spcAft>
                <a:spcPts val="0"/>
              </a:spcAft>
              <a:buSzPts val="2000"/>
              <a:buFont typeface="Lora"/>
              <a:buNone/>
              <a:defRPr sz="2000" b="1">
                <a:highlight>
                  <a:srgbClr val="FFFFFF"/>
                </a:highlight>
                <a:latin typeface="Lora"/>
                <a:ea typeface="Lora"/>
                <a:cs typeface="Lora"/>
                <a:sym typeface="Lora"/>
              </a:defRPr>
            </a:lvl7pPr>
            <a:lvl8pPr lvl="7" rtl="0">
              <a:spcBef>
                <a:spcPts val="0"/>
              </a:spcBef>
              <a:spcAft>
                <a:spcPts val="0"/>
              </a:spcAft>
              <a:buSzPts val="2000"/>
              <a:buFont typeface="Lora"/>
              <a:buNone/>
              <a:defRPr sz="2000" b="1">
                <a:highlight>
                  <a:srgbClr val="FFFFFF"/>
                </a:highlight>
                <a:latin typeface="Lora"/>
                <a:ea typeface="Lora"/>
                <a:cs typeface="Lora"/>
                <a:sym typeface="Lora"/>
              </a:defRPr>
            </a:lvl8pPr>
            <a:lvl9pPr lvl="8" rtl="0">
              <a:spcBef>
                <a:spcPts val="0"/>
              </a:spcBef>
              <a:spcAft>
                <a:spcPts val="0"/>
              </a:spcAft>
              <a:buSzPts val="2000"/>
              <a:buFont typeface="Lora"/>
              <a:buNone/>
              <a:defRPr sz="2000" b="1">
                <a:highlight>
                  <a:srgbClr val="FFFFFF"/>
                </a:highlight>
                <a:latin typeface="Lora"/>
                <a:ea typeface="Lora"/>
                <a:cs typeface="Lora"/>
                <a:sym typeface="Lora"/>
              </a:defRPr>
            </a:lvl9pPr>
          </a:lstStyle>
          <a:p>
            <a:endParaRPr/>
          </a:p>
        </p:txBody>
      </p:sp>
      <p:sp>
        <p:nvSpPr>
          <p:cNvPr id="30" name="Google Shape;30;p5"/>
          <p:cNvSpPr txBox="1">
            <a:spLocks noGrp="1"/>
          </p:cNvSpPr>
          <p:nvPr>
            <p:ph type="body" idx="1"/>
          </p:nvPr>
        </p:nvSpPr>
        <p:spPr>
          <a:xfrm>
            <a:off x="1381250" y="1616470"/>
            <a:ext cx="6809700" cy="3112200"/>
          </a:xfrm>
          <a:prstGeom prst="rect">
            <a:avLst/>
          </a:prstGeom>
        </p:spPr>
        <p:txBody>
          <a:bodyPr spcFirstLastPara="1" wrap="square" lIns="91425" tIns="91425" rIns="91425" bIns="91425" anchor="t" anchorCtr="0">
            <a:noAutofit/>
          </a:bodyPr>
          <a:lstStyle>
            <a:lvl1pPr marL="457200" lvl="0" indent="-381000" rtl="0">
              <a:spcBef>
                <a:spcPts val="600"/>
              </a:spcBef>
              <a:spcAft>
                <a:spcPts val="0"/>
              </a:spcAft>
              <a:buClr>
                <a:srgbClr val="FFCD00"/>
              </a:buClr>
              <a:buSzPts val="2400"/>
              <a:buFont typeface="Quattrocento Sans"/>
              <a:buChar char="◉"/>
              <a:defRPr sz="2400">
                <a:latin typeface="Quattrocento Sans"/>
                <a:ea typeface="Quattrocento Sans"/>
                <a:cs typeface="Quattrocento Sans"/>
                <a:sym typeface="Quattrocento Sans"/>
              </a:defRPr>
            </a:lvl1pPr>
            <a:lvl2pPr marL="914400" lvl="1" indent="-355600" rtl="0">
              <a:spcBef>
                <a:spcPts val="0"/>
              </a:spcBef>
              <a:spcAft>
                <a:spcPts val="0"/>
              </a:spcAft>
              <a:buClr>
                <a:srgbClr val="FFCD00"/>
              </a:buClr>
              <a:buSzPts val="2000"/>
              <a:buFont typeface="Quattrocento Sans"/>
              <a:buChar char="○"/>
              <a:defRPr sz="2000">
                <a:latin typeface="Quattrocento Sans"/>
                <a:ea typeface="Quattrocento Sans"/>
                <a:cs typeface="Quattrocento Sans"/>
                <a:sym typeface="Quattrocento Sans"/>
              </a:defRPr>
            </a:lvl2pPr>
            <a:lvl3pPr marL="1371600" lvl="2" indent="-355600" rtl="0">
              <a:spcBef>
                <a:spcPts val="0"/>
              </a:spcBef>
              <a:spcAft>
                <a:spcPts val="0"/>
              </a:spcAft>
              <a:buClr>
                <a:srgbClr val="FFCD00"/>
              </a:buClr>
              <a:buSzPts val="2000"/>
              <a:buFont typeface="Quattrocento Sans"/>
              <a:buChar char="■"/>
              <a:defRPr sz="2000">
                <a:latin typeface="Quattrocento Sans"/>
                <a:ea typeface="Quattrocento Sans"/>
                <a:cs typeface="Quattrocento Sans"/>
                <a:sym typeface="Quattrocento Sans"/>
              </a:defRPr>
            </a:lvl3pPr>
            <a:lvl4pPr marL="1828800" lvl="3"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4pPr>
            <a:lvl5pPr marL="2286000" lvl="4"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5pPr>
            <a:lvl6pPr marL="2743200" lvl="5"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6pPr>
            <a:lvl7pPr marL="3200400" lvl="6"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7pPr>
            <a:lvl8pPr marL="3657600" lvl="7"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8pPr>
            <a:lvl9pPr marL="4114800" lvl="8"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9pPr>
          </a:lstStyle>
          <a:p>
            <a:endParaRPr/>
          </a:p>
        </p:txBody>
      </p:sp>
      <p:cxnSp>
        <p:nvCxnSpPr>
          <p:cNvPr id="31" name="Google Shape;31;p5"/>
          <p:cNvCxnSpPr/>
          <p:nvPr/>
        </p:nvCxnSpPr>
        <p:spPr>
          <a:xfrm>
            <a:off x="5265650" y="1131725"/>
            <a:ext cx="3878400" cy="0"/>
          </a:xfrm>
          <a:prstGeom prst="straightConnector1">
            <a:avLst/>
          </a:prstGeom>
          <a:noFill/>
          <a:ln w="9525" cap="flat" cmpd="sng">
            <a:solidFill>
              <a:srgbClr val="CCCCCC"/>
            </a:solidFill>
            <a:prstDash val="solid"/>
            <a:round/>
            <a:headEnd type="none" w="med" len="med"/>
            <a:tailEnd type="none" w="med" len="med"/>
          </a:ln>
        </p:spPr>
      </p:cxnSp>
      <p:sp>
        <p:nvSpPr>
          <p:cNvPr id="32" name="Google Shape;32;p5"/>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0"/>
        <p:cNvGrpSpPr/>
        <p:nvPr/>
      </p:nvGrpSpPr>
      <p:grpSpPr>
        <a:xfrm>
          <a:off x="0" y="0"/>
          <a:ext cx="0" cy="0"/>
          <a:chOff x="0" y="0"/>
          <a:chExt cx="0" cy="0"/>
        </a:xfrm>
      </p:grpSpPr>
      <p:sp>
        <p:nvSpPr>
          <p:cNvPr id="51" name="Google Shape;51;p8"/>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cxnSp>
        <p:nvCxnSpPr>
          <p:cNvPr id="52" name="Google Shape;52;p8"/>
          <p:cNvCxnSpPr/>
          <p:nvPr/>
        </p:nvCxnSpPr>
        <p:spPr>
          <a:xfrm>
            <a:off x="0" y="1131725"/>
            <a:ext cx="1375800" cy="0"/>
          </a:xfrm>
          <a:prstGeom prst="straightConnector1">
            <a:avLst/>
          </a:prstGeom>
          <a:noFill/>
          <a:ln w="9525" cap="flat" cmpd="sng">
            <a:solidFill>
              <a:srgbClr val="CCCCCC"/>
            </a:solidFill>
            <a:prstDash val="solid"/>
            <a:round/>
            <a:headEnd type="none" w="med" len="med"/>
            <a:tailEnd type="none" w="med" len="med"/>
          </a:ln>
        </p:spPr>
      </p:cxnSp>
      <p:sp>
        <p:nvSpPr>
          <p:cNvPr id="53" name="Google Shape;53;p8"/>
          <p:cNvSpPr/>
          <p:nvPr/>
        </p:nvSpPr>
        <p:spPr>
          <a:xfrm>
            <a:off x="817475" y="928767"/>
            <a:ext cx="405900" cy="405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4" name="Google Shape;54;p8"/>
          <p:cNvCxnSpPr/>
          <p:nvPr/>
        </p:nvCxnSpPr>
        <p:spPr>
          <a:xfrm>
            <a:off x="5265650" y="1131725"/>
            <a:ext cx="3878400" cy="0"/>
          </a:xfrm>
          <a:prstGeom prst="straightConnector1">
            <a:avLst/>
          </a:prstGeom>
          <a:noFill/>
          <a:ln w="9525" cap="flat" cmpd="sng">
            <a:solidFill>
              <a:srgbClr val="CCCCCC"/>
            </a:solidFill>
            <a:prstDash val="solid"/>
            <a:round/>
            <a:headEnd type="none" w="med" len="med"/>
            <a:tailEnd type="none" w="med" len="med"/>
          </a:ln>
        </p:spPr>
      </p:cxnSp>
      <p:sp>
        <p:nvSpPr>
          <p:cNvPr id="55" name="Google Shape;55;p8"/>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letely blank">
  <p:cSld name="BLANK_1">
    <p:spTree>
      <p:nvGrpSpPr>
        <p:cNvPr id="1" name="Shape 65"/>
        <p:cNvGrpSpPr/>
        <p:nvPr/>
      </p:nvGrpSpPr>
      <p:grpSpPr>
        <a:xfrm>
          <a:off x="0" y="0"/>
          <a:ext cx="0" cy="0"/>
          <a:chOff x="0" y="0"/>
          <a:chExt cx="0" cy="0"/>
        </a:xfrm>
      </p:grpSpPr>
      <p:sp>
        <p:nvSpPr>
          <p:cNvPr id="66" name="Google Shape;66;p11"/>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body" idx="1"/>
          </p:nvPr>
        </p:nvSpPr>
        <p:spPr>
          <a:xfrm>
            <a:off x="1381250" y="1616470"/>
            <a:ext cx="6809700" cy="31122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1"/>
              </a:buClr>
              <a:buSzPts val="2400"/>
              <a:buFont typeface="Quattrocento Sans"/>
              <a:buChar char="◉"/>
              <a:defRPr sz="2400">
                <a:solidFill>
                  <a:schemeClr val="dk1"/>
                </a:solidFill>
                <a:latin typeface="Quattrocento Sans"/>
                <a:ea typeface="Quattrocento Sans"/>
                <a:cs typeface="Quattrocento Sans"/>
                <a:sym typeface="Quattrocento Sans"/>
              </a:defRPr>
            </a:lvl1pPr>
            <a:lvl2pPr marL="914400" lvl="1" indent="-355600">
              <a:spcBef>
                <a:spcPts val="0"/>
              </a:spcBef>
              <a:spcAft>
                <a:spcPts val="0"/>
              </a:spcAft>
              <a:buClr>
                <a:schemeClr val="accent1"/>
              </a:buClr>
              <a:buSzPts val="2000"/>
              <a:buFont typeface="Quattrocento Sans"/>
              <a:buChar char="○"/>
              <a:defRPr sz="2000">
                <a:solidFill>
                  <a:schemeClr val="dk1"/>
                </a:solidFill>
                <a:latin typeface="Quattrocento Sans"/>
                <a:ea typeface="Quattrocento Sans"/>
                <a:cs typeface="Quattrocento Sans"/>
                <a:sym typeface="Quattrocento Sans"/>
              </a:defRPr>
            </a:lvl2pPr>
            <a:lvl3pPr marL="1371600" lvl="2" indent="-355600">
              <a:spcBef>
                <a:spcPts val="0"/>
              </a:spcBef>
              <a:spcAft>
                <a:spcPts val="0"/>
              </a:spcAft>
              <a:buClr>
                <a:schemeClr val="accent1"/>
              </a:buClr>
              <a:buSzPts val="2000"/>
              <a:buFont typeface="Quattrocento Sans"/>
              <a:buChar char="■"/>
              <a:defRPr sz="2000">
                <a:solidFill>
                  <a:schemeClr val="dk1"/>
                </a:solidFill>
                <a:latin typeface="Quattrocento Sans"/>
                <a:ea typeface="Quattrocento Sans"/>
                <a:cs typeface="Quattrocento Sans"/>
                <a:sym typeface="Quattrocento Sans"/>
              </a:defRPr>
            </a:lvl3pPr>
            <a:lvl4pPr marL="1828800" lvl="3" indent="-342900">
              <a:spcBef>
                <a:spcPts val="0"/>
              </a:spcBef>
              <a:spcAft>
                <a:spcPts val="0"/>
              </a:spcAft>
              <a:buClr>
                <a:schemeClr val="accent1"/>
              </a:buClr>
              <a:buSzPts val="1800"/>
              <a:buFont typeface="Quattrocento Sans"/>
              <a:buChar char="●"/>
              <a:defRPr sz="1800">
                <a:solidFill>
                  <a:schemeClr val="dk1"/>
                </a:solidFill>
                <a:latin typeface="Quattrocento Sans"/>
                <a:ea typeface="Quattrocento Sans"/>
                <a:cs typeface="Quattrocento Sans"/>
                <a:sym typeface="Quattrocento Sans"/>
              </a:defRPr>
            </a:lvl4pPr>
            <a:lvl5pPr marL="2286000" lvl="4" indent="-3429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5pPr>
            <a:lvl6pPr marL="2743200" lvl="5" indent="-3429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6pPr>
            <a:lvl7pPr marL="3200400" lvl="6" indent="-3429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7pPr>
            <a:lvl8pPr marL="3657600" lvl="7" indent="-3429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8pPr>
            <a:lvl9pPr marL="4114800" lvl="8" indent="-3429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9pPr>
          </a:lstStyle>
          <a:p>
            <a:endParaRPr/>
          </a:p>
        </p:txBody>
      </p:sp>
      <p:sp>
        <p:nvSpPr>
          <p:cNvPr id="7" name="Google Shape;7;p1"/>
          <p:cNvSpPr txBox="1">
            <a:spLocks noGrp="1"/>
          </p:cNvSpPr>
          <p:nvPr>
            <p:ph type="title"/>
          </p:nvPr>
        </p:nvSpPr>
        <p:spPr>
          <a:xfrm>
            <a:off x="1381250" y="896549"/>
            <a:ext cx="6809700" cy="4356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dk1"/>
              </a:buClr>
              <a:buSzPts val="2000"/>
              <a:buFont typeface="Lora"/>
              <a:buNone/>
              <a:defRPr sz="2000" b="1">
                <a:solidFill>
                  <a:schemeClr val="dk1"/>
                </a:solidFill>
                <a:latin typeface="Lora"/>
                <a:ea typeface="Lora"/>
                <a:cs typeface="Lora"/>
                <a:sym typeface="Lora"/>
              </a:defRPr>
            </a:lvl1pPr>
            <a:lvl2pPr lvl="1">
              <a:spcBef>
                <a:spcPts val="0"/>
              </a:spcBef>
              <a:spcAft>
                <a:spcPts val="0"/>
              </a:spcAft>
              <a:buClr>
                <a:schemeClr val="dk1"/>
              </a:buClr>
              <a:buSzPts val="2000"/>
              <a:buFont typeface="Lora"/>
              <a:buNone/>
              <a:defRPr sz="2000" b="1">
                <a:solidFill>
                  <a:schemeClr val="dk1"/>
                </a:solidFill>
                <a:latin typeface="Lora"/>
                <a:ea typeface="Lora"/>
                <a:cs typeface="Lora"/>
                <a:sym typeface="Lora"/>
              </a:defRPr>
            </a:lvl2pPr>
            <a:lvl3pPr lvl="2">
              <a:spcBef>
                <a:spcPts val="0"/>
              </a:spcBef>
              <a:spcAft>
                <a:spcPts val="0"/>
              </a:spcAft>
              <a:buClr>
                <a:schemeClr val="dk1"/>
              </a:buClr>
              <a:buSzPts val="2000"/>
              <a:buFont typeface="Lora"/>
              <a:buNone/>
              <a:defRPr sz="2000" b="1">
                <a:solidFill>
                  <a:schemeClr val="dk1"/>
                </a:solidFill>
                <a:latin typeface="Lora"/>
                <a:ea typeface="Lora"/>
                <a:cs typeface="Lora"/>
                <a:sym typeface="Lora"/>
              </a:defRPr>
            </a:lvl3pPr>
            <a:lvl4pPr lvl="3">
              <a:spcBef>
                <a:spcPts val="0"/>
              </a:spcBef>
              <a:spcAft>
                <a:spcPts val="0"/>
              </a:spcAft>
              <a:buClr>
                <a:schemeClr val="dk1"/>
              </a:buClr>
              <a:buSzPts val="2000"/>
              <a:buFont typeface="Lora"/>
              <a:buNone/>
              <a:defRPr sz="2000" b="1">
                <a:solidFill>
                  <a:schemeClr val="dk1"/>
                </a:solidFill>
                <a:latin typeface="Lora"/>
                <a:ea typeface="Lora"/>
                <a:cs typeface="Lora"/>
                <a:sym typeface="Lora"/>
              </a:defRPr>
            </a:lvl4pPr>
            <a:lvl5pPr lvl="4">
              <a:spcBef>
                <a:spcPts val="0"/>
              </a:spcBef>
              <a:spcAft>
                <a:spcPts val="0"/>
              </a:spcAft>
              <a:buClr>
                <a:schemeClr val="dk1"/>
              </a:buClr>
              <a:buSzPts val="2000"/>
              <a:buFont typeface="Lora"/>
              <a:buNone/>
              <a:defRPr sz="2000" b="1">
                <a:solidFill>
                  <a:schemeClr val="dk1"/>
                </a:solidFill>
                <a:latin typeface="Lora"/>
                <a:ea typeface="Lora"/>
                <a:cs typeface="Lora"/>
                <a:sym typeface="Lora"/>
              </a:defRPr>
            </a:lvl5pPr>
            <a:lvl6pPr lvl="5">
              <a:spcBef>
                <a:spcPts val="0"/>
              </a:spcBef>
              <a:spcAft>
                <a:spcPts val="0"/>
              </a:spcAft>
              <a:buClr>
                <a:schemeClr val="dk1"/>
              </a:buClr>
              <a:buSzPts val="2000"/>
              <a:buFont typeface="Lora"/>
              <a:buNone/>
              <a:defRPr sz="2000" b="1">
                <a:solidFill>
                  <a:schemeClr val="dk1"/>
                </a:solidFill>
                <a:latin typeface="Lora"/>
                <a:ea typeface="Lora"/>
                <a:cs typeface="Lora"/>
                <a:sym typeface="Lora"/>
              </a:defRPr>
            </a:lvl6pPr>
            <a:lvl7pPr lvl="6">
              <a:spcBef>
                <a:spcPts val="0"/>
              </a:spcBef>
              <a:spcAft>
                <a:spcPts val="0"/>
              </a:spcAft>
              <a:buClr>
                <a:schemeClr val="dk1"/>
              </a:buClr>
              <a:buSzPts val="2000"/>
              <a:buFont typeface="Lora"/>
              <a:buNone/>
              <a:defRPr sz="2000" b="1">
                <a:solidFill>
                  <a:schemeClr val="dk1"/>
                </a:solidFill>
                <a:latin typeface="Lora"/>
                <a:ea typeface="Lora"/>
                <a:cs typeface="Lora"/>
                <a:sym typeface="Lora"/>
              </a:defRPr>
            </a:lvl7pPr>
            <a:lvl8pPr lvl="7">
              <a:spcBef>
                <a:spcPts val="0"/>
              </a:spcBef>
              <a:spcAft>
                <a:spcPts val="0"/>
              </a:spcAft>
              <a:buClr>
                <a:schemeClr val="dk1"/>
              </a:buClr>
              <a:buSzPts val="2000"/>
              <a:buFont typeface="Lora"/>
              <a:buNone/>
              <a:defRPr sz="2000" b="1">
                <a:solidFill>
                  <a:schemeClr val="dk1"/>
                </a:solidFill>
                <a:latin typeface="Lora"/>
                <a:ea typeface="Lora"/>
                <a:cs typeface="Lora"/>
                <a:sym typeface="Lora"/>
              </a:defRPr>
            </a:lvl8pPr>
            <a:lvl9pPr lvl="8">
              <a:spcBef>
                <a:spcPts val="0"/>
              </a:spcBef>
              <a:spcAft>
                <a:spcPts val="0"/>
              </a:spcAft>
              <a:buClr>
                <a:schemeClr val="dk1"/>
              </a:buClr>
              <a:buSzPts val="2000"/>
              <a:buFont typeface="Lora"/>
              <a:buNone/>
              <a:defRPr sz="2000" b="1">
                <a:solidFill>
                  <a:schemeClr val="dk1"/>
                </a:solidFill>
                <a:latin typeface="Lora"/>
                <a:ea typeface="Lora"/>
                <a:cs typeface="Lora"/>
                <a:sym typeface="Lora"/>
              </a:defRPr>
            </a:lvl9pPr>
          </a:lstStyle>
          <a:p>
            <a:endParaRPr/>
          </a:p>
        </p:txBody>
      </p:sp>
      <p:sp>
        <p:nvSpPr>
          <p:cNvPr id="8" name="Google Shape;8;p1"/>
          <p:cNvSpPr txBox="1">
            <a:spLocks noGrp="1"/>
          </p:cNvSpPr>
          <p:nvPr>
            <p:ph type="sldNum" idx="12"/>
          </p:nvPr>
        </p:nvSpPr>
        <p:spPr>
          <a:xfrm>
            <a:off x="8543227" y="4749851"/>
            <a:ext cx="548700" cy="393600"/>
          </a:xfrm>
          <a:prstGeom prst="rect">
            <a:avLst/>
          </a:prstGeom>
          <a:noFill/>
          <a:ln>
            <a:noFill/>
          </a:ln>
        </p:spPr>
        <p:txBody>
          <a:bodyPr spcFirstLastPara="1" wrap="square" lIns="91425" tIns="91425" rIns="91425" bIns="91425" anchor="t" anchorCtr="0">
            <a:noAutofit/>
          </a:bodyPr>
          <a:lstStyle>
            <a:lvl1pPr lvl="0" algn="r">
              <a:buNone/>
              <a:defRPr sz="1000">
                <a:solidFill>
                  <a:srgbClr val="1D1D1B"/>
                </a:solidFill>
                <a:latin typeface="Lora"/>
                <a:ea typeface="Lora"/>
                <a:cs typeface="Lora"/>
                <a:sym typeface="Lora"/>
              </a:defRPr>
            </a:lvl1pPr>
            <a:lvl2pPr lvl="1" algn="r">
              <a:buNone/>
              <a:defRPr sz="1000">
                <a:solidFill>
                  <a:srgbClr val="1D1D1B"/>
                </a:solidFill>
                <a:latin typeface="Lora"/>
                <a:ea typeface="Lora"/>
                <a:cs typeface="Lora"/>
                <a:sym typeface="Lora"/>
              </a:defRPr>
            </a:lvl2pPr>
            <a:lvl3pPr lvl="2" algn="r">
              <a:buNone/>
              <a:defRPr sz="1000">
                <a:solidFill>
                  <a:srgbClr val="1D1D1B"/>
                </a:solidFill>
                <a:latin typeface="Lora"/>
                <a:ea typeface="Lora"/>
                <a:cs typeface="Lora"/>
                <a:sym typeface="Lora"/>
              </a:defRPr>
            </a:lvl3pPr>
            <a:lvl4pPr lvl="3" algn="r">
              <a:buNone/>
              <a:defRPr sz="1000">
                <a:solidFill>
                  <a:srgbClr val="1D1D1B"/>
                </a:solidFill>
                <a:latin typeface="Lora"/>
                <a:ea typeface="Lora"/>
                <a:cs typeface="Lora"/>
                <a:sym typeface="Lora"/>
              </a:defRPr>
            </a:lvl4pPr>
            <a:lvl5pPr lvl="4" algn="r">
              <a:buNone/>
              <a:defRPr sz="1000">
                <a:solidFill>
                  <a:srgbClr val="1D1D1B"/>
                </a:solidFill>
                <a:latin typeface="Lora"/>
                <a:ea typeface="Lora"/>
                <a:cs typeface="Lora"/>
                <a:sym typeface="Lora"/>
              </a:defRPr>
            </a:lvl5pPr>
            <a:lvl6pPr lvl="5" algn="r">
              <a:buNone/>
              <a:defRPr sz="1000">
                <a:solidFill>
                  <a:srgbClr val="1D1D1B"/>
                </a:solidFill>
                <a:latin typeface="Lora"/>
                <a:ea typeface="Lora"/>
                <a:cs typeface="Lora"/>
                <a:sym typeface="Lora"/>
              </a:defRPr>
            </a:lvl6pPr>
            <a:lvl7pPr lvl="6" algn="r">
              <a:buNone/>
              <a:defRPr sz="1000">
                <a:solidFill>
                  <a:srgbClr val="1D1D1B"/>
                </a:solidFill>
                <a:latin typeface="Lora"/>
                <a:ea typeface="Lora"/>
                <a:cs typeface="Lora"/>
                <a:sym typeface="Lora"/>
              </a:defRPr>
            </a:lvl7pPr>
            <a:lvl8pPr lvl="7" algn="r">
              <a:buNone/>
              <a:defRPr sz="1000">
                <a:solidFill>
                  <a:srgbClr val="1D1D1B"/>
                </a:solidFill>
                <a:latin typeface="Lora"/>
                <a:ea typeface="Lora"/>
                <a:cs typeface="Lora"/>
                <a:sym typeface="Lora"/>
              </a:defRPr>
            </a:lvl8pPr>
            <a:lvl9pPr lvl="8" algn="r">
              <a:buNone/>
              <a:defRPr sz="1000">
                <a:solidFill>
                  <a:srgbClr val="1D1D1B"/>
                </a:solidFill>
                <a:latin typeface="Lora"/>
                <a:ea typeface="Lora"/>
                <a:cs typeface="Lora"/>
                <a:sym typeface="Lor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4" r:id="rId4"/>
    <p:sldLayoutId id="2147483657" r:id="rId5"/>
  </p:sldLayoutIdLst>
  <p:transition>
    <p:fade thruBlk="1"/>
  </p:transition>
  <p:hf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drivendata.github.io/cookiecutter-data-science/" TargetMode="External"/><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2"/>
          <p:cNvSpPr txBox="1">
            <a:spLocks noGrp="1"/>
          </p:cNvSpPr>
          <p:nvPr>
            <p:ph type="ctrTitle"/>
          </p:nvPr>
        </p:nvSpPr>
        <p:spPr>
          <a:xfrm>
            <a:off x="958923" y="1743959"/>
            <a:ext cx="5701114" cy="1484721"/>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Emotion Recognition with Machine Learning</a:t>
            </a:r>
            <a:endParaRPr dirty="0"/>
          </a:p>
        </p:txBody>
      </p:sp>
      <p:grpSp>
        <p:nvGrpSpPr>
          <p:cNvPr id="72" name="Google Shape;72;p12"/>
          <p:cNvGrpSpPr/>
          <p:nvPr/>
        </p:nvGrpSpPr>
        <p:grpSpPr>
          <a:xfrm>
            <a:off x="1299165" y="3511424"/>
            <a:ext cx="215966" cy="342399"/>
            <a:chOff x="6718575" y="2318625"/>
            <a:chExt cx="256950" cy="407375"/>
          </a:xfrm>
        </p:grpSpPr>
        <p:sp>
          <p:nvSpPr>
            <p:cNvPr id="73" name="Google Shape;73;p12"/>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2"/>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2"/>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2"/>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2"/>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2"/>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2"/>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2"/>
            <p:cNvSpPr/>
            <p:nvPr/>
          </p:nvSpPr>
          <p:spPr>
            <a:xfrm>
              <a:off x="6795900" y="2628550"/>
              <a:ext cx="102300" cy="25"/>
            </a:xfrm>
            <a:custGeom>
              <a:avLst/>
              <a:gdLst/>
              <a:ahLst/>
              <a:cxnLst/>
              <a:rect l="l" t="t" r="r" b="b"/>
              <a:pathLst>
                <a:path w="4092" h="1" fill="none" extrusionOk="0">
                  <a:moveTo>
                    <a:pt x="0" y="1"/>
                  </a:moveTo>
                  <a:lnTo>
                    <a:pt x="4092"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 name="Google Shape;71;p12">
            <a:extLst>
              <a:ext uri="{FF2B5EF4-FFF2-40B4-BE49-F238E27FC236}">
                <a16:creationId xmlns:a16="http://schemas.microsoft.com/office/drawing/2014/main" id="{D2669816-68AA-418A-B81B-981E2E7D0495}"/>
              </a:ext>
            </a:extLst>
          </p:cNvPr>
          <p:cNvSpPr txBox="1">
            <a:spLocks/>
          </p:cNvSpPr>
          <p:nvPr/>
        </p:nvSpPr>
        <p:spPr>
          <a:xfrm>
            <a:off x="178342" y="172064"/>
            <a:ext cx="3331773" cy="43753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1pPr>
            <a:lvl2pPr marR="0" lvl="1"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2pPr>
            <a:lvl3pPr marR="0" lvl="2"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3pPr>
            <a:lvl4pPr marR="0" lvl="3"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4pPr>
            <a:lvl5pPr marR="0" lvl="4"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5pPr>
            <a:lvl6pPr marR="0" lvl="5"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6pPr>
            <a:lvl7pPr marR="0" lvl="6"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7pPr>
            <a:lvl8pPr marR="0" lvl="7"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8pPr>
            <a:lvl9pPr marR="0" lvl="8"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9pPr>
          </a:lstStyle>
          <a:p>
            <a:r>
              <a:rPr lang="en-GB" sz="2000" dirty="0">
                <a:solidFill>
                  <a:schemeClr val="bg2"/>
                </a:solidFill>
              </a:rPr>
              <a:t>Loop Q Prize -challenge</a:t>
            </a:r>
          </a:p>
        </p:txBody>
      </p:sp>
      <p:sp>
        <p:nvSpPr>
          <p:cNvPr id="14" name="Google Shape;71;p12">
            <a:extLst>
              <a:ext uri="{FF2B5EF4-FFF2-40B4-BE49-F238E27FC236}">
                <a16:creationId xmlns:a16="http://schemas.microsoft.com/office/drawing/2014/main" id="{3A754561-77CF-4566-A7EE-F9D2C9ECAD75}"/>
              </a:ext>
            </a:extLst>
          </p:cNvPr>
          <p:cNvSpPr txBox="1">
            <a:spLocks/>
          </p:cNvSpPr>
          <p:nvPr/>
        </p:nvSpPr>
        <p:spPr>
          <a:xfrm>
            <a:off x="5528385" y="172063"/>
            <a:ext cx="3331773" cy="43753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1pPr>
            <a:lvl2pPr marR="0" lvl="1"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2pPr>
            <a:lvl3pPr marR="0" lvl="2"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3pPr>
            <a:lvl4pPr marR="0" lvl="3"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4pPr>
            <a:lvl5pPr marR="0" lvl="4"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5pPr>
            <a:lvl6pPr marR="0" lvl="5"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6pPr>
            <a:lvl7pPr marR="0" lvl="6"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7pPr>
            <a:lvl8pPr marR="0" lvl="7"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8pPr>
            <a:lvl9pPr marR="0" lvl="8"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9pPr>
          </a:lstStyle>
          <a:p>
            <a:r>
              <a:rPr lang="en-GB" sz="2000" dirty="0">
                <a:solidFill>
                  <a:schemeClr val="bg2"/>
                </a:solidFill>
              </a:rPr>
              <a:t>Teemu Sormunen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Data distribution</a:t>
            </a:r>
            <a:endParaRPr dirty="0">
              <a:highlight>
                <a:schemeClr val="accent1"/>
              </a:highlight>
            </a:endParaRPr>
          </a:p>
        </p:txBody>
      </p:sp>
      <mc:AlternateContent xmlns:mc="http://schemas.openxmlformats.org/markup-compatibility/2006">
        <mc:Choice xmlns:a14="http://schemas.microsoft.com/office/drawing/2010/main" Requires="a14">
          <p:sp>
            <p:nvSpPr>
              <p:cNvPr id="125" name="Google Shape;125;p17"/>
              <p:cNvSpPr txBox="1">
                <a:spLocks noGrp="1"/>
              </p:cNvSpPr>
              <p:nvPr>
                <p:ph type="body" idx="1"/>
              </p:nvPr>
            </p:nvSpPr>
            <p:spPr>
              <a:xfrm>
                <a:off x="396940" y="1421492"/>
                <a:ext cx="4128113" cy="2462989"/>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Clr>
                    <a:schemeClr val="accent1"/>
                  </a:buClr>
                  <a:buSzPts val="2400"/>
                  <a:buChar char="◉"/>
                </a:pPr>
                <a:r>
                  <a:rPr lang="en-GB" sz="1600" dirty="0"/>
                  <a:t>Human accuracy on the dataset was </a:t>
                </a:r>
                <a14:m>
                  <m:oMath xmlns:m="http://schemas.openxmlformats.org/officeDocument/2006/math">
                    <m:r>
                      <a:rPr lang="en-GB" sz="1600" b="0" i="1" smtClean="0">
                        <a:latin typeface="Cambria Math" panose="02040503050406030204" pitchFamily="18" charset="0"/>
                      </a:rPr>
                      <m:t>6</m:t>
                    </m:r>
                    <m:r>
                      <a:rPr lang="fi-FI" sz="1600" b="0" i="1" smtClean="0">
                        <a:latin typeface="Cambria Math" panose="02040503050406030204" pitchFamily="18" charset="0"/>
                      </a:rPr>
                      <m:t>5±5%</m:t>
                    </m:r>
                  </m:oMath>
                </a14:m>
                <a:r>
                  <a:rPr lang="en-GB" sz="1600" dirty="0"/>
                  <a:t> according to study</a:t>
                </a:r>
                <a:r>
                  <a:rPr lang="en-GB" sz="1600" baseline="30000" dirty="0"/>
                  <a:t>1</a:t>
                </a:r>
              </a:p>
              <a:p>
                <a:pPr marL="457200" lvl="0" indent="-381000" algn="l" rtl="0">
                  <a:spcBef>
                    <a:spcPts val="600"/>
                  </a:spcBef>
                  <a:spcAft>
                    <a:spcPts val="0"/>
                  </a:spcAft>
                  <a:buClr>
                    <a:schemeClr val="accent1"/>
                  </a:buClr>
                  <a:buSzPts val="2400"/>
                  <a:buChar char="◉"/>
                </a:pPr>
                <a:r>
                  <a:rPr lang="en-GB" sz="1600" dirty="0"/>
                  <a:t>In the same study they introduced baseline for the dataset with CNN of accuracy 60%.</a:t>
                </a:r>
              </a:p>
              <a:p>
                <a:pPr marL="457200" lvl="0" indent="-381000" algn="l" rtl="0">
                  <a:spcBef>
                    <a:spcPts val="600"/>
                  </a:spcBef>
                  <a:spcAft>
                    <a:spcPts val="0"/>
                  </a:spcAft>
                  <a:buClr>
                    <a:schemeClr val="accent1"/>
                  </a:buClr>
                  <a:buSzPts val="2400"/>
                  <a:buChar char="◉"/>
                </a:pPr>
                <a:r>
                  <a:rPr lang="en-GB" sz="1600" dirty="0"/>
                  <a:t>This was turned to a </a:t>
                </a:r>
                <a:r>
                  <a:rPr lang="en-GB" sz="1600" dirty="0" err="1"/>
                  <a:t>kaggle</a:t>
                </a:r>
                <a:r>
                  <a:rPr lang="en-GB" sz="1600" dirty="0"/>
                  <a:t> problem, every winning team used CNN instead of manual feature engineering</a:t>
                </a:r>
              </a:p>
            </p:txBody>
          </p:sp>
        </mc:Choice>
        <mc:Fallback>
          <p:sp>
            <p:nvSpPr>
              <p:cNvPr id="125" name="Google Shape;125;p17"/>
              <p:cNvSpPr txBox="1">
                <a:spLocks noGrp="1" noRot="1" noChangeAspect="1" noMove="1" noResize="1" noEditPoints="1" noAdjustHandles="1" noChangeArrowheads="1" noChangeShapeType="1" noTextEdit="1"/>
              </p:cNvSpPr>
              <p:nvPr>
                <p:ph type="body" idx="1"/>
              </p:nvPr>
            </p:nvSpPr>
            <p:spPr>
              <a:xfrm>
                <a:off x="396940" y="1421492"/>
                <a:ext cx="4128113" cy="2462989"/>
              </a:xfrm>
              <a:prstGeom prst="rect">
                <a:avLst/>
              </a:prstGeom>
              <a:blipFill>
                <a:blip r:embed="rId3"/>
                <a:stretch>
                  <a:fillRect l="-295" t="-1238"/>
                </a:stretch>
              </a:blipFill>
            </p:spPr>
            <p:txBody>
              <a:bodyPr/>
              <a:lstStyle/>
              <a:p>
                <a:r>
                  <a:rPr lang="en-GB">
                    <a:noFill/>
                  </a:rPr>
                  <a:t> </a:t>
                </a:r>
              </a:p>
            </p:txBody>
          </p:sp>
        </mc:Fallback>
      </mc:AlternateContent>
      <p:grpSp>
        <p:nvGrpSpPr>
          <p:cNvPr id="126" name="Google Shape;126;p17"/>
          <p:cNvGrpSpPr/>
          <p:nvPr/>
        </p:nvGrpSpPr>
        <p:grpSpPr>
          <a:xfrm>
            <a:off x="916458" y="1019750"/>
            <a:ext cx="214625" cy="214625"/>
            <a:chOff x="2594050" y="1631825"/>
            <a:chExt cx="439625" cy="439625"/>
          </a:xfrm>
        </p:grpSpPr>
        <p:sp>
          <p:nvSpPr>
            <p:cNvPr id="127" name="Google Shape;127;p1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7"/>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pic>
        <p:nvPicPr>
          <p:cNvPr id="5" name="Kuva 4">
            <a:extLst>
              <a:ext uri="{FF2B5EF4-FFF2-40B4-BE49-F238E27FC236}">
                <a16:creationId xmlns:a16="http://schemas.microsoft.com/office/drawing/2014/main" id="{688D0703-21F0-4BE6-ADA1-A9F169BA5786}"/>
              </a:ext>
            </a:extLst>
          </p:cNvPr>
          <p:cNvPicPr>
            <a:picLocks noChangeAspect="1"/>
          </p:cNvPicPr>
          <p:nvPr/>
        </p:nvPicPr>
        <p:blipFill rotWithShape="1">
          <a:blip r:embed="rId4"/>
          <a:srcRect l="11970" t="9628" r="9179" b="9408"/>
          <a:stretch/>
        </p:blipFill>
        <p:spPr>
          <a:xfrm>
            <a:off x="4868660" y="1336424"/>
            <a:ext cx="3878400" cy="3413427"/>
          </a:xfrm>
          <a:prstGeom prst="rect">
            <a:avLst/>
          </a:prstGeom>
        </p:spPr>
      </p:pic>
      <p:sp>
        <p:nvSpPr>
          <p:cNvPr id="17" name="Tekstiruutu 16">
            <a:extLst>
              <a:ext uri="{FF2B5EF4-FFF2-40B4-BE49-F238E27FC236}">
                <a16:creationId xmlns:a16="http://schemas.microsoft.com/office/drawing/2014/main" id="{4BEB8950-9DBB-44D0-B670-C9ABC201BFAA}"/>
              </a:ext>
            </a:extLst>
          </p:cNvPr>
          <p:cNvSpPr txBox="1"/>
          <p:nvPr/>
        </p:nvSpPr>
        <p:spPr>
          <a:xfrm>
            <a:off x="509381" y="4755112"/>
            <a:ext cx="4576968" cy="215444"/>
          </a:xfrm>
          <a:prstGeom prst="rect">
            <a:avLst/>
          </a:prstGeom>
          <a:noFill/>
        </p:spPr>
        <p:txBody>
          <a:bodyPr wrap="square">
            <a:spAutoFit/>
          </a:bodyPr>
          <a:lstStyle/>
          <a:p>
            <a:r>
              <a:rPr lang="en-GB" sz="800" baseline="30000" dirty="0">
                <a:solidFill>
                  <a:schemeClr val="accent6"/>
                </a:solidFill>
              </a:rPr>
              <a:t>1</a:t>
            </a:r>
            <a:r>
              <a:rPr lang="en-GB" sz="800" dirty="0">
                <a:solidFill>
                  <a:schemeClr val="accent6"/>
                </a:solidFill>
              </a:rPr>
              <a:t>https://arxiv.org/pdf/1307.0414v1.pdf</a:t>
            </a:r>
            <a:endParaRPr lang="en-GB" sz="800" baseline="30000" dirty="0">
              <a:solidFill>
                <a:schemeClr val="accent6"/>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Data augmentation</a:t>
            </a:r>
            <a:endParaRPr dirty="0">
              <a:highlight>
                <a:schemeClr val="accent1"/>
              </a:highlight>
            </a:endParaRPr>
          </a:p>
        </p:txBody>
      </p:sp>
      <p:sp>
        <p:nvSpPr>
          <p:cNvPr id="125" name="Google Shape;125;p17"/>
          <p:cNvSpPr txBox="1">
            <a:spLocks noGrp="1"/>
          </p:cNvSpPr>
          <p:nvPr>
            <p:ph type="body" idx="1"/>
          </p:nvPr>
        </p:nvSpPr>
        <p:spPr>
          <a:xfrm>
            <a:off x="418970" y="1818614"/>
            <a:ext cx="4128113" cy="2801511"/>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Clr>
                <a:schemeClr val="accent1"/>
              </a:buClr>
              <a:buSzPts val="2400"/>
              <a:buChar char="◉"/>
            </a:pPr>
            <a:r>
              <a:rPr lang="fi-FI" sz="1600" dirty="0"/>
              <a:t>Data </a:t>
            </a:r>
            <a:r>
              <a:rPr lang="fi-FI" sz="1600" dirty="0" err="1"/>
              <a:t>was</a:t>
            </a:r>
            <a:r>
              <a:rPr lang="fi-FI" sz="1600" dirty="0"/>
              <a:t> </a:t>
            </a:r>
            <a:r>
              <a:rPr lang="fi-FI" sz="1600" dirty="0" err="1"/>
              <a:t>augmented</a:t>
            </a:r>
            <a:r>
              <a:rPr lang="fi-FI" sz="1600" dirty="0"/>
              <a:t> for </a:t>
            </a:r>
            <a:r>
              <a:rPr lang="fi-FI" sz="1600" dirty="0" err="1"/>
              <a:t>ResNet</a:t>
            </a:r>
            <a:r>
              <a:rPr lang="fi-FI" sz="1600" dirty="0"/>
              <a:t> </a:t>
            </a:r>
            <a:r>
              <a:rPr lang="fi-FI" sz="1600" dirty="0" err="1"/>
              <a:t>with</a:t>
            </a:r>
            <a:r>
              <a:rPr lang="fi-FI" sz="1600" dirty="0"/>
              <a:t> 10 </a:t>
            </a:r>
            <a:r>
              <a:rPr lang="fi-FI" sz="1600" dirty="0" err="1"/>
              <a:t>degrees</a:t>
            </a:r>
            <a:r>
              <a:rPr lang="fi-FI" sz="1600" dirty="0"/>
              <a:t> </a:t>
            </a:r>
            <a:r>
              <a:rPr lang="fi-FI" sz="1600" dirty="0" err="1"/>
              <a:t>random</a:t>
            </a:r>
            <a:r>
              <a:rPr lang="fi-FI" sz="1600" dirty="0"/>
              <a:t> </a:t>
            </a:r>
            <a:r>
              <a:rPr lang="fi-FI" sz="1600" dirty="0" err="1"/>
              <a:t>rotation</a:t>
            </a:r>
            <a:r>
              <a:rPr lang="fi-FI" sz="1600" dirty="0"/>
              <a:t>, </a:t>
            </a:r>
            <a:r>
              <a:rPr lang="fi-FI" sz="1600" dirty="0" err="1"/>
              <a:t>random</a:t>
            </a:r>
            <a:r>
              <a:rPr lang="fi-FI" sz="1600" dirty="0"/>
              <a:t> </a:t>
            </a:r>
            <a:r>
              <a:rPr lang="fi-FI" sz="1600" dirty="0" err="1"/>
              <a:t>affine</a:t>
            </a:r>
            <a:r>
              <a:rPr lang="fi-FI" sz="1600" dirty="0"/>
              <a:t> </a:t>
            </a:r>
            <a:r>
              <a:rPr lang="fi-FI" sz="1600" dirty="0" err="1"/>
              <a:t>transformation</a:t>
            </a:r>
            <a:r>
              <a:rPr lang="fi-FI" sz="1600" dirty="0"/>
              <a:t> in X-Y </a:t>
            </a:r>
            <a:r>
              <a:rPr lang="fi-FI" sz="1600" dirty="0" err="1"/>
              <a:t>direction</a:t>
            </a:r>
            <a:r>
              <a:rPr lang="fi-FI" sz="1600" dirty="0"/>
              <a:t> </a:t>
            </a:r>
            <a:r>
              <a:rPr lang="fi-FI" sz="1600" dirty="0" err="1"/>
              <a:t>by</a:t>
            </a:r>
            <a:r>
              <a:rPr lang="fi-FI" sz="1600" dirty="0"/>
              <a:t> 20%, and </a:t>
            </a:r>
            <a:r>
              <a:rPr lang="fi-FI" sz="1600" dirty="0" err="1"/>
              <a:t>randomly</a:t>
            </a:r>
            <a:r>
              <a:rPr lang="fi-FI" sz="1600" dirty="0"/>
              <a:t> </a:t>
            </a:r>
            <a:r>
              <a:rPr lang="fi-FI" sz="1600" dirty="0" err="1"/>
              <a:t>flipping</a:t>
            </a:r>
            <a:r>
              <a:rPr lang="fi-FI" sz="1600" dirty="0"/>
              <a:t> </a:t>
            </a:r>
            <a:r>
              <a:rPr lang="fi-FI" sz="1600" dirty="0" err="1"/>
              <a:t>the</a:t>
            </a:r>
            <a:r>
              <a:rPr lang="fi-FI" sz="1600" dirty="0"/>
              <a:t> image </a:t>
            </a:r>
            <a:r>
              <a:rPr lang="fi-FI" sz="1600" dirty="0" err="1"/>
              <a:t>horizontally</a:t>
            </a:r>
            <a:r>
              <a:rPr lang="fi-FI" sz="1600" dirty="0"/>
              <a:t>.</a:t>
            </a:r>
            <a:endParaRPr lang="en-GB" sz="1600" baseline="30000" dirty="0"/>
          </a:p>
          <a:p>
            <a:pPr marL="457200" lvl="0" indent="-381000" algn="l" rtl="0">
              <a:spcBef>
                <a:spcPts val="600"/>
              </a:spcBef>
              <a:spcAft>
                <a:spcPts val="0"/>
              </a:spcAft>
              <a:buClr>
                <a:schemeClr val="accent1"/>
              </a:buClr>
              <a:buSzPts val="2400"/>
              <a:buChar char="◉"/>
            </a:pPr>
            <a:r>
              <a:rPr lang="en-GB" sz="1600" dirty="0"/>
              <a:t>Example augmentations can be seen on the right</a:t>
            </a:r>
          </a:p>
          <a:p>
            <a:pPr marL="457200" lvl="0" indent="-381000" algn="l" rtl="0">
              <a:spcBef>
                <a:spcPts val="600"/>
              </a:spcBef>
              <a:spcAft>
                <a:spcPts val="0"/>
              </a:spcAft>
              <a:buClr>
                <a:schemeClr val="accent1"/>
              </a:buClr>
              <a:buSzPts val="2400"/>
              <a:buChar char="◉"/>
            </a:pPr>
            <a:r>
              <a:rPr lang="en-GB" sz="1600" dirty="0"/>
              <a:t>Data was also </a:t>
            </a:r>
            <a:r>
              <a:rPr lang="en-GB" sz="1600" dirty="0" err="1"/>
              <a:t>upsampled</a:t>
            </a:r>
            <a:r>
              <a:rPr lang="en-GB" sz="1600" dirty="0"/>
              <a:t> to input size 224x224 for the pretrained </a:t>
            </a:r>
            <a:r>
              <a:rPr lang="en-GB" sz="1600" dirty="0" err="1"/>
              <a:t>ResNet</a:t>
            </a:r>
            <a:r>
              <a:rPr lang="en-GB" sz="1600" dirty="0"/>
              <a:t>.</a:t>
            </a:r>
          </a:p>
        </p:txBody>
      </p:sp>
      <p:grpSp>
        <p:nvGrpSpPr>
          <p:cNvPr id="126" name="Google Shape;126;p17"/>
          <p:cNvGrpSpPr/>
          <p:nvPr/>
        </p:nvGrpSpPr>
        <p:grpSpPr>
          <a:xfrm>
            <a:off x="916458" y="1019750"/>
            <a:ext cx="214625" cy="214625"/>
            <a:chOff x="2594050" y="1631825"/>
            <a:chExt cx="439625" cy="439625"/>
          </a:xfrm>
        </p:grpSpPr>
        <p:sp>
          <p:nvSpPr>
            <p:cNvPr id="127" name="Google Shape;127;p1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7"/>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pic>
        <p:nvPicPr>
          <p:cNvPr id="3" name="Kuva 2">
            <a:extLst>
              <a:ext uri="{FF2B5EF4-FFF2-40B4-BE49-F238E27FC236}">
                <a16:creationId xmlns:a16="http://schemas.microsoft.com/office/drawing/2014/main" id="{1EAC37AB-1F3D-4927-A9F6-D0764FC231CB}"/>
              </a:ext>
            </a:extLst>
          </p:cNvPr>
          <p:cNvPicPr>
            <a:picLocks noChangeAspect="1"/>
          </p:cNvPicPr>
          <p:nvPr/>
        </p:nvPicPr>
        <p:blipFill>
          <a:blip r:embed="rId3"/>
          <a:stretch>
            <a:fillRect/>
          </a:stretch>
        </p:blipFill>
        <p:spPr>
          <a:xfrm>
            <a:off x="4638990" y="1254773"/>
            <a:ext cx="1900801" cy="1894379"/>
          </a:xfrm>
          <a:prstGeom prst="rect">
            <a:avLst/>
          </a:prstGeom>
        </p:spPr>
      </p:pic>
      <p:pic>
        <p:nvPicPr>
          <p:cNvPr id="6" name="Kuva 5">
            <a:extLst>
              <a:ext uri="{FF2B5EF4-FFF2-40B4-BE49-F238E27FC236}">
                <a16:creationId xmlns:a16="http://schemas.microsoft.com/office/drawing/2014/main" id="{2E64726B-7486-45AA-A58B-84F6617D79F0}"/>
              </a:ext>
            </a:extLst>
          </p:cNvPr>
          <p:cNvPicPr>
            <a:picLocks noChangeAspect="1"/>
          </p:cNvPicPr>
          <p:nvPr/>
        </p:nvPicPr>
        <p:blipFill>
          <a:blip r:embed="rId4"/>
          <a:stretch>
            <a:fillRect/>
          </a:stretch>
        </p:blipFill>
        <p:spPr>
          <a:xfrm>
            <a:off x="6928374" y="1309127"/>
            <a:ext cx="1951352" cy="1785672"/>
          </a:xfrm>
          <a:prstGeom prst="rect">
            <a:avLst/>
          </a:prstGeom>
        </p:spPr>
      </p:pic>
      <p:pic>
        <p:nvPicPr>
          <p:cNvPr id="8" name="Kuva 7">
            <a:extLst>
              <a:ext uri="{FF2B5EF4-FFF2-40B4-BE49-F238E27FC236}">
                <a16:creationId xmlns:a16="http://schemas.microsoft.com/office/drawing/2014/main" id="{A43C5E81-05EE-46C3-A74B-A35D6341AC51}"/>
              </a:ext>
            </a:extLst>
          </p:cNvPr>
          <p:cNvPicPr>
            <a:picLocks noChangeAspect="1"/>
          </p:cNvPicPr>
          <p:nvPr/>
        </p:nvPicPr>
        <p:blipFill>
          <a:blip r:embed="rId5"/>
          <a:stretch>
            <a:fillRect/>
          </a:stretch>
        </p:blipFill>
        <p:spPr>
          <a:xfrm>
            <a:off x="4689732" y="3219585"/>
            <a:ext cx="1906185" cy="1795504"/>
          </a:xfrm>
          <a:prstGeom prst="rect">
            <a:avLst/>
          </a:prstGeom>
        </p:spPr>
      </p:pic>
      <p:pic>
        <p:nvPicPr>
          <p:cNvPr id="10" name="Kuva 9">
            <a:extLst>
              <a:ext uri="{FF2B5EF4-FFF2-40B4-BE49-F238E27FC236}">
                <a16:creationId xmlns:a16="http://schemas.microsoft.com/office/drawing/2014/main" id="{584F64FE-E5CC-47F9-BF63-4E6F164100BE}"/>
              </a:ext>
            </a:extLst>
          </p:cNvPr>
          <p:cNvPicPr>
            <a:picLocks noChangeAspect="1"/>
          </p:cNvPicPr>
          <p:nvPr/>
        </p:nvPicPr>
        <p:blipFill>
          <a:blip r:embed="rId6"/>
          <a:stretch>
            <a:fillRect/>
          </a:stretch>
        </p:blipFill>
        <p:spPr>
          <a:xfrm>
            <a:off x="6974685" y="3219585"/>
            <a:ext cx="1858730" cy="1840204"/>
          </a:xfrm>
          <a:prstGeom prst="rect">
            <a:avLst/>
          </a:prstGeom>
        </p:spPr>
      </p:pic>
    </p:spTree>
    <p:extLst>
      <p:ext uri="{BB962C8B-B14F-4D97-AF65-F5344CB8AC3E}">
        <p14:creationId xmlns:p14="http://schemas.microsoft.com/office/powerpoint/2010/main" val="18637940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5"/>
          <p:cNvSpPr txBox="1">
            <a:spLocks noGrp="1"/>
          </p:cNvSpPr>
          <p:nvPr>
            <p:ph type="ctrTitle"/>
          </p:nvPr>
        </p:nvSpPr>
        <p:spPr>
          <a:xfrm>
            <a:off x="2022225" y="1693523"/>
            <a:ext cx="37878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Model exploration</a:t>
            </a:r>
            <a:endParaRPr dirty="0"/>
          </a:p>
        </p:txBody>
      </p:sp>
      <p:sp>
        <p:nvSpPr>
          <p:cNvPr id="112" name="Google Shape;112;p15"/>
          <p:cNvSpPr txBox="1"/>
          <p:nvPr/>
        </p:nvSpPr>
        <p:spPr>
          <a:xfrm>
            <a:off x="1133975" y="2291150"/>
            <a:ext cx="543900" cy="5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chemeClr val="dk1"/>
                </a:solidFill>
                <a:latin typeface="Lora"/>
                <a:ea typeface="Lora"/>
                <a:cs typeface="Lora"/>
                <a:sym typeface="Lora"/>
              </a:rPr>
              <a:t>2</a:t>
            </a:r>
            <a:endParaRPr sz="2400" dirty="0">
              <a:latin typeface="Lora"/>
              <a:ea typeface="Lora"/>
              <a:cs typeface="Lora"/>
              <a:sym typeface="Lora"/>
            </a:endParaRPr>
          </a:p>
        </p:txBody>
      </p:sp>
      <p:sp>
        <p:nvSpPr>
          <p:cNvPr id="113" name="Google Shape;113;p15"/>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spTree>
    <p:extLst>
      <p:ext uri="{BB962C8B-B14F-4D97-AF65-F5344CB8AC3E}">
        <p14:creationId xmlns:p14="http://schemas.microsoft.com/office/powerpoint/2010/main" val="38497982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3"/>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Model groups explored</a:t>
            </a:r>
            <a:endParaRPr dirty="0"/>
          </a:p>
        </p:txBody>
      </p:sp>
      <p:sp>
        <p:nvSpPr>
          <p:cNvPr id="207" name="Google Shape;207;p23"/>
          <p:cNvSpPr/>
          <p:nvPr/>
        </p:nvSpPr>
        <p:spPr>
          <a:xfrm>
            <a:off x="3372450" y="1808525"/>
            <a:ext cx="2399100" cy="2399100"/>
          </a:xfrm>
          <a:prstGeom prst="ellipse">
            <a:avLst/>
          </a:prstGeom>
          <a:solidFill>
            <a:srgbClr val="FFCD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latin typeface="Quattrocento Sans"/>
                <a:ea typeface="Quattrocento Sans"/>
                <a:cs typeface="Quattrocento Sans"/>
                <a:sym typeface="Quattrocento Sans"/>
              </a:rPr>
              <a:t>Supervised algorithms</a:t>
            </a:r>
            <a:endParaRPr sz="1800" dirty="0">
              <a:latin typeface="Quattrocento Sans"/>
              <a:ea typeface="Quattrocento Sans"/>
              <a:cs typeface="Quattrocento Sans"/>
              <a:sym typeface="Quattrocento Sans"/>
            </a:endParaRPr>
          </a:p>
        </p:txBody>
      </p:sp>
      <p:sp>
        <p:nvSpPr>
          <p:cNvPr id="208" name="Google Shape;208;p23"/>
          <p:cNvSpPr/>
          <p:nvPr/>
        </p:nvSpPr>
        <p:spPr>
          <a:xfrm>
            <a:off x="486675" y="1804601"/>
            <a:ext cx="2399100" cy="2399100"/>
          </a:xfrm>
          <a:prstGeom prst="ellipse">
            <a:avLst/>
          </a:prstGeom>
          <a:solidFill>
            <a:srgbClr val="000000">
              <a:alpha val="73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latin typeface="Quattrocento Sans"/>
                <a:ea typeface="Quattrocento Sans"/>
                <a:cs typeface="Quattrocento Sans"/>
                <a:sym typeface="Quattrocento Sans"/>
              </a:rPr>
              <a:t>Deep Learning</a:t>
            </a:r>
            <a:endParaRPr sz="1800" dirty="0">
              <a:latin typeface="Quattrocento Sans"/>
              <a:ea typeface="Quattrocento Sans"/>
              <a:cs typeface="Quattrocento Sans"/>
              <a:sym typeface="Quattrocento Sans"/>
            </a:endParaRPr>
          </a:p>
        </p:txBody>
      </p:sp>
      <p:sp>
        <p:nvSpPr>
          <p:cNvPr id="209" name="Google Shape;209;p23"/>
          <p:cNvSpPr/>
          <p:nvPr/>
        </p:nvSpPr>
        <p:spPr>
          <a:xfrm>
            <a:off x="6258225" y="1808525"/>
            <a:ext cx="2399100" cy="2399100"/>
          </a:xfrm>
          <a:prstGeom prst="ellipse">
            <a:avLst/>
          </a:prstGeom>
          <a:solidFill>
            <a:srgbClr val="000000">
              <a:alpha val="73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latin typeface="Quattrocento Sans"/>
                <a:ea typeface="Quattrocento Sans"/>
                <a:cs typeface="Quattrocento Sans"/>
                <a:sym typeface="Quattrocento Sans"/>
              </a:rPr>
              <a:t>Unsupervised algorithms</a:t>
            </a:r>
            <a:endParaRPr sz="1800" dirty="0">
              <a:latin typeface="Quattrocento Sans"/>
              <a:ea typeface="Quattrocento Sans"/>
              <a:cs typeface="Quattrocento Sans"/>
              <a:sym typeface="Quattrocento Sans"/>
            </a:endParaRPr>
          </a:p>
        </p:txBody>
      </p:sp>
      <p:sp>
        <p:nvSpPr>
          <p:cNvPr id="215" name="Google Shape;215;p23"/>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a:p>
        </p:txBody>
      </p:sp>
      <p:sp>
        <p:nvSpPr>
          <p:cNvPr id="2" name="Oikea aaltosulje 1">
            <a:extLst>
              <a:ext uri="{FF2B5EF4-FFF2-40B4-BE49-F238E27FC236}">
                <a16:creationId xmlns:a16="http://schemas.microsoft.com/office/drawing/2014/main" id="{83F79C23-DAD8-4414-8D46-8F235C725A91}"/>
              </a:ext>
            </a:extLst>
          </p:cNvPr>
          <p:cNvSpPr/>
          <p:nvPr/>
        </p:nvSpPr>
        <p:spPr>
          <a:xfrm rot="16200000">
            <a:off x="5893049" y="-612014"/>
            <a:ext cx="243676" cy="458955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3" name="Tekstiruutu 2">
            <a:extLst>
              <a:ext uri="{FF2B5EF4-FFF2-40B4-BE49-F238E27FC236}">
                <a16:creationId xmlns:a16="http://schemas.microsoft.com/office/drawing/2014/main" id="{9D143010-0EDD-4667-87A9-8B1BBACD6250}"/>
              </a:ext>
            </a:extLst>
          </p:cNvPr>
          <p:cNvSpPr txBox="1"/>
          <p:nvPr/>
        </p:nvSpPr>
        <p:spPr>
          <a:xfrm>
            <a:off x="4464178" y="1173899"/>
            <a:ext cx="3101418" cy="307777"/>
          </a:xfrm>
          <a:prstGeom prst="rect">
            <a:avLst/>
          </a:prstGeom>
          <a:noFill/>
        </p:spPr>
        <p:txBody>
          <a:bodyPr wrap="square" rtlCol="0">
            <a:spAutoFit/>
          </a:bodyPr>
          <a:lstStyle/>
          <a:p>
            <a:r>
              <a:rPr lang="fi-FI" b="1" dirty="0" err="1"/>
              <a:t>With</a:t>
            </a:r>
            <a:r>
              <a:rPr lang="fi-FI" b="1" dirty="0"/>
              <a:t> </a:t>
            </a:r>
            <a:r>
              <a:rPr lang="fi-FI" b="1" dirty="0" err="1"/>
              <a:t>dimensionality</a:t>
            </a:r>
            <a:r>
              <a:rPr lang="fi-FI" b="1" dirty="0"/>
              <a:t> </a:t>
            </a:r>
            <a:r>
              <a:rPr lang="fi-FI" b="1" dirty="0" err="1"/>
              <a:t>reduction</a:t>
            </a:r>
            <a:endParaRPr lang="en-GB" b="1" dirty="0"/>
          </a:p>
        </p:txBody>
      </p:sp>
      <p:sp>
        <p:nvSpPr>
          <p:cNvPr id="14" name="Google Shape;112;p15">
            <a:extLst>
              <a:ext uri="{FF2B5EF4-FFF2-40B4-BE49-F238E27FC236}">
                <a16:creationId xmlns:a16="http://schemas.microsoft.com/office/drawing/2014/main" id="{13A834FD-63DB-4D68-96CD-CB6FD9703B14}"/>
              </a:ext>
            </a:extLst>
          </p:cNvPr>
          <p:cNvSpPr txBox="1"/>
          <p:nvPr/>
        </p:nvSpPr>
        <p:spPr>
          <a:xfrm>
            <a:off x="874738" y="939799"/>
            <a:ext cx="308326" cy="348226"/>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dk1"/>
                </a:solidFill>
                <a:latin typeface="Lora"/>
                <a:ea typeface="Lora"/>
                <a:cs typeface="Lora"/>
                <a:sym typeface="Lora"/>
              </a:rPr>
              <a:t>2</a:t>
            </a:r>
            <a:endParaRPr sz="2800" dirty="0">
              <a:latin typeface="Lora"/>
              <a:ea typeface="Lora"/>
              <a:cs typeface="Lora"/>
              <a:sym typeface="Lor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8" name="Google Shape;208;p23"/>
          <p:cNvSpPr/>
          <p:nvPr/>
        </p:nvSpPr>
        <p:spPr>
          <a:xfrm>
            <a:off x="2101446" y="63042"/>
            <a:ext cx="2470554" cy="2253006"/>
          </a:xfrm>
          <a:prstGeom prst="ellipse">
            <a:avLst/>
          </a:prstGeom>
          <a:solidFill>
            <a:srgbClr val="000000">
              <a:alpha val="73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latin typeface="Quattrocento Sans"/>
                <a:ea typeface="Quattrocento Sans"/>
                <a:cs typeface="Quattrocento Sans"/>
                <a:sym typeface="Quattrocento Sans"/>
              </a:rPr>
              <a:t>Deep Learning</a:t>
            </a:r>
            <a:endParaRPr sz="1800" dirty="0">
              <a:latin typeface="Quattrocento Sans"/>
              <a:ea typeface="Quattrocento Sans"/>
              <a:cs typeface="Quattrocento Sans"/>
              <a:sym typeface="Quattrocento Sans"/>
            </a:endParaRPr>
          </a:p>
        </p:txBody>
      </p:sp>
      <p:sp>
        <p:nvSpPr>
          <p:cNvPr id="215" name="Google Shape;215;p23"/>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a:p>
        </p:txBody>
      </p:sp>
      <p:sp>
        <p:nvSpPr>
          <p:cNvPr id="14" name="Google Shape;112;p15">
            <a:extLst>
              <a:ext uri="{FF2B5EF4-FFF2-40B4-BE49-F238E27FC236}">
                <a16:creationId xmlns:a16="http://schemas.microsoft.com/office/drawing/2014/main" id="{13A834FD-63DB-4D68-96CD-CB6FD9703B14}"/>
              </a:ext>
            </a:extLst>
          </p:cNvPr>
          <p:cNvSpPr txBox="1"/>
          <p:nvPr/>
        </p:nvSpPr>
        <p:spPr>
          <a:xfrm>
            <a:off x="874738" y="939799"/>
            <a:ext cx="308326" cy="348226"/>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dk1"/>
                </a:solidFill>
                <a:latin typeface="Lora"/>
                <a:ea typeface="Lora"/>
                <a:cs typeface="Lora"/>
                <a:sym typeface="Lora"/>
              </a:rPr>
              <a:t>2</a:t>
            </a:r>
            <a:endParaRPr sz="2800" dirty="0">
              <a:latin typeface="Lora"/>
              <a:ea typeface="Lora"/>
              <a:cs typeface="Lora"/>
              <a:sym typeface="Lora"/>
            </a:endParaRPr>
          </a:p>
        </p:txBody>
      </p:sp>
      <p:sp>
        <p:nvSpPr>
          <p:cNvPr id="11" name="Google Shape;157;p19">
            <a:extLst>
              <a:ext uri="{FF2B5EF4-FFF2-40B4-BE49-F238E27FC236}">
                <a16:creationId xmlns:a16="http://schemas.microsoft.com/office/drawing/2014/main" id="{2FEC9C4F-C842-4AC6-9946-2B7A512FC52F}"/>
              </a:ext>
            </a:extLst>
          </p:cNvPr>
          <p:cNvSpPr txBox="1">
            <a:spLocks/>
          </p:cNvSpPr>
          <p:nvPr/>
        </p:nvSpPr>
        <p:spPr>
          <a:xfrm>
            <a:off x="486675" y="2383214"/>
            <a:ext cx="2399100" cy="1562621"/>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GB" b="1" dirty="0">
                <a:highlight>
                  <a:schemeClr val="accent1"/>
                </a:highlight>
              </a:rPr>
              <a:t>Inception V3</a:t>
            </a:r>
          </a:p>
          <a:p>
            <a:pPr>
              <a:spcBef>
                <a:spcPts val="600"/>
              </a:spcBef>
            </a:pPr>
            <a:r>
              <a:rPr lang="en-GB" sz="1050" dirty="0"/>
              <a:t>InceptionV3 was chosen as it has achieved </a:t>
            </a:r>
            <a:r>
              <a:rPr lang="en-GB" sz="1100" dirty="0"/>
              <a:t>high scores in other emotion recognition challenges. It was found to be hard to fit to good results however.</a:t>
            </a:r>
            <a:endParaRPr lang="en-GB" sz="1050" dirty="0"/>
          </a:p>
        </p:txBody>
      </p:sp>
      <p:sp>
        <p:nvSpPr>
          <p:cNvPr id="12" name="Google Shape;157;p19">
            <a:extLst>
              <a:ext uri="{FF2B5EF4-FFF2-40B4-BE49-F238E27FC236}">
                <a16:creationId xmlns:a16="http://schemas.microsoft.com/office/drawing/2014/main" id="{58DE0E72-8B7E-4DF1-9E71-35303587E728}"/>
              </a:ext>
            </a:extLst>
          </p:cNvPr>
          <p:cNvSpPr txBox="1">
            <a:spLocks/>
          </p:cNvSpPr>
          <p:nvPr/>
        </p:nvSpPr>
        <p:spPr>
          <a:xfrm>
            <a:off x="3372450" y="2375556"/>
            <a:ext cx="2399100" cy="167234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GB" b="1" dirty="0">
                <a:highlight>
                  <a:schemeClr val="accent1"/>
                </a:highlight>
              </a:rPr>
              <a:t>CLIP </a:t>
            </a:r>
          </a:p>
          <a:p>
            <a:pPr>
              <a:spcBef>
                <a:spcPts val="600"/>
              </a:spcBef>
            </a:pPr>
            <a:r>
              <a:rPr lang="en-GB" sz="1200" b="1" dirty="0">
                <a:highlight>
                  <a:schemeClr val="accent1"/>
                </a:highlight>
              </a:rPr>
              <a:t>(connecting text and images)</a:t>
            </a:r>
            <a:endParaRPr lang="en-GB" b="1" dirty="0">
              <a:highlight>
                <a:schemeClr val="accent1"/>
              </a:highlight>
            </a:endParaRPr>
          </a:p>
          <a:p>
            <a:pPr>
              <a:spcBef>
                <a:spcPts val="600"/>
              </a:spcBef>
            </a:pPr>
            <a:r>
              <a:rPr lang="en-GB" sz="1050" dirty="0"/>
              <a:t>CLIP was taken as experimental model. It’s large and requires substantial amount of resource for fine tuning. Fine tuning was attempted for a long time, but it failed to converge so it was discarded.</a:t>
            </a:r>
          </a:p>
        </p:txBody>
      </p:sp>
      <p:sp>
        <p:nvSpPr>
          <p:cNvPr id="15" name="Google Shape;157;p19">
            <a:extLst>
              <a:ext uri="{FF2B5EF4-FFF2-40B4-BE49-F238E27FC236}">
                <a16:creationId xmlns:a16="http://schemas.microsoft.com/office/drawing/2014/main" id="{FD6A5895-21DD-4BA7-B0F8-0AA0C1B8175C}"/>
              </a:ext>
            </a:extLst>
          </p:cNvPr>
          <p:cNvSpPr txBox="1">
            <a:spLocks/>
          </p:cNvSpPr>
          <p:nvPr/>
        </p:nvSpPr>
        <p:spPr>
          <a:xfrm>
            <a:off x="6258225" y="2383214"/>
            <a:ext cx="2399100" cy="133566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GB" b="1" dirty="0">
                <a:highlight>
                  <a:schemeClr val="accent1"/>
                </a:highlight>
              </a:rPr>
              <a:t>ResNet-50</a:t>
            </a:r>
          </a:p>
          <a:p>
            <a:pPr>
              <a:spcBef>
                <a:spcPts val="600"/>
              </a:spcBef>
            </a:pPr>
            <a:r>
              <a:rPr lang="en-GB" sz="1050" dirty="0"/>
              <a:t>ResNet-50 is quite lightweight model with 23 million parameters, and it was used as the model to be evaluated. </a:t>
            </a:r>
          </a:p>
        </p:txBody>
      </p:sp>
      <p:sp>
        <p:nvSpPr>
          <p:cNvPr id="6" name="Tekstiruutu 5">
            <a:extLst>
              <a:ext uri="{FF2B5EF4-FFF2-40B4-BE49-F238E27FC236}">
                <a16:creationId xmlns:a16="http://schemas.microsoft.com/office/drawing/2014/main" id="{B84108C6-D45B-4F0E-B87F-24E29CE2C61A}"/>
              </a:ext>
            </a:extLst>
          </p:cNvPr>
          <p:cNvSpPr txBox="1"/>
          <p:nvPr/>
        </p:nvSpPr>
        <p:spPr>
          <a:xfrm>
            <a:off x="772998" y="4047895"/>
            <a:ext cx="2017336" cy="677108"/>
          </a:xfrm>
          <a:prstGeom prst="rect">
            <a:avLst/>
          </a:prstGeom>
          <a:noFill/>
        </p:spPr>
        <p:txBody>
          <a:bodyPr wrap="square" rtlCol="0">
            <a:spAutoFit/>
          </a:bodyPr>
          <a:lstStyle/>
          <a:p>
            <a:pPr>
              <a:spcBef>
                <a:spcPts val="600"/>
              </a:spcBef>
            </a:pPr>
            <a:r>
              <a:rPr lang="en-GB" sz="1100" dirty="0"/>
              <a:t>____________________</a:t>
            </a:r>
          </a:p>
          <a:p>
            <a:pPr>
              <a:spcBef>
                <a:spcPts val="600"/>
              </a:spcBef>
            </a:pPr>
            <a:r>
              <a:rPr lang="en-GB" sz="1100" b="1" dirty="0"/>
              <a:t>Not chosen for the final evaluation</a:t>
            </a:r>
          </a:p>
        </p:txBody>
      </p:sp>
      <p:sp>
        <p:nvSpPr>
          <p:cNvPr id="17" name="Tekstiruutu 16">
            <a:extLst>
              <a:ext uri="{FF2B5EF4-FFF2-40B4-BE49-F238E27FC236}">
                <a16:creationId xmlns:a16="http://schemas.microsoft.com/office/drawing/2014/main" id="{021FD497-04F9-4DF9-9D3C-15297BE806EF}"/>
              </a:ext>
            </a:extLst>
          </p:cNvPr>
          <p:cNvSpPr txBox="1"/>
          <p:nvPr/>
        </p:nvSpPr>
        <p:spPr>
          <a:xfrm>
            <a:off x="3563332" y="4047895"/>
            <a:ext cx="2017336" cy="677108"/>
          </a:xfrm>
          <a:prstGeom prst="rect">
            <a:avLst/>
          </a:prstGeom>
          <a:noFill/>
        </p:spPr>
        <p:txBody>
          <a:bodyPr wrap="square" rtlCol="0">
            <a:spAutoFit/>
          </a:bodyPr>
          <a:lstStyle/>
          <a:p>
            <a:pPr>
              <a:spcBef>
                <a:spcPts val="600"/>
              </a:spcBef>
            </a:pPr>
            <a:r>
              <a:rPr lang="en-GB" sz="1100" dirty="0"/>
              <a:t>____________________</a:t>
            </a:r>
          </a:p>
          <a:p>
            <a:pPr>
              <a:spcBef>
                <a:spcPts val="600"/>
              </a:spcBef>
            </a:pPr>
            <a:r>
              <a:rPr lang="en-GB" sz="1100" b="1" dirty="0"/>
              <a:t>Not chosen for the final evaluation</a:t>
            </a:r>
          </a:p>
        </p:txBody>
      </p:sp>
      <p:sp>
        <p:nvSpPr>
          <p:cNvPr id="18" name="Tekstiruutu 17">
            <a:extLst>
              <a:ext uri="{FF2B5EF4-FFF2-40B4-BE49-F238E27FC236}">
                <a16:creationId xmlns:a16="http://schemas.microsoft.com/office/drawing/2014/main" id="{3479C689-3266-4D0E-A68D-F0A63B45D7D0}"/>
              </a:ext>
            </a:extLst>
          </p:cNvPr>
          <p:cNvSpPr txBox="1"/>
          <p:nvPr/>
        </p:nvSpPr>
        <p:spPr>
          <a:xfrm>
            <a:off x="6353666" y="4047895"/>
            <a:ext cx="2017336" cy="507831"/>
          </a:xfrm>
          <a:prstGeom prst="rect">
            <a:avLst/>
          </a:prstGeom>
          <a:noFill/>
        </p:spPr>
        <p:txBody>
          <a:bodyPr wrap="square" rtlCol="0">
            <a:spAutoFit/>
          </a:bodyPr>
          <a:lstStyle/>
          <a:p>
            <a:pPr>
              <a:spcBef>
                <a:spcPts val="600"/>
              </a:spcBef>
            </a:pPr>
            <a:r>
              <a:rPr lang="en-GB" sz="1100" dirty="0"/>
              <a:t>____________________</a:t>
            </a:r>
          </a:p>
          <a:p>
            <a:pPr>
              <a:spcBef>
                <a:spcPts val="600"/>
              </a:spcBef>
            </a:pPr>
            <a:r>
              <a:rPr lang="en-GB" sz="1100" b="1" dirty="0"/>
              <a:t>Chosen for the evaluation</a:t>
            </a:r>
          </a:p>
        </p:txBody>
      </p:sp>
    </p:spTree>
    <p:extLst>
      <p:ext uri="{BB962C8B-B14F-4D97-AF65-F5344CB8AC3E}">
        <p14:creationId xmlns:p14="http://schemas.microsoft.com/office/powerpoint/2010/main" val="4086844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8" name="Google Shape;208;p23"/>
          <p:cNvSpPr/>
          <p:nvPr/>
        </p:nvSpPr>
        <p:spPr>
          <a:xfrm>
            <a:off x="2101446" y="63042"/>
            <a:ext cx="2470554" cy="2253006"/>
          </a:xfrm>
          <a:prstGeom prst="ellipse">
            <a:avLst/>
          </a:prstGeom>
          <a:solidFill>
            <a:srgbClr val="000000">
              <a:alpha val="73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latin typeface="Quattrocento Sans"/>
                <a:ea typeface="Quattrocento Sans"/>
                <a:cs typeface="Quattrocento Sans"/>
                <a:sym typeface="Quattrocento Sans"/>
              </a:rPr>
              <a:t>Dimensionality reduction</a:t>
            </a:r>
            <a:endParaRPr sz="1800" dirty="0">
              <a:latin typeface="Quattrocento Sans"/>
              <a:ea typeface="Quattrocento Sans"/>
              <a:cs typeface="Quattrocento Sans"/>
              <a:sym typeface="Quattrocento Sans"/>
            </a:endParaRPr>
          </a:p>
        </p:txBody>
      </p:sp>
      <p:sp>
        <p:nvSpPr>
          <p:cNvPr id="215" name="Google Shape;215;p23"/>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a:t>
            </a:fld>
            <a:endParaRPr/>
          </a:p>
        </p:txBody>
      </p:sp>
      <p:sp>
        <p:nvSpPr>
          <p:cNvPr id="14" name="Google Shape;112;p15">
            <a:extLst>
              <a:ext uri="{FF2B5EF4-FFF2-40B4-BE49-F238E27FC236}">
                <a16:creationId xmlns:a16="http://schemas.microsoft.com/office/drawing/2014/main" id="{13A834FD-63DB-4D68-96CD-CB6FD9703B14}"/>
              </a:ext>
            </a:extLst>
          </p:cNvPr>
          <p:cNvSpPr txBox="1"/>
          <p:nvPr/>
        </p:nvSpPr>
        <p:spPr>
          <a:xfrm>
            <a:off x="874738" y="939799"/>
            <a:ext cx="308326" cy="348226"/>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dk1"/>
                </a:solidFill>
                <a:latin typeface="Lora"/>
                <a:ea typeface="Lora"/>
                <a:cs typeface="Lora"/>
                <a:sym typeface="Lora"/>
              </a:rPr>
              <a:t>2</a:t>
            </a:r>
            <a:endParaRPr sz="2800" dirty="0">
              <a:latin typeface="Lora"/>
              <a:ea typeface="Lora"/>
              <a:cs typeface="Lora"/>
              <a:sym typeface="Lora"/>
            </a:endParaRPr>
          </a:p>
        </p:txBody>
      </p:sp>
      <p:sp>
        <p:nvSpPr>
          <p:cNvPr id="11" name="Google Shape;157;p19">
            <a:extLst>
              <a:ext uri="{FF2B5EF4-FFF2-40B4-BE49-F238E27FC236}">
                <a16:creationId xmlns:a16="http://schemas.microsoft.com/office/drawing/2014/main" id="{2FEC9C4F-C842-4AC6-9946-2B7A512FC52F}"/>
              </a:ext>
            </a:extLst>
          </p:cNvPr>
          <p:cNvSpPr txBox="1">
            <a:spLocks/>
          </p:cNvSpPr>
          <p:nvPr/>
        </p:nvSpPr>
        <p:spPr>
          <a:xfrm>
            <a:off x="486675" y="2383214"/>
            <a:ext cx="2399100" cy="23160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GB" b="1" dirty="0">
                <a:highlight>
                  <a:schemeClr val="accent1"/>
                </a:highlight>
              </a:rPr>
              <a:t>Principal component analysis</a:t>
            </a:r>
          </a:p>
          <a:p>
            <a:pPr>
              <a:spcBef>
                <a:spcPts val="600"/>
              </a:spcBef>
            </a:pPr>
            <a:r>
              <a:rPr lang="en-GB" sz="1100" dirty="0"/>
              <a:t>PCA usage was inspired by an old work ‘Eigenface’. Input dimensions can be greatly reduced by using the features which provide the largest variance in the dataset.</a:t>
            </a:r>
            <a:endParaRPr lang="en-GB" sz="1000" dirty="0"/>
          </a:p>
        </p:txBody>
      </p:sp>
      <p:sp>
        <p:nvSpPr>
          <p:cNvPr id="12" name="Google Shape;157;p19">
            <a:extLst>
              <a:ext uri="{FF2B5EF4-FFF2-40B4-BE49-F238E27FC236}">
                <a16:creationId xmlns:a16="http://schemas.microsoft.com/office/drawing/2014/main" id="{58DE0E72-8B7E-4DF1-9E71-35303587E728}"/>
              </a:ext>
            </a:extLst>
          </p:cNvPr>
          <p:cNvSpPr txBox="1">
            <a:spLocks/>
          </p:cNvSpPr>
          <p:nvPr/>
        </p:nvSpPr>
        <p:spPr>
          <a:xfrm>
            <a:off x="3372450" y="2383214"/>
            <a:ext cx="2399100" cy="23160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GB" b="1" dirty="0">
                <a:highlight>
                  <a:schemeClr val="accent1"/>
                </a:highlight>
              </a:rPr>
              <a:t>Histogram of oriented Gradients</a:t>
            </a:r>
          </a:p>
          <a:p>
            <a:pPr>
              <a:spcBef>
                <a:spcPts val="600"/>
              </a:spcBef>
            </a:pPr>
            <a:r>
              <a:rPr lang="en-GB" sz="1000" dirty="0"/>
              <a:t>Histogram of Gradients efficient algorithm from pre-deep-learning –era. It was chosen to represent the images in lower dimensional space, while retaining invariance to geometric and illumination changes.</a:t>
            </a:r>
          </a:p>
          <a:p>
            <a:pPr>
              <a:spcBef>
                <a:spcPts val="600"/>
              </a:spcBef>
            </a:pPr>
            <a:endParaRPr lang="en-GB" sz="1100" dirty="0"/>
          </a:p>
        </p:txBody>
      </p:sp>
      <p:sp>
        <p:nvSpPr>
          <p:cNvPr id="15" name="Google Shape;157;p19">
            <a:extLst>
              <a:ext uri="{FF2B5EF4-FFF2-40B4-BE49-F238E27FC236}">
                <a16:creationId xmlns:a16="http://schemas.microsoft.com/office/drawing/2014/main" id="{FD6A5895-21DD-4BA7-B0F8-0AA0C1B8175C}"/>
              </a:ext>
            </a:extLst>
          </p:cNvPr>
          <p:cNvSpPr txBox="1">
            <a:spLocks/>
          </p:cNvSpPr>
          <p:nvPr/>
        </p:nvSpPr>
        <p:spPr>
          <a:xfrm>
            <a:off x="6258225" y="2383213"/>
            <a:ext cx="2399100" cy="260827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GB" b="1" dirty="0">
                <a:highlight>
                  <a:schemeClr val="accent1"/>
                </a:highlight>
              </a:rPr>
              <a:t>EfficientNet-b0</a:t>
            </a:r>
          </a:p>
          <a:p>
            <a:pPr>
              <a:spcBef>
                <a:spcPts val="600"/>
              </a:spcBef>
            </a:pPr>
            <a:r>
              <a:rPr lang="en-GB" sz="1000" dirty="0"/>
              <a:t>Convolutional networks are thought to have meaningful feature representations when takes from final convolutional layers. </a:t>
            </a:r>
            <a:r>
              <a:rPr lang="en-GB" sz="1000" dirty="0" err="1"/>
              <a:t>EfficientNet</a:t>
            </a:r>
            <a:r>
              <a:rPr lang="en-GB" sz="1000" dirty="0"/>
              <a:t> </a:t>
            </a:r>
            <a:r>
              <a:rPr lang="en-GB" sz="1000" dirty="0" err="1"/>
              <a:t>aws</a:t>
            </a:r>
            <a:r>
              <a:rPr lang="en-GB" sz="1000" dirty="0"/>
              <a:t> chosen as it has less parameters than other state-of-art models. </a:t>
            </a:r>
          </a:p>
          <a:p>
            <a:pPr>
              <a:spcBef>
                <a:spcPts val="600"/>
              </a:spcBef>
            </a:pPr>
            <a:r>
              <a:rPr lang="en-GB" sz="1000" dirty="0"/>
              <a:t>It generates 1280x7x7 embeddings. This high dimensional embedding was further reduced with PCA to 200 components, to keep computational load bearable.</a:t>
            </a:r>
          </a:p>
        </p:txBody>
      </p:sp>
    </p:spTree>
    <p:extLst>
      <p:ext uri="{BB962C8B-B14F-4D97-AF65-F5344CB8AC3E}">
        <p14:creationId xmlns:p14="http://schemas.microsoft.com/office/powerpoint/2010/main" val="42548905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8" name="Google Shape;208;p23"/>
          <p:cNvSpPr/>
          <p:nvPr/>
        </p:nvSpPr>
        <p:spPr>
          <a:xfrm>
            <a:off x="2101446" y="63042"/>
            <a:ext cx="2470554" cy="2253006"/>
          </a:xfrm>
          <a:prstGeom prst="ellipse">
            <a:avLst/>
          </a:prstGeom>
          <a:solidFill>
            <a:srgbClr val="000000">
              <a:alpha val="73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latin typeface="Quattrocento Sans"/>
                <a:ea typeface="Quattrocento Sans"/>
                <a:cs typeface="Quattrocento Sans"/>
                <a:sym typeface="Quattrocento Sans"/>
              </a:rPr>
              <a:t>Supervised Algorithms</a:t>
            </a:r>
            <a:endParaRPr sz="1800" dirty="0">
              <a:latin typeface="Quattrocento Sans"/>
              <a:ea typeface="Quattrocento Sans"/>
              <a:cs typeface="Quattrocento Sans"/>
              <a:sym typeface="Quattrocento Sans"/>
            </a:endParaRPr>
          </a:p>
        </p:txBody>
      </p:sp>
      <p:sp>
        <p:nvSpPr>
          <p:cNvPr id="215" name="Google Shape;215;p23"/>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a:t>
            </a:fld>
            <a:endParaRPr/>
          </a:p>
        </p:txBody>
      </p:sp>
      <p:sp>
        <p:nvSpPr>
          <p:cNvPr id="14" name="Google Shape;112;p15">
            <a:extLst>
              <a:ext uri="{FF2B5EF4-FFF2-40B4-BE49-F238E27FC236}">
                <a16:creationId xmlns:a16="http://schemas.microsoft.com/office/drawing/2014/main" id="{13A834FD-63DB-4D68-96CD-CB6FD9703B14}"/>
              </a:ext>
            </a:extLst>
          </p:cNvPr>
          <p:cNvSpPr txBox="1"/>
          <p:nvPr/>
        </p:nvSpPr>
        <p:spPr>
          <a:xfrm>
            <a:off x="874738" y="939799"/>
            <a:ext cx="308326" cy="348226"/>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dk1"/>
                </a:solidFill>
                <a:latin typeface="Lora"/>
                <a:ea typeface="Lora"/>
                <a:cs typeface="Lora"/>
                <a:sym typeface="Lora"/>
              </a:rPr>
              <a:t>2</a:t>
            </a:r>
            <a:endParaRPr sz="2800" dirty="0">
              <a:latin typeface="Lora"/>
              <a:ea typeface="Lora"/>
              <a:cs typeface="Lora"/>
              <a:sym typeface="Lora"/>
            </a:endParaRPr>
          </a:p>
        </p:txBody>
      </p:sp>
      <p:sp>
        <p:nvSpPr>
          <p:cNvPr id="11" name="Google Shape;157;p19">
            <a:extLst>
              <a:ext uri="{FF2B5EF4-FFF2-40B4-BE49-F238E27FC236}">
                <a16:creationId xmlns:a16="http://schemas.microsoft.com/office/drawing/2014/main" id="{2FEC9C4F-C842-4AC6-9946-2B7A512FC52F}"/>
              </a:ext>
            </a:extLst>
          </p:cNvPr>
          <p:cNvSpPr txBox="1">
            <a:spLocks/>
          </p:cNvSpPr>
          <p:nvPr/>
        </p:nvSpPr>
        <p:spPr>
          <a:xfrm>
            <a:off x="486675" y="2383214"/>
            <a:ext cx="2399100" cy="1820487"/>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GB" b="1" dirty="0">
                <a:highlight>
                  <a:schemeClr val="accent1"/>
                </a:highlight>
              </a:rPr>
              <a:t>Logistic Regression</a:t>
            </a:r>
          </a:p>
          <a:p>
            <a:pPr>
              <a:spcBef>
                <a:spcPts val="600"/>
              </a:spcBef>
            </a:pPr>
            <a:r>
              <a:rPr lang="en-GB" sz="1100" dirty="0"/>
              <a:t>Logistic regression was used due to its speed and relatively good performance.</a:t>
            </a:r>
            <a:endParaRPr lang="en-GB" sz="1000" dirty="0"/>
          </a:p>
        </p:txBody>
      </p:sp>
      <p:sp>
        <p:nvSpPr>
          <p:cNvPr id="12" name="Google Shape;157;p19">
            <a:extLst>
              <a:ext uri="{FF2B5EF4-FFF2-40B4-BE49-F238E27FC236}">
                <a16:creationId xmlns:a16="http://schemas.microsoft.com/office/drawing/2014/main" id="{58DE0E72-8B7E-4DF1-9E71-35303587E728}"/>
              </a:ext>
            </a:extLst>
          </p:cNvPr>
          <p:cNvSpPr txBox="1">
            <a:spLocks/>
          </p:cNvSpPr>
          <p:nvPr/>
        </p:nvSpPr>
        <p:spPr>
          <a:xfrm>
            <a:off x="3372450" y="2383213"/>
            <a:ext cx="2399100" cy="134892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GB" b="1" dirty="0" err="1">
                <a:highlight>
                  <a:schemeClr val="accent1"/>
                </a:highlight>
              </a:rPr>
              <a:t>XGBoost</a:t>
            </a:r>
            <a:endParaRPr lang="en-GB" b="1" dirty="0">
              <a:highlight>
                <a:schemeClr val="accent1"/>
              </a:highlight>
            </a:endParaRPr>
          </a:p>
          <a:p>
            <a:pPr>
              <a:spcBef>
                <a:spcPts val="600"/>
              </a:spcBef>
            </a:pPr>
            <a:r>
              <a:rPr lang="en-GB" sz="1000" dirty="0" err="1"/>
              <a:t>XGBoost</a:t>
            </a:r>
            <a:r>
              <a:rPr lang="en-GB" sz="1000" dirty="0"/>
              <a:t> was tested out of curiosity, as it has been found to produce great results in other domains.</a:t>
            </a:r>
          </a:p>
          <a:p>
            <a:pPr>
              <a:spcBef>
                <a:spcPts val="600"/>
              </a:spcBef>
            </a:pPr>
            <a:endParaRPr lang="en-GB" sz="1100" dirty="0"/>
          </a:p>
        </p:txBody>
      </p:sp>
      <p:sp>
        <p:nvSpPr>
          <p:cNvPr id="15" name="Google Shape;157;p19">
            <a:extLst>
              <a:ext uri="{FF2B5EF4-FFF2-40B4-BE49-F238E27FC236}">
                <a16:creationId xmlns:a16="http://schemas.microsoft.com/office/drawing/2014/main" id="{FD6A5895-21DD-4BA7-B0F8-0AA0C1B8175C}"/>
              </a:ext>
            </a:extLst>
          </p:cNvPr>
          <p:cNvSpPr txBox="1">
            <a:spLocks/>
          </p:cNvSpPr>
          <p:nvPr/>
        </p:nvSpPr>
        <p:spPr>
          <a:xfrm>
            <a:off x="6258225" y="2383213"/>
            <a:ext cx="2399100" cy="183117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GB" b="1" dirty="0">
                <a:highlight>
                  <a:schemeClr val="accent1"/>
                </a:highlight>
              </a:rPr>
              <a:t>Support Vector Machines</a:t>
            </a:r>
          </a:p>
          <a:p>
            <a:pPr>
              <a:spcBef>
                <a:spcPts val="600"/>
              </a:spcBef>
            </a:pPr>
            <a:r>
              <a:rPr lang="en-GB" sz="1100" dirty="0"/>
              <a:t>Support vector machines were tried as they are flexible and interpretable substitutions for deep networks. They have heavy mathematical background, and for this reason they were chosen to be one of the models.</a:t>
            </a:r>
          </a:p>
        </p:txBody>
      </p:sp>
    </p:spTree>
    <p:extLst>
      <p:ext uri="{BB962C8B-B14F-4D97-AF65-F5344CB8AC3E}">
        <p14:creationId xmlns:p14="http://schemas.microsoft.com/office/powerpoint/2010/main" val="5837031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8" name="Google Shape;208;p23"/>
          <p:cNvSpPr/>
          <p:nvPr/>
        </p:nvSpPr>
        <p:spPr>
          <a:xfrm>
            <a:off x="2101446" y="63042"/>
            <a:ext cx="2470554" cy="2253006"/>
          </a:xfrm>
          <a:prstGeom prst="ellipse">
            <a:avLst/>
          </a:prstGeom>
          <a:solidFill>
            <a:srgbClr val="000000">
              <a:alpha val="73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latin typeface="Quattrocento Sans"/>
                <a:ea typeface="Quattrocento Sans"/>
                <a:cs typeface="Quattrocento Sans"/>
                <a:sym typeface="Quattrocento Sans"/>
              </a:rPr>
              <a:t>Unsupervised Algorithms</a:t>
            </a:r>
            <a:endParaRPr sz="1800" dirty="0">
              <a:latin typeface="Quattrocento Sans"/>
              <a:ea typeface="Quattrocento Sans"/>
              <a:cs typeface="Quattrocento Sans"/>
              <a:sym typeface="Quattrocento Sans"/>
            </a:endParaRPr>
          </a:p>
        </p:txBody>
      </p:sp>
      <p:sp>
        <p:nvSpPr>
          <p:cNvPr id="215" name="Google Shape;215;p23"/>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17</a:t>
            </a:fld>
            <a:endParaRPr/>
          </a:p>
        </p:txBody>
      </p:sp>
      <p:sp>
        <p:nvSpPr>
          <p:cNvPr id="14" name="Google Shape;112;p15">
            <a:extLst>
              <a:ext uri="{FF2B5EF4-FFF2-40B4-BE49-F238E27FC236}">
                <a16:creationId xmlns:a16="http://schemas.microsoft.com/office/drawing/2014/main" id="{13A834FD-63DB-4D68-96CD-CB6FD9703B14}"/>
              </a:ext>
            </a:extLst>
          </p:cNvPr>
          <p:cNvSpPr txBox="1"/>
          <p:nvPr/>
        </p:nvSpPr>
        <p:spPr>
          <a:xfrm>
            <a:off x="874738" y="939799"/>
            <a:ext cx="308326" cy="348226"/>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dk1"/>
                </a:solidFill>
                <a:latin typeface="Lora"/>
                <a:ea typeface="Lora"/>
                <a:cs typeface="Lora"/>
                <a:sym typeface="Lora"/>
              </a:rPr>
              <a:t>2</a:t>
            </a:r>
            <a:endParaRPr sz="2800" dirty="0">
              <a:latin typeface="Lora"/>
              <a:ea typeface="Lora"/>
              <a:cs typeface="Lora"/>
              <a:sym typeface="Lora"/>
            </a:endParaRPr>
          </a:p>
        </p:txBody>
      </p:sp>
      <p:sp>
        <p:nvSpPr>
          <p:cNvPr id="12" name="Google Shape;157;p19">
            <a:extLst>
              <a:ext uri="{FF2B5EF4-FFF2-40B4-BE49-F238E27FC236}">
                <a16:creationId xmlns:a16="http://schemas.microsoft.com/office/drawing/2014/main" id="{58DE0E72-8B7E-4DF1-9E71-35303587E728}"/>
              </a:ext>
            </a:extLst>
          </p:cNvPr>
          <p:cNvSpPr txBox="1">
            <a:spLocks/>
          </p:cNvSpPr>
          <p:nvPr/>
        </p:nvSpPr>
        <p:spPr>
          <a:xfrm>
            <a:off x="874738" y="2342658"/>
            <a:ext cx="5334805" cy="1176547"/>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GB" b="1" dirty="0">
                <a:highlight>
                  <a:schemeClr val="accent1"/>
                </a:highlight>
              </a:rPr>
              <a:t>K-Nearest </a:t>
            </a:r>
            <a:r>
              <a:rPr lang="en-GB" b="1" dirty="0" err="1">
                <a:highlight>
                  <a:schemeClr val="accent1"/>
                </a:highlight>
              </a:rPr>
              <a:t>Neighbors</a:t>
            </a:r>
            <a:endParaRPr lang="en-GB" b="1" dirty="0">
              <a:highlight>
                <a:schemeClr val="accent1"/>
              </a:highlight>
            </a:endParaRPr>
          </a:p>
          <a:p>
            <a:pPr>
              <a:spcBef>
                <a:spcPts val="600"/>
              </a:spcBef>
            </a:pPr>
            <a:r>
              <a:rPr lang="en-GB" sz="1000" dirty="0"/>
              <a:t>K-Nearest </a:t>
            </a:r>
            <a:r>
              <a:rPr lang="en-GB" sz="1000" dirty="0" err="1"/>
              <a:t>Neighbors</a:t>
            </a:r>
            <a:r>
              <a:rPr lang="en-GB" sz="1000" dirty="0"/>
              <a:t> is often</a:t>
            </a:r>
            <a:r>
              <a:rPr lang="en-GB" sz="1100" dirty="0"/>
              <a:t> a nice starting point. In this case it was used to be the ‘lightweight and fast algorithm’ for calculation. In practise it turned out to be not so efficient, but was kept for comparison.</a:t>
            </a:r>
          </a:p>
        </p:txBody>
      </p:sp>
    </p:spTree>
    <p:extLst>
      <p:ext uri="{BB962C8B-B14F-4D97-AF65-F5344CB8AC3E}">
        <p14:creationId xmlns:p14="http://schemas.microsoft.com/office/powerpoint/2010/main" val="22576637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5"/>
          <p:cNvSpPr txBox="1">
            <a:spLocks noGrp="1"/>
          </p:cNvSpPr>
          <p:nvPr>
            <p:ph type="ctrTitle"/>
          </p:nvPr>
        </p:nvSpPr>
        <p:spPr>
          <a:xfrm>
            <a:off x="2022300" y="1693550"/>
            <a:ext cx="4642526"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dirty="0"/>
              <a:t>Performance evaluation</a:t>
            </a:r>
            <a:endParaRPr sz="2400" dirty="0"/>
          </a:p>
        </p:txBody>
      </p:sp>
      <p:sp>
        <p:nvSpPr>
          <p:cNvPr id="112" name="Google Shape;112;p15"/>
          <p:cNvSpPr txBox="1"/>
          <p:nvPr/>
        </p:nvSpPr>
        <p:spPr>
          <a:xfrm>
            <a:off x="1133975" y="2291150"/>
            <a:ext cx="543900" cy="5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chemeClr val="dk1"/>
                </a:solidFill>
                <a:latin typeface="Lora"/>
                <a:ea typeface="Lora"/>
                <a:cs typeface="Lora"/>
                <a:sym typeface="Lora"/>
              </a:rPr>
              <a:t>3</a:t>
            </a:r>
            <a:endParaRPr sz="2400" dirty="0">
              <a:latin typeface="Lora"/>
              <a:ea typeface="Lora"/>
              <a:cs typeface="Lora"/>
              <a:sym typeface="Lora"/>
            </a:endParaRPr>
          </a:p>
        </p:txBody>
      </p:sp>
      <p:sp>
        <p:nvSpPr>
          <p:cNvPr id="113" name="Google Shape;113;p15"/>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18</a:t>
            </a:fld>
            <a:endParaRPr/>
          </a:p>
        </p:txBody>
      </p:sp>
    </p:spTree>
    <p:extLst>
      <p:ext uri="{BB962C8B-B14F-4D97-AF65-F5344CB8AC3E}">
        <p14:creationId xmlns:p14="http://schemas.microsoft.com/office/powerpoint/2010/main" val="38585434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ResNet-50 training metrics</a:t>
            </a:r>
            <a:endParaRPr dirty="0">
              <a:highlight>
                <a:schemeClr val="accent1"/>
              </a:highlight>
            </a:endParaRPr>
          </a:p>
        </p:txBody>
      </p:sp>
      <p:sp>
        <p:nvSpPr>
          <p:cNvPr id="125" name="Google Shape;125;p17"/>
          <p:cNvSpPr txBox="1">
            <a:spLocks noGrp="1"/>
          </p:cNvSpPr>
          <p:nvPr>
            <p:ph type="body" idx="1"/>
          </p:nvPr>
        </p:nvSpPr>
        <p:spPr>
          <a:xfrm>
            <a:off x="914623" y="1331712"/>
            <a:ext cx="6702235" cy="1157421"/>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Clr>
                <a:schemeClr val="accent1"/>
              </a:buClr>
              <a:buSzPts val="2400"/>
              <a:buChar char="◉"/>
            </a:pPr>
            <a:r>
              <a:rPr lang="fi-FI" sz="1600" dirty="0"/>
              <a:t>Precision and </a:t>
            </a:r>
            <a:r>
              <a:rPr lang="fi-FI" sz="1600" dirty="0" err="1"/>
              <a:t>recall</a:t>
            </a:r>
            <a:r>
              <a:rPr lang="fi-FI" sz="1600" dirty="0"/>
              <a:t> </a:t>
            </a:r>
            <a:r>
              <a:rPr lang="fi-FI" sz="1600" dirty="0" err="1"/>
              <a:t>were</a:t>
            </a:r>
            <a:r>
              <a:rPr lang="fi-FI" sz="1600" dirty="0"/>
              <a:t> </a:t>
            </a:r>
            <a:r>
              <a:rPr lang="fi-FI" sz="1600" dirty="0" err="1"/>
              <a:t>mostly</a:t>
            </a:r>
            <a:r>
              <a:rPr lang="fi-FI" sz="1600" dirty="0"/>
              <a:t> </a:t>
            </a:r>
            <a:r>
              <a:rPr lang="fi-FI" sz="1600" dirty="0" err="1"/>
              <a:t>balanced</a:t>
            </a:r>
            <a:endParaRPr lang="fi-FI" sz="1600" dirty="0"/>
          </a:p>
          <a:p>
            <a:pPr marL="457200" lvl="0" indent="-381000" algn="l" rtl="0">
              <a:spcBef>
                <a:spcPts val="600"/>
              </a:spcBef>
              <a:spcAft>
                <a:spcPts val="0"/>
              </a:spcAft>
              <a:buClr>
                <a:schemeClr val="accent1"/>
              </a:buClr>
              <a:buSzPts val="2400"/>
              <a:buChar char="◉"/>
            </a:pPr>
            <a:r>
              <a:rPr lang="fi-FI" sz="1600" dirty="0" err="1"/>
              <a:t>Disgust-class</a:t>
            </a:r>
            <a:r>
              <a:rPr lang="fi-FI" sz="1600" dirty="0"/>
              <a:t> </a:t>
            </a:r>
            <a:r>
              <a:rPr lang="fi-FI" sz="1600" dirty="0" err="1"/>
              <a:t>seems</a:t>
            </a:r>
            <a:r>
              <a:rPr lang="fi-FI" sz="1600" dirty="0"/>
              <a:t> to </a:t>
            </a:r>
            <a:r>
              <a:rPr lang="fi-FI" sz="1600" dirty="0" err="1"/>
              <a:t>have</a:t>
            </a:r>
            <a:r>
              <a:rPr lang="fi-FI" sz="1600" dirty="0"/>
              <a:t> </a:t>
            </a:r>
            <a:endParaRPr sz="1600" dirty="0"/>
          </a:p>
          <a:p>
            <a:pPr marL="0" lvl="0" indent="0" algn="l" rtl="0">
              <a:spcBef>
                <a:spcPts val="600"/>
              </a:spcBef>
              <a:spcAft>
                <a:spcPts val="0"/>
              </a:spcAft>
              <a:buNone/>
            </a:pPr>
            <a:endParaRPr dirty="0"/>
          </a:p>
        </p:txBody>
      </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19</a:t>
            </a:fld>
            <a:endParaRPr/>
          </a:p>
        </p:txBody>
      </p:sp>
      <p:sp>
        <p:nvSpPr>
          <p:cNvPr id="12" name="Google Shape;112;p15">
            <a:extLst>
              <a:ext uri="{FF2B5EF4-FFF2-40B4-BE49-F238E27FC236}">
                <a16:creationId xmlns:a16="http://schemas.microsoft.com/office/drawing/2014/main" id="{8BB06796-59A1-4E95-8C91-B5E84845FE47}"/>
              </a:ext>
            </a:extLst>
          </p:cNvPr>
          <p:cNvSpPr txBox="1"/>
          <p:nvPr/>
        </p:nvSpPr>
        <p:spPr>
          <a:xfrm>
            <a:off x="752119" y="842239"/>
            <a:ext cx="543900" cy="5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dk1"/>
                </a:solidFill>
                <a:latin typeface="Lora"/>
                <a:ea typeface="Lora"/>
                <a:cs typeface="Lora"/>
                <a:sym typeface="Lora"/>
              </a:rPr>
              <a:t>3</a:t>
            </a:r>
            <a:endParaRPr sz="2000" dirty="0">
              <a:latin typeface="Lora"/>
              <a:ea typeface="Lora"/>
              <a:cs typeface="Lora"/>
              <a:sym typeface="Lora"/>
            </a:endParaRPr>
          </a:p>
        </p:txBody>
      </p:sp>
      <p:pic>
        <p:nvPicPr>
          <p:cNvPr id="11" name="Kuva 10">
            <a:extLst>
              <a:ext uri="{FF2B5EF4-FFF2-40B4-BE49-F238E27FC236}">
                <a16:creationId xmlns:a16="http://schemas.microsoft.com/office/drawing/2014/main" id="{A022B30A-1712-418E-9E57-35FB1ADDA66D}"/>
              </a:ext>
            </a:extLst>
          </p:cNvPr>
          <p:cNvPicPr>
            <a:picLocks noChangeAspect="1"/>
          </p:cNvPicPr>
          <p:nvPr/>
        </p:nvPicPr>
        <p:blipFill rotWithShape="1">
          <a:blip r:embed="rId3"/>
          <a:srcRect l="8603" t="9271" r="9318" b="8456"/>
          <a:stretch/>
        </p:blipFill>
        <p:spPr>
          <a:xfrm>
            <a:off x="4703275" y="2336361"/>
            <a:ext cx="4041057" cy="2531632"/>
          </a:xfrm>
          <a:prstGeom prst="rect">
            <a:avLst/>
          </a:prstGeom>
        </p:spPr>
      </p:pic>
    </p:spTree>
    <p:extLst>
      <p:ext uri="{BB962C8B-B14F-4D97-AF65-F5344CB8AC3E}">
        <p14:creationId xmlns:p14="http://schemas.microsoft.com/office/powerpoint/2010/main" val="33887247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cxnSp>
        <p:nvCxnSpPr>
          <p:cNvPr id="101" name="Google Shape;101;p14"/>
          <p:cNvCxnSpPr/>
          <p:nvPr/>
        </p:nvCxnSpPr>
        <p:spPr>
          <a:xfrm>
            <a:off x="6450" y="1428750"/>
            <a:ext cx="2397300" cy="0"/>
          </a:xfrm>
          <a:prstGeom prst="straightConnector1">
            <a:avLst/>
          </a:prstGeom>
          <a:noFill/>
          <a:ln w="9525" cap="flat" cmpd="sng">
            <a:solidFill>
              <a:srgbClr val="CCCCCC"/>
            </a:solidFill>
            <a:prstDash val="solid"/>
            <a:round/>
            <a:headEnd type="none" w="med" len="med"/>
            <a:tailEnd type="none" w="med" len="med"/>
          </a:ln>
        </p:spPr>
      </p:cxnSp>
      <p:sp>
        <p:nvSpPr>
          <p:cNvPr id="103" name="Google Shape;103;p14"/>
          <p:cNvSpPr txBox="1">
            <a:spLocks noGrp="1"/>
          </p:cNvSpPr>
          <p:nvPr>
            <p:ph type="ctrTitle" idx="4294967295"/>
          </p:nvPr>
        </p:nvSpPr>
        <p:spPr>
          <a:xfrm>
            <a:off x="2403750" y="897661"/>
            <a:ext cx="2856508" cy="1052589"/>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dirty="0"/>
              <a:t>Approch to competition &amp; goals</a:t>
            </a:r>
            <a:endParaRPr sz="2400" dirty="0"/>
          </a:p>
        </p:txBody>
      </p:sp>
      <p:cxnSp>
        <p:nvCxnSpPr>
          <p:cNvPr id="104" name="Google Shape;104;p14"/>
          <p:cNvCxnSpPr/>
          <p:nvPr/>
        </p:nvCxnSpPr>
        <p:spPr>
          <a:xfrm>
            <a:off x="4738400" y="1428750"/>
            <a:ext cx="4405500" cy="0"/>
          </a:xfrm>
          <a:prstGeom prst="straightConnector1">
            <a:avLst/>
          </a:prstGeom>
          <a:noFill/>
          <a:ln w="9525" cap="flat" cmpd="sng">
            <a:solidFill>
              <a:srgbClr val="CCCCCC"/>
            </a:solidFill>
            <a:prstDash val="solid"/>
            <a:round/>
            <a:headEnd type="none" w="med" len="med"/>
            <a:tailEnd type="none" w="med" len="med"/>
          </a:ln>
        </p:spPr>
      </p:cxnSp>
      <p:sp>
        <p:nvSpPr>
          <p:cNvPr id="105" name="Google Shape;105;p14"/>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
        <p:nvSpPr>
          <p:cNvPr id="8" name="Google Shape;336;p31">
            <a:extLst>
              <a:ext uri="{FF2B5EF4-FFF2-40B4-BE49-F238E27FC236}">
                <a16:creationId xmlns:a16="http://schemas.microsoft.com/office/drawing/2014/main" id="{A88E5EFB-46F5-4A51-876C-24371211CBB6}"/>
              </a:ext>
            </a:extLst>
          </p:cNvPr>
          <p:cNvSpPr txBox="1">
            <a:spLocks noGrp="1"/>
          </p:cNvSpPr>
          <p:nvPr>
            <p:ph type="subTitle" idx="4294967295"/>
          </p:nvPr>
        </p:nvSpPr>
        <p:spPr>
          <a:xfrm>
            <a:off x="4809587" y="4312721"/>
            <a:ext cx="3955871" cy="814285"/>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200" b="1" dirty="0">
                <a:highlight>
                  <a:schemeClr val="accent1"/>
                </a:highlight>
              </a:rPr>
              <a:t>Training resources</a:t>
            </a:r>
            <a:endParaRPr sz="1200" b="1" dirty="0">
              <a:highlight>
                <a:schemeClr val="accent1"/>
              </a:highlight>
            </a:endParaRPr>
          </a:p>
          <a:p>
            <a:pPr marL="0" lvl="0" indent="0" algn="l" rtl="0">
              <a:spcBef>
                <a:spcPts val="600"/>
              </a:spcBef>
              <a:spcAft>
                <a:spcPts val="0"/>
              </a:spcAft>
              <a:buNone/>
            </a:pPr>
            <a:r>
              <a:rPr lang="en" sz="1000" dirty="0"/>
              <a:t>Training was done with RTX 2060 locally and with Google Colab. </a:t>
            </a:r>
            <a:endParaRPr sz="1000" dirty="0"/>
          </a:p>
        </p:txBody>
      </p:sp>
      <p:sp>
        <p:nvSpPr>
          <p:cNvPr id="10" name="Google Shape;336;p31">
            <a:extLst>
              <a:ext uri="{FF2B5EF4-FFF2-40B4-BE49-F238E27FC236}">
                <a16:creationId xmlns:a16="http://schemas.microsoft.com/office/drawing/2014/main" id="{900B2748-1600-4D0F-849D-4B508CBB3BE2}"/>
              </a:ext>
            </a:extLst>
          </p:cNvPr>
          <p:cNvSpPr txBox="1">
            <a:spLocks/>
          </p:cNvSpPr>
          <p:nvPr/>
        </p:nvSpPr>
        <p:spPr>
          <a:xfrm>
            <a:off x="3450697" y="2163097"/>
            <a:ext cx="2028748" cy="236408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Quattrocento Sans"/>
              <a:buChar char="◉"/>
              <a:defRPr sz="2400" b="0" i="0" u="none" strike="noStrike" cap="none">
                <a:solidFill>
                  <a:schemeClr val="dk1"/>
                </a:solidFill>
                <a:latin typeface="Quattrocento Sans"/>
                <a:ea typeface="Quattrocento Sans"/>
                <a:cs typeface="Quattrocento Sans"/>
                <a:sym typeface="Quattrocento Sans"/>
              </a:defRPr>
            </a:lvl1pPr>
            <a:lvl2pPr marL="914400" marR="0" lvl="1" indent="-355600" algn="l" rtl="0">
              <a:lnSpc>
                <a:spcPct val="100000"/>
              </a:lnSpc>
              <a:spcBef>
                <a:spcPts val="0"/>
              </a:spcBef>
              <a:spcAft>
                <a:spcPts val="0"/>
              </a:spcAft>
              <a:buClr>
                <a:schemeClr val="accent1"/>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2pPr>
            <a:lvl3pPr marL="1371600" marR="0" lvl="2" indent="-355600" algn="l" rtl="0">
              <a:lnSpc>
                <a:spcPct val="100000"/>
              </a:lnSpc>
              <a:spcBef>
                <a:spcPts val="0"/>
              </a:spcBef>
              <a:spcAft>
                <a:spcPts val="0"/>
              </a:spcAft>
              <a:buClr>
                <a:schemeClr val="accent1"/>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3pPr>
            <a:lvl4pPr marL="1828800" marR="0" lvl="3" indent="-342900" algn="l" rtl="0">
              <a:lnSpc>
                <a:spcPct val="100000"/>
              </a:lnSpc>
              <a:spcBef>
                <a:spcPts val="0"/>
              </a:spcBef>
              <a:spcAft>
                <a:spcPts val="0"/>
              </a:spcAft>
              <a:buClr>
                <a:schemeClr val="accent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4pPr>
            <a:lvl5pPr marL="2286000" marR="0" lvl="4"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5pPr>
            <a:lvl6pPr marL="2743200" marR="0" lvl="5"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6pPr>
            <a:lvl7pPr marL="3200400" marR="0" lvl="6"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7pPr>
            <a:lvl8pPr marL="3657600" marR="0" lvl="7"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8pPr>
            <a:lvl9pPr marL="4114800" marR="0" lvl="8"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9pPr>
          </a:lstStyle>
          <a:p>
            <a:pPr marL="0" indent="0">
              <a:buFont typeface="Quattrocento Sans"/>
              <a:buNone/>
            </a:pPr>
            <a:r>
              <a:rPr lang="en-GB" sz="1200" b="1" dirty="0">
                <a:highlight>
                  <a:schemeClr val="accent1"/>
                </a:highlight>
              </a:rPr>
              <a:t>Emotion recognition knowledge</a:t>
            </a:r>
          </a:p>
          <a:p>
            <a:pPr marL="0" indent="0">
              <a:buNone/>
            </a:pPr>
            <a:r>
              <a:rPr lang="en-GB" sz="1000" dirty="0"/>
              <a:t>The aim for this challenge for me was to get acquainted with emotion recognition research, and to solve a real world problem. Multiple research papers on merging emotions and technology was read.</a:t>
            </a:r>
          </a:p>
        </p:txBody>
      </p:sp>
      <p:sp>
        <p:nvSpPr>
          <p:cNvPr id="9" name="Google Shape;336;p31">
            <a:extLst>
              <a:ext uri="{FF2B5EF4-FFF2-40B4-BE49-F238E27FC236}">
                <a16:creationId xmlns:a16="http://schemas.microsoft.com/office/drawing/2014/main" id="{2332617F-C24C-410D-A45F-7973EA69B87A}"/>
              </a:ext>
            </a:extLst>
          </p:cNvPr>
          <p:cNvSpPr txBox="1">
            <a:spLocks/>
          </p:cNvSpPr>
          <p:nvPr/>
        </p:nvSpPr>
        <p:spPr>
          <a:xfrm>
            <a:off x="672329" y="2163096"/>
            <a:ext cx="2356006" cy="18588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Quattrocento Sans"/>
              <a:buChar char="◉"/>
              <a:defRPr sz="2400" b="0" i="0" u="none" strike="noStrike" cap="none">
                <a:solidFill>
                  <a:schemeClr val="dk1"/>
                </a:solidFill>
                <a:latin typeface="Quattrocento Sans"/>
                <a:ea typeface="Quattrocento Sans"/>
                <a:cs typeface="Quattrocento Sans"/>
                <a:sym typeface="Quattrocento Sans"/>
              </a:defRPr>
            </a:lvl1pPr>
            <a:lvl2pPr marL="914400" marR="0" lvl="1" indent="-355600" algn="l" rtl="0">
              <a:lnSpc>
                <a:spcPct val="100000"/>
              </a:lnSpc>
              <a:spcBef>
                <a:spcPts val="0"/>
              </a:spcBef>
              <a:spcAft>
                <a:spcPts val="0"/>
              </a:spcAft>
              <a:buClr>
                <a:schemeClr val="accent1"/>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2pPr>
            <a:lvl3pPr marL="1371600" marR="0" lvl="2" indent="-355600" algn="l" rtl="0">
              <a:lnSpc>
                <a:spcPct val="100000"/>
              </a:lnSpc>
              <a:spcBef>
                <a:spcPts val="0"/>
              </a:spcBef>
              <a:spcAft>
                <a:spcPts val="0"/>
              </a:spcAft>
              <a:buClr>
                <a:schemeClr val="accent1"/>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3pPr>
            <a:lvl4pPr marL="1828800" marR="0" lvl="3" indent="-342900" algn="l" rtl="0">
              <a:lnSpc>
                <a:spcPct val="100000"/>
              </a:lnSpc>
              <a:spcBef>
                <a:spcPts val="0"/>
              </a:spcBef>
              <a:spcAft>
                <a:spcPts val="0"/>
              </a:spcAft>
              <a:buClr>
                <a:schemeClr val="accent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4pPr>
            <a:lvl5pPr marL="2286000" marR="0" lvl="4"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5pPr>
            <a:lvl6pPr marL="2743200" marR="0" lvl="5"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6pPr>
            <a:lvl7pPr marL="3200400" marR="0" lvl="6"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7pPr>
            <a:lvl8pPr marL="3657600" marR="0" lvl="7"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8pPr>
            <a:lvl9pPr marL="4114800" marR="0" lvl="8"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9pPr>
          </a:lstStyle>
          <a:p>
            <a:pPr marL="0" indent="0">
              <a:buFont typeface="Quattrocento Sans"/>
              <a:buNone/>
            </a:pPr>
            <a:r>
              <a:rPr lang="en-GB" sz="1200" b="1" dirty="0">
                <a:highlight>
                  <a:schemeClr val="accent1"/>
                </a:highlight>
              </a:rPr>
              <a:t>Data science project </a:t>
            </a:r>
          </a:p>
          <a:p>
            <a:pPr marL="0" indent="0">
              <a:buFont typeface="Quattrocento Sans"/>
              <a:buNone/>
            </a:pPr>
            <a:r>
              <a:rPr lang="en-GB" sz="1200" b="1" dirty="0">
                <a:highlight>
                  <a:schemeClr val="accent1"/>
                </a:highlight>
              </a:rPr>
              <a:t>–best practises</a:t>
            </a:r>
          </a:p>
          <a:p>
            <a:pPr marL="0" indent="0">
              <a:buNone/>
            </a:pPr>
            <a:r>
              <a:rPr lang="en-GB" sz="1000" dirty="0"/>
              <a:t>I attempted to keep the project structure clear, use modular structure and keep the scalability possibilities open. I used </a:t>
            </a:r>
            <a:r>
              <a:rPr lang="en-GB" sz="1000" dirty="0" err="1"/>
              <a:t>cookiecutter’s</a:t>
            </a:r>
            <a:r>
              <a:rPr lang="en-GB" sz="1000" dirty="0"/>
              <a:t> </a:t>
            </a:r>
            <a:r>
              <a:rPr lang="en-GB" sz="1000" dirty="0" err="1"/>
              <a:t>datascience</a:t>
            </a:r>
            <a:r>
              <a:rPr lang="en-GB" sz="1000" dirty="0"/>
              <a:t> project template </a:t>
            </a:r>
            <a:r>
              <a:rPr lang="en-GB" sz="800" dirty="0"/>
              <a:t>(</a:t>
            </a:r>
            <a:r>
              <a:rPr lang="en-GB" sz="800" dirty="0">
                <a:hlinkClick r:id="rId3"/>
              </a:rPr>
              <a:t>https://drivendata.github.io/cookiecutter-data-science/</a:t>
            </a:r>
            <a:r>
              <a:rPr lang="en-GB" sz="800" dirty="0"/>
              <a:t>). </a:t>
            </a:r>
          </a:p>
        </p:txBody>
      </p:sp>
      <p:sp>
        <p:nvSpPr>
          <p:cNvPr id="12" name="Google Shape;336;p31">
            <a:extLst>
              <a:ext uri="{FF2B5EF4-FFF2-40B4-BE49-F238E27FC236}">
                <a16:creationId xmlns:a16="http://schemas.microsoft.com/office/drawing/2014/main" id="{3D1E82A8-175B-4FB3-82F3-9EE11397E785}"/>
              </a:ext>
            </a:extLst>
          </p:cNvPr>
          <p:cNvSpPr txBox="1">
            <a:spLocks/>
          </p:cNvSpPr>
          <p:nvPr/>
        </p:nvSpPr>
        <p:spPr>
          <a:xfrm>
            <a:off x="6151774" y="2163097"/>
            <a:ext cx="2319897" cy="153512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Quattrocento Sans"/>
              <a:buChar char="◉"/>
              <a:defRPr sz="2400" b="0" i="0" u="none" strike="noStrike" cap="none">
                <a:solidFill>
                  <a:schemeClr val="dk1"/>
                </a:solidFill>
                <a:latin typeface="Quattrocento Sans"/>
                <a:ea typeface="Quattrocento Sans"/>
                <a:cs typeface="Quattrocento Sans"/>
                <a:sym typeface="Quattrocento Sans"/>
              </a:defRPr>
            </a:lvl1pPr>
            <a:lvl2pPr marL="914400" marR="0" lvl="1" indent="-355600" algn="l" rtl="0">
              <a:lnSpc>
                <a:spcPct val="100000"/>
              </a:lnSpc>
              <a:spcBef>
                <a:spcPts val="0"/>
              </a:spcBef>
              <a:spcAft>
                <a:spcPts val="0"/>
              </a:spcAft>
              <a:buClr>
                <a:schemeClr val="accent1"/>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2pPr>
            <a:lvl3pPr marL="1371600" marR="0" lvl="2" indent="-355600" algn="l" rtl="0">
              <a:lnSpc>
                <a:spcPct val="100000"/>
              </a:lnSpc>
              <a:spcBef>
                <a:spcPts val="0"/>
              </a:spcBef>
              <a:spcAft>
                <a:spcPts val="0"/>
              </a:spcAft>
              <a:buClr>
                <a:schemeClr val="accent1"/>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3pPr>
            <a:lvl4pPr marL="1828800" marR="0" lvl="3" indent="-342900" algn="l" rtl="0">
              <a:lnSpc>
                <a:spcPct val="100000"/>
              </a:lnSpc>
              <a:spcBef>
                <a:spcPts val="0"/>
              </a:spcBef>
              <a:spcAft>
                <a:spcPts val="0"/>
              </a:spcAft>
              <a:buClr>
                <a:schemeClr val="accent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4pPr>
            <a:lvl5pPr marL="2286000" marR="0" lvl="4"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5pPr>
            <a:lvl6pPr marL="2743200" marR="0" lvl="5"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6pPr>
            <a:lvl7pPr marL="3200400" marR="0" lvl="6"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7pPr>
            <a:lvl8pPr marL="3657600" marR="0" lvl="7"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8pPr>
            <a:lvl9pPr marL="4114800" marR="0" lvl="8"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9pPr>
          </a:lstStyle>
          <a:p>
            <a:pPr marL="0" indent="0">
              <a:buFont typeface="Quattrocento Sans"/>
              <a:buNone/>
            </a:pPr>
            <a:r>
              <a:rPr lang="en-GB" sz="1200" b="1" dirty="0">
                <a:highlight>
                  <a:schemeClr val="accent1"/>
                </a:highlight>
              </a:rPr>
              <a:t>Theoretical foundations</a:t>
            </a:r>
          </a:p>
          <a:p>
            <a:pPr marL="0" indent="0">
              <a:buNone/>
            </a:pPr>
            <a:r>
              <a:rPr lang="en-GB" sz="1000" dirty="0"/>
              <a:t>One goal was also to apply as many theories I’ve learned during the university studies so far. I tried to reason about everything that I did, and understand the causality between models, data, and results.</a:t>
            </a:r>
          </a:p>
        </p:txBody>
      </p:sp>
      <p:sp>
        <p:nvSpPr>
          <p:cNvPr id="13" name="Tekstiruutu 12">
            <a:extLst>
              <a:ext uri="{FF2B5EF4-FFF2-40B4-BE49-F238E27FC236}">
                <a16:creationId xmlns:a16="http://schemas.microsoft.com/office/drawing/2014/main" id="{24D8F99B-9212-4C43-9EE8-7989901A4F86}"/>
              </a:ext>
            </a:extLst>
          </p:cNvPr>
          <p:cNvSpPr txBox="1"/>
          <p:nvPr/>
        </p:nvSpPr>
        <p:spPr>
          <a:xfrm>
            <a:off x="4568464" y="111775"/>
            <a:ext cx="4575436" cy="738664"/>
          </a:xfrm>
          <a:prstGeom prst="rect">
            <a:avLst/>
          </a:prstGeom>
          <a:noFill/>
        </p:spPr>
        <p:txBody>
          <a:bodyPr wrap="square">
            <a:spAutoFit/>
          </a:bodyPr>
          <a:lstStyle/>
          <a:p>
            <a:pPr marL="0" indent="0">
              <a:buNone/>
            </a:pPr>
            <a:r>
              <a:rPr lang="en-GB" sz="1050" i="1" u="sng" dirty="0">
                <a:solidFill>
                  <a:schemeClr val="tx1">
                    <a:lumMod val="65000"/>
                    <a:lumOff val="35000"/>
                  </a:schemeClr>
                </a:solidFill>
              </a:rPr>
              <a:t>“Extra attention was paid to code quality in re-usable </a:t>
            </a:r>
            <a:r>
              <a:rPr lang="en-GB" sz="1050" i="1" u="sng" dirty="0" err="1">
                <a:solidFill>
                  <a:schemeClr val="tx1">
                    <a:lumMod val="65000"/>
                    <a:lumOff val="35000"/>
                  </a:schemeClr>
                </a:solidFill>
              </a:rPr>
              <a:t>src</a:t>
            </a:r>
            <a:r>
              <a:rPr lang="en-GB" sz="1050" i="1" u="sng" dirty="0">
                <a:solidFill>
                  <a:schemeClr val="tx1">
                    <a:lumMod val="65000"/>
                    <a:lumOff val="35000"/>
                  </a:schemeClr>
                </a:solidFill>
              </a:rPr>
              <a:t> package. It was used as a util-package that could be re-used in notebooks with ease. </a:t>
            </a:r>
            <a:r>
              <a:rPr lang="en-GB" sz="1050" b="1" i="1" dirty="0" err="1">
                <a:solidFill>
                  <a:schemeClr val="tx1">
                    <a:lumMod val="65000"/>
                    <a:lumOff val="35000"/>
                  </a:schemeClr>
                </a:solidFill>
              </a:rPr>
              <a:t>Jupyter</a:t>
            </a:r>
            <a:r>
              <a:rPr lang="en-GB" sz="1050" b="1" i="1" dirty="0">
                <a:solidFill>
                  <a:schemeClr val="tx1">
                    <a:lumMod val="65000"/>
                    <a:lumOff val="35000"/>
                  </a:schemeClr>
                </a:solidFill>
              </a:rPr>
              <a:t> notebook quality might not be best possible as it was for exploration and exploitation, and modified multiple times.”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707010"/>
            <a:ext cx="2221348" cy="62470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Resnet-50:</a:t>
            </a:r>
            <a:br>
              <a:rPr lang="en" dirty="0"/>
            </a:br>
            <a:r>
              <a:rPr lang="en" dirty="0"/>
              <a:t>What emotions mix easily?</a:t>
            </a:r>
            <a:endParaRPr dirty="0">
              <a:highlight>
                <a:schemeClr val="accent1"/>
              </a:highlight>
            </a:endParaRPr>
          </a:p>
        </p:txBody>
      </p:sp>
      <p:sp>
        <p:nvSpPr>
          <p:cNvPr id="125" name="Google Shape;125;p17"/>
          <p:cNvSpPr txBox="1">
            <a:spLocks noGrp="1"/>
          </p:cNvSpPr>
          <p:nvPr>
            <p:ph type="body" idx="1"/>
          </p:nvPr>
        </p:nvSpPr>
        <p:spPr>
          <a:xfrm>
            <a:off x="158352" y="1548193"/>
            <a:ext cx="3159595" cy="1157421"/>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Clr>
                <a:schemeClr val="accent1"/>
              </a:buClr>
              <a:buSzPts val="2400"/>
              <a:buChar char="◉"/>
            </a:pPr>
            <a:r>
              <a:rPr lang="fi-FI" sz="1400" dirty="0" err="1"/>
              <a:t>Classes</a:t>
            </a:r>
            <a:r>
              <a:rPr lang="fi-FI" sz="1400" dirty="0"/>
              <a:t> </a:t>
            </a:r>
            <a:r>
              <a:rPr lang="fi-FI" sz="1400" dirty="0" err="1"/>
              <a:t>that</a:t>
            </a:r>
            <a:r>
              <a:rPr lang="fi-FI" sz="1400" dirty="0"/>
              <a:t> </a:t>
            </a:r>
            <a:r>
              <a:rPr lang="fi-FI" sz="1400" dirty="0" err="1"/>
              <a:t>have</a:t>
            </a:r>
            <a:r>
              <a:rPr lang="fi-FI" sz="1400" dirty="0"/>
              <a:t> </a:t>
            </a:r>
            <a:r>
              <a:rPr lang="fi-FI" sz="1400" dirty="0" err="1"/>
              <a:t>similar</a:t>
            </a:r>
            <a:r>
              <a:rPr lang="fi-FI" sz="1400" dirty="0"/>
              <a:t> </a:t>
            </a:r>
            <a:r>
              <a:rPr lang="fi-FI" sz="1400" dirty="0" err="1"/>
              <a:t>facial</a:t>
            </a:r>
            <a:r>
              <a:rPr lang="fi-FI" sz="1400" dirty="0"/>
              <a:t> </a:t>
            </a:r>
            <a:r>
              <a:rPr lang="fi-FI" sz="1400" dirty="0" err="1"/>
              <a:t>expressions</a:t>
            </a:r>
            <a:r>
              <a:rPr lang="fi-FI" sz="1400" dirty="0"/>
              <a:t> </a:t>
            </a:r>
            <a:r>
              <a:rPr lang="fi-FI" sz="1400" dirty="0" err="1"/>
              <a:t>tend</a:t>
            </a:r>
            <a:r>
              <a:rPr lang="fi-FI" sz="1400" dirty="0"/>
              <a:t> to mix </a:t>
            </a:r>
            <a:r>
              <a:rPr lang="fi-FI" sz="1400" dirty="0" err="1"/>
              <a:t>easily</a:t>
            </a:r>
            <a:r>
              <a:rPr lang="fi-FI" sz="1400" dirty="0"/>
              <a:t>. </a:t>
            </a:r>
            <a:r>
              <a:rPr lang="fi-FI" sz="1400" dirty="0" err="1"/>
              <a:t>Especially</a:t>
            </a:r>
            <a:r>
              <a:rPr lang="fi-FI" sz="1400" dirty="0"/>
              <a:t> </a:t>
            </a:r>
            <a:r>
              <a:rPr lang="fi-FI" sz="1400" dirty="0" err="1"/>
              <a:t>fear</a:t>
            </a:r>
            <a:r>
              <a:rPr lang="fi-FI" sz="1400" dirty="0"/>
              <a:t> </a:t>
            </a:r>
            <a:r>
              <a:rPr lang="fi-FI" sz="1400" dirty="0" err="1"/>
              <a:t>seems</a:t>
            </a:r>
            <a:r>
              <a:rPr lang="fi-FI" sz="1400" dirty="0"/>
              <a:t> to </a:t>
            </a:r>
            <a:r>
              <a:rPr lang="fi-FI" sz="1400" dirty="0" err="1"/>
              <a:t>be</a:t>
            </a:r>
            <a:r>
              <a:rPr lang="fi-FI" sz="1400" dirty="0"/>
              <a:t> </a:t>
            </a:r>
            <a:r>
              <a:rPr lang="fi-FI" sz="1400" dirty="0" err="1"/>
              <a:t>easily</a:t>
            </a:r>
            <a:r>
              <a:rPr lang="fi-FI" sz="1400" dirty="0"/>
              <a:t> </a:t>
            </a:r>
            <a:r>
              <a:rPr lang="fi-FI" sz="1400" dirty="0" err="1"/>
              <a:t>mixed</a:t>
            </a:r>
            <a:r>
              <a:rPr lang="fi-FI" sz="1400" dirty="0"/>
              <a:t> </a:t>
            </a:r>
            <a:r>
              <a:rPr lang="fi-FI" sz="1400" dirty="0" err="1"/>
              <a:t>with</a:t>
            </a:r>
            <a:r>
              <a:rPr lang="fi-FI" sz="1400" dirty="0"/>
              <a:t> </a:t>
            </a:r>
            <a:r>
              <a:rPr lang="fi-FI" sz="1400" dirty="0" err="1"/>
              <a:t>multiple</a:t>
            </a:r>
            <a:r>
              <a:rPr lang="fi-FI" sz="1400" dirty="0"/>
              <a:t> </a:t>
            </a:r>
            <a:r>
              <a:rPr lang="fi-FI" sz="1400" dirty="0" err="1"/>
              <a:t>classes</a:t>
            </a:r>
            <a:endParaRPr lang="fi-FI" sz="1400" dirty="0"/>
          </a:p>
          <a:p>
            <a:pPr marL="457200" lvl="0" indent="-381000" algn="l" rtl="0">
              <a:spcBef>
                <a:spcPts val="600"/>
              </a:spcBef>
              <a:spcAft>
                <a:spcPts val="0"/>
              </a:spcAft>
              <a:buClr>
                <a:schemeClr val="accent1"/>
              </a:buClr>
              <a:buSzPts val="2400"/>
              <a:buChar char="◉"/>
            </a:pPr>
            <a:r>
              <a:rPr lang="fi-FI" sz="1400" dirty="0" err="1"/>
              <a:t>Other</a:t>
            </a:r>
            <a:r>
              <a:rPr lang="fi-FI" sz="1400" dirty="0"/>
              <a:t> </a:t>
            </a:r>
            <a:r>
              <a:rPr lang="fi-FI" sz="1400" dirty="0" err="1"/>
              <a:t>classes</a:t>
            </a:r>
            <a:r>
              <a:rPr lang="fi-FI" sz="1400" dirty="0"/>
              <a:t> </a:t>
            </a:r>
            <a:r>
              <a:rPr lang="fi-FI" sz="1400" dirty="0" err="1"/>
              <a:t>seem</a:t>
            </a:r>
            <a:r>
              <a:rPr lang="fi-FI" sz="1400" dirty="0"/>
              <a:t> to </a:t>
            </a:r>
            <a:r>
              <a:rPr lang="fi-FI" sz="1400" dirty="0" err="1"/>
              <a:t>be</a:t>
            </a:r>
            <a:r>
              <a:rPr lang="fi-FI" sz="1400" dirty="0"/>
              <a:t> </a:t>
            </a:r>
            <a:r>
              <a:rPr lang="fi-FI" sz="1400" dirty="0" err="1"/>
              <a:t>separable</a:t>
            </a:r>
            <a:r>
              <a:rPr lang="fi-FI" sz="1400" dirty="0"/>
              <a:t> </a:t>
            </a:r>
            <a:r>
              <a:rPr lang="fi-FI" sz="1400" dirty="0" err="1"/>
              <a:t>quite</a:t>
            </a:r>
            <a:r>
              <a:rPr lang="fi-FI" sz="1400" dirty="0"/>
              <a:t> </a:t>
            </a:r>
            <a:r>
              <a:rPr lang="fi-FI" sz="1400" dirty="0" err="1"/>
              <a:t>nicely</a:t>
            </a:r>
            <a:endParaRPr sz="2000" dirty="0"/>
          </a:p>
        </p:txBody>
      </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20</a:t>
            </a:fld>
            <a:endParaRPr/>
          </a:p>
        </p:txBody>
      </p:sp>
      <p:sp>
        <p:nvSpPr>
          <p:cNvPr id="12" name="Google Shape;112;p15">
            <a:extLst>
              <a:ext uri="{FF2B5EF4-FFF2-40B4-BE49-F238E27FC236}">
                <a16:creationId xmlns:a16="http://schemas.microsoft.com/office/drawing/2014/main" id="{8BB06796-59A1-4E95-8C91-B5E84845FE47}"/>
              </a:ext>
            </a:extLst>
          </p:cNvPr>
          <p:cNvSpPr txBox="1"/>
          <p:nvPr/>
        </p:nvSpPr>
        <p:spPr>
          <a:xfrm>
            <a:off x="752119" y="842239"/>
            <a:ext cx="543900" cy="5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dk1"/>
                </a:solidFill>
                <a:latin typeface="Lora"/>
                <a:ea typeface="Lora"/>
                <a:cs typeface="Lora"/>
                <a:sym typeface="Lora"/>
              </a:rPr>
              <a:t>3</a:t>
            </a:r>
            <a:endParaRPr sz="2000" dirty="0">
              <a:latin typeface="Lora"/>
              <a:ea typeface="Lora"/>
              <a:cs typeface="Lora"/>
              <a:sym typeface="Lora"/>
            </a:endParaRPr>
          </a:p>
        </p:txBody>
      </p:sp>
      <p:pic>
        <p:nvPicPr>
          <p:cNvPr id="7" name="Kuva 6">
            <a:extLst>
              <a:ext uri="{FF2B5EF4-FFF2-40B4-BE49-F238E27FC236}">
                <a16:creationId xmlns:a16="http://schemas.microsoft.com/office/drawing/2014/main" id="{C00BC99B-C6D6-47E7-8069-87EE926C13A0}"/>
              </a:ext>
            </a:extLst>
          </p:cNvPr>
          <p:cNvPicPr>
            <a:picLocks noChangeAspect="1"/>
          </p:cNvPicPr>
          <p:nvPr/>
        </p:nvPicPr>
        <p:blipFill rotWithShape="1">
          <a:blip r:embed="rId3"/>
          <a:srcRect l="8724" t="9623" r="8724" b="36804"/>
          <a:stretch/>
        </p:blipFill>
        <p:spPr>
          <a:xfrm>
            <a:off x="3317947" y="1196823"/>
            <a:ext cx="5812434" cy="3017581"/>
          </a:xfrm>
          <a:prstGeom prst="rect">
            <a:avLst/>
          </a:prstGeom>
        </p:spPr>
      </p:pic>
      <p:pic>
        <p:nvPicPr>
          <p:cNvPr id="9" name="Kuva 8">
            <a:extLst>
              <a:ext uri="{FF2B5EF4-FFF2-40B4-BE49-F238E27FC236}">
                <a16:creationId xmlns:a16="http://schemas.microsoft.com/office/drawing/2014/main" id="{1F85EB7A-E75C-49C7-8D52-597751152A40}"/>
              </a:ext>
            </a:extLst>
          </p:cNvPr>
          <p:cNvPicPr>
            <a:picLocks noChangeAspect="1"/>
          </p:cNvPicPr>
          <p:nvPr/>
        </p:nvPicPr>
        <p:blipFill rotWithShape="1">
          <a:blip r:embed="rId3"/>
          <a:srcRect l="9044" t="62690" r="63580" b="10042"/>
          <a:stretch/>
        </p:blipFill>
        <p:spPr>
          <a:xfrm>
            <a:off x="752119" y="3403344"/>
            <a:ext cx="1936697" cy="1543307"/>
          </a:xfrm>
          <a:prstGeom prst="rect">
            <a:avLst/>
          </a:prstGeom>
        </p:spPr>
      </p:pic>
    </p:spTree>
    <p:extLst>
      <p:ext uri="{BB962C8B-B14F-4D97-AF65-F5344CB8AC3E}">
        <p14:creationId xmlns:p14="http://schemas.microsoft.com/office/powerpoint/2010/main" val="26177451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707010"/>
            <a:ext cx="3878400" cy="62470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ResNet-50:</a:t>
            </a:r>
            <a:br>
              <a:rPr lang="en" dirty="0"/>
            </a:br>
            <a:r>
              <a:rPr lang="en" dirty="0"/>
              <a:t>Important areas in images</a:t>
            </a:r>
            <a:endParaRPr dirty="0">
              <a:highlight>
                <a:schemeClr val="accent1"/>
              </a:highlight>
            </a:endParaRPr>
          </a:p>
        </p:txBody>
      </p:sp>
      <p:sp>
        <p:nvSpPr>
          <p:cNvPr id="125" name="Google Shape;125;p17"/>
          <p:cNvSpPr txBox="1">
            <a:spLocks noGrp="1"/>
          </p:cNvSpPr>
          <p:nvPr>
            <p:ph type="body" idx="1"/>
          </p:nvPr>
        </p:nvSpPr>
        <p:spPr>
          <a:xfrm>
            <a:off x="281592" y="1684584"/>
            <a:ext cx="4149612" cy="1401656"/>
          </a:xfrm>
          <a:prstGeom prst="rect">
            <a:avLst/>
          </a:prstGeom>
        </p:spPr>
        <p:txBody>
          <a:bodyPr spcFirstLastPara="1" wrap="square" lIns="91425" tIns="91425" rIns="91425" bIns="91425" anchor="t" anchorCtr="0">
            <a:noAutofit/>
          </a:bodyPr>
          <a:lstStyle/>
          <a:p>
            <a:pPr marL="76200" lvl="0" indent="0" rtl="0">
              <a:spcBef>
                <a:spcPts val="600"/>
              </a:spcBef>
              <a:spcAft>
                <a:spcPts val="0"/>
              </a:spcAft>
              <a:buClr>
                <a:schemeClr val="accent1"/>
              </a:buClr>
              <a:buSzPts val="2400"/>
              <a:buNone/>
            </a:pPr>
            <a:r>
              <a:rPr lang="fi-FI" sz="1000" b="1" i="1" u="sng" dirty="0"/>
              <a:t>On </a:t>
            </a:r>
            <a:r>
              <a:rPr lang="fi-FI" sz="1000" b="1" i="1" u="sng" dirty="0" err="1"/>
              <a:t>the</a:t>
            </a:r>
            <a:r>
              <a:rPr lang="fi-FI" sz="1000" b="1" i="1" u="sng" dirty="0"/>
              <a:t> </a:t>
            </a:r>
            <a:r>
              <a:rPr lang="fi-FI" sz="1000" b="1" i="1" u="sng" dirty="0" err="1"/>
              <a:t>left</a:t>
            </a:r>
            <a:r>
              <a:rPr lang="fi-FI" sz="1000" b="1" i="1" u="sng" dirty="0"/>
              <a:t> </a:t>
            </a:r>
            <a:r>
              <a:rPr lang="fi-FI" sz="1000" b="1" i="1" u="sng" dirty="0" err="1"/>
              <a:t>we</a:t>
            </a:r>
            <a:r>
              <a:rPr lang="fi-FI" sz="1000" b="1" i="1" u="sng" dirty="0"/>
              <a:t> </a:t>
            </a:r>
            <a:r>
              <a:rPr lang="fi-FI" sz="1000" b="1" i="1" u="sng" dirty="0" err="1"/>
              <a:t>see</a:t>
            </a:r>
            <a:r>
              <a:rPr lang="fi-FI" sz="1000" b="1" i="1" u="sng" dirty="0"/>
              <a:t> </a:t>
            </a:r>
            <a:r>
              <a:rPr lang="fi-FI" sz="1000" b="1" i="1" u="sng" dirty="0" err="1"/>
              <a:t>our</a:t>
            </a:r>
            <a:r>
              <a:rPr lang="fi-FI" sz="1000" b="1" i="1" u="sng" dirty="0"/>
              <a:t> </a:t>
            </a:r>
            <a:r>
              <a:rPr lang="fi-FI" sz="1000" b="1" i="1" u="sng" dirty="0" err="1"/>
              <a:t>models</a:t>
            </a:r>
            <a:r>
              <a:rPr lang="fi-FI" sz="1000" b="1" i="1" u="sng" dirty="0"/>
              <a:t> </a:t>
            </a:r>
            <a:r>
              <a:rPr lang="fi-FI" sz="1000" b="1" i="1" u="sng" dirty="0" err="1"/>
              <a:t>prediction</a:t>
            </a:r>
            <a:r>
              <a:rPr lang="fi-FI" sz="1000" b="1" i="1" u="sng" dirty="0"/>
              <a:t> for </a:t>
            </a:r>
            <a:r>
              <a:rPr lang="fi-FI" sz="1000" b="1" i="1" u="sng" dirty="0" err="1"/>
              <a:t>anger</a:t>
            </a:r>
            <a:r>
              <a:rPr lang="fi-FI" sz="1000" b="1" i="1" u="sng" dirty="0"/>
              <a:t>.</a:t>
            </a:r>
          </a:p>
          <a:p>
            <a:pPr marL="76200" lvl="0" indent="0" rtl="0">
              <a:spcBef>
                <a:spcPts val="600"/>
              </a:spcBef>
              <a:spcAft>
                <a:spcPts val="0"/>
              </a:spcAft>
              <a:buClr>
                <a:schemeClr val="accent1"/>
              </a:buClr>
              <a:buSzPts val="2400"/>
              <a:buNone/>
            </a:pPr>
            <a:endParaRPr lang="fi-FI" sz="1000" dirty="0"/>
          </a:p>
          <a:p>
            <a:pPr marL="76200" indent="0">
              <a:buClr>
                <a:schemeClr val="accent1"/>
              </a:buClr>
              <a:buNone/>
            </a:pPr>
            <a:r>
              <a:rPr lang="fi-FI" sz="1050" dirty="0">
                <a:solidFill>
                  <a:srgbClr val="33CC33"/>
                </a:solidFill>
              </a:rPr>
              <a:t>Green</a:t>
            </a:r>
            <a:r>
              <a:rPr lang="fi-FI" sz="1050" dirty="0">
                <a:solidFill>
                  <a:srgbClr val="00FF00"/>
                </a:solidFill>
              </a:rPr>
              <a:t> </a:t>
            </a:r>
            <a:r>
              <a:rPr lang="fi-FI" sz="1050" dirty="0" err="1">
                <a:solidFill>
                  <a:schemeClr val="tx1"/>
                </a:solidFill>
              </a:rPr>
              <a:t>area</a:t>
            </a:r>
            <a:r>
              <a:rPr lang="fi-FI" sz="1050" dirty="0">
                <a:solidFill>
                  <a:schemeClr val="tx1"/>
                </a:solidFill>
              </a:rPr>
              <a:t> = </a:t>
            </a:r>
            <a:r>
              <a:rPr lang="fi-FI" sz="1050" dirty="0" err="1">
                <a:solidFill>
                  <a:schemeClr val="tx1"/>
                </a:solidFill>
              </a:rPr>
              <a:t>positively</a:t>
            </a:r>
            <a:r>
              <a:rPr lang="fi-FI" sz="1050" dirty="0">
                <a:solidFill>
                  <a:schemeClr val="tx1"/>
                </a:solidFill>
              </a:rPr>
              <a:t> </a:t>
            </a:r>
            <a:r>
              <a:rPr lang="fi-FI" sz="1050" dirty="0" err="1">
                <a:solidFill>
                  <a:schemeClr val="tx1"/>
                </a:solidFill>
              </a:rPr>
              <a:t>affecting</a:t>
            </a:r>
            <a:r>
              <a:rPr lang="fi-FI" sz="1050" dirty="0">
                <a:solidFill>
                  <a:schemeClr val="tx1"/>
                </a:solidFill>
              </a:rPr>
              <a:t> </a:t>
            </a:r>
            <a:r>
              <a:rPr lang="fi-FI" sz="1050" dirty="0" err="1">
                <a:solidFill>
                  <a:schemeClr val="tx1"/>
                </a:solidFill>
              </a:rPr>
              <a:t>our</a:t>
            </a:r>
            <a:r>
              <a:rPr lang="fi-FI" sz="1050" dirty="0">
                <a:solidFill>
                  <a:schemeClr val="tx1"/>
                </a:solidFill>
              </a:rPr>
              <a:t> </a:t>
            </a:r>
            <a:r>
              <a:rPr lang="fi-FI" sz="1050" dirty="0" err="1">
                <a:solidFill>
                  <a:schemeClr val="tx1"/>
                </a:solidFill>
              </a:rPr>
              <a:t>prediction</a:t>
            </a:r>
            <a:r>
              <a:rPr lang="fi-FI" sz="1050" dirty="0">
                <a:solidFill>
                  <a:schemeClr val="tx1"/>
                </a:solidFill>
              </a:rPr>
              <a:t> </a:t>
            </a:r>
            <a:r>
              <a:rPr lang="fi-FI" sz="1050" dirty="0" err="1">
                <a:solidFill>
                  <a:schemeClr val="tx1"/>
                </a:solidFill>
              </a:rPr>
              <a:t>towards</a:t>
            </a:r>
            <a:r>
              <a:rPr lang="fi-FI" sz="1050" dirty="0">
                <a:solidFill>
                  <a:schemeClr val="tx1"/>
                </a:solidFill>
              </a:rPr>
              <a:t> </a:t>
            </a:r>
            <a:r>
              <a:rPr lang="fi-FI" sz="1050" dirty="0" err="1">
                <a:solidFill>
                  <a:schemeClr val="tx1"/>
                </a:solidFill>
              </a:rPr>
              <a:t>anger</a:t>
            </a:r>
            <a:endParaRPr lang="fi-FI" sz="1050" dirty="0">
              <a:solidFill>
                <a:schemeClr val="tx1"/>
              </a:solidFill>
            </a:endParaRPr>
          </a:p>
          <a:p>
            <a:pPr marL="76200" indent="0">
              <a:buClr>
                <a:schemeClr val="accent1"/>
              </a:buClr>
              <a:buNone/>
            </a:pPr>
            <a:r>
              <a:rPr lang="fi-FI" sz="1050" dirty="0">
                <a:solidFill>
                  <a:srgbClr val="FF0000"/>
                </a:solidFill>
              </a:rPr>
              <a:t>Red </a:t>
            </a:r>
            <a:r>
              <a:rPr lang="fi-FI" sz="1050" dirty="0" err="1">
                <a:solidFill>
                  <a:schemeClr val="tx1"/>
                </a:solidFill>
              </a:rPr>
              <a:t>area</a:t>
            </a:r>
            <a:r>
              <a:rPr lang="fi-FI" sz="1050" dirty="0">
                <a:solidFill>
                  <a:schemeClr val="tx1"/>
                </a:solidFill>
              </a:rPr>
              <a:t> = </a:t>
            </a:r>
            <a:r>
              <a:rPr lang="fi-FI" sz="1050" dirty="0" err="1">
                <a:solidFill>
                  <a:schemeClr val="tx1"/>
                </a:solidFill>
              </a:rPr>
              <a:t>negatively</a:t>
            </a:r>
            <a:r>
              <a:rPr lang="fi-FI" sz="1050" dirty="0">
                <a:solidFill>
                  <a:schemeClr val="tx1"/>
                </a:solidFill>
              </a:rPr>
              <a:t> </a:t>
            </a:r>
            <a:r>
              <a:rPr lang="fi-FI" sz="1050" dirty="0" err="1">
                <a:solidFill>
                  <a:schemeClr val="tx1"/>
                </a:solidFill>
              </a:rPr>
              <a:t>affecting</a:t>
            </a:r>
            <a:r>
              <a:rPr lang="fi-FI" sz="1050" dirty="0">
                <a:solidFill>
                  <a:schemeClr val="tx1"/>
                </a:solidFill>
              </a:rPr>
              <a:t> </a:t>
            </a:r>
            <a:r>
              <a:rPr lang="fi-FI" sz="1050" dirty="0" err="1">
                <a:solidFill>
                  <a:schemeClr val="tx1"/>
                </a:solidFill>
              </a:rPr>
              <a:t>our</a:t>
            </a:r>
            <a:r>
              <a:rPr lang="fi-FI" sz="1050" dirty="0">
                <a:solidFill>
                  <a:schemeClr val="tx1"/>
                </a:solidFill>
              </a:rPr>
              <a:t> </a:t>
            </a:r>
            <a:r>
              <a:rPr lang="fi-FI" sz="1050" dirty="0" err="1">
                <a:solidFill>
                  <a:schemeClr val="tx1"/>
                </a:solidFill>
              </a:rPr>
              <a:t>prediction</a:t>
            </a:r>
            <a:r>
              <a:rPr lang="fi-FI" sz="1050" dirty="0">
                <a:solidFill>
                  <a:schemeClr val="tx1"/>
                </a:solidFill>
              </a:rPr>
              <a:t> </a:t>
            </a:r>
            <a:r>
              <a:rPr lang="fi-FI" sz="1050" dirty="0" err="1">
                <a:solidFill>
                  <a:schemeClr val="tx1"/>
                </a:solidFill>
              </a:rPr>
              <a:t>towards</a:t>
            </a:r>
            <a:r>
              <a:rPr lang="fi-FI" sz="1050" dirty="0">
                <a:solidFill>
                  <a:schemeClr val="tx1"/>
                </a:solidFill>
              </a:rPr>
              <a:t> </a:t>
            </a:r>
            <a:r>
              <a:rPr lang="fi-FI" sz="1050" dirty="0" err="1">
                <a:solidFill>
                  <a:schemeClr val="tx1"/>
                </a:solidFill>
              </a:rPr>
              <a:t>anger</a:t>
            </a:r>
            <a:endParaRPr sz="1050" dirty="0">
              <a:solidFill>
                <a:srgbClr val="FF0000"/>
              </a:solidFill>
            </a:endParaRPr>
          </a:p>
          <a:p>
            <a:pPr marL="0" lvl="0" indent="0" algn="l" rtl="0">
              <a:spcBef>
                <a:spcPts val="600"/>
              </a:spcBef>
              <a:spcAft>
                <a:spcPts val="0"/>
              </a:spcAft>
              <a:buNone/>
            </a:pPr>
            <a:endParaRPr sz="1200" dirty="0"/>
          </a:p>
        </p:txBody>
      </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21</a:t>
            </a:fld>
            <a:endParaRPr/>
          </a:p>
        </p:txBody>
      </p:sp>
      <p:sp>
        <p:nvSpPr>
          <p:cNvPr id="12" name="Google Shape;112;p15">
            <a:extLst>
              <a:ext uri="{FF2B5EF4-FFF2-40B4-BE49-F238E27FC236}">
                <a16:creationId xmlns:a16="http://schemas.microsoft.com/office/drawing/2014/main" id="{8BB06796-59A1-4E95-8C91-B5E84845FE47}"/>
              </a:ext>
            </a:extLst>
          </p:cNvPr>
          <p:cNvSpPr txBox="1"/>
          <p:nvPr/>
        </p:nvSpPr>
        <p:spPr>
          <a:xfrm>
            <a:off x="752119" y="842239"/>
            <a:ext cx="543900" cy="5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dk1"/>
                </a:solidFill>
                <a:latin typeface="Lora"/>
                <a:ea typeface="Lora"/>
                <a:cs typeface="Lora"/>
                <a:sym typeface="Lora"/>
              </a:rPr>
              <a:t>3</a:t>
            </a:r>
            <a:endParaRPr sz="2000" dirty="0">
              <a:latin typeface="Lora"/>
              <a:ea typeface="Lora"/>
              <a:cs typeface="Lora"/>
              <a:sym typeface="Lora"/>
            </a:endParaRPr>
          </a:p>
        </p:txBody>
      </p:sp>
      <p:sp>
        <p:nvSpPr>
          <p:cNvPr id="4" name="Tekstiruutu 3">
            <a:extLst>
              <a:ext uri="{FF2B5EF4-FFF2-40B4-BE49-F238E27FC236}">
                <a16:creationId xmlns:a16="http://schemas.microsoft.com/office/drawing/2014/main" id="{BE08AD7D-3C95-4A10-802D-65BE82E5D7F3}"/>
              </a:ext>
            </a:extLst>
          </p:cNvPr>
          <p:cNvSpPr txBox="1"/>
          <p:nvPr/>
        </p:nvSpPr>
        <p:spPr>
          <a:xfrm>
            <a:off x="4100157" y="4367563"/>
            <a:ext cx="4923275" cy="507831"/>
          </a:xfrm>
          <a:prstGeom prst="rect">
            <a:avLst/>
          </a:prstGeom>
          <a:noFill/>
        </p:spPr>
        <p:txBody>
          <a:bodyPr wrap="square" rtlCol="0">
            <a:spAutoFit/>
          </a:bodyPr>
          <a:lstStyle/>
          <a:p>
            <a:r>
              <a:rPr lang="en-GB" sz="800" b="1" i="0" dirty="0">
                <a:solidFill>
                  <a:schemeClr val="tx1"/>
                </a:solidFill>
                <a:effectLst/>
                <a:latin typeface="arial" panose="020B0604020202020204" pitchFamily="34" charset="0"/>
              </a:rPr>
              <a:t>Facial muscle activation of infant when happy using reverse correlation</a:t>
            </a:r>
          </a:p>
          <a:p>
            <a:r>
              <a:rPr lang="en-GB" sz="600" b="1" i="0" dirty="0">
                <a:solidFill>
                  <a:schemeClr val="accent6"/>
                </a:solidFill>
                <a:effectLst/>
                <a:latin typeface="arial" panose="020B0604020202020204" pitchFamily="34" charset="0"/>
              </a:rPr>
              <a:t>Emotional Expressions Reconsidered: Challenges to Inferring Emotion From Human Facial Movements, https://www.ncbi.nlm.nih.gov/pmc/articles/PMC6640856/</a:t>
            </a:r>
          </a:p>
          <a:p>
            <a:endParaRPr lang="en-GB" sz="700" dirty="0">
              <a:solidFill>
                <a:schemeClr val="accent6"/>
              </a:solidFill>
            </a:endParaRPr>
          </a:p>
        </p:txBody>
      </p:sp>
      <p:pic>
        <p:nvPicPr>
          <p:cNvPr id="3" name="Kuva 2">
            <a:extLst>
              <a:ext uri="{FF2B5EF4-FFF2-40B4-BE49-F238E27FC236}">
                <a16:creationId xmlns:a16="http://schemas.microsoft.com/office/drawing/2014/main" id="{1EBB17E2-7250-4181-ADE8-793452EA9C19}"/>
              </a:ext>
            </a:extLst>
          </p:cNvPr>
          <p:cNvPicPr>
            <a:picLocks noChangeAspect="1"/>
          </p:cNvPicPr>
          <p:nvPr/>
        </p:nvPicPr>
        <p:blipFill>
          <a:blip r:embed="rId3"/>
          <a:stretch>
            <a:fillRect/>
          </a:stretch>
        </p:blipFill>
        <p:spPr>
          <a:xfrm>
            <a:off x="4203912" y="3139388"/>
            <a:ext cx="4589084" cy="1199348"/>
          </a:xfrm>
          <a:prstGeom prst="rect">
            <a:avLst/>
          </a:prstGeom>
        </p:spPr>
      </p:pic>
      <p:pic>
        <p:nvPicPr>
          <p:cNvPr id="7" name="Kuva 6">
            <a:extLst>
              <a:ext uri="{FF2B5EF4-FFF2-40B4-BE49-F238E27FC236}">
                <a16:creationId xmlns:a16="http://schemas.microsoft.com/office/drawing/2014/main" id="{C7F0081A-C9D6-45A3-9326-A1673C5F8986}"/>
              </a:ext>
            </a:extLst>
          </p:cNvPr>
          <p:cNvPicPr>
            <a:picLocks noChangeAspect="1"/>
          </p:cNvPicPr>
          <p:nvPr/>
        </p:nvPicPr>
        <p:blipFill rotWithShape="1">
          <a:blip r:embed="rId4"/>
          <a:srcRect l="19117" t="5235" r="20190" b="2627"/>
          <a:stretch/>
        </p:blipFill>
        <p:spPr>
          <a:xfrm>
            <a:off x="594851" y="2876629"/>
            <a:ext cx="2035278" cy="2059858"/>
          </a:xfrm>
          <a:prstGeom prst="rect">
            <a:avLst/>
          </a:prstGeom>
        </p:spPr>
      </p:pic>
      <p:sp>
        <p:nvSpPr>
          <p:cNvPr id="14" name="Google Shape;125;p17">
            <a:extLst>
              <a:ext uri="{FF2B5EF4-FFF2-40B4-BE49-F238E27FC236}">
                <a16:creationId xmlns:a16="http://schemas.microsoft.com/office/drawing/2014/main" id="{30699878-3F0D-4E9B-9A32-19BD60565CAE}"/>
              </a:ext>
            </a:extLst>
          </p:cNvPr>
          <p:cNvSpPr txBox="1">
            <a:spLocks/>
          </p:cNvSpPr>
          <p:nvPr/>
        </p:nvSpPr>
        <p:spPr>
          <a:xfrm>
            <a:off x="4712796" y="1684584"/>
            <a:ext cx="4149612" cy="140165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FFCD00"/>
              </a:buClr>
              <a:buSzPts val="2400"/>
              <a:buFont typeface="Quattrocento Sans"/>
              <a:buChar char="◉"/>
              <a:defRPr sz="2400" b="0" i="0" u="none" strike="noStrike" cap="none">
                <a:solidFill>
                  <a:schemeClr val="dk1"/>
                </a:solidFill>
                <a:latin typeface="Quattrocento Sans"/>
                <a:ea typeface="Quattrocento Sans"/>
                <a:cs typeface="Quattrocento Sans"/>
                <a:sym typeface="Quattrocento Sans"/>
              </a:defRPr>
            </a:lvl1pPr>
            <a:lvl2pPr marL="914400" marR="0" lvl="1" indent="-355600" algn="l" rtl="0">
              <a:lnSpc>
                <a:spcPct val="100000"/>
              </a:lnSpc>
              <a:spcBef>
                <a:spcPts val="0"/>
              </a:spcBef>
              <a:spcAft>
                <a:spcPts val="0"/>
              </a:spcAft>
              <a:buClr>
                <a:srgbClr val="FFCD00"/>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2pPr>
            <a:lvl3pPr marL="1371600" marR="0" lvl="2" indent="-355600" algn="l" rtl="0">
              <a:lnSpc>
                <a:spcPct val="100000"/>
              </a:lnSpc>
              <a:spcBef>
                <a:spcPts val="0"/>
              </a:spcBef>
              <a:spcAft>
                <a:spcPts val="0"/>
              </a:spcAft>
              <a:buClr>
                <a:srgbClr val="FFCD00"/>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3pPr>
            <a:lvl4pPr marL="1828800" marR="0" lvl="3"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4pPr>
            <a:lvl5pPr marL="2286000" marR="0" lvl="4"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5pPr>
            <a:lvl6pPr marL="2743200" marR="0" lvl="5"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6pPr>
            <a:lvl7pPr marL="3200400" marR="0" lvl="6"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7pPr>
            <a:lvl8pPr marL="3657600" marR="0" lvl="7"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8pPr>
            <a:lvl9pPr marL="4114800" marR="0" lvl="8"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9pPr>
          </a:lstStyle>
          <a:p>
            <a:pPr marL="76200" indent="0">
              <a:buClr>
                <a:schemeClr val="accent1"/>
              </a:buClr>
              <a:buNone/>
            </a:pPr>
            <a:r>
              <a:rPr lang="en-GB" sz="1000" b="1" i="1" u="sng" dirty="0"/>
              <a:t>On the right we see culturally common expression for anger</a:t>
            </a:r>
          </a:p>
          <a:p>
            <a:pPr marL="76200" indent="0">
              <a:buClr>
                <a:schemeClr val="accent1"/>
              </a:buClr>
              <a:buFont typeface="Quattrocento Sans"/>
              <a:buNone/>
            </a:pPr>
            <a:endParaRPr lang="en-GB" sz="1000" dirty="0"/>
          </a:p>
          <a:p>
            <a:pPr marL="76200" indent="0">
              <a:buClr>
                <a:schemeClr val="accent1"/>
              </a:buClr>
              <a:buNone/>
            </a:pPr>
            <a:r>
              <a:rPr lang="en-GB" sz="1050" dirty="0">
                <a:solidFill>
                  <a:srgbClr val="FF0000"/>
                </a:solidFill>
              </a:rPr>
              <a:t>Red</a:t>
            </a:r>
            <a:r>
              <a:rPr lang="en-GB" sz="1050" dirty="0">
                <a:solidFill>
                  <a:srgbClr val="33CC33"/>
                </a:solidFill>
              </a:rPr>
              <a:t> </a:t>
            </a:r>
            <a:r>
              <a:rPr lang="en-GB" sz="1050" dirty="0">
                <a:solidFill>
                  <a:schemeClr val="tx1"/>
                </a:solidFill>
              </a:rPr>
              <a:t>area = high muscular activation, many action units (AU) </a:t>
            </a:r>
          </a:p>
          <a:p>
            <a:pPr marL="76200" indent="0">
              <a:buClr>
                <a:schemeClr val="accent1"/>
              </a:buClr>
              <a:buNone/>
            </a:pPr>
            <a:r>
              <a:rPr lang="en-GB" sz="1050" dirty="0">
                <a:solidFill>
                  <a:srgbClr val="00B0F0"/>
                </a:solidFill>
              </a:rPr>
              <a:t>Blue</a:t>
            </a:r>
            <a:r>
              <a:rPr lang="en-GB" sz="1050" dirty="0">
                <a:solidFill>
                  <a:srgbClr val="FF0000"/>
                </a:solidFill>
              </a:rPr>
              <a:t> </a:t>
            </a:r>
            <a:r>
              <a:rPr lang="en-GB" sz="1050" dirty="0">
                <a:solidFill>
                  <a:schemeClr val="tx1"/>
                </a:solidFill>
              </a:rPr>
              <a:t>area = low muscular activation, low AU</a:t>
            </a:r>
          </a:p>
          <a:p>
            <a:pPr marL="0" indent="0">
              <a:buFont typeface="Quattrocento Sans"/>
              <a:buNone/>
            </a:pPr>
            <a:endParaRPr lang="en-GB" sz="1200" dirty="0"/>
          </a:p>
        </p:txBody>
      </p:sp>
    </p:spTree>
    <p:extLst>
      <p:ext uri="{BB962C8B-B14F-4D97-AF65-F5344CB8AC3E}">
        <p14:creationId xmlns:p14="http://schemas.microsoft.com/office/powerpoint/2010/main" val="28022235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707010"/>
            <a:ext cx="3878400" cy="62470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ResNet-50:</a:t>
            </a:r>
            <a:br>
              <a:rPr lang="en" dirty="0"/>
            </a:br>
            <a:r>
              <a:rPr lang="en" dirty="0"/>
              <a:t>Important areas in images</a:t>
            </a:r>
            <a:endParaRPr dirty="0">
              <a:highlight>
                <a:schemeClr val="accent1"/>
              </a:highlight>
            </a:endParaRPr>
          </a:p>
        </p:txBody>
      </p:sp>
      <p:sp>
        <p:nvSpPr>
          <p:cNvPr id="125" name="Google Shape;125;p17"/>
          <p:cNvSpPr txBox="1">
            <a:spLocks noGrp="1"/>
          </p:cNvSpPr>
          <p:nvPr>
            <p:ph type="body" idx="1"/>
          </p:nvPr>
        </p:nvSpPr>
        <p:spPr>
          <a:xfrm>
            <a:off x="300411" y="1457587"/>
            <a:ext cx="5874552" cy="1401656"/>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fi-FI" sz="1100" dirty="0" err="1"/>
              <a:t>Sample</a:t>
            </a:r>
            <a:r>
              <a:rPr lang="fi-FI" sz="1100" dirty="0"/>
              <a:t> </a:t>
            </a:r>
            <a:r>
              <a:rPr lang="fi-FI" sz="1100" dirty="0" err="1"/>
              <a:t>taken</a:t>
            </a:r>
            <a:r>
              <a:rPr lang="fi-FI" sz="1100" dirty="0"/>
              <a:t> </a:t>
            </a:r>
            <a:r>
              <a:rPr lang="fi-FI" sz="1100" dirty="0" err="1"/>
              <a:t>here</a:t>
            </a:r>
            <a:r>
              <a:rPr lang="fi-FI" sz="1100" dirty="0"/>
              <a:t> is a </a:t>
            </a:r>
            <a:r>
              <a:rPr lang="fi-FI" sz="1100" dirty="0" err="1"/>
              <a:t>random</a:t>
            </a:r>
            <a:r>
              <a:rPr lang="fi-FI" sz="1100" dirty="0"/>
              <a:t> </a:t>
            </a:r>
            <a:r>
              <a:rPr lang="fi-FI" sz="1100" dirty="0" err="1"/>
              <a:t>sample</a:t>
            </a:r>
            <a:r>
              <a:rPr lang="fi-FI" sz="1100" dirty="0"/>
              <a:t> </a:t>
            </a:r>
            <a:r>
              <a:rPr lang="fi-FI" sz="1100" dirty="0" err="1"/>
              <a:t>taken</a:t>
            </a:r>
            <a:r>
              <a:rPr lang="fi-FI" sz="1100" dirty="0"/>
              <a:t> </a:t>
            </a:r>
            <a:r>
              <a:rPr lang="fi-FI" sz="1100" dirty="0" err="1"/>
              <a:t>from</a:t>
            </a:r>
            <a:r>
              <a:rPr lang="fi-FI" sz="1100" dirty="0"/>
              <a:t> </a:t>
            </a:r>
            <a:r>
              <a:rPr lang="fi-FI" sz="1100" dirty="0" err="1"/>
              <a:t>start</a:t>
            </a:r>
            <a:r>
              <a:rPr lang="fi-FI" sz="1100" dirty="0"/>
              <a:t> of </a:t>
            </a:r>
            <a:r>
              <a:rPr lang="fi-FI" sz="1100" dirty="0" err="1"/>
              <a:t>the</a:t>
            </a:r>
            <a:r>
              <a:rPr lang="fi-FI" sz="1100" dirty="0"/>
              <a:t> </a:t>
            </a:r>
            <a:r>
              <a:rPr lang="fi-FI" sz="1100" i="1" dirty="0" err="1"/>
              <a:t>test_loader</a:t>
            </a:r>
            <a:r>
              <a:rPr lang="fi-FI" sz="1100" i="1" dirty="0"/>
              <a:t>. </a:t>
            </a:r>
            <a:r>
              <a:rPr lang="fi-FI" sz="1100" dirty="0"/>
              <a:t>By </a:t>
            </a:r>
            <a:r>
              <a:rPr lang="fi-FI" sz="1100" dirty="0" err="1"/>
              <a:t>inspecting</a:t>
            </a:r>
            <a:r>
              <a:rPr lang="fi-FI" sz="1100" dirty="0"/>
              <a:t> </a:t>
            </a:r>
            <a:r>
              <a:rPr lang="fi-FI" sz="1100" dirty="0" err="1"/>
              <a:t>other</a:t>
            </a:r>
            <a:r>
              <a:rPr lang="fi-FI" sz="1100" dirty="0"/>
              <a:t> </a:t>
            </a:r>
            <a:r>
              <a:rPr lang="fi-FI" sz="1100" dirty="0" err="1"/>
              <a:t>samples</a:t>
            </a:r>
            <a:r>
              <a:rPr lang="fi-FI" sz="1100" dirty="0"/>
              <a:t> </a:t>
            </a:r>
            <a:r>
              <a:rPr lang="fi-FI" sz="1100" dirty="0" err="1"/>
              <a:t>by</a:t>
            </a:r>
            <a:r>
              <a:rPr lang="fi-FI" sz="1100" dirty="0"/>
              <a:t> </a:t>
            </a:r>
            <a:r>
              <a:rPr lang="fi-FI" sz="1100" dirty="0" err="1"/>
              <a:t>eye</a:t>
            </a:r>
            <a:r>
              <a:rPr lang="fi-FI" sz="1100" dirty="0"/>
              <a:t>, </a:t>
            </a:r>
            <a:r>
              <a:rPr lang="fi-FI" sz="1100" dirty="0" err="1"/>
              <a:t>the</a:t>
            </a:r>
            <a:r>
              <a:rPr lang="fi-FI" sz="1100" dirty="0"/>
              <a:t> </a:t>
            </a:r>
            <a:r>
              <a:rPr lang="fi-FI" sz="1100" dirty="0" err="1"/>
              <a:t>network</a:t>
            </a:r>
            <a:r>
              <a:rPr lang="fi-FI" sz="1100" dirty="0"/>
              <a:t> </a:t>
            </a:r>
            <a:r>
              <a:rPr lang="fi-FI" sz="1100" dirty="0" err="1"/>
              <a:t>seems</a:t>
            </a:r>
            <a:r>
              <a:rPr lang="fi-FI" sz="1100" dirty="0"/>
              <a:t> to </a:t>
            </a:r>
            <a:r>
              <a:rPr lang="fi-FI" sz="1100" dirty="0" err="1"/>
              <a:t>pay</a:t>
            </a:r>
            <a:r>
              <a:rPr lang="fi-FI" sz="1100" dirty="0"/>
              <a:t> </a:t>
            </a:r>
            <a:r>
              <a:rPr lang="fi-FI" sz="1100" dirty="0" err="1"/>
              <a:t>particularly</a:t>
            </a:r>
            <a:r>
              <a:rPr lang="fi-FI" sz="1100" dirty="0"/>
              <a:t> </a:t>
            </a:r>
            <a:r>
              <a:rPr lang="fi-FI" sz="1100" dirty="0" err="1"/>
              <a:t>much</a:t>
            </a:r>
            <a:r>
              <a:rPr lang="fi-FI" sz="1100" dirty="0"/>
              <a:t> </a:t>
            </a:r>
            <a:r>
              <a:rPr lang="fi-FI" sz="1100" dirty="0" err="1"/>
              <a:t>attentiont</a:t>
            </a:r>
            <a:r>
              <a:rPr lang="fi-FI" sz="1100" dirty="0"/>
              <a:t> to </a:t>
            </a:r>
            <a:r>
              <a:rPr lang="fi-FI" sz="1100" dirty="0" err="1"/>
              <a:t>area</a:t>
            </a:r>
            <a:r>
              <a:rPr lang="fi-FI" sz="1100" dirty="0"/>
              <a:t> </a:t>
            </a:r>
            <a:r>
              <a:rPr lang="fi-FI" sz="1100" dirty="0" err="1"/>
              <a:t>around</a:t>
            </a:r>
            <a:r>
              <a:rPr lang="fi-FI" sz="1100" dirty="0"/>
              <a:t> </a:t>
            </a:r>
            <a:r>
              <a:rPr lang="fi-FI" sz="1100" dirty="0" err="1"/>
              <a:t>nose</a:t>
            </a:r>
            <a:r>
              <a:rPr lang="fi-FI" sz="1100" dirty="0"/>
              <a:t> in </a:t>
            </a:r>
            <a:r>
              <a:rPr lang="fi-FI" sz="1100" dirty="0" err="1"/>
              <a:t>our</a:t>
            </a:r>
            <a:r>
              <a:rPr lang="fi-FI" sz="1100" dirty="0"/>
              <a:t> </a:t>
            </a:r>
            <a:r>
              <a:rPr lang="fi-FI" sz="1100" dirty="0" err="1"/>
              <a:t>predictions</a:t>
            </a:r>
            <a:r>
              <a:rPr lang="fi-FI" sz="1100" dirty="0"/>
              <a:t>.</a:t>
            </a:r>
            <a:endParaRPr lang="fi-FI" sz="1100" i="1" dirty="0"/>
          </a:p>
          <a:p>
            <a:pPr marL="0" lvl="0" indent="0" algn="l" rtl="0">
              <a:spcBef>
                <a:spcPts val="600"/>
              </a:spcBef>
              <a:spcAft>
                <a:spcPts val="0"/>
              </a:spcAft>
              <a:buNone/>
            </a:pPr>
            <a:r>
              <a:rPr lang="fi-FI" sz="1100" dirty="0" err="1"/>
              <a:t>Going</a:t>
            </a:r>
            <a:r>
              <a:rPr lang="fi-FI" sz="1100" dirty="0"/>
              <a:t> </a:t>
            </a:r>
            <a:r>
              <a:rPr lang="fi-FI" sz="1100" dirty="0" err="1"/>
              <a:t>through</a:t>
            </a:r>
            <a:r>
              <a:rPr lang="fi-FI" sz="1100" dirty="0"/>
              <a:t> </a:t>
            </a:r>
            <a:r>
              <a:rPr lang="fi-FI" sz="1100" dirty="0" err="1"/>
              <a:t>network</a:t>
            </a:r>
            <a:r>
              <a:rPr lang="fi-FI" sz="1100" dirty="0"/>
              <a:t> </a:t>
            </a:r>
            <a:r>
              <a:rPr lang="fi-FI" sz="1100" dirty="0" err="1"/>
              <a:t>predictions</a:t>
            </a:r>
            <a:r>
              <a:rPr lang="fi-FI" sz="1100" dirty="0"/>
              <a:t> </a:t>
            </a:r>
            <a:r>
              <a:rPr lang="fi-FI" sz="1100" dirty="0" err="1"/>
              <a:t>would</a:t>
            </a:r>
            <a:r>
              <a:rPr lang="fi-FI" sz="1100" dirty="0"/>
              <a:t> </a:t>
            </a:r>
            <a:r>
              <a:rPr lang="fi-FI" sz="1100" dirty="0" err="1"/>
              <a:t>be</a:t>
            </a:r>
            <a:r>
              <a:rPr lang="fi-FI" sz="1100" dirty="0"/>
              <a:t> a </a:t>
            </a:r>
            <a:r>
              <a:rPr lang="fi-FI" sz="1100" dirty="0" err="1"/>
              <a:t>research</a:t>
            </a:r>
            <a:r>
              <a:rPr lang="fi-FI" sz="1100" dirty="0"/>
              <a:t> on </a:t>
            </a:r>
            <a:r>
              <a:rPr lang="fi-FI" sz="1100" dirty="0" err="1"/>
              <a:t>its</a:t>
            </a:r>
            <a:r>
              <a:rPr lang="fi-FI" sz="1100" dirty="0"/>
              <a:t> </a:t>
            </a:r>
            <a:r>
              <a:rPr lang="fi-FI" sz="1100" dirty="0" err="1"/>
              <a:t>own</a:t>
            </a:r>
            <a:r>
              <a:rPr lang="fi-FI" sz="1100" dirty="0"/>
              <a:t>, and it </a:t>
            </a:r>
            <a:r>
              <a:rPr lang="fi-FI" sz="1100" dirty="0" err="1"/>
              <a:t>would</a:t>
            </a:r>
            <a:r>
              <a:rPr lang="fi-FI" sz="1100" dirty="0"/>
              <a:t> </a:t>
            </a:r>
            <a:r>
              <a:rPr lang="fi-FI" sz="1100" dirty="0" err="1"/>
              <a:t>be</a:t>
            </a:r>
            <a:r>
              <a:rPr lang="fi-FI" sz="1100" dirty="0"/>
              <a:t> </a:t>
            </a:r>
            <a:r>
              <a:rPr lang="fi-FI" sz="1100" dirty="0" err="1"/>
              <a:t>interesting</a:t>
            </a:r>
            <a:r>
              <a:rPr lang="fi-FI" sz="1100" dirty="0"/>
              <a:t> to </a:t>
            </a:r>
            <a:r>
              <a:rPr lang="fi-FI" sz="1100" dirty="0" err="1"/>
              <a:t>reflect</a:t>
            </a:r>
            <a:r>
              <a:rPr lang="fi-FI" sz="1100" dirty="0"/>
              <a:t> on </a:t>
            </a:r>
            <a:r>
              <a:rPr lang="fi-FI" sz="1100" dirty="0" err="1"/>
              <a:t>what</a:t>
            </a:r>
            <a:r>
              <a:rPr lang="fi-FI" sz="1100" dirty="0"/>
              <a:t> </a:t>
            </a:r>
            <a:r>
              <a:rPr lang="fi-FI" sz="1100" dirty="0" err="1"/>
              <a:t>our</a:t>
            </a:r>
            <a:r>
              <a:rPr lang="fi-FI" sz="1100" dirty="0"/>
              <a:t> </a:t>
            </a:r>
            <a:r>
              <a:rPr lang="fi-FI" sz="1100" dirty="0" err="1"/>
              <a:t>network</a:t>
            </a:r>
            <a:r>
              <a:rPr lang="fi-FI" sz="1100" dirty="0"/>
              <a:t> </a:t>
            </a:r>
            <a:r>
              <a:rPr lang="fi-FI" sz="1100" dirty="0" err="1"/>
              <a:t>learns</a:t>
            </a:r>
            <a:r>
              <a:rPr lang="fi-FI" sz="1100" dirty="0"/>
              <a:t>, </a:t>
            </a:r>
            <a:r>
              <a:rPr lang="fi-FI" sz="1100" dirty="0" err="1"/>
              <a:t>based</a:t>
            </a:r>
            <a:r>
              <a:rPr lang="fi-FI" sz="1100" dirty="0"/>
              <a:t> on </a:t>
            </a:r>
            <a:r>
              <a:rPr lang="fi-FI" sz="1100" dirty="0" err="1"/>
              <a:t>the</a:t>
            </a:r>
            <a:r>
              <a:rPr lang="fi-FI" sz="1100" dirty="0"/>
              <a:t> </a:t>
            </a:r>
            <a:r>
              <a:rPr lang="fi-FI" sz="1100" dirty="0" err="1"/>
              <a:t>current</a:t>
            </a:r>
            <a:r>
              <a:rPr lang="fi-FI" sz="1100" dirty="0"/>
              <a:t> </a:t>
            </a:r>
            <a:r>
              <a:rPr lang="fi-FI" sz="1100" dirty="0" err="1"/>
              <a:t>studies</a:t>
            </a:r>
            <a:r>
              <a:rPr lang="fi-FI" sz="1100" dirty="0"/>
              <a:t> and </a:t>
            </a:r>
            <a:r>
              <a:rPr lang="fi-FI" sz="1100" dirty="0" err="1"/>
              <a:t>knowledge</a:t>
            </a:r>
            <a:r>
              <a:rPr lang="fi-FI" sz="1100" dirty="0"/>
              <a:t> </a:t>
            </a:r>
            <a:r>
              <a:rPr lang="fi-FI" sz="1100" dirty="0" err="1"/>
              <a:t>about</a:t>
            </a:r>
            <a:r>
              <a:rPr lang="fi-FI" sz="1100" dirty="0"/>
              <a:t> </a:t>
            </a:r>
            <a:r>
              <a:rPr lang="fi-FI" sz="1100" dirty="0" err="1"/>
              <a:t>facial</a:t>
            </a:r>
            <a:r>
              <a:rPr lang="fi-FI" sz="1100" dirty="0"/>
              <a:t> </a:t>
            </a:r>
            <a:r>
              <a:rPr lang="fi-FI" sz="1100" dirty="0" err="1"/>
              <a:t>muscle</a:t>
            </a:r>
            <a:r>
              <a:rPr lang="fi-FI" sz="1100" dirty="0"/>
              <a:t> </a:t>
            </a:r>
            <a:r>
              <a:rPr lang="fi-FI" sz="1100" dirty="0" err="1"/>
              <a:t>activation</a:t>
            </a:r>
            <a:r>
              <a:rPr lang="fi-FI" sz="1100" dirty="0"/>
              <a:t> </a:t>
            </a:r>
            <a:r>
              <a:rPr lang="fi-FI" sz="1100" dirty="0" err="1"/>
              <a:t>patterns</a:t>
            </a:r>
            <a:r>
              <a:rPr lang="fi-FI" sz="1100" dirty="0"/>
              <a:t>. </a:t>
            </a:r>
            <a:endParaRPr sz="1100" dirty="0"/>
          </a:p>
        </p:txBody>
      </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22</a:t>
            </a:fld>
            <a:endParaRPr/>
          </a:p>
        </p:txBody>
      </p:sp>
      <p:sp>
        <p:nvSpPr>
          <p:cNvPr id="12" name="Google Shape;112;p15">
            <a:extLst>
              <a:ext uri="{FF2B5EF4-FFF2-40B4-BE49-F238E27FC236}">
                <a16:creationId xmlns:a16="http://schemas.microsoft.com/office/drawing/2014/main" id="{8BB06796-59A1-4E95-8C91-B5E84845FE47}"/>
              </a:ext>
            </a:extLst>
          </p:cNvPr>
          <p:cNvSpPr txBox="1"/>
          <p:nvPr/>
        </p:nvSpPr>
        <p:spPr>
          <a:xfrm>
            <a:off x="752119" y="842239"/>
            <a:ext cx="543900" cy="5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dk1"/>
                </a:solidFill>
                <a:latin typeface="Lora"/>
                <a:ea typeface="Lora"/>
                <a:cs typeface="Lora"/>
                <a:sym typeface="Lora"/>
              </a:rPr>
              <a:t>3</a:t>
            </a:r>
            <a:endParaRPr sz="2000" dirty="0">
              <a:latin typeface="Lora"/>
              <a:ea typeface="Lora"/>
              <a:cs typeface="Lora"/>
              <a:sym typeface="Lora"/>
            </a:endParaRPr>
          </a:p>
        </p:txBody>
      </p:sp>
      <p:sp>
        <p:nvSpPr>
          <p:cNvPr id="4" name="Tekstiruutu 3">
            <a:extLst>
              <a:ext uri="{FF2B5EF4-FFF2-40B4-BE49-F238E27FC236}">
                <a16:creationId xmlns:a16="http://schemas.microsoft.com/office/drawing/2014/main" id="{BE08AD7D-3C95-4A10-802D-65BE82E5D7F3}"/>
              </a:ext>
            </a:extLst>
          </p:cNvPr>
          <p:cNvSpPr txBox="1"/>
          <p:nvPr/>
        </p:nvSpPr>
        <p:spPr>
          <a:xfrm>
            <a:off x="4100157" y="4367563"/>
            <a:ext cx="4923275" cy="507831"/>
          </a:xfrm>
          <a:prstGeom prst="rect">
            <a:avLst/>
          </a:prstGeom>
          <a:noFill/>
        </p:spPr>
        <p:txBody>
          <a:bodyPr wrap="square" rtlCol="0">
            <a:spAutoFit/>
          </a:bodyPr>
          <a:lstStyle/>
          <a:p>
            <a:r>
              <a:rPr lang="en-GB" sz="800" b="1" i="0" dirty="0">
                <a:solidFill>
                  <a:schemeClr val="tx1"/>
                </a:solidFill>
                <a:effectLst/>
                <a:latin typeface="arial" panose="020B0604020202020204" pitchFamily="34" charset="0"/>
              </a:rPr>
              <a:t>Facial muscle activation of infant when happy using reverse correlation</a:t>
            </a:r>
          </a:p>
          <a:p>
            <a:r>
              <a:rPr lang="en-GB" sz="600" b="1" i="0" dirty="0">
                <a:solidFill>
                  <a:schemeClr val="accent6"/>
                </a:solidFill>
                <a:effectLst/>
                <a:latin typeface="arial" panose="020B0604020202020204" pitchFamily="34" charset="0"/>
              </a:rPr>
              <a:t>Emotional Expressions Reconsidered: Challenges to Inferring Emotion From Human Facial Movements, https://www.ncbi.nlm.nih.gov/pmc/articles/PMC6640856/</a:t>
            </a:r>
          </a:p>
          <a:p>
            <a:endParaRPr lang="en-GB" sz="700" dirty="0">
              <a:solidFill>
                <a:schemeClr val="accent6"/>
              </a:solidFill>
            </a:endParaRPr>
          </a:p>
        </p:txBody>
      </p:sp>
      <p:pic>
        <p:nvPicPr>
          <p:cNvPr id="3" name="Kuva 2">
            <a:extLst>
              <a:ext uri="{FF2B5EF4-FFF2-40B4-BE49-F238E27FC236}">
                <a16:creationId xmlns:a16="http://schemas.microsoft.com/office/drawing/2014/main" id="{1EBB17E2-7250-4181-ADE8-793452EA9C19}"/>
              </a:ext>
            </a:extLst>
          </p:cNvPr>
          <p:cNvPicPr>
            <a:picLocks noChangeAspect="1"/>
          </p:cNvPicPr>
          <p:nvPr/>
        </p:nvPicPr>
        <p:blipFill>
          <a:blip r:embed="rId3"/>
          <a:stretch>
            <a:fillRect/>
          </a:stretch>
        </p:blipFill>
        <p:spPr>
          <a:xfrm>
            <a:off x="4203912" y="3139388"/>
            <a:ext cx="4589084" cy="1199348"/>
          </a:xfrm>
          <a:prstGeom prst="rect">
            <a:avLst/>
          </a:prstGeom>
        </p:spPr>
      </p:pic>
      <p:pic>
        <p:nvPicPr>
          <p:cNvPr id="7" name="Kuva 6">
            <a:extLst>
              <a:ext uri="{FF2B5EF4-FFF2-40B4-BE49-F238E27FC236}">
                <a16:creationId xmlns:a16="http://schemas.microsoft.com/office/drawing/2014/main" id="{C7F0081A-C9D6-45A3-9326-A1673C5F8986}"/>
              </a:ext>
            </a:extLst>
          </p:cNvPr>
          <p:cNvPicPr>
            <a:picLocks noChangeAspect="1"/>
          </p:cNvPicPr>
          <p:nvPr/>
        </p:nvPicPr>
        <p:blipFill rotWithShape="1">
          <a:blip r:embed="rId4"/>
          <a:srcRect l="19117" t="5235" r="20190" b="2627"/>
          <a:stretch/>
        </p:blipFill>
        <p:spPr>
          <a:xfrm>
            <a:off x="594851" y="2876629"/>
            <a:ext cx="2035278" cy="2059858"/>
          </a:xfrm>
          <a:prstGeom prst="rect">
            <a:avLst/>
          </a:prstGeom>
        </p:spPr>
      </p:pic>
      <p:sp>
        <p:nvSpPr>
          <p:cNvPr id="14" name="Google Shape;125;p17">
            <a:extLst>
              <a:ext uri="{FF2B5EF4-FFF2-40B4-BE49-F238E27FC236}">
                <a16:creationId xmlns:a16="http://schemas.microsoft.com/office/drawing/2014/main" id="{30699878-3F0D-4E9B-9A32-19BD60565CAE}"/>
              </a:ext>
            </a:extLst>
          </p:cNvPr>
          <p:cNvSpPr txBox="1">
            <a:spLocks/>
          </p:cNvSpPr>
          <p:nvPr/>
        </p:nvSpPr>
        <p:spPr>
          <a:xfrm>
            <a:off x="4100157" y="1684584"/>
            <a:ext cx="4149612" cy="140165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FFCD00"/>
              </a:buClr>
              <a:buSzPts val="2400"/>
              <a:buFont typeface="Quattrocento Sans"/>
              <a:buChar char="◉"/>
              <a:defRPr sz="2400" b="0" i="0" u="none" strike="noStrike" cap="none">
                <a:solidFill>
                  <a:schemeClr val="dk1"/>
                </a:solidFill>
                <a:latin typeface="Quattrocento Sans"/>
                <a:ea typeface="Quattrocento Sans"/>
                <a:cs typeface="Quattrocento Sans"/>
                <a:sym typeface="Quattrocento Sans"/>
              </a:defRPr>
            </a:lvl1pPr>
            <a:lvl2pPr marL="914400" marR="0" lvl="1" indent="-355600" algn="l" rtl="0">
              <a:lnSpc>
                <a:spcPct val="100000"/>
              </a:lnSpc>
              <a:spcBef>
                <a:spcPts val="0"/>
              </a:spcBef>
              <a:spcAft>
                <a:spcPts val="0"/>
              </a:spcAft>
              <a:buClr>
                <a:srgbClr val="FFCD00"/>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2pPr>
            <a:lvl3pPr marL="1371600" marR="0" lvl="2" indent="-355600" algn="l" rtl="0">
              <a:lnSpc>
                <a:spcPct val="100000"/>
              </a:lnSpc>
              <a:spcBef>
                <a:spcPts val="0"/>
              </a:spcBef>
              <a:spcAft>
                <a:spcPts val="0"/>
              </a:spcAft>
              <a:buClr>
                <a:srgbClr val="FFCD00"/>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3pPr>
            <a:lvl4pPr marL="1828800" marR="0" lvl="3"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4pPr>
            <a:lvl5pPr marL="2286000" marR="0" lvl="4"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5pPr>
            <a:lvl6pPr marL="2743200" marR="0" lvl="5"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6pPr>
            <a:lvl7pPr marL="3200400" marR="0" lvl="6"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7pPr>
            <a:lvl8pPr marL="3657600" marR="0" lvl="7"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8pPr>
            <a:lvl9pPr marL="4114800" marR="0" lvl="8"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9pPr>
          </a:lstStyle>
          <a:p>
            <a:pPr marL="0" indent="0">
              <a:buFont typeface="Quattrocento Sans"/>
              <a:buNone/>
            </a:pPr>
            <a:endParaRPr lang="en-GB" sz="1200" dirty="0"/>
          </a:p>
        </p:txBody>
      </p:sp>
    </p:spTree>
    <p:extLst>
      <p:ext uri="{BB962C8B-B14F-4D97-AF65-F5344CB8AC3E}">
        <p14:creationId xmlns:p14="http://schemas.microsoft.com/office/powerpoint/2010/main" val="10493574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707010"/>
            <a:ext cx="3878400" cy="62470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Traditional methods:</a:t>
            </a:r>
            <a:br>
              <a:rPr lang="en" dirty="0"/>
            </a:br>
            <a:r>
              <a:rPr lang="en" dirty="0"/>
              <a:t>Class imbalance handling</a:t>
            </a:r>
            <a:endParaRPr dirty="0">
              <a:highlight>
                <a:schemeClr val="accent1"/>
              </a:highlight>
            </a:endParaRPr>
          </a:p>
        </p:txBody>
      </p:sp>
      <p:sp>
        <p:nvSpPr>
          <p:cNvPr id="125" name="Google Shape;125;p17"/>
          <p:cNvSpPr txBox="1">
            <a:spLocks noGrp="1"/>
          </p:cNvSpPr>
          <p:nvPr>
            <p:ph type="body" idx="1"/>
          </p:nvPr>
        </p:nvSpPr>
        <p:spPr>
          <a:xfrm>
            <a:off x="752119" y="1459531"/>
            <a:ext cx="6702235" cy="2480077"/>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Clr>
                <a:schemeClr val="accent1"/>
              </a:buClr>
              <a:buSzPts val="2400"/>
              <a:buChar char="◉"/>
            </a:pPr>
            <a:r>
              <a:rPr lang="fi-FI" sz="1600" dirty="0"/>
              <a:t>Class </a:t>
            </a:r>
            <a:r>
              <a:rPr lang="fi-FI" sz="1600" dirty="0" err="1"/>
              <a:t>imbalances</a:t>
            </a:r>
            <a:r>
              <a:rPr lang="fi-FI" sz="1600" dirty="0"/>
              <a:t> </a:t>
            </a:r>
            <a:r>
              <a:rPr lang="fi-FI" sz="1600" dirty="0" err="1"/>
              <a:t>were</a:t>
            </a:r>
            <a:r>
              <a:rPr lang="fi-FI" sz="1600" dirty="0"/>
              <a:t> </a:t>
            </a:r>
            <a:r>
              <a:rPr lang="fi-FI" sz="1600" dirty="0" err="1"/>
              <a:t>tried</a:t>
            </a:r>
            <a:r>
              <a:rPr lang="fi-FI" sz="1600" dirty="0"/>
              <a:t> to </a:t>
            </a:r>
            <a:r>
              <a:rPr lang="fi-FI" sz="1600" dirty="0" err="1"/>
              <a:t>solve</a:t>
            </a:r>
            <a:r>
              <a:rPr lang="fi-FI" sz="1600" dirty="0"/>
              <a:t> </a:t>
            </a:r>
            <a:r>
              <a:rPr lang="fi-FI" sz="1600" dirty="0" err="1"/>
              <a:t>with</a:t>
            </a:r>
            <a:r>
              <a:rPr lang="fi-FI" sz="1600" dirty="0"/>
              <a:t> </a:t>
            </a:r>
            <a:r>
              <a:rPr lang="fi-FI" sz="1600" dirty="0" err="1"/>
              <a:t>balancing</a:t>
            </a:r>
            <a:r>
              <a:rPr lang="fi-FI" sz="1600" dirty="0"/>
              <a:t> </a:t>
            </a:r>
            <a:r>
              <a:rPr lang="fi-FI" sz="1600" dirty="0" err="1"/>
              <a:t>the</a:t>
            </a:r>
            <a:r>
              <a:rPr lang="fi-FI" sz="1600" dirty="0"/>
              <a:t> </a:t>
            </a:r>
            <a:r>
              <a:rPr lang="fi-FI" sz="1600" dirty="0" err="1"/>
              <a:t>class</a:t>
            </a:r>
            <a:r>
              <a:rPr lang="fi-FI" sz="1600" dirty="0"/>
              <a:t> </a:t>
            </a:r>
            <a:r>
              <a:rPr lang="fi-FI" sz="1600" dirty="0" err="1"/>
              <a:t>weight</a:t>
            </a:r>
            <a:r>
              <a:rPr lang="fi-FI" sz="1600" dirty="0"/>
              <a:t> </a:t>
            </a:r>
            <a:r>
              <a:rPr lang="fi-FI" sz="1600" dirty="0" err="1"/>
              <a:t>inversely</a:t>
            </a:r>
            <a:r>
              <a:rPr lang="fi-FI" sz="1600" dirty="0"/>
              <a:t> </a:t>
            </a:r>
            <a:r>
              <a:rPr lang="fi-FI" sz="1600" dirty="0" err="1"/>
              <a:t>proportionally</a:t>
            </a:r>
            <a:r>
              <a:rPr lang="fi-FI" sz="1600" dirty="0"/>
              <a:t> to </a:t>
            </a:r>
            <a:r>
              <a:rPr lang="fi-FI" sz="1600" dirty="0" err="1"/>
              <a:t>class</a:t>
            </a:r>
            <a:r>
              <a:rPr lang="fi-FI" sz="1600" dirty="0"/>
              <a:t> </a:t>
            </a:r>
            <a:r>
              <a:rPr lang="fi-FI" sz="1600" dirty="0" err="1"/>
              <a:t>frequencies</a:t>
            </a:r>
            <a:endParaRPr lang="fi-FI" sz="1600" dirty="0"/>
          </a:p>
          <a:p>
            <a:pPr marL="457200" lvl="0" indent="-381000" algn="l" rtl="0">
              <a:spcBef>
                <a:spcPts val="600"/>
              </a:spcBef>
              <a:spcAft>
                <a:spcPts val="0"/>
              </a:spcAft>
              <a:buClr>
                <a:schemeClr val="accent1"/>
              </a:buClr>
              <a:buSzPts val="2400"/>
              <a:buChar char="◉"/>
            </a:pPr>
            <a:r>
              <a:rPr lang="fi-FI" sz="1600" dirty="0" err="1"/>
              <a:t>Other</a:t>
            </a:r>
            <a:r>
              <a:rPr lang="fi-FI" sz="1600" dirty="0"/>
              <a:t> </a:t>
            </a:r>
            <a:r>
              <a:rPr lang="fi-FI" sz="1600" dirty="0" err="1"/>
              <a:t>approach</a:t>
            </a:r>
            <a:r>
              <a:rPr lang="fi-FI" sz="1600" dirty="0"/>
              <a:t> </a:t>
            </a:r>
            <a:r>
              <a:rPr lang="fi-FI" sz="1600" dirty="0" err="1"/>
              <a:t>was</a:t>
            </a:r>
            <a:r>
              <a:rPr lang="fi-FI" sz="1600" dirty="0"/>
              <a:t> to </a:t>
            </a:r>
            <a:r>
              <a:rPr lang="fi-FI" sz="1600" dirty="0" err="1"/>
              <a:t>use</a:t>
            </a:r>
            <a:r>
              <a:rPr lang="fi-FI" sz="1600" dirty="0"/>
              <a:t> SMOTE </a:t>
            </a:r>
            <a:r>
              <a:rPr lang="fi-FI" sz="1600" dirty="0" err="1"/>
              <a:t>by</a:t>
            </a:r>
            <a:r>
              <a:rPr lang="fi-FI" sz="1600" dirty="0"/>
              <a:t> </a:t>
            </a:r>
            <a:r>
              <a:rPr lang="fi-FI" sz="1600" dirty="0" err="1"/>
              <a:t>synthesizing</a:t>
            </a:r>
            <a:r>
              <a:rPr lang="fi-FI" sz="1600" dirty="0"/>
              <a:t> data to </a:t>
            </a:r>
            <a:r>
              <a:rPr lang="fi-FI" sz="1600" dirty="0" err="1"/>
              <a:t>be</a:t>
            </a:r>
            <a:r>
              <a:rPr lang="fi-FI" sz="1600" dirty="0"/>
              <a:t> </a:t>
            </a:r>
            <a:r>
              <a:rPr lang="fi-FI" sz="1600" dirty="0" err="1"/>
              <a:t>balanced</a:t>
            </a:r>
            <a:r>
              <a:rPr lang="fi-FI" sz="1600" dirty="0"/>
              <a:t>. </a:t>
            </a:r>
            <a:r>
              <a:rPr lang="fi-FI" sz="1600" dirty="0" err="1"/>
              <a:t>This</a:t>
            </a:r>
            <a:r>
              <a:rPr lang="fi-FI" sz="1600" dirty="0"/>
              <a:t> </a:t>
            </a:r>
            <a:r>
              <a:rPr lang="fi-FI" sz="1600" dirty="0" err="1"/>
              <a:t>approach</a:t>
            </a:r>
            <a:r>
              <a:rPr lang="fi-FI" sz="1600" dirty="0"/>
              <a:t> </a:t>
            </a:r>
            <a:r>
              <a:rPr lang="fi-FI" sz="1600" dirty="0" err="1"/>
              <a:t>slightly</a:t>
            </a:r>
            <a:r>
              <a:rPr lang="fi-FI" sz="1600" dirty="0"/>
              <a:t> </a:t>
            </a:r>
            <a:r>
              <a:rPr lang="fi-FI" sz="1600" dirty="0" err="1"/>
              <a:t>reduced</a:t>
            </a:r>
            <a:r>
              <a:rPr lang="fi-FI" sz="1600" dirty="0"/>
              <a:t> </a:t>
            </a:r>
            <a:r>
              <a:rPr lang="fi-FI" sz="1600" dirty="0" err="1"/>
              <a:t>the</a:t>
            </a:r>
            <a:r>
              <a:rPr lang="fi-FI" sz="1600" dirty="0"/>
              <a:t> </a:t>
            </a:r>
            <a:r>
              <a:rPr lang="fi-FI" sz="1600" dirty="0" err="1"/>
              <a:t>performance</a:t>
            </a:r>
            <a:r>
              <a:rPr lang="fi-FI" sz="1600" dirty="0"/>
              <a:t>, and it </a:t>
            </a:r>
            <a:r>
              <a:rPr lang="fi-FI" sz="1600" dirty="0" err="1"/>
              <a:t>was</a:t>
            </a:r>
            <a:r>
              <a:rPr lang="fi-FI" sz="1600" dirty="0"/>
              <a:t> </a:t>
            </a:r>
            <a:r>
              <a:rPr lang="fi-FI" sz="1600" dirty="0" err="1"/>
              <a:t>discarded</a:t>
            </a:r>
            <a:endParaRPr lang="fi-FI" sz="1600" dirty="0"/>
          </a:p>
          <a:p>
            <a:pPr marL="457200" lvl="0" indent="-381000" algn="l" rtl="0">
              <a:spcBef>
                <a:spcPts val="600"/>
              </a:spcBef>
              <a:spcAft>
                <a:spcPts val="0"/>
              </a:spcAft>
              <a:buClr>
                <a:schemeClr val="accent1"/>
              </a:buClr>
              <a:buSzPts val="2400"/>
              <a:buChar char="◉"/>
            </a:pPr>
            <a:r>
              <a:rPr lang="fi-FI" sz="1600" dirty="0"/>
              <a:t>Cross </a:t>
            </a:r>
            <a:r>
              <a:rPr lang="fi-FI" sz="1600" dirty="0" err="1"/>
              <a:t>validation</a:t>
            </a:r>
            <a:r>
              <a:rPr lang="fi-FI" sz="1600" dirty="0"/>
              <a:t> </a:t>
            </a:r>
            <a:r>
              <a:rPr lang="fi-FI" sz="1600" dirty="0" err="1"/>
              <a:t>was</a:t>
            </a:r>
            <a:r>
              <a:rPr lang="fi-FI" sz="1600" dirty="0"/>
              <a:t> </a:t>
            </a:r>
            <a:r>
              <a:rPr lang="fi-FI" sz="1600" dirty="0" err="1"/>
              <a:t>used</a:t>
            </a:r>
            <a:r>
              <a:rPr lang="fi-FI" sz="1600" dirty="0"/>
              <a:t> in </a:t>
            </a:r>
            <a:r>
              <a:rPr lang="fi-FI" sz="1600" dirty="0" err="1"/>
              <a:t>conjunction</a:t>
            </a:r>
            <a:r>
              <a:rPr lang="fi-FI" sz="1600" dirty="0"/>
              <a:t> </a:t>
            </a:r>
            <a:r>
              <a:rPr lang="fi-FI" sz="1600" dirty="0" err="1"/>
              <a:t>with</a:t>
            </a:r>
            <a:r>
              <a:rPr lang="fi-FI" sz="1600" dirty="0"/>
              <a:t> hyper-</a:t>
            </a:r>
            <a:r>
              <a:rPr lang="fi-FI" sz="1600" dirty="0" err="1"/>
              <a:t>parameter</a:t>
            </a:r>
            <a:r>
              <a:rPr lang="fi-FI" sz="1600" dirty="0"/>
              <a:t> </a:t>
            </a:r>
            <a:r>
              <a:rPr lang="fi-FI" sz="1600" dirty="0" err="1"/>
              <a:t>optimization</a:t>
            </a:r>
            <a:r>
              <a:rPr lang="fi-FI" sz="1600" dirty="0"/>
              <a:t> </a:t>
            </a:r>
            <a:r>
              <a:rPr lang="fi-FI" sz="1600" dirty="0" err="1"/>
              <a:t>with</a:t>
            </a:r>
            <a:r>
              <a:rPr lang="fi-FI" sz="1600" dirty="0"/>
              <a:t> </a:t>
            </a:r>
            <a:r>
              <a:rPr lang="fi-FI" sz="1600" dirty="0" err="1"/>
              <a:t>sklearn.HalvingGridSearchCV</a:t>
            </a:r>
            <a:endParaRPr lang="fi-FI" sz="1600" dirty="0"/>
          </a:p>
        </p:txBody>
      </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23</a:t>
            </a:fld>
            <a:endParaRPr/>
          </a:p>
        </p:txBody>
      </p:sp>
      <p:sp>
        <p:nvSpPr>
          <p:cNvPr id="12" name="Google Shape;112;p15">
            <a:extLst>
              <a:ext uri="{FF2B5EF4-FFF2-40B4-BE49-F238E27FC236}">
                <a16:creationId xmlns:a16="http://schemas.microsoft.com/office/drawing/2014/main" id="{8BB06796-59A1-4E95-8C91-B5E84845FE47}"/>
              </a:ext>
            </a:extLst>
          </p:cNvPr>
          <p:cNvSpPr txBox="1"/>
          <p:nvPr/>
        </p:nvSpPr>
        <p:spPr>
          <a:xfrm>
            <a:off x="752119" y="842239"/>
            <a:ext cx="543900" cy="5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dk1"/>
                </a:solidFill>
                <a:latin typeface="Lora"/>
                <a:ea typeface="Lora"/>
                <a:cs typeface="Lora"/>
                <a:sym typeface="Lora"/>
              </a:rPr>
              <a:t>3</a:t>
            </a:r>
            <a:endParaRPr sz="2000" dirty="0">
              <a:latin typeface="Lora"/>
              <a:ea typeface="Lora"/>
              <a:cs typeface="Lora"/>
              <a:sym typeface="Lora"/>
            </a:endParaRPr>
          </a:p>
        </p:txBody>
      </p:sp>
    </p:spTree>
    <p:extLst>
      <p:ext uri="{BB962C8B-B14F-4D97-AF65-F5344CB8AC3E}">
        <p14:creationId xmlns:p14="http://schemas.microsoft.com/office/powerpoint/2010/main" val="24243681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707010"/>
            <a:ext cx="3878400" cy="62470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Traditional methods:</a:t>
            </a:r>
            <a:br>
              <a:rPr lang="en" dirty="0"/>
            </a:br>
            <a:r>
              <a:rPr lang="en" dirty="0"/>
              <a:t>Hyperparameter search</a:t>
            </a:r>
            <a:endParaRPr dirty="0">
              <a:highlight>
                <a:schemeClr val="accent1"/>
              </a:highlight>
            </a:endParaRPr>
          </a:p>
        </p:txBody>
      </p:sp>
      <p:sp>
        <p:nvSpPr>
          <p:cNvPr id="125" name="Google Shape;125;p17"/>
          <p:cNvSpPr txBox="1">
            <a:spLocks noGrp="1"/>
          </p:cNvSpPr>
          <p:nvPr>
            <p:ph type="body" idx="1"/>
          </p:nvPr>
        </p:nvSpPr>
        <p:spPr>
          <a:xfrm>
            <a:off x="874867" y="1821184"/>
            <a:ext cx="6702235" cy="2480077"/>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Clr>
                <a:schemeClr val="accent1"/>
              </a:buClr>
              <a:buSzPts val="2400"/>
              <a:buChar char="◉"/>
            </a:pPr>
            <a:r>
              <a:rPr lang="fi-FI" sz="1600" dirty="0" err="1"/>
              <a:t>Hyperparameters</a:t>
            </a:r>
            <a:r>
              <a:rPr lang="fi-FI" sz="1600" dirty="0"/>
              <a:t> </a:t>
            </a:r>
            <a:r>
              <a:rPr lang="fi-FI" sz="1600" dirty="0" err="1"/>
              <a:t>were</a:t>
            </a:r>
            <a:r>
              <a:rPr lang="fi-FI" sz="1600" dirty="0"/>
              <a:t> </a:t>
            </a:r>
            <a:r>
              <a:rPr lang="fi-FI" sz="1600" dirty="0" err="1"/>
              <a:t>searched</a:t>
            </a:r>
            <a:r>
              <a:rPr lang="fi-FI" sz="1600" dirty="0"/>
              <a:t> for </a:t>
            </a:r>
            <a:r>
              <a:rPr lang="fi-FI" sz="1600" dirty="0" err="1"/>
              <a:t>all</a:t>
            </a:r>
            <a:r>
              <a:rPr lang="fi-FI" sz="1600" dirty="0"/>
              <a:t> of </a:t>
            </a:r>
            <a:r>
              <a:rPr lang="fi-FI" sz="1600" dirty="0" err="1"/>
              <a:t>the</a:t>
            </a:r>
            <a:r>
              <a:rPr lang="fi-FI" sz="1600" dirty="0"/>
              <a:t> </a:t>
            </a:r>
            <a:r>
              <a:rPr lang="fi-FI" sz="1600" dirty="0" err="1"/>
              <a:t>models</a:t>
            </a:r>
            <a:endParaRPr lang="fi-FI" sz="1600" dirty="0"/>
          </a:p>
          <a:p>
            <a:pPr marL="457200" lvl="0" indent="-381000" algn="l" rtl="0">
              <a:spcBef>
                <a:spcPts val="600"/>
              </a:spcBef>
              <a:spcAft>
                <a:spcPts val="0"/>
              </a:spcAft>
              <a:buClr>
                <a:schemeClr val="accent1"/>
              </a:buClr>
              <a:buSzPts val="2400"/>
              <a:buChar char="◉"/>
            </a:pPr>
            <a:r>
              <a:rPr lang="fi-FI" sz="1600" dirty="0" err="1"/>
              <a:t>XGBoost</a:t>
            </a:r>
            <a:r>
              <a:rPr lang="fi-FI" sz="1600" dirty="0"/>
              <a:t> </a:t>
            </a:r>
            <a:r>
              <a:rPr lang="fi-FI" sz="1600" dirty="0" err="1"/>
              <a:t>used</a:t>
            </a:r>
            <a:r>
              <a:rPr lang="fi-FI" sz="1600" dirty="0"/>
              <a:t> </a:t>
            </a:r>
            <a:r>
              <a:rPr lang="fi-FI" sz="1600" dirty="0" err="1"/>
              <a:t>default</a:t>
            </a:r>
            <a:r>
              <a:rPr lang="fi-FI" sz="1600" dirty="0"/>
              <a:t> </a:t>
            </a:r>
            <a:r>
              <a:rPr lang="fi-FI" sz="1600" dirty="0" err="1"/>
              <a:t>hyperparameters</a:t>
            </a:r>
            <a:r>
              <a:rPr lang="fi-FI" sz="1600" dirty="0"/>
              <a:t> </a:t>
            </a:r>
          </a:p>
          <a:p>
            <a:pPr marL="457200" lvl="0" indent="-381000" algn="l" rtl="0">
              <a:spcBef>
                <a:spcPts val="600"/>
              </a:spcBef>
              <a:spcAft>
                <a:spcPts val="0"/>
              </a:spcAft>
              <a:buClr>
                <a:schemeClr val="accent1"/>
              </a:buClr>
              <a:buSzPts val="2400"/>
              <a:buChar char="◉"/>
            </a:pPr>
            <a:r>
              <a:rPr lang="fi-FI" sz="1600" dirty="0" err="1"/>
              <a:t>Hyperparameter</a:t>
            </a:r>
            <a:r>
              <a:rPr lang="fi-FI" sz="1600" dirty="0"/>
              <a:t> </a:t>
            </a:r>
            <a:r>
              <a:rPr lang="fi-FI" sz="1600" dirty="0" err="1"/>
              <a:t>optimization</a:t>
            </a:r>
            <a:r>
              <a:rPr lang="fi-FI" sz="1600" dirty="0"/>
              <a:t> </a:t>
            </a:r>
            <a:r>
              <a:rPr lang="fi-FI" sz="1600" dirty="0" err="1"/>
              <a:t>was</a:t>
            </a:r>
            <a:r>
              <a:rPr lang="fi-FI" sz="1600" dirty="0"/>
              <a:t> </a:t>
            </a:r>
            <a:r>
              <a:rPr lang="fi-FI" sz="1600" dirty="0" err="1"/>
              <a:t>done</a:t>
            </a:r>
            <a:r>
              <a:rPr lang="fi-FI" sz="1600" dirty="0"/>
              <a:t> </a:t>
            </a:r>
            <a:r>
              <a:rPr lang="fi-FI" sz="1600" dirty="0" err="1"/>
              <a:t>with</a:t>
            </a:r>
            <a:r>
              <a:rPr lang="fi-FI" sz="1600" dirty="0"/>
              <a:t> </a:t>
            </a:r>
            <a:r>
              <a:rPr lang="fi-FI" sz="1600" dirty="0" err="1"/>
              <a:t>sklearn</a:t>
            </a:r>
            <a:r>
              <a:rPr lang="fi-FI" sz="1600" dirty="0"/>
              <a:t> </a:t>
            </a:r>
            <a:r>
              <a:rPr lang="fi-FI" sz="1600" dirty="0" err="1"/>
              <a:t>experimental</a:t>
            </a:r>
            <a:r>
              <a:rPr lang="fi-FI" sz="1600" dirty="0"/>
              <a:t> </a:t>
            </a:r>
            <a:r>
              <a:rPr lang="fi-FI" sz="1600" i="1" dirty="0" err="1"/>
              <a:t>HalvingGridSearchCV</a:t>
            </a:r>
            <a:endParaRPr lang="fi-FI" sz="1600" i="1" dirty="0"/>
          </a:p>
          <a:p>
            <a:pPr lvl="1" indent="-381000">
              <a:spcBef>
                <a:spcPts val="600"/>
              </a:spcBef>
              <a:buClr>
                <a:schemeClr val="accent1"/>
              </a:buClr>
              <a:buSzPts val="2400"/>
              <a:buChar char="◉"/>
            </a:pPr>
            <a:r>
              <a:rPr lang="fi-FI" sz="1200" i="1" dirty="0" err="1"/>
              <a:t>Uses</a:t>
            </a:r>
            <a:r>
              <a:rPr lang="fi-FI" sz="1200" i="1" dirty="0"/>
              <a:t> </a:t>
            </a:r>
            <a:r>
              <a:rPr lang="fi-FI" sz="1200" i="1" dirty="0" err="1"/>
              <a:t>successive</a:t>
            </a:r>
            <a:r>
              <a:rPr lang="fi-FI" sz="1200" i="1" dirty="0"/>
              <a:t> </a:t>
            </a:r>
            <a:r>
              <a:rPr lang="fi-FI" sz="1200" i="1" dirty="0" err="1"/>
              <a:t>halving</a:t>
            </a:r>
            <a:r>
              <a:rPr lang="fi-FI" sz="1200" i="1" dirty="0"/>
              <a:t> </a:t>
            </a:r>
            <a:r>
              <a:rPr lang="fi-FI" sz="1200" i="1" dirty="0" err="1"/>
              <a:t>strategy</a:t>
            </a:r>
            <a:r>
              <a:rPr lang="fi-FI" sz="1200" i="1" dirty="0"/>
              <a:t>, </a:t>
            </a:r>
            <a:r>
              <a:rPr lang="fi-FI" sz="1200" i="1" dirty="0" err="1"/>
              <a:t>which</a:t>
            </a:r>
            <a:r>
              <a:rPr lang="fi-FI" sz="1200" i="1" dirty="0"/>
              <a:t> </a:t>
            </a:r>
            <a:r>
              <a:rPr lang="fi-FI" sz="1200" i="1" dirty="0" err="1"/>
              <a:t>basically</a:t>
            </a:r>
            <a:r>
              <a:rPr lang="fi-FI" sz="1200" i="1" dirty="0"/>
              <a:t> </a:t>
            </a:r>
            <a:r>
              <a:rPr lang="fi-FI" sz="1200" i="1" dirty="0" err="1"/>
              <a:t>means</a:t>
            </a:r>
            <a:r>
              <a:rPr lang="fi-FI" sz="1200" i="1" dirty="0"/>
              <a:t> </a:t>
            </a:r>
            <a:r>
              <a:rPr lang="fi-FI" sz="1200" i="1" dirty="0" err="1"/>
              <a:t>that</a:t>
            </a:r>
            <a:r>
              <a:rPr lang="fi-FI" sz="1200" i="1" dirty="0"/>
              <a:t> it </a:t>
            </a:r>
            <a:r>
              <a:rPr lang="fi-FI" sz="1200" i="1" dirty="0" err="1"/>
              <a:t>terminates</a:t>
            </a:r>
            <a:r>
              <a:rPr lang="fi-FI" sz="1200" i="1" dirty="0"/>
              <a:t> </a:t>
            </a:r>
            <a:r>
              <a:rPr lang="fi-FI" sz="1200" i="1" dirty="0" err="1"/>
              <a:t>the</a:t>
            </a:r>
            <a:r>
              <a:rPr lang="fi-FI" sz="1200" i="1" dirty="0"/>
              <a:t> </a:t>
            </a:r>
            <a:r>
              <a:rPr lang="fi-FI" sz="1200" i="1" dirty="0" err="1"/>
              <a:t>candidates</a:t>
            </a:r>
            <a:r>
              <a:rPr lang="fi-FI" sz="1200" i="1" dirty="0"/>
              <a:t> </a:t>
            </a:r>
            <a:r>
              <a:rPr lang="fi-FI" sz="1200" i="1" dirty="0" err="1"/>
              <a:t>which</a:t>
            </a:r>
            <a:r>
              <a:rPr lang="fi-FI" sz="1200" i="1" dirty="0"/>
              <a:t> </a:t>
            </a:r>
            <a:r>
              <a:rPr lang="fi-FI" sz="1200" i="1" dirty="0" err="1"/>
              <a:t>aren’t</a:t>
            </a:r>
            <a:r>
              <a:rPr lang="fi-FI" sz="1200" i="1" dirty="0"/>
              <a:t> </a:t>
            </a:r>
            <a:r>
              <a:rPr lang="fi-FI" sz="1200" i="1" dirty="0" err="1"/>
              <a:t>performing</a:t>
            </a:r>
            <a:r>
              <a:rPr lang="fi-FI" sz="1200" i="1" dirty="0"/>
              <a:t> </a:t>
            </a:r>
            <a:r>
              <a:rPr lang="fi-FI" sz="1200" i="1" dirty="0" err="1"/>
              <a:t>well</a:t>
            </a:r>
            <a:r>
              <a:rPr lang="fi-FI" sz="1200" i="1" dirty="0"/>
              <a:t>. </a:t>
            </a:r>
            <a:r>
              <a:rPr lang="fi-FI" sz="1200" i="1" dirty="0" err="1"/>
              <a:t>This</a:t>
            </a:r>
            <a:r>
              <a:rPr lang="fi-FI" sz="1200" i="1" dirty="0"/>
              <a:t> </a:t>
            </a:r>
            <a:r>
              <a:rPr lang="fi-FI" sz="1200" i="1" dirty="0" err="1"/>
              <a:t>speeds</a:t>
            </a:r>
            <a:r>
              <a:rPr lang="fi-FI" sz="1200" i="1" dirty="0"/>
              <a:t> </a:t>
            </a:r>
            <a:r>
              <a:rPr lang="fi-FI" sz="1200" i="1" dirty="0" err="1"/>
              <a:t>up</a:t>
            </a:r>
            <a:r>
              <a:rPr lang="fi-FI" sz="1200" i="1" dirty="0"/>
              <a:t> </a:t>
            </a:r>
            <a:r>
              <a:rPr lang="fi-FI" sz="1200" i="1" dirty="0" err="1"/>
              <a:t>the</a:t>
            </a:r>
            <a:r>
              <a:rPr lang="fi-FI" sz="1200" i="1" dirty="0"/>
              <a:t> </a:t>
            </a:r>
            <a:r>
              <a:rPr lang="fi-FI" sz="1200" i="1" dirty="0" err="1"/>
              <a:t>parameter</a:t>
            </a:r>
            <a:r>
              <a:rPr lang="fi-FI" sz="1200" i="1" dirty="0"/>
              <a:t> </a:t>
            </a:r>
            <a:r>
              <a:rPr lang="fi-FI" sz="1200" i="1" dirty="0" err="1"/>
              <a:t>search</a:t>
            </a:r>
            <a:r>
              <a:rPr lang="fi-FI" sz="1200" i="1" dirty="0"/>
              <a:t> </a:t>
            </a:r>
            <a:r>
              <a:rPr lang="fi-FI" sz="1200" i="1" dirty="0" err="1"/>
              <a:t>greatly</a:t>
            </a:r>
            <a:r>
              <a:rPr lang="fi-FI" sz="1200" i="1" dirty="0"/>
              <a:t>.</a:t>
            </a:r>
            <a:endParaRPr sz="1200" i="1" dirty="0"/>
          </a:p>
        </p:txBody>
      </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24</a:t>
            </a:fld>
            <a:endParaRPr/>
          </a:p>
        </p:txBody>
      </p:sp>
      <p:sp>
        <p:nvSpPr>
          <p:cNvPr id="12" name="Google Shape;112;p15">
            <a:extLst>
              <a:ext uri="{FF2B5EF4-FFF2-40B4-BE49-F238E27FC236}">
                <a16:creationId xmlns:a16="http://schemas.microsoft.com/office/drawing/2014/main" id="{8BB06796-59A1-4E95-8C91-B5E84845FE47}"/>
              </a:ext>
            </a:extLst>
          </p:cNvPr>
          <p:cNvSpPr txBox="1"/>
          <p:nvPr/>
        </p:nvSpPr>
        <p:spPr>
          <a:xfrm>
            <a:off x="752119" y="842239"/>
            <a:ext cx="543900" cy="5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dk1"/>
                </a:solidFill>
                <a:latin typeface="Lora"/>
                <a:ea typeface="Lora"/>
                <a:cs typeface="Lora"/>
                <a:sym typeface="Lora"/>
              </a:rPr>
              <a:t>3</a:t>
            </a:r>
            <a:endParaRPr sz="2000" dirty="0">
              <a:latin typeface="Lora"/>
              <a:ea typeface="Lora"/>
              <a:cs typeface="Lora"/>
              <a:sym typeface="Lora"/>
            </a:endParaRPr>
          </a:p>
        </p:txBody>
      </p:sp>
    </p:spTree>
    <p:extLst>
      <p:ext uri="{BB962C8B-B14F-4D97-AF65-F5344CB8AC3E}">
        <p14:creationId xmlns:p14="http://schemas.microsoft.com/office/powerpoint/2010/main" val="28476586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707010"/>
            <a:ext cx="3878400" cy="62470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Traditional methods:</a:t>
            </a:r>
            <a:br>
              <a:rPr lang="en" dirty="0"/>
            </a:br>
            <a:r>
              <a:rPr lang="en" dirty="0"/>
              <a:t>CNN embeddings</a:t>
            </a:r>
            <a:endParaRPr dirty="0">
              <a:highlight>
                <a:schemeClr val="accent1"/>
              </a:highlight>
            </a:endParaRPr>
          </a:p>
        </p:txBody>
      </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25</a:t>
            </a:fld>
            <a:endParaRPr/>
          </a:p>
        </p:txBody>
      </p:sp>
      <p:sp>
        <p:nvSpPr>
          <p:cNvPr id="12" name="Google Shape;112;p15">
            <a:extLst>
              <a:ext uri="{FF2B5EF4-FFF2-40B4-BE49-F238E27FC236}">
                <a16:creationId xmlns:a16="http://schemas.microsoft.com/office/drawing/2014/main" id="{8BB06796-59A1-4E95-8C91-B5E84845FE47}"/>
              </a:ext>
            </a:extLst>
          </p:cNvPr>
          <p:cNvSpPr txBox="1"/>
          <p:nvPr/>
        </p:nvSpPr>
        <p:spPr>
          <a:xfrm>
            <a:off x="752119" y="842239"/>
            <a:ext cx="543900" cy="5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dk1"/>
                </a:solidFill>
                <a:latin typeface="Lora"/>
                <a:ea typeface="Lora"/>
                <a:cs typeface="Lora"/>
                <a:sym typeface="Lora"/>
              </a:rPr>
              <a:t>3</a:t>
            </a:r>
            <a:endParaRPr sz="2000" dirty="0">
              <a:latin typeface="Lora"/>
              <a:ea typeface="Lora"/>
              <a:cs typeface="Lora"/>
              <a:sym typeface="Lora"/>
            </a:endParaRPr>
          </a:p>
        </p:txBody>
      </p:sp>
      <p:sp>
        <p:nvSpPr>
          <p:cNvPr id="14" name="Google Shape;125;p17">
            <a:extLst>
              <a:ext uri="{FF2B5EF4-FFF2-40B4-BE49-F238E27FC236}">
                <a16:creationId xmlns:a16="http://schemas.microsoft.com/office/drawing/2014/main" id="{3CD5E5E6-E312-4B42-B08B-342EA0AD15C6}"/>
              </a:ext>
            </a:extLst>
          </p:cNvPr>
          <p:cNvSpPr txBox="1">
            <a:spLocks noGrp="1"/>
          </p:cNvSpPr>
          <p:nvPr>
            <p:ph type="body" idx="1"/>
          </p:nvPr>
        </p:nvSpPr>
        <p:spPr>
          <a:xfrm>
            <a:off x="238762" y="1652219"/>
            <a:ext cx="6246521" cy="992257"/>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Clr>
                <a:schemeClr val="accent1"/>
              </a:buClr>
              <a:buSzPts val="2400"/>
              <a:buChar char="◉"/>
            </a:pPr>
            <a:r>
              <a:rPr lang="fi-FI" sz="1400" dirty="0" err="1"/>
              <a:t>Recalls</a:t>
            </a:r>
            <a:r>
              <a:rPr lang="fi-FI" sz="1400" dirty="0"/>
              <a:t> </a:t>
            </a:r>
            <a:r>
              <a:rPr lang="fi-FI" sz="1400" dirty="0" err="1"/>
              <a:t>are</a:t>
            </a:r>
            <a:r>
              <a:rPr lang="fi-FI" sz="1400" dirty="0"/>
              <a:t> </a:t>
            </a:r>
            <a:r>
              <a:rPr lang="fi-FI" sz="1400" dirty="0" err="1"/>
              <a:t>slightly</a:t>
            </a:r>
            <a:r>
              <a:rPr lang="fi-FI" sz="1400" dirty="0"/>
              <a:t> </a:t>
            </a:r>
            <a:r>
              <a:rPr lang="fi-FI" sz="1400" dirty="0" err="1"/>
              <a:t>worse</a:t>
            </a:r>
            <a:r>
              <a:rPr lang="fi-FI" sz="1400" dirty="0"/>
              <a:t> </a:t>
            </a:r>
            <a:r>
              <a:rPr lang="fi-FI" sz="1400" dirty="0" err="1"/>
              <a:t>than</a:t>
            </a:r>
            <a:r>
              <a:rPr lang="fi-FI" sz="1400" dirty="0"/>
              <a:t> </a:t>
            </a:r>
            <a:r>
              <a:rPr lang="fi-FI" sz="1400" dirty="0" err="1"/>
              <a:t>precision</a:t>
            </a:r>
            <a:r>
              <a:rPr lang="fi-FI" sz="1400" dirty="0"/>
              <a:t>. </a:t>
            </a:r>
            <a:endParaRPr sz="1100" i="1" dirty="0"/>
          </a:p>
        </p:txBody>
      </p:sp>
      <p:pic>
        <p:nvPicPr>
          <p:cNvPr id="11" name="Kuva 10">
            <a:extLst>
              <a:ext uri="{FF2B5EF4-FFF2-40B4-BE49-F238E27FC236}">
                <a16:creationId xmlns:a16="http://schemas.microsoft.com/office/drawing/2014/main" id="{FD4FC080-E16A-4B41-930C-7870F2C479BD}"/>
              </a:ext>
            </a:extLst>
          </p:cNvPr>
          <p:cNvPicPr>
            <a:picLocks noChangeAspect="1"/>
          </p:cNvPicPr>
          <p:nvPr/>
        </p:nvPicPr>
        <p:blipFill rotWithShape="1">
          <a:blip r:embed="rId3"/>
          <a:srcRect l="8134" t="6777" r="8604" b="6682"/>
          <a:stretch/>
        </p:blipFill>
        <p:spPr>
          <a:xfrm>
            <a:off x="34789" y="2707217"/>
            <a:ext cx="4467637" cy="2127116"/>
          </a:xfrm>
          <a:prstGeom prst="rect">
            <a:avLst/>
          </a:prstGeom>
        </p:spPr>
      </p:pic>
      <p:pic>
        <p:nvPicPr>
          <p:cNvPr id="16" name="Kuva 15">
            <a:extLst>
              <a:ext uri="{FF2B5EF4-FFF2-40B4-BE49-F238E27FC236}">
                <a16:creationId xmlns:a16="http://schemas.microsoft.com/office/drawing/2014/main" id="{B5D0622F-6AC0-40B2-8EF1-4EE75773FDEB}"/>
              </a:ext>
            </a:extLst>
          </p:cNvPr>
          <p:cNvPicPr>
            <a:picLocks noChangeAspect="1"/>
          </p:cNvPicPr>
          <p:nvPr/>
        </p:nvPicPr>
        <p:blipFill rotWithShape="1">
          <a:blip r:embed="rId4"/>
          <a:srcRect l="7682" t="7726" r="8831" b="7685"/>
          <a:stretch/>
        </p:blipFill>
        <p:spPr>
          <a:xfrm>
            <a:off x="4466787" y="2571750"/>
            <a:ext cx="4677213" cy="2192888"/>
          </a:xfrm>
          <a:prstGeom prst="rect">
            <a:avLst/>
          </a:prstGeom>
        </p:spPr>
      </p:pic>
    </p:spTree>
    <p:extLst>
      <p:ext uri="{BB962C8B-B14F-4D97-AF65-F5344CB8AC3E}">
        <p14:creationId xmlns:p14="http://schemas.microsoft.com/office/powerpoint/2010/main" val="13450194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707010"/>
            <a:ext cx="3878400" cy="62470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Traditional methods:</a:t>
            </a:r>
            <a:br>
              <a:rPr lang="en" dirty="0"/>
            </a:br>
            <a:r>
              <a:rPr lang="en" dirty="0"/>
              <a:t>PCA embeddings</a:t>
            </a:r>
            <a:endParaRPr dirty="0">
              <a:highlight>
                <a:schemeClr val="accent1"/>
              </a:highlight>
            </a:endParaRPr>
          </a:p>
        </p:txBody>
      </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26</a:t>
            </a:fld>
            <a:endParaRPr/>
          </a:p>
        </p:txBody>
      </p:sp>
      <p:sp>
        <p:nvSpPr>
          <p:cNvPr id="12" name="Google Shape;112;p15">
            <a:extLst>
              <a:ext uri="{FF2B5EF4-FFF2-40B4-BE49-F238E27FC236}">
                <a16:creationId xmlns:a16="http://schemas.microsoft.com/office/drawing/2014/main" id="{8BB06796-59A1-4E95-8C91-B5E84845FE47}"/>
              </a:ext>
            </a:extLst>
          </p:cNvPr>
          <p:cNvSpPr txBox="1"/>
          <p:nvPr/>
        </p:nvSpPr>
        <p:spPr>
          <a:xfrm>
            <a:off x="752119" y="842239"/>
            <a:ext cx="543900" cy="5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dk1"/>
                </a:solidFill>
                <a:latin typeface="Lora"/>
                <a:ea typeface="Lora"/>
                <a:cs typeface="Lora"/>
                <a:sym typeface="Lora"/>
              </a:rPr>
              <a:t>3</a:t>
            </a:r>
            <a:endParaRPr sz="2000" dirty="0">
              <a:latin typeface="Lora"/>
              <a:ea typeface="Lora"/>
              <a:cs typeface="Lora"/>
              <a:sym typeface="Lora"/>
            </a:endParaRPr>
          </a:p>
        </p:txBody>
      </p:sp>
      <p:pic>
        <p:nvPicPr>
          <p:cNvPr id="4" name="Kuva 3">
            <a:extLst>
              <a:ext uri="{FF2B5EF4-FFF2-40B4-BE49-F238E27FC236}">
                <a16:creationId xmlns:a16="http://schemas.microsoft.com/office/drawing/2014/main" id="{7A01921D-EB27-4AB8-91A3-B5015072545E}"/>
              </a:ext>
            </a:extLst>
          </p:cNvPr>
          <p:cNvPicPr>
            <a:picLocks noChangeAspect="1"/>
          </p:cNvPicPr>
          <p:nvPr/>
        </p:nvPicPr>
        <p:blipFill rotWithShape="1">
          <a:blip r:embed="rId3"/>
          <a:srcRect l="8747" t="5755" r="8472" b="7263"/>
          <a:stretch/>
        </p:blipFill>
        <p:spPr>
          <a:xfrm>
            <a:off x="5252" y="2746500"/>
            <a:ext cx="4678861" cy="2024988"/>
          </a:xfrm>
          <a:prstGeom prst="rect">
            <a:avLst/>
          </a:prstGeom>
        </p:spPr>
      </p:pic>
      <p:pic>
        <p:nvPicPr>
          <p:cNvPr id="9" name="Kuva 8">
            <a:extLst>
              <a:ext uri="{FF2B5EF4-FFF2-40B4-BE49-F238E27FC236}">
                <a16:creationId xmlns:a16="http://schemas.microsoft.com/office/drawing/2014/main" id="{8D588DA6-1CB4-46DA-93DE-19C0805BFDE7}"/>
              </a:ext>
            </a:extLst>
          </p:cNvPr>
          <p:cNvPicPr>
            <a:picLocks noChangeAspect="1"/>
          </p:cNvPicPr>
          <p:nvPr/>
        </p:nvPicPr>
        <p:blipFill rotWithShape="1">
          <a:blip r:embed="rId4"/>
          <a:srcRect l="8183" t="7616" r="8982" b="9450"/>
          <a:stretch/>
        </p:blipFill>
        <p:spPr>
          <a:xfrm>
            <a:off x="4684113" y="2749187"/>
            <a:ext cx="4393096" cy="2022301"/>
          </a:xfrm>
          <a:prstGeom prst="rect">
            <a:avLst/>
          </a:prstGeom>
        </p:spPr>
      </p:pic>
      <p:sp>
        <p:nvSpPr>
          <p:cNvPr id="14" name="Google Shape;125;p17">
            <a:extLst>
              <a:ext uri="{FF2B5EF4-FFF2-40B4-BE49-F238E27FC236}">
                <a16:creationId xmlns:a16="http://schemas.microsoft.com/office/drawing/2014/main" id="{F7431FF7-286F-4942-A5F3-54968C8A0EA1}"/>
              </a:ext>
            </a:extLst>
          </p:cNvPr>
          <p:cNvSpPr txBox="1">
            <a:spLocks noGrp="1"/>
          </p:cNvSpPr>
          <p:nvPr>
            <p:ph type="body" idx="1"/>
          </p:nvPr>
        </p:nvSpPr>
        <p:spPr>
          <a:xfrm>
            <a:off x="238762" y="1652220"/>
            <a:ext cx="6272041" cy="109428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Clr>
                <a:schemeClr val="accent1"/>
              </a:buClr>
              <a:buSzPts val="2400"/>
              <a:buChar char="◉"/>
            </a:pPr>
            <a:r>
              <a:rPr lang="fi-FI" sz="1600" dirty="0"/>
              <a:t>RBF-SVM and </a:t>
            </a:r>
            <a:r>
              <a:rPr lang="fi-FI" sz="1600" dirty="0" err="1"/>
              <a:t>XGBoostseem</a:t>
            </a:r>
            <a:r>
              <a:rPr lang="fi-FI" sz="1600" dirty="0"/>
              <a:t> to </a:t>
            </a:r>
            <a:r>
              <a:rPr lang="fi-FI" sz="1600" dirty="0" err="1"/>
              <a:t>classify</a:t>
            </a:r>
            <a:r>
              <a:rPr lang="fi-FI" sz="1600" dirty="0"/>
              <a:t> </a:t>
            </a:r>
            <a:r>
              <a:rPr lang="fi-FI" sz="1600" dirty="0" err="1"/>
              <a:t>disgust</a:t>
            </a:r>
            <a:r>
              <a:rPr lang="fi-FI" sz="1600" dirty="0"/>
              <a:t> </a:t>
            </a:r>
            <a:r>
              <a:rPr lang="fi-FI" sz="1600" dirty="0" err="1"/>
              <a:t>rarely</a:t>
            </a:r>
            <a:r>
              <a:rPr lang="fi-FI" sz="1600" dirty="0"/>
              <a:t>, </a:t>
            </a:r>
            <a:r>
              <a:rPr lang="fi-FI" sz="1600" dirty="0" err="1"/>
              <a:t>but</a:t>
            </a:r>
            <a:r>
              <a:rPr lang="fi-FI" sz="1600" dirty="0"/>
              <a:t> </a:t>
            </a:r>
            <a:r>
              <a:rPr lang="fi-FI" sz="1600" dirty="0" err="1"/>
              <a:t>always</a:t>
            </a:r>
            <a:r>
              <a:rPr lang="fi-FI" sz="1600" dirty="0"/>
              <a:t> </a:t>
            </a:r>
            <a:r>
              <a:rPr lang="fi-FI" sz="1600" dirty="0" err="1"/>
              <a:t>classificy</a:t>
            </a:r>
            <a:r>
              <a:rPr lang="fi-FI" sz="1600" dirty="0"/>
              <a:t> it </a:t>
            </a:r>
            <a:r>
              <a:rPr lang="fi-FI" sz="1600" dirty="0" err="1"/>
              <a:t>right</a:t>
            </a:r>
            <a:r>
              <a:rPr lang="fi-FI" sz="1600" dirty="0"/>
              <a:t> – in </a:t>
            </a:r>
            <a:r>
              <a:rPr lang="fi-FI" sz="1600" dirty="0" err="1"/>
              <a:t>other</a:t>
            </a:r>
            <a:r>
              <a:rPr lang="fi-FI" sz="1600" dirty="0"/>
              <a:t> </a:t>
            </a:r>
            <a:r>
              <a:rPr lang="fi-FI" sz="1600" dirty="0" err="1"/>
              <a:t>words</a:t>
            </a:r>
            <a:r>
              <a:rPr lang="fi-FI" sz="1600" dirty="0"/>
              <a:t> it </a:t>
            </a:r>
            <a:r>
              <a:rPr lang="fi-FI" sz="1600" dirty="0" err="1"/>
              <a:t>has</a:t>
            </a:r>
            <a:r>
              <a:rPr lang="fi-FI" sz="1600" dirty="0"/>
              <a:t> </a:t>
            </a:r>
            <a:r>
              <a:rPr lang="fi-FI" sz="1600" dirty="0" err="1"/>
              <a:t>high</a:t>
            </a:r>
            <a:r>
              <a:rPr lang="fi-FI" sz="1600" dirty="0"/>
              <a:t> </a:t>
            </a:r>
            <a:r>
              <a:rPr lang="fi-FI" sz="1600" dirty="0" err="1"/>
              <a:t>precision</a:t>
            </a:r>
            <a:r>
              <a:rPr lang="fi-FI" sz="1600" dirty="0"/>
              <a:t> </a:t>
            </a:r>
            <a:r>
              <a:rPr lang="fi-FI" sz="1600" dirty="0" err="1"/>
              <a:t>but</a:t>
            </a:r>
            <a:r>
              <a:rPr lang="fi-FI" sz="1600" dirty="0"/>
              <a:t> </a:t>
            </a:r>
            <a:r>
              <a:rPr lang="fi-FI" sz="1600" dirty="0" err="1"/>
              <a:t>low</a:t>
            </a:r>
            <a:r>
              <a:rPr lang="fi-FI" sz="1600" dirty="0"/>
              <a:t> </a:t>
            </a:r>
            <a:r>
              <a:rPr lang="fi-FI" sz="1600" dirty="0" err="1"/>
              <a:t>recall</a:t>
            </a:r>
            <a:endParaRPr sz="1200" dirty="0"/>
          </a:p>
        </p:txBody>
      </p:sp>
    </p:spTree>
    <p:extLst>
      <p:ext uri="{BB962C8B-B14F-4D97-AF65-F5344CB8AC3E}">
        <p14:creationId xmlns:p14="http://schemas.microsoft.com/office/powerpoint/2010/main" val="33660558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707010"/>
            <a:ext cx="3878400" cy="62470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Traditional methods:</a:t>
            </a:r>
            <a:br>
              <a:rPr lang="en" dirty="0"/>
            </a:br>
            <a:r>
              <a:rPr lang="en" dirty="0"/>
              <a:t>HOG embeddings</a:t>
            </a:r>
            <a:endParaRPr dirty="0">
              <a:highlight>
                <a:schemeClr val="accent1"/>
              </a:highlight>
            </a:endParaRPr>
          </a:p>
        </p:txBody>
      </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27</a:t>
            </a:fld>
            <a:endParaRPr/>
          </a:p>
        </p:txBody>
      </p:sp>
      <p:sp>
        <p:nvSpPr>
          <p:cNvPr id="12" name="Google Shape;112;p15">
            <a:extLst>
              <a:ext uri="{FF2B5EF4-FFF2-40B4-BE49-F238E27FC236}">
                <a16:creationId xmlns:a16="http://schemas.microsoft.com/office/drawing/2014/main" id="{8BB06796-59A1-4E95-8C91-B5E84845FE47}"/>
              </a:ext>
            </a:extLst>
          </p:cNvPr>
          <p:cNvSpPr txBox="1"/>
          <p:nvPr/>
        </p:nvSpPr>
        <p:spPr>
          <a:xfrm>
            <a:off x="752119" y="842239"/>
            <a:ext cx="543900" cy="5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dk1"/>
                </a:solidFill>
                <a:latin typeface="Lora"/>
                <a:ea typeface="Lora"/>
                <a:cs typeface="Lora"/>
                <a:sym typeface="Lora"/>
              </a:rPr>
              <a:t>3</a:t>
            </a:r>
            <a:endParaRPr sz="2000" dirty="0">
              <a:latin typeface="Lora"/>
              <a:ea typeface="Lora"/>
              <a:cs typeface="Lora"/>
              <a:sym typeface="Lora"/>
            </a:endParaRPr>
          </a:p>
        </p:txBody>
      </p:sp>
      <p:pic>
        <p:nvPicPr>
          <p:cNvPr id="3" name="Kuva 2">
            <a:extLst>
              <a:ext uri="{FF2B5EF4-FFF2-40B4-BE49-F238E27FC236}">
                <a16:creationId xmlns:a16="http://schemas.microsoft.com/office/drawing/2014/main" id="{1324EADE-AAB0-4AB2-B39B-BF41C5896DB3}"/>
              </a:ext>
            </a:extLst>
          </p:cNvPr>
          <p:cNvPicPr>
            <a:picLocks noChangeAspect="1"/>
          </p:cNvPicPr>
          <p:nvPr/>
        </p:nvPicPr>
        <p:blipFill rotWithShape="1">
          <a:blip r:embed="rId3"/>
          <a:srcRect l="8913" t="7173" r="9076" b="7754"/>
          <a:stretch/>
        </p:blipFill>
        <p:spPr>
          <a:xfrm>
            <a:off x="0" y="2875174"/>
            <a:ext cx="4815508" cy="1873230"/>
          </a:xfrm>
          <a:prstGeom prst="rect">
            <a:avLst/>
          </a:prstGeom>
        </p:spPr>
      </p:pic>
      <p:pic>
        <p:nvPicPr>
          <p:cNvPr id="6" name="Kuva 5">
            <a:extLst>
              <a:ext uri="{FF2B5EF4-FFF2-40B4-BE49-F238E27FC236}">
                <a16:creationId xmlns:a16="http://schemas.microsoft.com/office/drawing/2014/main" id="{804CBD3A-4915-43FC-8BBD-3BA95E7E9B0E}"/>
              </a:ext>
            </a:extLst>
          </p:cNvPr>
          <p:cNvPicPr>
            <a:picLocks noChangeAspect="1"/>
          </p:cNvPicPr>
          <p:nvPr/>
        </p:nvPicPr>
        <p:blipFill rotWithShape="1">
          <a:blip r:embed="rId4"/>
          <a:srcRect l="8225" t="7447" r="8225" b="7119"/>
          <a:stretch/>
        </p:blipFill>
        <p:spPr>
          <a:xfrm>
            <a:off x="4815508" y="2561944"/>
            <a:ext cx="4276419" cy="2186460"/>
          </a:xfrm>
          <a:prstGeom prst="rect">
            <a:avLst/>
          </a:prstGeom>
        </p:spPr>
      </p:pic>
      <p:sp>
        <p:nvSpPr>
          <p:cNvPr id="11" name="Google Shape;125;p17">
            <a:extLst>
              <a:ext uri="{FF2B5EF4-FFF2-40B4-BE49-F238E27FC236}">
                <a16:creationId xmlns:a16="http://schemas.microsoft.com/office/drawing/2014/main" id="{0B4D07A9-2070-4219-8029-B9CFDB3E5A20}"/>
              </a:ext>
            </a:extLst>
          </p:cNvPr>
          <p:cNvSpPr txBox="1">
            <a:spLocks noGrp="1"/>
          </p:cNvSpPr>
          <p:nvPr>
            <p:ph type="body" idx="1"/>
          </p:nvPr>
        </p:nvSpPr>
        <p:spPr>
          <a:xfrm>
            <a:off x="280013" y="1402419"/>
            <a:ext cx="6246521" cy="66466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Clr>
                <a:schemeClr val="accent1"/>
              </a:buClr>
              <a:buSzPts val="2400"/>
              <a:buChar char="◉"/>
            </a:pPr>
            <a:r>
              <a:rPr lang="fi-FI" sz="1600" dirty="0"/>
              <a:t>Precision and </a:t>
            </a:r>
            <a:r>
              <a:rPr lang="fi-FI" sz="1600" dirty="0" err="1"/>
              <a:t>recall</a:t>
            </a:r>
            <a:r>
              <a:rPr lang="fi-FI" sz="1600" dirty="0"/>
              <a:t> </a:t>
            </a:r>
            <a:r>
              <a:rPr lang="fi-FI" sz="1600" dirty="0" err="1"/>
              <a:t>are</a:t>
            </a:r>
            <a:r>
              <a:rPr lang="fi-FI" sz="1600" dirty="0"/>
              <a:t> </a:t>
            </a:r>
            <a:r>
              <a:rPr lang="fi-FI" sz="1600" dirty="0" err="1"/>
              <a:t>the</a:t>
            </a:r>
            <a:r>
              <a:rPr lang="fi-FI" sz="1600" dirty="0"/>
              <a:t> </a:t>
            </a:r>
            <a:r>
              <a:rPr lang="fi-FI" sz="1600" dirty="0" err="1"/>
              <a:t>easiest</a:t>
            </a:r>
            <a:r>
              <a:rPr lang="fi-FI" sz="1600" dirty="0"/>
              <a:t> </a:t>
            </a:r>
            <a:r>
              <a:rPr lang="fi-FI" sz="1600" dirty="0" err="1"/>
              <a:t>metrics</a:t>
            </a:r>
            <a:r>
              <a:rPr lang="fi-FI" sz="1600" dirty="0"/>
              <a:t> to </a:t>
            </a:r>
            <a:r>
              <a:rPr lang="fi-FI" sz="1600" dirty="0" err="1"/>
              <a:t>interpret</a:t>
            </a:r>
            <a:r>
              <a:rPr lang="fi-FI" sz="1600" dirty="0"/>
              <a:t>. Here </a:t>
            </a:r>
            <a:r>
              <a:rPr lang="fi-FI" sz="1600" dirty="0" err="1"/>
              <a:t>we</a:t>
            </a:r>
            <a:r>
              <a:rPr lang="fi-FI" sz="1600" dirty="0"/>
              <a:t> </a:t>
            </a:r>
            <a:r>
              <a:rPr lang="fi-FI" sz="1600" dirty="0" err="1"/>
              <a:t>see</a:t>
            </a:r>
            <a:r>
              <a:rPr lang="fi-FI" sz="1600" dirty="0"/>
              <a:t> </a:t>
            </a:r>
            <a:r>
              <a:rPr lang="fi-FI" sz="1600" dirty="0" err="1"/>
              <a:t>that</a:t>
            </a:r>
            <a:r>
              <a:rPr lang="fi-FI" sz="1600" dirty="0"/>
              <a:t> </a:t>
            </a:r>
            <a:r>
              <a:rPr lang="fi-FI" sz="1600" dirty="0" err="1"/>
              <a:t>easiest</a:t>
            </a:r>
            <a:r>
              <a:rPr lang="fi-FI" sz="1600" dirty="0"/>
              <a:t> </a:t>
            </a:r>
            <a:r>
              <a:rPr lang="fi-FI" sz="1600" dirty="0" err="1"/>
              <a:t>recall</a:t>
            </a:r>
            <a:r>
              <a:rPr lang="fi-FI" sz="1600" dirty="0"/>
              <a:t> </a:t>
            </a:r>
            <a:r>
              <a:rPr lang="fi-FI" sz="1600" dirty="0" err="1"/>
              <a:t>was</a:t>
            </a:r>
            <a:r>
              <a:rPr lang="fi-FI" sz="1600" dirty="0"/>
              <a:t> </a:t>
            </a:r>
            <a:r>
              <a:rPr lang="fi-FI" sz="1600" dirty="0" err="1"/>
              <a:t>happiness</a:t>
            </a:r>
            <a:r>
              <a:rPr lang="fi-FI" sz="1600" dirty="0"/>
              <a:t>. </a:t>
            </a:r>
          </a:p>
          <a:p>
            <a:pPr marL="457200" lvl="0" indent="-381000" algn="l" rtl="0">
              <a:spcBef>
                <a:spcPts val="600"/>
              </a:spcBef>
              <a:spcAft>
                <a:spcPts val="0"/>
              </a:spcAft>
              <a:buClr>
                <a:schemeClr val="accent1"/>
              </a:buClr>
              <a:buSzPts val="2400"/>
              <a:buChar char="◉"/>
            </a:pPr>
            <a:r>
              <a:rPr lang="fi-FI" sz="1600" dirty="0" err="1"/>
              <a:t>Comparison</a:t>
            </a:r>
            <a:r>
              <a:rPr lang="fi-FI" sz="1600" dirty="0"/>
              <a:t> of </a:t>
            </a:r>
            <a:r>
              <a:rPr lang="fi-FI" sz="1600" dirty="0" err="1"/>
              <a:t>algorithms</a:t>
            </a:r>
            <a:r>
              <a:rPr lang="fi-FI" sz="1600" dirty="0"/>
              <a:t> is </a:t>
            </a:r>
            <a:r>
              <a:rPr lang="fi-FI" sz="1600" dirty="0" err="1"/>
              <a:t>hard</a:t>
            </a:r>
            <a:r>
              <a:rPr lang="fi-FI" sz="1600" dirty="0"/>
              <a:t> </a:t>
            </a:r>
            <a:r>
              <a:rPr lang="fi-FI" sz="1600" dirty="0" err="1"/>
              <a:t>with</a:t>
            </a:r>
            <a:r>
              <a:rPr lang="fi-FI" sz="1600" dirty="0"/>
              <a:t> </a:t>
            </a:r>
            <a:r>
              <a:rPr lang="fi-FI" sz="1600" dirty="0" err="1"/>
              <a:t>precision-recall</a:t>
            </a:r>
            <a:r>
              <a:rPr lang="fi-FI" sz="1600" dirty="0"/>
              <a:t>, </a:t>
            </a:r>
            <a:r>
              <a:rPr lang="fi-FI" sz="1600" dirty="0" err="1"/>
              <a:t>if</a:t>
            </a:r>
            <a:r>
              <a:rPr lang="fi-FI" sz="1600" dirty="0"/>
              <a:t> </a:t>
            </a:r>
            <a:r>
              <a:rPr lang="fi-FI" sz="1600" dirty="0" err="1"/>
              <a:t>there’s</a:t>
            </a:r>
            <a:r>
              <a:rPr lang="fi-FI" sz="1600" dirty="0"/>
              <a:t> no </a:t>
            </a:r>
            <a:r>
              <a:rPr lang="fi-FI" sz="1600" dirty="0" err="1"/>
              <a:t>big</a:t>
            </a:r>
            <a:r>
              <a:rPr lang="fi-FI" sz="1600" dirty="0"/>
              <a:t> </a:t>
            </a:r>
            <a:r>
              <a:rPr lang="fi-FI" sz="1600" dirty="0" err="1"/>
              <a:t>differences</a:t>
            </a:r>
            <a:r>
              <a:rPr lang="fi-FI" sz="1600" dirty="0"/>
              <a:t>.</a:t>
            </a:r>
            <a:endParaRPr sz="1200" dirty="0"/>
          </a:p>
        </p:txBody>
      </p:sp>
    </p:spTree>
    <p:extLst>
      <p:ext uri="{BB962C8B-B14F-4D97-AF65-F5344CB8AC3E}">
        <p14:creationId xmlns:p14="http://schemas.microsoft.com/office/powerpoint/2010/main" val="15838751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707010"/>
            <a:ext cx="3878400" cy="62470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F1-scores</a:t>
            </a:r>
            <a:endParaRPr dirty="0">
              <a:highlight>
                <a:schemeClr val="accent1"/>
              </a:highlight>
            </a:endParaRPr>
          </a:p>
        </p:txBody>
      </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28</a:t>
            </a:fld>
            <a:endParaRPr/>
          </a:p>
        </p:txBody>
      </p:sp>
      <p:sp>
        <p:nvSpPr>
          <p:cNvPr id="12" name="Google Shape;112;p15">
            <a:extLst>
              <a:ext uri="{FF2B5EF4-FFF2-40B4-BE49-F238E27FC236}">
                <a16:creationId xmlns:a16="http://schemas.microsoft.com/office/drawing/2014/main" id="{8BB06796-59A1-4E95-8C91-B5E84845FE47}"/>
              </a:ext>
            </a:extLst>
          </p:cNvPr>
          <p:cNvSpPr txBox="1"/>
          <p:nvPr/>
        </p:nvSpPr>
        <p:spPr>
          <a:xfrm>
            <a:off x="752119" y="842239"/>
            <a:ext cx="543900" cy="5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dk1"/>
                </a:solidFill>
                <a:latin typeface="Lora"/>
                <a:ea typeface="Lora"/>
                <a:cs typeface="Lora"/>
                <a:sym typeface="Lora"/>
              </a:rPr>
              <a:t>3</a:t>
            </a:r>
            <a:endParaRPr sz="2000" dirty="0">
              <a:latin typeface="Lora"/>
              <a:ea typeface="Lora"/>
              <a:cs typeface="Lora"/>
              <a:sym typeface="Lora"/>
            </a:endParaRPr>
          </a:p>
        </p:txBody>
      </p:sp>
      <p:sp>
        <p:nvSpPr>
          <p:cNvPr id="11" name="Google Shape;125;p17">
            <a:extLst>
              <a:ext uri="{FF2B5EF4-FFF2-40B4-BE49-F238E27FC236}">
                <a16:creationId xmlns:a16="http://schemas.microsoft.com/office/drawing/2014/main" id="{0B4D07A9-2070-4219-8029-B9CFDB3E5A20}"/>
              </a:ext>
            </a:extLst>
          </p:cNvPr>
          <p:cNvSpPr txBox="1">
            <a:spLocks noGrp="1"/>
          </p:cNvSpPr>
          <p:nvPr>
            <p:ph type="body" idx="1"/>
          </p:nvPr>
        </p:nvSpPr>
        <p:spPr>
          <a:xfrm>
            <a:off x="197189" y="1541379"/>
            <a:ext cx="3497791" cy="3429381"/>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Clr>
                <a:schemeClr val="accent1"/>
              </a:buClr>
              <a:buSzPts val="2400"/>
              <a:buChar char="◉"/>
            </a:pPr>
            <a:r>
              <a:rPr lang="fi-FI" sz="1400" dirty="0"/>
              <a:t>F1-score is a </a:t>
            </a:r>
            <a:r>
              <a:rPr lang="fi-FI" sz="1400" dirty="0" err="1"/>
              <a:t>concise</a:t>
            </a:r>
            <a:r>
              <a:rPr lang="fi-FI" sz="1400" dirty="0"/>
              <a:t> </a:t>
            </a:r>
            <a:r>
              <a:rPr lang="fi-FI" sz="1400" dirty="0" err="1"/>
              <a:t>way</a:t>
            </a:r>
            <a:r>
              <a:rPr lang="fi-FI" sz="1400" dirty="0"/>
              <a:t> to </a:t>
            </a:r>
            <a:r>
              <a:rPr lang="fi-FI" sz="1400" dirty="0" err="1"/>
              <a:t>describe</a:t>
            </a:r>
            <a:r>
              <a:rPr lang="fi-FI" sz="1400" dirty="0"/>
              <a:t> </a:t>
            </a:r>
            <a:r>
              <a:rPr lang="fi-FI" sz="1400" dirty="0" err="1"/>
              <a:t>precision-recall</a:t>
            </a:r>
            <a:r>
              <a:rPr lang="fi-FI" sz="1400" dirty="0"/>
              <a:t> </a:t>
            </a:r>
            <a:r>
              <a:rPr lang="fi-FI" sz="1400" dirty="0" err="1"/>
              <a:t>tradeoff</a:t>
            </a:r>
            <a:r>
              <a:rPr lang="fi-FI" sz="1400" dirty="0"/>
              <a:t>. It </a:t>
            </a:r>
            <a:r>
              <a:rPr lang="fi-FI" sz="1400" dirty="0" err="1"/>
              <a:t>turned</a:t>
            </a:r>
            <a:r>
              <a:rPr lang="fi-FI" sz="1400" dirty="0"/>
              <a:t>, </a:t>
            </a:r>
            <a:r>
              <a:rPr lang="fi-FI" sz="1400" dirty="0" err="1"/>
              <a:t>that</a:t>
            </a:r>
            <a:r>
              <a:rPr lang="fi-FI" sz="1400" dirty="0"/>
              <a:t> CNN </a:t>
            </a:r>
            <a:r>
              <a:rPr lang="fi-FI" sz="1400" dirty="0" err="1"/>
              <a:t>embeddings</a:t>
            </a:r>
            <a:r>
              <a:rPr lang="fi-FI" sz="1400" dirty="0"/>
              <a:t> </a:t>
            </a:r>
            <a:r>
              <a:rPr lang="fi-FI" sz="1400" dirty="0" err="1"/>
              <a:t>are</a:t>
            </a:r>
            <a:r>
              <a:rPr lang="fi-FI" sz="1400" dirty="0"/>
              <a:t> </a:t>
            </a:r>
            <a:r>
              <a:rPr lang="fi-FI" sz="1400" dirty="0" err="1"/>
              <a:t>the</a:t>
            </a:r>
            <a:r>
              <a:rPr lang="fi-FI" sz="1400" dirty="0"/>
              <a:t> </a:t>
            </a:r>
            <a:r>
              <a:rPr lang="fi-FI" sz="1400" dirty="0" err="1"/>
              <a:t>best</a:t>
            </a:r>
            <a:r>
              <a:rPr lang="fi-FI" sz="1400" dirty="0"/>
              <a:t> </a:t>
            </a:r>
            <a:r>
              <a:rPr lang="fi-FI" sz="1400" dirty="0" err="1"/>
              <a:t>ones</a:t>
            </a:r>
            <a:r>
              <a:rPr lang="fi-FI" sz="1400" dirty="0"/>
              <a:t> </a:t>
            </a:r>
            <a:r>
              <a:rPr lang="fi-FI" sz="1400" dirty="0" err="1"/>
              <a:t>while</a:t>
            </a:r>
            <a:r>
              <a:rPr lang="fi-FI" sz="1400" dirty="0"/>
              <a:t> HOG is </a:t>
            </a:r>
            <a:r>
              <a:rPr lang="fi-FI" sz="1400" dirty="0" err="1"/>
              <a:t>strong</a:t>
            </a:r>
            <a:r>
              <a:rPr lang="fi-FI" sz="1400" dirty="0"/>
              <a:t> </a:t>
            </a:r>
            <a:r>
              <a:rPr lang="fi-FI" sz="1400" dirty="0" err="1"/>
              <a:t>second</a:t>
            </a:r>
            <a:endParaRPr lang="fi-FI" sz="1400" dirty="0"/>
          </a:p>
          <a:p>
            <a:pPr marL="457200" lvl="0" indent="-381000" algn="l" rtl="0">
              <a:spcBef>
                <a:spcPts val="600"/>
              </a:spcBef>
              <a:spcAft>
                <a:spcPts val="0"/>
              </a:spcAft>
              <a:buClr>
                <a:schemeClr val="accent1"/>
              </a:buClr>
              <a:buSzPts val="2400"/>
              <a:buChar char="◉"/>
            </a:pPr>
            <a:r>
              <a:rPr lang="fi-FI" sz="1400" dirty="0" err="1"/>
              <a:t>This</a:t>
            </a:r>
            <a:r>
              <a:rPr lang="fi-FI" sz="1400" dirty="0"/>
              <a:t> </a:t>
            </a:r>
            <a:r>
              <a:rPr lang="fi-FI" sz="1400" dirty="0" err="1"/>
              <a:t>was</a:t>
            </a:r>
            <a:r>
              <a:rPr lang="fi-FI" sz="1400" dirty="0"/>
              <a:t> </a:t>
            </a:r>
            <a:r>
              <a:rPr lang="fi-FI" sz="1400" dirty="0" err="1"/>
              <a:t>not</a:t>
            </a:r>
            <a:r>
              <a:rPr lang="fi-FI" sz="1400" dirty="0"/>
              <a:t> </a:t>
            </a:r>
            <a:r>
              <a:rPr lang="fi-FI" sz="1400" dirty="0" err="1"/>
              <a:t>really</a:t>
            </a:r>
            <a:r>
              <a:rPr lang="fi-FI" sz="1400" dirty="0"/>
              <a:t> a </a:t>
            </a:r>
            <a:r>
              <a:rPr lang="fi-FI" sz="1400" dirty="0" err="1"/>
              <a:t>surprise</a:t>
            </a:r>
            <a:r>
              <a:rPr lang="fi-FI" sz="1400" dirty="0"/>
              <a:t>, as </a:t>
            </a:r>
            <a:r>
              <a:rPr lang="fi-FI" sz="1400" dirty="0" err="1"/>
              <a:t>CNN’s</a:t>
            </a:r>
            <a:r>
              <a:rPr lang="fi-FI" sz="1400" dirty="0"/>
              <a:t> </a:t>
            </a:r>
            <a:r>
              <a:rPr lang="fi-FI" sz="1400" dirty="0" err="1"/>
              <a:t>are</a:t>
            </a:r>
            <a:r>
              <a:rPr lang="fi-FI" sz="1400" dirty="0"/>
              <a:t> </a:t>
            </a:r>
            <a:r>
              <a:rPr lang="fi-FI" sz="1400" dirty="0" err="1"/>
              <a:t>known</a:t>
            </a:r>
            <a:r>
              <a:rPr lang="fi-FI" sz="1400" dirty="0"/>
              <a:t> to </a:t>
            </a:r>
            <a:r>
              <a:rPr lang="fi-FI" sz="1400" dirty="0" err="1"/>
              <a:t>be</a:t>
            </a:r>
            <a:r>
              <a:rPr lang="fi-FI" sz="1400" dirty="0"/>
              <a:t> </a:t>
            </a:r>
            <a:r>
              <a:rPr lang="fi-FI" sz="1400" dirty="0" err="1"/>
              <a:t>excellent</a:t>
            </a:r>
            <a:r>
              <a:rPr lang="fi-FI" sz="1400" dirty="0"/>
              <a:t> feature </a:t>
            </a:r>
            <a:r>
              <a:rPr lang="fi-FI" sz="1400" dirty="0" err="1"/>
              <a:t>extractors</a:t>
            </a:r>
            <a:r>
              <a:rPr lang="fi-FI" sz="1400" dirty="0"/>
              <a:t>. </a:t>
            </a:r>
            <a:r>
              <a:rPr lang="fi-FI" sz="1400" dirty="0" err="1"/>
              <a:t>Interesting</a:t>
            </a:r>
            <a:r>
              <a:rPr lang="fi-FI" sz="1400" dirty="0"/>
              <a:t> </a:t>
            </a:r>
            <a:r>
              <a:rPr lang="fi-FI" sz="1400" dirty="0" err="1"/>
              <a:t>continuation</a:t>
            </a:r>
            <a:r>
              <a:rPr lang="fi-FI" sz="1400" dirty="0"/>
              <a:t> </a:t>
            </a:r>
            <a:r>
              <a:rPr lang="fi-FI" sz="1400" dirty="0" err="1"/>
              <a:t>would</a:t>
            </a:r>
            <a:r>
              <a:rPr lang="fi-FI" sz="1400" dirty="0"/>
              <a:t> </a:t>
            </a:r>
            <a:r>
              <a:rPr lang="fi-FI" sz="1400" dirty="0" err="1"/>
              <a:t>be</a:t>
            </a:r>
            <a:r>
              <a:rPr lang="fi-FI" sz="1400" dirty="0"/>
              <a:t> to </a:t>
            </a:r>
            <a:r>
              <a:rPr lang="fi-FI" sz="1400" dirty="0" err="1"/>
              <a:t>produce</a:t>
            </a:r>
            <a:r>
              <a:rPr lang="fi-FI" sz="1400" dirty="0"/>
              <a:t> </a:t>
            </a:r>
            <a:r>
              <a:rPr lang="fi-FI" sz="1400" dirty="0" err="1"/>
              <a:t>embedding</a:t>
            </a:r>
            <a:r>
              <a:rPr lang="fi-FI" sz="1400" dirty="0"/>
              <a:t> </a:t>
            </a:r>
            <a:r>
              <a:rPr lang="fi-FI" sz="1400" dirty="0" err="1"/>
              <a:t>from</a:t>
            </a:r>
            <a:r>
              <a:rPr lang="fi-FI" sz="1400" dirty="0"/>
              <a:t> </a:t>
            </a:r>
            <a:r>
              <a:rPr lang="fi-FI" sz="1400" dirty="0" err="1"/>
              <a:t>larger</a:t>
            </a:r>
            <a:r>
              <a:rPr lang="fi-FI" sz="1400" dirty="0"/>
              <a:t> </a:t>
            </a:r>
            <a:r>
              <a:rPr lang="fi-FI" sz="1400" dirty="0" err="1"/>
              <a:t>EfficientNet</a:t>
            </a:r>
            <a:r>
              <a:rPr lang="fi-FI" sz="1400" dirty="0"/>
              <a:t>, for </a:t>
            </a:r>
            <a:r>
              <a:rPr lang="fi-FI" sz="1400" dirty="0" err="1"/>
              <a:t>example</a:t>
            </a:r>
            <a:r>
              <a:rPr lang="fi-FI" sz="1400" dirty="0"/>
              <a:t> EfficientNet-v7.</a:t>
            </a:r>
          </a:p>
          <a:p>
            <a:pPr marL="457200" lvl="0" indent="-381000" algn="l" rtl="0">
              <a:spcBef>
                <a:spcPts val="600"/>
              </a:spcBef>
              <a:spcAft>
                <a:spcPts val="0"/>
              </a:spcAft>
              <a:buClr>
                <a:schemeClr val="accent1"/>
              </a:buClr>
              <a:buSzPts val="2400"/>
              <a:buChar char="◉"/>
            </a:pPr>
            <a:r>
              <a:rPr lang="fi-FI" sz="1400" dirty="0"/>
              <a:t>Best </a:t>
            </a:r>
            <a:r>
              <a:rPr lang="fi-FI" sz="1400" dirty="0" err="1"/>
              <a:t>results</a:t>
            </a:r>
            <a:r>
              <a:rPr lang="fi-FI" sz="1400" dirty="0"/>
              <a:t> </a:t>
            </a:r>
            <a:r>
              <a:rPr lang="fi-FI" sz="1400" dirty="0" err="1"/>
              <a:t>are</a:t>
            </a:r>
            <a:r>
              <a:rPr lang="fi-FI" sz="1400" dirty="0"/>
              <a:t> </a:t>
            </a:r>
            <a:r>
              <a:rPr lang="fi-FI" sz="1400" dirty="0" err="1"/>
              <a:t>provided</a:t>
            </a:r>
            <a:r>
              <a:rPr lang="fi-FI" sz="1400" dirty="0"/>
              <a:t> </a:t>
            </a:r>
            <a:r>
              <a:rPr lang="fi-FI" sz="1400" dirty="0" err="1"/>
              <a:t>with</a:t>
            </a:r>
            <a:r>
              <a:rPr lang="fi-FI" sz="1400" dirty="0"/>
              <a:t> </a:t>
            </a:r>
            <a:r>
              <a:rPr lang="fi-FI" sz="1400" dirty="0" err="1"/>
              <a:t>ResNet</a:t>
            </a:r>
            <a:r>
              <a:rPr lang="fi-FI" sz="1400" dirty="0"/>
              <a:t> </a:t>
            </a:r>
            <a:r>
              <a:rPr lang="fi-FI" sz="1400" dirty="0" err="1"/>
              <a:t>which</a:t>
            </a:r>
            <a:r>
              <a:rPr lang="fi-FI" sz="1400" dirty="0"/>
              <a:t> is </a:t>
            </a:r>
            <a:r>
              <a:rPr lang="fi-FI" sz="1400" dirty="0" err="1"/>
              <a:t>also</a:t>
            </a:r>
            <a:r>
              <a:rPr lang="fi-FI" sz="1400" dirty="0"/>
              <a:t> </a:t>
            </a:r>
            <a:r>
              <a:rPr lang="fi-FI" sz="1400" dirty="0" err="1"/>
              <a:t>not</a:t>
            </a:r>
            <a:r>
              <a:rPr lang="fi-FI" sz="1400" dirty="0"/>
              <a:t> </a:t>
            </a:r>
            <a:r>
              <a:rPr lang="fi-FI" sz="1400" dirty="0" err="1"/>
              <a:t>surprise</a:t>
            </a:r>
            <a:r>
              <a:rPr lang="fi-FI" sz="1400" dirty="0"/>
              <a:t>.</a:t>
            </a:r>
          </a:p>
          <a:p>
            <a:pPr marL="457200" lvl="0" indent="-381000" algn="l" rtl="0">
              <a:spcBef>
                <a:spcPts val="600"/>
              </a:spcBef>
              <a:spcAft>
                <a:spcPts val="0"/>
              </a:spcAft>
              <a:buClr>
                <a:schemeClr val="accent1"/>
              </a:buClr>
              <a:buSzPts val="2400"/>
              <a:buChar char="◉"/>
            </a:pPr>
            <a:endParaRPr sz="1100" i="1" dirty="0"/>
          </a:p>
        </p:txBody>
      </p:sp>
      <p:pic>
        <p:nvPicPr>
          <p:cNvPr id="3" name="Kuva 2">
            <a:extLst>
              <a:ext uri="{FF2B5EF4-FFF2-40B4-BE49-F238E27FC236}">
                <a16:creationId xmlns:a16="http://schemas.microsoft.com/office/drawing/2014/main" id="{C05D5E2D-BEAF-4382-AB38-A0A044E91286}"/>
              </a:ext>
            </a:extLst>
          </p:cNvPr>
          <p:cNvPicPr>
            <a:picLocks noChangeAspect="1"/>
          </p:cNvPicPr>
          <p:nvPr/>
        </p:nvPicPr>
        <p:blipFill rotWithShape="1">
          <a:blip r:embed="rId3"/>
          <a:srcRect l="7841" t="6955" r="8279" b="4626"/>
          <a:stretch/>
        </p:blipFill>
        <p:spPr>
          <a:xfrm>
            <a:off x="3694980" y="1541380"/>
            <a:ext cx="5335146" cy="2811952"/>
          </a:xfrm>
          <a:prstGeom prst="rect">
            <a:avLst/>
          </a:prstGeom>
        </p:spPr>
      </p:pic>
    </p:spTree>
    <p:extLst>
      <p:ext uri="{BB962C8B-B14F-4D97-AF65-F5344CB8AC3E}">
        <p14:creationId xmlns:p14="http://schemas.microsoft.com/office/powerpoint/2010/main" val="13836357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484489" y="810988"/>
            <a:ext cx="3878400" cy="62470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Ensembles</a:t>
            </a:r>
            <a:endParaRPr dirty="0">
              <a:highlight>
                <a:schemeClr val="accent1"/>
              </a:highlight>
            </a:endParaRPr>
          </a:p>
        </p:txBody>
      </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29</a:t>
            </a:fld>
            <a:endParaRPr/>
          </a:p>
        </p:txBody>
      </p:sp>
      <p:sp>
        <p:nvSpPr>
          <p:cNvPr id="12" name="Google Shape;112;p15">
            <a:extLst>
              <a:ext uri="{FF2B5EF4-FFF2-40B4-BE49-F238E27FC236}">
                <a16:creationId xmlns:a16="http://schemas.microsoft.com/office/drawing/2014/main" id="{8BB06796-59A1-4E95-8C91-B5E84845FE47}"/>
              </a:ext>
            </a:extLst>
          </p:cNvPr>
          <p:cNvSpPr txBox="1"/>
          <p:nvPr/>
        </p:nvSpPr>
        <p:spPr>
          <a:xfrm>
            <a:off x="752119" y="842239"/>
            <a:ext cx="543900" cy="5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dk1"/>
                </a:solidFill>
                <a:latin typeface="Lora"/>
                <a:ea typeface="Lora"/>
                <a:cs typeface="Lora"/>
                <a:sym typeface="Lora"/>
              </a:rPr>
              <a:t>3</a:t>
            </a:r>
            <a:endParaRPr sz="2000" dirty="0">
              <a:latin typeface="Lora"/>
              <a:ea typeface="Lora"/>
              <a:cs typeface="Lora"/>
              <a:sym typeface="Lora"/>
            </a:endParaRPr>
          </a:p>
        </p:txBody>
      </p:sp>
      <p:sp>
        <p:nvSpPr>
          <p:cNvPr id="11" name="Google Shape;125;p17">
            <a:extLst>
              <a:ext uri="{FF2B5EF4-FFF2-40B4-BE49-F238E27FC236}">
                <a16:creationId xmlns:a16="http://schemas.microsoft.com/office/drawing/2014/main" id="{0B4D07A9-2070-4219-8029-B9CFDB3E5A20}"/>
              </a:ext>
            </a:extLst>
          </p:cNvPr>
          <p:cNvSpPr txBox="1">
            <a:spLocks noGrp="1"/>
          </p:cNvSpPr>
          <p:nvPr>
            <p:ph type="body" idx="1"/>
          </p:nvPr>
        </p:nvSpPr>
        <p:spPr>
          <a:xfrm>
            <a:off x="197189" y="1541380"/>
            <a:ext cx="3497791" cy="1932346"/>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Clr>
                <a:schemeClr val="accent1"/>
              </a:buClr>
              <a:buSzPts val="2400"/>
              <a:buChar char="◉"/>
            </a:pPr>
            <a:r>
              <a:rPr lang="fi-FI" sz="1400" dirty="0" err="1"/>
              <a:t>Majority</a:t>
            </a:r>
            <a:r>
              <a:rPr lang="fi-FI" sz="1400" dirty="0"/>
              <a:t> </a:t>
            </a:r>
            <a:r>
              <a:rPr lang="fi-FI" sz="1400" dirty="0" err="1"/>
              <a:t>voting</a:t>
            </a:r>
            <a:r>
              <a:rPr lang="fi-FI" sz="1400" dirty="0"/>
              <a:t> ensemble </a:t>
            </a:r>
            <a:r>
              <a:rPr lang="fi-FI" sz="1400" dirty="0" err="1"/>
              <a:t>was</a:t>
            </a:r>
            <a:r>
              <a:rPr lang="fi-FI" sz="1400" dirty="0"/>
              <a:t> </a:t>
            </a:r>
            <a:r>
              <a:rPr lang="fi-FI" sz="1400" dirty="0" err="1"/>
              <a:t>tried</a:t>
            </a:r>
            <a:r>
              <a:rPr lang="fi-FI" sz="1400" dirty="0"/>
              <a:t> to </a:t>
            </a:r>
            <a:r>
              <a:rPr lang="fi-FI" sz="1400" dirty="0" err="1"/>
              <a:t>see</a:t>
            </a:r>
            <a:r>
              <a:rPr lang="fi-FI" sz="1400" dirty="0"/>
              <a:t>, </a:t>
            </a:r>
            <a:r>
              <a:rPr lang="fi-FI" sz="1400" dirty="0" err="1"/>
              <a:t>if</a:t>
            </a:r>
            <a:r>
              <a:rPr lang="fi-FI" sz="1400" dirty="0"/>
              <a:t> </a:t>
            </a:r>
            <a:r>
              <a:rPr lang="fi-FI" sz="1400" dirty="0" err="1"/>
              <a:t>the</a:t>
            </a:r>
            <a:r>
              <a:rPr lang="fi-FI" sz="1400" dirty="0"/>
              <a:t> </a:t>
            </a:r>
            <a:r>
              <a:rPr lang="fi-FI" sz="1400" dirty="0" err="1"/>
              <a:t>majority</a:t>
            </a:r>
            <a:r>
              <a:rPr lang="fi-FI" sz="1400" dirty="0"/>
              <a:t> of </a:t>
            </a:r>
            <a:r>
              <a:rPr lang="fi-FI" sz="1400" dirty="0" err="1"/>
              <a:t>classifiers</a:t>
            </a:r>
            <a:r>
              <a:rPr lang="fi-FI" sz="1400" dirty="0"/>
              <a:t> </a:t>
            </a:r>
            <a:r>
              <a:rPr lang="fi-FI" sz="1400" dirty="0" err="1"/>
              <a:t>would</a:t>
            </a:r>
            <a:r>
              <a:rPr lang="fi-FI" sz="1400" dirty="0"/>
              <a:t> </a:t>
            </a:r>
            <a:r>
              <a:rPr lang="fi-FI" sz="1400" dirty="0" err="1"/>
              <a:t>be</a:t>
            </a:r>
            <a:r>
              <a:rPr lang="fi-FI" sz="1400" dirty="0"/>
              <a:t> </a:t>
            </a:r>
            <a:r>
              <a:rPr lang="fi-FI" sz="1400" dirty="0" err="1"/>
              <a:t>more</a:t>
            </a:r>
            <a:r>
              <a:rPr lang="fi-FI" sz="1400" dirty="0"/>
              <a:t> </a:t>
            </a:r>
            <a:r>
              <a:rPr lang="fi-FI" sz="1400" dirty="0" err="1"/>
              <a:t>confident</a:t>
            </a:r>
            <a:r>
              <a:rPr lang="fi-FI" sz="1400" dirty="0"/>
              <a:t> </a:t>
            </a:r>
            <a:r>
              <a:rPr lang="fi-FI" sz="1400" dirty="0" err="1"/>
              <a:t>than</a:t>
            </a:r>
            <a:r>
              <a:rPr lang="fi-FI" sz="1400" dirty="0"/>
              <a:t> </a:t>
            </a:r>
            <a:r>
              <a:rPr lang="fi-FI" sz="1400" dirty="0" err="1"/>
              <a:t>individual</a:t>
            </a:r>
            <a:endParaRPr lang="fi-FI" sz="1400" dirty="0"/>
          </a:p>
        </p:txBody>
      </p:sp>
      <p:sp>
        <p:nvSpPr>
          <p:cNvPr id="8" name="Tekstiruutu 7">
            <a:extLst>
              <a:ext uri="{FF2B5EF4-FFF2-40B4-BE49-F238E27FC236}">
                <a16:creationId xmlns:a16="http://schemas.microsoft.com/office/drawing/2014/main" id="{0649F79E-C623-46D6-8447-2C6B317C9E81}"/>
              </a:ext>
            </a:extLst>
          </p:cNvPr>
          <p:cNvSpPr txBox="1"/>
          <p:nvPr/>
        </p:nvSpPr>
        <p:spPr>
          <a:xfrm>
            <a:off x="3694980" y="1673066"/>
            <a:ext cx="4578874" cy="1461939"/>
          </a:xfrm>
          <a:prstGeom prst="rect">
            <a:avLst/>
          </a:prstGeom>
          <a:noFill/>
        </p:spPr>
        <p:txBody>
          <a:bodyPr wrap="square">
            <a:spAutoFit/>
          </a:bodyPr>
          <a:lstStyle/>
          <a:p>
            <a:pPr marL="457200" lvl="0" indent="-381000" algn="l" rtl="0">
              <a:spcBef>
                <a:spcPts val="600"/>
              </a:spcBef>
              <a:spcAft>
                <a:spcPts val="0"/>
              </a:spcAft>
              <a:buClr>
                <a:schemeClr val="accent1"/>
              </a:buClr>
              <a:buSzPts val="2400"/>
              <a:buChar char="◉"/>
            </a:pPr>
            <a:r>
              <a:rPr lang="en-GB" sz="1400" dirty="0">
                <a:latin typeface="Quattrocento Sans" panose="020B0604020202020204" charset="0"/>
              </a:rPr>
              <a:t>Standalone </a:t>
            </a:r>
            <a:r>
              <a:rPr lang="en-GB" sz="1400" dirty="0" err="1">
                <a:latin typeface="Quattrocento Sans" panose="020B0604020202020204" charset="0"/>
              </a:rPr>
              <a:t>ResNet</a:t>
            </a:r>
            <a:r>
              <a:rPr lang="en-GB" sz="1400" dirty="0">
                <a:latin typeface="Quattrocento Sans" panose="020B0604020202020204" charset="0"/>
              </a:rPr>
              <a:t> classifier achieves 57% F1-score, while majority voting ensemble with </a:t>
            </a:r>
            <a:r>
              <a:rPr lang="en-GB" sz="1400" dirty="0" err="1">
                <a:latin typeface="Quattrocento Sans" panose="020B0604020202020204" charset="0"/>
              </a:rPr>
              <a:t>ResNet</a:t>
            </a:r>
            <a:r>
              <a:rPr lang="en-GB" sz="1400" dirty="0">
                <a:latin typeface="Quattrocento Sans" panose="020B0604020202020204" charset="0"/>
              </a:rPr>
              <a:t> in it has 56% F1-score</a:t>
            </a:r>
            <a:endParaRPr lang="en-GB" dirty="0">
              <a:latin typeface="Quattrocento Sans" panose="020B0604020202020204" charset="0"/>
            </a:endParaRPr>
          </a:p>
          <a:p>
            <a:pPr marL="457200" lvl="0" indent="-381000" algn="l" rtl="0">
              <a:spcBef>
                <a:spcPts val="600"/>
              </a:spcBef>
              <a:spcAft>
                <a:spcPts val="0"/>
              </a:spcAft>
              <a:buClr>
                <a:schemeClr val="accent1"/>
              </a:buClr>
              <a:buSzPts val="2400"/>
              <a:buChar char="◉"/>
            </a:pPr>
            <a:r>
              <a:rPr lang="en-GB" sz="1400" dirty="0">
                <a:latin typeface="Quattrocento Sans" panose="020B0604020202020204" charset="0"/>
              </a:rPr>
              <a:t>This suggests that classifier confidence probability should be taken in to account in predictions. This will be left for future work.</a:t>
            </a:r>
          </a:p>
        </p:txBody>
      </p:sp>
      <p:sp>
        <p:nvSpPr>
          <p:cNvPr id="13" name="Tekstiruutu 12">
            <a:extLst>
              <a:ext uri="{FF2B5EF4-FFF2-40B4-BE49-F238E27FC236}">
                <a16:creationId xmlns:a16="http://schemas.microsoft.com/office/drawing/2014/main" id="{44D3F30E-2D84-4592-B150-BD5D5112ACF3}"/>
              </a:ext>
            </a:extLst>
          </p:cNvPr>
          <p:cNvSpPr txBox="1"/>
          <p:nvPr/>
        </p:nvSpPr>
        <p:spPr>
          <a:xfrm>
            <a:off x="197189" y="3993484"/>
            <a:ext cx="8204824" cy="954107"/>
          </a:xfrm>
          <a:prstGeom prst="rect">
            <a:avLst/>
          </a:prstGeom>
          <a:noFill/>
        </p:spPr>
        <p:txBody>
          <a:bodyPr wrap="square">
            <a:spAutoFit/>
          </a:bodyPr>
          <a:lstStyle/>
          <a:p>
            <a:pPr marL="457200" lvl="0" indent="-381000" algn="l" rtl="0">
              <a:spcBef>
                <a:spcPts val="600"/>
              </a:spcBef>
              <a:spcAft>
                <a:spcPts val="0"/>
              </a:spcAft>
              <a:buClr>
                <a:schemeClr val="accent1"/>
              </a:buClr>
              <a:buSzPts val="2400"/>
              <a:buChar char="◉"/>
            </a:pPr>
            <a:r>
              <a:rPr lang="en-GB" sz="1400" b="1" dirty="0">
                <a:latin typeface="Quattrocento Sans" panose="020B0604020202020204" charset="0"/>
              </a:rPr>
              <a:t>Conclusion</a:t>
            </a:r>
            <a:r>
              <a:rPr lang="en-GB" sz="1400" dirty="0">
                <a:latin typeface="Quattrocento Sans" panose="020B0604020202020204" charset="0"/>
              </a:rPr>
              <a:t>: I decided to finally train ResNet-50 with full data, against my initial thought. I ended up with this decision, as it will be end-to-end pipeline which is easy to configure. Using CNN embeddings would result in hard-to-construct pipeline, as we would need the CNN encoder, and SVM as the classifier.</a:t>
            </a:r>
            <a:endParaRPr lang="en-GB" sz="1400" b="1" dirty="0">
              <a:latin typeface="Quattrocento Sans" panose="020B0604020202020204" charset="0"/>
            </a:endParaRPr>
          </a:p>
        </p:txBody>
      </p:sp>
    </p:spTree>
    <p:extLst>
      <p:ext uri="{BB962C8B-B14F-4D97-AF65-F5344CB8AC3E}">
        <p14:creationId xmlns:p14="http://schemas.microsoft.com/office/powerpoint/2010/main" val="29815086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cxnSp>
        <p:nvCxnSpPr>
          <p:cNvPr id="101" name="Google Shape;101;p14"/>
          <p:cNvCxnSpPr/>
          <p:nvPr/>
        </p:nvCxnSpPr>
        <p:spPr>
          <a:xfrm>
            <a:off x="6450" y="1428750"/>
            <a:ext cx="2397300" cy="0"/>
          </a:xfrm>
          <a:prstGeom prst="straightConnector1">
            <a:avLst/>
          </a:prstGeom>
          <a:noFill/>
          <a:ln w="9525" cap="flat" cmpd="sng">
            <a:solidFill>
              <a:srgbClr val="CCCCCC"/>
            </a:solidFill>
            <a:prstDash val="solid"/>
            <a:round/>
            <a:headEnd type="none" w="med" len="med"/>
            <a:tailEnd type="none" w="med" len="med"/>
          </a:ln>
        </p:spPr>
      </p:cxnSp>
      <p:sp>
        <p:nvSpPr>
          <p:cNvPr id="103" name="Google Shape;103;p14"/>
          <p:cNvSpPr txBox="1">
            <a:spLocks noGrp="1"/>
          </p:cNvSpPr>
          <p:nvPr>
            <p:ph type="ctrTitle" idx="4294967295"/>
          </p:nvPr>
        </p:nvSpPr>
        <p:spPr>
          <a:xfrm>
            <a:off x="2403750" y="897661"/>
            <a:ext cx="2334650" cy="1052589"/>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dirty="0"/>
              <a:t>Emotion recognition</a:t>
            </a:r>
            <a:endParaRPr sz="2400" dirty="0"/>
          </a:p>
        </p:txBody>
      </p:sp>
      <p:cxnSp>
        <p:nvCxnSpPr>
          <p:cNvPr id="104" name="Google Shape;104;p14"/>
          <p:cNvCxnSpPr/>
          <p:nvPr/>
        </p:nvCxnSpPr>
        <p:spPr>
          <a:xfrm>
            <a:off x="4738400" y="1428750"/>
            <a:ext cx="4405500" cy="0"/>
          </a:xfrm>
          <a:prstGeom prst="straightConnector1">
            <a:avLst/>
          </a:prstGeom>
          <a:noFill/>
          <a:ln w="9525" cap="flat" cmpd="sng">
            <a:solidFill>
              <a:srgbClr val="CCCCCC"/>
            </a:solidFill>
            <a:prstDash val="solid"/>
            <a:round/>
            <a:headEnd type="none" w="med" len="med"/>
            <a:tailEnd type="none" w="med" len="med"/>
          </a:ln>
        </p:spPr>
      </p:cxnSp>
      <p:sp>
        <p:nvSpPr>
          <p:cNvPr id="8" name="Google Shape;336;p31">
            <a:extLst>
              <a:ext uri="{FF2B5EF4-FFF2-40B4-BE49-F238E27FC236}">
                <a16:creationId xmlns:a16="http://schemas.microsoft.com/office/drawing/2014/main" id="{A88E5EFB-46F5-4A51-876C-24371211CBB6}"/>
              </a:ext>
            </a:extLst>
          </p:cNvPr>
          <p:cNvSpPr txBox="1">
            <a:spLocks noGrp="1"/>
          </p:cNvSpPr>
          <p:nvPr>
            <p:ph type="subTitle" idx="4294967295"/>
          </p:nvPr>
        </p:nvSpPr>
        <p:spPr>
          <a:xfrm>
            <a:off x="765124" y="1938631"/>
            <a:ext cx="3089284" cy="2261466"/>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fi-FI" sz="1200" b="1" dirty="0">
                <a:highlight>
                  <a:schemeClr val="accent1"/>
                </a:highlight>
              </a:rPr>
              <a:t>In general</a:t>
            </a:r>
            <a:endParaRPr sz="1200" b="1" dirty="0">
              <a:highlight>
                <a:schemeClr val="accent1"/>
              </a:highlight>
            </a:endParaRPr>
          </a:p>
          <a:p>
            <a:pPr marL="0" lvl="0" indent="0" algn="l" rtl="0">
              <a:spcBef>
                <a:spcPts val="600"/>
              </a:spcBef>
              <a:spcAft>
                <a:spcPts val="0"/>
              </a:spcAft>
              <a:buNone/>
            </a:pPr>
            <a:r>
              <a:rPr lang="en" sz="1000" dirty="0"/>
              <a:t>The traditional view is that emotions can be read from facial expression. This however assumes that person naively expresses his/hers emotions, and that the culture where emotions have been developed is known. </a:t>
            </a:r>
          </a:p>
          <a:p>
            <a:pPr marL="0" lvl="0" indent="0" algn="l" rtl="0">
              <a:spcBef>
                <a:spcPts val="600"/>
              </a:spcBef>
              <a:spcAft>
                <a:spcPts val="0"/>
              </a:spcAft>
              <a:buNone/>
            </a:pPr>
            <a:r>
              <a:rPr lang="fi-FI" sz="1000" dirty="0" err="1"/>
              <a:t>This</a:t>
            </a:r>
            <a:r>
              <a:rPr lang="fi-FI" sz="1000" dirty="0"/>
              <a:t> </a:t>
            </a:r>
            <a:r>
              <a:rPr lang="fi-FI" sz="1000" dirty="0" err="1"/>
              <a:t>view</a:t>
            </a:r>
            <a:r>
              <a:rPr lang="fi-FI" sz="1000" dirty="0"/>
              <a:t> is </a:t>
            </a:r>
            <a:r>
              <a:rPr lang="fi-FI" sz="1000" dirty="0" err="1"/>
              <a:t>challenged</a:t>
            </a:r>
            <a:r>
              <a:rPr lang="fi-FI" sz="1000" dirty="0"/>
              <a:t> in </a:t>
            </a:r>
            <a:r>
              <a:rPr lang="fi-FI" sz="1000" dirty="0" err="1"/>
              <a:t>research</a:t>
            </a:r>
            <a:r>
              <a:rPr lang="fi-FI" sz="1000" dirty="0"/>
              <a:t> paper</a:t>
            </a:r>
            <a:r>
              <a:rPr lang="fi-FI" sz="1000" baseline="30000" dirty="0"/>
              <a:t>1 </a:t>
            </a:r>
            <a:r>
              <a:rPr lang="fi-FI" sz="1000" dirty="0"/>
              <a:t>and is </a:t>
            </a:r>
            <a:r>
              <a:rPr lang="fi-FI" sz="1000" dirty="0" err="1"/>
              <a:t>often</a:t>
            </a:r>
            <a:r>
              <a:rPr lang="fi-FI" sz="1000" dirty="0"/>
              <a:t> </a:t>
            </a:r>
            <a:r>
              <a:rPr lang="fi-FI" sz="1000" dirty="0" err="1"/>
              <a:t>discussed</a:t>
            </a:r>
            <a:r>
              <a:rPr lang="fi-FI" sz="1000" dirty="0"/>
              <a:t> </a:t>
            </a:r>
            <a:r>
              <a:rPr lang="fi-FI" sz="1000" dirty="0" err="1"/>
              <a:t>widely</a:t>
            </a:r>
            <a:r>
              <a:rPr lang="fi-FI" sz="1000" dirty="0"/>
              <a:t>. One </a:t>
            </a:r>
            <a:r>
              <a:rPr lang="fi-FI" sz="1000" dirty="0" err="1"/>
              <a:t>must</a:t>
            </a:r>
            <a:r>
              <a:rPr lang="fi-FI" sz="1000" dirty="0"/>
              <a:t> </a:t>
            </a:r>
            <a:r>
              <a:rPr lang="fi-FI" sz="1000" dirty="0" err="1"/>
              <a:t>be</a:t>
            </a:r>
            <a:r>
              <a:rPr lang="fi-FI" sz="1000" dirty="0"/>
              <a:t> </a:t>
            </a:r>
            <a:r>
              <a:rPr lang="fi-FI" sz="1000" dirty="0" err="1"/>
              <a:t>careful</a:t>
            </a:r>
            <a:r>
              <a:rPr lang="fi-FI" sz="1000" dirty="0"/>
              <a:t> to </a:t>
            </a:r>
            <a:r>
              <a:rPr lang="fi-FI" sz="1000" dirty="0" err="1"/>
              <a:t>state</a:t>
            </a:r>
            <a:r>
              <a:rPr lang="fi-FI" sz="1000" dirty="0"/>
              <a:t> </a:t>
            </a:r>
            <a:r>
              <a:rPr lang="fi-FI" sz="1000" dirty="0" err="1"/>
              <a:t>whether</a:t>
            </a:r>
            <a:r>
              <a:rPr lang="fi-FI" sz="1000" dirty="0"/>
              <a:t> a </a:t>
            </a:r>
            <a:r>
              <a:rPr lang="fi-FI" sz="1000" dirty="0" err="1"/>
              <a:t>machine</a:t>
            </a:r>
            <a:r>
              <a:rPr lang="fi-FI" sz="1000" dirty="0"/>
              <a:t> is </a:t>
            </a:r>
            <a:r>
              <a:rPr lang="fi-FI" sz="1000" dirty="0" err="1"/>
              <a:t>able</a:t>
            </a:r>
            <a:r>
              <a:rPr lang="fi-FI" sz="1000" dirty="0"/>
              <a:t> to </a:t>
            </a:r>
            <a:r>
              <a:rPr lang="fi-FI" sz="1000" i="1" dirty="0" err="1"/>
              <a:t>read</a:t>
            </a:r>
            <a:r>
              <a:rPr lang="fi-FI" sz="1000" i="1" dirty="0"/>
              <a:t> </a:t>
            </a:r>
            <a:r>
              <a:rPr lang="fi-FI" sz="1000" i="1" dirty="0" err="1"/>
              <a:t>emotions</a:t>
            </a:r>
            <a:r>
              <a:rPr lang="fi-FI" sz="1000" dirty="0"/>
              <a:t>, </a:t>
            </a:r>
            <a:r>
              <a:rPr lang="fi-FI" sz="1000" dirty="0" err="1"/>
              <a:t>or</a:t>
            </a:r>
            <a:r>
              <a:rPr lang="fi-FI" sz="1000" dirty="0"/>
              <a:t> </a:t>
            </a:r>
            <a:r>
              <a:rPr lang="fi-FI" sz="1000" dirty="0" err="1"/>
              <a:t>give</a:t>
            </a:r>
            <a:r>
              <a:rPr lang="fi-FI" sz="1000" dirty="0"/>
              <a:t> </a:t>
            </a:r>
            <a:r>
              <a:rPr lang="fi-FI" sz="1000" dirty="0" err="1"/>
              <a:t>probabilistic</a:t>
            </a:r>
            <a:r>
              <a:rPr lang="fi-FI" sz="1000" dirty="0"/>
              <a:t> </a:t>
            </a:r>
            <a:r>
              <a:rPr lang="fi-FI" sz="1000" dirty="0" err="1"/>
              <a:t>predictions</a:t>
            </a:r>
            <a:r>
              <a:rPr lang="fi-FI" sz="1000" dirty="0"/>
              <a:t> on </a:t>
            </a:r>
            <a:r>
              <a:rPr lang="fi-FI" sz="1000" dirty="0" err="1"/>
              <a:t>stationary</a:t>
            </a:r>
            <a:r>
              <a:rPr lang="fi-FI" sz="1000" dirty="0"/>
              <a:t> </a:t>
            </a:r>
            <a:r>
              <a:rPr lang="fi-FI" sz="1000" dirty="0" err="1"/>
              <a:t>images</a:t>
            </a:r>
            <a:r>
              <a:rPr lang="fi-FI" sz="1000" dirty="0"/>
              <a:t>.</a:t>
            </a:r>
            <a:endParaRPr sz="1000" i="1" dirty="0"/>
          </a:p>
        </p:txBody>
      </p:sp>
      <p:sp>
        <p:nvSpPr>
          <p:cNvPr id="10" name="Google Shape;336;p31">
            <a:extLst>
              <a:ext uri="{FF2B5EF4-FFF2-40B4-BE49-F238E27FC236}">
                <a16:creationId xmlns:a16="http://schemas.microsoft.com/office/drawing/2014/main" id="{900B2748-1600-4D0F-849D-4B508CBB3BE2}"/>
              </a:ext>
            </a:extLst>
          </p:cNvPr>
          <p:cNvSpPr txBox="1">
            <a:spLocks/>
          </p:cNvSpPr>
          <p:nvPr/>
        </p:nvSpPr>
        <p:spPr>
          <a:xfrm>
            <a:off x="4619532" y="1959840"/>
            <a:ext cx="3759344" cy="267115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Quattrocento Sans"/>
              <a:buChar char="◉"/>
              <a:defRPr sz="2400" b="0" i="0" u="none" strike="noStrike" cap="none">
                <a:solidFill>
                  <a:schemeClr val="dk1"/>
                </a:solidFill>
                <a:latin typeface="Quattrocento Sans"/>
                <a:ea typeface="Quattrocento Sans"/>
                <a:cs typeface="Quattrocento Sans"/>
                <a:sym typeface="Quattrocento Sans"/>
              </a:defRPr>
            </a:lvl1pPr>
            <a:lvl2pPr marL="914400" marR="0" lvl="1" indent="-355600" algn="l" rtl="0">
              <a:lnSpc>
                <a:spcPct val="100000"/>
              </a:lnSpc>
              <a:spcBef>
                <a:spcPts val="0"/>
              </a:spcBef>
              <a:spcAft>
                <a:spcPts val="0"/>
              </a:spcAft>
              <a:buClr>
                <a:schemeClr val="accent1"/>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2pPr>
            <a:lvl3pPr marL="1371600" marR="0" lvl="2" indent="-355600" algn="l" rtl="0">
              <a:lnSpc>
                <a:spcPct val="100000"/>
              </a:lnSpc>
              <a:spcBef>
                <a:spcPts val="0"/>
              </a:spcBef>
              <a:spcAft>
                <a:spcPts val="0"/>
              </a:spcAft>
              <a:buClr>
                <a:schemeClr val="accent1"/>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3pPr>
            <a:lvl4pPr marL="1828800" marR="0" lvl="3" indent="-342900" algn="l" rtl="0">
              <a:lnSpc>
                <a:spcPct val="100000"/>
              </a:lnSpc>
              <a:spcBef>
                <a:spcPts val="0"/>
              </a:spcBef>
              <a:spcAft>
                <a:spcPts val="0"/>
              </a:spcAft>
              <a:buClr>
                <a:schemeClr val="accent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4pPr>
            <a:lvl5pPr marL="2286000" marR="0" lvl="4"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5pPr>
            <a:lvl6pPr marL="2743200" marR="0" lvl="5"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6pPr>
            <a:lvl7pPr marL="3200400" marR="0" lvl="6"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7pPr>
            <a:lvl8pPr marL="3657600" marR="0" lvl="7"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8pPr>
            <a:lvl9pPr marL="4114800" marR="0" lvl="8"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9pPr>
          </a:lstStyle>
          <a:p>
            <a:pPr marL="0" indent="0">
              <a:buFont typeface="Quattrocento Sans"/>
              <a:buNone/>
            </a:pPr>
            <a:r>
              <a:rPr lang="en-GB" sz="1200" b="1" dirty="0">
                <a:highlight>
                  <a:schemeClr val="accent1"/>
                </a:highlight>
              </a:rPr>
              <a:t>Why is it a problem?</a:t>
            </a:r>
          </a:p>
          <a:p>
            <a:pPr marL="0" indent="0">
              <a:buNone/>
            </a:pPr>
            <a:r>
              <a:rPr lang="en-GB" sz="1000" dirty="0"/>
              <a:t>Assigning true emotion from facial expression is hard. Assigning it based on a image without context is even harder. We can learn to assign certain facial muscle movements to certain emotions by having prior knowledge about the culture and learned behaviours by using maximum likelihood. </a:t>
            </a:r>
          </a:p>
          <a:p>
            <a:pPr marL="0" indent="0">
              <a:buNone/>
            </a:pPr>
            <a:r>
              <a:rPr lang="en-GB" sz="1000" dirty="0"/>
              <a:t>Figuring the true emotion behind the facial expression is much harder problem. It requires context. In order to truly assign emotion to a situation, we would not only need the previous event but also other events where similar emotions might arise, and interpolate based on that knowledge.</a:t>
            </a:r>
          </a:p>
          <a:p>
            <a:pPr marL="0" indent="0">
              <a:buNone/>
            </a:pPr>
            <a:r>
              <a:rPr lang="en-GB" sz="1000" dirty="0"/>
              <a:t>For this contest we simply treat the emotion recognition as image classification, and forget about the practical applications and </a:t>
            </a:r>
            <a:r>
              <a:rPr lang="en-GB" sz="1000" dirty="0" err="1"/>
              <a:t>philosphy</a:t>
            </a:r>
            <a:r>
              <a:rPr lang="en-GB" sz="1000" dirty="0"/>
              <a:t>.</a:t>
            </a:r>
          </a:p>
        </p:txBody>
      </p:sp>
      <p:sp>
        <p:nvSpPr>
          <p:cNvPr id="2" name="Dian numeron paikkamerkki 1">
            <a:extLst>
              <a:ext uri="{FF2B5EF4-FFF2-40B4-BE49-F238E27FC236}">
                <a16:creationId xmlns:a16="http://schemas.microsoft.com/office/drawing/2014/main" id="{393D1808-795E-4463-9AD1-34D65B59A06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sp>
        <p:nvSpPr>
          <p:cNvPr id="11" name="Tekstiruutu 10">
            <a:extLst>
              <a:ext uri="{FF2B5EF4-FFF2-40B4-BE49-F238E27FC236}">
                <a16:creationId xmlns:a16="http://schemas.microsoft.com/office/drawing/2014/main" id="{A1FF43A2-12FF-4B75-89EE-2B1560150DA5}"/>
              </a:ext>
            </a:extLst>
          </p:cNvPr>
          <p:cNvSpPr txBox="1"/>
          <p:nvPr/>
        </p:nvSpPr>
        <p:spPr>
          <a:xfrm>
            <a:off x="52073" y="4838929"/>
            <a:ext cx="6347773" cy="215444"/>
          </a:xfrm>
          <a:prstGeom prst="rect">
            <a:avLst/>
          </a:prstGeom>
          <a:noFill/>
        </p:spPr>
        <p:txBody>
          <a:bodyPr wrap="square">
            <a:spAutoFit/>
          </a:bodyPr>
          <a:lstStyle/>
          <a:p>
            <a:r>
              <a:rPr lang="en-GB" sz="800" baseline="30000" dirty="0">
                <a:solidFill>
                  <a:schemeClr val="accent6"/>
                </a:solidFill>
              </a:rPr>
              <a:t>1</a:t>
            </a:r>
            <a:r>
              <a:rPr lang="en-GB" sz="800" dirty="0">
                <a:solidFill>
                  <a:schemeClr val="accent6"/>
                </a:solidFill>
              </a:rPr>
              <a:t>https://www.ncbi.nlm.nih.gov/pmc/articles/PMC6640856/, https://www.youtube.com/watch?v=5LTPu_g1KC0</a:t>
            </a:r>
            <a:endParaRPr lang="en-GB" sz="800" baseline="30000" dirty="0">
              <a:solidFill>
                <a:schemeClr val="accent6"/>
              </a:solidFill>
            </a:endParaRPr>
          </a:p>
        </p:txBody>
      </p:sp>
    </p:spTree>
    <p:extLst>
      <p:ext uri="{BB962C8B-B14F-4D97-AF65-F5344CB8AC3E}">
        <p14:creationId xmlns:p14="http://schemas.microsoft.com/office/powerpoint/2010/main" val="12187235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5"/>
          <p:cNvSpPr txBox="1">
            <a:spLocks noGrp="1"/>
          </p:cNvSpPr>
          <p:nvPr>
            <p:ph type="ctrTitle"/>
          </p:nvPr>
        </p:nvSpPr>
        <p:spPr>
          <a:xfrm>
            <a:off x="2022225" y="1693523"/>
            <a:ext cx="37878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Results</a:t>
            </a:r>
            <a:endParaRPr dirty="0"/>
          </a:p>
        </p:txBody>
      </p:sp>
      <p:sp>
        <p:nvSpPr>
          <p:cNvPr id="112" name="Google Shape;112;p15"/>
          <p:cNvSpPr txBox="1"/>
          <p:nvPr/>
        </p:nvSpPr>
        <p:spPr>
          <a:xfrm>
            <a:off x="1133975" y="2291150"/>
            <a:ext cx="543900" cy="5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chemeClr val="dk1"/>
                </a:solidFill>
                <a:latin typeface="Lora"/>
                <a:ea typeface="Lora"/>
                <a:cs typeface="Lora"/>
                <a:sym typeface="Lora"/>
              </a:rPr>
              <a:t>4</a:t>
            </a:r>
            <a:endParaRPr sz="2400" dirty="0">
              <a:latin typeface="Lora"/>
              <a:ea typeface="Lora"/>
              <a:cs typeface="Lora"/>
              <a:sym typeface="Lora"/>
            </a:endParaRPr>
          </a:p>
        </p:txBody>
      </p:sp>
      <p:sp>
        <p:nvSpPr>
          <p:cNvPr id="113" name="Google Shape;113;p15"/>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30</a:t>
            </a:fld>
            <a:endParaRPr/>
          </a:p>
        </p:txBody>
      </p:sp>
    </p:spTree>
    <p:extLst>
      <p:ext uri="{BB962C8B-B14F-4D97-AF65-F5344CB8AC3E}">
        <p14:creationId xmlns:p14="http://schemas.microsoft.com/office/powerpoint/2010/main" val="31287665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Final training</a:t>
            </a:r>
            <a:endParaRPr dirty="0">
              <a:highlight>
                <a:schemeClr val="accent1"/>
              </a:highlight>
            </a:endParaRPr>
          </a:p>
        </p:txBody>
      </p:sp>
      <p:sp>
        <p:nvSpPr>
          <p:cNvPr id="125" name="Google Shape;125;p17"/>
          <p:cNvSpPr txBox="1">
            <a:spLocks noGrp="1"/>
          </p:cNvSpPr>
          <p:nvPr>
            <p:ph type="body" idx="1"/>
          </p:nvPr>
        </p:nvSpPr>
        <p:spPr>
          <a:xfrm>
            <a:off x="914623" y="1331711"/>
            <a:ext cx="6702235" cy="3564753"/>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Clr>
                <a:schemeClr val="accent1"/>
              </a:buClr>
              <a:buSzPts val="2400"/>
              <a:buChar char="◉"/>
            </a:pPr>
            <a:r>
              <a:rPr lang="fi-FI" sz="1400" dirty="0"/>
              <a:t>I </a:t>
            </a:r>
            <a:r>
              <a:rPr lang="fi-FI" sz="1400" dirty="0" err="1"/>
              <a:t>chose</a:t>
            </a:r>
            <a:r>
              <a:rPr lang="fi-FI" sz="1400" dirty="0"/>
              <a:t> to </a:t>
            </a:r>
            <a:r>
              <a:rPr lang="fi-FI" sz="1400" dirty="0" err="1"/>
              <a:t>train</a:t>
            </a:r>
            <a:r>
              <a:rPr lang="fi-FI" sz="1400" dirty="0"/>
              <a:t> ResNet-50 for </a:t>
            </a:r>
            <a:r>
              <a:rPr lang="fi-FI" sz="1400" dirty="0" err="1"/>
              <a:t>the</a:t>
            </a:r>
            <a:r>
              <a:rPr lang="fi-FI" sz="1400" dirty="0"/>
              <a:t> </a:t>
            </a:r>
            <a:r>
              <a:rPr lang="fi-FI" sz="1400" dirty="0" err="1"/>
              <a:t>final</a:t>
            </a:r>
            <a:r>
              <a:rPr lang="fi-FI" sz="1400" dirty="0"/>
              <a:t> </a:t>
            </a:r>
            <a:r>
              <a:rPr lang="fi-FI" sz="1400" dirty="0" err="1"/>
              <a:t>training</a:t>
            </a:r>
            <a:endParaRPr lang="fi-FI" sz="1400" dirty="0"/>
          </a:p>
          <a:p>
            <a:pPr marL="457200" lvl="0" indent="-381000" algn="l" rtl="0">
              <a:spcBef>
                <a:spcPts val="600"/>
              </a:spcBef>
              <a:spcAft>
                <a:spcPts val="0"/>
              </a:spcAft>
              <a:buClr>
                <a:schemeClr val="accent1"/>
              </a:buClr>
              <a:buSzPts val="2400"/>
              <a:buChar char="◉"/>
            </a:pPr>
            <a:r>
              <a:rPr lang="fi-FI" sz="1400" dirty="0" err="1"/>
              <a:t>Final</a:t>
            </a:r>
            <a:r>
              <a:rPr lang="fi-FI" sz="1400" dirty="0"/>
              <a:t> </a:t>
            </a:r>
            <a:r>
              <a:rPr lang="fi-FI" sz="1400" dirty="0" err="1"/>
              <a:t>training</a:t>
            </a:r>
            <a:r>
              <a:rPr lang="fi-FI" sz="1400" dirty="0"/>
              <a:t> </a:t>
            </a:r>
            <a:r>
              <a:rPr lang="fi-FI" sz="1400" dirty="0" err="1"/>
              <a:t>was</a:t>
            </a:r>
            <a:r>
              <a:rPr lang="fi-FI" sz="1400" dirty="0"/>
              <a:t> </a:t>
            </a:r>
            <a:r>
              <a:rPr lang="fi-FI" sz="1400" dirty="0" err="1"/>
              <a:t>performed</a:t>
            </a:r>
            <a:r>
              <a:rPr lang="fi-FI" sz="1400" dirty="0"/>
              <a:t> </a:t>
            </a:r>
            <a:r>
              <a:rPr lang="fi-FI" sz="1400" dirty="0" err="1"/>
              <a:t>by</a:t>
            </a:r>
            <a:r>
              <a:rPr lang="fi-FI" sz="1400" dirty="0"/>
              <a:t> </a:t>
            </a:r>
            <a:r>
              <a:rPr lang="fi-FI" sz="1400" dirty="0" err="1"/>
              <a:t>fine-tuning</a:t>
            </a:r>
            <a:r>
              <a:rPr lang="fi-FI" sz="1400" dirty="0"/>
              <a:t> </a:t>
            </a:r>
            <a:r>
              <a:rPr lang="fi-FI" sz="1400" dirty="0" err="1"/>
              <a:t>model</a:t>
            </a:r>
            <a:r>
              <a:rPr lang="fi-FI" sz="1400" dirty="0"/>
              <a:t> </a:t>
            </a:r>
            <a:r>
              <a:rPr lang="fi-FI" sz="1400" dirty="0" err="1"/>
              <a:t>with</a:t>
            </a:r>
            <a:r>
              <a:rPr lang="fi-FI" sz="1400" dirty="0"/>
              <a:t> SGD </a:t>
            </a:r>
            <a:r>
              <a:rPr lang="fi-FI" sz="1400" dirty="0" err="1"/>
              <a:t>with</a:t>
            </a:r>
            <a:r>
              <a:rPr lang="fi-FI" sz="1400" dirty="0"/>
              <a:t> </a:t>
            </a:r>
            <a:r>
              <a:rPr lang="fi-FI" sz="1400" dirty="0" err="1"/>
              <a:t>learning</a:t>
            </a:r>
            <a:r>
              <a:rPr lang="fi-FI" sz="1400" dirty="0"/>
              <a:t> </a:t>
            </a:r>
            <a:r>
              <a:rPr lang="fi-FI" sz="1400" dirty="0" err="1"/>
              <a:t>rate</a:t>
            </a:r>
            <a:r>
              <a:rPr lang="fi-FI" sz="1400" dirty="0"/>
              <a:t> of 0.0001, </a:t>
            </a:r>
            <a:r>
              <a:rPr lang="fi-FI" sz="1400" dirty="0" err="1"/>
              <a:t>momentum</a:t>
            </a:r>
            <a:r>
              <a:rPr lang="fi-FI" sz="1400" dirty="0"/>
              <a:t> 0.9 and </a:t>
            </a:r>
            <a:r>
              <a:rPr lang="fi-FI" sz="1400" dirty="0" err="1"/>
              <a:t>small</a:t>
            </a:r>
            <a:r>
              <a:rPr lang="fi-FI" sz="1400" dirty="0"/>
              <a:t> </a:t>
            </a:r>
            <a:r>
              <a:rPr lang="fi-FI" sz="1400" dirty="0" err="1"/>
              <a:t>batch_size</a:t>
            </a:r>
            <a:r>
              <a:rPr lang="fi-FI" sz="1400" dirty="0"/>
              <a:t> of 8</a:t>
            </a:r>
          </a:p>
          <a:p>
            <a:pPr marL="457200" lvl="0" indent="-381000" algn="l" rtl="0">
              <a:spcBef>
                <a:spcPts val="600"/>
              </a:spcBef>
              <a:spcAft>
                <a:spcPts val="0"/>
              </a:spcAft>
              <a:buClr>
                <a:schemeClr val="accent1"/>
              </a:buClr>
              <a:buSzPts val="2400"/>
              <a:buChar char="◉"/>
            </a:pPr>
            <a:r>
              <a:rPr lang="fi-FI" sz="1400" dirty="0" err="1"/>
              <a:t>Model</a:t>
            </a:r>
            <a:r>
              <a:rPr lang="fi-FI" sz="1400" dirty="0"/>
              <a:t> </a:t>
            </a:r>
            <a:r>
              <a:rPr lang="fi-FI" sz="1400" dirty="0" err="1"/>
              <a:t>was</a:t>
            </a:r>
            <a:r>
              <a:rPr lang="fi-FI" sz="1400" dirty="0"/>
              <a:t> </a:t>
            </a:r>
            <a:r>
              <a:rPr lang="fi-FI" sz="1400" dirty="0" err="1"/>
              <a:t>evaluated</a:t>
            </a:r>
            <a:r>
              <a:rPr lang="fi-FI" sz="1400" dirty="0"/>
              <a:t> on </a:t>
            </a:r>
            <a:r>
              <a:rPr lang="fi-FI" sz="1400" dirty="0" err="1"/>
              <a:t>validation</a:t>
            </a:r>
            <a:r>
              <a:rPr lang="fi-FI" sz="1400" dirty="0"/>
              <a:t> data </a:t>
            </a:r>
            <a:r>
              <a:rPr lang="fi-FI" sz="1400" dirty="0" err="1"/>
              <a:t>periodically</a:t>
            </a:r>
            <a:r>
              <a:rPr lang="fi-FI" sz="1400" dirty="0"/>
              <a:t>.</a:t>
            </a:r>
          </a:p>
          <a:p>
            <a:pPr lvl="1" indent="-381000">
              <a:spcBef>
                <a:spcPts val="600"/>
              </a:spcBef>
              <a:buClr>
                <a:schemeClr val="accent1"/>
              </a:buClr>
              <a:buSzPts val="2400"/>
              <a:buChar char="◉"/>
            </a:pPr>
            <a:r>
              <a:rPr lang="fi-FI" sz="1400" dirty="0" err="1"/>
              <a:t>During</a:t>
            </a:r>
            <a:r>
              <a:rPr lang="fi-FI" sz="1400" dirty="0"/>
              <a:t> </a:t>
            </a:r>
            <a:r>
              <a:rPr lang="fi-FI" sz="1400" dirty="0" err="1"/>
              <a:t>previous</a:t>
            </a:r>
            <a:r>
              <a:rPr lang="fi-FI" sz="1400" dirty="0"/>
              <a:t> </a:t>
            </a:r>
            <a:r>
              <a:rPr lang="fi-FI" sz="1400" dirty="0" err="1"/>
              <a:t>training</a:t>
            </a:r>
            <a:r>
              <a:rPr lang="fi-FI" sz="1400" dirty="0"/>
              <a:t> </a:t>
            </a:r>
            <a:r>
              <a:rPr lang="fi-FI" sz="1400" dirty="0" err="1"/>
              <a:t>attempts</a:t>
            </a:r>
            <a:r>
              <a:rPr lang="fi-FI" sz="1400" dirty="0"/>
              <a:t>, it </a:t>
            </a:r>
            <a:r>
              <a:rPr lang="fi-FI" sz="1400" dirty="0" err="1"/>
              <a:t>was</a:t>
            </a:r>
            <a:r>
              <a:rPr lang="fi-FI" sz="1400" dirty="0"/>
              <a:t> </a:t>
            </a:r>
            <a:r>
              <a:rPr lang="fi-FI" sz="1400" dirty="0" err="1"/>
              <a:t>seen</a:t>
            </a:r>
            <a:r>
              <a:rPr lang="fi-FI" sz="1400" dirty="0"/>
              <a:t> </a:t>
            </a:r>
            <a:r>
              <a:rPr lang="fi-FI" sz="1400" dirty="0" err="1"/>
              <a:t>that</a:t>
            </a:r>
            <a:r>
              <a:rPr lang="fi-FI" sz="1400" dirty="0"/>
              <a:t> </a:t>
            </a:r>
            <a:r>
              <a:rPr lang="fi-FI" sz="1400" dirty="0" err="1"/>
              <a:t>loss</a:t>
            </a:r>
            <a:r>
              <a:rPr lang="fi-FI" sz="1400" dirty="0"/>
              <a:t> </a:t>
            </a:r>
            <a:r>
              <a:rPr lang="fi-FI" sz="1400" dirty="0" err="1"/>
              <a:t>could</a:t>
            </a:r>
            <a:r>
              <a:rPr lang="fi-FI" sz="1400" dirty="0"/>
              <a:t> </a:t>
            </a:r>
            <a:r>
              <a:rPr lang="fi-FI" sz="1400" dirty="0" err="1"/>
              <a:t>reach</a:t>
            </a:r>
            <a:r>
              <a:rPr lang="fi-FI" sz="1400" dirty="0"/>
              <a:t> </a:t>
            </a:r>
            <a:r>
              <a:rPr lang="fi-FI" sz="1400" dirty="0" err="1"/>
              <a:t>around</a:t>
            </a:r>
            <a:r>
              <a:rPr lang="fi-FI" sz="1400" dirty="0"/>
              <a:t> ~0.9 </a:t>
            </a:r>
            <a:r>
              <a:rPr lang="fi-FI" sz="1400" dirty="0" err="1"/>
              <a:t>while</a:t>
            </a:r>
            <a:r>
              <a:rPr lang="fi-FI" sz="1400" dirty="0"/>
              <a:t> </a:t>
            </a:r>
            <a:r>
              <a:rPr lang="fi-FI" sz="1400" dirty="0" err="1"/>
              <a:t>accuracy</a:t>
            </a:r>
            <a:r>
              <a:rPr lang="fi-FI" sz="1400" dirty="0"/>
              <a:t> </a:t>
            </a:r>
            <a:r>
              <a:rPr lang="fi-FI" sz="1400" dirty="0" err="1"/>
              <a:t>was</a:t>
            </a:r>
            <a:r>
              <a:rPr lang="fi-FI" sz="1400" dirty="0"/>
              <a:t> </a:t>
            </a:r>
            <a:r>
              <a:rPr lang="fi-FI" sz="1400" dirty="0" err="1"/>
              <a:t>around</a:t>
            </a:r>
            <a:r>
              <a:rPr lang="fi-FI" sz="1400" dirty="0"/>
              <a:t> 58%. I </a:t>
            </a:r>
            <a:r>
              <a:rPr lang="fi-FI" sz="1400" dirty="0" err="1"/>
              <a:t>figured</a:t>
            </a:r>
            <a:r>
              <a:rPr lang="fi-FI" sz="1400" dirty="0"/>
              <a:t> </a:t>
            </a:r>
            <a:r>
              <a:rPr lang="fi-FI" sz="1400" dirty="0" err="1"/>
              <a:t>that</a:t>
            </a:r>
            <a:r>
              <a:rPr lang="fi-FI" sz="1400" dirty="0"/>
              <a:t> </a:t>
            </a:r>
            <a:r>
              <a:rPr lang="fi-FI" sz="1400" dirty="0" err="1"/>
              <a:t>the</a:t>
            </a:r>
            <a:r>
              <a:rPr lang="fi-FI" sz="1400" dirty="0"/>
              <a:t> </a:t>
            </a:r>
            <a:r>
              <a:rPr lang="fi-FI" sz="1400" dirty="0" err="1"/>
              <a:t>model</a:t>
            </a:r>
            <a:r>
              <a:rPr lang="fi-FI" sz="1400" dirty="0"/>
              <a:t> </a:t>
            </a:r>
            <a:r>
              <a:rPr lang="fi-FI" sz="1400" dirty="0" err="1"/>
              <a:t>wouldn’t</a:t>
            </a:r>
            <a:r>
              <a:rPr lang="fi-FI" sz="1400" dirty="0"/>
              <a:t> </a:t>
            </a:r>
            <a:r>
              <a:rPr lang="fi-FI" sz="1400" dirty="0" err="1"/>
              <a:t>fit</a:t>
            </a:r>
            <a:r>
              <a:rPr lang="fi-FI" sz="1400" dirty="0"/>
              <a:t> on </a:t>
            </a:r>
            <a:r>
              <a:rPr lang="fi-FI" sz="1400" dirty="0" err="1"/>
              <a:t>test</a:t>
            </a:r>
            <a:r>
              <a:rPr lang="fi-FI" sz="1400" dirty="0"/>
              <a:t> data, as long as it </a:t>
            </a:r>
            <a:r>
              <a:rPr lang="fi-FI" sz="1400" dirty="0" err="1"/>
              <a:t>didn’t</a:t>
            </a:r>
            <a:r>
              <a:rPr lang="fi-FI" sz="1400" dirty="0"/>
              <a:t> </a:t>
            </a:r>
            <a:r>
              <a:rPr lang="fi-FI" sz="1400" dirty="0" err="1"/>
              <a:t>perform</a:t>
            </a:r>
            <a:r>
              <a:rPr lang="fi-FI" sz="1400" dirty="0"/>
              <a:t> </a:t>
            </a:r>
            <a:r>
              <a:rPr lang="fi-FI" sz="1400" dirty="0" err="1"/>
              <a:t>absurdly</a:t>
            </a:r>
            <a:r>
              <a:rPr lang="fi-FI" sz="1400" dirty="0"/>
              <a:t> </a:t>
            </a:r>
            <a:r>
              <a:rPr lang="fi-FI" sz="1400" dirty="0" err="1"/>
              <a:t>good</a:t>
            </a:r>
            <a:r>
              <a:rPr lang="fi-FI" sz="1400" dirty="0"/>
              <a:t> on </a:t>
            </a:r>
            <a:r>
              <a:rPr lang="fi-FI" sz="1400" dirty="0" err="1"/>
              <a:t>the</a:t>
            </a:r>
            <a:r>
              <a:rPr lang="fi-FI" sz="1400" dirty="0"/>
              <a:t> </a:t>
            </a:r>
            <a:r>
              <a:rPr lang="fi-FI" sz="1400" dirty="0" err="1"/>
              <a:t>test</a:t>
            </a:r>
            <a:r>
              <a:rPr lang="fi-FI" sz="1400" dirty="0"/>
              <a:t> data, and </a:t>
            </a:r>
            <a:r>
              <a:rPr lang="fi-FI" sz="1400" dirty="0" err="1"/>
              <a:t>loss</a:t>
            </a:r>
            <a:r>
              <a:rPr lang="fi-FI" sz="1400" dirty="0"/>
              <a:t> </a:t>
            </a:r>
            <a:r>
              <a:rPr lang="fi-FI" sz="1400" dirty="0" err="1"/>
              <a:t>wouldn’t</a:t>
            </a:r>
            <a:r>
              <a:rPr lang="fi-FI" sz="1400" dirty="0"/>
              <a:t> go </a:t>
            </a:r>
            <a:r>
              <a:rPr lang="fi-FI" sz="1400" dirty="0" err="1"/>
              <a:t>radically</a:t>
            </a:r>
            <a:r>
              <a:rPr lang="fi-FI" sz="1400" dirty="0"/>
              <a:t> </a:t>
            </a:r>
            <a:r>
              <a:rPr lang="fi-FI" sz="1400" dirty="0" err="1"/>
              <a:t>lower</a:t>
            </a:r>
            <a:r>
              <a:rPr lang="fi-FI" sz="1400" dirty="0"/>
              <a:t> </a:t>
            </a:r>
            <a:r>
              <a:rPr lang="fi-FI" sz="1400" dirty="0" err="1"/>
              <a:t>than</a:t>
            </a:r>
            <a:r>
              <a:rPr lang="fi-FI" sz="1400" dirty="0"/>
              <a:t> 0.9</a:t>
            </a:r>
          </a:p>
          <a:p>
            <a:pPr>
              <a:buClr>
                <a:schemeClr val="accent1"/>
              </a:buClr>
            </a:pPr>
            <a:r>
              <a:rPr lang="fi-FI" sz="1400" dirty="0"/>
              <a:t>In a </a:t>
            </a:r>
            <a:r>
              <a:rPr lang="fi-FI" sz="1400" dirty="0" err="1"/>
              <a:t>sense</a:t>
            </a:r>
            <a:r>
              <a:rPr lang="fi-FI" sz="1400" dirty="0"/>
              <a:t>, </a:t>
            </a:r>
            <a:r>
              <a:rPr lang="fi-FI" sz="1400" dirty="0" err="1"/>
              <a:t>our</a:t>
            </a:r>
            <a:r>
              <a:rPr lang="fi-FI" sz="1400" dirty="0"/>
              <a:t> </a:t>
            </a:r>
            <a:r>
              <a:rPr lang="fi-FI" sz="1400" dirty="0" err="1"/>
              <a:t>validation</a:t>
            </a:r>
            <a:r>
              <a:rPr lang="fi-FI" sz="1400" dirty="0"/>
              <a:t> set </a:t>
            </a:r>
            <a:r>
              <a:rPr lang="fi-FI" sz="1400" dirty="0" err="1"/>
              <a:t>was</a:t>
            </a:r>
            <a:r>
              <a:rPr lang="fi-FI" sz="1400" dirty="0"/>
              <a:t> </a:t>
            </a:r>
            <a:r>
              <a:rPr lang="fi-FI" sz="1400" dirty="0" err="1"/>
              <a:t>used</a:t>
            </a:r>
            <a:r>
              <a:rPr lang="fi-FI" sz="1400" dirty="0"/>
              <a:t> for </a:t>
            </a:r>
            <a:r>
              <a:rPr lang="fi-FI" sz="1400" dirty="0" err="1"/>
              <a:t>validating</a:t>
            </a:r>
            <a:r>
              <a:rPr lang="fi-FI" sz="1400" dirty="0"/>
              <a:t> </a:t>
            </a:r>
            <a:r>
              <a:rPr lang="fi-FI" sz="1400" dirty="0" err="1"/>
              <a:t>hyperparameters</a:t>
            </a:r>
            <a:r>
              <a:rPr lang="fi-FI" sz="1400" dirty="0"/>
              <a:t> and </a:t>
            </a:r>
            <a:r>
              <a:rPr lang="fi-FI" sz="1400" dirty="0" err="1"/>
              <a:t>initial</a:t>
            </a:r>
            <a:r>
              <a:rPr lang="fi-FI" sz="1400" dirty="0"/>
              <a:t> </a:t>
            </a:r>
            <a:r>
              <a:rPr lang="fi-FI" sz="1400" dirty="0" err="1"/>
              <a:t>model</a:t>
            </a:r>
            <a:r>
              <a:rPr lang="fi-FI" sz="1400" dirty="0"/>
              <a:t> </a:t>
            </a:r>
            <a:r>
              <a:rPr lang="fi-FI" sz="1400" dirty="0" err="1"/>
              <a:t>fit</a:t>
            </a:r>
            <a:r>
              <a:rPr lang="fi-FI" sz="1400" dirty="0"/>
              <a:t>, and </a:t>
            </a:r>
            <a:r>
              <a:rPr lang="fi-FI" sz="1400" dirty="0" err="1"/>
              <a:t>also</a:t>
            </a:r>
            <a:r>
              <a:rPr lang="fi-FI" sz="1400" dirty="0"/>
              <a:t> for </a:t>
            </a:r>
            <a:r>
              <a:rPr lang="fi-FI" sz="1400" dirty="0" err="1"/>
              <a:t>validating</a:t>
            </a:r>
            <a:r>
              <a:rPr lang="fi-FI" sz="1400" dirty="0"/>
              <a:t> </a:t>
            </a:r>
            <a:r>
              <a:rPr lang="fi-FI" sz="1400" dirty="0" err="1"/>
              <a:t>test</a:t>
            </a:r>
            <a:r>
              <a:rPr lang="fi-FI" sz="1400" dirty="0"/>
              <a:t> </a:t>
            </a:r>
            <a:r>
              <a:rPr lang="fi-FI" sz="1400" dirty="0" err="1"/>
              <a:t>sanity-check</a:t>
            </a:r>
            <a:r>
              <a:rPr lang="fi-FI" sz="1400" dirty="0"/>
              <a:t>. It </a:t>
            </a:r>
            <a:r>
              <a:rPr lang="fi-FI" sz="1400" dirty="0" err="1"/>
              <a:t>could</a:t>
            </a:r>
            <a:r>
              <a:rPr lang="fi-FI" sz="1400" dirty="0"/>
              <a:t> </a:t>
            </a:r>
            <a:r>
              <a:rPr lang="fi-FI" sz="1400" dirty="0" err="1"/>
              <a:t>be</a:t>
            </a:r>
            <a:r>
              <a:rPr lang="fi-FI" sz="1400" dirty="0"/>
              <a:t>, </a:t>
            </a:r>
            <a:r>
              <a:rPr lang="fi-FI" sz="1400" dirty="0" err="1"/>
              <a:t>that</a:t>
            </a:r>
            <a:r>
              <a:rPr lang="fi-FI" sz="1400" dirty="0"/>
              <a:t> </a:t>
            </a:r>
            <a:r>
              <a:rPr lang="fi-FI" sz="1400" dirty="0" err="1"/>
              <a:t>too</a:t>
            </a:r>
            <a:r>
              <a:rPr lang="fi-FI" sz="1400" dirty="0"/>
              <a:t> </a:t>
            </a:r>
            <a:r>
              <a:rPr lang="fi-FI" sz="1400" dirty="0" err="1"/>
              <a:t>much</a:t>
            </a:r>
            <a:r>
              <a:rPr lang="fi-FI" sz="1400" dirty="0"/>
              <a:t> </a:t>
            </a:r>
            <a:r>
              <a:rPr lang="fi-FI" sz="1400" dirty="0" err="1"/>
              <a:t>depends</a:t>
            </a:r>
            <a:r>
              <a:rPr lang="fi-FI" sz="1400" dirty="0"/>
              <a:t> on </a:t>
            </a:r>
            <a:r>
              <a:rPr lang="fi-FI" sz="1400" dirty="0" err="1"/>
              <a:t>validation</a:t>
            </a:r>
            <a:r>
              <a:rPr lang="fi-FI" sz="1400" dirty="0"/>
              <a:t> set </a:t>
            </a:r>
            <a:r>
              <a:rPr lang="fi-FI" sz="1400" dirty="0" err="1"/>
              <a:t>choice</a:t>
            </a:r>
            <a:r>
              <a:rPr lang="fi-FI" sz="1400" dirty="0"/>
              <a:t>, </a:t>
            </a:r>
            <a:r>
              <a:rPr lang="fi-FI" sz="1400" dirty="0" err="1"/>
              <a:t>but</a:t>
            </a:r>
            <a:r>
              <a:rPr lang="fi-FI" sz="1400" dirty="0"/>
              <a:t> I </a:t>
            </a:r>
            <a:r>
              <a:rPr lang="fi-FI" sz="1400" dirty="0" err="1"/>
              <a:t>don’t</a:t>
            </a:r>
            <a:r>
              <a:rPr lang="fi-FI" sz="1400" dirty="0"/>
              <a:t> </a:t>
            </a:r>
            <a:r>
              <a:rPr lang="fi-FI" sz="1400" dirty="0" err="1"/>
              <a:t>see</a:t>
            </a:r>
            <a:r>
              <a:rPr lang="fi-FI" sz="1400" dirty="0"/>
              <a:t> it in </a:t>
            </a:r>
            <a:r>
              <a:rPr lang="fi-FI" sz="1400" dirty="0" err="1"/>
              <a:t>this</a:t>
            </a:r>
            <a:r>
              <a:rPr lang="fi-FI" sz="1400" dirty="0"/>
              <a:t> case.</a:t>
            </a:r>
          </a:p>
          <a:p>
            <a:pPr>
              <a:buClr>
                <a:schemeClr val="accent1"/>
              </a:buClr>
            </a:pPr>
            <a:endParaRPr lang="fi-FI" sz="1400" dirty="0"/>
          </a:p>
          <a:p>
            <a:pPr marL="76200" indent="0">
              <a:buClr>
                <a:schemeClr val="accent1"/>
              </a:buClr>
              <a:buNone/>
            </a:pPr>
            <a:r>
              <a:rPr lang="fi-FI" sz="1400" b="1" dirty="0" err="1"/>
              <a:t>Finally</a:t>
            </a:r>
            <a:r>
              <a:rPr lang="fi-FI" sz="1400" dirty="0"/>
              <a:t>, </a:t>
            </a:r>
            <a:r>
              <a:rPr lang="fi-FI" sz="1400" dirty="0" err="1"/>
              <a:t>fine</a:t>
            </a:r>
            <a:r>
              <a:rPr lang="fi-FI" sz="1400" dirty="0"/>
              <a:t> </a:t>
            </a:r>
            <a:r>
              <a:rPr lang="fi-FI" sz="1400" dirty="0" err="1"/>
              <a:t>tuning</a:t>
            </a:r>
            <a:r>
              <a:rPr lang="fi-FI" sz="1400" dirty="0"/>
              <a:t> for </a:t>
            </a:r>
            <a:r>
              <a:rPr lang="fi-FI" sz="1400" dirty="0" err="1"/>
              <a:t>few</a:t>
            </a:r>
            <a:r>
              <a:rPr lang="fi-FI" sz="1400" dirty="0"/>
              <a:t> </a:t>
            </a:r>
            <a:r>
              <a:rPr lang="fi-FI" sz="1400" dirty="0" err="1"/>
              <a:t>epochs</a:t>
            </a:r>
            <a:r>
              <a:rPr lang="fi-FI" sz="1400" dirty="0"/>
              <a:t> </a:t>
            </a:r>
            <a:r>
              <a:rPr lang="fi-FI" sz="1400" dirty="0" err="1"/>
              <a:t>was</a:t>
            </a:r>
            <a:r>
              <a:rPr lang="fi-FI" sz="1400" dirty="0"/>
              <a:t> </a:t>
            </a:r>
            <a:r>
              <a:rPr lang="fi-FI" sz="1400" dirty="0" err="1"/>
              <a:t>done</a:t>
            </a:r>
            <a:r>
              <a:rPr lang="fi-FI" sz="1400" dirty="0"/>
              <a:t> on </a:t>
            </a:r>
            <a:r>
              <a:rPr lang="fi-FI" sz="1400" dirty="0" err="1"/>
              <a:t>validation</a:t>
            </a:r>
            <a:r>
              <a:rPr lang="fi-FI" sz="1400" dirty="0"/>
              <a:t> data </a:t>
            </a:r>
            <a:r>
              <a:rPr lang="fi-FI" sz="1400" dirty="0" err="1"/>
              <a:t>also</a:t>
            </a:r>
            <a:r>
              <a:rPr lang="fi-FI" sz="1400" dirty="0"/>
              <a:t>, to </a:t>
            </a:r>
            <a:r>
              <a:rPr lang="fi-FI" sz="1400" dirty="0" err="1"/>
              <a:t>get</a:t>
            </a:r>
            <a:r>
              <a:rPr lang="fi-FI" sz="1400" dirty="0"/>
              <a:t> </a:t>
            </a:r>
            <a:r>
              <a:rPr lang="fi-FI" sz="1400" dirty="0" err="1"/>
              <a:t>the</a:t>
            </a:r>
            <a:r>
              <a:rPr lang="fi-FI" sz="1400" dirty="0"/>
              <a:t> </a:t>
            </a:r>
            <a:r>
              <a:rPr lang="fi-FI" sz="1400" dirty="0" err="1"/>
              <a:t>last</a:t>
            </a:r>
            <a:r>
              <a:rPr lang="fi-FI" sz="1400" dirty="0"/>
              <a:t> </a:t>
            </a:r>
            <a:r>
              <a:rPr lang="fi-FI" sz="1400" dirty="0" err="1"/>
              <a:t>squeeze</a:t>
            </a:r>
            <a:r>
              <a:rPr lang="fi-FI" sz="1400" dirty="0"/>
              <a:t> out of </a:t>
            </a:r>
            <a:r>
              <a:rPr lang="fi-FI" sz="1400" dirty="0" err="1"/>
              <a:t>the</a:t>
            </a:r>
            <a:r>
              <a:rPr lang="fi-FI" sz="1400" dirty="0"/>
              <a:t> </a:t>
            </a:r>
            <a:r>
              <a:rPr lang="fi-FI" sz="1400" dirty="0" err="1"/>
              <a:t>initial</a:t>
            </a:r>
            <a:r>
              <a:rPr lang="fi-FI" sz="1400" dirty="0"/>
              <a:t> data </a:t>
            </a:r>
            <a:r>
              <a:rPr lang="fi-FI" sz="1400" dirty="0" err="1"/>
              <a:t>distribution</a:t>
            </a:r>
            <a:r>
              <a:rPr lang="fi-FI" sz="1400" dirty="0"/>
              <a:t> </a:t>
            </a:r>
            <a:r>
              <a:rPr lang="fi-FI" sz="1400" dirty="0" err="1"/>
              <a:t>that</a:t>
            </a:r>
            <a:r>
              <a:rPr lang="fi-FI" sz="1400" dirty="0"/>
              <a:t> </a:t>
            </a:r>
            <a:r>
              <a:rPr lang="fi-FI" sz="1400" dirty="0" err="1"/>
              <a:t>was</a:t>
            </a:r>
            <a:r>
              <a:rPr lang="fi-FI" sz="1400" dirty="0"/>
              <a:t> </a:t>
            </a:r>
            <a:r>
              <a:rPr lang="fi-FI" sz="1400" dirty="0" err="1"/>
              <a:t>given</a:t>
            </a:r>
            <a:r>
              <a:rPr lang="fi-FI" sz="1000" dirty="0"/>
              <a:t>.</a:t>
            </a:r>
            <a:endParaRPr lang="fi-FI" sz="1400" dirty="0"/>
          </a:p>
        </p:txBody>
      </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31</a:t>
            </a:fld>
            <a:endParaRPr/>
          </a:p>
        </p:txBody>
      </p:sp>
      <p:sp>
        <p:nvSpPr>
          <p:cNvPr id="12" name="Google Shape;112;p15">
            <a:extLst>
              <a:ext uri="{FF2B5EF4-FFF2-40B4-BE49-F238E27FC236}">
                <a16:creationId xmlns:a16="http://schemas.microsoft.com/office/drawing/2014/main" id="{8BB06796-59A1-4E95-8C91-B5E84845FE47}"/>
              </a:ext>
            </a:extLst>
          </p:cNvPr>
          <p:cNvSpPr txBox="1"/>
          <p:nvPr/>
        </p:nvSpPr>
        <p:spPr>
          <a:xfrm>
            <a:off x="752119" y="842239"/>
            <a:ext cx="543900" cy="5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dk1"/>
                </a:solidFill>
                <a:latin typeface="Lora"/>
                <a:ea typeface="Lora"/>
                <a:cs typeface="Lora"/>
                <a:sym typeface="Lora"/>
              </a:rPr>
              <a:t>3</a:t>
            </a:r>
            <a:endParaRPr sz="2000" dirty="0">
              <a:latin typeface="Lora"/>
              <a:ea typeface="Lora"/>
              <a:cs typeface="Lora"/>
              <a:sym typeface="Lora"/>
            </a:endParaRPr>
          </a:p>
        </p:txBody>
      </p:sp>
    </p:spTree>
    <p:extLst>
      <p:ext uri="{BB962C8B-B14F-4D97-AF65-F5344CB8AC3E}">
        <p14:creationId xmlns:p14="http://schemas.microsoft.com/office/powerpoint/2010/main" val="35228597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Limits of the model and data</a:t>
            </a:r>
            <a:endParaRPr dirty="0">
              <a:highlight>
                <a:schemeClr val="accent1"/>
              </a:highlight>
            </a:endParaRPr>
          </a:p>
        </p:txBody>
      </p:sp>
      <p:sp>
        <p:nvSpPr>
          <p:cNvPr id="125" name="Google Shape;125;p17"/>
          <p:cNvSpPr txBox="1">
            <a:spLocks noGrp="1"/>
          </p:cNvSpPr>
          <p:nvPr>
            <p:ph type="body" idx="1"/>
          </p:nvPr>
        </p:nvSpPr>
        <p:spPr>
          <a:xfrm>
            <a:off x="193413" y="1322763"/>
            <a:ext cx="6702235" cy="113168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Clr>
                <a:schemeClr val="accent1"/>
              </a:buClr>
              <a:buSzPts val="2400"/>
              <a:buChar char="◉"/>
            </a:pPr>
            <a:r>
              <a:rPr lang="fi-FI" sz="1400" dirty="0"/>
              <a:t>By </a:t>
            </a:r>
            <a:r>
              <a:rPr lang="fi-FI" sz="1400" dirty="0" err="1"/>
              <a:t>inspecting</a:t>
            </a:r>
            <a:r>
              <a:rPr lang="fi-FI" sz="1400" dirty="0"/>
              <a:t> </a:t>
            </a:r>
            <a:r>
              <a:rPr lang="fi-FI" sz="1400" dirty="0" err="1"/>
              <a:t>the</a:t>
            </a:r>
            <a:r>
              <a:rPr lang="fi-FI" sz="1400" dirty="0"/>
              <a:t> </a:t>
            </a:r>
            <a:r>
              <a:rPr lang="fi-FI" sz="1400" dirty="0" err="1"/>
              <a:t>model</a:t>
            </a:r>
            <a:r>
              <a:rPr lang="fi-FI" sz="1400" dirty="0"/>
              <a:t> </a:t>
            </a:r>
            <a:r>
              <a:rPr lang="fi-FI" sz="1400" dirty="0" err="1"/>
              <a:t>predictive</a:t>
            </a:r>
            <a:r>
              <a:rPr lang="fi-FI" sz="1400" dirty="0"/>
              <a:t> </a:t>
            </a:r>
            <a:r>
              <a:rPr lang="fi-FI" sz="1400" dirty="0" err="1"/>
              <a:t>distribution</a:t>
            </a:r>
            <a:r>
              <a:rPr lang="fi-FI" sz="1400" dirty="0"/>
              <a:t>, it </a:t>
            </a:r>
            <a:r>
              <a:rPr lang="fi-FI" sz="1400" dirty="0" err="1"/>
              <a:t>seems</a:t>
            </a:r>
            <a:r>
              <a:rPr lang="fi-FI" sz="1400" dirty="0"/>
              <a:t> </a:t>
            </a:r>
            <a:r>
              <a:rPr lang="fi-FI" sz="1400" dirty="0" err="1"/>
              <a:t>like</a:t>
            </a:r>
            <a:r>
              <a:rPr lang="fi-FI" sz="1400" dirty="0"/>
              <a:t> it </a:t>
            </a:r>
            <a:r>
              <a:rPr lang="fi-FI" sz="1400" dirty="0" err="1"/>
              <a:t>follows</a:t>
            </a:r>
            <a:r>
              <a:rPr lang="fi-FI" sz="1400" dirty="0"/>
              <a:t> </a:t>
            </a:r>
            <a:r>
              <a:rPr lang="fi-FI" sz="1400" dirty="0" err="1"/>
              <a:t>the</a:t>
            </a:r>
            <a:r>
              <a:rPr lang="fi-FI" sz="1400" dirty="0"/>
              <a:t> </a:t>
            </a:r>
            <a:r>
              <a:rPr lang="fi-FI" sz="1400" dirty="0" err="1"/>
              <a:t>original</a:t>
            </a:r>
            <a:r>
              <a:rPr lang="fi-FI" sz="1400" dirty="0"/>
              <a:t> data </a:t>
            </a:r>
            <a:r>
              <a:rPr lang="fi-FI" sz="1400" dirty="0" err="1"/>
              <a:t>distribution</a:t>
            </a:r>
            <a:r>
              <a:rPr lang="fi-FI" sz="1400" dirty="0"/>
              <a:t> </a:t>
            </a:r>
            <a:r>
              <a:rPr lang="fi-FI" sz="1400" dirty="0" err="1"/>
              <a:t>quite</a:t>
            </a:r>
            <a:r>
              <a:rPr lang="fi-FI" sz="1400" dirty="0"/>
              <a:t> </a:t>
            </a:r>
            <a:r>
              <a:rPr lang="fi-FI" sz="1400" dirty="0" err="1"/>
              <a:t>much</a:t>
            </a:r>
            <a:r>
              <a:rPr lang="fi-FI" sz="1400" dirty="0"/>
              <a:t>. </a:t>
            </a:r>
            <a:r>
              <a:rPr lang="fi-FI" sz="1400" dirty="0" err="1"/>
              <a:t>This</a:t>
            </a:r>
            <a:r>
              <a:rPr lang="fi-FI" sz="1400" dirty="0"/>
              <a:t> </a:t>
            </a:r>
            <a:r>
              <a:rPr lang="fi-FI" sz="1400" dirty="0" err="1"/>
              <a:t>model</a:t>
            </a:r>
            <a:r>
              <a:rPr lang="fi-FI" sz="1400" dirty="0"/>
              <a:t> </a:t>
            </a:r>
            <a:r>
              <a:rPr lang="fi-FI" sz="1400" dirty="0" err="1"/>
              <a:t>would</a:t>
            </a:r>
            <a:r>
              <a:rPr lang="fi-FI" sz="1400" dirty="0"/>
              <a:t> </a:t>
            </a:r>
            <a:r>
              <a:rPr lang="fi-FI" sz="1400" dirty="0" err="1"/>
              <a:t>be</a:t>
            </a:r>
            <a:r>
              <a:rPr lang="fi-FI" sz="1400" dirty="0"/>
              <a:t> </a:t>
            </a:r>
            <a:r>
              <a:rPr lang="fi-FI" sz="1400" dirty="0" err="1"/>
              <a:t>effective</a:t>
            </a:r>
            <a:r>
              <a:rPr lang="fi-FI" sz="1400" dirty="0"/>
              <a:t> for </a:t>
            </a:r>
            <a:r>
              <a:rPr lang="fi-FI" sz="1400" dirty="0" err="1"/>
              <a:t>detecting</a:t>
            </a:r>
            <a:r>
              <a:rPr lang="fi-FI" sz="1400" dirty="0"/>
              <a:t> </a:t>
            </a:r>
            <a:r>
              <a:rPr lang="fi-FI" sz="1400" dirty="0" err="1"/>
              <a:t>happiness</a:t>
            </a:r>
            <a:r>
              <a:rPr lang="fi-FI" sz="1400" dirty="0"/>
              <a:t> and </a:t>
            </a:r>
            <a:r>
              <a:rPr lang="fi-FI" sz="1400" dirty="0" err="1"/>
              <a:t>surprise</a:t>
            </a:r>
            <a:r>
              <a:rPr lang="fi-FI" sz="1400" dirty="0"/>
              <a:t>, as it </a:t>
            </a:r>
            <a:r>
              <a:rPr lang="fi-FI" sz="1400" dirty="0" err="1"/>
              <a:t>has</a:t>
            </a:r>
            <a:r>
              <a:rPr lang="fi-FI" sz="1400" dirty="0"/>
              <a:t> </a:t>
            </a:r>
            <a:r>
              <a:rPr lang="fi-FI" sz="1400" dirty="0" err="1"/>
              <a:t>over</a:t>
            </a:r>
            <a:r>
              <a:rPr lang="fi-FI" sz="1400" dirty="0"/>
              <a:t> 70% </a:t>
            </a:r>
            <a:r>
              <a:rPr lang="fi-FI" sz="1400" dirty="0" err="1"/>
              <a:t>recall</a:t>
            </a:r>
            <a:r>
              <a:rPr lang="fi-FI" sz="1400" dirty="0"/>
              <a:t> and </a:t>
            </a:r>
            <a:r>
              <a:rPr lang="fi-FI" sz="1400" dirty="0" err="1"/>
              <a:t>precision</a:t>
            </a:r>
            <a:r>
              <a:rPr lang="fi-FI" sz="1400" dirty="0"/>
              <a:t> on </a:t>
            </a:r>
            <a:r>
              <a:rPr lang="fi-FI" sz="1400" dirty="0" err="1"/>
              <a:t>those</a:t>
            </a:r>
            <a:r>
              <a:rPr lang="fi-FI" sz="1400" dirty="0"/>
              <a:t>.</a:t>
            </a:r>
          </a:p>
        </p:txBody>
      </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32</a:t>
            </a:fld>
            <a:endParaRPr/>
          </a:p>
        </p:txBody>
      </p:sp>
      <p:sp>
        <p:nvSpPr>
          <p:cNvPr id="12" name="Google Shape;112;p15">
            <a:extLst>
              <a:ext uri="{FF2B5EF4-FFF2-40B4-BE49-F238E27FC236}">
                <a16:creationId xmlns:a16="http://schemas.microsoft.com/office/drawing/2014/main" id="{8BB06796-59A1-4E95-8C91-B5E84845FE47}"/>
              </a:ext>
            </a:extLst>
          </p:cNvPr>
          <p:cNvSpPr txBox="1"/>
          <p:nvPr/>
        </p:nvSpPr>
        <p:spPr>
          <a:xfrm>
            <a:off x="752119" y="842239"/>
            <a:ext cx="543900" cy="5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dk1"/>
                </a:solidFill>
                <a:latin typeface="Lora"/>
                <a:ea typeface="Lora"/>
                <a:cs typeface="Lora"/>
                <a:sym typeface="Lora"/>
              </a:rPr>
              <a:t>3</a:t>
            </a:r>
            <a:endParaRPr sz="2000" dirty="0">
              <a:latin typeface="Lora"/>
              <a:ea typeface="Lora"/>
              <a:cs typeface="Lora"/>
              <a:sym typeface="Lora"/>
            </a:endParaRPr>
          </a:p>
        </p:txBody>
      </p:sp>
      <p:pic>
        <p:nvPicPr>
          <p:cNvPr id="6" name="Kuva 5">
            <a:extLst>
              <a:ext uri="{FF2B5EF4-FFF2-40B4-BE49-F238E27FC236}">
                <a16:creationId xmlns:a16="http://schemas.microsoft.com/office/drawing/2014/main" id="{AD80AC6E-B472-4952-8D9F-F8EC6431B323}"/>
              </a:ext>
            </a:extLst>
          </p:cNvPr>
          <p:cNvPicPr>
            <a:picLocks noChangeAspect="1"/>
          </p:cNvPicPr>
          <p:nvPr/>
        </p:nvPicPr>
        <p:blipFill rotWithShape="1">
          <a:blip r:embed="rId3"/>
          <a:srcRect l="8603" t="9271" r="9318" b="8456"/>
          <a:stretch/>
        </p:blipFill>
        <p:spPr>
          <a:xfrm>
            <a:off x="4909530" y="2218219"/>
            <a:ext cx="4041057" cy="2531632"/>
          </a:xfrm>
          <a:prstGeom prst="rect">
            <a:avLst/>
          </a:prstGeom>
        </p:spPr>
      </p:pic>
      <p:sp>
        <p:nvSpPr>
          <p:cNvPr id="7" name="Google Shape;125;p17">
            <a:extLst>
              <a:ext uri="{FF2B5EF4-FFF2-40B4-BE49-F238E27FC236}">
                <a16:creationId xmlns:a16="http://schemas.microsoft.com/office/drawing/2014/main" id="{295BF32F-98B9-40FC-B08C-C9398A05979F}"/>
              </a:ext>
            </a:extLst>
          </p:cNvPr>
          <p:cNvSpPr txBox="1">
            <a:spLocks/>
          </p:cNvSpPr>
          <p:nvPr/>
        </p:nvSpPr>
        <p:spPr>
          <a:xfrm>
            <a:off x="193412" y="2299894"/>
            <a:ext cx="4639845" cy="185271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FFCD00"/>
              </a:buClr>
              <a:buSzPts val="2400"/>
              <a:buFont typeface="Quattrocento Sans"/>
              <a:buChar char="◉"/>
              <a:defRPr sz="2400" b="0" i="0" u="none" strike="noStrike" cap="none">
                <a:solidFill>
                  <a:schemeClr val="dk1"/>
                </a:solidFill>
                <a:latin typeface="Quattrocento Sans"/>
                <a:ea typeface="Quattrocento Sans"/>
                <a:cs typeface="Quattrocento Sans"/>
                <a:sym typeface="Quattrocento Sans"/>
              </a:defRPr>
            </a:lvl1pPr>
            <a:lvl2pPr marL="914400" marR="0" lvl="1" indent="-355600" algn="l" rtl="0">
              <a:lnSpc>
                <a:spcPct val="100000"/>
              </a:lnSpc>
              <a:spcBef>
                <a:spcPts val="0"/>
              </a:spcBef>
              <a:spcAft>
                <a:spcPts val="0"/>
              </a:spcAft>
              <a:buClr>
                <a:srgbClr val="FFCD00"/>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2pPr>
            <a:lvl3pPr marL="1371600" marR="0" lvl="2" indent="-355600" algn="l" rtl="0">
              <a:lnSpc>
                <a:spcPct val="100000"/>
              </a:lnSpc>
              <a:spcBef>
                <a:spcPts val="0"/>
              </a:spcBef>
              <a:spcAft>
                <a:spcPts val="0"/>
              </a:spcAft>
              <a:buClr>
                <a:srgbClr val="FFCD00"/>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3pPr>
            <a:lvl4pPr marL="1828800" marR="0" lvl="3"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4pPr>
            <a:lvl5pPr marL="2286000" marR="0" lvl="4"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5pPr>
            <a:lvl6pPr marL="2743200" marR="0" lvl="5"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6pPr>
            <a:lvl7pPr marL="3200400" marR="0" lvl="6"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7pPr>
            <a:lvl8pPr marL="3657600" marR="0" lvl="7"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8pPr>
            <a:lvl9pPr marL="4114800" marR="0" lvl="8"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9pPr>
          </a:lstStyle>
          <a:p>
            <a:pPr>
              <a:buClr>
                <a:schemeClr val="accent1"/>
              </a:buClr>
            </a:pPr>
            <a:r>
              <a:rPr lang="fi-FI" sz="1400" dirty="0" err="1"/>
              <a:t>The</a:t>
            </a:r>
            <a:r>
              <a:rPr lang="fi-FI" sz="1400" dirty="0"/>
              <a:t> </a:t>
            </a:r>
            <a:r>
              <a:rPr lang="fi-FI" sz="1400" dirty="0" err="1"/>
              <a:t>challenge</a:t>
            </a:r>
            <a:r>
              <a:rPr lang="fi-FI" sz="1400" dirty="0"/>
              <a:t> </a:t>
            </a:r>
            <a:r>
              <a:rPr lang="fi-FI" sz="1400" dirty="0" err="1"/>
              <a:t>addressed</a:t>
            </a:r>
            <a:r>
              <a:rPr lang="fi-FI" sz="1400" dirty="0"/>
              <a:t> </a:t>
            </a:r>
            <a:r>
              <a:rPr lang="fi-FI" sz="1400" dirty="0" err="1"/>
              <a:t>detecting</a:t>
            </a:r>
            <a:r>
              <a:rPr lang="fi-FI" sz="1400" dirty="0"/>
              <a:t> ”</a:t>
            </a:r>
            <a:r>
              <a:rPr lang="fi-FI" sz="1400" dirty="0" err="1"/>
              <a:t>hard</a:t>
            </a:r>
            <a:r>
              <a:rPr lang="fi-FI" sz="1400" dirty="0"/>
              <a:t> </a:t>
            </a:r>
            <a:r>
              <a:rPr lang="fi-FI" sz="1400" dirty="0" err="1"/>
              <a:t>feelings</a:t>
            </a:r>
            <a:r>
              <a:rPr lang="fi-FI" sz="1400" dirty="0"/>
              <a:t>”, </a:t>
            </a:r>
            <a:r>
              <a:rPr lang="fi-FI" sz="1400" dirty="0" err="1"/>
              <a:t>such</a:t>
            </a:r>
            <a:r>
              <a:rPr lang="fi-FI" sz="1400" dirty="0"/>
              <a:t> as </a:t>
            </a:r>
            <a:r>
              <a:rPr lang="fi-FI" sz="1400" dirty="0" err="1"/>
              <a:t>fear</a:t>
            </a:r>
            <a:r>
              <a:rPr lang="fi-FI" sz="1400" dirty="0"/>
              <a:t> and </a:t>
            </a:r>
            <a:r>
              <a:rPr lang="fi-FI" sz="1400" dirty="0" err="1"/>
              <a:t>disgust</a:t>
            </a:r>
            <a:r>
              <a:rPr lang="fi-FI" sz="1400" dirty="0"/>
              <a:t>. </a:t>
            </a:r>
            <a:r>
              <a:rPr lang="fi-FI" sz="1400" dirty="0" err="1"/>
              <a:t>These</a:t>
            </a:r>
            <a:r>
              <a:rPr lang="fi-FI" sz="1400" dirty="0"/>
              <a:t> </a:t>
            </a:r>
            <a:r>
              <a:rPr lang="fi-FI" sz="1400" dirty="0" err="1"/>
              <a:t>emotions</a:t>
            </a:r>
            <a:r>
              <a:rPr lang="fi-FI" sz="1400" dirty="0"/>
              <a:t> </a:t>
            </a:r>
            <a:r>
              <a:rPr lang="fi-FI" sz="1400" dirty="0" err="1"/>
              <a:t>are</a:t>
            </a:r>
            <a:r>
              <a:rPr lang="fi-FI" sz="1400" dirty="0"/>
              <a:t> </a:t>
            </a:r>
            <a:r>
              <a:rPr lang="fi-FI" sz="1400" dirty="0" err="1"/>
              <a:t>by</a:t>
            </a:r>
            <a:r>
              <a:rPr lang="fi-FI" sz="1400" dirty="0"/>
              <a:t> </a:t>
            </a:r>
            <a:r>
              <a:rPr lang="fi-FI" sz="1400" dirty="0" err="1"/>
              <a:t>far</a:t>
            </a:r>
            <a:r>
              <a:rPr lang="fi-FI" sz="1400" dirty="0"/>
              <a:t> </a:t>
            </a:r>
            <a:r>
              <a:rPr lang="fi-FI" sz="1400" dirty="0" err="1"/>
              <a:t>the</a:t>
            </a:r>
            <a:r>
              <a:rPr lang="fi-FI" sz="1400" dirty="0"/>
              <a:t> </a:t>
            </a:r>
            <a:r>
              <a:rPr lang="fi-FI" sz="1400" dirty="0" err="1"/>
              <a:t>hardest</a:t>
            </a:r>
            <a:r>
              <a:rPr lang="fi-FI" sz="1400" dirty="0"/>
              <a:t> to </a:t>
            </a:r>
            <a:r>
              <a:rPr lang="fi-FI" sz="1400" dirty="0" err="1"/>
              <a:t>detect</a:t>
            </a:r>
            <a:r>
              <a:rPr lang="fi-FI" sz="1400" dirty="0"/>
              <a:t> </a:t>
            </a:r>
            <a:r>
              <a:rPr lang="fi-FI" sz="1400" dirty="0" err="1"/>
              <a:t>with</a:t>
            </a:r>
            <a:r>
              <a:rPr lang="fi-FI" sz="1400" dirty="0"/>
              <a:t> </a:t>
            </a:r>
            <a:r>
              <a:rPr lang="fi-FI" sz="1400" dirty="0" err="1"/>
              <a:t>machine</a:t>
            </a:r>
            <a:r>
              <a:rPr lang="fi-FI" sz="1400" dirty="0"/>
              <a:t>, </a:t>
            </a:r>
            <a:r>
              <a:rPr lang="fi-FI" sz="1400" dirty="0" err="1"/>
              <a:t>although</a:t>
            </a:r>
            <a:r>
              <a:rPr lang="fi-FI" sz="1400" dirty="0"/>
              <a:t> </a:t>
            </a:r>
            <a:r>
              <a:rPr lang="fi-FI" sz="1400" dirty="0" err="1"/>
              <a:t>they</a:t>
            </a:r>
            <a:r>
              <a:rPr lang="fi-FI" sz="1400" dirty="0"/>
              <a:t> </a:t>
            </a:r>
            <a:r>
              <a:rPr lang="fi-FI" sz="1400" dirty="0" err="1"/>
              <a:t>are</a:t>
            </a:r>
            <a:r>
              <a:rPr lang="fi-FI" sz="1400" dirty="0"/>
              <a:t> </a:t>
            </a:r>
            <a:r>
              <a:rPr lang="fi-FI" sz="1400" dirty="0" err="1"/>
              <a:t>often</a:t>
            </a:r>
            <a:r>
              <a:rPr lang="fi-FI" sz="1400" dirty="0"/>
              <a:t> </a:t>
            </a:r>
            <a:r>
              <a:rPr lang="fi-FI" sz="1400" dirty="0" err="1"/>
              <a:t>easy</a:t>
            </a:r>
            <a:r>
              <a:rPr lang="fi-FI" sz="1400" dirty="0"/>
              <a:t> to </a:t>
            </a:r>
            <a:r>
              <a:rPr lang="fi-FI" sz="1400" dirty="0" err="1"/>
              <a:t>interpret</a:t>
            </a:r>
            <a:r>
              <a:rPr lang="fi-FI" sz="1400" dirty="0"/>
              <a:t> </a:t>
            </a:r>
            <a:r>
              <a:rPr lang="fi-FI" sz="1400" dirty="0" err="1"/>
              <a:t>from</a:t>
            </a:r>
            <a:r>
              <a:rPr lang="fi-FI" sz="1400" dirty="0"/>
              <a:t> </a:t>
            </a:r>
            <a:r>
              <a:rPr lang="fi-FI" sz="1400" dirty="0" err="1"/>
              <a:t>real</a:t>
            </a:r>
            <a:r>
              <a:rPr lang="fi-FI" sz="1400" dirty="0"/>
              <a:t>-life </a:t>
            </a:r>
            <a:r>
              <a:rPr lang="fi-FI" sz="1400" dirty="0" err="1"/>
              <a:t>situations</a:t>
            </a:r>
            <a:r>
              <a:rPr lang="fi-FI" sz="1400" dirty="0"/>
              <a:t>, </a:t>
            </a:r>
            <a:r>
              <a:rPr lang="fi-FI" sz="1400" dirty="0" err="1"/>
              <a:t>when</a:t>
            </a:r>
            <a:r>
              <a:rPr lang="fi-FI" sz="1400" dirty="0"/>
              <a:t> </a:t>
            </a:r>
            <a:r>
              <a:rPr lang="fi-FI" sz="1400" dirty="0" err="1"/>
              <a:t>we</a:t>
            </a:r>
            <a:r>
              <a:rPr lang="fi-FI" sz="1400" dirty="0"/>
              <a:t> </a:t>
            </a:r>
            <a:r>
              <a:rPr lang="fi-FI" sz="1400" dirty="0" err="1"/>
              <a:t>have</a:t>
            </a:r>
            <a:r>
              <a:rPr lang="fi-FI" sz="1400" dirty="0"/>
              <a:t> </a:t>
            </a:r>
            <a:r>
              <a:rPr lang="fi-FI" sz="1400" dirty="0" err="1"/>
              <a:t>the</a:t>
            </a:r>
            <a:r>
              <a:rPr lang="fi-FI" sz="1400" dirty="0"/>
              <a:t> </a:t>
            </a:r>
            <a:r>
              <a:rPr lang="fi-FI" sz="1400" dirty="0" err="1"/>
              <a:t>context</a:t>
            </a:r>
            <a:r>
              <a:rPr lang="fi-FI" sz="1400" dirty="0"/>
              <a:t>. Here </a:t>
            </a:r>
            <a:r>
              <a:rPr lang="fi-FI" sz="1400" dirty="0" err="1"/>
              <a:t>comes</a:t>
            </a:r>
            <a:r>
              <a:rPr lang="fi-FI" sz="1400" dirty="0"/>
              <a:t> </a:t>
            </a:r>
            <a:r>
              <a:rPr lang="fi-FI" sz="1400" dirty="0" err="1"/>
              <a:t>the</a:t>
            </a:r>
            <a:r>
              <a:rPr lang="fi-FI" sz="1400" dirty="0"/>
              <a:t> </a:t>
            </a:r>
            <a:r>
              <a:rPr lang="fi-FI" sz="1400" dirty="0" err="1"/>
              <a:t>context-problem</a:t>
            </a:r>
            <a:r>
              <a:rPr lang="fi-FI" sz="1400" dirty="0"/>
              <a:t>. For </a:t>
            </a:r>
            <a:r>
              <a:rPr lang="fi-FI" sz="1400" dirty="0" err="1"/>
              <a:t>reliable</a:t>
            </a:r>
            <a:r>
              <a:rPr lang="fi-FI" sz="1400" dirty="0"/>
              <a:t> </a:t>
            </a:r>
            <a:r>
              <a:rPr lang="fi-FI" sz="1400" dirty="0" err="1"/>
              <a:t>emotion</a:t>
            </a:r>
            <a:r>
              <a:rPr lang="fi-FI" sz="1400" dirty="0"/>
              <a:t> </a:t>
            </a:r>
            <a:r>
              <a:rPr lang="fi-FI" sz="1400" dirty="0" err="1"/>
              <a:t>classification</a:t>
            </a:r>
            <a:r>
              <a:rPr lang="fi-FI" sz="1400" dirty="0"/>
              <a:t>, </a:t>
            </a:r>
            <a:r>
              <a:rPr lang="fi-FI" sz="1400" dirty="0" err="1"/>
              <a:t>we</a:t>
            </a:r>
            <a:r>
              <a:rPr lang="fi-FI" sz="1400" dirty="0"/>
              <a:t> </a:t>
            </a:r>
            <a:r>
              <a:rPr lang="fi-FI" sz="1400" dirty="0" err="1"/>
              <a:t>need</a:t>
            </a:r>
            <a:r>
              <a:rPr lang="fi-FI" sz="1400" dirty="0"/>
              <a:t> to </a:t>
            </a:r>
            <a:r>
              <a:rPr lang="fi-FI" sz="1400" dirty="0" err="1"/>
              <a:t>know</a:t>
            </a:r>
            <a:r>
              <a:rPr lang="fi-FI" sz="1400" dirty="0"/>
              <a:t> </a:t>
            </a:r>
            <a:r>
              <a:rPr lang="fi-FI" sz="1400" dirty="0" err="1"/>
              <a:t>the</a:t>
            </a:r>
            <a:r>
              <a:rPr lang="fi-FI" sz="1400" dirty="0"/>
              <a:t> </a:t>
            </a:r>
            <a:r>
              <a:rPr lang="fi-FI" sz="1400" dirty="0" err="1"/>
              <a:t>context</a:t>
            </a:r>
            <a:r>
              <a:rPr lang="fi-FI" sz="1400" dirty="0"/>
              <a:t>.</a:t>
            </a:r>
          </a:p>
        </p:txBody>
      </p:sp>
    </p:spTree>
    <p:extLst>
      <p:ext uri="{BB962C8B-B14F-4D97-AF65-F5344CB8AC3E}">
        <p14:creationId xmlns:p14="http://schemas.microsoft.com/office/powerpoint/2010/main" val="37394310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Model scalability</a:t>
            </a:r>
            <a:endParaRPr dirty="0">
              <a:highlight>
                <a:schemeClr val="accent1"/>
              </a:highlight>
            </a:endParaRPr>
          </a:p>
        </p:txBody>
      </p:sp>
      <p:sp>
        <p:nvSpPr>
          <p:cNvPr id="125" name="Google Shape;125;p17"/>
          <p:cNvSpPr txBox="1">
            <a:spLocks noGrp="1"/>
          </p:cNvSpPr>
          <p:nvPr>
            <p:ph type="body" idx="1"/>
          </p:nvPr>
        </p:nvSpPr>
        <p:spPr>
          <a:xfrm>
            <a:off x="193413" y="1322763"/>
            <a:ext cx="6702235" cy="2416299"/>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Clr>
                <a:schemeClr val="accent1"/>
              </a:buClr>
              <a:buSzPts val="2400"/>
              <a:buChar char="◉"/>
            </a:pPr>
            <a:r>
              <a:rPr lang="fi-FI" sz="1400" dirty="0" err="1"/>
              <a:t>Model</a:t>
            </a:r>
            <a:r>
              <a:rPr lang="fi-FI" sz="1400" dirty="0"/>
              <a:t> and data </a:t>
            </a:r>
            <a:r>
              <a:rPr lang="fi-FI" sz="1400" dirty="0" err="1"/>
              <a:t>are</a:t>
            </a:r>
            <a:r>
              <a:rPr lang="fi-FI" sz="1400" dirty="0"/>
              <a:t> </a:t>
            </a:r>
            <a:r>
              <a:rPr lang="fi-FI" sz="1400" dirty="0" err="1"/>
              <a:t>stored</a:t>
            </a:r>
            <a:r>
              <a:rPr lang="fi-FI" sz="1400" dirty="0"/>
              <a:t> in AWS S3, </a:t>
            </a:r>
            <a:r>
              <a:rPr lang="fi-FI" sz="1400" dirty="0" err="1"/>
              <a:t>so</a:t>
            </a:r>
            <a:r>
              <a:rPr lang="fi-FI" sz="1400" dirty="0"/>
              <a:t> </a:t>
            </a:r>
            <a:r>
              <a:rPr lang="fi-FI" sz="1400" dirty="0" err="1"/>
              <a:t>the</a:t>
            </a:r>
            <a:r>
              <a:rPr lang="fi-FI" sz="1400" dirty="0"/>
              <a:t> </a:t>
            </a:r>
            <a:r>
              <a:rPr lang="fi-FI" sz="1400" dirty="0" err="1"/>
              <a:t>scalability</a:t>
            </a:r>
            <a:r>
              <a:rPr lang="fi-FI" sz="1400" dirty="0"/>
              <a:t> of </a:t>
            </a:r>
            <a:r>
              <a:rPr lang="fi-FI" sz="1400" dirty="0" err="1"/>
              <a:t>the</a:t>
            </a:r>
            <a:r>
              <a:rPr lang="fi-FI" sz="1400" dirty="0"/>
              <a:t> </a:t>
            </a:r>
            <a:r>
              <a:rPr lang="fi-FI" sz="1400" dirty="0" err="1"/>
              <a:t>solution</a:t>
            </a:r>
            <a:r>
              <a:rPr lang="fi-FI" sz="1400" dirty="0"/>
              <a:t> </a:t>
            </a:r>
            <a:r>
              <a:rPr lang="fi-FI" sz="1400" dirty="0" err="1"/>
              <a:t>would</a:t>
            </a:r>
            <a:r>
              <a:rPr lang="fi-FI" sz="1400" dirty="0"/>
              <a:t> </a:t>
            </a:r>
            <a:r>
              <a:rPr lang="fi-FI" sz="1400" dirty="0" err="1"/>
              <a:t>be</a:t>
            </a:r>
            <a:r>
              <a:rPr lang="fi-FI" sz="1400" dirty="0"/>
              <a:t> </a:t>
            </a:r>
            <a:r>
              <a:rPr lang="fi-FI" sz="1400" dirty="0" err="1"/>
              <a:t>relatively</a:t>
            </a:r>
            <a:r>
              <a:rPr lang="fi-FI" sz="1400" dirty="0"/>
              <a:t> </a:t>
            </a:r>
            <a:r>
              <a:rPr lang="fi-FI" sz="1400" dirty="0" err="1"/>
              <a:t>straightforward</a:t>
            </a:r>
            <a:r>
              <a:rPr lang="fi-FI" sz="1400" dirty="0"/>
              <a:t>. </a:t>
            </a:r>
            <a:r>
              <a:rPr lang="fi-FI" sz="1400" dirty="0" err="1"/>
              <a:t>We</a:t>
            </a:r>
            <a:r>
              <a:rPr lang="fi-FI" sz="1400" dirty="0"/>
              <a:t> </a:t>
            </a:r>
            <a:r>
              <a:rPr lang="fi-FI" sz="1400" dirty="0" err="1"/>
              <a:t>would</a:t>
            </a:r>
            <a:r>
              <a:rPr lang="fi-FI" sz="1400" dirty="0"/>
              <a:t> </a:t>
            </a:r>
            <a:r>
              <a:rPr lang="fi-FI" sz="1400" dirty="0" err="1"/>
              <a:t>only</a:t>
            </a:r>
            <a:r>
              <a:rPr lang="fi-FI" sz="1400" dirty="0"/>
              <a:t> </a:t>
            </a:r>
            <a:r>
              <a:rPr lang="fi-FI" sz="1400" dirty="0" err="1"/>
              <a:t>need</a:t>
            </a:r>
            <a:r>
              <a:rPr lang="fi-FI" sz="1400" dirty="0"/>
              <a:t> to </a:t>
            </a:r>
            <a:r>
              <a:rPr lang="fi-FI" sz="1400" dirty="0" err="1"/>
              <a:t>store</a:t>
            </a:r>
            <a:r>
              <a:rPr lang="fi-FI" sz="1400" dirty="0"/>
              <a:t> </a:t>
            </a:r>
            <a:r>
              <a:rPr lang="fi-FI" sz="1400" dirty="0" err="1"/>
              <a:t>the</a:t>
            </a:r>
            <a:r>
              <a:rPr lang="fi-FI" sz="1400" dirty="0"/>
              <a:t> </a:t>
            </a:r>
            <a:r>
              <a:rPr lang="fi-FI" sz="1400" dirty="0" err="1"/>
              <a:t>additional</a:t>
            </a:r>
            <a:r>
              <a:rPr lang="fi-FI" sz="1400" dirty="0"/>
              <a:t> data to S3, </a:t>
            </a:r>
            <a:r>
              <a:rPr lang="fi-FI" sz="1400" dirty="0" err="1"/>
              <a:t>where</a:t>
            </a:r>
            <a:r>
              <a:rPr lang="fi-FI" sz="1400" dirty="0"/>
              <a:t> </a:t>
            </a:r>
            <a:r>
              <a:rPr lang="fi-FI" sz="1400" dirty="0" err="1"/>
              <a:t>we</a:t>
            </a:r>
            <a:r>
              <a:rPr lang="fi-FI" sz="1400" dirty="0"/>
              <a:t> </a:t>
            </a:r>
            <a:r>
              <a:rPr lang="fi-FI" sz="1400" dirty="0" err="1"/>
              <a:t>can</a:t>
            </a:r>
            <a:r>
              <a:rPr lang="fi-FI" sz="1400" dirty="0"/>
              <a:t> </a:t>
            </a:r>
            <a:r>
              <a:rPr lang="fi-FI" sz="1400" dirty="0" err="1"/>
              <a:t>pipeline</a:t>
            </a:r>
            <a:r>
              <a:rPr lang="fi-FI" sz="1400" dirty="0"/>
              <a:t> </a:t>
            </a:r>
            <a:r>
              <a:rPr lang="fi-FI" sz="1400" dirty="0" err="1"/>
              <a:t>the</a:t>
            </a:r>
            <a:r>
              <a:rPr lang="fi-FI" sz="1400" dirty="0"/>
              <a:t> data </a:t>
            </a:r>
            <a:r>
              <a:rPr lang="fi-FI" sz="1400" dirty="0" err="1"/>
              <a:t>easily</a:t>
            </a:r>
            <a:r>
              <a:rPr lang="fi-FI" sz="1400" dirty="0"/>
              <a:t> to AWS </a:t>
            </a:r>
            <a:r>
              <a:rPr lang="fi-FI" sz="1400" dirty="0" err="1"/>
              <a:t>SageMaker</a:t>
            </a:r>
            <a:r>
              <a:rPr lang="fi-FI" sz="1400" dirty="0"/>
              <a:t> </a:t>
            </a:r>
            <a:r>
              <a:rPr lang="fi-FI" sz="1400" dirty="0" err="1"/>
              <a:t>where</a:t>
            </a:r>
            <a:r>
              <a:rPr lang="fi-FI" sz="1400" dirty="0"/>
              <a:t> </a:t>
            </a:r>
            <a:r>
              <a:rPr lang="fi-FI" sz="1400" dirty="0" err="1"/>
              <a:t>model</a:t>
            </a:r>
            <a:r>
              <a:rPr lang="fi-FI" sz="1400" dirty="0"/>
              <a:t> </a:t>
            </a:r>
            <a:r>
              <a:rPr lang="fi-FI" sz="1400" dirty="0" err="1"/>
              <a:t>can</a:t>
            </a:r>
            <a:r>
              <a:rPr lang="fi-FI" sz="1400" dirty="0"/>
              <a:t> </a:t>
            </a:r>
            <a:r>
              <a:rPr lang="fi-FI" sz="1400" dirty="0" err="1"/>
              <a:t>be</a:t>
            </a:r>
            <a:r>
              <a:rPr lang="fi-FI" sz="1400" dirty="0"/>
              <a:t> </a:t>
            </a:r>
            <a:r>
              <a:rPr lang="fi-FI" sz="1400" dirty="0" err="1"/>
              <a:t>trained</a:t>
            </a:r>
            <a:r>
              <a:rPr lang="fi-FI" sz="1400" dirty="0"/>
              <a:t>. </a:t>
            </a:r>
          </a:p>
          <a:p>
            <a:pPr marL="457200" lvl="0" indent="-381000" algn="l" rtl="0">
              <a:spcBef>
                <a:spcPts val="600"/>
              </a:spcBef>
              <a:spcAft>
                <a:spcPts val="0"/>
              </a:spcAft>
              <a:buClr>
                <a:schemeClr val="accent1"/>
              </a:buClr>
              <a:buSzPts val="2400"/>
              <a:buChar char="◉"/>
            </a:pPr>
            <a:r>
              <a:rPr lang="fi-FI" sz="1400" dirty="0"/>
              <a:t>IF </a:t>
            </a:r>
            <a:r>
              <a:rPr lang="fi-FI" sz="1400" dirty="0" err="1"/>
              <a:t>we</a:t>
            </a:r>
            <a:r>
              <a:rPr lang="fi-FI" sz="1400" dirty="0"/>
              <a:t> </a:t>
            </a:r>
            <a:r>
              <a:rPr lang="fi-FI" sz="1400" dirty="0" err="1"/>
              <a:t>would</a:t>
            </a:r>
            <a:r>
              <a:rPr lang="fi-FI" sz="1400" dirty="0"/>
              <a:t> </a:t>
            </a:r>
            <a:r>
              <a:rPr lang="fi-FI" sz="1400" dirty="0" err="1"/>
              <a:t>have</a:t>
            </a:r>
            <a:r>
              <a:rPr lang="fi-FI" sz="1400" dirty="0"/>
              <a:t> </a:t>
            </a:r>
            <a:r>
              <a:rPr lang="fi-FI" sz="1400" dirty="0" err="1"/>
              <a:t>continue</a:t>
            </a:r>
            <a:r>
              <a:rPr lang="fi-FI" sz="1400" dirty="0"/>
              <a:t> </a:t>
            </a:r>
            <a:r>
              <a:rPr lang="fi-FI" sz="1400" dirty="0" err="1"/>
              <a:t>with</a:t>
            </a:r>
            <a:r>
              <a:rPr lang="fi-FI" sz="1400" dirty="0"/>
              <a:t> </a:t>
            </a:r>
            <a:r>
              <a:rPr lang="fi-FI" sz="1400" dirty="0" err="1"/>
              <a:t>hand</a:t>
            </a:r>
            <a:r>
              <a:rPr lang="fi-FI" sz="1400" dirty="0"/>
              <a:t>-made </a:t>
            </a:r>
            <a:r>
              <a:rPr lang="fi-FI" sz="1400" dirty="0" err="1"/>
              <a:t>features</a:t>
            </a:r>
            <a:r>
              <a:rPr lang="fi-FI" sz="1400" dirty="0"/>
              <a:t>, </a:t>
            </a:r>
            <a:r>
              <a:rPr lang="fi-FI" sz="1400" dirty="0" err="1"/>
              <a:t>then</a:t>
            </a:r>
            <a:r>
              <a:rPr lang="fi-FI" sz="1400" dirty="0"/>
              <a:t> </a:t>
            </a:r>
            <a:r>
              <a:rPr lang="fi-FI" sz="1400" dirty="0" err="1"/>
              <a:t>we</a:t>
            </a:r>
            <a:r>
              <a:rPr lang="fi-FI" sz="1400" dirty="0"/>
              <a:t> </a:t>
            </a:r>
            <a:r>
              <a:rPr lang="fi-FI" sz="1400" dirty="0" err="1"/>
              <a:t>could</a:t>
            </a:r>
            <a:r>
              <a:rPr lang="fi-FI" sz="1400" dirty="0"/>
              <a:t> </a:t>
            </a:r>
            <a:r>
              <a:rPr lang="fi-FI" sz="1400" dirty="0" err="1"/>
              <a:t>save</a:t>
            </a:r>
            <a:r>
              <a:rPr lang="fi-FI" sz="1400" dirty="0"/>
              <a:t> </a:t>
            </a:r>
            <a:r>
              <a:rPr lang="fi-FI" sz="1400" dirty="0" err="1"/>
              <a:t>those</a:t>
            </a:r>
            <a:r>
              <a:rPr lang="fi-FI" sz="1400" dirty="0"/>
              <a:t> </a:t>
            </a:r>
            <a:r>
              <a:rPr lang="fi-FI" sz="1400" dirty="0" err="1"/>
              <a:t>features</a:t>
            </a:r>
            <a:r>
              <a:rPr lang="fi-FI" sz="1400" dirty="0"/>
              <a:t> in </a:t>
            </a:r>
            <a:r>
              <a:rPr lang="fi-FI" sz="1400" dirty="0" err="1"/>
              <a:t>SageMaker</a:t>
            </a:r>
            <a:r>
              <a:rPr lang="fi-FI" sz="1400" dirty="0"/>
              <a:t> Feature </a:t>
            </a:r>
            <a:r>
              <a:rPr lang="fi-FI" sz="1400" dirty="0" err="1"/>
              <a:t>Store</a:t>
            </a:r>
            <a:r>
              <a:rPr lang="fi-FI" sz="1400" dirty="0"/>
              <a:t>, and </a:t>
            </a:r>
            <a:r>
              <a:rPr lang="fi-FI" sz="1400" dirty="0" err="1"/>
              <a:t>re-use</a:t>
            </a:r>
            <a:r>
              <a:rPr lang="fi-FI" sz="1400" dirty="0"/>
              <a:t> </a:t>
            </a:r>
            <a:r>
              <a:rPr lang="fi-FI" sz="1400" dirty="0" err="1"/>
              <a:t>them</a:t>
            </a:r>
            <a:r>
              <a:rPr lang="fi-FI" sz="1400" dirty="0"/>
              <a:t> </a:t>
            </a:r>
            <a:r>
              <a:rPr lang="fi-FI" sz="1400" dirty="0" err="1"/>
              <a:t>later</a:t>
            </a:r>
            <a:r>
              <a:rPr lang="fi-FI" sz="1400" dirty="0"/>
              <a:t>.</a:t>
            </a:r>
          </a:p>
          <a:p>
            <a:pPr marL="457200" lvl="0" indent="-381000" algn="l" rtl="0">
              <a:spcBef>
                <a:spcPts val="600"/>
              </a:spcBef>
              <a:spcAft>
                <a:spcPts val="0"/>
              </a:spcAft>
              <a:buClr>
                <a:schemeClr val="accent1"/>
              </a:buClr>
              <a:buSzPts val="2400"/>
              <a:buChar char="◉"/>
            </a:pPr>
            <a:r>
              <a:rPr lang="fi-FI" sz="1400" dirty="0"/>
              <a:t>If </a:t>
            </a:r>
            <a:r>
              <a:rPr lang="fi-FI" sz="1400" dirty="0" err="1"/>
              <a:t>we</a:t>
            </a:r>
            <a:r>
              <a:rPr lang="fi-FI" sz="1400" dirty="0"/>
              <a:t> </a:t>
            </a:r>
            <a:r>
              <a:rPr lang="fi-FI" sz="1400" dirty="0" err="1"/>
              <a:t>would</a:t>
            </a:r>
            <a:r>
              <a:rPr lang="fi-FI" sz="1400" dirty="0"/>
              <a:t> </a:t>
            </a:r>
            <a:r>
              <a:rPr lang="fi-FI" sz="1400" dirty="0" err="1"/>
              <a:t>need</a:t>
            </a:r>
            <a:r>
              <a:rPr lang="fi-FI" sz="1400" dirty="0"/>
              <a:t> to </a:t>
            </a:r>
            <a:r>
              <a:rPr lang="fi-FI" sz="1400" dirty="0" err="1"/>
              <a:t>create</a:t>
            </a:r>
            <a:r>
              <a:rPr lang="fi-FI" sz="1400" dirty="0"/>
              <a:t> API for </a:t>
            </a:r>
            <a:r>
              <a:rPr lang="fi-FI" sz="1400" dirty="0" err="1"/>
              <a:t>the</a:t>
            </a:r>
            <a:r>
              <a:rPr lang="fi-FI" sz="1400" dirty="0"/>
              <a:t> </a:t>
            </a:r>
            <a:r>
              <a:rPr lang="fi-FI" sz="1400" dirty="0" err="1"/>
              <a:t>model</a:t>
            </a:r>
            <a:r>
              <a:rPr lang="fi-FI" sz="1400" dirty="0"/>
              <a:t>, </a:t>
            </a:r>
            <a:r>
              <a:rPr lang="fi-FI" sz="1400" dirty="0" err="1"/>
              <a:t>we</a:t>
            </a:r>
            <a:r>
              <a:rPr lang="fi-FI" sz="1400" dirty="0"/>
              <a:t> </a:t>
            </a:r>
            <a:r>
              <a:rPr lang="fi-FI" sz="1400" dirty="0" err="1"/>
              <a:t>could</a:t>
            </a:r>
            <a:r>
              <a:rPr lang="fi-FI" sz="1400" dirty="0"/>
              <a:t> </a:t>
            </a:r>
            <a:r>
              <a:rPr lang="fi-FI" sz="1400" dirty="0" err="1"/>
              <a:t>also</a:t>
            </a:r>
            <a:r>
              <a:rPr lang="fi-FI" sz="1400" dirty="0"/>
              <a:t> </a:t>
            </a:r>
            <a:r>
              <a:rPr lang="fi-FI" sz="1400" dirty="0" err="1"/>
              <a:t>use</a:t>
            </a:r>
            <a:r>
              <a:rPr lang="fi-FI" sz="1400" dirty="0"/>
              <a:t> </a:t>
            </a:r>
            <a:r>
              <a:rPr lang="fi-FI" sz="1400" dirty="0" err="1"/>
              <a:t>the</a:t>
            </a:r>
            <a:r>
              <a:rPr lang="fi-FI" sz="1400" dirty="0"/>
              <a:t> AWS </a:t>
            </a:r>
            <a:r>
              <a:rPr lang="fi-FI" sz="1400" dirty="0" err="1"/>
              <a:t>inner</a:t>
            </a:r>
            <a:r>
              <a:rPr lang="fi-FI" sz="1400" dirty="0"/>
              <a:t> CI/CD </a:t>
            </a:r>
            <a:r>
              <a:rPr lang="fi-FI" sz="1400" dirty="0" err="1"/>
              <a:t>pipelines</a:t>
            </a:r>
            <a:r>
              <a:rPr lang="fi-FI" sz="1400" dirty="0"/>
              <a:t> </a:t>
            </a:r>
            <a:r>
              <a:rPr lang="fi-FI" sz="1400" dirty="0" err="1"/>
              <a:t>easily</a:t>
            </a:r>
            <a:r>
              <a:rPr lang="fi-FI" sz="1400" dirty="0"/>
              <a:t>.</a:t>
            </a:r>
          </a:p>
        </p:txBody>
      </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33</a:t>
            </a:fld>
            <a:endParaRPr/>
          </a:p>
        </p:txBody>
      </p:sp>
      <p:sp>
        <p:nvSpPr>
          <p:cNvPr id="12" name="Google Shape;112;p15">
            <a:extLst>
              <a:ext uri="{FF2B5EF4-FFF2-40B4-BE49-F238E27FC236}">
                <a16:creationId xmlns:a16="http://schemas.microsoft.com/office/drawing/2014/main" id="{8BB06796-59A1-4E95-8C91-B5E84845FE47}"/>
              </a:ext>
            </a:extLst>
          </p:cNvPr>
          <p:cNvSpPr txBox="1"/>
          <p:nvPr/>
        </p:nvSpPr>
        <p:spPr>
          <a:xfrm>
            <a:off x="752119" y="842239"/>
            <a:ext cx="543900" cy="5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dk1"/>
                </a:solidFill>
                <a:latin typeface="Lora"/>
                <a:ea typeface="Lora"/>
                <a:cs typeface="Lora"/>
                <a:sym typeface="Lora"/>
              </a:rPr>
              <a:t>3</a:t>
            </a:r>
            <a:endParaRPr sz="2000" dirty="0">
              <a:latin typeface="Lora"/>
              <a:ea typeface="Lora"/>
              <a:cs typeface="Lora"/>
              <a:sym typeface="Lora"/>
            </a:endParaRPr>
          </a:p>
        </p:txBody>
      </p:sp>
    </p:spTree>
    <p:extLst>
      <p:ext uri="{BB962C8B-B14F-4D97-AF65-F5344CB8AC3E}">
        <p14:creationId xmlns:p14="http://schemas.microsoft.com/office/powerpoint/2010/main" val="17760915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5"/>
          <p:cNvSpPr txBox="1">
            <a:spLocks noGrp="1"/>
          </p:cNvSpPr>
          <p:nvPr>
            <p:ph type="ctrTitle"/>
          </p:nvPr>
        </p:nvSpPr>
        <p:spPr>
          <a:xfrm>
            <a:off x="2022225" y="1693523"/>
            <a:ext cx="3631323"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Future considerations</a:t>
            </a:r>
            <a:endParaRPr dirty="0"/>
          </a:p>
        </p:txBody>
      </p:sp>
      <p:sp>
        <p:nvSpPr>
          <p:cNvPr id="112" name="Google Shape;112;p15"/>
          <p:cNvSpPr txBox="1"/>
          <p:nvPr/>
        </p:nvSpPr>
        <p:spPr>
          <a:xfrm>
            <a:off x="1133975" y="2291150"/>
            <a:ext cx="543900" cy="5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chemeClr val="dk1"/>
                </a:solidFill>
                <a:latin typeface="Lora"/>
                <a:ea typeface="Lora"/>
                <a:cs typeface="Lora"/>
                <a:sym typeface="Lora"/>
              </a:rPr>
              <a:t>4</a:t>
            </a:r>
            <a:endParaRPr sz="2400" dirty="0">
              <a:latin typeface="Lora"/>
              <a:ea typeface="Lora"/>
              <a:cs typeface="Lora"/>
              <a:sym typeface="Lora"/>
            </a:endParaRPr>
          </a:p>
        </p:txBody>
      </p:sp>
      <p:sp>
        <p:nvSpPr>
          <p:cNvPr id="113" name="Google Shape;113;p15"/>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34</a:t>
            </a:fld>
            <a:endParaRPr/>
          </a:p>
        </p:txBody>
      </p:sp>
    </p:spTree>
    <p:extLst>
      <p:ext uri="{BB962C8B-B14F-4D97-AF65-F5344CB8AC3E}">
        <p14:creationId xmlns:p14="http://schemas.microsoft.com/office/powerpoint/2010/main" val="2307213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Prediction pipeline</a:t>
            </a:r>
            <a:endParaRPr dirty="0">
              <a:highlight>
                <a:schemeClr val="accent1"/>
              </a:highlight>
            </a:endParaRPr>
          </a:p>
        </p:txBody>
      </p:sp>
      <p:sp>
        <p:nvSpPr>
          <p:cNvPr id="125" name="Google Shape;125;p17"/>
          <p:cNvSpPr txBox="1">
            <a:spLocks noGrp="1"/>
          </p:cNvSpPr>
          <p:nvPr>
            <p:ph type="body" idx="1"/>
          </p:nvPr>
        </p:nvSpPr>
        <p:spPr>
          <a:xfrm>
            <a:off x="914623" y="1331712"/>
            <a:ext cx="6702235" cy="1240038"/>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fi-FI" sz="1400" dirty="0"/>
              <a:t>If </a:t>
            </a:r>
            <a:r>
              <a:rPr lang="fi-FI" sz="1400" dirty="0" err="1"/>
              <a:t>we</a:t>
            </a:r>
            <a:r>
              <a:rPr lang="fi-FI" sz="1400" dirty="0"/>
              <a:t> </a:t>
            </a:r>
            <a:r>
              <a:rPr lang="fi-FI" sz="1400" dirty="0" err="1"/>
              <a:t>were</a:t>
            </a:r>
            <a:r>
              <a:rPr lang="fi-FI" sz="1400" dirty="0"/>
              <a:t> to </a:t>
            </a:r>
            <a:r>
              <a:rPr lang="fi-FI" sz="1400" dirty="0" err="1"/>
              <a:t>deploy</a:t>
            </a:r>
            <a:r>
              <a:rPr lang="fi-FI" sz="1400" dirty="0"/>
              <a:t> a image </a:t>
            </a:r>
            <a:r>
              <a:rPr lang="fi-FI" sz="1400" dirty="0" err="1"/>
              <a:t>recognition</a:t>
            </a:r>
            <a:r>
              <a:rPr lang="fi-FI" sz="1400" dirty="0"/>
              <a:t> </a:t>
            </a:r>
            <a:r>
              <a:rPr lang="fi-FI" sz="1400" dirty="0" err="1"/>
              <a:t>solution</a:t>
            </a:r>
            <a:r>
              <a:rPr lang="fi-FI" sz="1400" dirty="0"/>
              <a:t>, </a:t>
            </a:r>
            <a:r>
              <a:rPr lang="fi-FI" sz="1400" dirty="0" err="1"/>
              <a:t>we</a:t>
            </a:r>
            <a:r>
              <a:rPr lang="fi-FI" sz="1400" dirty="0"/>
              <a:t> </a:t>
            </a:r>
            <a:r>
              <a:rPr lang="fi-FI" sz="1400" dirty="0" err="1"/>
              <a:t>would</a:t>
            </a:r>
            <a:r>
              <a:rPr lang="fi-FI" sz="1400" dirty="0"/>
              <a:t> </a:t>
            </a:r>
            <a:r>
              <a:rPr lang="fi-FI" sz="1400" dirty="0" err="1"/>
              <a:t>need</a:t>
            </a:r>
            <a:r>
              <a:rPr lang="fi-FI" sz="1400" dirty="0"/>
              <a:t> to </a:t>
            </a:r>
            <a:r>
              <a:rPr lang="fi-FI" sz="1400" dirty="0" err="1"/>
              <a:t>consider</a:t>
            </a:r>
            <a:r>
              <a:rPr lang="fi-FI" sz="1400" dirty="0"/>
              <a:t> </a:t>
            </a:r>
            <a:r>
              <a:rPr lang="fi-FI" sz="1400" dirty="0" err="1"/>
              <a:t>the</a:t>
            </a:r>
            <a:r>
              <a:rPr lang="fi-FI" sz="1400" dirty="0"/>
              <a:t> </a:t>
            </a:r>
            <a:r>
              <a:rPr lang="fi-FI" sz="1400" dirty="0" err="1"/>
              <a:t>prediction</a:t>
            </a:r>
            <a:r>
              <a:rPr lang="fi-FI" sz="1400" dirty="0"/>
              <a:t> </a:t>
            </a:r>
            <a:r>
              <a:rPr lang="fi-FI" sz="1400" dirty="0" err="1"/>
              <a:t>pipeline</a:t>
            </a:r>
            <a:r>
              <a:rPr lang="fi-FI" sz="1400" dirty="0"/>
              <a:t>. For RBF-SVM </a:t>
            </a:r>
            <a:r>
              <a:rPr lang="fi-FI" sz="1400" dirty="0" err="1"/>
              <a:t>with</a:t>
            </a:r>
            <a:r>
              <a:rPr lang="fi-FI" sz="1400" dirty="0"/>
              <a:t> CNN </a:t>
            </a:r>
            <a:r>
              <a:rPr lang="fi-FI" sz="1400" dirty="0" err="1"/>
              <a:t>embeddings</a:t>
            </a:r>
            <a:r>
              <a:rPr lang="fi-FI" sz="1400" dirty="0"/>
              <a:t>, </a:t>
            </a:r>
            <a:r>
              <a:rPr lang="fi-FI" sz="1400" dirty="0" err="1"/>
              <a:t>we</a:t>
            </a:r>
            <a:r>
              <a:rPr lang="fi-FI" sz="1400" dirty="0"/>
              <a:t> </a:t>
            </a:r>
            <a:r>
              <a:rPr lang="fi-FI" sz="1400" dirty="0" err="1"/>
              <a:t>would</a:t>
            </a:r>
            <a:r>
              <a:rPr lang="fi-FI" sz="1400" dirty="0"/>
              <a:t> </a:t>
            </a:r>
            <a:r>
              <a:rPr lang="fi-FI" sz="1400" dirty="0" err="1"/>
              <a:t>need</a:t>
            </a:r>
            <a:r>
              <a:rPr lang="fi-FI" sz="1400" dirty="0"/>
              <a:t> </a:t>
            </a:r>
            <a:r>
              <a:rPr lang="fi-FI" sz="1400" dirty="0" err="1"/>
              <a:t>first</a:t>
            </a:r>
            <a:r>
              <a:rPr lang="fi-FI" sz="1400" dirty="0"/>
              <a:t> </a:t>
            </a:r>
            <a:r>
              <a:rPr lang="fi-FI" sz="1400" dirty="0" err="1"/>
              <a:t>the</a:t>
            </a:r>
            <a:r>
              <a:rPr lang="fi-FI" sz="1400" dirty="0"/>
              <a:t> </a:t>
            </a:r>
            <a:r>
              <a:rPr lang="fi-FI" sz="1400" dirty="0" err="1"/>
              <a:t>encoder</a:t>
            </a:r>
            <a:r>
              <a:rPr lang="fi-FI" sz="1400" dirty="0"/>
              <a:t>-CNN and </a:t>
            </a:r>
            <a:r>
              <a:rPr lang="fi-FI" sz="1400" dirty="0" err="1"/>
              <a:t>then</a:t>
            </a:r>
            <a:r>
              <a:rPr lang="fi-FI" sz="1400" dirty="0"/>
              <a:t> RBF-SVM in </a:t>
            </a:r>
            <a:r>
              <a:rPr lang="fi-FI" sz="1400" dirty="0" err="1"/>
              <a:t>the</a:t>
            </a:r>
            <a:r>
              <a:rPr lang="fi-FI" sz="1400" dirty="0"/>
              <a:t> </a:t>
            </a:r>
            <a:r>
              <a:rPr lang="fi-FI" sz="1400" dirty="0" err="1"/>
              <a:t>pipeline</a:t>
            </a:r>
            <a:r>
              <a:rPr lang="fi-FI" sz="1400" dirty="0"/>
              <a:t>. </a:t>
            </a:r>
            <a:r>
              <a:rPr lang="fi-FI" sz="1400" dirty="0" err="1"/>
              <a:t>This</a:t>
            </a:r>
            <a:r>
              <a:rPr lang="fi-FI" sz="1400" dirty="0"/>
              <a:t> </a:t>
            </a:r>
            <a:r>
              <a:rPr lang="fi-FI" sz="1400" dirty="0" err="1"/>
              <a:t>requires</a:t>
            </a:r>
            <a:r>
              <a:rPr lang="fi-FI" sz="1400" dirty="0"/>
              <a:t> </a:t>
            </a:r>
            <a:r>
              <a:rPr lang="fi-FI" sz="1400" dirty="0" err="1"/>
              <a:t>unnecessary</a:t>
            </a:r>
            <a:r>
              <a:rPr lang="fi-FI" sz="1400" dirty="0"/>
              <a:t> </a:t>
            </a:r>
            <a:r>
              <a:rPr lang="fi-FI" sz="1400" dirty="0" err="1"/>
              <a:t>work</a:t>
            </a:r>
            <a:r>
              <a:rPr lang="fi-FI" sz="1400" dirty="0"/>
              <a:t>, as </a:t>
            </a:r>
            <a:r>
              <a:rPr lang="fi-FI" sz="1400" dirty="0" err="1"/>
              <a:t>we</a:t>
            </a:r>
            <a:r>
              <a:rPr lang="fi-FI" sz="1400" dirty="0"/>
              <a:t> </a:t>
            </a:r>
            <a:r>
              <a:rPr lang="fi-FI" sz="1400" dirty="0" err="1"/>
              <a:t>could</a:t>
            </a:r>
            <a:r>
              <a:rPr lang="fi-FI" sz="1400" dirty="0"/>
              <a:t> just </a:t>
            </a:r>
            <a:r>
              <a:rPr lang="fi-FI" sz="1400" dirty="0" err="1"/>
              <a:t>approximate</a:t>
            </a:r>
            <a:r>
              <a:rPr lang="fi-FI" sz="1400" dirty="0"/>
              <a:t> </a:t>
            </a:r>
            <a:r>
              <a:rPr lang="fi-FI" sz="1400" dirty="0" err="1"/>
              <a:t>the</a:t>
            </a:r>
            <a:r>
              <a:rPr lang="fi-FI" sz="1400" dirty="0"/>
              <a:t> RBF-SVM </a:t>
            </a:r>
            <a:r>
              <a:rPr lang="fi-FI" sz="1400" dirty="0" err="1"/>
              <a:t>with</a:t>
            </a:r>
            <a:r>
              <a:rPr lang="fi-FI" sz="1400" dirty="0"/>
              <a:t> </a:t>
            </a:r>
            <a:r>
              <a:rPr lang="fi-FI" sz="1400" dirty="0" err="1"/>
              <a:t>deep</a:t>
            </a:r>
            <a:r>
              <a:rPr lang="fi-FI" sz="1400" dirty="0"/>
              <a:t> </a:t>
            </a:r>
            <a:r>
              <a:rPr lang="fi-FI" sz="1400" dirty="0" err="1"/>
              <a:t>learning</a:t>
            </a:r>
            <a:r>
              <a:rPr lang="fi-FI" sz="1400" dirty="0"/>
              <a:t> </a:t>
            </a:r>
            <a:r>
              <a:rPr lang="fi-FI" sz="1400" dirty="0" err="1"/>
              <a:t>solution</a:t>
            </a:r>
            <a:r>
              <a:rPr lang="fi-FI" sz="1400" dirty="0"/>
              <a:t>, as RBF-SVM </a:t>
            </a:r>
            <a:r>
              <a:rPr lang="fi-FI" sz="1400" dirty="0" err="1"/>
              <a:t>doesn’t</a:t>
            </a:r>
            <a:r>
              <a:rPr lang="fi-FI" sz="1400" dirty="0"/>
              <a:t> </a:t>
            </a:r>
            <a:r>
              <a:rPr lang="fi-FI" sz="1400" dirty="0" err="1"/>
              <a:t>provide</a:t>
            </a:r>
            <a:r>
              <a:rPr lang="fi-FI" sz="1400" dirty="0"/>
              <a:t> </a:t>
            </a:r>
            <a:r>
              <a:rPr lang="fi-FI" sz="1400" dirty="0" err="1"/>
              <a:t>any</a:t>
            </a:r>
            <a:r>
              <a:rPr lang="fi-FI" sz="1400" dirty="0"/>
              <a:t> </a:t>
            </a:r>
            <a:r>
              <a:rPr lang="fi-FI" sz="1400" dirty="0" err="1"/>
              <a:t>transparency</a:t>
            </a:r>
            <a:r>
              <a:rPr lang="fi-FI" sz="1400" dirty="0"/>
              <a:t> in </a:t>
            </a:r>
            <a:r>
              <a:rPr lang="fi-FI" sz="1400" dirty="0" err="1"/>
              <a:t>the</a:t>
            </a:r>
            <a:r>
              <a:rPr lang="fi-FI" sz="1400" dirty="0"/>
              <a:t> </a:t>
            </a:r>
            <a:r>
              <a:rPr lang="fi-FI" sz="1400" dirty="0" err="1"/>
              <a:t>process</a:t>
            </a:r>
            <a:r>
              <a:rPr lang="fi-FI" sz="1400" dirty="0"/>
              <a:t>.</a:t>
            </a:r>
          </a:p>
          <a:p>
            <a:pPr marL="0" lvl="0" indent="0" algn="l" rtl="0">
              <a:spcBef>
                <a:spcPts val="600"/>
              </a:spcBef>
              <a:spcAft>
                <a:spcPts val="0"/>
              </a:spcAft>
              <a:buNone/>
            </a:pPr>
            <a:endParaRPr lang="fi-FI" sz="1600" dirty="0"/>
          </a:p>
        </p:txBody>
      </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35</a:t>
            </a:fld>
            <a:endParaRPr/>
          </a:p>
        </p:txBody>
      </p:sp>
      <p:sp>
        <p:nvSpPr>
          <p:cNvPr id="12" name="Google Shape;112;p15">
            <a:extLst>
              <a:ext uri="{FF2B5EF4-FFF2-40B4-BE49-F238E27FC236}">
                <a16:creationId xmlns:a16="http://schemas.microsoft.com/office/drawing/2014/main" id="{8BB06796-59A1-4E95-8C91-B5E84845FE47}"/>
              </a:ext>
            </a:extLst>
          </p:cNvPr>
          <p:cNvSpPr txBox="1"/>
          <p:nvPr/>
        </p:nvSpPr>
        <p:spPr>
          <a:xfrm>
            <a:off x="752119" y="842239"/>
            <a:ext cx="543900" cy="5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000" dirty="0">
              <a:latin typeface="Lora"/>
              <a:ea typeface="Lora"/>
              <a:cs typeface="Lora"/>
              <a:sym typeface="Lora"/>
            </a:endParaRPr>
          </a:p>
        </p:txBody>
      </p:sp>
      <p:sp>
        <p:nvSpPr>
          <p:cNvPr id="9" name="Google Shape;125;p17">
            <a:extLst>
              <a:ext uri="{FF2B5EF4-FFF2-40B4-BE49-F238E27FC236}">
                <a16:creationId xmlns:a16="http://schemas.microsoft.com/office/drawing/2014/main" id="{B90E3580-FC2B-4E86-A1AC-4351F76B4E8C}"/>
              </a:ext>
            </a:extLst>
          </p:cNvPr>
          <p:cNvSpPr txBox="1">
            <a:spLocks/>
          </p:cNvSpPr>
          <p:nvPr/>
        </p:nvSpPr>
        <p:spPr>
          <a:xfrm>
            <a:off x="914622" y="2732809"/>
            <a:ext cx="6702235" cy="124003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FFCD00"/>
              </a:buClr>
              <a:buSzPts val="2400"/>
              <a:buFont typeface="Quattrocento Sans"/>
              <a:buChar char="◉"/>
              <a:defRPr sz="2400" b="0" i="0" u="none" strike="noStrike" cap="none">
                <a:solidFill>
                  <a:schemeClr val="dk1"/>
                </a:solidFill>
                <a:latin typeface="Quattrocento Sans"/>
                <a:ea typeface="Quattrocento Sans"/>
                <a:cs typeface="Quattrocento Sans"/>
                <a:sym typeface="Quattrocento Sans"/>
              </a:defRPr>
            </a:lvl1pPr>
            <a:lvl2pPr marL="914400" marR="0" lvl="1" indent="-355600" algn="l" rtl="0">
              <a:lnSpc>
                <a:spcPct val="100000"/>
              </a:lnSpc>
              <a:spcBef>
                <a:spcPts val="0"/>
              </a:spcBef>
              <a:spcAft>
                <a:spcPts val="0"/>
              </a:spcAft>
              <a:buClr>
                <a:srgbClr val="FFCD00"/>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2pPr>
            <a:lvl3pPr marL="1371600" marR="0" lvl="2" indent="-355600" algn="l" rtl="0">
              <a:lnSpc>
                <a:spcPct val="100000"/>
              </a:lnSpc>
              <a:spcBef>
                <a:spcPts val="0"/>
              </a:spcBef>
              <a:spcAft>
                <a:spcPts val="0"/>
              </a:spcAft>
              <a:buClr>
                <a:srgbClr val="FFCD00"/>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3pPr>
            <a:lvl4pPr marL="1828800" marR="0" lvl="3"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4pPr>
            <a:lvl5pPr marL="2286000" marR="0" lvl="4"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5pPr>
            <a:lvl6pPr marL="2743200" marR="0" lvl="5"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6pPr>
            <a:lvl7pPr marL="3200400" marR="0" lvl="6"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7pPr>
            <a:lvl8pPr marL="3657600" marR="0" lvl="7"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8pPr>
            <a:lvl9pPr marL="4114800" marR="0" lvl="8"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9pPr>
          </a:lstStyle>
          <a:p>
            <a:pPr marL="0" indent="0">
              <a:buFont typeface="Quattrocento Sans"/>
              <a:buNone/>
            </a:pPr>
            <a:r>
              <a:rPr lang="fi-FI" sz="1400" dirty="0"/>
              <a:t>Deep </a:t>
            </a:r>
            <a:r>
              <a:rPr lang="fi-FI" sz="1400" dirty="0" err="1"/>
              <a:t>learning</a:t>
            </a:r>
            <a:r>
              <a:rPr lang="fi-FI" sz="1400" dirty="0"/>
              <a:t> </a:t>
            </a:r>
            <a:r>
              <a:rPr lang="fi-FI" sz="1400" dirty="0" err="1"/>
              <a:t>end</a:t>
            </a:r>
            <a:r>
              <a:rPr lang="fi-FI" sz="1400" dirty="0"/>
              <a:t>-to-</a:t>
            </a:r>
            <a:r>
              <a:rPr lang="fi-FI" sz="1400" dirty="0" err="1"/>
              <a:t>end</a:t>
            </a:r>
            <a:r>
              <a:rPr lang="fi-FI" sz="1400" dirty="0"/>
              <a:t> </a:t>
            </a:r>
            <a:r>
              <a:rPr lang="fi-FI" sz="1400" dirty="0" err="1"/>
              <a:t>solution</a:t>
            </a:r>
            <a:r>
              <a:rPr lang="fi-FI" sz="1400" dirty="0"/>
              <a:t> is </a:t>
            </a:r>
            <a:r>
              <a:rPr lang="fi-FI" sz="1400" dirty="0" err="1"/>
              <a:t>indeed</a:t>
            </a:r>
            <a:r>
              <a:rPr lang="fi-FI" sz="1400" dirty="0"/>
              <a:t> </a:t>
            </a:r>
            <a:r>
              <a:rPr lang="fi-FI" sz="1400" dirty="0" err="1"/>
              <a:t>attractive</a:t>
            </a:r>
            <a:r>
              <a:rPr lang="fi-FI" sz="1400" dirty="0"/>
              <a:t>, and for </a:t>
            </a:r>
            <a:r>
              <a:rPr lang="fi-FI" sz="1400" dirty="0" err="1"/>
              <a:t>this</a:t>
            </a:r>
            <a:r>
              <a:rPr lang="fi-FI" sz="1400" dirty="0"/>
              <a:t> case it </a:t>
            </a:r>
            <a:r>
              <a:rPr lang="fi-FI" sz="1400" dirty="0" err="1"/>
              <a:t>probably</a:t>
            </a:r>
            <a:r>
              <a:rPr lang="fi-FI" sz="1400" dirty="0"/>
              <a:t> </a:t>
            </a:r>
            <a:r>
              <a:rPr lang="fi-FI" sz="1400" dirty="0" err="1"/>
              <a:t>would</a:t>
            </a:r>
            <a:r>
              <a:rPr lang="fi-FI" sz="1400" dirty="0"/>
              <a:t> </a:t>
            </a:r>
            <a:r>
              <a:rPr lang="fi-FI" sz="1400" dirty="0" err="1"/>
              <a:t>be</a:t>
            </a:r>
            <a:r>
              <a:rPr lang="fi-FI" sz="1400" dirty="0"/>
              <a:t> to </a:t>
            </a:r>
            <a:r>
              <a:rPr lang="fi-FI" sz="1400" dirty="0" err="1"/>
              <a:t>choice</a:t>
            </a:r>
            <a:r>
              <a:rPr lang="fi-FI" sz="1400" dirty="0"/>
              <a:t> to go. It </a:t>
            </a:r>
            <a:r>
              <a:rPr lang="fi-FI" sz="1400" dirty="0" err="1"/>
              <a:t>also</a:t>
            </a:r>
            <a:r>
              <a:rPr lang="fi-FI" sz="1400" dirty="0"/>
              <a:t> is </a:t>
            </a:r>
            <a:r>
              <a:rPr lang="fi-FI" sz="1400" dirty="0" err="1"/>
              <a:t>beneficial</a:t>
            </a:r>
            <a:r>
              <a:rPr lang="fi-FI" sz="1400" dirty="0"/>
              <a:t> as </a:t>
            </a:r>
            <a:r>
              <a:rPr lang="fi-FI" sz="1400" dirty="0" err="1"/>
              <a:t>the</a:t>
            </a:r>
            <a:r>
              <a:rPr lang="fi-FI" sz="1400" dirty="0"/>
              <a:t> input is </a:t>
            </a:r>
            <a:r>
              <a:rPr lang="fi-FI" sz="1400" dirty="0" err="1"/>
              <a:t>images</a:t>
            </a:r>
            <a:r>
              <a:rPr lang="fi-FI" sz="1400" dirty="0"/>
              <a:t> </a:t>
            </a:r>
            <a:r>
              <a:rPr lang="fi-FI" sz="1400" dirty="0" err="1"/>
              <a:t>which</a:t>
            </a:r>
            <a:r>
              <a:rPr lang="fi-FI" sz="1400" dirty="0"/>
              <a:t> </a:t>
            </a:r>
            <a:r>
              <a:rPr lang="fi-FI" sz="1400" dirty="0" err="1"/>
              <a:t>can</a:t>
            </a:r>
            <a:r>
              <a:rPr lang="fi-FI" sz="1400" dirty="0"/>
              <a:t> </a:t>
            </a:r>
            <a:r>
              <a:rPr lang="fi-FI" sz="1400" dirty="0" err="1"/>
              <a:t>be</a:t>
            </a:r>
            <a:r>
              <a:rPr lang="fi-FI" sz="1400" dirty="0"/>
              <a:t> </a:t>
            </a:r>
            <a:r>
              <a:rPr lang="fi-FI" sz="1400" dirty="0" err="1"/>
              <a:t>easily</a:t>
            </a:r>
            <a:r>
              <a:rPr lang="fi-FI" sz="1400" dirty="0"/>
              <a:t> </a:t>
            </a:r>
            <a:r>
              <a:rPr lang="fi-FI" sz="1400" dirty="0" err="1"/>
              <a:t>interpreted</a:t>
            </a:r>
            <a:r>
              <a:rPr lang="fi-FI" sz="1400" dirty="0"/>
              <a:t>. </a:t>
            </a:r>
            <a:r>
              <a:rPr lang="fi-FI" sz="1400" dirty="0" err="1"/>
              <a:t>Although</a:t>
            </a:r>
            <a:r>
              <a:rPr lang="fi-FI" sz="1400" dirty="0"/>
              <a:t> </a:t>
            </a:r>
            <a:r>
              <a:rPr lang="fi-FI" sz="1400" dirty="0" err="1"/>
              <a:t>the</a:t>
            </a:r>
            <a:r>
              <a:rPr lang="fi-FI" sz="1400" dirty="0"/>
              <a:t> </a:t>
            </a:r>
            <a:r>
              <a:rPr lang="fi-FI" sz="1400" dirty="0" err="1"/>
              <a:t>model</a:t>
            </a:r>
            <a:r>
              <a:rPr lang="fi-FI" sz="1400" dirty="0"/>
              <a:t> is </a:t>
            </a:r>
            <a:r>
              <a:rPr lang="fi-FI" sz="1400" dirty="0" err="1"/>
              <a:t>quite</a:t>
            </a:r>
            <a:r>
              <a:rPr lang="fi-FI" sz="1400" dirty="0"/>
              <a:t> a </a:t>
            </a:r>
            <a:r>
              <a:rPr lang="fi-FI" sz="1400" dirty="0" err="1"/>
              <a:t>black</a:t>
            </a:r>
            <a:r>
              <a:rPr lang="fi-FI" sz="1400" dirty="0"/>
              <a:t> box, </a:t>
            </a:r>
            <a:r>
              <a:rPr lang="fi-FI" sz="1400" dirty="0" err="1"/>
              <a:t>we</a:t>
            </a:r>
            <a:r>
              <a:rPr lang="fi-FI" sz="1400" dirty="0"/>
              <a:t> </a:t>
            </a:r>
            <a:r>
              <a:rPr lang="fi-FI" sz="1400" dirty="0" err="1"/>
              <a:t>still</a:t>
            </a:r>
            <a:r>
              <a:rPr lang="fi-FI" sz="1400" dirty="0"/>
              <a:t> </a:t>
            </a:r>
            <a:r>
              <a:rPr lang="fi-FI" sz="1400" dirty="0" err="1"/>
              <a:t>have</a:t>
            </a:r>
            <a:r>
              <a:rPr lang="fi-FI" sz="1400" dirty="0"/>
              <a:t> </a:t>
            </a:r>
            <a:r>
              <a:rPr lang="fi-FI" sz="1400" dirty="0" err="1"/>
              <a:t>great</a:t>
            </a:r>
            <a:r>
              <a:rPr lang="fi-FI" sz="1400" dirty="0"/>
              <a:t> </a:t>
            </a:r>
            <a:r>
              <a:rPr lang="fi-FI" sz="1400" dirty="0" err="1"/>
              <a:t>toolbox</a:t>
            </a:r>
            <a:r>
              <a:rPr lang="fi-FI" sz="1400" dirty="0"/>
              <a:t> for </a:t>
            </a:r>
            <a:r>
              <a:rPr lang="fi-FI" sz="1400" dirty="0" err="1"/>
              <a:t>combatting</a:t>
            </a:r>
            <a:r>
              <a:rPr lang="fi-FI" sz="1400" dirty="0"/>
              <a:t> </a:t>
            </a:r>
            <a:r>
              <a:rPr lang="fi-FI" sz="1400" dirty="0" err="1"/>
              <a:t>the</a:t>
            </a:r>
            <a:r>
              <a:rPr lang="fi-FI" sz="1400" dirty="0"/>
              <a:t> </a:t>
            </a:r>
            <a:r>
              <a:rPr lang="fi-FI" sz="1400" dirty="0" err="1"/>
              <a:t>blind</a:t>
            </a:r>
            <a:r>
              <a:rPr lang="fi-FI" sz="1400" dirty="0"/>
              <a:t> </a:t>
            </a:r>
            <a:r>
              <a:rPr lang="fi-FI" sz="1400" dirty="0" err="1"/>
              <a:t>hyperparameter</a:t>
            </a:r>
            <a:r>
              <a:rPr lang="fi-FI" sz="1400" dirty="0"/>
              <a:t> </a:t>
            </a:r>
            <a:r>
              <a:rPr lang="fi-FI" sz="1400" dirty="0" err="1"/>
              <a:t>optimization</a:t>
            </a:r>
            <a:r>
              <a:rPr lang="fi-FI" sz="1400" dirty="0"/>
              <a:t> and </a:t>
            </a:r>
            <a:r>
              <a:rPr lang="fi-FI" sz="1400" dirty="0" err="1"/>
              <a:t>deploying</a:t>
            </a:r>
            <a:r>
              <a:rPr lang="fi-FI" sz="1400" dirty="0"/>
              <a:t> </a:t>
            </a:r>
            <a:r>
              <a:rPr lang="fi-FI" sz="1400" dirty="0" err="1"/>
              <a:t>the</a:t>
            </a:r>
            <a:r>
              <a:rPr lang="fi-FI" sz="1400" dirty="0"/>
              <a:t> </a:t>
            </a:r>
            <a:r>
              <a:rPr lang="fi-FI" sz="1400" dirty="0" err="1"/>
              <a:t>model</a:t>
            </a:r>
            <a:r>
              <a:rPr lang="fi-FI" sz="1400" dirty="0"/>
              <a:t> </a:t>
            </a:r>
            <a:r>
              <a:rPr lang="fi-FI" sz="1400" dirty="0" err="1"/>
              <a:t>with</a:t>
            </a:r>
            <a:r>
              <a:rPr lang="fi-FI" sz="1400" dirty="0"/>
              <a:t> no idea </a:t>
            </a:r>
            <a:r>
              <a:rPr lang="fi-FI" sz="1400" dirty="0" err="1"/>
              <a:t>whats</a:t>
            </a:r>
            <a:r>
              <a:rPr lang="fi-FI" sz="1400" dirty="0"/>
              <a:t> inside. </a:t>
            </a:r>
            <a:endParaRPr lang="fi-FI" sz="1600" dirty="0"/>
          </a:p>
        </p:txBody>
      </p:sp>
    </p:spTree>
    <p:extLst>
      <p:ext uri="{BB962C8B-B14F-4D97-AF65-F5344CB8AC3E}">
        <p14:creationId xmlns:p14="http://schemas.microsoft.com/office/powerpoint/2010/main" val="20736992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Future considerations</a:t>
            </a:r>
            <a:endParaRPr dirty="0">
              <a:highlight>
                <a:schemeClr val="accent1"/>
              </a:highlight>
            </a:endParaRPr>
          </a:p>
        </p:txBody>
      </p:sp>
      <p:sp>
        <p:nvSpPr>
          <p:cNvPr id="125" name="Google Shape;125;p17"/>
          <p:cNvSpPr txBox="1">
            <a:spLocks noGrp="1"/>
          </p:cNvSpPr>
          <p:nvPr>
            <p:ph type="body" idx="1"/>
          </p:nvPr>
        </p:nvSpPr>
        <p:spPr>
          <a:xfrm>
            <a:off x="914623" y="1331712"/>
            <a:ext cx="6702235" cy="1157421"/>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fi-FI" sz="1600" dirty="0" err="1"/>
              <a:t>Emotion</a:t>
            </a:r>
            <a:r>
              <a:rPr lang="fi-FI" sz="1600" dirty="0"/>
              <a:t> </a:t>
            </a:r>
            <a:r>
              <a:rPr lang="fi-FI" sz="1600" dirty="0" err="1"/>
              <a:t>recognition</a:t>
            </a:r>
            <a:r>
              <a:rPr lang="fi-FI" sz="1600" dirty="0"/>
              <a:t> is a </a:t>
            </a:r>
            <a:r>
              <a:rPr lang="fi-FI" sz="1600" dirty="0" err="1"/>
              <a:t>great</a:t>
            </a:r>
            <a:r>
              <a:rPr lang="fi-FI" sz="1600" dirty="0"/>
              <a:t> </a:t>
            </a:r>
            <a:r>
              <a:rPr lang="fi-FI" sz="1600" dirty="0" err="1"/>
              <a:t>challenge</a:t>
            </a:r>
            <a:r>
              <a:rPr lang="fi-FI" sz="1600" dirty="0"/>
              <a:t> to </a:t>
            </a:r>
            <a:r>
              <a:rPr lang="fi-FI" sz="1600" dirty="0" err="1"/>
              <a:t>be</a:t>
            </a:r>
            <a:r>
              <a:rPr lang="fi-FI" sz="1600" dirty="0"/>
              <a:t> </a:t>
            </a:r>
            <a:r>
              <a:rPr lang="fi-FI" sz="1600" dirty="0" err="1"/>
              <a:t>tackled</a:t>
            </a:r>
            <a:r>
              <a:rPr lang="fi-FI" sz="1600" dirty="0"/>
              <a:t>. I </a:t>
            </a:r>
            <a:r>
              <a:rPr lang="fi-FI" sz="1600" dirty="0" err="1"/>
              <a:t>think</a:t>
            </a:r>
            <a:r>
              <a:rPr lang="fi-FI" sz="1600" dirty="0"/>
              <a:t> it </a:t>
            </a:r>
            <a:r>
              <a:rPr lang="fi-FI" sz="1600" dirty="0" err="1"/>
              <a:t>should</a:t>
            </a:r>
            <a:r>
              <a:rPr lang="fi-FI" sz="1600" dirty="0"/>
              <a:t> </a:t>
            </a:r>
            <a:r>
              <a:rPr lang="fi-FI" sz="1600" dirty="0" err="1"/>
              <a:t>not</a:t>
            </a:r>
            <a:r>
              <a:rPr lang="fi-FI" sz="1600" dirty="0"/>
              <a:t> </a:t>
            </a:r>
            <a:r>
              <a:rPr lang="fi-FI" sz="1600" dirty="0" err="1"/>
              <a:t>be</a:t>
            </a:r>
            <a:r>
              <a:rPr lang="fi-FI" sz="1600" dirty="0"/>
              <a:t> </a:t>
            </a:r>
            <a:r>
              <a:rPr lang="fi-FI" sz="1600" dirty="0" err="1"/>
              <a:t>underestimated</a:t>
            </a:r>
            <a:r>
              <a:rPr lang="fi-FI" sz="1600" dirty="0"/>
              <a:t>. Machine </a:t>
            </a:r>
            <a:r>
              <a:rPr lang="fi-FI" sz="1600" dirty="0" err="1"/>
              <a:t>learning</a:t>
            </a:r>
            <a:r>
              <a:rPr lang="fi-FI" sz="1600" dirty="0"/>
              <a:t> </a:t>
            </a:r>
            <a:r>
              <a:rPr lang="fi-FI" sz="1600" dirty="0" err="1"/>
              <a:t>practitioners</a:t>
            </a:r>
            <a:r>
              <a:rPr lang="fi-FI" sz="1600" dirty="0"/>
              <a:t> </a:t>
            </a:r>
            <a:r>
              <a:rPr lang="fi-FI" sz="1600" dirty="0" err="1"/>
              <a:t>must</a:t>
            </a:r>
            <a:r>
              <a:rPr lang="fi-FI" sz="1600" dirty="0"/>
              <a:t> </a:t>
            </a:r>
            <a:r>
              <a:rPr lang="fi-FI" sz="1600" dirty="0" err="1"/>
              <a:t>be</a:t>
            </a:r>
            <a:r>
              <a:rPr lang="fi-FI" sz="1600" dirty="0"/>
              <a:t> </a:t>
            </a:r>
            <a:r>
              <a:rPr lang="fi-FI" sz="1600" dirty="0" err="1"/>
              <a:t>aware</a:t>
            </a:r>
            <a:r>
              <a:rPr lang="fi-FI" sz="1600" dirty="0"/>
              <a:t> of </a:t>
            </a:r>
            <a:r>
              <a:rPr lang="fi-FI" sz="1600" dirty="0" err="1"/>
              <a:t>larger</a:t>
            </a:r>
            <a:r>
              <a:rPr lang="fi-FI" sz="1600" dirty="0"/>
              <a:t> </a:t>
            </a:r>
            <a:r>
              <a:rPr lang="fi-FI" sz="1600" dirty="0" err="1"/>
              <a:t>consequences</a:t>
            </a:r>
            <a:r>
              <a:rPr lang="fi-FI" sz="1600" dirty="0"/>
              <a:t>, </a:t>
            </a:r>
            <a:r>
              <a:rPr lang="fi-FI" sz="1600" dirty="0" err="1"/>
              <a:t>whenever</a:t>
            </a:r>
            <a:r>
              <a:rPr lang="fi-FI" sz="1600" dirty="0"/>
              <a:t> </a:t>
            </a:r>
            <a:r>
              <a:rPr lang="fi-FI" sz="1600" dirty="0" err="1"/>
              <a:t>they</a:t>
            </a:r>
            <a:r>
              <a:rPr lang="fi-FI" sz="1600" dirty="0"/>
              <a:t> </a:t>
            </a:r>
            <a:r>
              <a:rPr lang="fi-FI" sz="1600" dirty="0" err="1"/>
              <a:t>get</a:t>
            </a:r>
            <a:r>
              <a:rPr lang="fi-FI" sz="1600" dirty="0"/>
              <a:t> </a:t>
            </a:r>
            <a:r>
              <a:rPr lang="fi-FI" sz="1600" dirty="0" err="1"/>
              <a:t>state</a:t>
            </a:r>
            <a:r>
              <a:rPr lang="fi-FI" sz="1600" dirty="0"/>
              <a:t>-of-</a:t>
            </a:r>
            <a:r>
              <a:rPr lang="fi-FI" sz="1600" dirty="0" err="1"/>
              <a:t>art</a:t>
            </a:r>
            <a:r>
              <a:rPr lang="fi-FI" sz="1600" dirty="0"/>
              <a:t> </a:t>
            </a:r>
            <a:r>
              <a:rPr lang="fi-FI" sz="1600" dirty="0" err="1"/>
              <a:t>results</a:t>
            </a:r>
            <a:r>
              <a:rPr lang="fi-FI" sz="1600" dirty="0"/>
              <a:t> on </a:t>
            </a:r>
            <a:r>
              <a:rPr lang="fi-FI" sz="1600" dirty="0" err="1"/>
              <a:t>certain</a:t>
            </a:r>
            <a:r>
              <a:rPr lang="fi-FI" sz="1600" dirty="0"/>
              <a:t> domain.</a:t>
            </a:r>
            <a:endParaRPr sz="1600" dirty="0"/>
          </a:p>
        </p:txBody>
      </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36</a:t>
            </a:fld>
            <a:endParaRPr/>
          </a:p>
        </p:txBody>
      </p:sp>
      <p:sp>
        <p:nvSpPr>
          <p:cNvPr id="12" name="Google Shape;112;p15">
            <a:extLst>
              <a:ext uri="{FF2B5EF4-FFF2-40B4-BE49-F238E27FC236}">
                <a16:creationId xmlns:a16="http://schemas.microsoft.com/office/drawing/2014/main" id="{8BB06796-59A1-4E95-8C91-B5E84845FE47}"/>
              </a:ext>
            </a:extLst>
          </p:cNvPr>
          <p:cNvSpPr txBox="1"/>
          <p:nvPr/>
        </p:nvSpPr>
        <p:spPr>
          <a:xfrm>
            <a:off x="752119" y="842239"/>
            <a:ext cx="543900" cy="5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000" dirty="0">
              <a:latin typeface="Lora"/>
              <a:ea typeface="Lora"/>
              <a:cs typeface="Lora"/>
              <a:sym typeface="Lora"/>
            </a:endParaRPr>
          </a:p>
        </p:txBody>
      </p:sp>
      <p:sp>
        <p:nvSpPr>
          <p:cNvPr id="7" name="Google Shape;125;p17">
            <a:extLst>
              <a:ext uri="{FF2B5EF4-FFF2-40B4-BE49-F238E27FC236}">
                <a16:creationId xmlns:a16="http://schemas.microsoft.com/office/drawing/2014/main" id="{0CD40E9C-8CB6-43DD-89DD-A48FB6466BB3}"/>
              </a:ext>
            </a:extLst>
          </p:cNvPr>
          <p:cNvSpPr txBox="1">
            <a:spLocks/>
          </p:cNvSpPr>
          <p:nvPr/>
        </p:nvSpPr>
        <p:spPr>
          <a:xfrm>
            <a:off x="914623" y="2438058"/>
            <a:ext cx="6702235" cy="256020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FFCD00"/>
              </a:buClr>
              <a:buSzPts val="2400"/>
              <a:buFont typeface="Quattrocento Sans"/>
              <a:buChar char="◉"/>
              <a:defRPr sz="2400" b="0" i="0" u="none" strike="noStrike" cap="none">
                <a:solidFill>
                  <a:schemeClr val="dk1"/>
                </a:solidFill>
                <a:latin typeface="Quattrocento Sans"/>
                <a:ea typeface="Quattrocento Sans"/>
                <a:cs typeface="Quattrocento Sans"/>
                <a:sym typeface="Quattrocento Sans"/>
              </a:defRPr>
            </a:lvl1pPr>
            <a:lvl2pPr marL="914400" marR="0" lvl="1" indent="-355600" algn="l" rtl="0">
              <a:lnSpc>
                <a:spcPct val="100000"/>
              </a:lnSpc>
              <a:spcBef>
                <a:spcPts val="0"/>
              </a:spcBef>
              <a:spcAft>
                <a:spcPts val="0"/>
              </a:spcAft>
              <a:buClr>
                <a:srgbClr val="FFCD00"/>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2pPr>
            <a:lvl3pPr marL="1371600" marR="0" lvl="2" indent="-355600" algn="l" rtl="0">
              <a:lnSpc>
                <a:spcPct val="100000"/>
              </a:lnSpc>
              <a:spcBef>
                <a:spcPts val="0"/>
              </a:spcBef>
              <a:spcAft>
                <a:spcPts val="0"/>
              </a:spcAft>
              <a:buClr>
                <a:srgbClr val="FFCD00"/>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3pPr>
            <a:lvl4pPr marL="1828800" marR="0" lvl="3"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4pPr>
            <a:lvl5pPr marL="2286000" marR="0" lvl="4"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5pPr>
            <a:lvl6pPr marL="2743200" marR="0" lvl="5"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6pPr>
            <a:lvl7pPr marL="3200400" marR="0" lvl="6"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7pPr>
            <a:lvl8pPr marL="3657600" marR="0" lvl="7"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8pPr>
            <a:lvl9pPr marL="4114800" marR="0" lvl="8"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9pPr>
          </a:lstStyle>
          <a:p>
            <a:pPr marL="0" indent="0">
              <a:buFont typeface="Quattrocento Sans"/>
              <a:buNone/>
            </a:pPr>
            <a:r>
              <a:rPr lang="en-GB" sz="1200" dirty="0"/>
              <a:t>Data analysis on image dataset can, and should be done and high accuracies should be attempted to achieve. Machine learning solutions however are always in the end trying to find a solution for a real world problem, let it be emotion recognition for customer service, for the court or for the autonomous driving. The possibilities are endless. </a:t>
            </a:r>
          </a:p>
          <a:p>
            <a:pPr marL="0" indent="0">
              <a:buFont typeface="Quattrocento Sans"/>
              <a:buNone/>
            </a:pPr>
            <a:endParaRPr lang="en-GB" sz="1200" dirty="0"/>
          </a:p>
          <a:p>
            <a:pPr marL="0" indent="0">
              <a:buFont typeface="Quattrocento Sans"/>
              <a:buNone/>
            </a:pPr>
            <a:r>
              <a:rPr lang="en-GB" sz="1200" dirty="0"/>
              <a:t>But this can not be solved only by increasing model complexity and scaling data. We need to first understand ourselves how emotions are generated, and then we need to open the </a:t>
            </a:r>
            <a:r>
              <a:rPr lang="en-GB" sz="1200" i="1" dirty="0"/>
              <a:t>black box</a:t>
            </a:r>
            <a:r>
              <a:rPr lang="en-GB" sz="1200" dirty="0"/>
              <a:t> which we think “understands” emotions. After all, it’s only an observation machine which learns to generalize based on what we teach for it. For some domain application, learning to recognize emotion based on certain facial muscular activity might be enough. But we must make it very clear when that is enough, and when we actually need to find the underlying cause that causes the emotional response.</a:t>
            </a:r>
          </a:p>
        </p:txBody>
      </p:sp>
    </p:spTree>
    <p:extLst>
      <p:ext uri="{BB962C8B-B14F-4D97-AF65-F5344CB8AC3E}">
        <p14:creationId xmlns:p14="http://schemas.microsoft.com/office/powerpoint/2010/main" val="31379335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Self-reflection</a:t>
            </a:r>
            <a:endParaRPr dirty="0">
              <a:highlight>
                <a:schemeClr val="accent1"/>
              </a:highlight>
            </a:endParaRPr>
          </a:p>
        </p:txBody>
      </p:sp>
      <p:sp>
        <p:nvSpPr>
          <p:cNvPr id="125" name="Google Shape;125;p17"/>
          <p:cNvSpPr txBox="1">
            <a:spLocks noGrp="1"/>
          </p:cNvSpPr>
          <p:nvPr>
            <p:ph type="body" idx="1"/>
          </p:nvPr>
        </p:nvSpPr>
        <p:spPr>
          <a:xfrm>
            <a:off x="914623" y="1331712"/>
            <a:ext cx="6702235" cy="831385"/>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fi-FI" sz="1200" dirty="0"/>
              <a:t>I </a:t>
            </a:r>
            <a:r>
              <a:rPr lang="fi-FI" sz="1200" dirty="0" err="1"/>
              <a:t>think</a:t>
            </a:r>
            <a:r>
              <a:rPr lang="fi-FI" sz="1200" dirty="0"/>
              <a:t> I </a:t>
            </a:r>
            <a:r>
              <a:rPr lang="fi-FI" sz="1200" dirty="0" err="1"/>
              <a:t>managed</a:t>
            </a:r>
            <a:r>
              <a:rPr lang="fi-FI" sz="1200" dirty="0"/>
              <a:t> to cover </a:t>
            </a:r>
            <a:r>
              <a:rPr lang="fi-FI" sz="1200" dirty="0" err="1"/>
              <a:t>the</a:t>
            </a:r>
            <a:r>
              <a:rPr lang="fi-FI" sz="1200" dirty="0"/>
              <a:t> </a:t>
            </a:r>
            <a:r>
              <a:rPr lang="fi-FI" sz="1200" dirty="0" err="1"/>
              <a:t>areas</a:t>
            </a:r>
            <a:r>
              <a:rPr lang="fi-FI" sz="1200" dirty="0"/>
              <a:t> I </a:t>
            </a:r>
            <a:r>
              <a:rPr lang="fi-FI" sz="1200" dirty="0" err="1"/>
              <a:t>wanted</a:t>
            </a:r>
            <a:r>
              <a:rPr lang="fi-FI" sz="1200" dirty="0"/>
              <a:t> in </a:t>
            </a:r>
            <a:r>
              <a:rPr lang="fi-FI" sz="1200" dirty="0" err="1"/>
              <a:t>the</a:t>
            </a:r>
            <a:r>
              <a:rPr lang="fi-FI" sz="1200" dirty="0"/>
              <a:t> </a:t>
            </a:r>
            <a:r>
              <a:rPr lang="fi-FI" sz="1200" dirty="0" err="1"/>
              <a:t>challenge</a:t>
            </a:r>
            <a:r>
              <a:rPr lang="fi-FI" sz="1200" dirty="0"/>
              <a:t>. On </a:t>
            </a:r>
            <a:r>
              <a:rPr lang="fi-FI" sz="1200" dirty="0" err="1"/>
              <a:t>the</a:t>
            </a:r>
            <a:r>
              <a:rPr lang="fi-FI" sz="1200" dirty="0"/>
              <a:t> </a:t>
            </a:r>
            <a:r>
              <a:rPr lang="fi-FI" sz="1200" dirty="0" err="1"/>
              <a:t>other</a:t>
            </a:r>
            <a:r>
              <a:rPr lang="fi-FI" sz="1200" dirty="0"/>
              <a:t> </a:t>
            </a:r>
            <a:r>
              <a:rPr lang="fi-FI" sz="1200" dirty="0" err="1"/>
              <a:t>hand</a:t>
            </a:r>
            <a:r>
              <a:rPr lang="fi-FI" sz="1200" dirty="0"/>
              <a:t>, I </a:t>
            </a:r>
            <a:r>
              <a:rPr lang="fi-FI" sz="1200" dirty="0" err="1"/>
              <a:t>wonder</a:t>
            </a:r>
            <a:r>
              <a:rPr lang="fi-FI" sz="1200" dirty="0"/>
              <a:t> </a:t>
            </a:r>
            <a:r>
              <a:rPr lang="fi-FI" sz="1200" dirty="0" err="1"/>
              <a:t>if</a:t>
            </a:r>
            <a:r>
              <a:rPr lang="fi-FI" sz="1200" dirty="0"/>
              <a:t> I </a:t>
            </a:r>
            <a:r>
              <a:rPr lang="fi-FI" sz="1200" dirty="0" err="1"/>
              <a:t>should’ve</a:t>
            </a:r>
            <a:r>
              <a:rPr lang="fi-FI" sz="1200" dirty="0"/>
              <a:t> </a:t>
            </a:r>
            <a:r>
              <a:rPr lang="fi-FI" sz="1200" dirty="0" err="1"/>
              <a:t>focused</a:t>
            </a:r>
            <a:r>
              <a:rPr lang="fi-FI" sz="1200" dirty="0"/>
              <a:t> on </a:t>
            </a:r>
            <a:r>
              <a:rPr lang="fi-FI" sz="1200" dirty="0" err="1"/>
              <a:t>deep</a:t>
            </a:r>
            <a:r>
              <a:rPr lang="fi-FI" sz="1200" dirty="0"/>
              <a:t> </a:t>
            </a:r>
            <a:r>
              <a:rPr lang="fi-FI" sz="1200" dirty="0" err="1"/>
              <a:t>learning</a:t>
            </a:r>
            <a:r>
              <a:rPr lang="fi-FI" sz="1200" dirty="0"/>
              <a:t>, and </a:t>
            </a:r>
            <a:r>
              <a:rPr lang="fi-FI" sz="1200" dirty="0" err="1"/>
              <a:t>start</a:t>
            </a:r>
            <a:r>
              <a:rPr lang="fi-FI" sz="1200" dirty="0"/>
              <a:t> </a:t>
            </a:r>
            <a:r>
              <a:rPr lang="fi-FI" sz="1200" dirty="0" err="1"/>
              <a:t>hyperparameter</a:t>
            </a:r>
            <a:r>
              <a:rPr lang="fi-FI" sz="1200" dirty="0"/>
              <a:t> </a:t>
            </a:r>
            <a:r>
              <a:rPr lang="fi-FI" sz="1200" dirty="0" err="1"/>
              <a:t>tuning</a:t>
            </a:r>
            <a:r>
              <a:rPr lang="fi-FI" sz="1200" dirty="0"/>
              <a:t> </a:t>
            </a:r>
            <a:r>
              <a:rPr lang="fi-FI" sz="1200" dirty="0" err="1"/>
              <a:t>from</a:t>
            </a:r>
            <a:r>
              <a:rPr lang="fi-FI" sz="1200" dirty="0"/>
              <a:t> </a:t>
            </a:r>
            <a:r>
              <a:rPr lang="fi-FI" sz="1200" dirty="0" err="1"/>
              <a:t>the</a:t>
            </a:r>
            <a:r>
              <a:rPr lang="fi-FI" sz="1200" dirty="0"/>
              <a:t> </a:t>
            </a:r>
            <a:r>
              <a:rPr lang="fi-FI" sz="1200" dirty="0" err="1"/>
              <a:t>start</a:t>
            </a:r>
            <a:r>
              <a:rPr lang="fi-FI" sz="1200" dirty="0"/>
              <a:t> to </a:t>
            </a:r>
            <a:r>
              <a:rPr lang="fi-FI" sz="1200" dirty="0" err="1"/>
              <a:t>achieve</a:t>
            </a:r>
            <a:r>
              <a:rPr lang="fi-FI" sz="1200" dirty="0"/>
              <a:t> </a:t>
            </a:r>
            <a:r>
              <a:rPr lang="fi-FI" sz="1200" dirty="0" err="1"/>
              <a:t>higher</a:t>
            </a:r>
            <a:r>
              <a:rPr lang="fi-FI" sz="1200" dirty="0"/>
              <a:t> </a:t>
            </a:r>
            <a:r>
              <a:rPr lang="fi-FI" sz="1200" dirty="0" err="1"/>
              <a:t>metrics</a:t>
            </a:r>
            <a:r>
              <a:rPr lang="fi-FI" sz="1200" dirty="0"/>
              <a:t>.</a:t>
            </a:r>
          </a:p>
        </p:txBody>
      </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37</a:t>
            </a:fld>
            <a:endParaRPr/>
          </a:p>
        </p:txBody>
      </p:sp>
      <p:sp>
        <p:nvSpPr>
          <p:cNvPr id="12" name="Google Shape;112;p15">
            <a:extLst>
              <a:ext uri="{FF2B5EF4-FFF2-40B4-BE49-F238E27FC236}">
                <a16:creationId xmlns:a16="http://schemas.microsoft.com/office/drawing/2014/main" id="{8BB06796-59A1-4E95-8C91-B5E84845FE47}"/>
              </a:ext>
            </a:extLst>
          </p:cNvPr>
          <p:cNvSpPr txBox="1"/>
          <p:nvPr/>
        </p:nvSpPr>
        <p:spPr>
          <a:xfrm>
            <a:off x="752119" y="842239"/>
            <a:ext cx="543900" cy="5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000" dirty="0">
              <a:latin typeface="Lora"/>
              <a:ea typeface="Lora"/>
              <a:cs typeface="Lora"/>
              <a:sym typeface="Lora"/>
            </a:endParaRPr>
          </a:p>
        </p:txBody>
      </p:sp>
      <p:sp>
        <p:nvSpPr>
          <p:cNvPr id="8" name="Google Shape;125;p17">
            <a:extLst>
              <a:ext uri="{FF2B5EF4-FFF2-40B4-BE49-F238E27FC236}">
                <a16:creationId xmlns:a16="http://schemas.microsoft.com/office/drawing/2014/main" id="{27F815F0-F945-435E-BED3-22C013CCD06F}"/>
              </a:ext>
            </a:extLst>
          </p:cNvPr>
          <p:cNvSpPr txBox="1">
            <a:spLocks/>
          </p:cNvSpPr>
          <p:nvPr/>
        </p:nvSpPr>
        <p:spPr>
          <a:xfrm>
            <a:off x="914623" y="2229312"/>
            <a:ext cx="6702235" cy="150218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FFCD00"/>
              </a:buClr>
              <a:buSzPts val="2400"/>
              <a:buFont typeface="Quattrocento Sans"/>
              <a:buChar char="◉"/>
              <a:defRPr sz="2400" b="0" i="0" u="none" strike="noStrike" cap="none">
                <a:solidFill>
                  <a:schemeClr val="dk1"/>
                </a:solidFill>
                <a:latin typeface="Quattrocento Sans"/>
                <a:ea typeface="Quattrocento Sans"/>
                <a:cs typeface="Quattrocento Sans"/>
                <a:sym typeface="Quattrocento Sans"/>
              </a:defRPr>
            </a:lvl1pPr>
            <a:lvl2pPr marL="914400" marR="0" lvl="1" indent="-355600" algn="l" rtl="0">
              <a:lnSpc>
                <a:spcPct val="100000"/>
              </a:lnSpc>
              <a:spcBef>
                <a:spcPts val="0"/>
              </a:spcBef>
              <a:spcAft>
                <a:spcPts val="0"/>
              </a:spcAft>
              <a:buClr>
                <a:srgbClr val="FFCD00"/>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2pPr>
            <a:lvl3pPr marL="1371600" marR="0" lvl="2" indent="-355600" algn="l" rtl="0">
              <a:lnSpc>
                <a:spcPct val="100000"/>
              </a:lnSpc>
              <a:spcBef>
                <a:spcPts val="0"/>
              </a:spcBef>
              <a:spcAft>
                <a:spcPts val="0"/>
              </a:spcAft>
              <a:buClr>
                <a:srgbClr val="FFCD00"/>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3pPr>
            <a:lvl4pPr marL="1828800" marR="0" lvl="3"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4pPr>
            <a:lvl5pPr marL="2286000" marR="0" lvl="4"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5pPr>
            <a:lvl6pPr marL="2743200" marR="0" lvl="5"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6pPr>
            <a:lvl7pPr marL="3200400" marR="0" lvl="6"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7pPr>
            <a:lvl8pPr marL="3657600" marR="0" lvl="7"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8pPr>
            <a:lvl9pPr marL="4114800" marR="0" lvl="8"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9pPr>
          </a:lstStyle>
          <a:p>
            <a:pPr marL="0" indent="0">
              <a:buFont typeface="Quattrocento Sans"/>
              <a:buNone/>
            </a:pPr>
            <a:r>
              <a:rPr lang="fi-FI" sz="1200" dirty="0" err="1"/>
              <a:t>Many</a:t>
            </a:r>
            <a:r>
              <a:rPr lang="fi-FI" sz="1200" dirty="0"/>
              <a:t> </a:t>
            </a:r>
            <a:r>
              <a:rPr lang="fi-FI" sz="1200" dirty="0" err="1"/>
              <a:t>different</a:t>
            </a:r>
            <a:r>
              <a:rPr lang="fi-FI" sz="1200" dirty="0"/>
              <a:t> </a:t>
            </a:r>
            <a:r>
              <a:rPr lang="fi-FI" sz="1200" dirty="0" err="1"/>
              <a:t>things</a:t>
            </a:r>
            <a:r>
              <a:rPr lang="fi-FI" sz="1200" dirty="0"/>
              <a:t> </a:t>
            </a:r>
            <a:r>
              <a:rPr lang="fi-FI" sz="1200" dirty="0" err="1"/>
              <a:t>were</a:t>
            </a:r>
            <a:r>
              <a:rPr lang="fi-FI" sz="1200" dirty="0"/>
              <a:t> </a:t>
            </a:r>
            <a:r>
              <a:rPr lang="fi-FI" sz="1200" dirty="0" err="1"/>
              <a:t>experimented</a:t>
            </a:r>
            <a:r>
              <a:rPr lang="fi-FI" sz="1200" dirty="0"/>
              <a:t> </a:t>
            </a:r>
            <a:r>
              <a:rPr lang="fi-FI" sz="1200" dirty="0" err="1"/>
              <a:t>that</a:t>
            </a:r>
            <a:r>
              <a:rPr lang="fi-FI" sz="1200" dirty="0"/>
              <a:t> </a:t>
            </a:r>
            <a:r>
              <a:rPr lang="fi-FI" sz="1200" dirty="0" err="1"/>
              <a:t>was</a:t>
            </a:r>
            <a:r>
              <a:rPr lang="fi-FI" sz="1200" dirty="0"/>
              <a:t> </a:t>
            </a:r>
            <a:r>
              <a:rPr lang="fi-FI" sz="1200" dirty="0" err="1"/>
              <a:t>left</a:t>
            </a:r>
            <a:r>
              <a:rPr lang="fi-FI" sz="1200" dirty="0"/>
              <a:t> out of </a:t>
            </a:r>
            <a:r>
              <a:rPr lang="fi-FI" sz="1200" dirty="0" err="1"/>
              <a:t>documentation</a:t>
            </a:r>
            <a:r>
              <a:rPr lang="fi-FI" sz="1200" dirty="0"/>
              <a:t>, </a:t>
            </a:r>
            <a:r>
              <a:rPr lang="fi-FI" sz="1200" dirty="0" err="1"/>
              <a:t>either</a:t>
            </a:r>
            <a:r>
              <a:rPr lang="fi-FI" sz="1200" dirty="0"/>
              <a:t> </a:t>
            </a:r>
            <a:r>
              <a:rPr lang="fi-FI" sz="1200" dirty="0" err="1"/>
              <a:t>due</a:t>
            </a:r>
            <a:r>
              <a:rPr lang="fi-FI" sz="1200" dirty="0"/>
              <a:t> to </a:t>
            </a:r>
            <a:r>
              <a:rPr lang="fi-FI" sz="1200" dirty="0" err="1"/>
              <a:t>failure</a:t>
            </a:r>
            <a:r>
              <a:rPr lang="fi-FI" sz="1200" dirty="0"/>
              <a:t> </a:t>
            </a:r>
            <a:r>
              <a:rPr lang="fi-FI" sz="1200" dirty="0" err="1"/>
              <a:t>or</a:t>
            </a:r>
            <a:r>
              <a:rPr lang="fi-FI" sz="1200" dirty="0"/>
              <a:t> </a:t>
            </a:r>
            <a:r>
              <a:rPr lang="fi-FI" sz="1200" dirty="0" err="1"/>
              <a:t>due</a:t>
            </a:r>
            <a:r>
              <a:rPr lang="fi-FI" sz="1200" dirty="0"/>
              <a:t> to </a:t>
            </a:r>
            <a:r>
              <a:rPr lang="fi-FI" sz="1200" dirty="0" err="1"/>
              <a:t>lack</a:t>
            </a:r>
            <a:r>
              <a:rPr lang="fi-FI" sz="1200" dirty="0"/>
              <a:t> of </a:t>
            </a:r>
            <a:r>
              <a:rPr lang="fi-FI" sz="1200" dirty="0" err="1"/>
              <a:t>free-time</a:t>
            </a:r>
            <a:r>
              <a:rPr lang="fi-FI" sz="1200" dirty="0"/>
              <a:t> to </a:t>
            </a:r>
            <a:r>
              <a:rPr lang="fi-FI" sz="1200" dirty="0" err="1"/>
              <a:t>focus</a:t>
            </a:r>
            <a:r>
              <a:rPr lang="fi-FI" sz="1200" dirty="0"/>
              <a:t> on </a:t>
            </a:r>
            <a:r>
              <a:rPr lang="fi-FI" sz="1200" dirty="0" err="1"/>
              <a:t>this</a:t>
            </a:r>
            <a:r>
              <a:rPr lang="fi-FI" sz="1200" dirty="0"/>
              <a:t> </a:t>
            </a:r>
            <a:r>
              <a:rPr lang="fi-FI" sz="1200" dirty="0" err="1"/>
              <a:t>project</a:t>
            </a:r>
            <a:r>
              <a:rPr lang="fi-FI" sz="1200" dirty="0"/>
              <a:t>. </a:t>
            </a:r>
            <a:r>
              <a:rPr lang="fi-FI" sz="1200" dirty="0" err="1"/>
              <a:t>This</a:t>
            </a:r>
            <a:r>
              <a:rPr lang="fi-FI" sz="1200" dirty="0"/>
              <a:t> </a:t>
            </a:r>
            <a:r>
              <a:rPr lang="fi-FI" sz="1200" dirty="0" err="1"/>
              <a:t>area</a:t>
            </a:r>
            <a:r>
              <a:rPr lang="fi-FI" sz="1200" dirty="0"/>
              <a:t> </a:t>
            </a:r>
            <a:r>
              <a:rPr lang="fi-FI" sz="1200" dirty="0" err="1"/>
              <a:t>definately</a:t>
            </a:r>
            <a:r>
              <a:rPr lang="fi-FI" sz="1200" dirty="0"/>
              <a:t> </a:t>
            </a:r>
            <a:r>
              <a:rPr lang="fi-FI" sz="1200" dirty="0" err="1"/>
              <a:t>has</a:t>
            </a:r>
            <a:r>
              <a:rPr lang="fi-FI" sz="1200" dirty="0"/>
              <a:t> a </a:t>
            </a:r>
            <a:r>
              <a:rPr lang="fi-FI" sz="1200" dirty="0" err="1"/>
              <a:t>lot</a:t>
            </a:r>
            <a:r>
              <a:rPr lang="fi-FI" sz="1200" dirty="0"/>
              <a:t> to </a:t>
            </a:r>
            <a:r>
              <a:rPr lang="fi-FI" sz="1200" dirty="0" err="1"/>
              <a:t>uncover</a:t>
            </a:r>
            <a:r>
              <a:rPr lang="fi-FI" sz="1200" dirty="0"/>
              <a:t>, and it </a:t>
            </a:r>
            <a:r>
              <a:rPr lang="fi-FI" sz="1200" dirty="0" err="1"/>
              <a:t>could</a:t>
            </a:r>
            <a:r>
              <a:rPr lang="fi-FI" sz="1200" dirty="0"/>
              <a:t> </a:t>
            </a:r>
            <a:r>
              <a:rPr lang="fi-FI" sz="1200" dirty="0" err="1"/>
              <a:t>even</a:t>
            </a:r>
            <a:r>
              <a:rPr lang="fi-FI" sz="1200" dirty="0"/>
              <a:t> </a:t>
            </a:r>
            <a:r>
              <a:rPr lang="fi-FI" sz="1200" dirty="0" err="1"/>
              <a:t>be</a:t>
            </a:r>
            <a:r>
              <a:rPr lang="fi-FI" sz="1200" dirty="0"/>
              <a:t> </a:t>
            </a:r>
            <a:r>
              <a:rPr lang="fi-FI" sz="1200" dirty="0" err="1"/>
              <a:t>possible</a:t>
            </a:r>
            <a:r>
              <a:rPr lang="fi-FI" sz="1200" dirty="0"/>
              <a:t> to </a:t>
            </a:r>
            <a:r>
              <a:rPr lang="fi-FI" sz="1200" dirty="0" err="1"/>
              <a:t>do</a:t>
            </a:r>
            <a:r>
              <a:rPr lang="fi-FI" sz="1200" dirty="0"/>
              <a:t> </a:t>
            </a:r>
            <a:r>
              <a:rPr lang="fi-FI" sz="1200" dirty="0" err="1"/>
              <a:t>another</a:t>
            </a:r>
            <a:r>
              <a:rPr lang="fi-FI" sz="1200" dirty="0"/>
              <a:t> ”</a:t>
            </a:r>
            <a:r>
              <a:rPr lang="fi-FI" sz="1200" dirty="0" err="1"/>
              <a:t>sprint</a:t>
            </a:r>
            <a:r>
              <a:rPr lang="fi-FI" sz="1200" dirty="0"/>
              <a:t>” of </a:t>
            </a:r>
            <a:r>
              <a:rPr lang="fi-FI" sz="1200" dirty="0" err="1"/>
              <a:t>this</a:t>
            </a:r>
            <a:r>
              <a:rPr lang="fi-FI" sz="1200" dirty="0"/>
              <a:t> </a:t>
            </a:r>
            <a:r>
              <a:rPr lang="fi-FI" sz="1200" dirty="0" err="1"/>
              <a:t>challenge</a:t>
            </a:r>
            <a:r>
              <a:rPr lang="fi-FI" sz="1200" dirty="0"/>
              <a:t>, to </a:t>
            </a:r>
            <a:r>
              <a:rPr lang="fi-FI" sz="1200" dirty="0" err="1"/>
              <a:t>dive</a:t>
            </a:r>
            <a:r>
              <a:rPr lang="fi-FI" sz="1200" dirty="0"/>
              <a:t> </a:t>
            </a:r>
            <a:r>
              <a:rPr lang="fi-FI" sz="1200" dirty="0" err="1"/>
              <a:t>deeper</a:t>
            </a:r>
            <a:r>
              <a:rPr lang="fi-FI" sz="1200" dirty="0"/>
              <a:t> to </a:t>
            </a:r>
            <a:r>
              <a:rPr lang="fi-FI" sz="1200" dirty="0" err="1"/>
              <a:t>certain</a:t>
            </a:r>
            <a:r>
              <a:rPr lang="fi-FI" sz="1200" dirty="0"/>
              <a:t> domain of </a:t>
            </a:r>
            <a:r>
              <a:rPr lang="fi-FI" sz="1200" dirty="0" err="1"/>
              <a:t>emotion</a:t>
            </a:r>
            <a:r>
              <a:rPr lang="fi-FI" sz="1200" dirty="0"/>
              <a:t> </a:t>
            </a:r>
            <a:r>
              <a:rPr lang="fi-FI" sz="1200" dirty="0" err="1"/>
              <a:t>recognition</a:t>
            </a:r>
            <a:r>
              <a:rPr lang="fi-FI" sz="1200" dirty="0"/>
              <a:t>. </a:t>
            </a:r>
            <a:r>
              <a:rPr lang="fi-FI" sz="1200" dirty="0" err="1"/>
              <a:t>Maybe</a:t>
            </a:r>
            <a:r>
              <a:rPr lang="fi-FI" sz="1200" dirty="0"/>
              <a:t> </a:t>
            </a:r>
            <a:r>
              <a:rPr lang="fi-FI" sz="1200" dirty="0" err="1"/>
              <a:t>one</a:t>
            </a:r>
            <a:r>
              <a:rPr lang="fi-FI" sz="1200" dirty="0"/>
              <a:t> of </a:t>
            </a:r>
            <a:r>
              <a:rPr lang="fi-FI" sz="1200" dirty="0" err="1"/>
              <a:t>the</a:t>
            </a:r>
            <a:r>
              <a:rPr lang="fi-FI" sz="1200" dirty="0"/>
              <a:t> </a:t>
            </a:r>
            <a:r>
              <a:rPr lang="fi-FI" sz="1200" dirty="0" err="1"/>
              <a:t>most</a:t>
            </a:r>
            <a:r>
              <a:rPr lang="fi-FI" sz="1200" dirty="0"/>
              <a:t> </a:t>
            </a:r>
            <a:r>
              <a:rPr lang="fi-FI" sz="1200" dirty="0" err="1"/>
              <a:t>interesting</a:t>
            </a:r>
            <a:r>
              <a:rPr lang="fi-FI" sz="1200" dirty="0"/>
              <a:t> </a:t>
            </a:r>
            <a:r>
              <a:rPr lang="fi-FI" sz="1200" dirty="0" err="1"/>
              <a:t>areas</a:t>
            </a:r>
            <a:r>
              <a:rPr lang="fi-FI" sz="1200" dirty="0"/>
              <a:t> </a:t>
            </a:r>
            <a:r>
              <a:rPr lang="fi-FI" sz="1200" dirty="0" err="1"/>
              <a:t>would</a:t>
            </a:r>
            <a:r>
              <a:rPr lang="fi-FI" sz="1200" dirty="0"/>
              <a:t> </a:t>
            </a:r>
            <a:r>
              <a:rPr lang="fi-FI" sz="1200" dirty="0" err="1"/>
              <a:t>be</a:t>
            </a:r>
            <a:r>
              <a:rPr lang="fi-FI" sz="1200" dirty="0"/>
              <a:t> </a:t>
            </a:r>
            <a:r>
              <a:rPr lang="fi-FI" sz="1200" dirty="0" err="1"/>
              <a:t>explainability</a:t>
            </a:r>
            <a:r>
              <a:rPr lang="fi-FI" sz="1200" dirty="0"/>
              <a:t> and </a:t>
            </a:r>
            <a:r>
              <a:rPr lang="fi-FI" sz="1200" dirty="0" err="1"/>
              <a:t>applications</a:t>
            </a:r>
            <a:r>
              <a:rPr lang="fi-FI" sz="1200" dirty="0"/>
              <a:t>, as </a:t>
            </a:r>
            <a:r>
              <a:rPr lang="fi-FI" sz="1200" dirty="0" err="1"/>
              <a:t>there</a:t>
            </a:r>
            <a:r>
              <a:rPr lang="fi-FI" sz="1200" dirty="0"/>
              <a:t> </a:t>
            </a:r>
            <a:r>
              <a:rPr lang="fi-FI" sz="1200" dirty="0" err="1"/>
              <a:t>you</a:t>
            </a:r>
            <a:r>
              <a:rPr lang="fi-FI" sz="1200" dirty="0"/>
              <a:t> </a:t>
            </a:r>
            <a:r>
              <a:rPr lang="fi-FI" sz="1200" dirty="0" err="1"/>
              <a:t>simply</a:t>
            </a:r>
            <a:r>
              <a:rPr lang="fi-FI" sz="1200" dirty="0"/>
              <a:t> </a:t>
            </a:r>
            <a:r>
              <a:rPr lang="fi-FI" sz="1200" dirty="0" err="1"/>
              <a:t>can’t</a:t>
            </a:r>
            <a:r>
              <a:rPr lang="fi-FI" sz="1200" dirty="0"/>
              <a:t> </a:t>
            </a:r>
            <a:r>
              <a:rPr lang="fi-FI" sz="1200" dirty="0" err="1"/>
              <a:t>approach</a:t>
            </a:r>
            <a:r>
              <a:rPr lang="fi-FI" sz="1200" dirty="0"/>
              <a:t> </a:t>
            </a:r>
            <a:r>
              <a:rPr lang="fi-FI" sz="1200" dirty="0" err="1"/>
              <a:t>the</a:t>
            </a:r>
            <a:r>
              <a:rPr lang="fi-FI" sz="1200" dirty="0"/>
              <a:t> </a:t>
            </a:r>
            <a:r>
              <a:rPr lang="fi-FI" sz="1200" dirty="0" err="1"/>
              <a:t>challenge</a:t>
            </a:r>
            <a:r>
              <a:rPr lang="fi-FI" sz="1200" dirty="0"/>
              <a:t> </a:t>
            </a:r>
            <a:r>
              <a:rPr lang="fi-FI" sz="1200" dirty="0" err="1"/>
              <a:t>from</a:t>
            </a:r>
            <a:r>
              <a:rPr lang="fi-FI" sz="1200" dirty="0"/>
              <a:t> </a:t>
            </a:r>
            <a:r>
              <a:rPr lang="fi-FI" sz="1200" dirty="0" err="1"/>
              <a:t>statistical</a:t>
            </a:r>
            <a:r>
              <a:rPr lang="fi-FI" sz="1200" dirty="0"/>
              <a:t> </a:t>
            </a:r>
            <a:r>
              <a:rPr lang="fi-FI" sz="1200" dirty="0" err="1"/>
              <a:t>point</a:t>
            </a:r>
            <a:r>
              <a:rPr lang="fi-FI" sz="1200" dirty="0"/>
              <a:t> of </a:t>
            </a:r>
            <a:r>
              <a:rPr lang="fi-FI" sz="1200" dirty="0" err="1"/>
              <a:t>view</a:t>
            </a:r>
            <a:r>
              <a:rPr lang="fi-FI" sz="1200" dirty="0"/>
              <a:t>.</a:t>
            </a:r>
          </a:p>
        </p:txBody>
      </p:sp>
    </p:spTree>
    <p:extLst>
      <p:ext uri="{BB962C8B-B14F-4D97-AF65-F5344CB8AC3E}">
        <p14:creationId xmlns:p14="http://schemas.microsoft.com/office/powerpoint/2010/main" val="11311572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Notes for organizers</a:t>
            </a:r>
            <a:endParaRPr dirty="0">
              <a:highlight>
                <a:schemeClr val="accent1"/>
              </a:highlight>
            </a:endParaRPr>
          </a:p>
        </p:txBody>
      </p:sp>
      <p:sp>
        <p:nvSpPr>
          <p:cNvPr id="125" name="Google Shape;125;p17"/>
          <p:cNvSpPr txBox="1">
            <a:spLocks noGrp="1"/>
          </p:cNvSpPr>
          <p:nvPr>
            <p:ph type="body" idx="1"/>
          </p:nvPr>
        </p:nvSpPr>
        <p:spPr>
          <a:xfrm>
            <a:off x="914623" y="1331712"/>
            <a:ext cx="6702235" cy="831385"/>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fi-FI" sz="1200" dirty="0" err="1"/>
              <a:t>Thank</a:t>
            </a:r>
            <a:r>
              <a:rPr lang="fi-FI" sz="1200" dirty="0"/>
              <a:t> </a:t>
            </a:r>
            <a:r>
              <a:rPr lang="fi-FI" sz="1200" dirty="0" err="1"/>
              <a:t>you</a:t>
            </a:r>
            <a:r>
              <a:rPr lang="fi-FI" sz="1200" dirty="0"/>
              <a:t> for </a:t>
            </a:r>
            <a:r>
              <a:rPr lang="fi-FI" sz="1200" dirty="0" err="1"/>
              <a:t>the</a:t>
            </a:r>
            <a:r>
              <a:rPr lang="fi-FI" sz="1200" dirty="0"/>
              <a:t> </a:t>
            </a:r>
            <a:r>
              <a:rPr lang="fi-FI" sz="1200" dirty="0" err="1"/>
              <a:t>competition</a:t>
            </a:r>
            <a:r>
              <a:rPr lang="fi-FI" sz="1200" dirty="0"/>
              <a:t>! It </a:t>
            </a:r>
            <a:r>
              <a:rPr lang="fi-FI" sz="1200" dirty="0" err="1"/>
              <a:t>was</a:t>
            </a:r>
            <a:r>
              <a:rPr lang="fi-FI" sz="1200" dirty="0"/>
              <a:t> a </a:t>
            </a:r>
            <a:r>
              <a:rPr lang="fi-FI" sz="1200" dirty="0" err="1"/>
              <a:t>great</a:t>
            </a:r>
            <a:r>
              <a:rPr lang="fi-FI" sz="1200" dirty="0"/>
              <a:t> </a:t>
            </a:r>
            <a:r>
              <a:rPr lang="fi-FI" sz="1200" dirty="0" err="1"/>
              <a:t>learning</a:t>
            </a:r>
            <a:r>
              <a:rPr lang="fi-FI" sz="1200" dirty="0"/>
              <a:t> </a:t>
            </a:r>
            <a:r>
              <a:rPr lang="fi-FI" sz="1200" dirty="0" err="1"/>
              <a:t>opportunity</a:t>
            </a:r>
            <a:r>
              <a:rPr lang="fi-FI" sz="1200" dirty="0"/>
              <a:t>, and my </a:t>
            </a:r>
            <a:r>
              <a:rPr lang="fi-FI" sz="1200" dirty="0" err="1"/>
              <a:t>first</a:t>
            </a:r>
            <a:r>
              <a:rPr lang="fi-FI" sz="1200" dirty="0"/>
              <a:t> </a:t>
            </a:r>
            <a:r>
              <a:rPr lang="fi-FI" sz="1200" dirty="0" err="1"/>
              <a:t>larger-scale</a:t>
            </a:r>
            <a:r>
              <a:rPr lang="fi-FI" sz="1200" dirty="0"/>
              <a:t> </a:t>
            </a:r>
            <a:r>
              <a:rPr lang="fi-FI" sz="1200" dirty="0" err="1"/>
              <a:t>project</a:t>
            </a:r>
            <a:r>
              <a:rPr lang="fi-FI" sz="1200" dirty="0"/>
              <a:t> </a:t>
            </a:r>
            <a:r>
              <a:rPr lang="fi-FI" sz="1200" dirty="0" err="1"/>
              <a:t>which</a:t>
            </a:r>
            <a:r>
              <a:rPr lang="fi-FI" sz="1200" dirty="0"/>
              <a:t> I got to </a:t>
            </a:r>
            <a:r>
              <a:rPr lang="fi-FI" sz="1200" dirty="0" err="1"/>
              <a:t>organize</a:t>
            </a:r>
            <a:r>
              <a:rPr lang="fi-FI" sz="1200" dirty="0"/>
              <a:t> </a:t>
            </a:r>
            <a:r>
              <a:rPr lang="fi-FI" sz="1200" dirty="0" err="1"/>
              <a:t>fully</a:t>
            </a:r>
            <a:r>
              <a:rPr lang="fi-FI" sz="1200" dirty="0"/>
              <a:t> on my </a:t>
            </a:r>
            <a:r>
              <a:rPr lang="fi-FI" sz="1200" dirty="0" err="1"/>
              <a:t>own</a:t>
            </a:r>
            <a:r>
              <a:rPr lang="fi-FI" sz="1200" dirty="0"/>
              <a:t>. </a:t>
            </a:r>
            <a:r>
              <a:rPr lang="fi-FI" sz="1200" dirty="0" err="1"/>
              <a:t>Few</a:t>
            </a:r>
            <a:r>
              <a:rPr lang="fi-FI" sz="1200" dirty="0"/>
              <a:t> </a:t>
            </a:r>
            <a:r>
              <a:rPr lang="fi-FI" sz="1200" dirty="0" err="1"/>
              <a:t>notes</a:t>
            </a:r>
            <a:r>
              <a:rPr lang="fi-FI" sz="1200" dirty="0"/>
              <a:t> </a:t>
            </a:r>
            <a:r>
              <a:rPr lang="fi-FI" sz="1200" dirty="0" err="1"/>
              <a:t>regarding</a:t>
            </a:r>
            <a:r>
              <a:rPr lang="fi-FI" sz="1200" dirty="0"/>
              <a:t> </a:t>
            </a:r>
            <a:r>
              <a:rPr lang="fi-FI" sz="1200" dirty="0" err="1"/>
              <a:t>the</a:t>
            </a:r>
            <a:r>
              <a:rPr lang="fi-FI" sz="1200" dirty="0"/>
              <a:t> </a:t>
            </a:r>
            <a:r>
              <a:rPr lang="fi-FI" sz="1200" dirty="0" err="1"/>
              <a:t>competition</a:t>
            </a:r>
            <a:r>
              <a:rPr lang="fi-FI" sz="1200" dirty="0"/>
              <a:t> and </a:t>
            </a:r>
            <a:r>
              <a:rPr lang="fi-FI" sz="1200" dirty="0" err="1"/>
              <a:t>scoring</a:t>
            </a:r>
            <a:r>
              <a:rPr lang="fi-FI" sz="1200" dirty="0"/>
              <a:t> </a:t>
            </a:r>
            <a:r>
              <a:rPr lang="fi-FI" sz="1200" dirty="0" err="1"/>
              <a:t>which</a:t>
            </a:r>
            <a:r>
              <a:rPr lang="fi-FI" sz="1200" dirty="0"/>
              <a:t> I </a:t>
            </a:r>
            <a:r>
              <a:rPr lang="fi-FI" sz="1200" dirty="0" err="1"/>
              <a:t>thought</a:t>
            </a:r>
            <a:r>
              <a:rPr lang="fi-FI" sz="1200" dirty="0"/>
              <a:t> </a:t>
            </a:r>
            <a:r>
              <a:rPr lang="fi-FI" sz="1200" dirty="0" err="1"/>
              <a:t>during</a:t>
            </a:r>
            <a:r>
              <a:rPr lang="fi-FI" sz="1200" dirty="0"/>
              <a:t> </a:t>
            </a:r>
            <a:r>
              <a:rPr lang="fi-FI" sz="1200" dirty="0" err="1"/>
              <a:t>the</a:t>
            </a:r>
            <a:r>
              <a:rPr lang="fi-FI" sz="1200" dirty="0"/>
              <a:t> </a:t>
            </a:r>
            <a:r>
              <a:rPr lang="fi-FI" sz="1200" dirty="0" err="1"/>
              <a:t>competition</a:t>
            </a:r>
            <a:endParaRPr lang="fi-FI" sz="1200" dirty="0"/>
          </a:p>
        </p:txBody>
      </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38</a:t>
            </a:fld>
            <a:endParaRPr/>
          </a:p>
        </p:txBody>
      </p:sp>
      <p:sp>
        <p:nvSpPr>
          <p:cNvPr id="12" name="Google Shape;112;p15">
            <a:extLst>
              <a:ext uri="{FF2B5EF4-FFF2-40B4-BE49-F238E27FC236}">
                <a16:creationId xmlns:a16="http://schemas.microsoft.com/office/drawing/2014/main" id="{8BB06796-59A1-4E95-8C91-B5E84845FE47}"/>
              </a:ext>
            </a:extLst>
          </p:cNvPr>
          <p:cNvSpPr txBox="1"/>
          <p:nvPr/>
        </p:nvSpPr>
        <p:spPr>
          <a:xfrm>
            <a:off x="752119" y="842239"/>
            <a:ext cx="543900" cy="5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000" dirty="0">
              <a:latin typeface="Lora"/>
              <a:ea typeface="Lora"/>
              <a:cs typeface="Lora"/>
              <a:sym typeface="Lora"/>
            </a:endParaRPr>
          </a:p>
        </p:txBody>
      </p:sp>
      <p:sp>
        <p:nvSpPr>
          <p:cNvPr id="7" name="Google Shape;125;p17">
            <a:extLst>
              <a:ext uri="{FF2B5EF4-FFF2-40B4-BE49-F238E27FC236}">
                <a16:creationId xmlns:a16="http://schemas.microsoft.com/office/drawing/2014/main" id="{300CFEAE-48E4-474E-80B4-D7D62610CAEC}"/>
              </a:ext>
            </a:extLst>
          </p:cNvPr>
          <p:cNvSpPr txBox="1">
            <a:spLocks/>
          </p:cNvSpPr>
          <p:nvPr/>
        </p:nvSpPr>
        <p:spPr>
          <a:xfrm>
            <a:off x="914623" y="2163097"/>
            <a:ext cx="6702235" cy="24531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FFCD00"/>
              </a:buClr>
              <a:buSzPts val="2400"/>
              <a:buFont typeface="Quattrocento Sans"/>
              <a:buChar char="◉"/>
              <a:defRPr sz="2400" b="0" i="0" u="none" strike="noStrike" cap="none">
                <a:solidFill>
                  <a:schemeClr val="dk1"/>
                </a:solidFill>
                <a:latin typeface="Quattrocento Sans"/>
                <a:ea typeface="Quattrocento Sans"/>
                <a:cs typeface="Quattrocento Sans"/>
                <a:sym typeface="Quattrocento Sans"/>
              </a:defRPr>
            </a:lvl1pPr>
            <a:lvl2pPr marL="914400" marR="0" lvl="1" indent="-355600" algn="l" rtl="0">
              <a:lnSpc>
                <a:spcPct val="100000"/>
              </a:lnSpc>
              <a:spcBef>
                <a:spcPts val="0"/>
              </a:spcBef>
              <a:spcAft>
                <a:spcPts val="0"/>
              </a:spcAft>
              <a:buClr>
                <a:srgbClr val="FFCD00"/>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2pPr>
            <a:lvl3pPr marL="1371600" marR="0" lvl="2" indent="-355600" algn="l" rtl="0">
              <a:lnSpc>
                <a:spcPct val="100000"/>
              </a:lnSpc>
              <a:spcBef>
                <a:spcPts val="0"/>
              </a:spcBef>
              <a:spcAft>
                <a:spcPts val="0"/>
              </a:spcAft>
              <a:buClr>
                <a:srgbClr val="FFCD00"/>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3pPr>
            <a:lvl4pPr marL="1828800" marR="0" lvl="3"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4pPr>
            <a:lvl5pPr marL="2286000" marR="0" lvl="4"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5pPr>
            <a:lvl6pPr marL="2743200" marR="0" lvl="5"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6pPr>
            <a:lvl7pPr marL="3200400" marR="0" lvl="6"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7pPr>
            <a:lvl8pPr marL="3657600" marR="0" lvl="7"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8pPr>
            <a:lvl9pPr marL="4114800" marR="0" lvl="8"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9pPr>
          </a:lstStyle>
          <a:p>
            <a:pPr marL="0" indent="0">
              <a:buFont typeface="Quattrocento Sans"/>
              <a:buNone/>
            </a:pPr>
            <a:r>
              <a:rPr lang="fi-FI" sz="1600" dirty="0"/>
              <a:t>&gt; </a:t>
            </a:r>
            <a:r>
              <a:rPr lang="fi-FI" sz="1200" dirty="0"/>
              <a:t>Dataset is </a:t>
            </a:r>
            <a:r>
              <a:rPr lang="fi-FI" sz="1200" dirty="0" err="1"/>
              <a:t>public</a:t>
            </a:r>
            <a:r>
              <a:rPr lang="fi-FI" sz="1200" dirty="0"/>
              <a:t>, </a:t>
            </a:r>
            <a:r>
              <a:rPr lang="fi-FI" sz="1200" dirty="0" err="1"/>
              <a:t>therefore</a:t>
            </a:r>
            <a:r>
              <a:rPr lang="fi-FI" sz="1200" dirty="0"/>
              <a:t> </a:t>
            </a:r>
            <a:r>
              <a:rPr lang="fi-FI" sz="1200" dirty="0" err="1"/>
              <a:t>solutions</a:t>
            </a:r>
            <a:r>
              <a:rPr lang="fi-FI" sz="1200" dirty="0"/>
              <a:t> </a:t>
            </a:r>
            <a:r>
              <a:rPr lang="fi-FI" sz="1200" dirty="0" err="1"/>
              <a:t>are</a:t>
            </a:r>
            <a:r>
              <a:rPr lang="fi-FI" sz="1200" dirty="0"/>
              <a:t> </a:t>
            </a:r>
            <a:r>
              <a:rPr lang="fi-FI" sz="1200" dirty="0" err="1"/>
              <a:t>also</a:t>
            </a:r>
            <a:r>
              <a:rPr lang="fi-FI" sz="1200" dirty="0"/>
              <a:t> </a:t>
            </a:r>
            <a:r>
              <a:rPr lang="fi-FI" sz="1200" dirty="0" err="1"/>
              <a:t>public</a:t>
            </a:r>
            <a:r>
              <a:rPr lang="fi-FI" sz="1200" dirty="0"/>
              <a:t>. If </a:t>
            </a:r>
            <a:r>
              <a:rPr lang="fi-FI" sz="1200" dirty="0" err="1"/>
              <a:t>evaluation</a:t>
            </a:r>
            <a:r>
              <a:rPr lang="fi-FI" sz="1200" dirty="0"/>
              <a:t> </a:t>
            </a:r>
            <a:r>
              <a:rPr lang="fi-FI" sz="1200" dirty="0" err="1"/>
              <a:t>metrics</a:t>
            </a:r>
            <a:r>
              <a:rPr lang="fi-FI" sz="1200" dirty="0"/>
              <a:t> </a:t>
            </a:r>
            <a:r>
              <a:rPr lang="fi-FI" sz="1200" dirty="0" err="1"/>
              <a:t>would</a:t>
            </a:r>
            <a:r>
              <a:rPr lang="fi-FI" sz="1200" dirty="0"/>
              <a:t> </a:t>
            </a:r>
            <a:r>
              <a:rPr lang="fi-FI" sz="1200" dirty="0" err="1"/>
              <a:t>simply</a:t>
            </a:r>
            <a:r>
              <a:rPr lang="fi-FI" sz="1200" dirty="0"/>
              <a:t> </a:t>
            </a:r>
            <a:r>
              <a:rPr lang="fi-FI" sz="1200" dirty="0" err="1"/>
              <a:t>rely</a:t>
            </a:r>
            <a:r>
              <a:rPr lang="fi-FI" sz="1200" dirty="0"/>
              <a:t> on </a:t>
            </a:r>
            <a:r>
              <a:rPr lang="fi-FI" sz="1200" dirty="0" err="1"/>
              <a:t>accuracy</a:t>
            </a:r>
            <a:r>
              <a:rPr lang="fi-FI" sz="1200" dirty="0"/>
              <a:t>, </a:t>
            </a:r>
            <a:r>
              <a:rPr lang="fi-FI" sz="1200" dirty="0" err="1"/>
              <a:t>it’s</a:t>
            </a:r>
            <a:r>
              <a:rPr lang="fi-FI" sz="1200" dirty="0"/>
              <a:t> </a:t>
            </a:r>
            <a:r>
              <a:rPr lang="fi-FI" sz="1200" dirty="0" err="1"/>
              <a:t>quite</a:t>
            </a:r>
            <a:r>
              <a:rPr lang="fi-FI" sz="1200" dirty="0"/>
              <a:t> </a:t>
            </a:r>
            <a:r>
              <a:rPr lang="fi-FI" sz="1200" dirty="0" err="1"/>
              <a:t>likely</a:t>
            </a:r>
            <a:r>
              <a:rPr lang="fi-FI" sz="1200" dirty="0"/>
              <a:t> </a:t>
            </a:r>
            <a:r>
              <a:rPr lang="fi-FI" sz="1200" dirty="0" err="1"/>
              <a:t>that</a:t>
            </a:r>
            <a:r>
              <a:rPr lang="fi-FI" sz="1200" dirty="0"/>
              <a:t> </a:t>
            </a:r>
            <a:r>
              <a:rPr lang="fi-FI" sz="1200" dirty="0" err="1"/>
              <a:t>someone</a:t>
            </a:r>
            <a:r>
              <a:rPr lang="fi-FI" sz="1200" dirty="0"/>
              <a:t> </a:t>
            </a:r>
            <a:r>
              <a:rPr lang="fi-FI" sz="1200" dirty="0" err="1"/>
              <a:t>would</a:t>
            </a:r>
            <a:r>
              <a:rPr lang="fi-FI" sz="1200" dirty="0"/>
              <a:t> </a:t>
            </a:r>
            <a:r>
              <a:rPr lang="fi-FI" sz="1200" dirty="0" err="1"/>
              <a:t>simply</a:t>
            </a:r>
            <a:r>
              <a:rPr lang="fi-FI" sz="1200" dirty="0"/>
              <a:t> </a:t>
            </a:r>
            <a:r>
              <a:rPr lang="fi-FI" sz="1200" dirty="0" err="1"/>
              <a:t>download</a:t>
            </a:r>
            <a:r>
              <a:rPr lang="fi-FI" sz="1200" dirty="0"/>
              <a:t> </a:t>
            </a:r>
            <a:r>
              <a:rPr lang="fi-FI" sz="1200" dirty="0" err="1"/>
              <a:t>weights</a:t>
            </a:r>
            <a:r>
              <a:rPr lang="fi-FI" sz="1200" dirty="0"/>
              <a:t> of a </a:t>
            </a:r>
            <a:r>
              <a:rPr lang="fi-FI" sz="1200" dirty="0" err="1"/>
              <a:t>pretrained</a:t>
            </a:r>
            <a:r>
              <a:rPr lang="fi-FI" sz="1200" dirty="0"/>
              <a:t> </a:t>
            </a:r>
            <a:r>
              <a:rPr lang="fi-FI" sz="1200" dirty="0" err="1"/>
              <a:t>model</a:t>
            </a:r>
            <a:r>
              <a:rPr lang="fi-FI" sz="1200" dirty="0"/>
              <a:t> on </a:t>
            </a:r>
            <a:r>
              <a:rPr lang="fi-FI" sz="1200" dirty="0" err="1"/>
              <a:t>the</a:t>
            </a:r>
            <a:r>
              <a:rPr lang="fi-FI" sz="1200" dirty="0"/>
              <a:t> </a:t>
            </a:r>
            <a:r>
              <a:rPr lang="fi-FI" sz="1200" dirty="0" err="1"/>
              <a:t>task</a:t>
            </a:r>
            <a:r>
              <a:rPr lang="fi-FI" sz="1200" dirty="0"/>
              <a:t> (</a:t>
            </a:r>
            <a:r>
              <a:rPr lang="fi-FI" sz="1200" dirty="0" err="1"/>
              <a:t>found</a:t>
            </a:r>
            <a:r>
              <a:rPr lang="fi-FI" sz="1200" dirty="0"/>
              <a:t> </a:t>
            </a:r>
            <a:r>
              <a:rPr lang="fi-FI" sz="1200" dirty="0" err="1"/>
              <a:t>online</a:t>
            </a:r>
            <a:r>
              <a:rPr lang="fi-FI" sz="1200" dirty="0"/>
              <a:t>) and </a:t>
            </a:r>
            <a:r>
              <a:rPr lang="fi-FI" sz="1200" dirty="0" err="1"/>
              <a:t>find</a:t>
            </a:r>
            <a:r>
              <a:rPr lang="fi-FI" sz="1200" dirty="0"/>
              <a:t> </a:t>
            </a:r>
            <a:r>
              <a:rPr lang="fi-FI" sz="1200" dirty="0" err="1"/>
              <a:t>high</a:t>
            </a:r>
            <a:r>
              <a:rPr lang="fi-FI" sz="1200" dirty="0"/>
              <a:t> </a:t>
            </a:r>
            <a:r>
              <a:rPr lang="fi-FI" sz="1200" dirty="0" err="1"/>
              <a:t>accuracy</a:t>
            </a:r>
            <a:r>
              <a:rPr lang="fi-FI" sz="1200" dirty="0"/>
              <a:t>.</a:t>
            </a:r>
          </a:p>
          <a:p>
            <a:pPr marL="0" indent="0">
              <a:buFont typeface="Quattrocento Sans"/>
              <a:buNone/>
            </a:pPr>
            <a:r>
              <a:rPr lang="fi-FI" sz="1600" dirty="0"/>
              <a:t>&gt; </a:t>
            </a:r>
            <a:r>
              <a:rPr lang="fi-FI" sz="1200" dirty="0" err="1"/>
              <a:t>This</a:t>
            </a:r>
            <a:r>
              <a:rPr lang="fi-FI" sz="1200" dirty="0"/>
              <a:t> </a:t>
            </a:r>
            <a:r>
              <a:rPr lang="fi-FI" sz="1200" dirty="0" err="1"/>
              <a:t>scope</a:t>
            </a:r>
            <a:r>
              <a:rPr lang="fi-FI" sz="1200" dirty="0"/>
              <a:t> of a </a:t>
            </a:r>
            <a:r>
              <a:rPr lang="fi-FI" sz="1200" dirty="0" err="1"/>
              <a:t>project</a:t>
            </a:r>
            <a:r>
              <a:rPr lang="fi-FI" sz="1200" dirty="0"/>
              <a:t> </a:t>
            </a:r>
            <a:r>
              <a:rPr lang="fi-FI" sz="1200" dirty="0" err="1"/>
              <a:t>was</a:t>
            </a:r>
            <a:r>
              <a:rPr lang="fi-FI" sz="1200" dirty="0"/>
              <a:t> </a:t>
            </a:r>
            <a:r>
              <a:rPr lang="fi-FI" sz="1200" dirty="0" err="1"/>
              <a:t>perfectly</a:t>
            </a:r>
            <a:r>
              <a:rPr lang="fi-FI" sz="1200" dirty="0"/>
              <a:t> </a:t>
            </a:r>
            <a:r>
              <a:rPr lang="fi-FI" sz="1200" dirty="0" err="1"/>
              <a:t>fit</a:t>
            </a:r>
            <a:r>
              <a:rPr lang="fi-FI" sz="1200" dirty="0"/>
              <a:t>, at </a:t>
            </a:r>
            <a:r>
              <a:rPr lang="fi-FI" sz="1200" dirty="0" err="1"/>
              <a:t>least</a:t>
            </a:r>
            <a:r>
              <a:rPr lang="fi-FI" sz="1200" dirty="0"/>
              <a:t> in my </a:t>
            </a:r>
            <a:r>
              <a:rPr lang="fi-FI" sz="1200" dirty="0" err="1"/>
              <a:t>own</a:t>
            </a:r>
            <a:r>
              <a:rPr lang="fi-FI" sz="1200" dirty="0"/>
              <a:t> </a:t>
            </a:r>
            <a:r>
              <a:rPr lang="fi-FI" sz="1200" dirty="0" err="1"/>
              <a:t>opinion</a:t>
            </a:r>
            <a:r>
              <a:rPr lang="fi-FI" sz="1200" dirty="0"/>
              <a:t>. In </a:t>
            </a:r>
            <a:r>
              <a:rPr lang="fi-FI" sz="1200" dirty="0" err="1"/>
              <a:t>the</a:t>
            </a:r>
            <a:r>
              <a:rPr lang="fi-FI" sz="1200" dirty="0"/>
              <a:t> </a:t>
            </a:r>
            <a:r>
              <a:rPr lang="fi-FI" sz="1200" dirty="0" err="1"/>
              <a:t>future</a:t>
            </a:r>
            <a:r>
              <a:rPr lang="fi-FI" sz="1200" dirty="0"/>
              <a:t> </a:t>
            </a:r>
            <a:r>
              <a:rPr lang="fi-FI" sz="1200" dirty="0" err="1"/>
              <a:t>maybe</a:t>
            </a:r>
            <a:r>
              <a:rPr lang="fi-FI" sz="1200" dirty="0"/>
              <a:t> it </a:t>
            </a:r>
            <a:r>
              <a:rPr lang="fi-FI" sz="1200" dirty="0" err="1"/>
              <a:t>would</a:t>
            </a:r>
            <a:r>
              <a:rPr lang="fi-FI" sz="1200" dirty="0"/>
              <a:t> </a:t>
            </a:r>
            <a:r>
              <a:rPr lang="fi-FI" sz="1200" dirty="0" err="1"/>
              <a:t>be</a:t>
            </a:r>
            <a:r>
              <a:rPr lang="fi-FI" sz="1200" dirty="0"/>
              <a:t> </a:t>
            </a:r>
            <a:r>
              <a:rPr lang="fi-FI" sz="1200" dirty="0" err="1"/>
              <a:t>good</a:t>
            </a:r>
            <a:r>
              <a:rPr lang="fi-FI" sz="1200" dirty="0"/>
              <a:t> for </a:t>
            </a:r>
            <a:r>
              <a:rPr lang="fi-FI" sz="1200" dirty="0" err="1"/>
              <a:t>this</a:t>
            </a:r>
            <a:r>
              <a:rPr lang="fi-FI" sz="1200" dirty="0"/>
              <a:t> </a:t>
            </a:r>
            <a:r>
              <a:rPr lang="fi-FI" sz="1200" dirty="0" err="1"/>
              <a:t>competition</a:t>
            </a:r>
            <a:r>
              <a:rPr lang="fi-FI" sz="1200" dirty="0"/>
              <a:t> to </a:t>
            </a:r>
            <a:r>
              <a:rPr lang="fi-FI" sz="1200" dirty="0" err="1"/>
              <a:t>host</a:t>
            </a:r>
            <a:r>
              <a:rPr lang="fi-FI" sz="1200" dirty="0"/>
              <a:t> some </a:t>
            </a:r>
            <a:r>
              <a:rPr lang="fi-FI" sz="1200" dirty="0" err="1"/>
              <a:t>real-world</a:t>
            </a:r>
            <a:r>
              <a:rPr lang="fi-FI" sz="1200" dirty="0"/>
              <a:t> dataset, </a:t>
            </a:r>
            <a:r>
              <a:rPr lang="fi-FI" sz="1200" dirty="0" err="1"/>
              <a:t>where</a:t>
            </a:r>
            <a:r>
              <a:rPr lang="fi-FI" sz="1200" dirty="0"/>
              <a:t> </a:t>
            </a:r>
            <a:r>
              <a:rPr lang="fi-FI" sz="1200" dirty="0" err="1"/>
              <a:t>innovative</a:t>
            </a:r>
            <a:r>
              <a:rPr lang="fi-FI" sz="1200" dirty="0"/>
              <a:t> </a:t>
            </a:r>
            <a:r>
              <a:rPr lang="fi-FI" sz="1200" dirty="0" err="1"/>
              <a:t>solution</a:t>
            </a:r>
            <a:r>
              <a:rPr lang="fi-FI" sz="1200" dirty="0"/>
              <a:t> </a:t>
            </a:r>
            <a:r>
              <a:rPr lang="fi-FI" sz="1200" dirty="0" err="1"/>
              <a:t>would</a:t>
            </a:r>
            <a:r>
              <a:rPr lang="fi-FI" sz="1200" dirty="0"/>
              <a:t> </a:t>
            </a:r>
            <a:r>
              <a:rPr lang="fi-FI" sz="1200" dirty="0" err="1"/>
              <a:t>be</a:t>
            </a:r>
            <a:r>
              <a:rPr lang="fi-FI" sz="1200" dirty="0"/>
              <a:t> </a:t>
            </a:r>
            <a:r>
              <a:rPr lang="fi-FI" sz="1200" dirty="0" err="1"/>
              <a:t>more</a:t>
            </a:r>
            <a:r>
              <a:rPr lang="fi-FI" sz="1200" dirty="0"/>
              <a:t> </a:t>
            </a:r>
            <a:r>
              <a:rPr lang="fi-FI" sz="1200" dirty="0" err="1"/>
              <a:t>important</a:t>
            </a:r>
            <a:r>
              <a:rPr lang="fi-FI" sz="1200" dirty="0"/>
              <a:t>. I </a:t>
            </a:r>
            <a:r>
              <a:rPr lang="fi-FI" sz="1200" dirty="0" err="1"/>
              <a:t>feel</a:t>
            </a:r>
            <a:r>
              <a:rPr lang="fi-FI" sz="1200" dirty="0"/>
              <a:t> </a:t>
            </a:r>
            <a:r>
              <a:rPr lang="fi-FI" sz="1200" dirty="0" err="1"/>
              <a:t>like</a:t>
            </a:r>
            <a:r>
              <a:rPr lang="fi-FI" sz="1200" dirty="0"/>
              <a:t> </a:t>
            </a:r>
            <a:r>
              <a:rPr lang="fi-FI" sz="1200" dirty="0" err="1"/>
              <a:t>otherwise</a:t>
            </a:r>
            <a:r>
              <a:rPr lang="fi-FI" sz="1200" dirty="0"/>
              <a:t> </a:t>
            </a:r>
            <a:r>
              <a:rPr lang="fi-FI" sz="1200" dirty="0" err="1"/>
              <a:t>the</a:t>
            </a:r>
            <a:r>
              <a:rPr lang="fi-FI" sz="1200" dirty="0"/>
              <a:t> </a:t>
            </a:r>
            <a:r>
              <a:rPr lang="fi-FI" sz="1200" dirty="0" err="1"/>
              <a:t>competition</a:t>
            </a:r>
            <a:r>
              <a:rPr lang="fi-FI" sz="1200" dirty="0"/>
              <a:t> </a:t>
            </a:r>
            <a:r>
              <a:rPr lang="fi-FI" sz="1200" dirty="0" err="1"/>
              <a:t>might</a:t>
            </a:r>
            <a:r>
              <a:rPr lang="fi-FI" sz="1200" dirty="0"/>
              <a:t> </a:t>
            </a:r>
            <a:r>
              <a:rPr lang="fi-FI" sz="1200" dirty="0" err="1"/>
              <a:t>become</a:t>
            </a:r>
            <a:r>
              <a:rPr lang="fi-FI" sz="1200" dirty="0"/>
              <a:t> just a </a:t>
            </a:r>
            <a:r>
              <a:rPr lang="fi-FI" sz="1200" dirty="0" err="1"/>
              <a:t>battle</a:t>
            </a:r>
            <a:r>
              <a:rPr lang="fi-FI" sz="1200" dirty="0"/>
              <a:t> for </a:t>
            </a:r>
            <a:r>
              <a:rPr lang="fi-FI" sz="1200" dirty="0" err="1"/>
              <a:t>who</a:t>
            </a:r>
            <a:r>
              <a:rPr lang="fi-FI" sz="1200" dirty="0"/>
              <a:t> </a:t>
            </a:r>
            <a:r>
              <a:rPr lang="fi-FI" sz="1200" dirty="0" err="1"/>
              <a:t>has</a:t>
            </a:r>
            <a:r>
              <a:rPr lang="fi-FI" sz="1200" dirty="0"/>
              <a:t> </a:t>
            </a:r>
            <a:r>
              <a:rPr lang="fi-FI" sz="1200" dirty="0" err="1"/>
              <a:t>the</a:t>
            </a:r>
            <a:r>
              <a:rPr lang="fi-FI" sz="1200" dirty="0"/>
              <a:t> </a:t>
            </a:r>
            <a:r>
              <a:rPr lang="fi-FI" sz="1200" dirty="0" err="1"/>
              <a:t>greatest</a:t>
            </a:r>
            <a:r>
              <a:rPr lang="fi-FI" sz="1200" dirty="0"/>
              <a:t> </a:t>
            </a:r>
            <a:r>
              <a:rPr lang="fi-FI" sz="1200" dirty="0" err="1"/>
              <a:t>computation</a:t>
            </a:r>
            <a:r>
              <a:rPr lang="fi-FI" sz="1200" dirty="0"/>
              <a:t> </a:t>
            </a:r>
            <a:r>
              <a:rPr lang="fi-FI" sz="1200" dirty="0" err="1"/>
              <a:t>resources</a:t>
            </a:r>
            <a:r>
              <a:rPr lang="fi-FI" sz="1200" dirty="0"/>
              <a:t> </a:t>
            </a:r>
            <a:r>
              <a:rPr lang="fi-FI" sz="1200" dirty="0" err="1"/>
              <a:t>provided</a:t>
            </a:r>
            <a:r>
              <a:rPr lang="fi-FI" sz="1200" dirty="0"/>
              <a:t> </a:t>
            </a:r>
            <a:r>
              <a:rPr lang="fi-FI" sz="1200" dirty="0" err="1"/>
              <a:t>by</a:t>
            </a:r>
            <a:r>
              <a:rPr lang="fi-FI" sz="1200" dirty="0"/>
              <a:t> </a:t>
            </a:r>
            <a:r>
              <a:rPr lang="fi-FI" sz="1200" dirty="0" err="1"/>
              <a:t>the</a:t>
            </a:r>
            <a:r>
              <a:rPr lang="fi-FI" sz="1200" dirty="0"/>
              <a:t> </a:t>
            </a:r>
            <a:r>
              <a:rPr lang="fi-FI" sz="1200" dirty="0" err="1"/>
              <a:t>university</a:t>
            </a:r>
            <a:r>
              <a:rPr lang="fi-FI" sz="1200" dirty="0"/>
              <a:t>. I </a:t>
            </a:r>
            <a:r>
              <a:rPr lang="fi-FI" sz="1200" dirty="0" err="1"/>
              <a:t>found</a:t>
            </a:r>
            <a:r>
              <a:rPr lang="fi-FI" sz="1200" dirty="0"/>
              <a:t> </a:t>
            </a:r>
            <a:r>
              <a:rPr lang="fi-FI" sz="1200" dirty="0" err="1"/>
              <a:t>great</a:t>
            </a:r>
            <a:r>
              <a:rPr lang="fi-FI" sz="1200" dirty="0"/>
              <a:t> </a:t>
            </a:r>
            <a:r>
              <a:rPr lang="fi-FI" sz="1200" dirty="0" err="1"/>
              <a:t>struggles</a:t>
            </a:r>
            <a:r>
              <a:rPr lang="fi-FI" sz="1200" dirty="0"/>
              <a:t> </a:t>
            </a:r>
            <a:r>
              <a:rPr lang="fi-FI" sz="1200" dirty="0" err="1"/>
              <a:t>trying</a:t>
            </a:r>
            <a:r>
              <a:rPr lang="fi-FI" sz="1200" dirty="0"/>
              <a:t> to </a:t>
            </a:r>
            <a:r>
              <a:rPr lang="fi-FI" sz="1200" dirty="0" err="1"/>
              <a:t>optimize</a:t>
            </a:r>
            <a:r>
              <a:rPr lang="fi-FI" sz="1200" dirty="0"/>
              <a:t> </a:t>
            </a:r>
            <a:r>
              <a:rPr lang="fi-FI" sz="1200" dirty="0" err="1"/>
              <a:t>the</a:t>
            </a:r>
            <a:r>
              <a:rPr lang="fi-FI" sz="1200" dirty="0"/>
              <a:t> </a:t>
            </a:r>
            <a:r>
              <a:rPr lang="fi-FI" sz="1200" dirty="0" err="1"/>
              <a:t>computation</a:t>
            </a:r>
            <a:r>
              <a:rPr lang="fi-FI" sz="1200" dirty="0"/>
              <a:t> </a:t>
            </a:r>
            <a:r>
              <a:rPr lang="fi-FI" sz="1200" dirty="0" err="1"/>
              <a:t>capacity</a:t>
            </a:r>
            <a:r>
              <a:rPr lang="fi-FI" sz="1200" dirty="0"/>
              <a:t>, </a:t>
            </a:r>
            <a:r>
              <a:rPr lang="fi-FI" sz="1200" dirty="0" err="1"/>
              <a:t>but</a:t>
            </a:r>
            <a:r>
              <a:rPr lang="fi-FI" sz="1200" dirty="0"/>
              <a:t> on </a:t>
            </a:r>
            <a:r>
              <a:rPr lang="fi-FI" sz="1200" dirty="0" err="1"/>
              <a:t>the</a:t>
            </a:r>
            <a:r>
              <a:rPr lang="fi-FI" sz="1200" dirty="0"/>
              <a:t> </a:t>
            </a:r>
            <a:r>
              <a:rPr lang="fi-FI" sz="1200" dirty="0" err="1"/>
              <a:t>other</a:t>
            </a:r>
            <a:r>
              <a:rPr lang="fi-FI" sz="1200" dirty="0"/>
              <a:t> </a:t>
            </a:r>
            <a:r>
              <a:rPr lang="fi-FI" sz="1200" dirty="0" err="1"/>
              <a:t>hand</a:t>
            </a:r>
            <a:r>
              <a:rPr lang="fi-FI" sz="1200" dirty="0"/>
              <a:t> </a:t>
            </a:r>
            <a:r>
              <a:rPr lang="fi-FI" sz="1200" dirty="0" err="1"/>
              <a:t>that’s</a:t>
            </a:r>
            <a:r>
              <a:rPr lang="fi-FI" sz="1200" dirty="0"/>
              <a:t> </a:t>
            </a:r>
            <a:r>
              <a:rPr lang="fi-FI" sz="1200" dirty="0" err="1"/>
              <a:t>part</a:t>
            </a:r>
            <a:r>
              <a:rPr lang="fi-FI" sz="1200" dirty="0"/>
              <a:t> of </a:t>
            </a:r>
            <a:r>
              <a:rPr lang="fi-FI" sz="1200" dirty="0" err="1"/>
              <a:t>the</a:t>
            </a:r>
            <a:r>
              <a:rPr lang="fi-FI" sz="1200" dirty="0"/>
              <a:t> </a:t>
            </a:r>
            <a:r>
              <a:rPr lang="fi-FI" sz="1200" dirty="0" err="1"/>
              <a:t>learning</a:t>
            </a:r>
            <a:r>
              <a:rPr lang="fi-FI" sz="1200" dirty="0"/>
              <a:t> </a:t>
            </a:r>
            <a:r>
              <a:rPr lang="fi-FI" sz="1200" dirty="0" err="1"/>
              <a:t>experience</a:t>
            </a:r>
            <a:r>
              <a:rPr lang="fi-FI" sz="1200" dirty="0"/>
              <a:t>.</a:t>
            </a:r>
          </a:p>
          <a:p>
            <a:pPr marL="0" indent="0">
              <a:buFont typeface="Quattrocento Sans"/>
              <a:buNone/>
            </a:pPr>
            <a:r>
              <a:rPr lang="fi-FI" sz="1600" dirty="0"/>
              <a:t>&gt; </a:t>
            </a:r>
            <a:r>
              <a:rPr lang="fi-FI" sz="1200" b="1" dirty="0" err="1"/>
              <a:t>Once</a:t>
            </a:r>
            <a:r>
              <a:rPr lang="fi-FI" sz="1200" b="1" dirty="0"/>
              <a:t> </a:t>
            </a:r>
            <a:r>
              <a:rPr lang="fi-FI" sz="1200" b="1" dirty="0" err="1"/>
              <a:t>more</a:t>
            </a:r>
            <a:r>
              <a:rPr lang="fi-FI" sz="1200" b="1" dirty="0"/>
              <a:t>, </a:t>
            </a:r>
            <a:r>
              <a:rPr lang="fi-FI" sz="1200" b="1" dirty="0" err="1"/>
              <a:t>thank</a:t>
            </a:r>
            <a:r>
              <a:rPr lang="fi-FI" sz="1200" b="1" dirty="0"/>
              <a:t> </a:t>
            </a:r>
            <a:r>
              <a:rPr lang="fi-FI" sz="1200" b="1" dirty="0" err="1"/>
              <a:t>you</a:t>
            </a:r>
            <a:r>
              <a:rPr lang="fi-FI" sz="1200" b="1" dirty="0"/>
              <a:t> for </a:t>
            </a:r>
            <a:r>
              <a:rPr lang="fi-FI" sz="1200" b="1" dirty="0" err="1"/>
              <a:t>the</a:t>
            </a:r>
            <a:r>
              <a:rPr lang="fi-FI" sz="1200" b="1" dirty="0"/>
              <a:t> </a:t>
            </a:r>
            <a:r>
              <a:rPr lang="fi-FI" sz="1200" b="1" dirty="0" err="1"/>
              <a:t>great</a:t>
            </a:r>
            <a:r>
              <a:rPr lang="fi-FI" sz="1200" b="1" dirty="0"/>
              <a:t> </a:t>
            </a:r>
            <a:r>
              <a:rPr lang="fi-FI" sz="1200" b="1" dirty="0" err="1"/>
              <a:t>competition</a:t>
            </a:r>
            <a:r>
              <a:rPr lang="fi-FI" sz="1200" b="1" dirty="0"/>
              <a:t>, and </a:t>
            </a:r>
            <a:r>
              <a:rPr lang="fi-FI" sz="1200" b="1" dirty="0" err="1"/>
              <a:t>especially</a:t>
            </a:r>
            <a:r>
              <a:rPr lang="fi-FI" sz="1200" b="1" dirty="0"/>
              <a:t> for </a:t>
            </a:r>
            <a:r>
              <a:rPr lang="fi-FI" sz="1200" b="1" dirty="0" err="1"/>
              <a:t>the</a:t>
            </a:r>
            <a:r>
              <a:rPr lang="fi-FI" sz="1200" b="1" dirty="0"/>
              <a:t> </a:t>
            </a:r>
            <a:r>
              <a:rPr lang="fi-FI" sz="1200" b="1" dirty="0" err="1"/>
              <a:t>great</a:t>
            </a:r>
            <a:r>
              <a:rPr lang="fi-FI" sz="1200" b="1" dirty="0"/>
              <a:t> </a:t>
            </a:r>
            <a:r>
              <a:rPr lang="fi-FI" sz="1200" b="1" dirty="0" err="1"/>
              <a:t>support</a:t>
            </a:r>
            <a:r>
              <a:rPr lang="fi-FI" sz="1200" b="1" dirty="0"/>
              <a:t> </a:t>
            </a:r>
            <a:r>
              <a:rPr lang="fi-FI" sz="1200" b="1" dirty="0" err="1"/>
              <a:t>you</a:t>
            </a:r>
            <a:r>
              <a:rPr lang="fi-FI" sz="1200" b="1" dirty="0"/>
              <a:t> </a:t>
            </a:r>
            <a:r>
              <a:rPr lang="fi-FI" sz="1200" b="1" dirty="0" err="1"/>
              <a:t>had</a:t>
            </a:r>
            <a:r>
              <a:rPr lang="fi-FI" sz="1200" b="1" dirty="0"/>
              <a:t> </a:t>
            </a:r>
            <a:r>
              <a:rPr lang="fi-FI" sz="1200" b="1" dirty="0" err="1"/>
              <a:t>during</a:t>
            </a:r>
            <a:r>
              <a:rPr lang="fi-FI" sz="1200" b="1" dirty="0"/>
              <a:t> it! No </a:t>
            </a:r>
            <a:r>
              <a:rPr lang="fi-FI" sz="1200" b="1" dirty="0" err="1"/>
              <a:t>matter</a:t>
            </a:r>
            <a:r>
              <a:rPr lang="fi-FI" sz="1200" b="1" dirty="0"/>
              <a:t> </a:t>
            </a:r>
            <a:r>
              <a:rPr lang="fi-FI" sz="1200" b="1" dirty="0" err="1"/>
              <a:t>what</a:t>
            </a:r>
            <a:r>
              <a:rPr lang="fi-FI" sz="1200" b="1" dirty="0"/>
              <a:t> I </a:t>
            </a:r>
            <a:r>
              <a:rPr lang="fi-FI" sz="1200" b="1" dirty="0" err="1"/>
              <a:t>asked</a:t>
            </a:r>
            <a:r>
              <a:rPr lang="fi-FI" sz="1200" b="1" dirty="0"/>
              <a:t> via e-mail, I got </a:t>
            </a:r>
            <a:r>
              <a:rPr lang="fi-FI" sz="1200" b="1" dirty="0" err="1"/>
              <a:t>very</a:t>
            </a:r>
            <a:r>
              <a:rPr lang="fi-FI" sz="1200" b="1" dirty="0"/>
              <a:t> </a:t>
            </a:r>
            <a:r>
              <a:rPr lang="fi-FI" sz="1200" b="1" dirty="0" err="1"/>
              <a:t>informative</a:t>
            </a:r>
            <a:r>
              <a:rPr lang="fi-FI" sz="1200" b="1" dirty="0"/>
              <a:t> </a:t>
            </a:r>
            <a:r>
              <a:rPr lang="fi-FI" sz="1200" b="1" dirty="0" err="1"/>
              <a:t>response</a:t>
            </a:r>
            <a:r>
              <a:rPr lang="fi-FI" sz="1200" b="1" dirty="0"/>
              <a:t>.</a:t>
            </a:r>
            <a:endParaRPr lang="fi-FI" sz="1600" b="1" dirty="0"/>
          </a:p>
        </p:txBody>
      </p:sp>
    </p:spTree>
    <p:extLst>
      <p:ext uri="{BB962C8B-B14F-4D97-AF65-F5344CB8AC3E}">
        <p14:creationId xmlns:p14="http://schemas.microsoft.com/office/powerpoint/2010/main" val="4818884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2"/>
          <p:cNvSpPr txBox="1">
            <a:spLocks noGrp="1"/>
          </p:cNvSpPr>
          <p:nvPr>
            <p:ph type="ctrTitle"/>
          </p:nvPr>
        </p:nvSpPr>
        <p:spPr>
          <a:xfrm>
            <a:off x="1721443" y="254373"/>
            <a:ext cx="5701114" cy="60103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Loop Q Prize -challenge</a:t>
            </a:r>
            <a:endParaRPr dirty="0"/>
          </a:p>
        </p:txBody>
      </p:sp>
      <p:sp>
        <p:nvSpPr>
          <p:cNvPr id="12" name="Google Shape;71;p12">
            <a:extLst>
              <a:ext uri="{FF2B5EF4-FFF2-40B4-BE49-F238E27FC236}">
                <a16:creationId xmlns:a16="http://schemas.microsoft.com/office/drawing/2014/main" id="{8D026A7C-AB5D-4546-B6B8-51DB5A71339B}"/>
              </a:ext>
            </a:extLst>
          </p:cNvPr>
          <p:cNvSpPr txBox="1">
            <a:spLocks/>
          </p:cNvSpPr>
          <p:nvPr/>
        </p:nvSpPr>
        <p:spPr>
          <a:xfrm>
            <a:off x="2707128" y="1871741"/>
            <a:ext cx="3258595" cy="60103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1pPr>
            <a:lvl2pPr marR="0" lvl="1"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2pPr>
            <a:lvl3pPr marR="0" lvl="2"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3pPr>
            <a:lvl4pPr marR="0" lvl="3"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4pPr>
            <a:lvl5pPr marR="0" lvl="4"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5pPr>
            <a:lvl6pPr marR="0" lvl="5"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6pPr>
            <a:lvl7pPr marR="0" lvl="6"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7pPr>
            <a:lvl8pPr marR="0" lvl="7"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8pPr>
            <a:lvl9pPr marR="0" lvl="8"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9pPr>
          </a:lstStyle>
          <a:p>
            <a:r>
              <a:rPr lang="fi-FI" sz="2800" dirty="0"/>
              <a:t>T</a:t>
            </a:r>
            <a:r>
              <a:rPr lang="en-GB" sz="2800" dirty="0" err="1"/>
              <a:t>eemu</a:t>
            </a:r>
            <a:r>
              <a:rPr lang="en-GB" sz="2800" dirty="0"/>
              <a:t> Sormunen</a:t>
            </a:r>
          </a:p>
        </p:txBody>
      </p:sp>
      <p:sp>
        <p:nvSpPr>
          <p:cNvPr id="13" name="Google Shape;71;p12">
            <a:extLst>
              <a:ext uri="{FF2B5EF4-FFF2-40B4-BE49-F238E27FC236}">
                <a16:creationId xmlns:a16="http://schemas.microsoft.com/office/drawing/2014/main" id="{4DACC39F-290B-45B9-9026-1E863D3716CA}"/>
              </a:ext>
            </a:extLst>
          </p:cNvPr>
          <p:cNvSpPr txBox="1">
            <a:spLocks/>
          </p:cNvSpPr>
          <p:nvPr/>
        </p:nvSpPr>
        <p:spPr>
          <a:xfrm>
            <a:off x="2645675" y="2472775"/>
            <a:ext cx="3489654" cy="60103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1pPr>
            <a:lvl2pPr marR="0" lvl="1"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2pPr>
            <a:lvl3pPr marR="0" lvl="2"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3pPr>
            <a:lvl4pPr marR="0" lvl="3"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4pPr>
            <a:lvl5pPr marR="0" lvl="4"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5pPr>
            <a:lvl6pPr marR="0" lvl="5"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6pPr>
            <a:lvl7pPr marR="0" lvl="6"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7pPr>
            <a:lvl8pPr marR="0" lvl="7"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8pPr>
            <a:lvl9pPr marR="0" lvl="8"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9pPr>
          </a:lstStyle>
          <a:p>
            <a:pPr algn="ctr"/>
            <a:r>
              <a:rPr lang="fi-FI" sz="1400" b="0" dirty="0"/>
              <a:t>Teemu.t.sormunen@aalto.fi</a:t>
            </a:r>
            <a:endParaRPr lang="en-GB" sz="1400" b="0" dirty="0"/>
          </a:p>
        </p:txBody>
      </p:sp>
      <p:sp>
        <p:nvSpPr>
          <p:cNvPr id="14" name="Google Shape;71;p12">
            <a:extLst>
              <a:ext uri="{FF2B5EF4-FFF2-40B4-BE49-F238E27FC236}">
                <a16:creationId xmlns:a16="http://schemas.microsoft.com/office/drawing/2014/main" id="{13EED1F7-8422-4E88-BE37-28B99BA5591B}"/>
              </a:ext>
            </a:extLst>
          </p:cNvPr>
          <p:cNvSpPr txBox="1">
            <a:spLocks/>
          </p:cNvSpPr>
          <p:nvPr/>
        </p:nvSpPr>
        <p:spPr>
          <a:xfrm>
            <a:off x="2591599" y="2172258"/>
            <a:ext cx="3489654" cy="60103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1pPr>
            <a:lvl2pPr marR="0" lvl="1"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2pPr>
            <a:lvl3pPr marR="0" lvl="2"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3pPr>
            <a:lvl4pPr marR="0" lvl="3"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4pPr>
            <a:lvl5pPr marR="0" lvl="4"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5pPr>
            <a:lvl6pPr marR="0" lvl="5"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6pPr>
            <a:lvl7pPr marR="0" lvl="6"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7pPr>
            <a:lvl8pPr marR="0" lvl="7"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8pPr>
            <a:lvl9pPr marR="0" lvl="8"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9pPr>
          </a:lstStyle>
          <a:p>
            <a:pPr algn="ctr"/>
            <a:r>
              <a:rPr lang="fi-FI" sz="1600" b="0" dirty="0" err="1"/>
              <a:t>Student</a:t>
            </a:r>
            <a:r>
              <a:rPr lang="fi-FI" sz="1600" b="0" dirty="0"/>
              <a:t> at Aalto </a:t>
            </a:r>
            <a:r>
              <a:rPr lang="fi-FI" sz="1600" b="0" dirty="0" err="1"/>
              <a:t>University</a:t>
            </a:r>
            <a:endParaRPr lang="en-GB" sz="1600" b="0" dirty="0"/>
          </a:p>
        </p:txBody>
      </p:sp>
    </p:spTree>
    <p:extLst>
      <p:ext uri="{BB962C8B-B14F-4D97-AF65-F5344CB8AC3E}">
        <p14:creationId xmlns:p14="http://schemas.microsoft.com/office/powerpoint/2010/main" val="6104502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cxnSp>
        <p:nvCxnSpPr>
          <p:cNvPr id="101" name="Google Shape;101;p14"/>
          <p:cNvCxnSpPr/>
          <p:nvPr/>
        </p:nvCxnSpPr>
        <p:spPr>
          <a:xfrm>
            <a:off x="6450" y="1428750"/>
            <a:ext cx="2397300" cy="0"/>
          </a:xfrm>
          <a:prstGeom prst="straightConnector1">
            <a:avLst/>
          </a:prstGeom>
          <a:noFill/>
          <a:ln w="9525" cap="flat" cmpd="sng">
            <a:solidFill>
              <a:srgbClr val="CCCCCC"/>
            </a:solidFill>
            <a:prstDash val="solid"/>
            <a:round/>
            <a:headEnd type="none" w="med" len="med"/>
            <a:tailEnd type="none" w="med" len="med"/>
          </a:ln>
        </p:spPr>
      </p:cxnSp>
      <p:sp>
        <p:nvSpPr>
          <p:cNvPr id="103" name="Google Shape;103;p14"/>
          <p:cNvSpPr txBox="1">
            <a:spLocks noGrp="1"/>
          </p:cNvSpPr>
          <p:nvPr>
            <p:ph type="ctrTitle" idx="4294967295"/>
          </p:nvPr>
        </p:nvSpPr>
        <p:spPr>
          <a:xfrm>
            <a:off x="2403750" y="1165673"/>
            <a:ext cx="2594512" cy="59583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dirty="0"/>
              <a:t>The data and approach</a:t>
            </a:r>
            <a:endParaRPr sz="2400" dirty="0"/>
          </a:p>
        </p:txBody>
      </p:sp>
      <p:cxnSp>
        <p:nvCxnSpPr>
          <p:cNvPr id="104" name="Google Shape;104;p14"/>
          <p:cNvCxnSpPr/>
          <p:nvPr/>
        </p:nvCxnSpPr>
        <p:spPr>
          <a:xfrm>
            <a:off x="4738400" y="1428750"/>
            <a:ext cx="4405500" cy="0"/>
          </a:xfrm>
          <a:prstGeom prst="straightConnector1">
            <a:avLst/>
          </a:prstGeom>
          <a:noFill/>
          <a:ln w="9525" cap="flat" cmpd="sng">
            <a:solidFill>
              <a:srgbClr val="CCCCCC"/>
            </a:solidFill>
            <a:prstDash val="solid"/>
            <a:round/>
            <a:headEnd type="none" w="med" len="med"/>
            <a:tailEnd type="none" w="med" len="med"/>
          </a:ln>
        </p:spPr>
      </p:cxnSp>
      <p:sp>
        <p:nvSpPr>
          <p:cNvPr id="9" name="Google Shape;336;p31">
            <a:extLst>
              <a:ext uri="{FF2B5EF4-FFF2-40B4-BE49-F238E27FC236}">
                <a16:creationId xmlns:a16="http://schemas.microsoft.com/office/drawing/2014/main" id="{FC037B04-2942-4D76-B5DB-12796E9DAF87}"/>
              </a:ext>
            </a:extLst>
          </p:cNvPr>
          <p:cNvSpPr txBox="1">
            <a:spLocks/>
          </p:cNvSpPr>
          <p:nvPr/>
        </p:nvSpPr>
        <p:spPr>
          <a:xfrm>
            <a:off x="3412051" y="2094272"/>
            <a:ext cx="2319897" cy="109898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Quattrocento Sans"/>
              <a:buChar char="◉"/>
              <a:defRPr sz="2400" b="0" i="0" u="none" strike="noStrike" cap="none">
                <a:solidFill>
                  <a:schemeClr val="dk1"/>
                </a:solidFill>
                <a:latin typeface="Quattrocento Sans"/>
                <a:ea typeface="Quattrocento Sans"/>
                <a:cs typeface="Quattrocento Sans"/>
                <a:sym typeface="Quattrocento Sans"/>
              </a:defRPr>
            </a:lvl1pPr>
            <a:lvl2pPr marL="914400" marR="0" lvl="1" indent="-355600" algn="l" rtl="0">
              <a:lnSpc>
                <a:spcPct val="100000"/>
              </a:lnSpc>
              <a:spcBef>
                <a:spcPts val="0"/>
              </a:spcBef>
              <a:spcAft>
                <a:spcPts val="0"/>
              </a:spcAft>
              <a:buClr>
                <a:schemeClr val="accent1"/>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2pPr>
            <a:lvl3pPr marL="1371600" marR="0" lvl="2" indent="-355600" algn="l" rtl="0">
              <a:lnSpc>
                <a:spcPct val="100000"/>
              </a:lnSpc>
              <a:spcBef>
                <a:spcPts val="0"/>
              </a:spcBef>
              <a:spcAft>
                <a:spcPts val="0"/>
              </a:spcAft>
              <a:buClr>
                <a:schemeClr val="accent1"/>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3pPr>
            <a:lvl4pPr marL="1828800" marR="0" lvl="3" indent="-342900" algn="l" rtl="0">
              <a:lnSpc>
                <a:spcPct val="100000"/>
              </a:lnSpc>
              <a:spcBef>
                <a:spcPts val="0"/>
              </a:spcBef>
              <a:spcAft>
                <a:spcPts val="0"/>
              </a:spcAft>
              <a:buClr>
                <a:schemeClr val="accent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4pPr>
            <a:lvl5pPr marL="2286000" marR="0" lvl="4"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5pPr>
            <a:lvl6pPr marL="2743200" marR="0" lvl="5"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6pPr>
            <a:lvl7pPr marL="3200400" marR="0" lvl="6"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7pPr>
            <a:lvl8pPr marL="3657600" marR="0" lvl="7"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8pPr>
            <a:lvl9pPr marL="4114800" marR="0" lvl="8"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9pPr>
          </a:lstStyle>
          <a:p>
            <a:pPr marL="0" indent="0">
              <a:buFont typeface="Quattrocento Sans"/>
              <a:buNone/>
            </a:pPr>
            <a:r>
              <a:rPr lang="en-GB" sz="1200" b="1" dirty="0">
                <a:highlight>
                  <a:schemeClr val="accent1"/>
                </a:highlight>
              </a:rPr>
              <a:t>Previous research</a:t>
            </a:r>
          </a:p>
          <a:p>
            <a:pPr marL="0" indent="0">
              <a:buNone/>
            </a:pPr>
            <a:r>
              <a:rPr lang="fi-FI" sz="1000" dirty="0" err="1"/>
              <a:t>Current</a:t>
            </a:r>
            <a:r>
              <a:rPr lang="fi-FI" sz="1000" dirty="0"/>
              <a:t> </a:t>
            </a:r>
            <a:r>
              <a:rPr lang="fi-FI" sz="1000" dirty="0" err="1"/>
              <a:t>state</a:t>
            </a:r>
            <a:r>
              <a:rPr lang="fi-FI" sz="1000" dirty="0"/>
              <a:t>-of-</a:t>
            </a:r>
            <a:r>
              <a:rPr lang="fi-FI" sz="1000" dirty="0" err="1"/>
              <a:t>art</a:t>
            </a:r>
            <a:r>
              <a:rPr lang="fi-FI" sz="1000" dirty="0"/>
              <a:t> for </a:t>
            </a:r>
            <a:r>
              <a:rPr lang="fi-FI" sz="1000" dirty="0" err="1"/>
              <a:t>emotion</a:t>
            </a:r>
            <a:r>
              <a:rPr lang="fi-FI" sz="1000" dirty="0"/>
              <a:t> recognition</a:t>
            </a:r>
            <a:r>
              <a:rPr lang="fi-FI" sz="1000" baseline="30000" dirty="0"/>
              <a:t>2,3,4</a:t>
            </a:r>
            <a:r>
              <a:rPr lang="fi-FI" sz="1000" dirty="0"/>
              <a:t> on </a:t>
            </a:r>
            <a:r>
              <a:rPr lang="fi-FI" sz="1000" dirty="0" err="1"/>
              <a:t>stationary</a:t>
            </a:r>
            <a:r>
              <a:rPr lang="fi-FI" sz="1000" dirty="0"/>
              <a:t> </a:t>
            </a:r>
            <a:r>
              <a:rPr lang="fi-FI" sz="1000" dirty="0" err="1"/>
              <a:t>images</a:t>
            </a:r>
            <a:r>
              <a:rPr lang="fi-FI" sz="1000" dirty="0"/>
              <a:t> </a:t>
            </a:r>
            <a:r>
              <a:rPr lang="fi-FI" sz="1000" dirty="0" err="1"/>
              <a:t>have</a:t>
            </a:r>
            <a:r>
              <a:rPr lang="fi-FI" sz="1000" dirty="0"/>
              <a:t> </a:t>
            </a:r>
            <a:r>
              <a:rPr lang="fi-FI" sz="1000" dirty="0" err="1"/>
              <a:t>been</a:t>
            </a:r>
            <a:r>
              <a:rPr lang="fi-FI" sz="1000" dirty="0"/>
              <a:t> </a:t>
            </a:r>
            <a:r>
              <a:rPr lang="fi-FI" sz="1000" dirty="0" err="1"/>
              <a:t>achieved</a:t>
            </a:r>
            <a:r>
              <a:rPr lang="fi-FI" sz="1000" dirty="0"/>
              <a:t> </a:t>
            </a:r>
            <a:r>
              <a:rPr lang="fi-FI" sz="1000" dirty="0" err="1"/>
              <a:t>with</a:t>
            </a:r>
            <a:r>
              <a:rPr lang="fi-FI" sz="1000" dirty="0"/>
              <a:t> </a:t>
            </a:r>
            <a:r>
              <a:rPr lang="fi-FI" sz="1000" dirty="0" err="1"/>
              <a:t>deep</a:t>
            </a:r>
            <a:r>
              <a:rPr lang="fi-FI" sz="1000" dirty="0"/>
              <a:t> </a:t>
            </a:r>
            <a:r>
              <a:rPr lang="fi-FI" sz="1000" dirty="0" err="1"/>
              <a:t>learning</a:t>
            </a:r>
            <a:r>
              <a:rPr lang="fi-FI" sz="1000" dirty="0"/>
              <a:t> </a:t>
            </a:r>
            <a:r>
              <a:rPr lang="fi-FI" sz="1000" dirty="0" err="1"/>
              <a:t>models</a:t>
            </a:r>
            <a:r>
              <a:rPr lang="fi-FI" sz="1000" dirty="0"/>
              <a:t> and </a:t>
            </a:r>
            <a:r>
              <a:rPr lang="fi-FI" sz="1000" dirty="0" err="1"/>
              <a:t>their</a:t>
            </a:r>
            <a:r>
              <a:rPr lang="fi-FI" sz="1000" dirty="0"/>
              <a:t> </a:t>
            </a:r>
            <a:r>
              <a:rPr lang="fi-FI" sz="1000" dirty="0" err="1"/>
              <a:t>ensembles</a:t>
            </a:r>
            <a:r>
              <a:rPr lang="fi-FI" sz="1000" dirty="0"/>
              <a:t>. </a:t>
            </a:r>
            <a:endParaRPr lang="fi-FI" sz="1200" dirty="0"/>
          </a:p>
        </p:txBody>
      </p:sp>
      <p:sp>
        <p:nvSpPr>
          <p:cNvPr id="10" name="Google Shape;336;p31">
            <a:extLst>
              <a:ext uri="{FF2B5EF4-FFF2-40B4-BE49-F238E27FC236}">
                <a16:creationId xmlns:a16="http://schemas.microsoft.com/office/drawing/2014/main" id="{900B2748-1600-4D0F-849D-4B508CBB3BE2}"/>
              </a:ext>
            </a:extLst>
          </p:cNvPr>
          <p:cNvSpPr txBox="1">
            <a:spLocks/>
          </p:cNvSpPr>
          <p:nvPr/>
        </p:nvSpPr>
        <p:spPr>
          <a:xfrm>
            <a:off x="6278025" y="2094271"/>
            <a:ext cx="2319897" cy="236408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Quattrocento Sans"/>
              <a:buChar char="◉"/>
              <a:defRPr sz="2400" b="0" i="0" u="none" strike="noStrike" cap="none">
                <a:solidFill>
                  <a:schemeClr val="dk1"/>
                </a:solidFill>
                <a:latin typeface="Quattrocento Sans"/>
                <a:ea typeface="Quattrocento Sans"/>
                <a:cs typeface="Quattrocento Sans"/>
                <a:sym typeface="Quattrocento Sans"/>
              </a:defRPr>
            </a:lvl1pPr>
            <a:lvl2pPr marL="914400" marR="0" lvl="1" indent="-355600" algn="l" rtl="0">
              <a:lnSpc>
                <a:spcPct val="100000"/>
              </a:lnSpc>
              <a:spcBef>
                <a:spcPts val="0"/>
              </a:spcBef>
              <a:spcAft>
                <a:spcPts val="0"/>
              </a:spcAft>
              <a:buClr>
                <a:schemeClr val="accent1"/>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2pPr>
            <a:lvl3pPr marL="1371600" marR="0" lvl="2" indent="-355600" algn="l" rtl="0">
              <a:lnSpc>
                <a:spcPct val="100000"/>
              </a:lnSpc>
              <a:spcBef>
                <a:spcPts val="0"/>
              </a:spcBef>
              <a:spcAft>
                <a:spcPts val="0"/>
              </a:spcAft>
              <a:buClr>
                <a:schemeClr val="accent1"/>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3pPr>
            <a:lvl4pPr marL="1828800" marR="0" lvl="3" indent="-342900" algn="l" rtl="0">
              <a:lnSpc>
                <a:spcPct val="100000"/>
              </a:lnSpc>
              <a:spcBef>
                <a:spcPts val="0"/>
              </a:spcBef>
              <a:spcAft>
                <a:spcPts val="0"/>
              </a:spcAft>
              <a:buClr>
                <a:schemeClr val="accent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4pPr>
            <a:lvl5pPr marL="2286000" marR="0" lvl="4"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5pPr>
            <a:lvl6pPr marL="2743200" marR="0" lvl="5"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6pPr>
            <a:lvl7pPr marL="3200400" marR="0" lvl="6"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7pPr>
            <a:lvl8pPr marL="3657600" marR="0" lvl="7"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8pPr>
            <a:lvl9pPr marL="4114800" marR="0" lvl="8"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9pPr>
          </a:lstStyle>
          <a:p>
            <a:pPr marL="0" indent="0">
              <a:buFont typeface="Quattrocento Sans"/>
              <a:buNone/>
            </a:pPr>
            <a:r>
              <a:rPr lang="en-GB" sz="1200" b="1" dirty="0">
                <a:highlight>
                  <a:schemeClr val="accent1"/>
                </a:highlight>
              </a:rPr>
              <a:t>Choice of algorithms</a:t>
            </a:r>
          </a:p>
          <a:p>
            <a:pPr marL="0" indent="0">
              <a:buNone/>
            </a:pPr>
            <a:r>
              <a:rPr lang="en-GB" sz="1000" dirty="0"/>
              <a:t>The goal was to experiment algorithms from wide range of area. For algorithms which didn’t form meaningful image embeddings implicitly, explicit embedding was calculated by different methods.</a:t>
            </a:r>
          </a:p>
          <a:p>
            <a:pPr marL="0" indent="0">
              <a:buNone/>
            </a:pPr>
            <a:r>
              <a:rPr lang="en-GB" sz="1000" dirty="0"/>
              <a:t>The attempt to achieve state-of-art would turn to computational challenge rather than machine learning, so I decided to try to cover the data from wide range of different perspectives. </a:t>
            </a:r>
          </a:p>
        </p:txBody>
      </p:sp>
      <p:sp>
        <p:nvSpPr>
          <p:cNvPr id="2" name="Dian numeron paikkamerkki 1">
            <a:extLst>
              <a:ext uri="{FF2B5EF4-FFF2-40B4-BE49-F238E27FC236}">
                <a16:creationId xmlns:a16="http://schemas.microsoft.com/office/drawing/2014/main" id="{393D1808-795E-4463-9AD1-34D65B59A06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sp>
        <p:nvSpPr>
          <p:cNvPr id="11" name="Tekstiruutu 10">
            <a:extLst>
              <a:ext uri="{FF2B5EF4-FFF2-40B4-BE49-F238E27FC236}">
                <a16:creationId xmlns:a16="http://schemas.microsoft.com/office/drawing/2014/main" id="{D63E99E1-E8D4-4F47-8FF8-D2F83424FB1C}"/>
              </a:ext>
            </a:extLst>
          </p:cNvPr>
          <p:cNvSpPr txBox="1"/>
          <p:nvPr/>
        </p:nvSpPr>
        <p:spPr>
          <a:xfrm>
            <a:off x="264361" y="4749851"/>
            <a:ext cx="3458458" cy="338554"/>
          </a:xfrm>
          <a:prstGeom prst="rect">
            <a:avLst/>
          </a:prstGeom>
          <a:noFill/>
        </p:spPr>
        <p:txBody>
          <a:bodyPr wrap="square">
            <a:spAutoFit/>
          </a:bodyPr>
          <a:lstStyle/>
          <a:p>
            <a:r>
              <a:rPr lang="en-GB" sz="800" baseline="30000" dirty="0">
                <a:solidFill>
                  <a:schemeClr val="accent6"/>
                </a:solidFill>
              </a:rPr>
              <a:t>1</a:t>
            </a:r>
            <a:r>
              <a:rPr lang="en-GB" sz="800" dirty="0">
                <a:solidFill>
                  <a:schemeClr val="accent6"/>
                </a:solidFill>
              </a:rPr>
              <a:t>https://arxiv.org/pdf/1307.0414v1.pdf</a:t>
            </a:r>
            <a:endParaRPr lang="en-GB" sz="800" baseline="30000" dirty="0">
              <a:solidFill>
                <a:schemeClr val="accent6"/>
              </a:solidFill>
            </a:endParaRPr>
          </a:p>
          <a:p>
            <a:r>
              <a:rPr lang="en-GB" sz="800" baseline="30000" dirty="0">
                <a:solidFill>
                  <a:schemeClr val="accent6"/>
                </a:solidFill>
              </a:rPr>
              <a:t>2</a:t>
            </a:r>
            <a:r>
              <a:rPr lang="en-GB" sz="800" dirty="0">
                <a:solidFill>
                  <a:schemeClr val="accent6"/>
                </a:solidFill>
              </a:rPr>
              <a:t>http://cs230.stanford.edu/projects_winter_2020/reports/32610274.pdf</a:t>
            </a:r>
          </a:p>
        </p:txBody>
      </p:sp>
      <p:sp>
        <p:nvSpPr>
          <p:cNvPr id="12" name="Tekstiruutu 11">
            <a:extLst>
              <a:ext uri="{FF2B5EF4-FFF2-40B4-BE49-F238E27FC236}">
                <a16:creationId xmlns:a16="http://schemas.microsoft.com/office/drawing/2014/main" id="{C10BEF02-177B-401A-86D8-7BEB0798495A}"/>
              </a:ext>
            </a:extLst>
          </p:cNvPr>
          <p:cNvSpPr txBox="1"/>
          <p:nvPr/>
        </p:nvSpPr>
        <p:spPr>
          <a:xfrm>
            <a:off x="3983976" y="4749851"/>
            <a:ext cx="3274663" cy="338554"/>
          </a:xfrm>
          <a:prstGeom prst="rect">
            <a:avLst/>
          </a:prstGeom>
          <a:noFill/>
        </p:spPr>
        <p:txBody>
          <a:bodyPr wrap="square">
            <a:spAutoFit/>
          </a:bodyPr>
          <a:lstStyle/>
          <a:p>
            <a:r>
              <a:rPr lang="en-GB" sz="800" baseline="30000" dirty="0">
                <a:solidFill>
                  <a:schemeClr val="accent6"/>
                </a:solidFill>
              </a:rPr>
              <a:t>3</a:t>
            </a:r>
            <a:r>
              <a:rPr lang="en-GB" sz="800" dirty="0">
                <a:solidFill>
                  <a:schemeClr val="accent6"/>
                </a:solidFill>
              </a:rPr>
              <a:t>https://arxiv.org/ftp/arxiv/papers/2105/2105.03588.pdf</a:t>
            </a:r>
            <a:endParaRPr lang="en-GB" sz="800" baseline="30000" dirty="0">
              <a:solidFill>
                <a:schemeClr val="accent6"/>
              </a:solidFill>
            </a:endParaRPr>
          </a:p>
          <a:p>
            <a:r>
              <a:rPr lang="en-GB" sz="800" baseline="30000" dirty="0">
                <a:solidFill>
                  <a:schemeClr val="accent6"/>
                </a:solidFill>
              </a:rPr>
              <a:t>4</a:t>
            </a:r>
            <a:r>
              <a:rPr lang="en-GB" sz="800" dirty="0">
                <a:solidFill>
                  <a:schemeClr val="accent6"/>
                </a:solidFill>
              </a:rPr>
              <a:t>https://arxiv.org/pdf/2103.10189v1.pdf</a:t>
            </a:r>
          </a:p>
        </p:txBody>
      </p:sp>
      <p:sp>
        <p:nvSpPr>
          <p:cNvPr id="13" name="Google Shape;336;p31">
            <a:extLst>
              <a:ext uri="{FF2B5EF4-FFF2-40B4-BE49-F238E27FC236}">
                <a16:creationId xmlns:a16="http://schemas.microsoft.com/office/drawing/2014/main" id="{04747293-F6E2-4F3C-B2EB-A7B1BF08ADE6}"/>
              </a:ext>
            </a:extLst>
          </p:cNvPr>
          <p:cNvSpPr txBox="1">
            <a:spLocks/>
          </p:cNvSpPr>
          <p:nvPr/>
        </p:nvSpPr>
        <p:spPr>
          <a:xfrm>
            <a:off x="546077" y="2094271"/>
            <a:ext cx="2319897" cy="236408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Quattrocento Sans"/>
              <a:buChar char="◉"/>
              <a:defRPr sz="2400" b="0" i="0" u="none" strike="noStrike" cap="none">
                <a:solidFill>
                  <a:schemeClr val="dk1"/>
                </a:solidFill>
                <a:latin typeface="Quattrocento Sans"/>
                <a:ea typeface="Quattrocento Sans"/>
                <a:cs typeface="Quattrocento Sans"/>
                <a:sym typeface="Quattrocento Sans"/>
              </a:defRPr>
            </a:lvl1pPr>
            <a:lvl2pPr marL="914400" marR="0" lvl="1" indent="-355600" algn="l" rtl="0">
              <a:lnSpc>
                <a:spcPct val="100000"/>
              </a:lnSpc>
              <a:spcBef>
                <a:spcPts val="0"/>
              </a:spcBef>
              <a:spcAft>
                <a:spcPts val="0"/>
              </a:spcAft>
              <a:buClr>
                <a:schemeClr val="accent1"/>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2pPr>
            <a:lvl3pPr marL="1371600" marR="0" lvl="2" indent="-355600" algn="l" rtl="0">
              <a:lnSpc>
                <a:spcPct val="100000"/>
              </a:lnSpc>
              <a:spcBef>
                <a:spcPts val="0"/>
              </a:spcBef>
              <a:spcAft>
                <a:spcPts val="0"/>
              </a:spcAft>
              <a:buClr>
                <a:schemeClr val="accent1"/>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3pPr>
            <a:lvl4pPr marL="1828800" marR="0" lvl="3" indent="-342900" algn="l" rtl="0">
              <a:lnSpc>
                <a:spcPct val="100000"/>
              </a:lnSpc>
              <a:spcBef>
                <a:spcPts val="0"/>
              </a:spcBef>
              <a:spcAft>
                <a:spcPts val="0"/>
              </a:spcAft>
              <a:buClr>
                <a:schemeClr val="accent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4pPr>
            <a:lvl5pPr marL="2286000" marR="0" lvl="4"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5pPr>
            <a:lvl6pPr marL="2743200" marR="0" lvl="5"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6pPr>
            <a:lvl7pPr marL="3200400" marR="0" lvl="6"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7pPr>
            <a:lvl8pPr marL="3657600" marR="0" lvl="7"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8pPr>
            <a:lvl9pPr marL="4114800" marR="0" lvl="8"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9pPr>
          </a:lstStyle>
          <a:p>
            <a:pPr marL="0" indent="0">
              <a:buFont typeface="Quattrocento Sans"/>
              <a:buNone/>
            </a:pPr>
            <a:r>
              <a:rPr lang="en-GB" sz="1200" b="1" dirty="0">
                <a:highlight>
                  <a:schemeClr val="accent1"/>
                </a:highlight>
              </a:rPr>
              <a:t>Dataset</a:t>
            </a:r>
          </a:p>
          <a:p>
            <a:pPr marL="0" indent="0">
              <a:buFont typeface="Quattrocento Sans"/>
              <a:buNone/>
            </a:pPr>
            <a:r>
              <a:rPr lang="en-GB" sz="1000" dirty="0"/>
              <a:t>The underlying dataset turned out to be FER2013</a:t>
            </a:r>
            <a:r>
              <a:rPr lang="en-GB" sz="1000" baseline="30000" dirty="0"/>
              <a:t>1</a:t>
            </a:r>
            <a:r>
              <a:rPr lang="en-GB" sz="1000" dirty="0"/>
              <a:t> most likely after just a little bit of research. This was also one of the reasons why I decided not to use all time trying to achieve high scores, as one could simply copy approaches from elsewhere and scale them up.</a:t>
            </a:r>
          </a:p>
          <a:p>
            <a:pPr marL="0" indent="0">
              <a:buFont typeface="Quattrocento Sans"/>
              <a:buNone/>
            </a:pPr>
            <a:r>
              <a:rPr lang="en-GB" sz="1000" dirty="0"/>
              <a:t>Dataset was collected through Google image search, and labels were corrected by human </a:t>
            </a:r>
            <a:r>
              <a:rPr lang="en-GB" sz="1000" dirty="0" err="1"/>
              <a:t>labelers.chrom</a:t>
            </a:r>
            <a:endParaRPr lang="en-GB" sz="1000" dirty="0"/>
          </a:p>
          <a:p>
            <a:pPr marL="0" indent="0">
              <a:buFont typeface="Quattrocento Sans"/>
              <a:buNone/>
            </a:pPr>
            <a:endParaRPr lang="en-GB" sz="1000" i="1" dirty="0"/>
          </a:p>
          <a:p>
            <a:pPr marL="0" indent="0">
              <a:buFont typeface="Quattrocento Sans"/>
              <a:buNone/>
            </a:pPr>
            <a:endParaRPr lang="en-GB" sz="1000" i="1" dirty="0"/>
          </a:p>
        </p:txBody>
      </p:sp>
    </p:spTree>
    <p:extLst>
      <p:ext uri="{BB962C8B-B14F-4D97-AF65-F5344CB8AC3E}">
        <p14:creationId xmlns:p14="http://schemas.microsoft.com/office/powerpoint/2010/main" val="42552406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cxnSp>
        <p:nvCxnSpPr>
          <p:cNvPr id="101" name="Google Shape;101;p14"/>
          <p:cNvCxnSpPr/>
          <p:nvPr/>
        </p:nvCxnSpPr>
        <p:spPr>
          <a:xfrm>
            <a:off x="6450" y="1428750"/>
            <a:ext cx="2397300" cy="0"/>
          </a:xfrm>
          <a:prstGeom prst="straightConnector1">
            <a:avLst/>
          </a:prstGeom>
          <a:noFill/>
          <a:ln w="9525" cap="flat" cmpd="sng">
            <a:solidFill>
              <a:srgbClr val="CCCCCC"/>
            </a:solidFill>
            <a:prstDash val="solid"/>
            <a:round/>
            <a:headEnd type="none" w="med" len="med"/>
            <a:tailEnd type="none" w="med" len="med"/>
          </a:ln>
        </p:spPr>
      </p:cxnSp>
      <p:sp>
        <p:nvSpPr>
          <p:cNvPr id="103" name="Google Shape;103;p14"/>
          <p:cNvSpPr txBox="1">
            <a:spLocks noGrp="1"/>
          </p:cNvSpPr>
          <p:nvPr>
            <p:ph type="ctrTitle" idx="4294967295"/>
          </p:nvPr>
        </p:nvSpPr>
        <p:spPr>
          <a:xfrm>
            <a:off x="2403750" y="897661"/>
            <a:ext cx="2856508" cy="1052589"/>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dirty="0"/>
              <a:t>Utility package</a:t>
            </a:r>
            <a:endParaRPr sz="2400" dirty="0"/>
          </a:p>
        </p:txBody>
      </p:sp>
      <p:cxnSp>
        <p:nvCxnSpPr>
          <p:cNvPr id="104" name="Google Shape;104;p14"/>
          <p:cNvCxnSpPr/>
          <p:nvPr/>
        </p:nvCxnSpPr>
        <p:spPr>
          <a:xfrm>
            <a:off x="4738400" y="1428750"/>
            <a:ext cx="4405500" cy="0"/>
          </a:xfrm>
          <a:prstGeom prst="straightConnector1">
            <a:avLst/>
          </a:prstGeom>
          <a:noFill/>
          <a:ln w="9525" cap="flat" cmpd="sng">
            <a:solidFill>
              <a:srgbClr val="CCCCCC"/>
            </a:solidFill>
            <a:prstDash val="solid"/>
            <a:round/>
            <a:headEnd type="none" w="med" len="med"/>
            <a:tailEnd type="none" w="med" len="med"/>
          </a:ln>
        </p:spPr>
      </p:cxnSp>
      <p:sp>
        <p:nvSpPr>
          <p:cNvPr id="105" name="Google Shape;105;p14"/>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sp>
        <p:nvSpPr>
          <p:cNvPr id="11" name="Google Shape;336;p31">
            <a:extLst>
              <a:ext uri="{FF2B5EF4-FFF2-40B4-BE49-F238E27FC236}">
                <a16:creationId xmlns:a16="http://schemas.microsoft.com/office/drawing/2014/main" id="{7C488F42-3AA3-449C-9C13-D6BC4673F5D4}"/>
              </a:ext>
            </a:extLst>
          </p:cNvPr>
          <p:cNvSpPr txBox="1">
            <a:spLocks/>
          </p:cNvSpPr>
          <p:nvPr/>
        </p:nvSpPr>
        <p:spPr>
          <a:xfrm>
            <a:off x="991005" y="2233771"/>
            <a:ext cx="2028748" cy="17125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Quattrocento Sans"/>
              <a:buChar char="◉"/>
              <a:defRPr sz="2400" b="0" i="0" u="none" strike="noStrike" cap="none">
                <a:solidFill>
                  <a:schemeClr val="dk1"/>
                </a:solidFill>
                <a:latin typeface="Quattrocento Sans"/>
                <a:ea typeface="Quattrocento Sans"/>
                <a:cs typeface="Quattrocento Sans"/>
                <a:sym typeface="Quattrocento Sans"/>
              </a:defRPr>
            </a:lvl1pPr>
            <a:lvl2pPr marL="914400" marR="0" lvl="1" indent="-355600" algn="l" rtl="0">
              <a:lnSpc>
                <a:spcPct val="100000"/>
              </a:lnSpc>
              <a:spcBef>
                <a:spcPts val="0"/>
              </a:spcBef>
              <a:spcAft>
                <a:spcPts val="0"/>
              </a:spcAft>
              <a:buClr>
                <a:schemeClr val="accent1"/>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2pPr>
            <a:lvl3pPr marL="1371600" marR="0" lvl="2" indent="-355600" algn="l" rtl="0">
              <a:lnSpc>
                <a:spcPct val="100000"/>
              </a:lnSpc>
              <a:spcBef>
                <a:spcPts val="0"/>
              </a:spcBef>
              <a:spcAft>
                <a:spcPts val="0"/>
              </a:spcAft>
              <a:buClr>
                <a:schemeClr val="accent1"/>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3pPr>
            <a:lvl4pPr marL="1828800" marR="0" lvl="3" indent="-342900" algn="l" rtl="0">
              <a:lnSpc>
                <a:spcPct val="100000"/>
              </a:lnSpc>
              <a:spcBef>
                <a:spcPts val="0"/>
              </a:spcBef>
              <a:spcAft>
                <a:spcPts val="0"/>
              </a:spcAft>
              <a:buClr>
                <a:schemeClr val="accent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4pPr>
            <a:lvl5pPr marL="2286000" marR="0" lvl="4"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5pPr>
            <a:lvl6pPr marL="2743200" marR="0" lvl="5"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6pPr>
            <a:lvl7pPr marL="3200400" marR="0" lvl="6"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7pPr>
            <a:lvl8pPr marL="3657600" marR="0" lvl="7"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8pPr>
            <a:lvl9pPr marL="4114800" marR="0" lvl="8"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9pPr>
          </a:lstStyle>
          <a:p>
            <a:pPr marL="0" indent="0">
              <a:buFont typeface="Quattrocento Sans"/>
              <a:buNone/>
            </a:pPr>
            <a:r>
              <a:rPr lang="en-GB" sz="1200" b="1" dirty="0">
                <a:highlight>
                  <a:schemeClr val="accent1"/>
                </a:highlight>
              </a:rPr>
              <a:t>Package for helper functions</a:t>
            </a:r>
          </a:p>
          <a:p>
            <a:pPr marL="0" indent="0">
              <a:buFont typeface="Quattrocento Sans"/>
              <a:buNone/>
            </a:pPr>
            <a:r>
              <a:rPr lang="en-GB" sz="1000" dirty="0"/>
              <a:t>During the project I paid extra attention for developing all helper functions to centralized package. This package is imported in different notebooks, and this structure is useful when scaling the application.</a:t>
            </a:r>
          </a:p>
        </p:txBody>
      </p:sp>
      <p:pic>
        <p:nvPicPr>
          <p:cNvPr id="3" name="Kuva 2">
            <a:extLst>
              <a:ext uri="{FF2B5EF4-FFF2-40B4-BE49-F238E27FC236}">
                <a16:creationId xmlns:a16="http://schemas.microsoft.com/office/drawing/2014/main" id="{279CF3C2-2FC0-4D33-A380-0F9E8C739080}"/>
              </a:ext>
            </a:extLst>
          </p:cNvPr>
          <p:cNvPicPr>
            <a:picLocks noChangeAspect="1"/>
          </p:cNvPicPr>
          <p:nvPr/>
        </p:nvPicPr>
        <p:blipFill>
          <a:blip r:embed="rId3"/>
          <a:stretch>
            <a:fillRect/>
          </a:stretch>
        </p:blipFill>
        <p:spPr>
          <a:xfrm>
            <a:off x="4310057" y="2281134"/>
            <a:ext cx="4507520" cy="1616333"/>
          </a:xfrm>
          <a:prstGeom prst="rect">
            <a:avLst/>
          </a:prstGeom>
        </p:spPr>
      </p:pic>
    </p:spTree>
    <p:extLst>
      <p:ext uri="{BB962C8B-B14F-4D97-AF65-F5344CB8AC3E}">
        <p14:creationId xmlns:p14="http://schemas.microsoft.com/office/powerpoint/2010/main" val="29929220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3" name="Suorakulmio 12">
            <a:extLst>
              <a:ext uri="{FF2B5EF4-FFF2-40B4-BE49-F238E27FC236}">
                <a16:creationId xmlns:a16="http://schemas.microsoft.com/office/drawing/2014/main" id="{66766B0D-E952-4389-AD9C-B6B12C956017}"/>
              </a:ext>
            </a:extLst>
          </p:cNvPr>
          <p:cNvSpPr/>
          <p:nvPr/>
        </p:nvSpPr>
        <p:spPr>
          <a:xfrm>
            <a:off x="6345048" y="2104564"/>
            <a:ext cx="2123767" cy="2005699"/>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01" name="Google Shape;101;p14"/>
          <p:cNvCxnSpPr/>
          <p:nvPr/>
        </p:nvCxnSpPr>
        <p:spPr>
          <a:xfrm>
            <a:off x="6450" y="1428750"/>
            <a:ext cx="2397300" cy="0"/>
          </a:xfrm>
          <a:prstGeom prst="straightConnector1">
            <a:avLst/>
          </a:prstGeom>
          <a:noFill/>
          <a:ln w="9525" cap="flat" cmpd="sng">
            <a:solidFill>
              <a:srgbClr val="CCCCCC"/>
            </a:solidFill>
            <a:prstDash val="solid"/>
            <a:round/>
            <a:headEnd type="none" w="med" len="med"/>
            <a:tailEnd type="none" w="med" len="med"/>
          </a:ln>
        </p:spPr>
      </p:cxnSp>
      <p:sp>
        <p:nvSpPr>
          <p:cNvPr id="103" name="Google Shape;103;p14"/>
          <p:cNvSpPr txBox="1">
            <a:spLocks noGrp="1"/>
          </p:cNvSpPr>
          <p:nvPr>
            <p:ph type="ctrTitle" idx="4294967295"/>
          </p:nvPr>
        </p:nvSpPr>
        <p:spPr>
          <a:xfrm>
            <a:off x="2403750" y="897661"/>
            <a:ext cx="2334650" cy="1052589"/>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dirty="0"/>
              <a:t>AWS storage</a:t>
            </a:r>
            <a:endParaRPr sz="2400" dirty="0"/>
          </a:p>
        </p:txBody>
      </p:sp>
      <p:cxnSp>
        <p:nvCxnSpPr>
          <p:cNvPr id="104" name="Google Shape;104;p14"/>
          <p:cNvCxnSpPr/>
          <p:nvPr/>
        </p:nvCxnSpPr>
        <p:spPr>
          <a:xfrm>
            <a:off x="4738400" y="1428750"/>
            <a:ext cx="4405500" cy="0"/>
          </a:xfrm>
          <a:prstGeom prst="straightConnector1">
            <a:avLst/>
          </a:prstGeom>
          <a:noFill/>
          <a:ln w="9525" cap="flat" cmpd="sng">
            <a:solidFill>
              <a:srgbClr val="CCCCCC"/>
            </a:solidFill>
            <a:prstDash val="solid"/>
            <a:round/>
            <a:headEnd type="none" w="med" len="med"/>
            <a:tailEnd type="none" w="med" len="med"/>
          </a:ln>
        </p:spPr>
      </p:cxnSp>
      <p:sp>
        <p:nvSpPr>
          <p:cNvPr id="8" name="Google Shape;336;p31">
            <a:extLst>
              <a:ext uri="{FF2B5EF4-FFF2-40B4-BE49-F238E27FC236}">
                <a16:creationId xmlns:a16="http://schemas.microsoft.com/office/drawing/2014/main" id="{A88E5EFB-46F5-4A51-876C-24371211CBB6}"/>
              </a:ext>
            </a:extLst>
          </p:cNvPr>
          <p:cNvSpPr txBox="1">
            <a:spLocks noGrp="1"/>
          </p:cNvSpPr>
          <p:nvPr>
            <p:ph type="subTitle" idx="4294967295"/>
          </p:nvPr>
        </p:nvSpPr>
        <p:spPr>
          <a:xfrm>
            <a:off x="549319" y="1839956"/>
            <a:ext cx="2319897" cy="1182995"/>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fi-FI" sz="1200" b="1" dirty="0" err="1">
                <a:highlight>
                  <a:schemeClr val="accent1"/>
                </a:highlight>
              </a:rPr>
              <a:t>Model</a:t>
            </a:r>
            <a:r>
              <a:rPr lang="fi-FI" sz="1200" b="1" dirty="0">
                <a:highlight>
                  <a:schemeClr val="accent1"/>
                </a:highlight>
              </a:rPr>
              <a:t> and data </a:t>
            </a:r>
            <a:r>
              <a:rPr lang="fi-FI" sz="1200" b="1" dirty="0" err="1">
                <a:highlight>
                  <a:schemeClr val="accent1"/>
                </a:highlight>
              </a:rPr>
              <a:t>storage</a:t>
            </a:r>
            <a:r>
              <a:rPr lang="fi-FI" sz="1200" b="1" dirty="0">
                <a:highlight>
                  <a:schemeClr val="accent1"/>
                </a:highlight>
              </a:rPr>
              <a:t>:</a:t>
            </a:r>
            <a:endParaRPr sz="1200" b="1" dirty="0">
              <a:highlight>
                <a:schemeClr val="accent1"/>
              </a:highlight>
            </a:endParaRPr>
          </a:p>
          <a:p>
            <a:pPr marL="0" lvl="0" indent="0" algn="l" rtl="0">
              <a:spcBef>
                <a:spcPts val="600"/>
              </a:spcBef>
              <a:spcAft>
                <a:spcPts val="0"/>
              </a:spcAft>
              <a:buNone/>
            </a:pPr>
            <a:r>
              <a:rPr lang="fi-FI" sz="1000" dirty="0"/>
              <a:t>Data and </a:t>
            </a:r>
            <a:r>
              <a:rPr lang="fi-FI" sz="1000" dirty="0" err="1"/>
              <a:t>models</a:t>
            </a:r>
            <a:r>
              <a:rPr lang="fi-FI" sz="1000" dirty="0"/>
              <a:t> </a:t>
            </a:r>
            <a:r>
              <a:rPr lang="fi-FI" sz="1000" dirty="0" err="1"/>
              <a:t>are</a:t>
            </a:r>
            <a:r>
              <a:rPr lang="fi-FI" sz="1000" dirty="0"/>
              <a:t> </a:t>
            </a:r>
            <a:r>
              <a:rPr lang="fi-FI" sz="1000" dirty="0" err="1"/>
              <a:t>stored</a:t>
            </a:r>
            <a:r>
              <a:rPr lang="fi-FI" sz="1000" dirty="0"/>
              <a:t> in AWS S3 </a:t>
            </a:r>
            <a:r>
              <a:rPr lang="fi-FI" sz="1000" dirty="0" err="1"/>
              <a:t>bucket</a:t>
            </a:r>
            <a:r>
              <a:rPr lang="fi-FI" sz="1000" dirty="0"/>
              <a:t>. </a:t>
            </a:r>
            <a:r>
              <a:rPr lang="fi-FI" sz="1000" dirty="0" err="1"/>
              <a:t>When</a:t>
            </a:r>
            <a:r>
              <a:rPr lang="fi-FI" sz="1000" dirty="0"/>
              <a:t> </a:t>
            </a:r>
            <a:r>
              <a:rPr lang="fi-FI" sz="1000" dirty="0" err="1"/>
              <a:t>initializing</a:t>
            </a:r>
            <a:r>
              <a:rPr lang="fi-FI" sz="1000" dirty="0"/>
              <a:t> </a:t>
            </a:r>
            <a:r>
              <a:rPr lang="fi-FI" sz="1000" dirty="0" err="1"/>
              <a:t>the</a:t>
            </a:r>
            <a:r>
              <a:rPr lang="fi-FI" sz="1000" dirty="0"/>
              <a:t> </a:t>
            </a:r>
            <a:r>
              <a:rPr lang="fi-FI" sz="1000" dirty="0" err="1"/>
              <a:t>project</a:t>
            </a:r>
            <a:r>
              <a:rPr lang="fi-FI" sz="1000" dirty="0"/>
              <a:t>, </a:t>
            </a:r>
            <a:r>
              <a:rPr lang="fi-FI" sz="1000" dirty="0" err="1"/>
              <a:t>all</a:t>
            </a:r>
            <a:r>
              <a:rPr lang="fi-FI" sz="1000" dirty="0"/>
              <a:t> </a:t>
            </a:r>
            <a:r>
              <a:rPr lang="fi-FI" sz="1000" dirty="0" err="1"/>
              <a:t>models</a:t>
            </a:r>
            <a:r>
              <a:rPr lang="fi-FI" sz="1000" dirty="0"/>
              <a:t> </a:t>
            </a:r>
            <a:r>
              <a:rPr lang="fi-FI" sz="1000" dirty="0" err="1"/>
              <a:t>are</a:t>
            </a:r>
            <a:r>
              <a:rPr lang="fi-FI" sz="1000" dirty="0"/>
              <a:t> </a:t>
            </a:r>
            <a:r>
              <a:rPr lang="fi-FI" sz="1000" dirty="0" err="1"/>
              <a:t>loaded</a:t>
            </a:r>
            <a:r>
              <a:rPr lang="fi-FI" sz="1000" dirty="0"/>
              <a:t> to </a:t>
            </a:r>
            <a:r>
              <a:rPr lang="fi-FI" sz="1000" i="1" dirty="0" err="1"/>
              <a:t>models</a:t>
            </a:r>
            <a:r>
              <a:rPr lang="fi-FI" sz="1000" i="1" dirty="0"/>
              <a:t>/ -</a:t>
            </a:r>
            <a:r>
              <a:rPr lang="fi-FI" sz="1000" dirty="0" err="1"/>
              <a:t>folder</a:t>
            </a:r>
            <a:r>
              <a:rPr lang="fi-FI" sz="1000" dirty="0"/>
              <a:t> </a:t>
            </a:r>
            <a:r>
              <a:rPr lang="fi-FI" sz="1000" dirty="0" err="1"/>
              <a:t>which</a:t>
            </a:r>
            <a:r>
              <a:rPr lang="fi-FI" sz="1000" dirty="0"/>
              <a:t> is </a:t>
            </a:r>
            <a:r>
              <a:rPr lang="fi-FI" sz="1000" dirty="0" err="1"/>
              <a:t>gitignored</a:t>
            </a:r>
            <a:r>
              <a:rPr lang="fi-FI" sz="1000" dirty="0"/>
              <a:t>. </a:t>
            </a:r>
            <a:endParaRPr sz="1000" i="1" dirty="0"/>
          </a:p>
        </p:txBody>
      </p:sp>
      <p:sp>
        <p:nvSpPr>
          <p:cNvPr id="9" name="Google Shape;336;p31">
            <a:extLst>
              <a:ext uri="{FF2B5EF4-FFF2-40B4-BE49-F238E27FC236}">
                <a16:creationId xmlns:a16="http://schemas.microsoft.com/office/drawing/2014/main" id="{FC037B04-2942-4D76-B5DB-12796E9DAF87}"/>
              </a:ext>
            </a:extLst>
          </p:cNvPr>
          <p:cNvSpPr txBox="1">
            <a:spLocks/>
          </p:cNvSpPr>
          <p:nvPr/>
        </p:nvSpPr>
        <p:spPr>
          <a:xfrm>
            <a:off x="3415293" y="1839954"/>
            <a:ext cx="2319897" cy="200569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Quattrocento Sans"/>
              <a:buChar char="◉"/>
              <a:defRPr sz="2400" b="0" i="0" u="none" strike="noStrike" cap="none">
                <a:solidFill>
                  <a:schemeClr val="dk1"/>
                </a:solidFill>
                <a:latin typeface="Quattrocento Sans"/>
                <a:ea typeface="Quattrocento Sans"/>
                <a:cs typeface="Quattrocento Sans"/>
                <a:sym typeface="Quattrocento Sans"/>
              </a:defRPr>
            </a:lvl1pPr>
            <a:lvl2pPr marL="914400" marR="0" lvl="1" indent="-355600" algn="l" rtl="0">
              <a:lnSpc>
                <a:spcPct val="100000"/>
              </a:lnSpc>
              <a:spcBef>
                <a:spcPts val="0"/>
              </a:spcBef>
              <a:spcAft>
                <a:spcPts val="0"/>
              </a:spcAft>
              <a:buClr>
                <a:schemeClr val="accent1"/>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2pPr>
            <a:lvl3pPr marL="1371600" marR="0" lvl="2" indent="-355600" algn="l" rtl="0">
              <a:lnSpc>
                <a:spcPct val="100000"/>
              </a:lnSpc>
              <a:spcBef>
                <a:spcPts val="0"/>
              </a:spcBef>
              <a:spcAft>
                <a:spcPts val="0"/>
              </a:spcAft>
              <a:buClr>
                <a:schemeClr val="accent1"/>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3pPr>
            <a:lvl4pPr marL="1828800" marR="0" lvl="3" indent="-342900" algn="l" rtl="0">
              <a:lnSpc>
                <a:spcPct val="100000"/>
              </a:lnSpc>
              <a:spcBef>
                <a:spcPts val="0"/>
              </a:spcBef>
              <a:spcAft>
                <a:spcPts val="0"/>
              </a:spcAft>
              <a:buClr>
                <a:schemeClr val="accent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4pPr>
            <a:lvl5pPr marL="2286000" marR="0" lvl="4"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5pPr>
            <a:lvl6pPr marL="2743200" marR="0" lvl="5"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6pPr>
            <a:lvl7pPr marL="3200400" marR="0" lvl="6"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7pPr>
            <a:lvl8pPr marL="3657600" marR="0" lvl="7"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8pPr>
            <a:lvl9pPr marL="4114800" marR="0" lvl="8"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9pPr>
          </a:lstStyle>
          <a:p>
            <a:pPr marL="0" indent="0">
              <a:buFont typeface="Quattrocento Sans"/>
              <a:buNone/>
            </a:pPr>
            <a:r>
              <a:rPr lang="en-GB" sz="1200" b="1" dirty="0">
                <a:highlight>
                  <a:schemeClr val="accent1"/>
                </a:highlight>
              </a:rPr>
              <a:t>Storage permissions</a:t>
            </a:r>
          </a:p>
          <a:p>
            <a:pPr marL="0" indent="0">
              <a:buNone/>
            </a:pPr>
            <a:r>
              <a:rPr lang="fi-FI" sz="1000" dirty="0"/>
              <a:t>User </a:t>
            </a:r>
            <a:r>
              <a:rPr lang="fi-FI" sz="1000" dirty="0" err="1"/>
              <a:t>has</a:t>
            </a:r>
            <a:r>
              <a:rPr lang="fi-FI" sz="1000" dirty="0"/>
              <a:t> </a:t>
            </a:r>
            <a:r>
              <a:rPr lang="fi-FI" sz="1000" dirty="0" err="1"/>
              <a:t>permission</a:t>
            </a:r>
            <a:r>
              <a:rPr lang="fi-FI" sz="1000" dirty="0"/>
              <a:t> to </a:t>
            </a:r>
            <a:r>
              <a:rPr lang="fi-FI" sz="1000" dirty="0" err="1"/>
              <a:t>read</a:t>
            </a:r>
            <a:r>
              <a:rPr lang="fi-FI" sz="1000" dirty="0"/>
              <a:t> data </a:t>
            </a:r>
            <a:r>
              <a:rPr lang="fi-FI" sz="1000" dirty="0" err="1"/>
              <a:t>from</a:t>
            </a:r>
            <a:r>
              <a:rPr lang="fi-FI" sz="1000" dirty="0"/>
              <a:t> </a:t>
            </a:r>
            <a:r>
              <a:rPr lang="fi-FI" sz="1000" dirty="0" err="1"/>
              <a:t>bucket</a:t>
            </a:r>
            <a:r>
              <a:rPr lang="fi-FI" sz="1000" dirty="0"/>
              <a:t> ’</a:t>
            </a:r>
            <a:r>
              <a:rPr lang="fi-FI" sz="1000" dirty="0" err="1"/>
              <a:t>loopqprize</a:t>
            </a:r>
            <a:r>
              <a:rPr lang="fi-FI" sz="1000" dirty="0"/>
              <a:t>’. </a:t>
            </a:r>
            <a:r>
              <a:rPr lang="fi-FI" sz="1000" dirty="0" err="1"/>
              <a:t>Folder</a:t>
            </a:r>
            <a:r>
              <a:rPr lang="fi-FI" sz="1000" dirty="0"/>
              <a:t> </a:t>
            </a:r>
            <a:r>
              <a:rPr lang="fi-FI" sz="1000" dirty="0" err="1"/>
              <a:t>structure</a:t>
            </a:r>
            <a:r>
              <a:rPr lang="fi-FI" sz="1000" dirty="0"/>
              <a:t> in </a:t>
            </a:r>
            <a:r>
              <a:rPr lang="fi-FI" sz="1000" dirty="0" err="1"/>
              <a:t>the</a:t>
            </a:r>
            <a:r>
              <a:rPr lang="fi-FI" sz="1000" dirty="0"/>
              <a:t> </a:t>
            </a:r>
            <a:r>
              <a:rPr lang="fi-FI" sz="1000" dirty="0" err="1"/>
              <a:t>bucket</a:t>
            </a:r>
            <a:r>
              <a:rPr lang="fi-FI" sz="1000" dirty="0"/>
              <a:t> </a:t>
            </a:r>
            <a:r>
              <a:rPr lang="fi-FI" sz="1000" dirty="0" err="1"/>
              <a:t>can</a:t>
            </a:r>
            <a:r>
              <a:rPr lang="fi-FI" sz="1000" dirty="0"/>
              <a:t> </a:t>
            </a:r>
            <a:r>
              <a:rPr lang="fi-FI" sz="1000" dirty="0" err="1"/>
              <a:t>be</a:t>
            </a:r>
            <a:r>
              <a:rPr lang="fi-FI" sz="1000" dirty="0"/>
              <a:t> </a:t>
            </a:r>
            <a:r>
              <a:rPr lang="fi-FI" sz="1000" dirty="0" err="1"/>
              <a:t>seen</a:t>
            </a:r>
            <a:r>
              <a:rPr lang="fi-FI" sz="1000" dirty="0"/>
              <a:t> at </a:t>
            </a:r>
            <a:r>
              <a:rPr lang="fi-FI" sz="1000" dirty="0" err="1"/>
              <a:t>bottom</a:t>
            </a:r>
            <a:r>
              <a:rPr lang="fi-FI" sz="1000" dirty="0"/>
              <a:t> of </a:t>
            </a:r>
            <a:r>
              <a:rPr lang="fi-FI" sz="1000" dirty="0" err="1"/>
              <a:t>the</a:t>
            </a:r>
            <a:r>
              <a:rPr lang="fi-FI" sz="1000" dirty="0"/>
              <a:t> </a:t>
            </a:r>
            <a:r>
              <a:rPr lang="fi-FI" sz="1000" dirty="0" err="1"/>
              <a:t>screen</a:t>
            </a:r>
            <a:r>
              <a:rPr lang="fi-FI" sz="1000" dirty="0"/>
              <a:t>.</a:t>
            </a:r>
            <a:endParaRPr lang="en-GB" sz="1200" b="1" dirty="0">
              <a:highlight>
                <a:schemeClr val="accent1"/>
              </a:highlight>
            </a:endParaRPr>
          </a:p>
          <a:p>
            <a:pPr marL="0" indent="0">
              <a:buNone/>
            </a:pPr>
            <a:r>
              <a:rPr lang="en-GB" sz="1200" b="1" dirty="0"/>
              <a:t>NOTE: The credentials should be stored in ~/.</a:t>
            </a:r>
            <a:r>
              <a:rPr lang="en-GB" sz="1200" b="1" dirty="0" err="1"/>
              <a:t>aws</a:t>
            </a:r>
            <a:r>
              <a:rPr lang="en-GB" sz="1200" b="1" dirty="0"/>
              <a:t>/ folder, following the AWS naming-standard. </a:t>
            </a:r>
            <a:endParaRPr lang="fi-FI" sz="1200" b="1" dirty="0"/>
          </a:p>
        </p:txBody>
      </p:sp>
      <p:sp>
        <p:nvSpPr>
          <p:cNvPr id="10" name="Google Shape;336;p31">
            <a:extLst>
              <a:ext uri="{FF2B5EF4-FFF2-40B4-BE49-F238E27FC236}">
                <a16:creationId xmlns:a16="http://schemas.microsoft.com/office/drawing/2014/main" id="{900B2748-1600-4D0F-849D-4B508CBB3BE2}"/>
              </a:ext>
            </a:extLst>
          </p:cNvPr>
          <p:cNvSpPr txBox="1">
            <a:spLocks/>
          </p:cNvSpPr>
          <p:nvPr/>
        </p:nvSpPr>
        <p:spPr>
          <a:xfrm>
            <a:off x="6281266" y="1712448"/>
            <a:ext cx="2319897" cy="39211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Quattrocento Sans"/>
              <a:buChar char="◉"/>
              <a:defRPr sz="2400" b="0" i="0" u="none" strike="noStrike" cap="none">
                <a:solidFill>
                  <a:schemeClr val="dk1"/>
                </a:solidFill>
                <a:latin typeface="Quattrocento Sans"/>
                <a:ea typeface="Quattrocento Sans"/>
                <a:cs typeface="Quattrocento Sans"/>
                <a:sym typeface="Quattrocento Sans"/>
              </a:defRPr>
            </a:lvl1pPr>
            <a:lvl2pPr marL="914400" marR="0" lvl="1" indent="-355600" algn="l" rtl="0">
              <a:lnSpc>
                <a:spcPct val="100000"/>
              </a:lnSpc>
              <a:spcBef>
                <a:spcPts val="0"/>
              </a:spcBef>
              <a:spcAft>
                <a:spcPts val="0"/>
              </a:spcAft>
              <a:buClr>
                <a:schemeClr val="accent1"/>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2pPr>
            <a:lvl3pPr marL="1371600" marR="0" lvl="2" indent="-355600" algn="l" rtl="0">
              <a:lnSpc>
                <a:spcPct val="100000"/>
              </a:lnSpc>
              <a:spcBef>
                <a:spcPts val="0"/>
              </a:spcBef>
              <a:spcAft>
                <a:spcPts val="0"/>
              </a:spcAft>
              <a:buClr>
                <a:schemeClr val="accent1"/>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3pPr>
            <a:lvl4pPr marL="1828800" marR="0" lvl="3" indent="-342900" algn="l" rtl="0">
              <a:lnSpc>
                <a:spcPct val="100000"/>
              </a:lnSpc>
              <a:spcBef>
                <a:spcPts val="0"/>
              </a:spcBef>
              <a:spcAft>
                <a:spcPts val="0"/>
              </a:spcAft>
              <a:buClr>
                <a:schemeClr val="accent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4pPr>
            <a:lvl5pPr marL="2286000" marR="0" lvl="4"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5pPr>
            <a:lvl6pPr marL="2743200" marR="0" lvl="5"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6pPr>
            <a:lvl7pPr marL="3200400" marR="0" lvl="6"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7pPr>
            <a:lvl8pPr marL="3657600" marR="0" lvl="7"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8pPr>
            <a:lvl9pPr marL="4114800" marR="0" lvl="8"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9pPr>
          </a:lstStyle>
          <a:p>
            <a:pPr marL="0" indent="0">
              <a:buFont typeface="Quattrocento Sans"/>
              <a:buNone/>
            </a:pPr>
            <a:r>
              <a:rPr lang="en-GB" sz="1200" b="1" dirty="0">
                <a:highlight>
                  <a:schemeClr val="accent1"/>
                </a:highlight>
              </a:rPr>
              <a:t>Folder structure</a:t>
            </a:r>
          </a:p>
        </p:txBody>
      </p:sp>
      <p:sp>
        <p:nvSpPr>
          <p:cNvPr id="2" name="Dian numeron paikkamerkki 1">
            <a:extLst>
              <a:ext uri="{FF2B5EF4-FFF2-40B4-BE49-F238E27FC236}">
                <a16:creationId xmlns:a16="http://schemas.microsoft.com/office/drawing/2014/main" id="{393D1808-795E-4463-9AD1-34D65B59A06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
        <p:nvSpPr>
          <p:cNvPr id="7" name="Tekstiruutu 6">
            <a:extLst>
              <a:ext uri="{FF2B5EF4-FFF2-40B4-BE49-F238E27FC236}">
                <a16:creationId xmlns:a16="http://schemas.microsoft.com/office/drawing/2014/main" id="{ED354BFB-1AA0-43B0-943D-6BB7C96E39EA}"/>
              </a:ext>
            </a:extLst>
          </p:cNvPr>
          <p:cNvSpPr txBox="1"/>
          <p:nvPr/>
        </p:nvSpPr>
        <p:spPr>
          <a:xfrm>
            <a:off x="6345048" y="2104563"/>
            <a:ext cx="2806159" cy="1938992"/>
          </a:xfrm>
          <a:prstGeom prst="rect">
            <a:avLst/>
          </a:prstGeom>
          <a:noFill/>
        </p:spPr>
        <p:txBody>
          <a:bodyPr wrap="square" rtlCol="0">
            <a:spAutoFit/>
          </a:bodyPr>
          <a:lstStyle/>
          <a:p>
            <a:pPr defTabSz="396000"/>
            <a:r>
              <a:rPr lang="fi-FI" sz="1000" b="1" dirty="0" err="1"/>
              <a:t>loopqprize</a:t>
            </a:r>
            <a:r>
              <a:rPr lang="fi-FI" sz="1000" b="1" dirty="0"/>
              <a:t>/</a:t>
            </a:r>
          </a:p>
          <a:p>
            <a:pPr defTabSz="396000"/>
            <a:r>
              <a:rPr lang="fi-FI" sz="1000" dirty="0"/>
              <a:t>	</a:t>
            </a:r>
            <a:r>
              <a:rPr lang="fi-FI" sz="1000" b="1" dirty="0"/>
              <a:t>data/</a:t>
            </a:r>
          </a:p>
          <a:p>
            <a:pPr defTabSz="396000"/>
            <a:r>
              <a:rPr lang="fi-FI" sz="1000" dirty="0"/>
              <a:t>		</a:t>
            </a:r>
            <a:r>
              <a:rPr lang="fi-FI" sz="1000" i="1" dirty="0"/>
              <a:t>0.npy</a:t>
            </a:r>
          </a:p>
          <a:p>
            <a:pPr defTabSz="396000"/>
            <a:r>
              <a:rPr lang="fi-FI" sz="1000" dirty="0"/>
              <a:t>		…</a:t>
            </a:r>
          </a:p>
          <a:p>
            <a:pPr defTabSz="396000"/>
            <a:r>
              <a:rPr lang="fi-FI" sz="1000" dirty="0"/>
              <a:t>	</a:t>
            </a:r>
            <a:r>
              <a:rPr lang="fi-FI" sz="1000" b="1" dirty="0" err="1"/>
              <a:t>models</a:t>
            </a:r>
            <a:r>
              <a:rPr lang="fi-FI" sz="1000" b="1" dirty="0"/>
              <a:t>/</a:t>
            </a:r>
          </a:p>
          <a:p>
            <a:pPr defTabSz="396000"/>
            <a:r>
              <a:rPr lang="fi-FI" sz="1000" dirty="0"/>
              <a:t>		</a:t>
            </a:r>
            <a:r>
              <a:rPr lang="fi-FI" sz="1000" b="1" dirty="0" err="1"/>
              <a:t>cnn_features</a:t>
            </a:r>
            <a:r>
              <a:rPr lang="fi-FI" sz="1000" b="1" dirty="0"/>
              <a:t>/</a:t>
            </a:r>
          </a:p>
          <a:p>
            <a:pPr defTabSz="396000"/>
            <a:r>
              <a:rPr lang="fi-FI" sz="1000" dirty="0"/>
              <a:t>			</a:t>
            </a:r>
            <a:r>
              <a:rPr lang="fi-FI" sz="1000" i="1" dirty="0" err="1"/>
              <a:t>model.joblib</a:t>
            </a:r>
            <a:endParaRPr lang="fi-FI" sz="1000" i="1" dirty="0"/>
          </a:p>
          <a:p>
            <a:pPr defTabSz="396000"/>
            <a:r>
              <a:rPr lang="fi-FI" sz="1000" dirty="0"/>
              <a:t>		</a:t>
            </a:r>
            <a:r>
              <a:rPr lang="fi-FI" sz="1000" b="1" dirty="0" err="1"/>
              <a:t>hog_features</a:t>
            </a:r>
            <a:r>
              <a:rPr lang="fi-FI" sz="1000" b="1" dirty="0"/>
              <a:t>/</a:t>
            </a:r>
          </a:p>
          <a:p>
            <a:pPr defTabSz="396000"/>
            <a:r>
              <a:rPr lang="fi-FI" sz="1000" dirty="0"/>
              <a:t>			 </a:t>
            </a:r>
            <a:r>
              <a:rPr lang="fi-FI" sz="1000" i="1" dirty="0" err="1"/>
              <a:t>model.joblib</a:t>
            </a:r>
            <a:r>
              <a:rPr lang="fi-FI" sz="1000" i="1" dirty="0"/>
              <a:t> </a:t>
            </a:r>
            <a:r>
              <a:rPr lang="fi-FI" sz="1000" dirty="0"/>
              <a:t>				</a:t>
            </a:r>
            <a:r>
              <a:rPr lang="fi-FI" sz="1000" b="1" dirty="0" err="1"/>
              <a:t>pca_features</a:t>
            </a:r>
            <a:r>
              <a:rPr lang="fi-FI" sz="1000" b="1" dirty="0"/>
              <a:t>/</a:t>
            </a:r>
          </a:p>
          <a:p>
            <a:pPr defTabSz="396000"/>
            <a:r>
              <a:rPr lang="fi-FI" sz="1000" dirty="0"/>
              <a:t>			 </a:t>
            </a:r>
            <a:r>
              <a:rPr lang="fi-FI" sz="1000" i="1" dirty="0" err="1"/>
              <a:t>model.joblib</a:t>
            </a:r>
            <a:endParaRPr lang="fi-FI" sz="1000" i="1" dirty="0"/>
          </a:p>
          <a:p>
            <a:pPr defTabSz="396000"/>
            <a:r>
              <a:rPr lang="fi-FI" sz="1000" dirty="0"/>
              <a:t>	</a:t>
            </a:r>
            <a:r>
              <a:rPr lang="fi-FI" sz="1000" i="1" dirty="0"/>
              <a:t>pytorch_model.pt</a:t>
            </a:r>
            <a:endParaRPr lang="en-GB" sz="1000" i="1" dirty="0"/>
          </a:p>
        </p:txBody>
      </p:sp>
      <p:grpSp>
        <p:nvGrpSpPr>
          <p:cNvPr id="75" name="Ryhmä 74">
            <a:extLst>
              <a:ext uri="{FF2B5EF4-FFF2-40B4-BE49-F238E27FC236}">
                <a16:creationId xmlns:a16="http://schemas.microsoft.com/office/drawing/2014/main" id="{4373F09D-CA36-4E38-854F-4E8F6A9A20C3}"/>
              </a:ext>
            </a:extLst>
          </p:cNvPr>
          <p:cNvGrpSpPr/>
          <p:nvPr/>
        </p:nvGrpSpPr>
        <p:grpSpPr>
          <a:xfrm>
            <a:off x="231434" y="3022951"/>
            <a:ext cx="2172316" cy="1943052"/>
            <a:chOff x="85109" y="3131621"/>
            <a:chExt cx="2172316" cy="1943052"/>
          </a:xfrm>
        </p:grpSpPr>
        <p:sp>
          <p:nvSpPr>
            <p:cNvPr id="68" name="Suorakulmio: Pyöristetyt kulmat 67">
              <a:extLst>
                <a:ext uri="{FF2B5EF4-FFF2-40B4-BE49-F238E27FC236}">
                  <a16:creationId xmlns:a16="http://schemas.microsoft.com/office/drawing/2014/main" id="{7B825B5E-2895-4A52-8F16-A9D7EC2FD7FD}"/>
                </a:ext>
              </a:extLst>
            </p:cNvPr>
            <p:cNvSpPr/>
            <p:nvPr/>
          </p:nvSpPr>
          <p:spPr>
            <a:xfrm>
              <a:off x="85109" y="3131621"/>
              <a:ext cx="2172316" cy="1943052"/>
            </a:xfrm>
            <a:prstGeom prst="round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3" name="Suorakulmio: Pyöristetyt kulmat 72">
              <a:extLst>
                <a:ext uri="{FF2B5EF4-FFF2-40B4-BE49-F238E27FC236}">
                  <a16:creationId xmlns:a16="http://schemas.microsoft.com/office/drawing/2014/main" id="{DFF9CB3D-3018-468F-A14D-3BFDDDAD73C0}"/>
                </a:ext>
              </a:extLst>
            </p:cNvPr>
            <p:cNvSpPr/>
            <p:nvPr/>
          </p:nvSpPr>
          <p:spPr>
            <a:xfrm>
              <a:off x="264962" y="3808320"/>
              <a:ext cx="1801888" cy="461665"/>
            </a:xfrm>
            <a:prstGeom prst="roundRect">
              <a:avLst/>
            </a:prstGeom>
            <a:solidFill>
              <a:schemeClr val="bg1">
                <a:lumMod val="95000"/>
              </a:schemeClr>
            </a:solidFill>
            <a:ln w="3175">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66" name="Suorakulmio: Pyöristetyt kulmat 65">
              <a:extLst>
                <a:ext uri="{FF2B5EF4-FFF2-40B4-BE49-F238E27FC236}">
                  <a16:creationId xmlns:a16="http://schemas.microsoft.com/office/drawing/2014/main" id="{13057442-80C2-409C-B6FF-9EA4842A992D}"/>
                </a:ext>
              </a:extLst>
            </p:cNvPr>
            <p:cNvSpPr/>
            <p:nvPr/>
          </p:nvSpPr>
          <p:spPr>
            <a:xfrm>
              <a:off x="255384" y="4645268"/>
              <a:ext cx="1801888" cy="338554"/>
            </a:xfrm>
            <a:prstGeom prst="roundRect">
              <a:avLst/>
            </a:prstGeom>
            <a:solidFill>
              <a:schemeClr val="bg1">
                <a:lumMod val="95000"/>
              </a:schemeClr>
            </a:solidFill>
            <a:ln w="3175">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69" name="Tekstiruutu 68">
              <a:extLst>
                <a:ext uri="{FF2B5EF4-FFF2-40B4-BE49-F238E27FC236}">
                  <a16:creationId xmlns:a16="http://schemas.microsoft.com/office/drawing/2014/main" id="{2543D837-E700-40D2-9FCF-A0D73088068B}"/>
                </a:ext>
              </a:extLst>
            </p:cNvPr>
            <p:cNvSpPr txBox="1"/>
            <p:nvPr/>
          </p:nvSpPr>
          <p:spPr>
            <a:xfrm>
              <a:off x="234011" y="3801951"/>
              <a:ext cx="1832839" cy="461665"/>
            </a:xfrm>
            <a:prstGeom prst="rect">
              <a:avLst/>
            </a:prstGeom>
            <a:noFill/>
          </p:spPr>
          <p:txBody>
            <a:bodyPr wrap="square">
              <a:spAutoFit/>
            </a:bodyPr>
            <a:lstStyle/>
            <a:p>
              <a:r>
                <a:rPr lang="en-GB" sz="800" dirty="0"/>
                <a:t>[default]</a:t>
              </a:r>
            </a:p>
            <a:p>
              <a:r>
                <a:rPr lang="en-GB" sz="800" dirty="0" err="1"/>
                <a:t>aws_access_key_id</a:t>
              </a:r>
              <a:r>
                <a:rPr lang="en-GB" sz="800" dirty="0"/>
                <a:t>=EXAMPLE</a:t>
              </a:r>
            </a:p>
            <a:p>
              <a:r>
                <a:rPr lang="en-GB" sz="800" dirty="0" err="1"/>
                <a:t>aws_secret_access_key</a:t>
              </a:r>
              <a:r>
                <a:rPr lang="en-GB" sz="800" dirty="0"/>
                <a:t>=EXAMPLE</a:t>
              </a:r>
            </a:p>
          </p:txBody>
        </p:sp>
        <p:sp>
          <p:nvSpPr>
            <p:cNvPr id="70" name="Tekstiruutu 69">
              <a:extLst>
                <a:ext uri="{FF2B5EF4-FFF2-40B4-BE49-F238E27FC236}">
                  <a16:creationId xmlns:a16="http://schemas.microsoft.com/office/drawing/2014/main" id="{2ED6AB21-8FDA-46A1-B99B-28228B7EBC6F}"/>
                </a:ext>
              </a:extLst>
            </p:cNvPr>
            <p:cNvSpPr txBox="1"/>
            <p:nvPr/>
          </p:nvSpPr>
          <p:spPr>
            <a:xfrm>
              <a:off x="238306" y="4632529"/>
              <a:ext cx="1294862" cy="338554"/>
            </a:xfrm>
            <a:prstGeom prst="rect">
              <a:avLst/>
            </a:prstGeom>
            <a:noFill/>
          </p:spPr>
          <p:txBody>
            <a:bodyPr wrap="square">
              <a:spAutoFit/>
            </a:bodyPr>
            <a:lstStyle/>
            <a:p>
              <a:r>
                <a:rPr lang="en-GB" sz="800" dirty="0"/>
                <a:t>[default]</a:t>
              </a:r>
            </a:p>
            <a:p>
              <a:r>
                <a:rPr lang="en-GB" sz="800" dirty="0"/>
                <a:t>region=eu-north-1</a:t>
              </a:r>
            </a:p>
          </p:txBody>
        </p:sp>
        <p:sp>
          <p:nvSpPr>
            <p:cNvPr id="71" name="Tekstiruutu 70">
              <a:extLst>
                <a:ext uri="{FF2B5EF4-FFF2-40B4-BE49-F238E27FC236}">
                  <a16:creationId xmlns:a16="http://schemas.microsoft.com/office/drawing/2014/main" id="{77B1209A-7639-4D5F-BF1A-849D3D6E2FB2}"/>
                </a:ext>
              </a:extLst>
            </p:cNvPr>
            <p:cNvSpPr txBox="1"/>
            <p:nvPr/>
          </p:nvSpPr>
          <p:spPr>
            <a:xfrm>
              <a:off x="174522" y="4442399"/>
              <a:ext cx="907026" cy="215444"/>
            </a:xfrm>
            <a:prstGeom prst="rect">
              <a:avLst/>
            </a:prstGeom>
            <a:noFill/>
          </p:spPr>
          <p:txBody>
            <a:bodyPr wrap="square">
              <a:spAutoFit/>
            </a:bodyPr>
            <a:lstStyle/>
            <a:p>
              <a:r>
                <a:rPr lang="en-GB" sz="800" dirty="0">
                  <a:highlight>
                    <a:srgbClr val="C0C0C0"/>
                  </a:highlight>
                </a:rPr>
                <a:t>~/.</a:t>
              </a:r>
              <a:r>
                <a:rPr lang="en-GB" sz="800" dirty="0" err="1">
                  <a:highlight>
                    <a:srgbClr val="C0C0C0"/>
                  </a:highlight>
                </a:rPr>
                <a:t>aws</a:t>
              </a:r>
              <a:r>
                <a:rPr lang="en-GB" sz="800" dirty="0">
                  <a:highlight>
                    <a:srgbClr val="C0C0C0"/>
                  </a:highlight>
                </a:rPr>
                <a:t>/config</a:t>
              </a:r>
            </a:p>
          </p:txBody>
        </p:sp>
        <p:sp>
          <p:nvSpPr>
            <p:cNvPr id="74" name="Tekstiruutu 73">
              <a:extLst>
                <a:ext uri="{FF2B5EF4-FFF2-40B4-BE49-F238E27FC236}">
                  <a16:creationId xmlns:a16="http://schemas.microsoft.com/office/drawing/2014/main" id="{92E953F8-2BBD-4EB9-99C8-4A81DE8BE3C0}"/>
                </a:ext>
              </a:extLst>
            </p:cNvPr>
            <p:cNvSpPr txBox="1"/>
            <p:nvPr/>
          </p:nvSpPr>
          <p:spPr>
            <a:xfrm>
              <a:off x="165854" y="3547120"/>
              <a:ext cx="1028765" cy="215444"/>
            </a:xfrm>
            <a:prstGeom prst="rect">
              <a:avLst/>
            </a:prstGeom>
            <a:noFill/>
          </p:spPr>
          <p:txBody>
            <a:bodyPr wrap="square">
              <a:spAutoFit/>
            </a:bodyPr>
            <a:lstStyle/>
            <a:p>
              <a:r>
                <a:rPr lang="en-GB" sz="800" dirty="0">
                  <a:highlight>
                    <a:srgbClr val="C0C0C0"/>
                  </a:highlight>
                </a:rPr>
                <a:t>~/.</a:t>
              </a:r>
              <a:r>
                <a:rPr lang="en-GB" sz="800" dirty="0" err="1">
                  <a:highlight>
                    <a:srgbClr val="C0C0C0"/>
                  </a:highlight>
                </a:rPr>
                <a:t>aws</a:t>
              </a:r>
              <a:r>
                <a:rPr lang="en-GB" sz="800" dirty="0">
                  <a:highlight>
                    <a:srgbClr val="C0C0C0"/>
                  </a:highlight>
                </a:rPr>
                <a:t>/credentials</a:t>
              </a:r>
            </a:p>
          </p:txBody>
        </p:sp>
        <p:sp>
          <p:nvSpPr>
            <p:cNvPr id="67" name="Tekstiruutu 66">
              <a:extLst>
                <a:ext uri="{FF2B5EF4-FFF2-40B4-BE49-F238E27FC236}">
                  <a16:creationId xmlns:a16="http://schemas.microsoft.com/office/drawing/2014/main" id="{B5D305CE-D589-471D-96B5-4023F03C538F}"/>
                </a:ext>
              </a:extLst>
            </p:cNvPr>
            <p:cNvSpPr txBox="1"/>
            <p:nvPr/>
          </p:nvSpPr>
          <p:spPr>
            <a:xfrm>
              <a:off x="248984" y="3206273"/>
              <a:ext cx="1904505" cy="276999"/>
            </a:xfrm>
            <a:prstGeom prst="rect">
              <a:avLst/>
            </a:prstGeom>
            <a:noFill/>
          </p:spPr>
          <p:txBody>
            <a:bodyPr wrap="square" rtlCol="0">
              <a:spAutoFit/>
            </a:bodyPr>
            <a:lstStyle/>
            <a:p>
              <a:r>
                <a:rPr lang="fi-FI" sz="1200" b="1" dirty="0" err="1"/>
                <a:t>Example</a:t>
              </a:r>
              <a:endParaRPr lang="en-GB" sz="1200" b="1" dirty="0"/>
            </a:p>
          </p:txBody>
        </p:sp>
      </p:grpSp>
    </p:spTree>
    <p:extLst>
      <p:ext uri="{BB962C8B-B14F-4D97-AF65-F5344CB8AC3E}">
        <p14:creationId xmlns:p14="http://schemas.microsoft.com/office/powerpoint/2010/main" val="23847132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4" name="Suorakulmio 3">
            <a:extLst>
              <a:ext uri="{FF2B5EF4-FFF2-40B4-BE49-F238E27FC236}">
                <a16:creationId xmlns:a16="http://schemas.microsoft.com/office/drawing/2014/main" id="{A57E8B8B-ADF3-4383-971A-81A7C574A3F5}"/>
              </a:ext>
            </a:extLst>
          </p:cNvPr>
          <p:cNvSpPr/>
          <p:nvPr/>
        </p:nvSpPr>
        <p:spPr>
          <a:xfrm>
            <a:off x="6115665" y="2213812"/>
            <a:ext cx="2932017" cy="1574133"/>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solidFill>
                  <a:schemeClr val="tx1"/>
                </a:solidFill>
              </a:rPr>
              <a:t>O</a:t>
            </a:r>
            <a:r>
              <a:rPr lang="en-GB" dirty="0" err="1">
                <a:solidFill>
                  <a:schemeClr val="tx1"/>
                </a:solidFill>
              </a:rPr>
              <a:t>ptional</a:t>
            </a:r>
            <a:endParaRPr lang="en-GB" dirty="0">
              <a:solidFill>
                <a:schemeClr val="tx1"/>
              </a:solidFill>
            </a:endParaRPr>
          </a:p>
          <a:p>
            <a:pPr algn="ctr"/>
            <a:endParaRPr lang="en-GB" dirty="0">
              <a:solidFill>
                <a:schemeClr val="tx1"/>
              </a:solidFill>
            </a:endParaRPr>
          </a:p>
          <a:p>
            <a:pPr algn="ctr"/>
            <a:endParaRPr lang="en-GB" dirty="0">
              <a:solidFill>
                <a:schemeClr val="tx1"/>
              </a:solidFill>
            </a:endParaRPr>
          </a:p>
          <a:p>
            <a:pPr algn="ctr"/>
            <a:endParaRPr lang="en-GB" dirty="0">
              <a:solidFill>
                <a:schemeClr val="tx1"/>
              </a:solidFill>
            </a:endParaRPr>
          </a:p>
          <a:p>
            <a:pPr algn="ctr"/>
            <a:endParaRPr lang="en-GB" dirty="0">
              <a:solidFill>
                <a:schemeClr val="tx1"/>
              </a:solidFill>
            </a:endParaRPr>
          </a:p>
          <a:p>
            <a:pPr algn="ctr"/>
            <a:endParaRPr lang="fi-FI" dirty="0">
              <a:solidFill>
                <a:schemeClr val="tx1"/>
              </a:solidFill>
            </a:endParaRPr>
          </a:p>
        </p:txBody>
      </p:sp>
      <p:cxnSp>
        <p:nvCxnSpPr>
          <p:cNvPr id="101" name="Google Shape;101;p14"/>
          <p:cNvCxnSpPr/>
          <p:nvPr/>
        </p:nvCxnSpPr>
        <p:spPr>
          <a:xfrm>
            <a:off x="6450" y="1428750"/>
            <a:ext cx="2397300" cy="0"/>
          </a:xfrm>
          <a:prstGeom prst="straightConnector1">
            <a:avLst/>
          </a:prstGeom>
          <a:noFill/>
          <a:ln w="9525" cap="flat" cmpd="sng">
            <a:solidFill>
              <a:srgbClr val="CCCCCC"/>
            </a:solidFill>
            <a:prstDash val="solid"/>
            <a:round/>
            <a:headEnd type="none" w="med" len="med"/>
            <a:tailEnd type="none" w="med" len="med"/>
          </a:ln>
        </p:spPr>
      </p:cxnSp>
      <p:sp>
        <p:nvSpPr>
          <p:cNvPr id="103" name="Google Shape;103;p14"/>
          <p:cNvSpPr txBox="1">
            <a:spLocks noGrp="1"/>
          </p:cNvSpPr>
          <p:nvPr>
            <p:ph type="ctrTitle" idx="4294967295"/>
          </p:nvPr>
        </p:nvSpPr>
        <p:spPr>
          <a:xfrm>
            <a:off x="2551471" y="879731"/>
            <a:ext cx="1656973" cy="1052589"/>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dirty="0"/>
              <a:t>Data flow</a:t>
            </a:r>
            <a:endParaRPr sz="2400" dirty="0"/>
          </a:p>
        </p:txBody>
      </p:sp>
      <p:cxnSp>
        <p:nvCxnSpPr>
          <p:cNvPr id="104" name="Google Shape;104;p14"/>
          <p:cNvCxnSpPr/>
          <p:nvPr/>
        </p:nvCxnSpPr>
        <p:spPr>
          <a:xfrm>
            <a:off x="4738400" y="1428750"/>
            <a:ext cx="4405500" cy="0"/>
          </a:xfrm>
          <a:prstGeom prst="straightConnector1">
            <a:avLst/>
          </a:prstGeom>
          <a:noFill/>
          <a:ln w="9525" cap="flat" cmpd="sng">
            <a:solidFill>
              <a:srgbClr val="CCCCCC"/>
            </a:solidFill>
            <a:prstDash val="solid"/>
            <a:round/>
            <a:headEnd type="none" w="med" len="med"/>
            <a:tailEnd type="none" w="med" len="med"/>
          </a:ln>
        </p:spPr>
      </p:cxnSp>
      <p:sp>
        <p:nvSpPr>
          <p:cNvPr id="2" name="Dian numeron paikkamerkki 1">
            <a:extLst>
              <a:ext uri="{FF2B5EF4-FFF2-40B4-BE49-F238E27FC236}">
                <a16:creationId xmlns:a16="http://schemas.microsoft.com/office/drawing/2014/main" id="{393D1808-795E-4463-9AD1-34D65B59A06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sp>
        <p:nvSpPr>
          <p:cNvPr id="3" name="Ellipsi 2">
            <a:extLst>
              <a:ext uri="{FF2B5EF4-FFF2-40B4-BE49-F238E27FC236}">
                <a16:creationId xmlns:a16="http://schemas.microsoft.com/office/drawing/2014/main" id="{830547F9-4827-4E86-851B-B25945498C1C}"/>
              </a:ext>
            </a:extLst>
          </p:cNvPr>
          <p:cNvSpPr/>
          <p:nvPr/>
        </p:nvSpPr>
        <p:spPr>
          <a:xfrm>
            <a:off x="47157" y="2213812"/>
            <a:ext cx="1986413" cy="189703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200" dirty="0">
                <a:ln w="0"/>
                <a:solidFill>
                  <a:schemeClr val="tx1"/>
                </a:solidFill>
                <a:effectLst>
                  <a:outerShdw blurRad="38100" dist="19050" dir="2700000" algn="tl" rotWithShape="0">
                    <a:schemeClr val="dk1">
                      <a:alpha val="40000"/>
                    </a:schemeClr>
                  </a:outerShdw>
                </a:effectLst>
              </a:rPr>
              <a:t>AWS S3 </a:t>
            </a:r>
            <a:r>
              <a:rPr lang="fi-FI" sz="1200" dirty="0" err="1">
                <a:ln w="0"/>
                <a:solidFill>
                  <a:schemeClr val="tx1"/>
                </a:solidFill>
                <a:effectLst>
                  <a:outerShdw blurRad="38100" dist="19050" dir="2700000" algn="tl" rotWithShape="0">
                    <a:schemeClr val="dk1">
                      <a:alpha val="40000"/>
                    </a:schemeClr>
                  </a:outerShdw>
                </a:effectLst>
              </a:rPr>
              <a:t>bucket</a:t>
            </a:r>
            <a:endParaRPr lang="fi-FI" sz="1200" dirty="0">
              <a:ln w="0"/>
              <a:solidFill>
                <a:schemeClr val="tx1"/>
              </a:solidFill>
              <a:effectLst>
                <a:outerShdw blurRad="38100" dist="19050" dir="2700000" algn="tl" rotWithShape="0">
                  <a:schemeClr val="dk1">
                    <a:alpha val="40000"/>
                  </a:schemeClr>
                </a:outerShdw>
              </a:effectLst>
            </a:endParaRPr>
          </a:p>
          <a:p>
            <a:pPr algn="ctr"/>
            <a:endParaRPr lang="fi-FI" sz="1200" dirty="0">
              <a:ln w="0"/>
              <a:solidFill>
                <a:schemeClr val="tx1"/>
              </a:solidFill>
              <a:effectLst>
                <a:outerShdw blurRad="38100" dist="19050" dir="2700000" algn="tl" rotWithShape="0">
                  <a:schemeClr val="dk1">
                    <a:alpha val="40000"/>
                  </a:schemeClr>
                </a:outerShdw>
              </a:effectLst>
            </a:endParaRPr>
          </a:p>
          <a:p>
            <a:pPr algn="ctr"/>
            <a:endParaRPr lang="fi-FI" sz="1200" dirty="0">
              <a:ln w="0"/>
              <a:solidFill>
                <a:schemeClr val="tx1"/>
              </a:solidFill>
              <a:effectLst>
                <a:outerShdw blurRad="38100" dist="19050" dir="2700000" algn="tl" rotWithShape="0">
                  <a:schemeClr val="dk1">
                    <a:alpha val="40000"/>
                  </a:schemeClr>
                </a:outerShdw>
              </a:effectLst>
            </a:endParaRPr>
          </a:p>
          <a:p>
            <a:pPr algn="ctr"/>
            <a:endParaRPr lang="fi-FI" sz="1200" dirty="0">
              <a:ln w="0"/>
              <a:solidFill>
                <a:schemeClr val="tx1"/>
              </a:solidFill>
              <a:effectLst>
                <a:outerShdw blurRad="38100" dist="19050" dir="2700000" algn="tl" rotWithShape="0">
                  <a:schemeClr val="dk1">
                    <a:alpha val="40000"/>
                  </a:schemeClr>
                </a:outerShdw>
              </a:effectLst>
            </a:endParaRPr>
          </a:p>
          <a:p>
            <a:pPr algn="ctr"/>
            <a:endParaRPr lang="fi-FI" sz="1200" dirty="0">
              <a:ln w="0"/>
              <a:solidFill>
                <a:schemeClr val="tx1"/>
              </a:solidFill>
              <a:effectLst>
                <a:outerShdw blurRad="38100" dist="19050" dir="2700000" algn="tl" rotWithShape="0">
                  <a:schemeClr val="dk1">
                    <a:alpha val="40000"/>
                  </a:schemeClr>
                </a:outerShdw>
              </a:effectLst>
            </a:endParaRPr>
          </a:p>
          <a:p>
            <a:pPr algn="ctr"/>
            <a:endParaRPr lang="fi-FI" sz="1200" dirty="0">
              <a:ln w="0"/>
              <a:solidFill>
                <a:schemeClr val="tx1"/>
              </a:solidFill>
              <a:effectLst>
                <a:outerShdw blurRad="38100" dist="19050" dir="2700000" algn="tl" rotWithShape="0">
                  <a:schemeClr val="dk1">
                    <a:alpha val="40000"/>
                  </a:schemeClr>
                </a:outerShdw>
              </a:effectLst>
            </a:endParaRPr>
          </a:p>
          <a:p>
            <a:pPr algn="ctr"/>
            <a:endParaRPr lang="fi-FI" sz="1200" dirty="0">
              <a:ln w="0"/>
              <a:solidFill>
                <a:schemeClr val="tx1"/>
              </a:solidFill>
              <a:effectLst>
                <a:outerShdw blurRad="38100" dist="19050" dir="2700000" algn="tl" rotWithShape="0">
                  <a:schemeClr val="dk1">
                    <a:alpha val="40000"/>
                  </a:schemeClr>
                </a:outerShdw>
              </a:effectLst>
            </a:endParaRPr>
          </a:p>
        </p:txBody>
      </p:sp>
      <p:sp>
        <p:nvSpPr>
          <p:cNvPr id="15" name="Suorakulmio 14">
            <a:extLst>
              <a:ext uri="{FF2B5EF4-FFF2-40B4-BE49-F238E27FC236}">
                <a16:creationId xmlns:a16="http://schemas.microsoft.com/office/drawing/2014/main" id="{8A833D1E-4F02-4387-B6FD-B1812471BF99}"/>
              </a:ext>
            </a:extLst>
          </p:cNvPr>
          <p:cNvSpPr/>
          <p:nvPr/>
        </p:nvSpPr>
        <p:spPr>
          <a:xfrm>
            <a:off x="3242442" y="3486479"/>
            <a:ext cx="1860499" cy="41817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200" dirty="0" err="1">
                <a:ln w="0"/>
                <a:solidFill>
                  <a:schemeClr val="tx1"/>
                </a:solidFill>
                <a:effectLst>
                  <a:outerShdw blurRad="38100" dist="19050" dir="2700000" algn="tl" rotWithShape="0">
                    <a:schemeClr val="dk1">
                      <a:alpha val="40000"/>
                    </a:schemeClr>
                  </a:outerShdw>
                </a:effectLst>
              </a:rPr>
              <a:t>Local</a:t>
            </a:r>
            <a:r>
              <a:rPr lang="fi-FI" sz="1200" dirty="0">
                <a:ln w="0"/>
                <a:solidFill>
                  <a:schemeClr val="tx1"/>
                </a:solidFill>
                <a:effectLst>
                  <a:outerShdw blurRad="38100" dist="19050" dir="2700000" algn="tl" rotWithShape="0">
                    <a:schemeClr val="dk1">
                      <a:alpha val="40000"/>
                    </a:schemeClr>
                  </a:outerShdw>
                </a:effectLst>
              </a:rPr>
              <a:t> </a:t>
            </a:r>
            <a:r>
              <a:rPr lang="fi-FI" sz="1200" dirty="0" err="1">
                <a:ln w="0"/>
                <a:solidFill>
                  <a:schemeClr val="tx1"/>
                </a:solidFill>
                <a:effectLst>
                  <a:outerShdw blurRad="38100" dist="19050" dir="2700000" algn="tl" rotWithShape="0">
                    <a:schemeClr val="dk1">
                      <a:alpha val="40000"/>
                    </a:schemeClr>
                  </a:outerShdw>
                </a:effectLst>
              </a:rPr>
              <a:t>storage</a:t>
            </a:r>
            <a:endParaRPr lang="en-GB" sz="1200" dirty="0">
              <a:ln w="0"/>
              <a:solidFill>
                <a:schemeClr val="tx1"/>
              </a:solidFill>
              <a:effectLst>
                <a:outerShdw blurRad="38100" dist="19050" dir="2700000" algn="tl" rotWithShape="0">
                  <a:schemeClr val="dk1">
                    <a:alpha val="40000"/>
                  </a:schemeClr>
                </a:outerShdw>
              </a:effectLst>
            </a:endParaRPr>
          </a:p>
        </p:txBody>
      </p:sp>
      <p:sp>
        <p:nvSpPr>
          <p:cNvPr id="23" name="Suorakulmio 22">
            <a:extLst>
              <a:ext uri="{FF2B5EF4-FFF2-40B4-BE49-F238E27FC236}">
                <a16:creationId xmlns:a16="http://schemas.microsoft.com/office/drawing/2014/main" id="{5EA69584-3908-4358-8C5B-7C50E660316B}"/>
              </a:ext>
            </a:extLst>
          </p:cNvPr>
          <p:cNvSpPr/>
          <p:nvPr/>
        </p:nvSpPr>
        <p:spPr>
          <a:xfrm>
            <a:off x="3242443" y="2813480"/>
            <a:ext cx="1860499" cy="418177"/>
          </a:xfrm>
          <a:prstGeom prst="rect">
            <a:avLst/>
          </a:prstGeom>
          <a:ln/>
        </p:spPr>
        <p:style>
          <a:lnRef idx="2">
            <a:schemeClr val="accent4"/>
          </a:lnRef>
          <a:fillRef idx="1">
            <a:schemeClr val="lt1"/>
          </a:fillRef>
          <a:effectRef idx="0">
            <a:schemeClr val="accent4"/>
          </a:effectRef>
          <a:fontRef idx="minor">
            <a:schemeClr val="dk1"/>
          </a:fontRef>
        </p:style>
        <p:txBody>
          <a:bodyPr rtlCol="0" anchor="ctr"/>
          <a:lstStyle/>
          <a:p>
            <a:pPr algn="ctr"/>
            <a:r>
              <a:rPr lang="fi-FI" sz="1200" dirty="0">
                <a:ln w="0"/>
                <a:solidFill>
                  <a:schemeClr val="tx1"/>
                </a:solidFill>
                <a:effectLst>
                  <a:outerShdw blurRad="38100" dist="19050" dir="2700000" algn="tl" rotWithShape="0">
                    <a:schemeClr val="dk1">
                      <a:alpha val="40000"/>
                    </a:schemeClr>
                  </a:outerShdw>
                </a:effectLst>
              </a:rPr>
              <a:t>Evaluation </a:t>
            </a:r>
            <a:r>
              <a:rPr lang="fi-FI" sz="1200" dirty="0" err="1">
                <a:ln w="0"/>
                <a:solidFill>
                  <a:schemeClr val="tx1"/>
                </a:solidFill>
                <a:effectLst>
                  <a:outerShdw blurRad="38100" dist="19050" dir="2700000" algn="tl" rotWithShape="0">
                    <a:schemeClr val="dk1">
                      <a:alpha val="40000"/>
                    </a:schemeClr>
                  </a:outerShdw>
                </a:effectLst>
              </a:rPr>
              <a:t>notebooks</a:t>
            </a:r>
            <a:endParaRPr lang="en-GB" sz="1200" dirty="0">
              <a:ln w="0"/>
              <a:solidFill>
                <a:schemeClr val="tx1"/>
              </a:solidFill>
              <a:effectLst>
                <a:outerShdw blurRad="38100" dist="19050" dir="2700000" algn="tl" rotWithShape="0">
                  <a:schemeClr val="dk1">
                    <a:alpha val="40000"/>
                  </a:schemeClr>
                </a:outerShdw>
              </a:effectLst>
            </a:endParaRPr>
          </a:p>
        </p:txBody>
      </p:sp>
      <p:sp>
        <p:nvSpPr>
          <p:cNvPr id="27" name="Ellipsi 26">
            <a:extLst>
              <a:ext uri="{FF2B5EF4-FFF2-40B4-BE49-F238E27FC236}">
                <a16:creationId xmlns:a16="http://schemas.microsoft.com/office/drawing/2014/main" id="{2F9B658D-E212-4449-B7EB-6F6A67CA460C}"/>
              </a:ext>
            </a:extLst>
          </p:cNvPr>
          <p:cNvSpPr/>
          <p:nvPr/>
        </p:nvSpPr>
        <p:spPr>
          <a:xfrm>
            <a:off x="576074" y="2870440"/>
            <a:ext cx="983148" cy="304258"/>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fi-FI" sz="1000" dirty="0">
                <a:solidFill>
                  <a:schemeClr val="bg1">
                    <a:lumMod val="50000"/>
                  </a:schemeClr>
                </a:solidFill>
              </a:rPr>
              <a:t>data</a:t>
            </a:r>
            <a:endParaRPr lang="en-GB" sz="1000" dirty="0">
              <a:solidFill>
                <a:schemeClr val="bg1">
                  <a:lumMod val="50000"/>
                </a:schemeClr>
              </a:solidFill>
            </a:endParaRPr>
          </a:p>
        </p:txBody>
      </p:sp>
      <p:sp>
        <p:nvSpPr>
          <p:cNvPr id="35" name="Ellipsi 34">
            <a:extLst>
              <a:ext uri="{FF2B5EF4-FFF2-40B4-BE49-F238E27FC236}">
                <a16:creationId xmlns:a16="http://schemas.microsoft.com/office/drawing/2014/main" id="{EA49A9A7-92CF-477F-A30C-F0EE2B94AA1C}"/>
              </a:ext>
            </a:extLst>
          </p:cNvPr>
          <p:cNvSpPr/>
          <p:nvPr/>
        </p:nvSpPr>
        <p:spPr>
          <a:xfrm>
            <a:off x="576074" y="3550141"/>
            <a:ext cx="983148" cy="304258"/>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fi-FI" sz="1000" dirty="0" err="1">
                <a:solidFill>
                  <a:schemeClr val="bg1">
                    <a:lumMod val="50000"/>
                  </a:schemeClr>
                </a:solidFill>
              </a:rPr>
              <a:t>models</a:t>
            </a:r>
            <a:endParaRPr lang="en-GB" sz="1000" dirty="0">
              <a:solidFill>
                <a:schemeClr val="bg1">
                  <a:lumMod val="50000"/>
                </a:schemeClr>
              </a:solidFill>
            </a:endParaRPr>
          </a:p>
        </p:txBody>
      </p:sp>
      <p:cxnSp>
        <p:nvCxnSpPr>
          <p:cNvPr id="33" name="Suora nuoliyhdysviiva 32">
            <a:extLst>
              <a:ext uri="{FF2B5EF4-FFF2-40B4-BE49-F238E27FC236}">
                <a16:creationId xmlns:a16="http://schemas.microsoft.com/office/drawing/2014/main" id="{46A95B06-D36D-4C6B-91DF-2DA5B97AE80D}"/>
              </a:ext>
            </a:extLst>
          </p:cNvPr>
          <p:cNvCxnSpPr>
            <a:cxnSpLocks/>
            <a:stCxn id="35" idx="6"/>
            <a:endCxn id="15" idx="1"/>
          </p:cNvCxnSpPr>
          <p:nvPr/>
        </p:nvCxnSpPr>
        <p:spPr>
          <a:xfrm flipV="1">
            <a:off x="1559222" y="3695568"/>
            <a:ext cx="1683220" cy="67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 name="Suora nuoliyhdysviiva 35">
            <a:extLst>
              <a:ext uri="{FF2B5EF4-FFF2-40B4-BE49-F238E27FC236}">
                <a16:creationId xmlns:a16="http://schemas.microsoft.com/office/drawing/2014/main" id="{2777F358-A42C-4E58-95F6-CBBC7A0EC9DD}"/>
              </a:ext>
            </a:extLst>
          </p:cNvPr>
          <p:cNvCxnSpPr>
            <a:cxnSpLocks/>
            <a:stCxn id="27" idx="6"/>
            <a:endCxn id="23" idx="1"/>
          </p:cNvCxnSpPr>
          <p:nvPr/>
        </p:nvCxnSpPr>
        <p:spPr>
          <a:xfrm>
            <a:off x="1559222" y="3022569"/>
            <a:ext cx="168322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3" name="Suora nuoliyhdysviiva 42">
            <a:extLst>
              <a:ext uri="{FF2B5EF4-FFF2-40B4-BE49-F238E27FC236}">
                <a16:creationId xmlns:a16="http://schemas.microsoft.com/office/drawing/2014/main" id="{7677E609-922D-499B-A630-DCF8EEA2E2B1}"/>
              </a:ext>
            </a:extLst>
          </p:cNvPr>
          <p:cNvCxnSpPr>
            <a:cxnSpLocks/>
            <a:stCxn id="15" idx="0"/>
            <a:endCxn id="23" idx="2"/>
          </p:cNvCxnSpPr>
          <p:nvPr/>
        </p:nvCxnSpPr>
        <p:spPr>
          <a:xfrm flipV="1">
            <a:off x="4172692" y="3231657"/>
            <a:ext cx="1" cy="2548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1" name="Suorakulmio: Pyöristetyt kulmat 50">
            <a:extLst>
              <a:ext uri="{FF2B5EF4-FFF2-40B4-BE49-F238E27FC236}">
                <a16:creationId xmlns:a16="http://schemas.microsoft.com/office/drawing/2014/main" id="{355894DA-0058-43D9-B682-68B77375B427}"/>
              </a:ext>
            </a:extLst>
          </p:cNvPr>
          <p:cNvSpPr/>
          <p:nvPr/>
        </p:nvSpPr>
        <p:spPr>
          <a:xfrm>
            <a:off x="6617071" y="3916706"/>
            <a:ext cx="2025445" cy="51500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200" dirty="0" err="1">
                <a:solidFill>
                  <a:schemeClr val="tx1"/>
                </a:solidFill>
              </a:rPr>
              <a:t>Create</a:t>
            </a:r>
            <a:r>
              <a:rPr lang="fi-FI" sz="1200" dirty="0">
                <a:solidFill>
                  <a:schemeClr val="tx1"/>
                </a:solidFill>
              </a:rPr>
              <a:t> </a:t>
            </a:r>
            <a:r>
              <a:rPr lang="fi-FI" sz="1200" dirty="0" err="1">
                <a:solidFill>
                  <a:schemeClr val="tx1"/>
                </a:solidFill>
              </a:rPr>
              <a:t>cnn</a:t>
            </a:r>
            <a:r>
              <a:rPr lang="fi-FI" sz="1200" dirty="0">
                <a:solidFill>
                  <a:schemeClr val="tx1"/>
                </a:solidFill>
              </a:rPr>
              <a:t> </a:t>
            </a:r>
            <a:r>
              <a:rPr lang="fi-FI" sz="1200" dirty="0" err="1">
                <a:solidFill>
                  <a:schemeClr val="tx1"/>
                </a:solidFill>
              </a:rPr>
              <a:t>embeddings</a:t>
            </a:r>
            <a:endParaRPr lang="en-GB" sz="1200" dirty="0">
              <a:solidFill>
                <a:schemeClr val="tx1"/>
              </a:solidFill>
            </a:endParaRPr>
          </a:p>
        </p:txBody>
      </p:sp>
      <p:cxnSp>
        <p:nvCxnSpPr>
          <p:cNvPr id="53" name="Suora nuoliyhdysviiva 52">
            <a:extLst>
              <a:ext uri="{FF2B5EF4-FFF2-40B4-BE49-F238E27FC236}">
                <a16:creationId xmlns:a16="http://schemas.microsoft.com/office/drawing/2014/main" id="{173931D3-B396-48E9-9347-432A5B2FC35B}"/>
              </a:ext>
            </a:extLst>
          </p:cNvPr>
          <p:cNvCxnSpPr>
            <a:stCxn id="51" idx="1"/>
            <a:endCxn id="15" idx="3"/>
          </p:cNvCxnSpPr>
          <p:nvPr/>
        </p:nvCxnSpPr>
        <p:spPr>
          <a:xfrm flipH="1" flipV="1">
            <a:off x="5102941" y="3695568"/>
            <a:ext cx="1514130" cy="47863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9" name="Suorakulmio: Pyöristetyt kulmat 58">
            <a:extLst>
              <a:ext uri="{FF2B5EF4-FFF2-40B4-BE49-F238E27FC236}">
                <a16:creationId xmlns:a16="http://schemas.microsoft.com/office/drawing/2014/main" id="{CD4693DC-95E7-4A40-950F-FDF706281975}"/>
              </a:ext>
            </a:extLst>
          </p:cNvPr>
          <p:cNvSpPr/>
          <p:nvPr/>
        </p:nvSpPr>
        <p:spPr>
          <a:xfrm>
            <a:off x="6651522" y="2922373"/>
            <a:ext cx="2025445" cy="51500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200" dirty="0" err="1">
                <a:solidFill>
                  <a:schemeClr val="tx1"/>
                </a:solidFill>
              </a:rPr>
              <a:t>Re-train</a:t>
            </a:r>
            <a:r>
              <a:rPr lang="fi-FI" sz="1200" dirty="0">
                <a:solidFill>
                  <a:schemeClr val="tx1"/>
                </a:solidFill>
              </a:rPr>
              <a:t>/</a:t>
            </a:r>
            <a:r>
              <a:rPr lang="fi-FI" sz="1200" dirty="0" err="1">
                <a:solidFill>
                  <a:schemeClr val="tx1"/>
                </a:solidFill>
              </a:rPr>
              <a:t>save</a:t>
            </a:r>
            <a:r>
              <a:rPr lang="fi-FI" sz="1200" dirty="0">
                <a:solidFill>
                  <a:schemeClr val="tx1"/>
                </a:solidFill>
              </a:rPr>
              <a:t> </a:t>
            </a:r>
            <a:r>
              <a:rPr lang="fi-FI" sz="1200" dirty="0" err="1">
                <a:solidFill>
                  <a:schemeClr val="tx1"/>
                </a:solidFill>
              </a:rPr>
              <a:t>models</a:t>
            </a:r>
            <a:endParaRPr lang="en-GB" sz="1200" dirty="0">
              <a:solidFill>
                <a:schemeClr val="tx1"/>
              </a:solidFill>
            </a:endParaRPr>
          </a:p>
        </p:txBody>
      </p:sp>
      <p:cxnSp>
        <p:nvCxnSpPr>
          <p:cNvPr id="60" name="Suora nuoliyhdysviiva 59">
            <a:extLst>
              <a:ext uri="{FF2B5EF4-FFF2-40B4-BE49-F238E27FC236}">
                <a16:creationId xmlns:a16="http://schemas.microsoft.com/office/drawing/2014/main" id="{641CEF51-1E77-4BBB-A983-AA334813C60C}"/>
              </a:ext>
            </a:extLst>
          </p:cNvPr>
          <p:cNvCxnSpPr>
            <a:cxnSpLocks/>
            <a:stCxn id="59" idx="1"/>
            <a:endCxn id="15" idx="3"/>
          </p:cNvCxnSpPr>
          <p:nvPr/>
        </p:nvCxnSpPr>
        <p:spPr>
          <a:xfrm flipH="1">
            <a:off x="5102941" y="3179874"/>
            <a:ext cx="1548581" cy="5156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 name="Tekstiruutu 13">
            <a:extLst>
              <a:ext uri="{FF2B5EF4-FFF2-40B4-BE49-F238E27FC236}">
                <a16:creationId xmlns:a16="http://schemas.microsoft.com/office/drawing/2014/main" id="{E59A4C39-FF99-4B7E-9832-97DD913DBC40}"/>
              </a:ext>
            </a:extLst>
          </p:cNvPr>
          <p:cNvSpPr txBox="1"/>
          <p:nvPr/>
        </p:nvSpPr>
        <p:spPr>
          <a:xfrm>
            <a:off x="353961" y="275304"/>
            <a:ext cx="4041058" cy="1223412"/>
          </a:xfrm>
          <a:prstGeom prst="rect">
            <a:avLst/>
          </a:prstGeom>
          <a:noFill/>
        </p:spPr>
        <p:txBody>
          <a:bodyPr wrap="square" rtlCol="0">
            <a:spAutoFit/>
          </a:bodyPr>
          <a:lstStyle/>
          <a:p>
            <a:r>
              <a:rPr lang="fi-FI" sz="1050" dirty="0" err="1">
                <a:solidFill>
                  <a:schemeClr val="tx1"/>
                </a:solidFill>
              </a:rPr>
              <a:t>During</a:t>
            </a:r>
            <a:r>
              <a:rPr lang="fi-FI" sz="1050" dirty="0">
                <a:solidFill>
                  <a:schemeClr val="tx1"/>
                </a:solidFill>
              </a:rPr>
              <a:t> </a:t>
            </a:r>
            <a:r>
              <a:rPr lang="fi-FI" sz="1050" dirty="0" err="1">
                <a:solidFill>
                  <a:schemeClr val="tx1"/>
                </a:solidFill>
              </a:rPr>
              <a:t>model</a:t>
            </a:r>
            <a:r>
              <a:rPr lang="fi-FI" sz="1050" dirty="0">
                <a:solidFill>
                  <a:schemeClr val="tx1"/>
                </a:solidFill>
              </a:rPr>
              <a:t> </a:t>
            </a:r>
            <a:r>
              <a:rPr lang="fi-FI" sz="1050" dirty="0" err="1">
                <a:solidFill>
                  <a:schemeClr val="tx1"/>
                </a:solidFill>
              </a:rPr>
              <a:t>init</a:t>
            </a:r>
            <a:r>
              <a:rPr lang="fi-FI" sz="1050" dirty="0">
                <a:solidFill>
                  <a:schemeClr val="tx1"/>
                </a:solidFill>
              </a:rPr>
              <a:t>:</a:t>
            </a:r>
          </a:p>
          <a:p>
            <a:pPr marL="171450" indent="-171450">
              <a:buFontTx/>
              <a:buChar char="-"/>
            </a:pPr>
            <a:r>
              <a:rPr lang="en-GB" sz="1050" dirty="0">
                <a:solidFill>
                  <a:schemeClr val="tx1">
                    <a:lumMod val="75000"/>
                    <a:lumOff val="25000"/>
                  </a:schemeClr>
                </a:solidFill>
              </a:rPr>
              <a:t>load models from AWS to local storage.</a:t>
            </a:r>
            <a:endParaRPr lang="fi-FI" sz="1050" dirty="0">
              <a:solidFill>
                <a:schemeClr val="tx1">
                  <a:lumMod val="75000"/>
                  <a:lumOff val="25000"/>
                </a:schemeClr>
              </a:solidFill>
              <a:sym typeface="Wingdings" panose="05000000000000000000" pitchFamily="2" charset="2"/>
            </a:endParaRPr>
          </a:p>
          <a:p>
            <a:pPr marL="171450" indent="-171450">
              <a:buFontTx/>
              <a:buChar char="-"/>
            </a:pPr>
            <a:r>
              <a:rPr lang="fi-FI" sz="1050" dirty="0" err="1">
                <a:solidFill>
                  <a:schemeClr val="tx1">
                    <a:lumMod val="75000"/>
                    <a:lumOff val="25000"/>
                  </a:schemeClr>
                </a:solidFill>
                <a:sym typeface="Wingdings" panose="05000000000000000000" pitchFamily="2" charset="2"/>
              </a:rPr>
              <a:t>create</a:t>
            </a:r>
            <a:r>
              <a:rPr lang="fi-FI" sz="1050" dirty="0">
                <a:solidFill>
                  <a:schemeClr val="tx1">
                    <a:lumMod val="75000"/>
                    <a:lumOff val="25000"/>
                  </a:schemeClr>
                </a:solidFill>
                <a:sym typeface="Wingdings" panose="05000000000000000000" pitchFamily="2" charset="2"/>
              </a:rPr>
              <a:t> </a:t>
            </a:r>
            <a:r>
              <a:rPr lang="fi-FI" sz="1050" dirty="0" err="1">
                <a:solidFill>
                  <a:schemeClr val="tx1">
                    <a:lumMod val="75000"/>
                    <a:lumOff val="25000"/>
                  </a:schemeClr>
                </a:solidFill>
                <a:sym typeface="Wingdings" panose="05000000000000000000" pitchFamily="2" charset="2"/>
              </a:rPr>
              <a:t>embeddings</a:t>
            </a:r>
            <a:r>
              <a:rPr lang="fi-FI" sz="1050" dirty="0">
                <a:solidFill>
                  <a:schemeClr val="tx1">
                    <a:lumMod val="75000"/>
                    <a:lumOff val="25000"/>
                  </a:schemeClr>
                </a:solidFill>
                <a:sym typeface="Wingdings" panose="05000000000000000000" pitchFamily="2" charset="2"/>
              </a:rPr>
              <a:t> </a:t>
            </a:r>
            <a:r>
              <a:rPr lang="fi-FI" sz="1050" dirty="0" err="1">
                <a:solidFill>
                  <a:schemeClr val="tx1">
                    <a:lumMod val="75000"/>
                    <a:lumOff val="25000"/>
                  </a:schemeClr>
                </a:solidFill>
                <a:sym typeface="Wingdings" panose="05000000000000000000" pitchFamily="2" charset="2"/>
              </a:rPr>
              <a:t>from</a:t>
            </a:r>
            <a:r>
              <a:rPr lang="fi-FI" sz="1050" dirty="0">
                <a:solidFill>
                  <a:schemeClr val="tx1">
                    <a:lumMod val="75000"/>
                    <a:lumOff val="25000"/>
                  </a:schemeClr>
                </a:solidFill>
                <a:sym typeface="Wingdings" panose="05000000000000000000" pitchFamily="2" charset="2"/>
              </a:rPr>
              <a:t> </a:t>
            </a:r>
            <a:r>
              <a:rPr lang="fi-FI" sz="1050" dirty="0" err="1">
                <a:solidFill>
                  <a:schemeClr val="tx1">
                    <a:lumMod val="75000"/>
                    <a:lumOff val="25000"/>
                  </a:schemeClr>
                </a:solidFill>
                <a:sym typeface="Wingdings" panose="05000000000000000000" pitchFamily="2" charset="2"/>
              </a:rPr>
              <a:t>images</a:t>
            </a:r>
            <a:r>
              <a:rPr lang="fi-FI" sz="1050" dirty="0">
                <a:solidFill>
                  <a:schemeClr val="tx1">
                    <a:lumMod val="75000"/>
                    <a:lumOff val="25000"/>
                  </a:schemeClr>
                </a:solidFill>
                <a:sym typeface="Wingdings" panose="05000000000000000000" pitchFamily="2" charset="2"/>
              </a:rPr>
              <a:t> </a:t>
            </a:r>
            <a:r>
              <a:rPr lang="fi-FI" sz="1050" dirty="0" err="1">
                <a:solidFill>
                  <a:schemeClr val="tx1">
                    <a:lumMod val="75000"/>
                    <a:lumOff val="25000"/>
                  </a:schemeClr>
                </a:solidFill>
                <a:sym typeface="Wingdings" panose="05000000000000000000" pitchFamily="2" charset="2"/>
              </a:rPr>
              <a:t>with</a:t>
            </a:r>
            <a:r>
              <a:rPr lang="fi-FI" sz="1050" dirty="0">
                <a:solidFill>
                  <a:schemeClr val="tx1">
                    <a:lumMod val="75000"/>
                    <a:lumOff val="25000"/>
                  </a:schemeClr>
                </a:solidFill>
                <a:sym typeface="Wingdings" panose="05000000000000000000" pitchFamily="2" charset="2"/>
              </a:rPr>
              <a:t> CNN (6GB).</a:t>
            </a:r>
          </a:p>
          <a:p>
            <a:r>
              <a:rPr lang="fi-FI" sz="1050" dirty="0">
                <a:solidFill>
                  <a:schemeClr val="tx1">
                    <a:lumMod val="75000"/>
                    <a:lumOff val="25000"/>
                  </a:schemeClr>
                </a:solidFill>
                <a:sym typeface="Wingdings" panose="05000000000000000000" pitchFamily="2" charset="2"/>
              </a:rPr>
              <a:t> If GPU </a:t>
            </a:r>
            <a:r>
              <a:rPr lang="fi-FI" sz="1050" dirty="0" err="1">
                <a:solidFill>
                  <a:schemeClr val="tx1">
                    <a:lumMod val="75000"/>
                    <a:lumOff val="25000"/>
                  </a:schemeClr>
                </a:solidFill>
                <a:sym typeface="Wingdings" panose="05000000000000000000" pitchFamily="2" charset="2"/>
              </a:rPr>
              <a:t>isn’t</a:t>
            </a:r>
            <a:r>
              <a:rPr lang="fi-FI" sz="1050" dirty="0">
                <a:solidFill>
                  <a:schemeClr val="tx1">
                    <a:lumMod val="75000"/>
                    <a:lumOff val="25000"/>
                  </a:schemeClr>
                </a:solidFill>
                <a:sym typeface="Wingdings" panose="05000000000000000000" pitchFamily="2" charset="2"/>
              </a:rPr>
              <a:t> </a:t>
            </a:r>
            <a:r>
              <a:rPr lang="fi-FI" sz="1050" dirty="0" err="1">
                <a:solidFill>
                  <a:schemeClr val="tx1">
                    <a:lumMod val="75000"/>
                    <a:lumOff val="25000"/>
                  </a:schemeClr>
                </a:solidFill>
                <a:sym typeface="Wingdings" panose="05000000000000000000" pitchFamily="2" charset="2"/>
              </a:rPr>
              <a:t>accessible</a:t>
            </a:r>
            <a:r>
              <a:rPr lang="fi-FI" sz="1050" dirty="0">
                <a:solidFill>
                  <a:schemeClr val="tx1">
                    <a:lumMod val="75000"/>
                    <a:lumOff val="25000"/>
                  </a:schemeClr>
                </a:solidFill>
                <a:sym typeface="Wingdings" panose="05000000000000000000" pitchFamily="2" charset="2"/>
              </a:rPr>
              <a:t>, I </a:t>
            </a:r>
            <a:r>
              <a:rPr lang="fi-FI" sz="1050" dirty="0" err="1">
                <a:solidFill>
                  <a:schemeClr val="tx1">
                    <a:lumMod val="75000"/>
                    <a:lumOff val="25000"/>
                  </a:schemeClr>
                </a:solidFill>
                <a:sym typeface="Wingdings" panose="05000000000000000000" pitchFamily="2" charset="2"/>
              </a:rPr>
              <a:t>can</a:t>
            </a:r>
            <a:r>
              <a:rPr lang="fi-FI" sz="1050" dirty="0">
                <a:solidFill>
                  <a:schemeClr val="tx1">
                    <a:lumMod val="75000"/>
                    <a:lumOff val="25000"/>
                  </a:schemeClr>
                </a:solidFill>
                <a:sym typeface="Wingdings" panose="05000000000000000000" pitchFamily="2" charset="2"/>
              </a:rPr>
              <a:t> </a:t>
            </a:r>
            <a:r>
              <a:rPr lang="fi-FI" sz="1050" dirty="0" err="1">
                <a:solidFill>
                  <a:schemeClr val="tx1">
                    <a:lumMod val="75000"/>
                    <a:lumOff val="25000"/>
                  </a:schemeClr>
                </a:solidFill>
                <a:sym typeface="Wingdings" panose="05000000000000000000" pitchFamily="2" charset="2"/>
              </a:rPr>
              <a:t>provide</a:t>
            </a:r>
            <a:r>
              <a:rPr lang="fi-FI" sz="1050" dirty="0">
                <a:solidFill>
                  <a:schemeClr val="tx1">
                    <a:lumMod val="75000"/>
                    <a:lumOff val="25000"/>
                  </a:schemeClr>
                </a:solidFill>
                <a:sym typeface="Wingdings" panose="05000000000000000000" pitchFamily="2" charset="2"/>
              </a:rPr>
              <a:t> </a:t>
            </a:r>
            <a:r>
              <a:rPr lang="fi-FI" sz="1050" dirty="0" err="1">
                <a:solidFill>
                  <a:schemeClr val="tx1">
                    <a:lumMod val="75000"/>
                    <a:lumOff val="25000"/>
                  </a:schemeClr>
                </a:solidFill>
                <a:sym typeface="Wingdings" panose="05000000000000000000" pitchFamily="2" charset="2"/>
              </a:rPr>
              <a:t>the</a:t>
            </a:r>
            <a:r>
              <a:rPr lang="fi-FI" sz="1050" dirty="0">
                <a:solidFill>
                  <a:schemeClr val="tx1">
                    <a:lumMod val="75000"/>
                    <a:lumOff val="25000"/>
                  </a:schemeClr>
                </a:solidFill>
                <a:sym typeface="Wingdings" panose="05000000000000000000" pitchFamily="2" charset="2"/>
              </a:rPr>
              <a:t> </a:t>
            </a:r>
            <a:r>
              <a:rPr lang="fi-FI" sz="1050" dirty="0" err="1">
                <a:solidFill>
                  <a:schemeClr val="tx1">
                    <a:lumMod val="75000"/>
                    <a:lumOff val="25000"/>
                  </a:schemeClr>
                </a:solidFill>
                <a:sym typeface="Wingdings" panose="05000000000000000000" pitchFamily="2" charset="2"/>
              </a:rPr>
              <a:t>weights</a:t>
            </a:r>
            <a:r>
              <a:rPr lang="fi-FI" sz="1050" dirty="0">
                <a:solidFill>
                  <a:schemeClr val="tx1">
                    <a:lumMod val="75000"/>
                    <a:lumOff val="25000"/>
                  </a:schemeClr>
                </a:solidFill>
                <a:sym typeface="Wingdings" panose="05000000000000000000" pitchFamily="2" charset="2"/>
              </a:rPr>
              <a:t>. </a:t>
            </a:r>
            <a:r>
              <a:rPr lang="fi-FI" sz="1050" dirty="0" err="1">
                <a:solidFill>
                  <a:schemeClr val="tx1">
                    <a:lumMod val="75000"/>
                    <a:lumOff val="25000"/>
                  </a:schemeClr>
                </a:solidFill>
                <a:sym typeface="Wingdings" panose="05000000000000000000" pitchFamily="2" charset="2"/>
              </a:rPr>
              <a:t>Myself</a:t>
            </a:r>
            <a:r>
              <a:rPr lang="fi-FI" sz="1050" dirty="0">
                <a:solidFill>
                  <a:schemeClr val="tx1">
                    <a:lumMod val="75000"/>
                    <a:lumOff val="25000"/>
                  </a:schemeClr>
                </a:solidFill>
                <a:sym typeface="Wingdings" panose="05000000000000000000" pitchFamily="2" charset="2"/>
              </a:rPr>
              <a:t>, </a:t>
            </a:r>
            <a:r>
              <a:rPr lang="fi-FI" sz="1050" dirty="0" err="1">
                <a:solidFill>
                  <a:schemeClr val="tx1">
                    <a:lumMod val="75000"/>
                    <a:lumOff val="25000"/>
                  </a:schemeClr>
                </a:solidFill>
                <a:sym typeface="Wingdings" panose="05000000000000000000" pitchFamily="2" charset="2"/>
              </a:rPr>
              <a:t>I’m</a:t>
            </a:r>
            <a:r>
              <a:rPr lang="fi-FI" sz="1050" dirty="0">
                <a:solidFill>
                  <a:schemeClr val="tx1">
                    <a:lumMod val="75000"/>
                    <a:lumOff val="25000"/>
                  </a:schemeClr>
                </a:solidFill>
                <a:sym typeface="Wingdings" panose="05000000000000000000" pitchFamily="2" charset="2"/>
              </a:rPr>
              <a:t> </a:t>
            </a:r>
            <a:r>
              <a:rPr lang="fi-FI" sz="1050" dirty="0" err="1">
                <a:solidFill>
                  <a:schemeClr val="tx1">
                    <a:lumMod val="75000"/>
                    <a:lumOff val="25000"/>
                  </a:schemeClr>
                </a:solidFill>
                <a:sym typeface="Wingdings" panose="05000000000000000000" pitchFamily="2" charset="2"/>
              </a:rPr>
              <a:t>using</a:t>
            </a:r>
            <a:r>
              <a:rPr lang="fi-FI" sz="1050" dirty="0">
                <a:solidFill>
                  <a:schemeClr val="tx1">
                    <a:lumMod val="75000"/>
                    <a:lumOff val="25000"/>
                  </a:schemeClr>
                </a:solidFill>
                <a:sym typeface="Wingdings" panose="05000000000000000000" pitchFamily="2" charset="2"/>
              </a:rPr>
              <a:t> WSL and </a:t>
            </a:r>
            <a:r>
              <a:rPr lang="fi-FI" sz="1050" dirty="0" err="1">
                <a:solidFill>
                  <a:schemeClr val="tx1">
                    <a:lumMod val="75000"/>
                    <a:lumOff val="25000"/>
                  </a:schemeClr>
                </a:solidFill>
                <a:sym typeface="Wingdings" panose="05000000000000000000" pitchFamily="2" charset="2"/>
              </a:rPr>
              <a:t>had</a:t>
            </a:r>
            <a:r>
              <a:rPr lang="fi-FI" sz="1050" dirty="0">
                <a:solidFill>
                  <a:schemeClr val="tx1">
                    <a:lumMod val="75000"/>
                    <a:lumOff val="25000"/>
                  </a:schemeClr>
                </a:solidFill>
                <a:sym typeface="Wingdings" panose="05000000000000000000" pitchFamily="2" charset="2"/>
              </a:rPr>
              <a:t> </a:t>
            </a:r>
            <a:r>
              <a:rPr lang="fi-FI" sz="1050" dirty="0" err="1">
                <a:solidFill>
                  <a:schemeClr val="tx1">
                    <a:lumMod val="75000"/>
                    <a:lumOff val="25000"/>
                  </a:schemeClr>
                </a:solidFill>
                <a:sym typeface="Wingdings" panose="05000000000000000000" pitchFamily="2" charset="2"/>
              </a:rPr>
              <a:t>problems</a:t>
            </a:r>
            <a:r>
              <a:rPr lang="fi-FI" sz="1050" dirty="0">
                <a:solidFill>
                  <a:schemeClr val="tx1">
                    <a:lumMod val="75000"/>
                    <a:lumOff val="25000"/>
                  </a:schemeClr>
                </a:solidFill>
                <a:sym typeface="Wingdings" panose="05000000000000000000" pitchFamily="2" charset="2"/>
              </a:rPr>
              <a:t> </a:t>
            </a:r>
            <a:r>
              <a:rPr lang="fi-FI" sz="1050" dirty="0" err="1">
                <a:solidFill>
                  <a:schemeClr val="tx1">
                    <a:lumMod val="75000"/>
                    <a:lumOff val="25000"/>
                  </a:schemeClr>
                </a:solidFill>
                <a:sym typeface="Wingdings" panose="05000000000000000000" pitchFamily="2" charset="2"/>
              </a:rPr>
              <a:t>with</a:t>
            </a:r>
            <a:r>
              <a:rPr lang="fi-FI" sz="1050" dirty="0">
                <a:solidFill>
                  <a:schemeClr val="tx1">
                    <a:lumMod val="75000"/>
                    <a:lumOff val="25000"/>
                  </a:schemeClr>
                </a:solidFill>
                <a:sym typeface="Wingdings" panose="05000000000000000000" pitchFamily="2" charset="2"/>
              </a:rPr>
              <a:t> CUDA.</a:t>
            </a:r>
          </a:p>
          <a:p>
            <a:pPr marL="171450" indent="-171450">
              <a:buFontTx/>
              <a:buChar char="-"/>
            </a:pPr>
            <a:endParaRPr lang="fi-FI" sz="1050" dirty="0">
              <a:solidFill>
                <a:schemeClr val="tx1">
                  <a:lumMod val="75000"/>
                  <a:lumOff val="25000"/>
                </a:schemeClr>
              </a:solidFill>
            </a:endParaRPr>
          </a:p>
          <a:p>
            <a:endParaRPr lang="en-GB" sz="1050" dirty="0">
              <a:solidFill>
                <a:schemeClr val="tx1">
                  <a:lumMod val="75000"/>
                  <a:lumOff val="25000"/>
                </a:schemeClr>
              </a:solidFill>
            </a:endParaRPr>
          </a:p>
        </p:txBody>
      </p:sp>
      <p:sp>
        <p:nvSpPr>
          <p:cNvPr id="29" name="Tekstiruutu 28">
            <a:extLst>
              <a:ext uri="{FF2B5EF4-FFF2-40B4-BE49-F238E27FC236}">
                <a16:creationId xmlns:a16="http://schemas.microsoft.com/office/drawing/2014/main" id="{4F8E20EA-383B-4509-A88E-1BBB41779C5A}"/>
              </a:ext>
            </a:extLst>
          </p:cNvPr>
          <p:cNvSpPr txBox="1"/>
          <p:nvPr/>
        </p:nvSpPr>
        <p:spPr>
          <a:xfrm>
            <a:off x="4748980" y="284146"/>
            <a:ext cx="4041058" cy="900246"/>
          </a:xfrm>
          <a:prstGeom prst="rect">
            <a:avLst/>
          </a:prstGeom>
          <a:noFill/>
        </p:spPr>
        <p:txBody>
          <a:bodyPr wrap="square" rtlCol="0">
            <a:spAutoFit/>
          </a:bodyPr>
          <a:lstStyle/>
          <a:p>
            <a:r>
              <a:rPr lang="fi-FI" sz="1050" dirty="0" err="1">
                <a:solidFill>
                  <a:schemeClr val="tx1"/>
                </a:solidFill>
              </a:rPr>
              <a:t>After</a:t>
            </a:r>
            <a:r>
              <a:rPr lang="fi-FI" sz="1050" dirty="0">
                <a:solidFill>
                  <a:schemeClr val="tx1"/>
                </a:solidFill>
              </a:rPr>
              <a:t> </a:t>
            </a:r>
            <a:r>
              <a:rPr lang="fi-FI" sz="1050" dirty="0" err="1">
                <a:solidFill>
                  <a:schemeClr val="tx1"/>
                </a:solidFill>
              </a:rPr>
              <a:t>model</a:t>
            </a:r>
            <a:r>
              <a:rPr lang="fi-FI" sz="1050" dirty="0">
                <a:solidFill>
                  <a:schemeClr val="tx1"/>
                </a:solidFill>
              </a:rPr>
              <a:t> </a:t>
            </a:r>
            <a:r>
              <a:rPr lang="fi-FI" sz="1050" dirty="0" err="1">
                <a:solidFill>
                  <a:schemeClr val="tx1"/>
                </a:solidFill>
              </a:rPr>
              <a:t>initialization</a:t>
            </a:r>
            <a:r>
              <a:rPr lang="fi-FI" sz="1050" dirty="0">
                <a:solidFill>
                  <a:schemeClr val="tx1"/>
                </a:solidFill>
              </a:rPr>
              <a:t>:</a:t>
            </a:r>
          </a:p>
          <a:p>
            <a:pPr marL="171450" indent="-171450">
              <a:buFontTx/>
              <a:buChar char="-"/>
            </a:pPr>
            <a:r>
              <a:rPr lang="fi-FI" sz="1050" dirty="0">
                <a:solidFill>
                  <a:schemeClr val="tx1">
                    <a:lumMod val="75000"/>
                    <a:lumOff val="25000"/>
                  </a:schemeClr>
                </a:solidFill>
              </a:rPr>
              <a:t>User </a:t>
            </a:r>
            <a:r>
              <a:rPr lang="fi-FI" sz="1050" dirty="0" err="1">
                <a:solidFill>
                  <a:schemeClr val="tx1">
                    <a:lumMod val="75000"/>
                    <a:lumOff val="25000"/>
                  </a:schemeClr>
                </a:solidFill>
              </a:rPr>
              <a:t>can</a:t>
            </a:r>
            <a:r>
              <a:rPr lang="fi-FI" sz="1050" dirty="0">
                <a:solidFill>
                  <a:schemeClr val="tx1">
                    <a:lumMod val="75000"/>
                    <a:lumOff val="25000"/>
                  </a:schemeClr>
                </a:solidFill>
              </a:rPr>
              <a:t> </a:t>
            </a:r>
            <a:r>
              <a:rPr lang="fi-FI" sz="1050" dirty="0" err="1">
                <a:solidFill>
                  <a:schemeClr val="tx1">
                    <a:lumMod val="75000"/>
                    <a:lumOff val="25000"/>
                  </a:schemeClr>
                </a:solidFill>
              </a:rPr>
              <a:t>re-train</a:t>
            </a:r>
            <a:r>
              <a:rPr lang="fi-FI" sz="1050" dirty="0">
                <a:solidFill>
                  <a:schemeClr val="tx1">
                    <a:lumMod val="75000"/>
                    <a:lumOff val="25000"/>
                  </a:schemeClr>
                </a:solidFill>
              </a:rPr>
              <a:t> </a:t>
            </a:r>
            <a:r>
              <a:rPr lang="fi-FI" sz="1050" dirty="0" err="1">
                <a:solidFill>
                  <a:schemeClr val="tx1">
                    <a:lumMod val="75000"/>
                    <a:lumOff val="25000"/>
                  </a:schemeClr>
                </a:solidFill>
              </a:rPr>
              <a:t>model</a:t>
            </a:r>
            <a:r>
              <a:rPr lang="fi-FI" sz="1050" dirty="0">
                <a:solidFill>
                  <a:schemeClr val="tx1">
                    <a:lumMod val="75000"/>
                    <a:lumOff val="25000"/>
                  </a:schemeClr>
                </a:solidFill>
              </a:rPr>
              <a:t>, </a:t>
            </a:r>
            <a:r>
              <a:rPr lang="fi-FI" sz="1050" dirty="0" err="1">
                <a:solidFill>
                  <a:schemeClr val="tx1">
                    <a:lumMod val="75000"/>
                    <a:lumOff val="25000"/>
                  </a:schemeClr>
                </a:solidFill>
              </a:rPr>
              <a:t>models</a:t>
            </a:r>
            <a:r>
              <a:rPr lang="fi-FI" sz="1050" dirty="0">
                <a:solidFill>
                  <a:schemeClr val="tx1">
                    <a:lumMod val="75000"/>
                    <a:lumOff val="25000"/>
                  </a:schemeClr>
                </a:solidFill>
              </a:rPr>
              <a:t> </a:t>
            </a:r>
            <a:r>
              <a:rPr lang="fi-FI" sz="1050" dirty="0" err="1">
                <a:solidFill>
                  <a:schemeClr val="tx1">
                    <a:lumMod val="75000"/>
                    <a:lumOff val="25000"/>
                  </a:schemeClr>
                </a:solidFill>
              </a:rPr>
              <a:t>are</a:t>
            </a:r>
            <a:r>
              <a:rPr lang="fi-FI" sz="1050" dirty="0">
                <a:solidFill>
                  <a:schemeClr val="tx1">
                    <a:lumMod val="75000"/>
                    <a:lumOff val="25000"/>
                  </a:schemeClr>
                </a:solidFill>
              </a:rPr>
              <a:t> </a:t>
            </a:r>
            <a:r>
              <a:rPr lang="fi-FI" sz="1050" dirty="0" err="1">
                <a:solidFill>
                  <a:schemeClr val="tx1">
                    <a:lumMod val="75000"/>
                    <a:lumOff val="25000"/>
                  </a:schemeClr>
                </a:solidFill>
              </a:rPr>
              <a:t>saved</a:t>
            </a:r>
            <a:r>
              <a:rPr lang="fi-FI" sz="1050" dirty="0">
                <a:solidFill>
                  <a:schemeClr val="tx1">
                    <a:lumMod val="75000"/>
                    <a:lumOff val="25000"/>
                  </a:schemeClr>
                </a:solidFill>
              </a:rPr>
              <a:t> to </a:t>
            </a:r>
            <a:r>
              <a:rPr lang="fi-FI" sz="1050" dirty="0" err="1">
                <a:solidFill>
                  <a:schemeClr val="tx1">
                    <a:lumMod val="75000"/>
                    <a:lumOff val="25000"/>
                  </a:schemeClr>
                </a:solidFill>
              </a:rPr>
              <a:t>local</a:t>
            </a:r>
            <a:r>
              <a:rPr lang="fi-FI" sz="1050" dirty="0">
                <a:solidFill>
                  <a:schemeClr val="tx1">
                    <a:lumMod val="75000"/>
                    <a:lumOff val="25000"/>
                  </a:schemeClr>
                </a:solidFill>
              </a:rPr>
              <a:t> </a:t>
            </a:r>
            <a:r>
              <a:rPr lang="fi-FI" sz="1050" dirty="0" err="1">
                <a:solidFill>
                  <a:schemeClr val="tx1">
                    <a:lumMod val="75000"/>
                    <a:lumOff val="25000"/>
                  </a:schemeClr>
                </a:solidFill>
              </a:rPr>
              <a:t>storage</a:t>
            </a:r>
            <a:r>
              <a:rPr lang="fi-FI" sz="1050" dirty="0">
                <a:solidFill>
                  <a:schemeClr val="tx1">
                    <a:lumMod val="75000"/>
                    <a:lumOff val="25000"/>
                  </a:schemeClr>
                </a:solidFill>
              </a:rPr>
              <a:t>.</a:t>
            </a:r>
          </a:p>
          <a:p>
            <a:pPr marL="171450" indent="-171450">
              <a:buFontTx/>
              <a:buChar char="-"/>
            </a:pPr>
            <a:r>
              <a:rPr lang="fi-FI" sz="1050" dirty="0">
                <a:solidFill>
                  <a:schemeClr val="tx1">
                    <a:lumMod val="75000"/>
                    <a:lumOff val="25000"/>
                  </a:schemeClr>
                </a:solidFill>
              </a:rPr>
              <a:t>Data is </a:t>
            </a:r>
            <a:r>
              <a:rPr lang="fi-FI" sz="1050" dirty="0" err="1">
                <a:solidFill>
                  <a:schemeClr val="tx1">
                    <a:lumMod val="75000"/>
                    <a:lumOff val="25000"/>
                  </a:schemeClr>
                </a:solidFill>
              </a:rPr>
              <a:t>loaded</a:t>
            </a:r>
            <a:r>
              <a:rPr lang="fi-FI" sz="1050" dirty="0">
                <a:solidFill>
                  <a:schemeClr val="tx1">
                    <a:lumMod val="75000"/>
                    <a:lumOff val="25000"/>
                  </a:schemeClr>
                </a:solidFill>
              </a:rPr>
              <a:t> </a:t>
            </a:r>
            <a:r>
              <a:rPr lang="fi-FI" sz="1050" dirty="0" err="1">
                <a:solidFill>
                  <a:schemeClr val="tx1">
                    <a:lumMod val="75000"/>
                    <a:lumOff val="25000"/>
                  </a:schemeClr>
                </a:solidFill>
              </a:rPr>
              <a:t>from</a:t>
            </a:r>
            <a:r>
              <a:rPr lang="fi-FI" sz="1050" dirty="0">
                <a:solidFill>
                  <a:schemeClr val="tx1">
                    <a:lumMod val="75000"/>
                    <a:lumOff val="25000"/>
                  </a:schemeClr>
                </a:solidFill>
              </a:rPr>
              <a:t> AWS on-</a:t>
            </a:r>
            <a:r>
              <a:rPr lang="fi-FI" sz="1050" dirty="0" err="1">
                <a:solidFill>
                  <a:schemeClr val="tx1">
                    <a:lumMod val="75000"/>
                    <a:lumOff val="25000"/>
                  </a:schemeClr>
                </a:solidFill>
              </a:rPr>
              <a:t>demand</a:t>
            </a:r>
            <a:r>
              <a:rPr lang="fi-FI" sz="1050" dirty="0">
                <a:solidFill>
                  <a:schemeClr val="tx1">
                    <a:lumMod val="75000"/>
                    <a:lumOff val="25000"/>
                  </a:schemeClr>
                </a:solidFill>
              </a:rPr>
              <a:t>.</a:t>
            </a:r>
          </a:p>
          <a:p>
            <a:pPr marL="171450" indent="-171450">
              <a:buFontTx/>
              <a:buChar char="-"/>
            </a:pPr>
            <a:endParaRPr lang="fi-FI" sz="1050" dirty="0">
              <a:solidFill>
                <a:schemeClr val="tx1">
                  <a:lumMod val="75000"/>
                  <a:lumOff val="25000"/>
                </a:schemeClr>
              </a:solidFill>
            </a:endParaRPr>
          </a:p>
          <a:p>
            <a:endParaRPr lang="en-GB" sz="1050" dirty="0">
              <a:solidFill>
                <a:schemeClr val="tx1">
                  <a:lumMod val="75000"/>
                  <a:lumOff val="25000"/>
                </a:schemeClr>
              </a:solidFill>
            </a:endParaRPr>
          </a:p>
        </p:txBody>
      </p:sp>
    </p:spTree>
    <p:extLst>
      <p:ext uri="{BB962C8B-B14F-4D97-AF65-F5344CB8AC3E}">
        <p14:creationId xmlns:p14="http://schemas.microsoft.com/office/powerpoint/2010/main" val="37517981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5"/>
          <p:cNvSpPr txBox="1">
            <a:spLocks noGrp="1"/>
          </p:cNvSpPr>
          <p:nvPr>
            <p:ph type="ctrTitle"/>
          </p:nvPr>
        </p:nvSpPr>
        <p:spPr>
          <a:xfrm>
            <a:off x="2022225" y="1693523"/>
            <a:ext cx="37878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Data exploration</a:t>
            </a:r>
            <a:endParaRPr dirty="0"/>
          </a:p>
        </p:txBody>
      </p:sp>
      <p:sp>
        <p:nvSpPr>
          <p:cNvPr id="111" name="Google Shape;111;p15"/>
          <p:cNvSpPr txBox="1">
            <a:spLocks noGrp="1"/>
          </p:cNvSpPr>
          <p:nvPr>
            <p:ph type="subTitle" idx="1"/>
          </p:nvPr>
        </p:nvSpPr>
        <p:spPr>
          <a:xfrm>
            <a:off x="2022300" y="2815923"/>
            <a:ext cx="5591400" cy="7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 closer look at the data</a:t>
            </a:r>
            <a:endParaRPr dirty="0"/>
          </a:p>
        </p:txBody>
      </p:sp>
      <p:sp>
        <p:nvSpPr>
          <p:cNvPr id="112" name="Google Shape;112;p15"/>
          <p:cNvSpPr txBox="1"/>
          <p:nvPr/>
        </p:nvSpPr>
        <p:spPr>
          <a:xfrm>
            <a:off x="1133975" y="2291150"/>
            <a:ext cx="543900" cy="5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chemeClr val="dk1"/>
                </a:solidFill>
                <a:latin typeface="Lora"/>
                <a:ea typeface="Lora"/>
                <a:cs typeface="Lora"/>
                <a:sym typeface="Lora"/>
              </a:rPr>
              <a:t>1</a:t>
            </a:r>
            <a:endParaRPr sz="2400">
              <a:latin typeface="Lora"/>
              <a:ea typeface="Lora"/>
              <a:cs typeface="Lora"/>
              <a:sym typeface="Lora"/>
            </a:endParaRPr>
          </a:p>
        </p:txBody>
      </p:sp>
      <p:sp>
        <p:nvSpPr>
          <p:cNvPr id="113" name="Google Shape;113;p15"/>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Data distribution</a:t>
            </a:r>
            <a:endParaRPr dirty="0">
              <a:highlight>
                <a:schemeClr val="accent1"/>
              </a:highlight>
            </a:endParaRPr>
          </a:p>
        </p:txBody>
      </p:sp>
      <p:sp>
        <p:nvSpPr>
          <p:cNvPr id="125" name="Google Shape;125;p17"/>
          <p:cNvSpPr txBox="1">
            <a:spLocks noGrp="1"/>
          </p:cNvSpPr>
          <p:nvPr>
            <p:ph type="body" idx="1"/>
          </p:nvPr>
        </p:nvSpPr>
        <p:spPr>
          <a:xfrm>
            <a:off x="396940" y="1421492"/>
            <a:ext cx="4535423" cy="232556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Clr>
                <a:schemeClr val="accent1"/>
              </a:buClr>
              <a:buSzPts val="2400"/>
              <a:buChar char="◉"/>
            </a:pPr>
            <a:r>
              <a:rPr lang="en" sz="1600" dirty="0"/>
              <a:t>Data is heavily imbalanced</a:t>
            </a:r>
          </a:p>
          <a:p>
            <a:pPr marL="76200" lvl="0" indent="0" algn="l" rtl="0">
              <a:spcBef>
                <a:spcPts val="600"/>
              </a:spcBef>
              <a:spcAft>
                <a:spcPts val="0"/>
              </a:spcAft>
              <a:buClr>
                <a:schemeClr val="accent1"/>
              </a:buClr>
              <a:buSzPts val="2400"/>
              <a:buNone/>
            </a:pPr>
            <a:endParaRPr sz="1600" dirty="0"/>
          </a:p>
          <a:p>
            <a:pPr marL="457200" lvl="0" indent="-381000" algn="l" rtl="0">
              <a:spcBef>
                <a:spcPts val="0"/>
              </a:spcBef>
              <a:spcAft>
                <a:spcPts val="0"/>
              </a:spcAft>
              <a:buClr>
                <a:schemeClr val="accent1"/>
              </a:buClr>
              <a:buSzPts val="2400"/>
              <a:buChar char="◉"/>
            </a:pPr>
            <a:r>
              <a:rPr lang="fi-FI" sz="1600" dirty="0" err="1"/>
              <a:t>This</a:t>
            </a:r>
            <a:r>
              <a:rPr lang="fi-FI" sz="1600" dirty="0"/>
              <a:t> </a:t>
            </a:r>
            <a:r>
              <a:rPr lang="fi-FI" sz="1600" dirty="0" err="1"/>
              <a:t>can</a:t>
            </a:r>
            <a:r>
              <a:rPr lang="fi-FI" sz="1600" dirty="0"/>
              <a:t> </a:t>
            </a:r>
            <a:r>
              <a:rPr lang="fi-FI" sz="1600" dirty="0" err="1"/>
              <a:t>be</a:t>
            </a:r>
            <a:r>
              <a:rPr lang="fi-FI" sz="1600" dirty="0"/>
              <a:t> </a:t>
            </a:r>
            <a:r>
              <a:rPr lang="fi-FI" sz="1600" dirty="0" err="1"/>
              <a:t>taken</a:t>
            </a:r>
            <a:r>
              <a:rPr lang="fi-FI" sz="1600" dirty="0"/>
              <a:t> in to </a:t>
            </a:r>
            <a:r>
              <a:rPr lang="fi-FI" sz="1600" dirty="0" err="1"/>
              <a:t>account</a:t>
            </a:r>
            <a:r>
              <a:rPr lang="fi-FI" sz="1600" dirty="0"/>
              <a:t> in </a:t>
            </a:r>
            <a:r>
              <a:rPr lang="fi-FI" sz="1600" dirty="0" err="1"/>
              <a:t>two</a:t>
            </a:r>
            <a:r>
              <a:rPr lang="fi-FI" sz="1600" dirty="0"/>
              <a:t> </a:t>
            </a:r>
            <a:r>
              <a:rPr lang="fi-FI" sz="1600" dirty="0" err="1"/>
              <a:t>ways</a:t>
            </a:r>
            <a:r>
              <a:rPr lang="fi-FI" sz="1600" dirty="0"/>
              <a:t>:</a:t>
            </a:r>
          </a:p>
          <a:p>
            <a:pPr lvl="1" indent="-381000">
              <a:buClr>
                <a:schemeClr val="accent1"/>
              </a:buClr>
              <a:buSzPts val="2400"/>
              <a:buChar char="◉"/>
            </a:pPr>
            <a:endParaRPr lang="fi-FI" sz="1200" dirty="0"/>
          </a:p>
          <a:p>
            <a:pPr lvl="1" indent="-381000">
              <a:buClr>
                <a:schemeClr val="accent1"/>
              </a:buClr>
              <a:buSzPts val="2400"/>
              <a:buChar char="◉"/>
            </a:pPr>
            <a:r>
              <a:rPr lang="fi-FI" sz="1200" dirty="0"/>
              <a:t>Using </a:t>
            </a:r>
            <a:r>
              <a:rPr lang="fi-FI" sz="1200" dirty="0" err="1"/>
              <a:t>class</a:t>
            </a:r>
            <a:r>
              <a:rPr lang="fi-FI" sz="1200" dirty="0"/>
              <a:t> </a:t>
            </a:r>
            <a:r>
              <a:rPr lang="fi-FI" sz="1200" dirty="0" err="1"/>
              <a:t>weights</a:t>
            </a:r>
            <a:r>
              <a:rPr lang="fi-FI" sz="1200" dirty="0"/>
              <a:t> to </a:t>
            </a:r>
            <a:r>
              <a:rPr lang="fi-FI" sz="1200" dirty="0" err="1"/>
              <a:t>weight</a:t>
            </a:r>
            <a:r>
              <a:rPr lang="fi-FI" sz="1200" dirty="0"/>
              <a:t> </a:t>
            </a:r>
            <a:r>
              <a:rPr lang="fi-FI" sz="1200" dirty="0" err="1"/>
              <a:t>the</a:t>
            </a:r>
            <a:r>
              <a:rPr lang="fi-FI" sz="1200" dirty="0"/>
              <a:t> </a:t>
            </a:r>
            <a:r>
              <a:rPr lang="fi-FI" sz="1200" dirty="0" err="1"/>
              <a:t>class</a:t>
            </a:r>
            <a:r>
              <a:rPr lang="fi-FI" sz="1200" dirty="0"/>
              <a:t> </a:t>
            </a:r>
            <a:r>
              <a:rPr lang="fi-FI" sz="1200" dirty="0" err="1"/>
              <a:t>frequency</a:t>
            </a:r>
            <a:r>
              <a:rPr lang="fi-FI" sz="1200" dirty="0"/>
              <a:t> </a:t>
            </a:r>
            <a:r>
              <a:rPr lang="fi-FI" sz="1200" dirty="0" err="1"/>
              <a:t>classes</a:t>
            </a:r>
            <a:r>
              <a:rPr lang="fi-FI" sz="1200" dirty="0"/>
              <a:t> </a:t>
            </a:r>
            <a:r>
              <a:rPr lang="fi-FI" sz="1200" dirty="0" err="1"/>
              <a:t>more</a:t>
            </a:r>
            <a:r>
              <a:rPr lang="fi-FI" sz="1200" dirty="0"/>
              <a:t> </a:t>
            </a:r>
            <a:r>
              <a:rPr lang="fi-FI" sz="1200" dirty="0" err="1"/>
              <a:t>highly</a:t>
            </a:r>
            <a:endParaRPr lang="fi-FI" sz="1200" dirty="0"/>
          </a:p>
          <a:p>
            <a:pPr lvl="1" indent="-381000">
              <a:buClr>
                <a:schemeClr val="accent1"/>
              </a:buClr>
              <a:buSzPts val="2400"/>
              <a:buChar char="◉"/>
            </a:pPr>
            <a:r>
              <a:rPr lang="fi-FI" sz="1200" dirty="0" err="1"/>
              <a:t>Synthesizing</a:t>
            </a:r>
            <a:r>
              <a:rPr lang="fi-FI" sz="1200" dirty="0"/>
              <a:t> </a:t>
            </a:r>
            <a:r>
              <a:rPr lang="fi-FI" sz="1200" dirty="0" err="1"/>
              <a:t>images</a:t>
            </a:r>
            <a:r>
              <a:rPr lang="fi-FI" sz="1200" dirty="0"/>
              <a:t>, in </a:t>
            </a:r>
            <a:r>
              <a:rPr lang="fi-FI" sz="1200" dirty="0" err="1"/>
              <a:t>example</a:t>
            </a:r>
            <a:r>
              <a:rPr lang="fi-FI" sz="1200" dirty="0"/>
              <a:t> </a:t>
            </a:r>
            <a:r>
              <a:rPr lang="fi-FI" sz="1200" dirty="0" err="1"/>
              <a:t>with</a:t>
            </a:r>
            <a:r>
              <a:rPr lang="fi-FI" sz="1200" dirty="0"/>
              <a:t> SMOTE</a:t>
            </a:r>
            <a:endParaRPr sz="1200" dirty="0"/>
          </a:p>
          <a:p>
            <a:pPr marL="0" lvl="0" indent="0" algn="l" rtl="0">
              <a:spcBef>
                <a:spcPts val="600"/>
              </a:spcBef>
              <a:spcAft>
                <a:spcPts val="0"/>
              </a:spcAft>
              <a:buNone/>
            </a:pPr>
            <a:endParaRPr sz="1600" dirty="0"/>
          </a:p>
        </p:txBody>
      </p:sp>
      <p:grpSp>
        <p:nvGrpSpPr>
          <p:cNvPr id="126" name="Google Shape;126;p17"/>
          <p:cNvGrpSpPr/>
          <p:nvPr/>
        </p:nvGrpSpPr>
        <p:grpSpPr>
          <a:xfrm>
            <a:off x="916458" y="1019750"/>
            <a:ext cx="214625" cy="214625"/>
            <a:chOff x="2594050" y="1631825"/>
            <a:chExt cx="439625" cy="439625"/>
          </a:xfrm>
        </p:grpSpPr>
        <p:sp>
          <p:nvSpPr>
            <p:cNvPr id="127" name="Google Shape;127;p1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7"/>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pic>
        <p:nvPicPr>
          <p:cNvPr id="3" name="Kuva 2">
            <a:extLst>
              <a:ext uri="{FF2B5EF4-FFF2-40B4-BE49-F238E27FC236}">
                <a16:creationId xmlns:a16="http://schemas.microsoft.com/office/drawing/2014/main" id="{C4E9DC4B-90D7-4910-B2C2-D56FECE7FE3E}"/>
              </a:ext>
            </a:extLst>
          </p:cNvPr>
          <p:cNvPicPr>
            <a:picLocks noChangeAspect="1"/>
          </p:cNvPicPr>
          <p:nvPr/>
        </p:nvPicPr>
        <p:blipFill>
          <a:blip r:embed="rId3"/>
          <a:stretch>
            <a:fillRect/>
          </a:stretch>
        </p:blipFill>
        <p:spPr>
          <a:xfrm>
            <a:off x="5212775" y="1896254"/>
            <a:ext cx="3604802" cy="2403201"/>
          </a:xfrm>
          <a:prstGeom prst="rect">
            <a:avLst/>
          </a:prstGeom>
        </p:spPr>
      </p:pic>
    </p:spTree>
    <p:extLst>
      <p:ext uri="{BB962C8B-B14F-4D97-AF65-F5344CB8AC3E}">
        <p14:creationId xmlns:p14="http://schemas.microsoft.com/office/powerpoint/2010/main" val="4222541829"/>
      </p:ext>
    </p:extLst>
  </p:cSld>
  <p:clrMapOvr>
    <a:masterClrMapping/>
  </p:clrMapOvr>
</p:sld>
</file>

<file path=ppt/theme/theme1.xml><?xml version="1.0" encoding="utf-8"?>
<a:theme xmlns:a="http://schemas.openxmlformats.org/drawingml/2006/main" name="Viola template">
  <a:themeElements>
    <a:clrScheme name="Custom 347">
      <a:dk1>
        <a:srgbClr val="000000"/>
      </a:dk1>
      <a:lt1>
        <a:srgbClr val="FFFFFF"/>
      </a:lt1>
      <a:dk2>
        <a:srgbClr val="8A8682"/>
      </a:dk2>
      <a:lt2>
        <a:srgbClr val="F0EEE9"/>
      </a:lt2>
      <a:accent1>
        <a:srgbClr val="FFCD00"/>
      </a:accent1>
      <a:accent2>
        <a:srgbClr val="F6921D"/>
      </a:accent2>
      <a:accent3>
        <a:srgbClr val="A7693A"/>
      </a:accent3>
      <a:accent4>
        <a:srgbClr val="D8D6D2"/>
      </a:accent4>
      <a:accent5>
        <a:srgbClr val="979593"/>
      </a:accent5>
      <a:accent6>
        <a:srgbClr val="6F6868"/>
      </a:accent6>
      <a:hlink>
        <a:srgbClr val="000000"/>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4296</TotalTime>
  <Words>3319</Words>
  <Application>Microsoft Office PowerPoint</Application>
  <PresentationFormat>Näytössä katseltava esitys (16:9)</PresentationFormat>
  <Paragraphs>290</Paragraphs>
  <Slides>39</Slides>
  <Notes>39</Notes>
  <HiddenSlides>0</HiddenSlides>
  <MMClips>0</MMClips>
  <ScaleCrop>false</ScaleCrop>
  <HeadingPairs>
    <vt:vector size="6" baseType="variant">
      <vt:variant>
        <vt:lpstr>Käytetyt fontit</vt:lpstr>
      </vt:variant>
      <vt:variant>
        <vt:i4>5</vt:i4>
      </vt:variant>
      <vt:variant>
        <vt:lpstr>Teema</vt:lpstr>
      </vt:variant>
      <vt:variant>
        <vt:i4>1</vt:i4>
      </vt:variant>
      <vt:variant>
        <vt:lpstr>Dian otsikot</vt:lpstr>
      </vt:variant>
      <vt:variant>
        <vt:i4>39</vt:i4>
      </vt:variant>
    </vt:vector>
  </HeadingPairs>
  <TitlesOfParts>
    <vt:vector size="45" baseType="lpstr">
      <vt:lpstr>Cambria Math</vt:lpstr>
      <vt:lpstr>Lora</vt:lpstr>
      <vt:lpstr>arial</vt:lpstr>
      <vt:lpstr>Quattrocento Sans</vt:lpstr>
      <vt:lpstr>arial</vt:lpstr>
      <vt:lpstr>Viola template</vt:lpstr>
      <vt:lpstr>Emotion Recognition with Machine Learning</vt:lpstr>
      <vt:lpstr>Approch to competition &amp; goals</vt:lpstr>
      <vt:lpstr>Emotion recognition</vt:lpstr>
      <vt:lpstr>The data and approach</vt:lpstr>
      <vt:lpstr>Utility package</vt:lpstr>
      <vt:lpstr>AWS storage</vt:lpstr>
      <vt:lpstr>Data flow</vt:lpstr>
      <vt:lpstr>Data exploration</vt:lpstr>
      <vt:lpstr>Data distribution</vt:lpstr>
      <vt:lpstr>Data distribution</vt:lpstr>
      <vt:lpstr>Data augmentation</vt:lpstr>
      <vt:lpstr>Model exploration</vt:lpstr>
      <vt:lpstr>Model groups explored</vt:lpstr>
      <vt:lpstr>PowerPoint-esitys</vt:lpstr>
      <vt:lpstr>PowerPoint-esitys</vt:lpstr>
      <vt:lpstr>PowerPoint-esitys</vt:lpstr>
      <vt:lpstr>PowerPoint-esitys</vt:lpstr>
      <vt:lpstr>Performance evaluation</vt:lpstr>
      <vt:lpstr>ResNet-50 training metrics</vt:lpstr>
      <vt:lpstr>Resnet-50: What emotions mix easily?</vt:lpstr>
      <vt:lpstr>ResNet-50: Important areas in images</vt:lpstr>
      <vt:lpstr>ResNet-50: Important areas in images</vt:lpstr>
      <vt:lpstr>Traditional methods: Class imbalance handling</vt:lpstr>
      <vt:lpstr>Traditional methods: Hyperparameter search</vt:lpstr>
      <vt:lpstr>Traditional methods: CNN embeddings</vt:lpstr>
      <vt:lpstr>Traditional methods: PCA embeddings</vt:lpstr>
      <vt:lpstr>Traditional methods: HOG embeddings</vt:lpstr>
      <vt:lpstr>F1-scores</vt:lpstr>
      <vt:lpstr>Ensembles</vt:lpstr>
      <vt:lpstr>Results</vt:lpstr>
      <vt:lpstr>Final training</vt:lpstr>
      <vt:lpstr>Limits of the model and data</vt:lpstr>
      <vt:lpstr>Model scalability</vt:lpstr>
      <vt:lpstr>Future considerations</vt:lpstr>
      <vt:lpstr>Prediction pipeline</vt:lpstr>
      <vt:lpstr>Future considerations</vt:lpstr>
      <vt:lpstr>Self-reflection</vt:lpstr>
      <vt:lpstr>Notes for organizers</vt:lpstr>
      <vt:lpstr>Loop Q Prize -challenge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Emotion Recognition with Machine learning</dc:title>
  <dc:creator>teemu</dc:creator>
  <cp:lastModifiedBy>Sormunen Teemu</cp:lastModifiedBy>
  <cp:revision>248</cp:revision>
  <dcterms:modified xsi:type="dcterms:W3CDTF">2021-06-10T21:14:39Z</dcterms:modified>
</cp:coreProperties>
</file>