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1"/>
  </p:notesMasterIdLst>
  <p:sldIdLst>
    <p:sldId id="256" r:id="rId2"/>
    <p:sldId id="258" r:id="rId3"/>
    <p:sldId id="305" r:id="rId4"/>
    <p:sldId id="306" r:id="rId5"/>
    <p:sldId id="330" r:id="rId6"/>
    <p:sldId id="317" r:id="rId7"/>
    <p:sldId id="318" r:id="rId8"/>
    <p:sldId id="259" r:id="rId9"/>
    <p:sldId id="308" r:id="rId10"/>
    <p:sldId id="261" r:id="rId11"/>
    <p:sldId id="334" r:id="rId12"/>
    <p:sldId id="296" r:id="rId13"/>
    <p:sldId id="267" r:id="rId14"/>
    <p:sldId id="298" r:id="rId15"/>
    <p:sldId id="299" r:id="rId16"/>
    <p:sldId id="300" r:id="rId17"/>
    <p:sldId id="301" r:id="rId18"/>
    <p:sldId id="302" r:id="rId19"/>
    <p:sldId id="303" r:id="rId20"/>
    <p:sldId id="304" r:id="rId21"/>
    <p:sldId id="307" r:id="rId22"/>
    <p:sldId id="316" r:id="rId23"/>
    <p:sldId id="309" r:id="rId24"/>
    <p:sldId id="310" r:id="rId25"/>
    <p:sldId id="311" r:id="rId26"/>
    <p:sldId id="312" r:id="rId27"/>
    <p:sldId id="313" r:id="rId28"/>
    <p:sldId id="314" r:id="rId29"/>
    <p:sldId id="315" r:id="rId30"/>
    <p:sldId id="319" r:id="rId31"/>
    <p:sldId id="320" r:id="rId32"/>
    <p:sldId id="332" r:id="rId33"/>
    <p:sldId id="333" r:id="rId34"/>
    <p:sldId id="321" r:id="rId35"/>
    <p:sldId id="322" r:id="rId36"/>
    <p:sldId id="323" r:id="rId37"/>
    <p:sldId id="326" r:id="rId38"/>
    <p:sldId id="328" r:id="rId39"/>
    <p:sldId id="327" r:id="rId40"/>
  </p:sldIdLst>
  <p:sldSz cx="9144000" cy="5143500" type="screen16x9"/>
  <p:notesSz cx="6858000" cy="9144000"/>
  <p:embeddedFontLst>
    <p:embeddedFont>
      <p:font typeface="Cambria Math" panose="02040503050406030204" pitchFamily="18" charset="0"/>
      <p:regular r:id="rId42"/>
    </p:embeddedFont>
    <p:embeddedFont>
      <p:font typeface="Lora" panose="020B0604020202020204" charset="0"/>
      <p:regular r:id="rId43"/>
      <p:bold r:id="rId44"/>
      <p:italic r:id="rId45"/>
      <p:boldItalic r:id="rId46"/>
    </p:embeddedFont>
    <p:embeddedFont>
      <p:font typeface="Quattrocento Sans"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05F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120" y="174"/>
      </p:cViewPr>
      <p:guideLst/>
    </p:cSldViewPr>
  </p:slideViewPr>
  <p:notesTextViewPr>
    <p:cViewPr>
      <p:scale>
        <a:sx n="1" d="1"/>
        <a:sy n="1" d="1"/>
      </p:scale>
      <p:origin x="0" y="0"/>
    </p:cViewPr>
  </p:notesTextViewPr>
  <p:notesViewPr>
    <p:cSldViewPr snapToGrid="0">
      <p:cViewPr varScale="1">
        <p:scale>
          <a:sx n="123" d="100"/>
          <a:sy n="123" d="100"/>
        </p:scale>
        <p:origin x="497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856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5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8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4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30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89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60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4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48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151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34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174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90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95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5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211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597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8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187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65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975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700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115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57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05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320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404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953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43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21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50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5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7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rivendata.github.io/cookiecutter-data-scienc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58923" y="1743959"/>
            <a:ext cx="5701114" cy="14847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Emotion Recognition with Machine Learning</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1;p12">
            <a:extLst>
              <a:ext uri="{FF2B5EF4-FFF2-40B4-BE49-F238E27FC236}">
                <a16:creationId xmlns:a16="http://schemas.microsoft.com/office/drawing/2014/main" id="{D2669816-68AA-418A-B81B-981E2E7D0495}"/>
              </a:ext>
            </a:extLst>
          </p:cNvPr>
          <p:cNvSpPr txBox="1">
            <a:spLocks/>
          </p:cNvSpPr>
          <p:nvPr/>
        </p:nvSpPr>
        <p:spPr>
          <a:xfrm>
            <a:off x="178342" y="172064"/>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Loop Q Prize -challenge</a:t>
            </a:r>
          </a:p>
        </p:txBody>
      </p:sp>
      <p:sp>
        <p:nvSpPr>
          <p:cNvPr id="14" name="Google Shape;71;p12">
            <a:extLst>
              <a:ext uri="{FF2B5EF4-FFF2-40B4-BE49-F238E27FC236}">
                <a16:creationId xmlns:a16="http://schemas.microsoft.com/office/drawing/2014/main" id="{3A754561-77CF-4566-A7EE-F9D2C9ECAD75}"/>
              </a:ext>
            </a:extLst>
          </p:cNvPr>
          <p:cNvSpPr txBox="1">
            <a:spLocks/>
          </p:cNvSpPr>
          <p:nvPr/>
        </p:nvSpPr>
        <p:spPr>
          <a:xfrm>
            <a:off x="5528385" y="172063"/>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Teemu Sormunen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mc:AlternateContent xmlns:mc="http://schemas.openxmlformats.org/markup-compatibility/2006">
        <mc:Choice xmlns:a14="http://schemas.microsoft.com/office/drawing/2010/main" Requires="a14">
          <p:sp>
            <p:nvSpPr>
              <p:cNvPr id="125" name="Google Shape;125;p17"/>
              <p:cNvSpPr txBox="1">
                <a:spLocks noGrp="1"/>
              </p:cNvSpPr>
              <p:nvPr>
                <p:ph type="body" idx="1"/>
              </p:nvPr>
            </p:nvSpPr>
            <p:spPr>
              <a:xfrm>
                <a:off x="396940" y="1421492"/>
                <a:ext cx="4128113" cy="246298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GB" sz="1600" dirty="0"/>
                  <a:t>Human accuracy on the dataset was </a:t>
                </a:r>
                <a14:m>
                  <m:oMath xmlns:m="http://schemas.openxmlformats.org/officeDocument/2006/math">
                    <m:r>
                      <a:rPr lang="en-GB" sz="1600" b="0" i="1" smtClean="0">
                        <a:latin typeface="Cambria Math" panose="02040503050406030204" pitchFamily="18" charset="0"/>
                      </a:rPr>
                      <m:t>6</m:t>
                    </m:r>
                    <m:r>
                      <a:rPr lang="fi-FI" sz="1600" b="0" i="1" smtClean="0">
                        <a:latin typeface="Cambria Math" panose="02040503050406030204" pitchFamily="18" charset="0"/>
                      </a:rPr>
                      <m:t>5±5%</m:t>
                    </m:r>
                  </m:oMath>
                </a14:m>
                <a:r>
                  <a:rPr lang="en-GB" sz="1600" dirty="0"/>
                  <a:t> according to study</a:t>
                </a:r>
                <a:r>
                  <a:rPr lang="en-GB" sz="1600" baseline="30000" dirty="0"/>
                  <a:t>1</a:t>
                </a:r>
              </a:p>
              <a:p>
                <a:pPr marL="457200" lvl="0" indent="-381000" algn="l" rtl="0">
                  <a:spcBef>
                    <a:spcPts val="600"/>
                  </a:spcBef>
                  <a:spcAft>
                    <a:spcPts val="0"/>
                  </a:spcAft>
                  <a:buClr>
                    <a:schemeClr val="accent1"/>
                  </a:buClr>
                  <a:buSzPts val="2400"/>
                  <a:buChar char="◉"/>
                </a:pPr>
                <a:r>
                  <a:rPr lang="en-GB" sz="1600" dirty="0"/>
                  <a:t>In the same study they introduced baseline for the dataset with CNN of accuracy 60%.</a:t>
                </a:r>
              </a:p>
              <a:p>
                <a:pPr marL="457200" lvl="0" indent="-381000" algn="l" rtl="0">
                  <a:spcBef>
                    <a:spcPts val="600"/>
                  </a:spcBef>
                  <a:spcAft>
                    <a:spcPts val="0"/>
                  </a:spcAft>
                  <a:buClr>
                    <a:schemeClr val="accent1"/>
                  </a:buClr>
                  <a:buSzPts val="2400"/>
                  <a:buChar char="◉"/>
                </a:pPr>
                <a:r>
                  <a:rPr lang="en-GB" sz="1600" dirty="0"/>
                  <a:t>This was turned to a </a:t>
                </a:r>
                <a:r>
                  <a:rPr lang="en-GB" sz="1600" dirty="0" err="1"/>
                  <a:t>kaggle</a:t>
                </a:r>
                <a:r>
                  <a:rPr lang="en-GB" sz="1600" dirty="0"/>
                  <a:t> problem, every winning team used CNN instead of manual feature engineering</a:t>
                </a:r>
              </a:p>
            </p:txBody>
          </p:sp>
        </mc:Choice>
        <mc:Fallback>
          <p:sp>
            <p:nvSpPr>
              <p:cNvPr id="125" name="Google Shape;125;p17"/>
              <p:cNvSpPr txBox="1">
                <a:spLocks noGrp="1" noRot="1" noChangeAspect="1" noMove="1" noResize="1" noEditPoints="1" noAdjustHandles="1" noChangeArrowheads="1" noChangeShapeType="1" noTextEdit="1"/>
              </p:cNvSpPr>
              <p:nvPr>
                <p:ph type="body" idx="1"/>
              </p:nvPr>
            </p:nvSpPr>
            <p:spPr>
              <a:xfrm>
                <a:off x="396940" y="1421492"/>
                <a:ext cx="4128113" cy="2462989"/>
              </a:xfrm>
              <a:prstGeom prst="rect">
                <a:avLst/>
              </a:prstGeom>
              <a:blipFill>
                <a:blip r:embed="rId3"/>
                <a:stretch>
                  <a:fillRect l="-295" t="-1238"/>
                </a:stretch>
              </a:blipFill>
            </p:spPr>
            <p:txBody>
              <a:bodyPr/>
              <a:lstStyle/>
              <a:p>
                <a:r>
                  <a:rPr lang="en-GB">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Kuva 4">
            <a:extLst>
              <a:ext uri="{FF2B5EF4-FFF2-40B4-BE49-F238E27FC236}">
                <a16:creationId xmlns:a16="http://schemas.microsoft.com/office/drawing/2014/main" id="{688D0703-21F0-4BE6-ADA1-A9F169BA5786}"/>
              </a:ext>
            </a:extLst>
          </p:cNvPr>
          <p:cNvPicPr>
            <a:picLocks noChangeAspect="1"/>
          </p:cNvPicPr>
          <p:nvPr/>
        </p:nvPicPr>
        <p:blipFill rotWithShape="1">
          <a:blip r:embed="rId4"/>
          <a:srcRect l="11970" t="9628" r="9179" b="9408"/>
          <a:stretch/>
        </p:blipFill>
        <p:spPr>
          <a:xfrm>
            <a:off x="4868660" y="1336424"/>
            <a:ext cx="3878400" cy="3413427"/>
          </a:xfrm>
          <a:prstGeom prst="rect">
            <a:avLst/>
          </a:prstGeom>
        </p:spPr>
      </p:pic>
      <p:sp>
        <p:nvSpPr>
          <p:cNvPr id="17" name="Tekstiruutu 16">
            <a:extLst>
              <a:ext uri="{FF2B5EF4-FFF2-40B4-BE49-F238E27FC236}">
                <a16:creationId xmlns:a16="http://schemas.microsoft.com/office/drawing/2014/main" id="{4BEB8950-9DBB-44D0-B670-C9ABC201BFAA}"/>
              </a:ext>
            </a:extLst>
          </p:cNvPr>
          <p:cNvSpPr txBox="1"/>
          <p:nvPr/>
        </p:nvSpPr>
        <p:spPr>
          <a:xfrm>
            <a:off x="509381" y="4755112"/>
            <a:ext cx="4576968"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augmentation</a:t>
            </a:r>
            <a:endParaRPr dirty="0">
              <a:highlight>
                <a:schemeClr val="accent1"/>
              </a:highlight>
            </a:endParaRPr>
          </a:p>
        </p:txBody>
      </p:sp>
      <p:sp>
        <p:nvSpPr>
          <p:cNvPr id="125" name="Google Shape;125;p17"/>
          <p:cNvSpPr txBox="1">
            <a:spLocks noGrp="1"/>
          </p:cNvSpPr>
          <p:nvPr>
            <p:ph type="body" idx="1"/>
          </p:nvPr>
        </p:nvSpPr>
        <p:spPr>
          <a:xfrm>
            <a:off x="418970" y="1818614"/>
            <a:ext cx="4128113" cy="280151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Data </a:t>
            </a:r>
            <a:r>
              <a:rPr lang="fi-FI" sz="1600" dirty="0" err="1"/>
              <a:t>was</a:t>
            </a:r>
            <a:r>
              <a:rPr lang="fi-FI" sz="1600" dirty="0"/>
              <a:t> </a:t>
            </a:r>
            <a:r>
              <a:rPr lang="fi-FI" sz="1600" dirty="0" err="1"/>
              <a:t>augmented</a:t>
            </a:r>
            <a:r>
              <a:rPr lang="fi-FI" sz="1600" dirty="0"/>
              <a:t> for </a:t>
            </a:r>
            <a:r>
              <a:rPr lang="fi-FI" sz="1600" dirty="0" err="1"/>
              <a:t>ResNet</a:t>
            </a:r>
            <a:r>
              <a:rPr lang="fi-FI" sz="1600" dirty="0"/>
              <a:t> </a:t>
            </a:r>
            <a:r>
              <a:rPr lang="fi-FI" sz="1600" dirty="0" err="1"/>
              <a:t>with</a:t>
            </a:r>
            <a:r>
              <a:rPr lang="fi-FI" sz="1600" dirty="0"/>
              <a:t> 10 </a:t>
            </a:r>
            <a:r>
              <a:rPr lang="fi-FI" sz="1600" dirty="0" err="1"/>
              <a:t>degrees</a:t>
            </a:r>
            <a:r>
              <a:rPr lang="fi-FI" sz="1600" dirty="0"/>
              <a:t> </a:t>
            </a:r>
            <a:r>
              <a:rPr lang="fi-FI" sz="1600" dirty="0" err="1"/>
              <a:t>random</a:t>
            </a:r>
            <a:r>
              <a:rPr lang="fi-FI" sz="1600" dirty="0"/>
              <a:t> </a:t>
            </a:r>
            <a:r>
              <a:rPr lang="fi-FI" sz="1600" dirty="0" err="1"/>
              <a:t>rotation</a:t>
            </a:r>
            <a:r>
              <a:rPr lang="fi-FI" sz="1600" dirty="0"/>
              <a:t>, </a:t>
            </a:r>
            <a:r>
              <a:rPr lang="fi-FI" sz="1600" dirty="0" err="1"/>
              <a:t>random</a:t>
            </a:r>
            <a:r>
              <a:rPr lang="fi-FI" sz="1600" dirty="0"/>
              <a:t> </a:t>
            </a:r>
            <a:r>
              <a:rPr lang="fi-FI" sz="1600" dirty="0" err="1"/>
              <a:t>affine</a:t>
            </a:r>
            <a:r>
              <a:rPr lang="fi-FI" sz="1600" dirty="0"/>
              <a:t> </a:t>
            </a:r>
            <a:r>
              <a:rPr lang="fi-FI" sz="1600" dirty="0" err="1"/>
              <a:t>transformation</a:t>
            </a:r>
            <a:r>
              <a:rPr lang="fi-FI" sz="1600" dirty="0"/>
              <a:t> in X-Y </a:t>
            </a:r>
            <a:r>
              <a:rPr lang="fi-FI" sz="1600" dirty="0" err="1"/>
              <a:t>direction</a:t>
            </a:r>
            <a:r>
              <a:rPr lang="fi-FI" sz="1600" dirty="0"/>
              <a:t> </a:t>
            </a:r>
            <a:r>
              <a:rPr lang="fi-FI" sz="1600" dirty="0" err="1"/>
              <a:t>by</a:t>
            </a:r>
            <a:r>
              <a:rPr lang="fi-FI" sz="1600" dirty="0"/>
              <a:t> 20%, and </a:t>
            </a:r>
            <a:r>
              <a:rPr lang="fi-FI" sz="1600" dirty="0" err="1"/>
              <a:t>randomly</a:t>
            </a:r>
            <a:r>
              <a:rPr lang="fi-FI" sz="1600" dirty="0"/>
              <a:t> </a:t>
            </a:r>
            <a:r>
              <a:rPr lang="fi-FI" sz="1600" dirty="0" err="1"/>
              <a:t>flipping</a:t>
            </a:r>
            <a:r>
              <a:rPr lang="fi-FI" sz="1600" dirty="0"/>
              <a:t> </a:t>
            </a:r>
            <a:r>
              <a:rPr lang="fi-FI" sz="1600" dirty="0" err="1"/>
              <a:t>the</a:t>
            </a:r>
            <a:r>
              <a:rPr lang="fi-FI" sz="1600" dirty="0"/>
              <a:t> image </a:t>
            </a:r>
            <a:r>
              <a:rPr lang="fi-FI" sz="1600" dirty="0" err="1"/>
              <a:t>horizontally</a:t>
            </a:r>
            <a:r>
              <a:rPr lang="fi-FI" sz="1600" dirty="0"/>
              <a:t>.</a:t>
            </a:r>
            <a:endParaRPr lang="en-GB" sz="1600" baseline="30000" dirty="0"/>
          </a:p>
          <a:p>
            <a:pPr marL="457200" lvl="0" indent="-381000" algn="l" rtl="0">
              <a:spcBef>
                <a:spcPts val="600"/>
              </a:spcBef>
              <a:spcAft>
                <a:spcPts val="0"/>
              </a:spcAft>
              <a:buClr>
                <a:schemeClr val="accent1"/>
              </a:buClr>
              <a:buSzPts val="2400"/>
              <a:buChar char="◉"/>
            </a:pPr>
            <a:r>
              <a:rPr lang="en-GB" sz="1600" dirty="0"/>
              <a:t>Example augmentations can be seen on the right</a:t>
            </a:r>
          </a:p>
          <a:p>
            <a:pPr marL="457200" lvl="0" indent="-381000" algn="l" rtl="0">
              <a:spcBef>
                <a:spcPts val="600"/>
              </a:spcBef>
              <a:spcAft>
                <a:spcPts val="0"/>
              </a:spcAft>
              <a:buClr>
                <a:schemeClr val="accent1"/>
              </a:buClr>
              <a:buSzPts val="2400"/>
              <a:buChar char="◉"/>
            </a:pPr>
            <a:r>
              <a:rPr lang="en-GB" sz="1600" dirty="0"/>
              <a:t>Data was also </a:t>
            </a:r>
            <a:r>
              <a:rPr lang="en-GB" sz="1600" dirty="0" err="1"/>
              <a:t>upsampled</a:t>
            </a:r>
            <a:r>
              <a:rPr lang="en-GB" sz="1600" dirty="0"/>
              <a:t> to input size 224x224 for the pretrained </a:t>
            </a:r>
            <a:r>
              <a:rPr lang="en-GB" sz="1600" dirty="0" err="1"/>
              <a:t>ResNet</a:t>
            </a:r>
            <a:r>
              <a:rPr lang="en-GB" sz="1600" dirty="0"/>
              <a: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Kuva 2">
            <a:extLst>
              <a:ext uri="{FF2B5EF4-FFF2-40B4-BE49-F238E27FC236}">
                <a16:creationId xmlns:a16="http://schemas.microsoft.com/office/drawing/2014/main" id="{1EAC37AB-1F3D-4927-A9F6-D0764FC231CB}"/>
              </a:ext>
            </a:extLst>
          </p:cNvPr>
          <p:cNvPicPr>
            <a:picLocks noChangeAspect="1"/>
          </p:cNvPicPr>
          <p:nvPr/>
        </p:nvPicPr>
        <p:blipFill>
          <a:blip r:embed="rId3"/>
          <a:stretch>
            <a:fillRect/>
          </a:stretch>
        </p:blipFill>
        <p:spPr>
          <a:xfrm>
            <a:off x="4638990" y="1254773"/>
            <a:ext cx="1900801" cy="1894379"/>
          </a:xfrm>
          <a:prstGeom prst="rect">
            <a:avLst/>
          </a:prstGeom>
        </p:spPr>
      </p:pic>
      <p:pic>
        <p:nvPicPr>
          <p:cNvPr id="6" name="Kuva 5">
            <a:extLst>
              <a:ext uri="{FF2B5EF4-FFF2-40B4-BE49-F238E27FC236}">
                <a16:creationId xmlns:a16="http://schemas.microsoft.com/office/drawing/2014/main" id="{2E64726B-7486-45AA-A58B-84F6617D79F0}"/>
              </a:ext>
            </a:extLst>
          </p:cNvPr>
          <p:cNvPicPr>
            <a:picLocks noChangeAspect="1"/>
          </p:cNvPicPr>
          <p:nvPr/>
        </p:nvPicPr>
        <p:blipFill>
          <a:blip r:embed="rId4"/>
          <a:stretch>
            <a:fillRect/>
          </a:stretch>
        </p:blipFill>
        <p:spPr>
          <a:xfrm>
            <a:off x="6928374" y="1309127"/>
            <a:ext cx="1951352" cy="1785672"/>
          </a:xfrm>
          <a:prstGeom prst="rect">
            <a:avLst/>
          </a:prstGeom>
        </p:spPr>
      </p:pic>
      <p:pic>
        <p:nvPicPr>
          <p:cNvPr id="8" name="Kuva 7">
            <a:extLst>
              <a:ext uri="{FF2B5EF4-FFF2-40B4-BE49-F238E27FC236}">
                <a16:creationId xmlns:a16="http://schemas.microsoft.com/office/drawing/2014/main" id="{A43C5E81-05EE-46C3-A74B-A35D6341AC51}"/>
              </a:ext>
            </a:extLst>
          </p:cNvPr>
          <p:cNvPicPr>
            <a:picLocks noChangeAspect="1"/>
          </p:cNvPicPr>
          <p:nvPr/>
        </p:nvPicPr>
        <p:blipFill>
          <a:blip r:embed="rId5"/>
          <a:stretch>
            <a:fillRect/>
          </a:stretch>
        </p:blipFill>
        <p:spPr>
          <a:xfrm>
            <a:off x="4689732" y="3219585"/>
            <a:ext cx="1906185" cy="1795504"/>
          </a:xfrm>
          <a:prstGeom prst="rect">
            <a:avLst/>
          </a:prstGeom>
        </p:spPr>
      </p:pic>
      <p:pic>
        <p:nvPicPr>
          <p:cNvPr id="10" name="Kuva 9">
            <a:extLst>
              <a:ext uri="{FF2B5EF4-FFF2-40B4-BE49-F238E27FC236}">
                <a16:creationId xmlns:a16="http://schemas.microsoft.com/office/drawing/2014/main" id="{584F64FE-E5CC-47F9-BF63-4E6F164100BE}"/>
              </a:ext>
            </a:extLst>
          </p:cNvPr>
          <p:cNvPicPr>
            <a:picLocks noChangeAspect="1"/>
          </p:cNvPicPr>
          <p:nvPr/>
        </p:nvPicPr>
        <p:blipFill>
          <a:blip r:embed="rId6"/>
          <a:stretch>
            <a:fillRect/>
          </a:stretch>
        </p:blipFill>
        <p:spPr>
          <a:xfrm>
            <a:off x="6974685" y="3219585"/>
            <a:ext cx="1858730" cy="1840204"/>
          </a:xfrm>
          <a:prstGeom prst="rect">
            <a:avLst/>
          </a:prstGeom>
        </p:spPr>
      </p:pic>
    </p:spTree>
    <p:extLst>
      <p:ext uri="{BB962C8B-B14F-4D97-AF65-F5344CB8AC3E}">
        <p14:creationId xmlns:p14="http://schemas.microsoft.com/office/powerpoint/2010/main" val="186379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exploration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4979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groups explored</a:t>
            </a:r>
            <a:endParaRPr dirty="0"/>
          </a:p>
        </p:txBody>
      </p:sp>
      <p:sp>
        <p:nvSpPr>
          <p:cNvPr id="207" name="Google Shape;207;p23"/>
          <p:cNvSpPr/>
          <p:nvPr/>
        </p:nvSpPr>
        <p:spPr>
          <a:xfrm>
            <a:off x="3372450"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08" name="Google Shape;208;p23"/>
          <p:cNvSpPr/>
          <p:nvPr/>
        </p:nvSpPr>
        <p:spPr>
          <a:xfrm>
            <a:off x="486675" y="1804601"/>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09" name="Google Shape;209;p23"/>
          <p:cNvSpPr/>
          <p:nvPr/>
        </p:nvSpPr>
        <p:spPr>
          <a:xfrm>
            <a:off x="6258225"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Oikea aaltosulje 1">
            <a:extLst>
              <a:ext uri="{FF2B5EF4-FFF2-40B4-BE49-F238E27FC236}">
                <a16:creationId xmlns:a16="http://schemas.microsoft.com/office/drawing/2014/main" id="{83F79C23-DAD8-4414-8D46-8F235C725A91}"/>
              </a:ext>
            </a:extLst>
          </p:cNvPr>
          <p:cNvSpPr/>
          <p:nvPr/>
        </p:nvSpPr>
        <p:spPr>
          <a:xfrm rot="16200000">
            <a:off x="5893049" y="-612014"/>
            <a:ext cx="243676" cy="45895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kstiruutu 2">
            <a:extLst>
              <a:ext uri="{FF2B5EF4-FFF2-40B4-BE49-F238E27FC236}">
                <a16:creationId xmlns:a16="http://schemas.microsoft.com/office/drawing/2014/main" id="{9D143010-0EDD-4667-87A9-8B1BBACD6250}"/>
              </a:ext>
            </a:extLst>
          </p:cNvPr>
          <p:cNvSpPr txBox="1"/>
          <p:nvPr/>
        </p:nvSpPr>
        <p:spPr>
          <a:xfrm>
            <a:off x="4464178" y="1173899"/>
            <a:ext cx="3101418" cy="307777"/>
          </a:xfrm>
          <a:prstGeom prst="rect">
            <a:avLst/>
          </a:prstGeom>
          <a:noFill/>
        </p:spPr>
        <p:txBody>
          <a:bodyPr wrap="square" rtlCol="0">
            <a:spAutoFit/>
          </a:bodyPr>
          <a:lstStyle/>
          <a:p>
            <a:r>
              <a:rPr lang="fi-FI" b="1" dirty="0" err="1"/>
              <a:t>With</a:t>
            </a:r>
            <a:r>
              <a:rPr lang="fi-FI" b="1" dirty="0"/>
              <a:t> </a:t>
            </a:r>
            <a:r>
              <a:rPr lang="fi-FI" b="1" dirty="0" err="1"/>
              <a:t>dimensionality</a:t>
            </a:r>
            <a:r>
              <a:rPr lang="fi-FI" b="1" dirty="0"/>
              <a:t> </a:t>
            </a:r>
            <a:r>
              <a:rPr lang="fi-FI" b="1" dirty="0" err="1"/>
              <a:t>reduction</a:t>
            </a:r>
            <a:endParaRPr lang="en-GB" b="1" dirty="0"/>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5626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Inception V3</a:t>
            </a:r>
          </a:p>
          <a:p>
            <a:pPr>
              <a:spcBef>
                <a:spcPts val="600"/>
              </a:spcBef>
            </a:pPr>
            <a:r>
              <a:rPr lang="en-GB" sz="1050" dirty="0"/>
              <a:t>InceptionV3 was chosen as it has achieved </a:t>
            </a:r>
            <a:r>
              <a:rPr lang="en-GB" sz="1100" dirty="0"/>
              <a:t>high scores in other emotion recognition challenges. It was found to be hard to fit to good results however.</a:t>
            </a:r>
            <a:endParaRPr lang="en-GB" sz="105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75556"/>
            <a:ext cx="2399100" cy="1672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CLIP </a:t>
            </a:r>
          </a:p>
          <a:p>
            <a:pPr>
              <a:spcBef>
                <a:spcPts val="600"/>
              </a:spcBef>
            </a:pPr>
            <a:r>
              <a:rPr lang="en-GB" sz="1200" b="1" dirty="0">
                <a:highlight>
                  <a:schemeClr val="accent1"/>
                </a:highlight>
              </a:rPr>
              <a:t>(connecting text and images)</a:t>
            </a:r>
            <a:endParaRPr lang="en-GB" b="1" dirty="0">
              <a:highlight>
                <a:schemeClr val="accent1"/>
              </a:highlight>
            </a:endParaRPr>
          </a:p>
          <a:p>
            <a:pPr>
              <a:spcBef>
                <a:spcPts val="600"/>
              </a:spcBef>
            </a:pPr>
            <a:r>
              <a:rPr lang="en-GB" sz="1050" dirty="0"/>
              <a:t>CLIP was taken as experimental model. It’s large and requires substantial amount of resource for fine tuning. Fine tuning was attempted for a long time, but it failed to converge so it was discarded.</a:t>
            </a:r>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4"/>
            <a:ext cx="2399100" cy="13356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ResNet-50</a:t>
            </a:r>
          </a:p>
          <a:p>
            <a:pPr>
              <a:spcBef>
                <a:spcPts val="600"/>
              </a:spcBef>
            </a:pPr>
            <a:r>
              <a:rPr lang="en-GB" sz="1050" dirty="0"/>
              <a:t>ResNet-50 is quite lightweight model with 23 million parameters, and it was used as the model to be evaluated. </a:t>
            </a:r>
          </a:p>
        </p:txBody>
      </p:sp>
      <p:sp>
        <p:nvSpPr>
          <p:cNvPr id="6" name="Tekstiruutu 5">
            <a:extLst>
              <a:ext uri="{FF2B5EF4-FFF2-40B4-BE49-F238E27FC236}">
                <a16:creationId xmlns:a16="http://schemas.microsoft.com/office/drawing/2014/main" id="{B84108C6-D45B-4F0E-B87F-24E29CE2C61A}"/>
              </a:ext>
            </a:extLst>
          </p:cNvPr>
          <p:cNvSpPr txBox="1"/>
          <p:nvPr/>
        </p:nvSpPr>
        <p:spPr>
          <a:xfrm>
            <a:off x="772998"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7" name="Tekstiruutu 16">
            <a:extLst>
              <a:ext uri="{FF2B5EF4-FFF2-40B4-BE49-F238E27FC236}">
                <a16:creationId xmlns:a16="http://schemas.microsoft.com/office/drawing/2014/main" id="{021FD497-04F9-4DF9-9D3C-15297BE806EF}"/>
              </a:ext>
            </a:extLst>
          </p:cNvPr>
          <p:cNvSpPr txBox="1"/>
          <p:nvPr/>
        </p:nvSpPr>
        <p:spPr>
          <a:xfrm>
            <a:off x="3563332"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8" name="Tekstiruutu 17">
            <a:extLst>
              <a:ext uri="{FF2B5EF4-FFF2-40B4-BE49-F238E27FC236}">
                <a16:creationId xmlns:a16="http://schemas.microsoft.com/office/drawing/2014/main" id="{3479C689-3266-4D0E-A68D-F0A63B45D7D0}"/>
              </a:ext>
            </a:extLst>
          </p:cNvPr>
          <p:cNvSpPr txBox="1"/>
          <p:nvPr/>
        </p:nvSpPr>
        <p:spPr>
          <a:xfrm>
            <a:off x="6353666" y="4047895"/>
            <a:ext cx="2017336" cy="507831"/>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Chosen for the evaluation</a:t>
            </a:r>
          </a:p>
        </p:txBody>
      </p:sp>
    </p:spTree>
    <p:extLst>
      <p:ext uri="{BB962C8B-B14F-4D97-AF65-F5344CB8AC3E}">
        <p14:creationId xmlns:p14="http://schemas.microsoft.com/office/powerpoint/2010/main" val="4086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Dimensionality reduction</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Principal component analysis</a:t>
            </a:r>
          </a:p>
          <a:p>
            <a:pPr>
              <a:spcBef>
                <a:spcPts val="600"/>
              </a:spcBef>
            </a:pPr>
            <a:r>
              <a:rPr lang="en-GB" sz="1100" dirty="0"/>
              <a:t>PCA usage was inspired by an old work ‘Eigenface’. Input dimensions can be greatly reduced by using the features which provide the largest variance in the dataset.</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Histogram of oriented Gradients</a:t>
            </a:r>
          </a:p>
          <a:p>
            <a:pPr>
              <a:spcBef>
                <a:spcPts val="600"/>
              </a:spcBef>
            </a:pPr>
            <a:r>
              <a:rPr lang="en-GB" sz="1000" dirty="0"/>
              <a:t>Histogram of Gradients efficient algorithm from pre-deep-learning –era. It was chosen to represent the images in lower dimensional space, while retaining invariance to geometric and illumination changes.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2608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EfficientNet-b0</a:t>
            </a:r>
          </a:p>
          <a:p>
            <a:pPr>
              <a:spcBef>
                <a:spcPts val="600"/>
              </a:spcBef>
            </a:pPr>
            <a:r>
              <a:rPr lang="en-GB" sz="1000" dirty="0"/>
              <a:t>Convolutional networks are thought to have meaningful feature representations when takes from final convolutional layers. </a:t>
            </a:r>
            <a:r>
              <a:rPr lang="en-GB" sz="1000" dirty="0" err="1"/>
              <a:t>EfficientNet</a:t>
            </a:r>
            <a:r>
              <a:rPr lang="en-GB" sz="1000" dirty="0"/>
              <a:t> </a:t>
            </a:r>
            <a:r>
              <a:rPr lang="en-GB" sz="1000" dirty="0" err="1"/>
              <a:t>aws</a:t>
            </a:r>
            <a:r>
              <a:rPr lang="en-GB" sz="1000" dirty="0"/>
              <a:t> chosen as it has less parameters than other state-of-art models. </a:t>
            </a:r>
          </a:p>
          <a:p>
            <a:pPr>
              <a:spcBef>
                <a:spcPts val="600"/>
              </a:spcBef>
            </a:pPr>
            <a:r>
              <a:rPr lang="en-GB" sz="1000" dirty="0"/>
              <a:t>It generates 1280x7x7 embeddings. This high dimensional embedding was further reduced with PCA to 200 components, to keep computational load bearable.</a:t>
            </a:r>
          </a:p>
        </p:txBody>
      </p:sp>
    </p:spTree>
    <p:extLst>
      <p:ext uri="{BB962C8B-B14F-4D97-AF65-F5344CB8AC3E}">
        <p14:creationId xmlns:p14="http://schemas.microsoft.com/office/powerpoint/2010/main" val="4254890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8204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Logistic Regression</a:t>
            </a:r>
          </a:p>
          <a:p>
            <a:pPr>
              <a:spcBef>
                <a:spcPts val="600"/>
              </a:spcBef>
            </a:pPr>
            <a:r>
              <a:rPr lang="en-GB" sz="1100" dirty="0"/>
              <a:t>Logistic regression was used due to its speed and relatively good performance.</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3"/>
            <a:ext cx="2399100" cy="1348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highlight>
                  <a:schemeClr val="accent1"/>
                </a:highlight>
              </a:rPr>
              <a:t>XGBoost</a:t>
            </a:r>
            <a:endParaRPr lang="en-GB" b="1" dirty="0">
              <a:highlight>
                <a:schemeClr val="accent1"/>
              </a:highlight>
            </a:endParaRPr>
          </a:p>
          <a:p>
            <a:pPr>
              <a:spcBef>
                <a:spcPts val="600"/>
              </a:spcBef>
            </a:pPr>
            <a:r>
              <a:rPr lang="en-GB" sz="1000" dirty="0" err="1"/>
              <a:t>XGBoost</a:t>
            </a:r>
            <a:r>
              <a:rPr lang="en-GB" sz="1000" dirty="0"/>
              <a:t> was tested out of curiosity, as it has been found to produce great results in other domains.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18311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Support Vector Machines</a:t>
            </a:r>
          </a:p>
          <a:p>
            <a:pPr>
              <a:spcBef>
                <a:spcPts val="600"/>
              </a:spcBef>
            </a:pPr>
            <a:r>
              <a:rPr lang="en-GB" sz="1100" dirty="0"/>
              <a:t>Support vector machines were tried as they are flexible and interpretable substitutions for deep networks. They have heavy mathematical background, and for this reason they were chosen to be one of the models.</a:t>
            </a:r>
          </a:p>
        </p:txBody>
      </p:sp>
    </p:spTree>
    <p:extLst>
      <p:ext uri="{BB962C8B-B14F-4D97-AF65-F5344CB8AC3E}">
        <p14:creationId xmlns:p14="http://schemas.microsoft.com/office/powerpoint/2010/main" val="58370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874738" y="2342658"/>
            <a:ext cx="5334805" cy="11765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K-Nearest </a:t>
            </a:r>
            <a:r>
              <a:rPr lang="en-GB" b="1" dirty="0" err="1">
                <a:highlight>
                  <a:schemeClr val="accent1"/>
                </a:highlight>
              </a:rPr>
              <a:t>Neighbors</a:t>
            </a:r>
            <a:endParaRPr lang="en-GB" b="1" dirty="0">
              <a:highlight>
                <a:schemeClr val="accent1"/>
              </a:highlight>
            </a:endParaRPr>
          </a:p>
          <a:p>
            <a:pPr>
              <a:spcBef>
                <a:spcPts val="600"/>
              </a:spcBef>
            </a:pPr>
            <a:r>
              <a:rPr lang="en-GB" sz="1000" dirty="0"/>
              <a:t>K-Nearest </a:t>
            </a:r>
            <a:r>
              <a:rPr lang="en-GB" sz="1000" dirty="0" err="1"/>
              <a:t>Neighbors</a:t>
            </a:r>
            <a:r>
              <a:rPr lang="en-GB" sz="1000" dirty="0"/>
              <a:t> is often</a:t>
            </a:r>
            <a:r>
              <a:rPr lang="en-GB" sz="1100" dirty="0"/>
              <a:t> a nice starting point. In this case it was used to be the ‘lightweight and fast algorithm’ for calculation. In practise it turned out to be not so efficient, but was kept for comparison.</a:t>
            </a:r>
          </a:p>
        </p:txBody>
      </p:sp>
    </p:spTree>
    <p:extLst>
      <p:ext uri="{BB962C8B-B14F-4D97-AF65-F5344CB8AC3E}">
        <p14:creationId xmlns:p14="http://schemas.microsoft.com/office/powerpoint/2010/main" val="225766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300" y="1693550"/>
            <a:ext cx="46425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Performance evaluation</a:t>
            </a:r>
            <a:endParaRPr sz="24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85854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 training metrics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were</a:t>
            </a:r>
            <a:r>
              <a:rPr lang="fi-FI" sz="1600" dirty="0"/>
              <a:t> </a:t>
            </a:r>
            <a:r>
              <a:rPr lang="fi-FI" sz="1600" dirty="0" err="1"/>
              <a:t>mostly</a:t>
            </a:r>
            <a:r>
              <a:rPr lang="fi-FI" sz="1600" dirty="0"/>
              <a:t> </a:t>
            </a:r>
            <a:r>
              <a:rPr lang="fi-FI" sz="1600" dirty="0" err="1"/>
              <a:t>balanced</a:t>
            </a:r>
            <a:endParaRPr lang="fi-FI" sz="1600" dirty="0"/>
          </a:p>
          <a:p>
            <a:pPr marL="457200" lvl="0" indent="-381000" algn="l" rtl="0">
              <a:spcBef>
                <a:spcPts val="600"/>
              </a:spcBef>
              <a:spcAft>
                <a:spcPts val="0"/>
              </a:spcAft>
              <a:buClr>
                <a:schemeClr val="accent1"/>
              </a:buClr>
              <a:buSzPts val="2400"/>
              <a:buChar char="◉"/>
            </a:pPr>
            <a:r>
              <a:rPr lang="fi-FI" sz="1600" dirty="0" err="1"/>
              <a:t>Disgust-class</a:t>
            </a:r>
            <a:r>
              <a:rPr lang="fi-FI" sz="1600" dirty="0"/>
              <a:t> </a:t>
            </a:r>
            <a:r>
              <a:rPr lang="fi-FI" sz="1600" dirty="0" err="1"/>
              <a:t>seems</a:t>
            </a:r>
            <a:r>
              <a:rPr lang="fi-FI" sz="1600" dirty="0"/>
              <a:t> to </a:t>
            </a:r>
            <a:r>
              <a:rPr lang="fi-FI" sz="1600" dirty="0" err="1"/>
              <a:t>have</a:t>
            </a:r>
            <a:r>
              <a:rPr lang="fi-FI" sz="1600" dirty="0"/>
              <a:t> </a:t>
            </a:r>
            <a:endParaRPr sz="1600" dirty="0"/>
          </a:p>
          <a:p>
            <a:pPr marL="0" lvl="0" indent="0" algn="l" rtl="0">
              <a:spcBef>
                <a:spcPts val="600"/>
              </a:spcBef>
              <a:spcAft>
                <a:spcPts val="0"/>
              </a:spcAft>
              <a:buNone/>
            </a:pPr>
            <a:endParaRPr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11" name="Kuva 10">
            <a:extLst>
              <a:ext uri="{FF2B5EF4-FFF2-40B4-BE49-F238E27FC236}">
                <a16:creationId xmlns:a16="http://schemas.microsoft.com/office/drawing/2014/main" id="{A022B30A-1712-418E-9E57-35FB1ADDA66D}"/>
              </a:ext>
            </a:extLst>
          </p:cNvPr>
          <p:cNvPicPr>
            <a:picLocks noChangeAspect="1"/>
          </p:cNvPicPr>
          <p:nvPr/>
        </p:nvPicPr>
        <p:blipFill rotWithShape="1">
          <a:blip r:embed="rId3"/>
          <a:srcRect l="8603" t="9271" r="9318" b="8456"/>
          <a:stretch/>
        </p:blipFill>
        <p:spPr>
          <a:xfrm>
            <a:off x="4703275" y="2336361"/>
            <a:ext cx="4041057" cy="2531632"/>
          </a:xfrm>
          <a:prstGeom prst="rect">
            <a:avLst/>
          </a:prstGeom>
        </p:spPr>
      </p:pic>
    </p:spTree>
    <p:extLst>
      <p:ext uri="{BB962C8B-B14F-4D97-AF65-F5344CB8AC3E}">
        <p14:creationId xmlns:p14="http://schemas.microsoft.com/office/powerpoint/2010/main" val="338872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Approch to competition &amp; goals</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4809587" y="4312721"/>
            <a:ext cx="3955871" cy="8142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Training resources</a:t>
            </a:r>
            <a:endParaRPr sz="1200" b="1" dirty="0">
              <a:highlight>
                <a:schemeClr val="accent1"/>
              </a:highlight>
            </a:endParaRPr>
          </a:p>
          <a:p>
            <a:pPr marL="0" lvl="0" indent="0" algn="l" rtl="0">
              <a:spcBef>
                <a:spcPts val="600"/>
              </a:spcBef>
              <a:spcAft>
                <a:spcPts val="0"/>
              </a:spcAft>
              <a:buNone/>
            </a:pPr>
            <a:r>
              <a:rPr lang="en" sz="1000" dirty="0"/>
              <a:t>Training was done with RTX 2060 locally and with Google Colab. </a:t>
            </a:r>
            <a:endParaRPr sz="10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3450697" y="2163097"/>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Emotion recognition knowledge</a:t>
            </a:r>
          </a:p>
          <a:p>
            <a:pPr marL="0" indent="0">
              <a:buNone/>
            </a:pPr>
            <a:r>
              <a:rPr lang="en-GB" sz="1000" dirty="0"/>
              <a:t>The aim for this challenge for me was to get acquainted with emotion recognition research, and to solve a real world problem. Multiple research papers on merging emotions and technology was read.</a:t>
            </a:r>
          </a:p>
        </p:txBody>
      </p:sp>
      <p:sp>
        <p:nvSpPr>
          <p:cNvPr id="9" name="Google Shape;336;p31">
            <a:extLst>
              <a:ext uri="{FF2B5EF4-FFF2-40B4-BE49-F238E27FC236}">
                <a16:creationId xmlns:a16="http://schemas.microsoft.com/office/drawing/2014/main" id="{2332617F-C24C-410D-A45F-7973EA69B87A}"/>
              </a:ext>
            </a:extLst>
          </p:cNvPr>
          <p:cNvSpPr txBox="1">
            <a:spLocks/>
          </p:cNvSpPr>
          <p:nvPr/>
        </p:nvSpPr>
        <p:spPr>
          <a:xfrm>
            <a:off x="672329" y="2163096"/>
            <a:ext cx="2356006" cy="18588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 science project </a:t>
            </a:r>
          </a:p>
          <a:p>
            <a:pPr marL="0" indent="0">
              <a:buFont typeface="Quattrocento Sans"/>
              <a:buNone/>
            </a:pPr>
            <a:r>
              <a:rPr lang="en-GB" sz="1200" b="1" dirty="0">
                <a:highlight>
                  <a:schemeClr val="accent1"/>
                </a:highlight>
              </a:rPr>
              <a:t>–best practises</a:t>
            </a:r>
          </a:p>
          <a:p>
            <a:pPr marL="0" indent="0">
              <a:buNone/>
            </a:pPr>
            <a:r>
              <a:rPr lang="en-GB" sz="1000" dirty="0"/>
              <a:t>I attempted to keep the project structure clear, use modular structure and keep the scalability possibilities open. I used </a:t>
            </a:r>
            <a:r>
              <a:rPr lang="en-GB" sz="1000" dirty="0" err="1"/>
              <a:t>cookiecutter’s</a:t>
            </a:r>
            <a:r>
              <a:rPr lang="en-GB" sz="1000" dirty="0"/>
              <a:t> </a:t>
            </a:r>
            <a:r>
              <a:rPr lang="en-GB" sz="1000" dirty="0" err="1"/>
              <a:t>datascience</a:t>
            </a:r>
            <a:r>
              <a:rPr lang="en-GB" sz="1000" dirty="0"/>
              <a:t> project template </a:t>
            </a:r>
            <a:r>
              <a:rPr lang="en-GB" sz="800" dirty="0"/>
              <a:t>(</a:t>
            </a:r>
            <a:r>
              <a:rPr lang="en-GB" sz="800" dirty="0">
                <a:hlinkClick r:id="rId3"/>
              </a:rPr>
              <a:t>https://drivendata.github.io/cookiecutter-data-science/</a:t>
            </a:r>
            <a:r>
              <a:rPr lang="en-GB" sz="800" dirty="0"/>
              <a:t>). </a:t>
            </a:r>
          </a:p>
        </p:txBody>
      </p:sp>
      <p:sp>
        <p:nvSpPr>
          <p:cNvPr id="12" name="Google Shape;336;p31">
            <a:extLst>
              <a:ext uri="{FF2B5EF4-FFF2-40B4-BE49-F238E27FC236}">
                <a16:creationId xmlns:a16="http://schemas.microsoft.com/office/drawing/2014/main" id="{3D1E82A8-175B-4FB3-82F3-9EE11397E785}"/>
              </a:ext>
            </a:extLst>
          </p:cNvPr>
          <p:cNvSpPr txBox="1">
            <a:spLocks/>
          </p:cNvSpPr>
          <p:nvPr/>
        </p:nvSpPr>
        <p:spPr>
          <a:xfrm>
            <a:off x="6151774" y="2163097"/>
            <a:ext cx="2319897" cy="1535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Theoretical foundations</a:t>
            </a:r>
          </a:p>
          <a:p>
            <a:pPr marL="0" indent="0">
              <a:buNone/>
            </a:pPr>
            <a:r>
              <a:rPr lang="en-GB" sz="1000" dirty="0"/>
              <a:t>One goal was also to apply as many theories I’ve learned during the university studies so far. I tried to reason about everything that I did, and understand the causality between models, data, and results.</a:t>
            </a:r>
          </a:p>
        </p:txBody>
      </p:sp>
      <p:sp>
        <p:nvSpPr>
          <p:cNvPr id="13" name="Tekstiruutu 12">
            <a:extLst>
              <a:ext uri="{FF2B5EF4-FFF2-40B4-BE49-F238E27FC236}">
                <a16:creationId xmlns:a16="http://schemas.microsoft.com/office/drawing/2014/main" id="{24D8F99B-9212-4C43-9EE8-7989901A4F86}"/>
              </a:ext>
            </a:extLst>
          </p:cNvPr>
          <p:cNvSpPr txBox="1"/>
          <p:nvPr/>
        </p:nvSpPr>
        <p:spPr>
          <a:xfrm>
            <a:off x="4568464" y="111775"/>
            <a:ext cx="4575436" cy="738664"/>
          </a:xfrm>
          <a:prstGeom prst="rect">
            <a:avLst/>
          </a:prstGeom>
          <a:noFill/>
        </p:spPr>
        <p:txBody>
          <a:bodyPr wrap="square">
            <a:spAutoFit/>
          </a:bodyPr>
          <a:lstStyle/>
          <a:p>
            <a:pPr marL="0" indent="0">
              <a:buNone/>
            </a:pPr>
            <a:r>
              <a:rPr lang="en-GB" sz="1050" i="1" u="sng" dirty="0">
                <a:solidFill>
                  <a:schemeClr val="tx1">
                    <a:lumMod val="65000"/>
                    <a:lumOff val="35000"/>
                  </a:schemeClr>
                </a:solidFill>
              </a:rPr>
              <a:t>“Extra attention was paid to code quality in re-usable </a:t>
            </a:r>
            <a:r>
              <a:rPr lang="en-GB" sz="1050" i="1" u="sng" dirty="0" err="1">
                <a:solidFill>
                  <a:schemeClr val="tx1">
                    <a:lumMod val="65000"/>
                    <a:lumOff val="35000"/>
                  </a:schemeClr>
                </a:solidFill>
              </a:rPr>
              <a:t>src</a:t>
            </a:r>
            <a:r>
              <a:rPr lang="en-GB" sz="1050" i="1" u="sng" dirty="0">
                <a:solidFill>
                  <a:schemeClr val="tx1">
                    <a:lumMod val="65000"/>
                    <a:lumOff val="35000"/>
                  </a:schemeClr>
                </a:solidFill>
              </a:rPr>
              <a:t> package. It was used as a util-package that could be re-used in notebooks with ease. </a:t>
            </a:r>
            <a:r>
              <a:rPr lang="en-GB" sz="1050" b="1" i="1" dirty="0" err="1">
                <a:solidFill>
                  <a:schemeClr val="tx1">
                    <a:lumMod val="65000"/>
                    <a:lumOff val="35000"/>
                  </a:schemeClr>
                </a:solidFill>
              </a:rPr>
              <a:t>Jupyter</a:t>
            </a:r>
            <a:r>
              <a:rPr lang="en-GB" sz="1050" b="1" i="1" dirty="0">
                <a:solidFill>
                  <a:schemeClr val="tx1">
                    <a:lumMod val="65000"/>
                    <a:lumOff val="35000"/>
                  </a:schemeClr>
                </a:solidFill>
              </a:rPr>
              <a:t> notebook quality might not be best possible as it was for exploration and exploitation, and modified multiple times.”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2221348"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What emotions mix easily?</a:t>
            </a:r>
            <a:endParaRPr dirty="0">
              <a:highlight>
                <a:schemeClr val="accent1"/>
              </a:highlight>
            </a:endParaRPr>
          </a:p>
        </p:txBody>
      </p:sp>
      <p:sp>
        <p:nvSpPr>
          <p:cNvPr id="125" name="Google Shape;125;p17"/>
          <p:cNvSpPr txBox="1">
            <a:spLocks noGrp="1"/>
          </p:cNvSpPr>
          <p:nvPr>
            <p:ph type="body" idx="1"/>
          </p:nvPr>
        </p:nvSpPr>
        <p:spPr>
          <a:xfrm>
            <a:off x="158352" y="1548193"/>
            <a:ext cx="315959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Classes</a:t>
            </a:r>
            <a:r>
              <a:rPr lang="fi-FI" sz="1400" dirty="0"/>
              <a:t> </a:t>
            </a:r>
            <a:r>
              <a:rPr lang="fi-FI" sz="1400" dirty="0" err="1"/>
              <a:t>that</a:t>
            </a:r>
            <a:r>
              <a:rPr lang="fi-FI" sz="1400" dirty="0"/>
              <a:t> </a:t>
            </a:r>
            <a:r>
              <a:rPr lang="fi-FI" sz="1400" dirty="0" err="1"/>
              <a:t>have</a:t>
            </a:r>
            <a:r>
              <a:rPr lang="fi-FI" sz="1400" dirty="0"/>
              <a:t> </a:t>
            </a:r>
            <a:r>
              <a:rPr lang="fi-FI" sz="1400" dirty="0" err="1"/>
              <a:t>similar</a:t>
            </a:r>
            <a:r>
              <a:rPr lang="fi-FI" sz="1400" dirty="0"/>
              <a:t> </a:t>
            </a:r>
            <a:r>
              <a:rPr lang="fi-FI" sz="1400" dirty="0" err="1"/>
              <a:t>facial</a:t>
            </a:r>
            <a:r>
              <a:rPr lang="fi-FI" sz="1400" dirty="0"/>
              <a:t> </a:t>
            </a:r>
            <a:r>
              <a:rPr lang="fi-FI" sz="1400" dirty="0" err="1"/>
              <a:t>expressions</a:t>
            </a:r>
            <a:r>
              <a:rPr lang="fi-FI" sz="1400" dirty="0"/>
              <a:t> </a:t>
            </a:r>
            <a:r>
              <a:rPr lang="fi-FI" sz="1400" dirty="0" err="1"/>
              <a:t>tend</a:t>
            </a:r>
            <a:r>
              <a:rPr lang="fi-FI" sz="1400" dirty="0"/>
              <a:t> to mix </a:t>
            </a:r>
            <a:r>
              <a:rPr lang="fi-FI" sz="1400" dirty="0" err="1"/>
              <a:t>easily</a:t>
            </a:r>
            <a:r>
              <a:rPr lang="fi-FI" sz="1400" dirty="0"/>
              <a:t>. </a:t>
            </a:r>
            <a:r>
              <a:rPr lang="fi-FI" sz="1400" dirty="0" err="1"/>
              <a:t>Especially</a:t>
            </a:r>
            <a:r>
              <a:rPr lang="fi-FI" sz="1400" dirty="0"/>
              <a:t> </a:t>
            </a:r>
            <a:r>
              <a:rPr lang="fi-FI" sz="1400" dirty="0" err="1"/>
              <a:t>fear</a:t>
            </a:r>
            <a:r>
              <a:rPr lang="fi-FI" sz="1400" dirty="0"/>
              <a:t> </a:t>
            </a:r>
            <a:r>
              <a:rPr lang="fi-FI" sz="1400" dirty="0" err="1"/>
              <a:t>seems</a:t>
            </a:r>
            <a:r>
              <a:rPr lang="fi-FI" sz="1400" dirty="0"/>
              <a:t> to </a:t>
            </a:r>
            <a:r>
              <a:rPr lang="fi-FI" sz="1400" dirty="0" err="1"/>
              <a:t>be</a:t>
            </a:r>
            <a:r>
              <a:rPr lang="fi-FI" sz="1400" dirty="0"/>
              <a:t> </a:t>
            </a:r>
            <a:r>
              <a:rPr lang="fi-FI" sz="1400" dirty="0" err="1"/>
              <a:t>easily</a:t>
            </a:r>
            <a:r>
              <a:rPr lang="fi-FI" sz="1400" dirty="0"/>
              <a:t> </a:t>
            </a:r>
            <a:r>
              <a:rPr lang="fi-FI" sz="1400" dirty="0" err="1"/>
              <a:t>mixed</a:t>
            </a:r>
            <a:r>
              <a:rPr lang="fi-FI" sz="1400" dirty="0"/>
              <a:t> </a:t>
            </a:r>
            <a:r>
              <a:rPr lang="fi-FI" sz="1400" dirty="0" err="1"/>
              <a:t>with</a:t>
            </a:r>
            <a:r>
              <a:rPr lang="fi-FI" sz="1400" dirty="0"/>
              <a:t> </a:t>
            </a:r>
            <a:r>
              <a:rPr lang="fi-FI" sz="1400" dirty="0" err="1"/>
              <a:t>multiple</a:t>
            </a:r>
            <a:r>
              <a:rPr lang="fi-FI" sz="1400" dirty="0"/>
              <a:t> </a:t>
            </a:r>
            <a:r>
              <a:rPr lang="fi-FI" sz="1400" dirty="0" err="1"/>
              <a:t>classes</a:t>
            </a:r>
            <a:endParaRPr lang="fi-FI" sz="1400" dirty="0"/>
          </a:p>
          <a:p>
            <a:pPr marL="457200" lvl="0" indent="-381000" algn="l" rtl="0">
              <a:spcBef>
                <a:spcPts val="600"/>
              </a:spcBef>
              <a:spcAft>
                <a:spcPts val="0"/>
              </a:spcAft>
              <a:buClr>
                <a:schemeClr val="accent1"/>
              </a:buClr>
              <a:buSzPts val="2400"/>
              <a:buChar char="◉"/>
            </a:pPr>
            <a:r>
              <a:rPr lang="fi-FI" sz="1400" dirty="0" err="1"/>
              <a:t>Other</a:t>
            </a:r>
            <a:r>
              <a:rPr lang="fi-FI" sz="1400" dirty="0"/>
              <a:t> </a:t>
            </a:r>
            <a:r>
              <a:rPr lang="fi-FI" sz="1400" dirty="0" err="1"/>
              <a:t>classes</a:t>
            </a:r>
            <a:r>
              <a:rPr lang="fi-FI" sz="1400" dirty="0"/>
              <a:t> </a:t>
            </a:r>
            <a:r>
              <a:rPr lang="fi-FI" sz="1400" dirty="0" err="1"/>
              <a:t>seem</a:t>
            </a:r>
            <a:r>
              <a:rPr lang="fi-FI" sz="1400" dirty="0"/>
              <a:t> to </a:t>
            </a:r>
            <a:r>
              <a:rPr lang="fi-FI" sz="1400" dirty="0" err="1"/>
              <a:t>be</a:t>
            </a:r>
            <a:r>
              <a:rPr lang="fi-FI" sz="1400" dirty="0"/>
              <a:t> </a:t>
            </a:r>
            <a:r>
              <a:rPr lang="fi-FI" sz="1400" dirty="0" err="1"/>
              <a:t>separable</a:t>
            </a:r>
            <a:r>
              <a:rPr lang="fi-FI" sz="1400" dirty="0"/>
              <a:t> </a:t>
            </a:r>
            <a:r>
              <a:rPr lang="fi-FI" sz="1400" dirty="0" err="1"/>
              <a:t>quite</a:t>
            </a:r>
            <a:r>
              <a:rPr lang="fi-FI" sz="1400" dirty="0"/>
              <a:t> </a:t>
            </a:r>
            <a:r>
              <a:rPr lang="fi-FI" sz="1400" dirty="0" err="1"/>
              <a:t>nicely</a:t>
            </a:r>
            <a:endParaRPr sz="20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7" name="Kuva 6">
            <a:extLst>
              <a:ext uri="{FF2B5EF4-FFF2-40B4-BE49-F238E27FC236}">
                <a16:creationId xmlns:a16="http://schemas.microsoft.com/office/drawing/2014/main" id="{C00BC99B-C6D6-47E7-8069-87EE926C13A0}"/>
              </a:ext>
            </a:extLst>
          </p:cNvPr>
          <p:cNvPicPr>
            <a:picLocks noChangeAspect="1"/>
          </p:cNvPicPr>
          <p:nvPr/>
        </p:nvPicPr>
        <p:blipFill rotWithShape="1">
          <a:blip r:embed="rId3"/>
          <a:srcRect l="8724" t="9623" r="8724" b="36804"/>
          <a:stretch/>
        </p:blipFill>
        <p:spPr>
          <a:xfrm>
            <a:off x="3317947" y="1196823"/>
            <a:ext cx="5812434" cy="3017581"/>
          </a:xfrm>
          <a:prstGeom prst="rect">
            <a:avLst/>
          </a:prstGeom>
        </p:spPr>
      </p:pic>
      <p:pic>
        <p:nvPicPr>
          <p:cNvPr id="9" name="Kuva 8">
            <a:extLst>
              <a:ext uri="{FF2B5EF4-FFF2-40B4-BE49-F238E27FC236}">
                <a16:creationId xmlns:a16="http://schemas.microsoft.com/office/drawing/2014/main" id="{1F85EB7A-E75C-49C7-8D52-597751152A40}"/>
              </a:ext>
            </a:extLst>
          </p:cNvPr>
          <p:cNvPicPr>
            <a:picLocks noChangeAspect="1"/>
          </p:cNvPicPr>
          <p:nvPr/>
        </p:nvPicPr>
        <p:blipFill rotWithShape="1">
          <a:blip r:embed="rId3"/>
          <a:srcRect l="9044" t="62690" r="63580" b="10042"/>
          <a:stretch/>
        </p:blipFill>
        <p:spPr>
          <a:xfrm>
            <a:off x="752119" y="3403344"/>
            <a:ext cx="1936697" cy="1543307"/>
          </a:xfrm>
          <a:prstGeom prst="rect">
            <a:avLst/>
          </a:prstGeom>
        </p:spPr>
      </p:pic>
    </p:spTree>
    <p:extLst>
      <p:ext uri="{BB962C8B-B14F-4D97-AF65-F5344CB8AC3E}">
        <p14:creationId xmlns:p14="http://schemas.microsoft.com/office/powerpoint/2010/main" val="2617745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281592" y="1684584"/>
            <a:ext cx="4149612" cy="1401656"/>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r>
              <a:rPr lang="fi-FI" sz="1000" b="1" i="1" u="sng" dirty="0"/>
              <a:t>On </a:t>
            </a:r>
            <a:r>
              <a:rPr lang="fi-FI" sz="1000" b="1" i="1" u="sng" dirty="0" err="1"/>
              <a:t>the</a:t>
            </a:r>
            <a:r>
              <a:rPr lang="fi-FI" sz="1000" b="1" i="1" u="sng" dirty="0"/>
              <a:t> </a:t>
            </a:r>
            <a:r>
              <a:rPr lang="fi-FI" sz="1000" b="1" i="1" u="sng" dirty="0" err="1"/>
              <a:t>left</a:t>
            </a:r>
            <a:r>
              <a:rPr lang="fi-FI" sz="1000" b="1" i="1" u="sng" dirty="0"/>
              <a:t> </a:t>
            </a:r>
            <a:r>
              <a:rPr lang="fi-FI" sz="1000" b="1" i="1" u="sng" dirty="0" err="1"/>
              <a:t>we</a:t>
            </a:r>
            <a:r>
              <a:rPr lang="fi-FI" sz="1000" b="1" i="1" u="sng" dirty="0"/>
              <a:t> </a:t>
            </a:r>
            <a:r>
              <a:rPr lang="fi-FI" sz="1000" b="1" i="1" u="sng" dirty="0" err="1"/>
              <a:t>see</a:t>
            </a:r>
            <a:r>
              <a:rPr lang="fi-FI" sz="1000" b="1" i="1" u="sng" dirty="0"/>
              <a:t> </a:t>
            </a:r>
            <a:r>
              <a:rPr lang="fi-FI" sz="1000" b="1" i="1" u="sng" dirty="0" err="1"/>
              <a:t>our</a:t>
            </a:r>
            <a:r>
              <a:rPr lang="fi-FI" sz="1000" b="1" i="1" u="sng" dirty="0"/>
              <a:t> </a:t>
            </a:r>
            <a:r>
              <a:rPr lang="fi-FI" sz="1000" b="1" i="1" u="sng" dirty="0" err="1"/>
              <a:t>models</a:t>
            </a:r>
            <a:r>
              <a:rPr lang="fi-FI" sz="1000" b="1" i="1" u="sng" dirty="0"/>
              <a:t> </a:t>
            </a:r>
            <a:r>
              <a:rPr lang="fi-FI" sz="1000" b="1" i="1" u="sng" dirty="0" err="1"/>
              <a:t>prediction</a:t>
            </a:r>
            <a:r>
              <a:rPr lang="fi-FI" sz="1000" b="1" i="1" u="sng" dirty="0"/>
              <a:t> for </a:t>
            </a:r>
            <a:r>
              <a:rPr lang="fi-FI" sz="1000" b="1" i="1" u="sng" dirty="0" err="1"/>
              <a:t>anger</a:t>
            </a:r>
            <a:r>
              <a:rPr lang="fi-FI" sz="1000" b="1" i="1" u="sng" dirty="0"/>
              <a:t>.</a:t>
            </a:r>
          </a:p>
          <a:p>
            <a:pPr marL="76200" lvl="0" indent="0" rtl="0">
              <a:spcBef>
                <a:spcPts val="600"/>
              </a:spcBef>
              <a:spcAft>
                <a:spcPts val="0"/>
              </a:spcAft>
              <a:buClr>
                <a:schemeClr val="accent1"/>
              </a:buClr>
              <a:buSzPts val="2400"/>
              <a:buNone/>
            </a:pPr>
            <a:endParaRPr lang="fi-FI" sz="1000" dirty="0"/>
          </a:p>
          <a:p>
            <a:pPr marL="76200" indent="0">
              <a:buClr>
                <a:schemeClr val="accent1"/>
              </a:buClr>
              <a:buNone/>
            </a:pPr>
            <a:r>
              <a:rPr lang="fi-FI" sz="1050" dirty="0">
                <a:solidFill>
                  <a:srgbClr val="33CC33"/>
                </a:solidFill>
              </a:rPr>
              <a:t>Green</a:t>
            </a:r>
            <a:r>
              <a:rPr lang="fi-FI" sz="1050" dirty="0">
                <a:solidFill>
                  <a:srgbClr val="00FF00"/>
                </a:solidFill>
              </a:rPr>
              <a:t> </a:t>
            </a:r>
            <a:r>
              <a:rPr lang="fi-FI" sz="1050" dirty="0" err="1">
                <a:solidFill>
                  <a:schemeClr val="tx1"/>
                </a:solidFill>
              </a:rPr>
              <a:t>area</a:t>
            </a:r>
            <a:r>
              <a:rPr lang="fi-FI" sz="1050" dirty="0">
                <a:solidFill>
                  <a:schemeClr val="tx1"/>
                </a:solidFill>
              </a:rPr>
              <a:t> = </a:t>
            </a:r>
            <a:r>
              <a:rPr lang="fi-FI" sz="1050" dirty="0" err="1">
                <a:solidFill>
                  <a:schemeClr val="tx1"/>
                </a:solidFill>
              </a:rPr>
              <a:t>positively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lang="fi-FI" sz="1050" dirty="0">
              <a:solidFill>
                <a:schemeClr val="tx1"/>
              </a:solidFill>
            </a:endParaRPr>
          </a:p>
          <a:p>
            <a:pPr marL="76200" indent="0">
              <a:buClr>
                <a:schemeClr val="accent1"/>
              </a:buClr>
              <a:buNone/>
            </a:pPr>
            <a:r>
              <a:rPr lang="fi-FI" sz="1050" dirty="0">
                <a:solidFill>
                  <a:srgbClr val="FF0000"/>
                </a:solidFill>
              </a:rPr>
              <a:t>Red </a:t>
            </a:r>
            <a:r>
              <a:rPr lang="fi-FI" sz="1050" dirty="0" err="1">
                <a:solidFill>
                  <a:schemeClr val="tx1"/>
                </a:solidFill>
              </a:rPr>
              <a:t>area</a:t>
            </a:r>
            <a:r>
              <a:rPr lang="fi-FI" sz="1050" dirty="0">
                <a:solidFill>
                  <a:schemeClr val="tx1"/>
                </a:solidFill>
              </a:rPr>
              <a:t> = </a:t>
            </a:r>
            <a:r>
              <a:rPr lang="fi-FI" sz="1050" dirty="0" err="1">
                <a:solidFill>
                  <a:schemeClr val="tx1"/>
                </a:solidFill>
              </a:rPr>
              <a:t>negatively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sz="1050" dirty="0">
              <a:solidFill>
                <a:srgbClr val="FF0000"/>
              </a:solidFill>
            </a:endParaRPr>
          </a:p>
          <a:p>
            <a:pPr marL="0" lvl="0" indent="0" algn="l" rtl="0">
              <a:spcBef>
                <a:spcPts val="600"/>
              </a:spcBef>
              <a:spcAft>
                <a:spcPts val="0"/>
              </a:spcAft>
              <a:buNone/>
            </a:pP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712796"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en-GB" sz="1000" b="1" i="1" u="sng" dirty="0"/>
              <a:t>On the right we see culturally common expression for anger</a:t>
            </a:r>
          </a:p>
          <a:p>
            <a:pPr marL="76200" indent="0">
              <a:buClr>
                <a:schemeClr val="accent1"/>
              </a:buClr>
              <a:buFont typeface="Quattrocento Sans"/>
              <a:buNone/>
            </a:pPr>
            <a:endParaRPr lang="en-GB" sz="1000" dirty="0"/>
          </a:p>
          <a:p>
            <a:pPr marL="76200" indent="0">
              <a:buClr>
                <a:schemeClr val="accent1"/>
              </a:buClr>
              <a:buNone/>
            </a:pPr>
            <a:r>
              <a:rPr lang="en-GB" sz="1050" dirty="0">
                <a:solidFill>
                  <a:srgbClr val="FF0000"/>
                </a:solidFill>
              </a:rPr>
              <a:t>Red</a:t>
            </a:r>
            <a:r>
              <a:rPr lang="en-GB" sz="1050" dirty="0">
                <a:solidFill>
                  <a:srgbClr val="33CC33"/>
                </a:solidFill>
              </a:rPr>
              <a:t> </a:t>
            </a:r>
            <a:r>
              <a:rPr lang="en-GB" sz="1050" dirty="0">
                <a:solidFill>
                  <a:schemeClr val="tx1"/>
                </a:solidFill>
              </a:rPr>
              <a:t>area = high muscular activation, many action units (AU) </a:t>
            </a:r>
          </a:p>
          <a:p>
            <a:pPr marL="76200" indent="0">
              <a:buClr>
                <a:schemeClr val="accent1"/>
              </a:buClr>
              <a:buNone/>
            </a:pPr>
            <a:r>
              <a:rPr lang="en-GB" sz="1050" dirty="0">
                <a:solidFill>
                  <a:srgbClr val="00B0F0"/>
                </a:solidFill>
              </a:rPr>
              <a:t>Blue</a:t>
            </a:r>
            <a:r>
              <a:rPr lang="en-GB" sz="1050" dirty="0">
                <a:solidFill>
                  <a:srgbClr val="FF0000"/>
                </a:solidFill>
              </a:rPr>
              <a:t> </a:t>
            </a:r>
            <a:r>
              <a:rPr lang="en-GB" sz="1050" dirty="0">
                <a:solidFill>
                  <a:schemeClr val="tx1"/>
                </a:solidFill>
              </a:rPr>
              <a:t>area = low muscular activation, low AU</a:t>
            </a:r>
          </a:p>
          <a:p>
            <a:pPr marL="0" indent="0">
              <a:buFont typeface="Quattrocento Sans"/>
              <a:buNone/>
            </a:pPr>
            <a:endParaRPr lang="en-GB" sz="1200" dirty="0"/>
          </a:p>
        </p:txBody>
      </p:sp>
    </p:spTree>
    <p:extLst>
      <p:ext uri="{BB962C8B-B14F-4D97-AF65-F5344CB8AC3E}">
        <p14:creationId xmlns:p14="http://schemas.microsoft.com/office/powerpoint/2010/main" val="280222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300411" y="1457587"/>
            <a:ext cx="5874552" cy="1401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100" dirty="0" err="1"/>
              <a:t>Sample</a:t>
            </a:r>
            <a:r>
              <a:rPr lang="fi-FI" sz="1100" dirty="0"/>
              <a:t> </a:t>
            </a:r>
            <a:r>
              <a:rPr lang="fi-FI" sz="1100" dirty="0" err="1"/>
              <a:t>taken</a:t>
            </a:r>
            <a:r>
              <a:rPr lang="fi-FI" sz="1100" dirty="0"/>
              <a:t> </a:t>
            </a:r>
            <a:r>
              <a:rPr lang="fi-FI" sz="1100" dirty="0" err="1"/>
              <a:t>here</a:t>
            </a:r>
            <a:r>
              <a:rPr lang="fi-FI" sz="1100" dirty="0"/>
              <a:t> is a </a:t>
            </a:r>
            <a:r>
              <a:rPr lang="fi-FI" sz="1100" dirty="0" err="1"/>
              <a:t>random</a:t>
            </a:r>
            <a:r>
              <a:rPr lang="fi-FI" sz="1100" dirty="0"/>
              <a:t> </a:t>
            </a:r>
            <a:r>
              <a:rPr lang="fi-FI" sz="1100" dirty="0" err="1"/>
              <a:t>sample</a:t>
            </a:r>
            <a:r>
              <a:rPr lang="fi-FI" sz="1100" dirty="0"/>
              <a:t> </a:t>
            </a:r>
            <a:r>
              <a:rPr lang="fi-FI" sz="1100" dirty="0" err="1"/>
              <a:t>taken</a:t>
            </a:r>
            <a:r>
              <a:rPr lang="fi-FI" sz="1100" dirty="0"/>
              <a:t> </a:t>
            </a:r>
            <a:r>
              <a:rPr lang="fi-FI" sz="1100" dirty="0" err="1"/>
              <a:t>from</a:t>
            </a:r>
            <a:r>
              <a:rPr lang="fi-FI" sz="1100" dirty="0"/>
              <a:t> </a:t>
            </a:r>
            <a:r>
              <a:rPr lang="fi-FI" sz="1100" dirty="0" err="1"/>
              <a:t>start</a:t>
            </a:r>
            <a:r>
              <a:rPr lang="fi-FI" sz="1100" dirty="0"/>
              <a:t> of </a:t>
            </a:r>
            <a:r>
              <a:rPr lang="fi-FI" sz="1100" dirty="0" err="1"/>
              <a:t>the</a:t>
            </a:r>
            <a:r>
              <a:rPr lang="fi-FI" sz="1100" dirty="0"/>
              <a:t> </a:t>
            </a:r>
            <a:r>
              <a:rPr lang="fi-FI" sz="1100" i="1" dirty="0" err="1"/>
              <a:t>test_loader</a:t>
            </a:r>
            <a:r>
              <a:rPr lang="fi-FI" sz="1100" i="1" dirty="0"/>
              <a:t>. </a:t>
            </a:r>
            <a:r>
              <a:rPr lang="fi-FI" sz="1100" dirty="0"/>
              <a:t>By </a:t>
            </a:r>
            <a:r>
              <a:rPr lang="fi-FI" sz="1100" dirty="0" err="1"/>
              <a:t>inspecting</a:t>
            </a:r>
            <a:r>
              <a:rPr lang="fi-FI" sz="1100" dirty="0"/>
              <a:t> </a:t>
            </a:r>
            <a:r>
              <a:rPr lang="fi-FI" sz="1100" dirty="0" err="1"/>
              <a:t>other</a:t>
            </a:r>
            <a:r>
              <a:rPr lang="fi-FI" sz="1100" dirty="0"/>
              <a:t> </a:t>
            </a:r>
            <a:r>
              <a:rPr lang="fi-FI" sz="1100" dirty="0" err="1"/>
              <a:t>samples</a:t>
            </a:r>
            <a:r>
              <a:rPr lang="fi-FI" sz="1100" dirty="0"/>
              <a:t> </a:t>
            </a:r>
            <a:r>
              <a:rPr lang="fi-FI" sz="1100" dirty="0" err="1"/>
              <a:t>by</a:t>
            </a:r>
            <a:r>
              <a:rPr lang="fi-FI" sz="1100" dirty="0"/>
              <a:t> </a:t>
            </a:r>
            <a:r>
              <a:rPr lang="fi-FI" sz="1100" dirty="0" err="1"/>
              <a:t>eye</a:t>
            </a:r>
            <a:r>
              <a:rPr lang="fi-FI" sz="1100" dirty="0"/>
              <a:t>, </a:t>
            </a:r>
            <a:r>
              <a:rPr lang="fi-FI" sz="1100" dirty="0" err="1"/>
              <a:t>the</a:t>
            </a:r>
            <a:r>
              <a:rPr lang="fi-FI" sz="1100" dirty="0"/>
              <a:t> </a:t>
            </a:r>
            <a:r>
              <a:rPr lang="fi-FI" sz="1100" dirty="0" err="1"/>
              <a:t>network</a:t>
            </a:r>
            <a:r>
              <a:rPr lang="fi-FI" sz="1100" dirty="0"/>
              <a:t> </a:t>
            </a:r>
            <a:r>
              <a:rPr lang="fi-FI" sz="1100" dirty="0" err="1"/>
              <a:t>seems</a:t>
            </a:r>
            <a:r>
              <a:rPr lang="fi-FI" sz="1100" dirty="0"/>
              <a:t> to </a:t>
            </a:r>
            <a:r>
              <a:rPr lang="fi-FI" sz="1100" dirty="0" err="1"/>
              <a:t>pay</a:t>
            </a:r>
            <a:r>
              <a:rPr lang="fi-FI" sz="1100" dirty="0"/>
              <a:t> </a:t>
            </a:r>
            <a:r>
              <a:rPr lang="fi-FI" sz="1100" dirty="0" err="1"/>
              <a:t>particularly</a:t>
            </a:r>
            <a:r>
              <a:rPr lang="fi-FI" sz="1100" dirty="0"/>
              <a:t> </a:t>
            </a:r>
            <a:r>
              <a:rPr lang="fi-FI" sz="1100" dirty="0" err="1"/>
              <a:t>much</a:t>
            </a:r>
            <a:r>
              <a:rPr lang="fi-FI" sz="1100" dirty="0"/>
              <a:t> </a:t>
            </a:r>
            <a:r>
              <a:rPr lang="fi-FI" sz="1100" dirty="0" err="1"/>
              <a:t>attentiont</a:t>
            </a:r>
            <a:r>
              <a:rPr lang="fi-FI" sz="1100" dirty="0"/>
              <a:t> to </a:t>
            </a:r>
            <a:r>
              <a:rPr lang="fi-FI" sz="1100" dirty="0" err="1"/>
              <a:t>area</a:t>
            </a:r>
            <a:r>
              <a:rPr lang="fi-FI" sz="1100" dirty="0"/>
              <a:t> </a:t>
            </a:r>
            <a:r>
              <a:rPr lang="fi-FI" sz="1100" dirty="0" err="1"/>
              <a:t>around</a:t>
            </a:r>
            <a:r>
              <a:rPr lang="fi-FI" sz="1100" dirty="0"/>
              <a:t> </a:t>
            </a:r>
            <a:r>
              <a:rPr lang="fi-FI" sz="1100" dirty="0" err="1"/>
              <a:t>nose</a:t>
            </a:r>
            <a:r>
              <a:rPr lang="fi-FI" sz="1100" dirty="0"/>
              <a:t> in </a:t>
            </a:r>
            <a:r>
              <a:rPr lang="fi-FI" sz="1100" dirty="0" err="1"/>
              <a:t>our</a:t>
            </a:r>
            <a:r>
              <a:rPr lang="fi-FI" sz="1100" dirty="0"/>
              <a:t> </a:t>
            </a:r>
            <a:r>
              <a:rPr lang="fi-FI" sz="1100" dirty="0" err="1"/>
              <a:t>predictions</a:t>
            </a:r>
            <a:r>
              <a:rPr lang="fi-FI" sz="1100" dirty="0"/>
              <a:t>.</a:t>
            </a:r>
            <a:endParaRPr lang="fi-FI" sz="1100" i="1" dirty="0"/>
          </a:p>
          <a:p>
            <a:pPr marL="0" lvl="0" indent="0" algn="l" rtl="0">
              <a:spcBef>
                <a:spcPts val="600"/>
              </a:spcBef>
              <a:spcAft>
                <a:spcPts val="0"/>
              </a:spcAft>
              <a:buNone/>
            </a:pPr>
            <a:r>
              <a:rPr lang="fi-FI" sz="1100" dirty="0" err="1"/>
              <a:t>Going</a:t>
            </a:r>
            <a:r>
              <a:rPr lang="fi-FI" sz="1100" dirty="0"/>
              <a:t> </a:t>
            </a:r>
            <a:r>
              <a:rPr lang="fi-FI" sz="1100" dirty="0" err="1"/>
              <a:t>through</a:t>
            </a:r>
            <a:r>
              <a:rPr lang="fi-FI" sz="1100" dirty="0"/>
              <a:t> </a:t>
            </a:r>
            <a:r>
              <a:rPr lang="fi-FI" sz="1100" dirty="0" err="1"/>
              <a:t>network</a:t>
            </a:r>
            <a:r>
              <a:rPr lang="fi-FI" sz="1100" dirty="0"/>
              <a:t> </a:t>
            </a:r>
            <a:r>
              <a:rPr lang="fi-FI" sz="1100" dirty="0" err="1"/>
              <a:t>predictions</a:t>
            </a:r>
            <a:r>
              <a:rPr lang="fi-FI" sz="1100" dirty="0"/>
              <a:t> </a:t>
            </a:r>
            <a:r>
              <a:rPr lang="fi-FI" sz="1100" dirty="0" err="1"/>
              <a:t>would</a:t>
            </a:r>
            <a:r>
              <a:rPr lang="fi-FI" sz="1100" dirty="0"/>
              <a:t> </a:t>
            </a:r>
            <a:r>
              <a:rPr lang="fi-FI" sz="1100" dirty="0" err="1"/>
              <a:t>be</a:t>
            </a:r>
            <a:r>
              <a:rPr lang="fi-FI" sz="1100" dirty="0"/>
              <a:t> a </a:t>
            </a:r>
            <a:r>
              <a:rPr lang="fi-FI" sz="1100" dirty="0" err="1"/>
              <a:t>research</a:t>
            </a:r>
            <a:r>
              <a:rPr lang="fi-FI" sz="1100" dirty="0"/>
              <a:t> on </a:t>
            </a:r>
            <a:r>
              <a:rPr lang="fi-FI" sz="1100" dirty="0" err="1"/>
              <a:t>its</a:t>
            </a:r>
            <a:r>
              <a:rPr lang="fi-FI" sz="1100" dirty="0"/>
              <a:t> </a:t>
            </a:r>
            <a:r>
              <a:rPr lang="fi-FI" sz="1100" dirty="0" err="1"/>
              <a:t>own</a:t>
            </a:r>
            <a:r>
              <a:rPr lang="fi-FI" sz="1100" dirty="0"/>
              <a:t>, and it </a:t>
            </a:r>
            <a:r>
              <a:rPr lang="fi-FI" sz="1100" dirty="0" err="1"/>
              <a:t>would</a:t>
            </a:r>
            <a:r>
              <a:rPr lang="fi-FI" sz="1100" dirty="0"/>
              <a:t> </a:t>
            </a:r>
            <a:r>
              <a:rPr lang="fi-FI" sz="1100" dirty="0" err="1"/>
              <a:t>be</a:t>
            </a:r>
            <a:r>
              <a:rPr lang="fi-FI" sz="1100" dirty="0"/>
              <a:t> </a:t>
            </a:r>
            <a:r>
              <a:rPr lang="fi-FI" sz="1100" dirty="0" err="1"/>
              <a:t>interesting</a:t>
            </a:r>
            <a:r>
              <a:rPr lang="fi-FI" sz="1100" dirty="0"/>
              <a:t> to </a:t>
            </a:r>
            <a:r>
              <a:rPr lang="fi-FI" sz="1100" dirty="0" err="1"/>
              <a:t>reflect</a:t>
            </a:r>
            <a:r>
              <a:rPr lang="fi-FI" sz="1100" dirty="0"/>
              <a:t> on </a:t>
            </a:r>
            <a:r>
              <a:rPr lang="fi-FI" sz="1100" dirty="0" err="1"/>
              <a:t>what</a:t>
            </a:r>
            <a:r>
              <a:rPr lang="fi-FI" sz="1100" dirty="0"/>
              <a:t> </a:t>
            </a:r>
            <a:r>
              <a:rPr lang="fi-FI" sz="1100" dirty="0" err="1"/>
              <a:t>our</a:t>
            </a:r>
            <a:r>
              <a:rPr lang="fi-FI" sz="1100" dirty="0"/>
              <a:t> </a:t>
            </a:r>
            <a:r>
              <a:rPr lang="fi-FI" sz="1100" dirty="0" err="1"/>
              <a:t>network</a:t>
            </a:r>
            <a:r>
              <a:rPr lang="fi-FI" sz="1100" dirty="0"/>
              <a:t> </a:t>
            </a:r>
            <a:r>
              <a:rPr lang="fi-FI" sz="1100" dirty="0" err="1"/>
              <a:t>learns</a:t>
            </a:r>
            <a:r>
              <a:rPr lang="fi-FI" sz="1100" dirty="0"/>
              <a:t>, </a:t>
            </a:r>
            <a:r>
              <a:rPr lang="fi-FI" sz="1100" dirty="0" err="1"/>
              <a:t>based</a:t>
            </a:r>
            <a:r>
              <a:rPr lang="fi-FI" sz="1100" dirty="0"/>
              <a:t> on </a:t>
            </a:r>
            <a:r>
              <a:rPr lang="fi-FI" sz="1100" dirty="0" err="1"/>
              <a:t>the</a:t>
            </a:r>
            <a:r>
              <a:rPr lang="fi-FI" sz="1100" dirty="0"/>
              <a:t> </a:t>
            </a:r>
            <a:r>
              <a:rPr lang="fi-FI" sz="1100" dirty="0" err="1"/>
              <a:t>current</a:t>
            </a:r>
            <a:r>
              <a:rPr lang="fi-FI" sz="1100" dirty="0"/>
              <a:t> </a:t>
            </a:r>
            <a:r>
              <a:rPr lang="fi-FI" sz="1100" dirty="0" err="1"/>
              <a:t>studies</a:t>
            </a:r>
            <a:r>
              <a:rPr lang="fi-FI" sz="1100" dirty="0"/>
              <a:t> and </a:t>
            </a:r>
            <a:r>
              <a:rPr lang="fi-FI" sz="1100" dirty="0" err="1"/>
              <a:t>knowledge</a:t>
            </a:r>
            <a:r>
              <a:rPr lang="fi-FI" sz="1100" dirty="0"/>
              <a:t> </a:t>
            </a:r>
            <a:r>
              <a:rPr lang="fi-FI" sz="1100" dirty="0" err="1"/>
              <a:t>about</a:t>
            </a:r>
            <a:r>
              <a:rPr lang="fi-FI" sz="1100" dirty="0"/>
              <a:t> </a:t>
            </a:r>
            <a:r>
              <a:rPr lang="fi-FI" sz="1100" dirty="0" err="1"/>
              <a:t>facial</a:t>
            </a:r>
            <a:r>
              <a:rPr lang="fi-FI" sz="1100" dirty="0"/>
              <a:t> </a:t>
            </a:r>
            <a:r>
              <a:rPr lang="fi-FI" sz="1100" dirty="0" err="1"/>
              <a:t>muscle</a:t>
            </a:r>
            <a:r>
              <a:rPr lang="fi-FI" sz="1100" dirty="0"/>
              <a:t> </a:t>
            </a:r>
            <a:r>
              <a:rPr lang="fi-FI" sz="1100" dirty="0" err="1"/>
              <a:t>activation</a:t>
            </a:r>
            <a:r>
              <a:rPr lang="fi-FI" sz="1100" dirty="0"/>
              <a:t> </a:t>
            </a:r>
            <a:r>
              <a:rPr lang="fi-FI" sz="1100" dirty="0" err="1"/>
              <a:t>patterns</a:t>
            </a:r>
            <a:r>
              <a:rPr lang="fi-FI" sz="1100" dirty="0"/>
              <a:t>. </a:t>
            </a:r>
            <a:endParaRPr sz="11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100157"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endParaRPr lang="en-GB" sz="1200" dirty="0"/>
          </a:p>
        </p:txBody>
      </p:sp>
    </p:spTree>
    <p:extLst>
      <p:ext uri="{BB962C8B-B14F-4D97-AF65-F5344CB8AC3E}">
        <p14:creationId xmlns:p14="http://schemas.microsoft.com/office/powerpoint/2010/main" val="104935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Class imbalance handling</a:t>
            </a:r>
            <a:endParaRPr dirty="0">
              <a:highlight>
                <a:schemeClr val="accent1"/>
              </a:highlight>
            </a:endParaRPr>
          </a:p>
        </p:txBody>
      </p:sp>
      <p:sp>
        <p:nvSpPr>
          <p:cNvPr id="125" name="Google Shape;125;p17"/>
          <p:cNvSpPr txBox="1">
            <a:spLocks noGrp="1"/>
          </p:cNvSpPr>
          <p:nvPr>
            <p:ph type="body" idx="1"/>
          </p:nvPr>
        </p:nvSpPr>
        <p:spPr>
          <a:xfrm>
            <a:off x="752119" y="1459531"/>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Class </a:t>
            </a:r>
            <a:r>
              <a:rPr lang="fi-FI" sz="1600" dirty="0" err="1"/>
              <a:t>imbalances</a:t>
            </a:r>
            <a:r>
              <a:rPr lang="fi-FI" sz="1600" dirty="0"/>
              <a:t> </a:t>
            </a:r>
            <a:r>
              <a:rPr lang="fi-FI" sz="1600" dirty="0" err="1"/>
              <a:t>were</a:t>
            </a:r>
            <a:r>
              <a:rPr lang="fi-FI" sz="1600" dirty="0"/>
              <a:t> </a:t>
            </a:r>
            <a:r>
              <a:rPr lang="fi-FI" sz="1600" dirty="0" err="1"/>
              <a:t>tried</a:t>
            </a:r>
            <a:r>
              <a:rPr lang="fi-FI" sz="1600" dirty="0"/>
              <a:t> to </a:t>
            </a:r>
            <a:r>
              <a:rPr lang="fi-FI" sz="1600" dirty="0" err="1"/>
              <a:t>solve</a:t>
            </a:r>
            <a:r>
              <a:rPr lang="fi-FI" sz="1600" dirty="0"/>
              <a:t> </a:t>
            </a:r>
            <a:r>
              <a:rPr lang="fi-FI" sz="1600" dirty="0" err="1"/>
              <a:t>with</a:t>
            </a:r>
            <a:r>
              <a:rPr lang="fi-FI" sz="1600" dirty="0"/>
              <a:t> </a:t>
            </a:r>
            <a:r>
              <a:rPr lang="fi-FI" sz="1600" dirty="0" err="1"/>
              <a:t>balancing</a:t>
            </a:r>
            <a:r>
              <a:rPr lang="fi-FI" sz="1600" dirty="0"/>
              <a:t> </a:t>
            </a:r>
            <a:r>
              <a:rPr lang="fi-FI" sz="1600" dirty="0" err="1"/>
              <a:t>the</a:t>
            </a:r>
            <a:r>
              <a:rPr lang="fi-FI" sz="1600" dirty="0"/>
              <a:t> </a:t>
            </a:r>
            <a:r>
              <a:rPr lang="fi-FI" sz="1600" dirty="0" err="1"/>
              <a:t>class</a:t>
            </a:r>
            <a:r>
              <a:rPr lang="fi-FI" sz="1600" dirty="0"/>
              <a:t> </a:t>
            </a:r>
            <a:r>
              <a:rPr lang="fi-FI" sz="1600" dirty="0" err="1"/>
              <a:t>weight</a:t>
            </a:r>
            <a:r>
              <a:rPr lang="fi-FI" sz="1600" dirty="0"/>
              <a:t> </a:t>
            </a:r>
            <a:r>
              <a:rPr lang="fi-FI" sz="1600" dirty="0" err="1"/>
              <a:t>inversely</a:t>
            </a:r>
            <a:r>
              <a:rPr lang="fi-FI" sz="1600" dirty="0"/>
              <a:t> </a:t>
            </a:r>
            <a:r>
              <a:rPr lang="fi-FI" sz="1600" dirty="0" err="1"/>
              <a:t>proportionally</a:t>
            </a:r>
            <a:r>
              <a:rPr lang="fi-FI" sz="1600" dirty="0"/>
              <a:t> to </a:t>
            </a:r>
            <a:r>
              <a:rPr lang="fi-FI" sz="1600" dirty="0" err="1"/>
              <a:t>class</a:t>
            </a:r>
            <a:r>
              <a:rPr lang="fi-FI" sz="1600" dirty="0"/>
              <a:t> </a:t>
            </a:r>
            <a:r>
              <a:rPr lang="fi-FI" sz="1600" dirty="0" err="1"/>
              <a:t>frequencies</a:t>
            </a:r>
            <a:endParaRPr lang="fi-FI" sz="1600" dirty="0"/>
          </a:p>
          <a:p>
            <a:pPr marL="457200" lvl="0" indent="-381000" algn="l" rtl="0">
              <a:spcBef>
                <a:spcPts val="600"/>
              </a:spcBef>
              <a:spcAft>
                <a:spcPts val="0"/>
              </a:spcAft>
              <a:buClr>
                <a:schemeClr val="accent1"/>
              </a:buClr>
              <a:buSzPts val="2400"/>
              <a:buChar char="◉"/>
            </a:pPr>
            <a:r>
              <a:rPr lang="fi-FI" sz="1600" dirty="0" err="1"/>
              <a:t>Other</a:t>
            </a:r>
            <a:r>
              <a:rPr lang="fi-FI" sz="1600" dirty="0"/>
              <a:t> </a:t>
            </a:r>
            <a:r>
              <a:rPr lang="fi-FI" sz="1600" dirty="0" err="1"/>
              <a:t>approach</a:t>
            </a:r>
            <a:r>
              <a:rPr lang="fi-FI" sz="1600" dirty="0"/>
              <a:t> </a:t>
            </a:r>
            <a:r>
              <a:rPr lang="fi-FI" sz="1600" dirty="0" err="1"/>
              <a:t>was</a:t>
            </a:r>
            <a:r>
              <a:rPr lang="fi-FI" sz="1600" dirty="0"/>
              <a:t> to </a:t>
            </a:r>
            <a:r>
              <a:rPr lang="fi-FI" sz="1600" dirty="0" err="1"/>
              <a:t>use</a:t>
            </a:r>
            <a:r>
              <a:rPr lang="fi-FI" sz="1600" dirty="0"/>
              <a:t> SMOTE </a:t>
            </a:r>
            <a:r>
              <a:rPr lang="fi-FI" sz="1600" dirty="0" err="1"/>
              <a:t>by</a:t>
            </a:r>
            <a:r>
              <a:rPr lang="fi-FI" sz="1600" dirty="0"/>
              <a:t> </a:t>
            </a:r>
            <a:r>
              <a:rPr lang="fi-FI" sz="1600" dirty="0" err="1"/>
              <a:t>synthesizing</a:t>
            </a:r>
            <a:r>
              <a:rPr lang="fi-FI" sz="1600" dirty="0"/>
              <a:t> data to </a:t>
            </a:r>
            <a:r>
              <a:rPr lang="fi-FI" sz="1600" dirty="0" err="1"/>
              <a:t>be</a:t>
            </a:r>
            <a:r>
              <a:rPr lang="fi-FI" sz="1600" dirty="0"/>
              <a:t> </a:t>
            </a:r>
            <a:r>
              <a:rPr lang="fi-FI" sz="1600" dirty="0" err="1"/>
              <a:t>balanced</a:t>
            </a:r>
            <a:r>
              <a:rPr lang="fi-FI" sz="1600" dirty="0"/>
              <a:t>. </a:t>
            </a:r>
            <a:r>
              <a:rPr lang="fi-FI" sz="1600" dirty="0" err="1"/>
              <a:t>This</a:t>
            </a:r>
            <a:r>
              <a:rPr lang="fi-FI" sz="1600" dirty="0"/>
              <a:t> </a:t>
            </a:r>
            <a:r>
              <a:rPr lang="fi-FI" sz="1600" dirty="0" err="1"/>
              <a:t>approach</a:t>
            </a:r>
            <a:r>
              <a:rPr lang="fi-FI" sz="1600" dirty="0"/>
              <a:t> </a:t>
            </a:r>
            <a:r>
              <a:rPr lang="fi-FI" sz="1600" dirty="0" err="1"/>
              <a:t>slightly</a:t>
            </a:r>
            <a:r>
              <a:rPr lang="fi-FI" sz="1600" dirty="0"/>
              <a:t> </a:t>
            </a:r>
            <a:r>
              <a:rPr lang="fi-FI" sz="1600" dirty="0" err="1"/>
              <a:t>reduced</a:t>
            </a:r>
            <a:r>
              <a:rPr lang="fi-FI" sz="1600" dirty="0"/>
              <a:t> </a:t>
            </a:r>
            <a:r>
              <a:rPr lang="fi-FI" sz="1600" dirty="0" err="1"/>
              <a:t>the</a:t>
            </a:r>
            <a:r>
              <a:rPr lang="fi-FI" sz="1600" dirty="0"/>
              <a:t> </a:t>
            </a:r>
            <a:r>
              <a:rPr lang="fi-FI" sz="1600" dirty="0" err="1"/>
              <a:t>performance</a:t>
            </a:r>
            <a:r>
              <a:rPr lang="fi-FI" sz="1600" dirty="0"/>
              <a:t>, and it </a:t>
            </a:r>
            <a:r>
              <a:rPr lang="fi-FI" sz="1600" dirty="0" err="1"/>
              <a:t>was</a:t>
            </a:r>
            <a:r>
              <a:rPr lang="fi-FI" sz="1600" dirty="0"/>
              <a:t> </a:t>
            </a:r>
            <a:r>
              <a:rPr lang="fi-FI" sz="1600" dirty="0" err="1"/>
              <a:t>discarded</a:t>
            </a:r>
            <a:endParaRPr lang="fi-FI" sz="1600" dirty="0"/>
          </a:p>
          <a:p>
            <a:pPr marL="457200" lvl="0" indent="-381000" algn="l" rtl="0">
              <a:spcBef>
                <a:spcPts val="600"/>
              </a:spcBef>
              <a:spcAft>
                <a:spcPts val="0"/>
              </a:spcAft>
              <a:buClr>
                <a:schemeClr val="accent1"/>
              </a:buClr>
              <a:buSzPts val="2400"/>
              <a:buChar char="◉"/>
            </a:pPr>
            <a:r>
              <a:rPr lang="fi-FI" sz="1600" dirty="0"/>
              <a:t>Cross </a:t>
            </a:r>
            <a:r>
              <a:rPr lang="fi-FI" sz="1600" dirty="0" err="1"/>
              <a:t>validation</a:t>
            </a:r>
            <a:r>
              <a:rPr lang="fi-FI" sz="1600" dirty="0"/>
              <a:t> </a:t>
            </a:r>
            <a:r>
              <a:rPr lang="fi-FI" sz="1600" dirty="0" err="1"/>
              <a:t>was</a:t>
            </a:r>
            <a:r>
              <a:rPr lang="fi-FI" sz="1600" dirty="0"/>
              <a:t> </a:t>
            </a:r>
            <a:r>
              <a:rPr lang="fi-FI" sz="1600" dirty="0" err="1"/>
              <a:t>used</a:t>
            </a:r>
            <a:r>
              <a:rPr lang="fi-FI" sz="1600" dirty="0"/>
              <a:t> in </a:t>
            </a:r>
            <a:r>
              <a:rPr lang="fi-FI" sz="1600" dirty="0" err="1"/>
              <a:t>conjunction</a:t>
            </a:r>
            <a:r>
              <a:rPr lang="fi-FI" sz="1600" dirty="0"/>
              <a:t> </a:t>
            </a:r>
            <a:r>
              <a:rPr lang="fi-FI" sz="1600" dirty="0" err="1"/>
              <a:t>with</a:t>
            </a:r>
            <a:r>
              <a:rPr lang="fi-FI" sz="1600" dirty="0"/>
              <a:t> hyper-</a:t>
            </a:r>
            <a:r>
              <a:rPr lang="fi-FI" sz="1600" dirty="0" err="1"/>
              <a:t>parameter</a:t>
            </a:r>
            <a:r>
              <a:rPr lang="fi-FI" sz="1600" dirty="0"/>
              <a:t> </a:t>
            </a:r>
            <a:r>
              <a:rPr lang="fi-FI" sz="1600" dirty="0" err="1"/>
              <a:t>optimization</a:t>
            </a:r>
            <a:r>
              <a:rPr lang="fi-FI" sz="1600" dirty="0"/>
              <a:t> </a:t>
            </a:r>
            <a:r>
              <a:rPr lang="fi-FI" sz="1600" dirty="0" err="1"/>
              <a:t>with</a:t>
            </a:r>
            <a:r>
              <a:rPr lang="fi-FI" sz="1600" dirty="0"/>
              <a:t> </a:t>
            </a:r>
            <a:r>
              <a:rPr lang="fi-FI" sz="1600" dirty="0" err="1"/>
              <a:t>sklearn.HalvingGridSearchCV</a:t>
            </a: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42436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Hyperparameter search</a:t>
            </a:r>
            <a:endParaRPr dirty="0">
              <a:highlight>
                <a:schemeClr val="accent1"/>
              </a:highlight>
            </a:endParaRPr>
          </a:p>
        </p:txBody>
      </p:sp>
      <p:sp>
        <p:nvSpPr>
          <p:cNvPr id="125" name="Google Shape;125;p17"/>
          <p:cNvSpPr txBox="1">
            <a:spLocks noGrp="1"/>
          </p:cNvSpPr>
          <p:nvPr>
            <p:ph type="body" idx="1"/>
          </p:nvPr>
        </p:nvSpPr>
        <p:spPr>
          <a:xfrm>
            <a:off x="874867" y="1821184"/>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err="1"/>
              <a:t>Hyperparameters</a:t>
            </a:r>
            <a:r>
              <a:rPr lang="fi-FI" sz="1600" dirty="0"/>
              <a:t> </a:t>
            </a:r>
            <a:r>
              <a:rPr lang="fi-FI" sz="1600" dirty="0" err="1"/>
              <a:t>were</a:t>
            </a:r>
            <a:r>
              <a:rPr lang="fi-FI" sz="1600" dirty="0"/>
              <a:t> </a:t>
            </a:r>
            <a:r>
              <a:rPr lang="fi-FI" sz="1600" dirty="0" err="1"/>
              <a:t>searched</a:t>
            </a:r>
            <a:r>
              <a:rPr lang="fi-FI" sz="1600" dirty="0"/>
              <a:t> for </a:t>
            </a:r>
            <a:r>
              <a:rPr lang="fi-FI" sz="1600" dirty="0" err="1"/>
              <a:t>all</a:t>
            </a:r>
            <a:r>
              <a:rPr lang="fi-FI" sz="1600" dirty="0"/>
              <a:t> of </a:t>
            </a:r>
            <a:r>
              <a:rPr lang="fi-FI" sz="1600" dirty="0" err="1"/>
              <a:t>the</a:t>
            </a:r>
            <a:r>
              <a:rPr lang="fi-FI" sz="1600" dirty="0"/>
              <a:t> </a:t>
            </a:r>
            <a:r>
              <a:rPr lang="fi-FI" sz="1600" dirty="0" err="1"/>
              <a:t>models</a:t>
            </a:r>
            <a:endParaRPr lang="fi-FI" sz="1600" dirty="0"/>
          </a:p>
          <a:p>
            <a:pPr marL="457200" lvl="0" indent="-381000" algn="l" rtl="0">
              <a:spcBef>
                <a:spcPts val="600"/>
              </a:spcBef>
              <a:spcAft>
                <a:spcPts val="0"/>
              </a:spcAft>
              <a:buClr>
                <a:schemeClr val="accent1"/>
              </a:buClr>
              <a:buSzPts val="2400"/>
              <a:buChar char="◉"/>
            </a:pPr>
            <a:r>
              <a:rPr lang="fi-FI" sz="1600" dirty="0" err="1"/>
              <a:t>XGBoost</a:t>
            </a:r>
            <a:r>
              <a:rPr lang="fi-FI" sz="1600" dirty="0"/>
              <a:t> </a:t>
            </a:r>
            <a:r>
              <a:rPr lang="fi-FI" sz="1600" dirty="0" err="1"/>
              <a:t>used</a:t>
            </a:r>
            <a:r>
              <a:rPr lang="fi-FI" sz="1600" dirty="0"/>
              <a:t> </a:t>
            </a:r>
            <a:r>
              <a:rPr lang="fi-FI" sz="1600" dirty="0" err="1"/>
              <a:t>default</a:t>
            </a:r>
            <a:r>
              <a:rPr lang="fi-FI" sz="1600" dirty="0"/>
              <a:t> </a:t>
            </a:r>
            <a:r>
              <a:rPr lang="fi-FI" sz="1600" dirty="0" err="1"/>
              <a:t>hyperparameters</a:t>
            </a:r>
            <a:r>
              <a:rPr lang="fi-FI" sz="1600" dirty="0"/>
              <a:t> </a:t>
            </a:r>
          </a:p>
          <a:p>
            <a:pPr marL="457200" lvl="0" indent="-381000" algn="l" rtl="0">
              <a:spcBef>
                <a:spcPts val="600"/>
              </a:spcBef>
              <a:spcAft>
                <a:spcPts val="0"/>
              </a:spcAft>
              <a:buClr>
                <a:schemeClr val="accent1"/>
              </a:buClr>
              <a:buSzPts val="2400"/>
              <a:buChar char="◉"/>
            </a:pPr>
            <a:r>
              <a:rPr lang="fi-FI" sz="1600" dirty="0" err="1"/>
              <a:t>Hyperparameter</a:t>
            </a:r>
            <a:r>
              <a:rPr lang="fi-FI" sz="1600" dirty="0"/>
              <a:t> </a:t>
            </a:r>
            <a:r>
              <a:rPr lang="fi-FI" sz="1600" dirty="0" err="1"/>
              <a:t>optimization</a:t>
            </a:r>
            <a:r>
              <a:rPr lang="fi-FI" sz="1600" dirty="0"/>
              <a:t> </a:t>
            </a:r>
            <a:r>
              <a:rPr lang="fi-FI" sz="1600" dirty="0" err="1"/>
              <a:t>was</a:t>
            </a:r>
            <a:r>
              <a:rPr lang="fi-FI" sz="1600" dirty="0"/>
              <a:t> </a:t>
            </a:r>
            <a:r>
              <a:rPr lang="fi-FI" sz="1600" dirty="0" err="1"/>
              <a:t>done</a:t>
            </a:r>
            <a:r>
              <a:rPr lang="fi-FI" sz="1600" dirty="0"/>
              <a:t> </a:t>
            </a:r>
            <a:r>
              <a:rPr lang="fi-FI" sz="1600" dirty="0" err="1"/>
              <a:t>with</a:t>
            </a:r>
            <a:r>
              <a:rPr lang="fi-FI" sz="1600" dirty="0"/>
              <a:t> </a:t>
            </a:r>
            <a:r>
              <a:rPr lang="fi-FI" sz="1600" dirty="0" err="1"/>
              <a:t>sklearn</a:t>
            </a:r>
            <a:r>
              <a:rPr lang="fi-FI" sz="1600" dirty="0"/>
              <a:t> </a:t>
            </a:r>
            <a:r>
              <a:rPr lang="fi-FI" sz="1600" dirty="0" err="1"/>
              <a:t>experimental</a:t>
            </a:r>
            <a:r>
              <a:rPr lang="fi-FI" sz="1600" dirty="0"/>
              <a:t> </a:t>
            </a:r>
            <a:r>
              <a:rPr lang="fi-FI" sz="1600" i="1" dirty="0" err="1"/>
              <a:t>HalvingGridSearchCV</a:t>
            </a:r>
            <a:endParaRPr lang="fi-FI" sz="1600" i="1" dirty="0"/>
          </a:p>
          <a:p>
            <a:pPr lvl="1" indent="-381000">
              <a:spcBef>
                <a:spcPts val="600"/>
              </a:spcBef>
              <a:buClr>
                <a:schemeClr val="accent1"/>
              </a:buClr>
              <a:buSzPts val="2400"/>
              <a:buChar char="◉"/>
            </a:pPr>
            <a:r>
              <a:rPr lang="fi-FI" sz="1200" i="1" dirty="0" err="1"/>
              <a:t>Uses</a:t>
            </a:r>
            <a:r>
              <a:rPr lang="fi-FI" sz="1200" i="1" dirty="0"/>
              <a:t> </a:t>
            </a:r>
            <a:r>
              <a:rPr lang="fi-FI" sz="1200" i="1" dirty="0" err="1"/>
              <a:t>successive</a:t>
            </a:r>
            <a:r>
              <a:rPr lang="fi-FI" sz="1200" i="1" dirty="0"/>
              <a:t> </a:t>
            </a:r>
            <a:r>
              <a:rPr lang="fi-FI" sz="1200" i="1" dirty="0" err="1"/>
              <a:t>halving</a:t>
            </a:r>
            <a:r>
              <a:rPr lang="fi-FI" sz="1200" i="1" dirty="0"/>
              <a:t> </a:t>
            </a:r>
            <a:r>
              <a:rPr lang="fi-FI" sz="1200" i="1" dirty="0" err="1"/>
              <a:t>strategy</a:t>
            </a:r>
            <a:r>
              <a:rPr lang="fi-FI" sz="1200" i="1" dirty="0"/>
              <a:t>, </a:t>
            </a:r>
            <a:r>
              <a:rPr lang="fi-FI" sz="1200" i="1" dirty="0" err="1"/>
              <a:t>which</a:t>
            </a:r>
            <a:r>
              <a:rPr lang="fi-FI" sz="1200" i="1" dirty="0"/>
              <a:t> </a:t>
            </a:r>
            <a:r>
              <a:rPr lang="fi-FI" sz="1200" i="1" dirty="0" err="1"/>
              <a:t>basically</a:t>
            </a:r>
            <a:r>
              <a:rPr lang="fi-FI" sz="1200" i="1" dirty="0"/>
              <a:t> </a:t>
            </a:r>
            <a:r>
              <a:rPr lang="fi-FI" sz="1200" i="1" dirty="0" err="1"/>
              <a:t>means</a:t>
            </a:r>
            <a:r>
              <a:rPr lang="fi-FI" sz="1200" i="1" dirty="0"/>
              <a:t> </a:t>
            </a:r>
            <a:r>
              <a:rPr lang="fi-FI" sz="1200" i="1" dirty="0" err="1"/>
              <a:t>that</a:t>
            </a:r>
            <a:r>
              <a:rPr lang="fi-FI" sz="1200" i="1" dirty="0"/>
              <a:t> it </a:t>
            </a:r>
            <a:r>
              <a:rPr lang="fi-FI" sz="1200" i="1" dirty="0" err="1"/>
              <a:t>terminates</a:t>
            </a:r>
            <a:r>
              <a:rPr lang="fi-FI" sz="1200" i="1" dirty="0"/>
              <a:t> </a:t>
            </a:r>
            <a:r>
              <a:rPr lang="fi-FI" sz="1200" i="1" dirty="0" err="1"/>
              <a:t>the</a:t>
            </a:r>
            <a:r>
              <a:rPr lang="fi-FI" sz="1200" i="1" dirty="0"/>
              <a:t> </a:t>
            </a:r>
            <a:r>
              <a:rPr lang="fi-FI" sz="1200" i="1" dirty="0" err="1"/>
              <a:t>candidates</a:t>
            </a:r>
            <a:r>
              <a:rPr lang="fi-FI" sz="1200" i="1" dirty="0"/>
              <a:t> </a:t>
            </a:r>
            <a:r>
              <a:rPr lang="fi-FI" sz="1200" i="1" dirty="0" err="1"/>
              <a:t>which</a:t>
            </a:r>
            <a:r>
              <a:rPr lang="fi-FI" sz="1200" i="1" dirty="0"/>
              <a:t> </a:t>
            </a:r>
            <a:r>
              <a:rPr lang="fi-FI" sz="1200" i="1" dirty="0" err="1"/>
              <a:t>aren’t</a:t>
            </a:r>
            <a:r>
              <a:rPr lang="fi-FI" sz="1200" i="1" dirty="0"/>
              <a:t> </a:t>
            </a:r>
            <a:r>
              <a:rPr lang="fi-FI" sz="1200" i="1" dirty="0" err="1"/>
              <a:t>performing</a:t>
            </a:r>
            <a:r>
              <a:rPr lang="fi-FI" sz="1200" i="1" dirty="0"/>
              <a:t> </a:t>
            </a:r>
            <a:r>
              <a:rPr lang="fi-FI" sz="1200" i="1" dirty="0" err="1"/>
              <a:t>well</a:t>
            </a:r>
            <a:r>
              <a:rPr lang="fi-FI" sz="1200" i="1" dirty="0"/>
              <a:t>. </a:t>
            </a:r>
            <a:r>
              <a:rPr lang="fi-FI" sz="1200" i="1" dirty="0" err="1"/>
              <a:t>This</a:t>
            </a:r>
            <a:r>
              <a:rPr lang="fi-FI" sz="1200" i="1" dirty="0"/>
              <a:t> </a:t>
            </a:r>
            <a:r>
              <a:rPr lang="fi-FI" sz="1200" i="1" dirty="0" err="1"/>
              <a:t>speeds</a:t>
            </a:r>
            <a:r>
              <a:rPr lang="fi-FI" sz="1200" i="1" dirty="0"/>
              <a:t> </a:t>
            </a:r>
            <a:r>
              <a:rPr lang="fi-FI" sz="1200" i="1" dirty="0" err="1"/>
              <a:t>up</a:t>
            </a:r>
            <a:r>
              <a:rPr lang="fi-FI" sz="1200" i="1" dirty="0"/>
              <a:t> </a:t>
            </a:r>
            <a:r>
              <a:rPr lang="fi-FI" sz="1200" i="1" dirty="0" err="1"/>
              <a:t>the</a:t>
            </a:r>
            <a:r>
              <a:rPr lang="fi-FI" sz="1200" i="1" dirty="0"/>
              <a:t> </a:t>
            </a:r>
            <a:r>
              <a:rPr lang="fi-FI" sz="1200" i="1" dirty="0" err="1"/>
              <a:t>parameter</a:t>
            </a:r>
            <a:r>
              <a:rPr lang="fi-FI" sz="1200" i="1" dirty="0"/>
              <a:t> </a:t>
            </a:r>
            <a:r>
              <a:rPr lang="fi-FI" sz="1200" i="1" dirty="0" err="1"/>
              <a:t>search</a:t>
            </a:r>
            <a:r>
              <a:rPr lang="fi-FI" sz="1200" i="1" dirty="0"/>
              <a:t> </a:t>
            </a:r>
            <a:r>
              <a:rPr lang="fi-FI" sz="1200" i="1" dirty="0" err="1"/>
              <a:t>greatly</a:t>
            </a:r>
            <a:r>
              <a:rPr lang="fi-FI" sz="1200" i="1" dirty="0"/>
              <a:t>.</a:t>
            </a:r>
            <a:endParaRPr sz="1200" i="1"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847658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CNN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4" name="Google Shape;125;p17">
            <a:extLst>
              <a:ext uri="{FF2B5EF4-FFF2-40B4-BE49-F238E27FC236}">
                <a16:creationId xmlns:a16="http://schemas.microsoft.com/office/drawing/2014/main" id="{3CD5E5E6-E312-4B42-B08B-342EA0AD15C6}"/>
              </a:ext>
            </a:extLst>
          </p:cNvPr>
          <p:cNvSpPr txBox="1">
            <a:spLocks noGrp="1"/>
          </p:cNvSpPr>
          <p:nvPr>
            <p:ph type="body" idx="1"/>
          </p:nvPr>
        </p:nvSpPr>
        <p:spPr>
          <a:xfrm>
            <a:off x="238762" y="1652219"/>
            <a:ext cx="6246521" cy="99225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Recalls</a:t>
            </a:r>
            <a:r>
              <a:rPr lang="fi-FI" sz="1400" dirty="0"/>
              <a:t> </a:t>
            </a:r>
            <a:r>
              <a:rPr lang="fi-FI" sz="1400" dirty="0" err="1"/>
              <a:t>are</a:t>
            </a:r>
            <a:r>
              <a:rPr lang="fi-FI" sz="1400" dirty="0"/>
              <a:t> </a:t>
            </a:r>
            <a:r>
              <a:rPr lang="fi-FI" sz="1400" dirty="0" err="1"/>
              <a:t>slightly</a:t>
            </a:r>
            <a:r>
              <a:rPr lang="fi-FI" sz="1400" dirty="0"/>
              <a:t> </a:t>
            </a:r>
            <a:r>
              <a:rPr lang="fi-FI" sz="1400" dirty="0" err="1"/>
              <a:t>worse</a:t>
            </a:r>
            <a:r>
              <a:rPr lang="fi-FI" sz="1400" dirty="0"/>
              <a:t> </a:t>
            </a:r>
            <a:r>
              <a:rPr lang="fi-FI" sz="1400" dirty="0" err="1"/>
              <a:t>than</a:t>
            </a:r>
            <a:r>
              <a:rPr lang="fi-FI" sz="1400" dirty="0"/>
              <a:t> </a:t>
            </a:r>
            <a:r>
              <a:rPr lang="fi-FI" sz="1400" dirty="0" err="1"/>
              <a:t>precision</a:t>
            </a:r>
            <a:r>
              <a:rPr lang="fi-FI" sz="1400" dirty="0"/>
              <a:t>. </a:t>
            </a:r>
            <a:endParaRPr sz="1100" i="1" dirty="0"/>
          </a:p>
        </p:txBody>
      </p:sp>
      <p:pic>
        <p:nvPicPr>
          <p:cNvPr id="11" name="Kuva 10">
            <a:extLst>
              <a:ext uri="{FF2B5EF4-FFF2-40B4-BE49-F238E27FC236}">
                <a16:creationId xmlns:a16="http://schemas.microsoft.com/office/drawing/2014/main" id="{FD4FC080-E16A-4B41-930C-7870F2C479BD}"/>
              </a:ext>
            </a:extLst>
          </p:cNvPr>
          <p:cNvPicPr>
            <a:picLocks noChangeAspect="1"/>
          </p:cNvPicPr>
          <p:nvPr/>
        </p:nvPicPr>
        <p:blipFill rotWithShape="1">
          <a:blip r:embed="rId3"/>
          <a:srcRect l="8134" t="6777" r="8604" b="6682"/>
          <a:stretch/>
        </p:blipFill>
        <p:spPr>
          <a:xfrm>
            <a:off x="34789" y="2707217"/>
            <a:ext cx="4467637" cy="2127116"/>
          </a:xfrm>
          <a:prstGeom prst="rect">
            <a:avLst/>
          </a:prstGeom>
        </p:spPr>
      </p:pic>
      <p:pic>
        <p:nvPicPr>
          <p:cNvPr id="16" name="Kuva 15">
            <a:extLst>
              <a:ext uri="{FF2B5EF4-FFF2-40B4-BE49-F238E27FC236}">
                <a16:creationId xmlns:a16="http://schemas.microsoft.com/office/drawing/2014/main" id="{B5D0622F-6AC0-40B2-8EF1-4EE75773FDEB}"/>
              </a:ext>
            </a:extLst>
          </p:cNvPr>
          <p:cNvPicPr>
            <a:picLocks noChangeAspect="1"/>
          </p:cNvPicPr>
          <p:nvPr/>
        </p:nvPicPr>
        <p:blipFill rotWithShape="1">
          <a:blip r:embed="rId4"/>
          <a:srcRect l="7682" t="7726" r="8831" b="7685"/>
          <a:stretch/>
        </p:blipFill>
        <p:spPr>
          <a:xfrm>
            <a:off x="4466787" y="2571750"/>
            <a:ext cx="4677213" cy="2192888"/>
          </a:xfrm>
          <a:prstGeom prst="rect">
            <a:avLst/>
          </a:prstGeom>
        </p:spPr>
      </p:pic>
    </p:spTree>
    <p:extLst>
      <p:ext uri="{BB962C8B-B14F-4D97-AF65-F5344CB8AC3E}">
        <p14:creationId xmlns:p14="http://schemas.microsoft.com/office/powerpoint/2010/main" val="134501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PCA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4" name="Kuva 3">
            <a:extLst>
              <a:ext uri="{FF2B5EF4-FFF2-40B4-BE49-F238E27FC236}">
                <a16:creationId xmlns:a16="http://schemas.microsoft.com/office/drawing/2014/main" id="{7A01921D-EB27-4AB8-91A3-B5015072545E}"/>
              </a:ext>
            </a:extLst>
          </p:cNvPr>
          <p:cNvPicPr>
            <a:picLocks noChangeAspect="1"/>
          </p:cNvPicPr>
          <p:nvPr/>
        </p:nvPicPr>
        <p:blipFill rotWithShape="1">
          <a:blip r:embed="rId3"/>
          <a:srcRect l="8747" t="5755" r="8472" b="7263"/>
          <a:stretch/>
        </p:blipFill>
        <p:spPr>
          <a:xfrm>
            <a:off x="5252" y="2746500"/>
            <a:ext cx="4678861" cy="2024988"/>
          </a:xfrm>
          <a:prstGeom prst="rect">
            <a:avLst/>
          </a:prstGeom>
        </p:spPr>
      </p:pic>
      <p:pic>
        <p:nvPicPr>
          <p:cNvPr id="9" name="Kuva 8">
            <a:extLst>
              <a:ext uri="{FF2B5EF4-FFF2-40B4-BE49-F238E27FC236}">
                <a16:creationId xmlns:a16="http://schemas.microsoft.com/office/drawing/2014/main" id="{8D588DA6-1CB4-46DA-93DE-19C0805BFDE7}"/>
              </a:ext>
            </a:extLst>
          </p:cNvPr>
          <p:cNvPicPr>
            <a:picLocks noChangeAspect="1"/>
          </p:cNvPicPr>
          <p:nvPr/>
        </p:nvPicPr>
        <p:blipFill rotWithShape="1">
          <a:blip r:embed="rId4"/>
          <a:srcRect l="8183" t="7616" r="8982" b="9450"/>
          <a:stretch/>
        </p:blipFill>
        <p:spPr>
          <a:xfrm>
            <a:off x="4684113" y="2749187"/>
            <a:ext cx="4393096" cy="2022301"/>
          </a:xfrm>
          <a:prstGeom prst="rect">
            <a:avLst/>
          </a:prstGeom>
        </p:spPr>
      </p:pic>
      <p:sp>
        <p:nvSpPr>
          <p:cNvPr id="14" name="Google Shape;125;p17">
            <a:extLst>
              <a:ext uri="{FF2B5EF4-FFF2-40B4-BE49-F238E27FC236}">
                <a16:creationId xmlns:a16="http://schemas.microsoft.com/office/drawing/2014/main" id="{F7431FF7-286F-4942-A5F3-54968C8A0EA1}"/>
              </a:ext>
            </a:extLst>
          </p:cNvPr>
          <p:cNvSpPr txBox="1">
            <a:spLocks noGrp="1"/>
          </p:cNvSpPr>
          <p:nvPr>
            <p:ph type="body" idx="1"/>
          </p:nvPr>
        </p:nvSpPr>
        <p:spPr>
          <a:xfrm>
            <a:off x="238762" y="1652220"/>
            <a:ext cx="6272041" cy="10942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RBF-SVM and </a:t>
            </a:r>
            <a:r>
              <a:rPr lang="fi-FI" sz="1600" dirty="0" err="1"/>
              <a:t>XGBoostseem</a:t>
            </a:r>
            <a:r>
              <a:rPr lang="fi-FI" sz="1600" dirty="0"/>
              <a:t> to </a:t>
            </a:r>
            <a:r>
              <a:rPr lang="fi-FI" sz="1600" dirty="0" err="1"/>
              <a:t>classify</a:t>
            </a:r>
            <a:r>
              <a:rPr lang="fi-FI" sz="1600" dirty="0"/>
              <a:t> </a:t>
            </a:r>
            <a:r>
              <a:rPr lang="fi-FI" sz="1600" dirty="0" err="1"/>
              <a:t>disgust</a:t>
            </a:r>
            <a:r>
              <a:rPr lang="fi-FI" sz="1600" dirty="0"/>
              <a:t> </a:t>
            </a:r>
            <a:r>
              <a:rPr lang="fi-FI" sz="1600" dirty="0" err="1"/>
              <a:t>rarely</a:t>
            </a:r>
            <a:r>
              <a:rPr lang="fi-FI" sz="1600" dirty="0"/>
              <a:t>, </a:t>
            </a:r>
            <a:r>
              <a:rPr lang="fi-FI" sz="1600" dirty="0" err="1"/>
              <a:t>but</a:t>
            </a:r>
            <a:r>
              <a:rPr lang="fi-FI" sz="1600" dirty="0"/>
              <a:t> </a:t>
            </a:r>
            <a:r>
              <a:rPr lang="fi-FI" sz="1600" dirty="0" err="1"/>
              <a:t>always</a:t>
            </a:r>
            <a:r>
              <a:rPr lang="fi-FI" sz="1600" dirty="0"/>
              <a:t> </a:t>
            </a:r>
            <a:r>
              <a:rPr lang="fi-FI" sz="1600" dirty="0" err="1"/>
              <a:t>classificy</a:t>
            </a:r>
            <a:r>
              <a:rPr lang="fi-FI" sz="1600" dirty="0"/>
              <a:t> it </a:t>
            </a:r>
            <a:r>
              <a:rPr lang="fi-FI" sz="1600" dirty="0" err="1"/>
              <a:t>right</a:t>
            </a:r>
            <a:r>
              <a:rPr lang="fi-FI" sz="1600" dirty="0"/>
              <a:t> – in </a:t>
            </a:r>
            <a:r>
              <a:rPr lang="fi-FI" sz="1600" dirty="0" err="1"/>
              <a:t>other</a:t>
            </a:r>
            <a:r>
              <a:rPr lang="fi-FI" sz="1600" dirty="0"/>
              <a:t> </a:t>
            </a:r>
            <a:r>
              <a:rPr lang="fi-FI" sz="1600" dirty="0" err="1"/>
              <a:t>words</a:t>
            </a:r>
            <a:r>
              <a:rPr lang="fi-FI" sz="1600" dirty="0"/>
              <a:t> it </a:t>
            </a:r>
            <a:r>
              <a:rPr lang="fi-FI" sz="1600" dirty="0" err="1"/>
              <a:t>has</a:t>
            </a:r>
            <a:r>
              <a:rPr lang="fi-FI" sz="1600" dirty="0"/>
              <a:t> </a:t>
            </a:r>
            <a:r>
              <a:rPr lang="fi-FI" sz="1600" dirty="0" err="1"/>
              <a:t>high</a:t>
            </a:r>
            <a:r>
              <a:rPr lang="fi-FI" sz="1600" dirty="0"/>
              <a:t> </a:t>
            </a:r>
            <a:r>
              <a:rPr lang="fi-FI" sz="1600" dirty="0" err="1"/>
              <a:t>precision</a:t>
            </a:r>
            <a:r>
              <a:rPr lang="fi-FI" sz="1600" dirty="0"/>
              <a:t> </a:t>
            </a:r>
            <a:r>
              <a:rPr lang="fi-FI" sz="1600" dirty="0" err="1"/>
              <a:t>but</a:t>
            </a:r>
            <a:r>
              <a:rPr lang="fi-FI" sz="1600" dirty="0"/>
              <a:t> </a:t>
            </a:r>
            <a:r>
              <a:rPr lang="fi-FI" sz="1600" dirty="0" err="1"/>
              <a:t>low</a:t>
            </a:r>
            <a:r>
              <a:rPr lang="fi-FI" sz="1600" dirty="0"/>
              <a:t> </a:t>
            </a:r>
            <a:r>
              <a:rPr lang="fi-FI" sz="1600" dirty="0" err="1"/>
              <a:t>recall</a:t>
            </a:r>
            <a:endParaRPr sz="1200" dirty="0"/>
          </a:p>
        </p:txBody>
      </p:sp>
    </p:spTree>
    <p:extLst>
      <p:ext uri="{BB962C8B-B14F-4D97-AF65-F5344CB8AC3E}">
        <p14:creationId xmlns:p14="http://schemas.microsoft.com/office/powerpoint/2010/main" val="3366055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HOG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1324EADE-AAB0-4AB2-B39B-BF41C5896DB3}"/>
              </a:ext>
            </a:extLst>
          </p:cNvPr>
          <p:cNvPicPr>
            <a:picLocks noChangeAspect="1"/>
          </p:cNvPicPr>
          <p:nvPr/>
        </p:nvPicPr>
        <p:blipFill rotWithShape="1">
          <a:blip r:embed="rId3"/>
          <a:srcRect l="8913" t="7173" r="9076" b="7754"/>
          <a:stretch/>
        </p:blipFill>
        <p:spPr>
          <a:xfrm>
            <a:off x="0" y="2875174"/>
            <a:ext cx="4815508" cy="1873230"/>
          </a:xfrm>
          <a:prstGeom prst="rect">
            <a:avLst/>
          </a:prstGeom>
        </p:spPr>
      </p:pic>
      <p:pic>
        <p:nvPicPr>
          <p:cNvPr id="6" name="Kuva 5">
            <a:extLst>
              <a:ext uri="{FF2B5EF4-FFF2-40B4-BE49-F238E27FC236}">
                <a16:creationId xmlns:a16="http://schemas.microsoft.com/office/drawing/2014/main" id="{804CBD3A-4915-43FC-8BBD-3BA95E7E9B0E}"/>
              </a:ext>
            </a:extLst>
          </p:cNvPr>
          <p:cNvPicPr>
            <a:picLocks noChangeAspect="1"/>
          </p:cNvPicPr>
          <p:nvPr/>
        </p:nvPicPr>
        <p:blipFill rotWithShape="1">
          <a:blip r:embed="rId4"/>
          <a:srcRect l="8225" t="7447" r="8225" b="7119"/>
          <a:stretch/>
        </p:blipFill>
        <p:spPr>
          <a:xfrm>
            <a:off x="4815508" y="2561944"/>
            <a:ext cx="4276419" cy="2186460"/>
          </a:xfrm>
          <a:prstGeom prst="rect">
            <a:avLst/>
          </a:prstGeom>
        </p:spPr>
      </p:pic>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280013" y="1402419"/>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are</a:t>
            </a:r>
            <a:r>
              <a:rPr lang="fi-FI" sz="1600" dirty="0"/>
              <a:t> </a:t>
            </a:r>
            <a:r>
              <a:rPr lang="fi-FI" sz="1600" dirty="0" err="1"/>
              <a:t>the</a:t>
            </a:r>
            <a:r>
              <a:rPr lang="fi-FI" sz="1600" dirty="0"/>
              <a:t> </a:t>
            </a:r>
            <a:r>
              <a:rPr lang="fi-FI" sz="1600" dirty="0" err="1"/>
              <a:t>easiest</a:t>
            </a:r>
            <a:r>
              <a:rPr lang="fi-FI" sz="1600" dirty="0"/>
              <a:t> </a:t>
            </a:r>
            <a:r>
              <a:rPr lang="fi-FI" sz="1600" dirty="0" err="1"/>
              <a:t>metrics</a:t>
            </a:r>
            <a:r>
              <a:rPr lang="fi-FI" sz="1600" dirty="0"/>
              <a:t> to </a:t>
            </a:r>
            <a:r>
              <a:rPr lang="fi-FI" sz="1600" dirty="0" err="1"/>
              <a:t>interpret</a:t>
            </a:r>
            <a:r>
              <a:rPr lang="fi-FI" sz="1600" dirty="0"/>
              <a:t>. Here </a:t>
            </a:r>
            <a:r>
              <a:rPr lang="fi-FI" sz="1600" dirty="0" err="1"/>
              <a:t>we</a:t>
            </a:r>
            <a:r>
              <a:rPr lang="fi-FI" sz="1600" dirty="0"/>
              <a:t> </a:t>
            </a:r>
            <a:r>
              <a:rPr lang="fi-FI" sz="1600" dirty="0" err="1"/>
              <a:t>see</a:t>
            </a:r>
            <a:r>
              <a:rPr lang="fi-FI" sz="1600" dirty="0"/>
              <a:t> </a:t>
            </a:r>
            <a:r>
              <a:rPr lang="fi-FI" sz="1600" dirty="0" err="1"/>
              <a:t>that</a:t>
            </a:r>
            <a:r>
              <a:rPr lang="fi-FI" sz="1600" dirty="0"/>
              <a:t> </a:t>
            </a:r>
            <a:r>
              <a:rPr lang="fi-FI" sz="1600" dirty="0" err="1"/>
              <a:t>easiest</a:t>
            </a:r>
            <a:r>
              <a:rPr lang="fi-FI" sz="1600" dirty="0"/>
              <a:t> </a:t>
            </a:r>
            <a:r>
              <a:rPr lang="fi-FI" sz="1600" dirty="0" err="1"/>
              <a:t>recall</a:t>
            </a:r>
            <a:r>
              <a:rPr lang="fi-FI" sz="1600" dirty="0"/>
              <a:t> </a:t>
            </a:r>
            <a:r>
              <a:rPr lang="fi-FI" sz="1600" dirty="0" err="1"/>
              <a:t>was</a:t>
            </a:r>
            <a:r>
              <a:rPr lang="fi-FI" sz="1600" dirty="0"/>
              <a:t> </a:t>
            </a:r>
            <a:r>
              <a:rPr lang="fi-FI" sz="1600" dirty="0" err="1"/>
              <a:t>happiness</a:t>
            </a:r>
            <a:r>
              <a:rPr lang="fi-FI" sz="1600" dirty="0"/>
              <a:t>. </a:t>
            </a:r>
          </a:p>
          <a:p>
            <a:pPr marL="457200" lvl="0" indent="-381000" algn="l" rtl="0">
              <a:spcBef>
                <a:spcPts val="600"/>
              </a:spcBef>
              <a:spcAft>
                <a:spcPts val="0"/>
              </a:spcAft>
              <a:buClr>
                <a:schemeClr val="accent1"/>
              </a:buClr>
              <a:buSzPts val="2400"/>
              <a:buChar char="◉"/>
            </a:pPr>
            <a:r>
              <a:rPr lang="fi-FI" sz="1600" dirty="0" err="1"/>
              <a:t>Comparison</a:t>
            </a:r>
            <a:r>
              <a:rPr lang="fi-FI" sz="1600" dirty="0"/>
              <a:t> of </a:t>
            </a:r>
            <a:r>
              <a:rPr lang="fi-FI" sz="1600" dirty="0" err="1"/>
              <a:t>algorithms</a:t>
            </a:r>
            <a:r>
              <a:rPr lang="fi-FI" sz="1600" dirty="0"/>
              <a:t> is </a:t>
            </a:r>
            <a:r>
              <a:rPr lang="fi-FI" sz="1600" dirty="0" err="1"/>
              <a:t>hard</a:t>
            </a:r>
            <a:r>
              <a:rPr lang="fi-FI" sz="1600" dirty="0"/>
              <a:t> </a:t>
            </a:r>
            <a:r>
              <a:rPr lang="fi-FI" sz="1600" dirty="0" err="1"/>
              <a:t>with</a:t>
            </a:r>
            <a:r>
              <a:rPr lang="fi-FI" sz="1600" dirty="0"/>
              <a:t> </a:t>
            </a:r>
            <a:r>
              <a:rPr lang="fi-FI" sz="1600" dirty="0" err="1"/>
              <a:t>precision-recall</a:t>
            </a:r>
            <a:r>
              <a:rPr lang="fi-FI" sz="1600" dirty="0"/>
              <a:t>, </a:t>
            </a:r>
            <a:r>
              <a:rPr lang="fi-FI" sz="1600" dirty="0" err="1"/>
              <a:t>if</a:t>
            </a:r>
            <a:r>
              <a:rPr lang="fi-FI" sz="1600" dirty="0"/>
              <a:t> </a:t>
            </a:r>
            <a:r>
              <a:rPr lang="fi-FI" sz="1600" dirty="0" err="1"/>
              <a:t>there’s</a:t>
            </a:r>
            <a:r>
              <a:rPr lang="fi-FI" sz="1600" dirty="0"/>
              <a:t> no </a:t>
            </a:r>
            <a:r>
              <a:rPr lang="fi-FI" sz="1600" dirty="0" err="1"/>
              <a:t>big</a:t>
            </a:r>
            <a:r>
              <a:rPr lang="fi-FI" sz="1600" dirty="0"/>
              <a:t> </a:t>
            </a:r>
            <a:r>
              <a:rPr lang="fi-FI" sz="1600" dirty="0" err="1"/>
              <a:t>differences</a:t>
            </a:r>
            <a:r>
              <a:rPr lang="fi-FI" sz="1600" dirty="0"/>
              <a:t>.</a:t>
            </a:r>
            <a:endParaRPr sz="1200" dirty="0"/>
          </a:p>
        </p:txBody>
      </p:sp>
    </p:spTree>
    <p:extLst>
      <p:ext uri="{BB962C8B-B14F-4D97-AF65-F5344CB8AC3E}">
        <p14:creationId xmlns:p14="http://schemas.microsoft.com/office/powerpoint/2010/main" val="1583875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F1-scores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79"/>
            <a:ext cx="3497791" cy="342938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r>
              <a:rPr lang="fi-FI" sz="1400" dirty="0"/>
              <a:t>. </a:t>
            </a:r>
            <a:r>
              <a:rPr lang="fi-FI" sz="1400" dirty="0" err="1"/>
              <a:t>Interesting</a:t>
            </a:r>
            <a:r>
              <a:rPr lang="fi-FI" sz="1400" dirty="0"/>
              <a:t> </a:t>
            </a:r>
            <a:r>
              <a:rPr lang="fi-FI" sz="1400" dirty="0" err="1"/>
              <a:t>continuation</a:t>
            </a:r>
            <a:r>
              <a:rPr lang="fi-FI" sz="1400" dirty="0"/>
              <a:t> </a:t>
            </a:r>
            <a:r>
              <a:rPr lang="fi-FI" sz="1400" dirty="0" err="1"/>
              <a:t>would</a:t>
            </a:r>
            <a:r>
              <a:rPr lang="fi-FI" sz="1400" dirty="0"/>
              <a:t> </a:t>
            </a:r>
            <a:r>
              <a:rPr lang="fi-FI" sz="1400" dirty="0" err="1"/>
              <a:t>be</a:t>
            </a:r>
            <a:r>
              <a:rPr lang="fi-FI" sz="1400" dirty="0"/>
              <a:t> to </a:t>
            </a:r>
            <a:r>
              <a:rPr lang="fi-FI" sz="1400" dirty="0" err="1"/>
              <a:t>produce</a:t>
            </a:r>
            <a:r>
              <a:rPr lang="fi-FI" sz="1400" dirty="0"/>
              <a:t> </a:t>
            </a:r>
            <a:r>
              <a:rPr lang="fi-FI" sz="1400" dirty="0" err="1"/>
              <a:t>embedding</a:t>
            </a:r>
            <a:r>
              <a:rPr lang="fi-FI" sz="1400" dirty="0"/>
              <a:t> </a:t>
            </a:r>
            <a:r>
              <a:rPr lang="fi-FI" sz="1400" dirty="0" err="1"/>
              <a:t>from</a:t>
            </a:r>
            <a:r>
              <a:rPr lang="fi-FI" sz="1400" dirty="0"/>
              <a:t> </a:t>
            </a:r>
            <a:r>
              <a:rPr lang="fi-FI" sz="1400" dirty="0" err="1"/>
              <a:t>larger</a:t>
            </a:r>
            <a:r>
              <a:rPr lang="fi-FI" sz="1400" dirty="0"/>
              <a:t> </a:t>
            </a:r>
            <a:r>
              <a:rPr lang="fi-FI" sz="1400" dirty="0" err="1"/>
              <a:t>EfficientNet</a:t>
            </a:r>
            <a:r>
              <a:rPr lang="fi-FI" sz="1400" dirty="0"/>
              <a:t>, for </a:t>
            </a:r>
            <a:r>
              <a:rPr lang="fi-FI" sz="1400" dirty="0" err="1"/>
              <a:t>example</a:t>
            </a:r>
            <a:r>
              <a:rPr lang="fi-FI" sz="1400" dirty="0"/>
              <a:t> EfficientNet-v7.</a:t>
            </a:r>
          </a:p>
          <a:p>
            <a:pPr marL="457200" lvl="0" indent="-381000" algn="l" rtl="0">
              <a:spcBef>
                <a:spcPts val="600"/>
              </a:spcBef>
              <a:spcAft>
                <a:spcPts val="0"/>
              </a:spcAft>
              <a:buClr>
                <a:schemeClr val="accent1"/>
              </a:buClr>
              <a:buSzPts val="2400"/>
              <a:buChar char="◉"/>
            </a:pPr>
            <a:r>
              <a:rPr lang="fi-FI" sz="1400" dirty="0"/>
              <a:t>Best </a:t>
            </a:r>
            <a:r>
              <a:rPr lang="fi-FI" sz="1400" dirty="0" err="1"/>
              <a:t>results</a:t>
            </a:r>
            <a:r>
              <a:rPr lang="fi-FI" sz="1400" dirty="0"/>
              <a:t> </a:t>
            </a:r>
            <a:r>
              <a:rPr lang="fi-FI" sz="1400" dirty="0" err="1"/>
              <a:t>are</a:t>
            </a:r>
            <a:r>
              <a:rPr lang="fi-FI" sz="1400" dirty="0"/>
              <a:t> </a:t>
            </a:r>
            <a:r>
              <a:rPr lang="fi-FI" sz="1400" dirty="0" err="1"/>
              <a:t>provided</a:t>
            </a:r>
            <a:r>
              <a:rPr lang="fi-FI" sz="1400" dirty="0"/>
              <a:t> </a:t>
            </a:r>
            <a:r>
              <a:rPr lang="fi-FI" sz="1400" dirty="0" err="1"/>
              <a:t>with</a:t>
            </a:r>
            <a:r>
              <a:rPr lang="fi-FI" sz="1400" dirty="0"/>
              <a:t> </a:t>
            </a:r>
            <a:r>
              <a:rPr lang="fi-FI" sz="1400" dirty="0" err="1"/>
              <a:t>ResNet</a:t>
            </a:r>
            <a:r>
              <a:rPr lang="fi-FI" sz="1400" dirty="0"/>
              <a:t> </a:t>
            </a:r>
            <a:r>
              <a:rPr lang="fi-FI" sz="1400" dirty="0" err="1"/>
              <a:t>which</a:t>
            </a:r>
            <a:r>
              <a:rPr lang="fi-FI" sz="1400" dirty="0"/>
              <a:t> is </a:t>
            </a:r>
            <a:r>
              <a:rPr lang="fi-FI" sz="1400" dirty="0" err="1"/>
              <a:t>also</a:t>
            </a:r>
            <a:r>
              <a:rPr lang="fi-FI" sz="1400" dirty="0"/>
              <a:t> </a:t>
            </a:r>
            <a:r>
              <a:rPr lang="fi-FI" sz="1400" dirty="0" err="1"/>
              <a:t>not</a:t>
            </a:r>
            <a:r>
              <a:rPr lang="fi-FI" sz="1400" dirty="0"/>
              <a:t> </a:t>
            </a:r>
            <a:r>
              <a:rPr lang="fi-FI" sz="1400" dirty="0" err="1"/>
              <a:t>surprise</a:t>
            </a:r>
            <a:r>
              <a:rPr lang="fi-FI" sz="1400" dirty="0"/>
              <a:t>.</a:t>
            </a:r>
          </a:p>
          <a:p>
            <a:pPr marL="457200" lvl="0" indent="-381000" algn="l" rtl="0">
              <a:spcBef>
                <a:spcPts val="600"/>
              </a:spcBef>
              <a:spcAft>
                <a:spcPts val="0"/>
              </a:spcAft>
              <a:buClr>
                <a:schemeClr val="accent1"/>
              </a:buClr>
              <a:buSzPts val="2400"/>
              <a:buChar char="◉"/>
            </a:pPr>
            <a:endParaRPr sz="1100" i="1" dirty="0"/>
          </a:p>
        </p:txBody>
      </p:sp>
      <p:pic>
        <p:nvPicPr>
          <p:cNvPr id="3" name="Kuva 2">
            <a:extLst>
              <a:ext uri="{FF2B5EF4-FFF2-40B4-BE49-F238E27FC236}">
                <a16:creationId xmlns:a16="http://schemas.microsoft.com/office/drawing/2014/main" id="{C05D5E2D-BEAF-4382-AB38-A0A044E91286}"/>
              </a:ext>
            </a:extLst>
          </p:cNvPr>
          <p:cNvPicPr>
            <a:picLocks noChangeAspect="1"/>
          </p:cNvPicPr>
          <p:nvPr/>
        </p:nvPicPr>
        <p:blipFill rotWithShape="1">
          <a:blip r:embed="rId3"/>
          <a:srcRect l="7841" t="6955" r="8279" b="4626"/>
          <a:stretch/>
        </p:blipFill>
        <p:spPr>
          <a:xfrm>
            <a:off x="3694980" y="1541380"/>
            <a:ext cx="5335146" cy="2811952"/>
          </a:xfrm>
          <a:prstGeom prst="rect">
            <a:avLst/>
          </a:prstGeom>
        </p:spPr>
      </p:pic>
    </p:spTree>
    <p:extLst>
      <p:ext uri="{BB962C8B-B14F-4D97-AF65-F5344CB8AC3E}">
        <p14:creationId xmlns:p14="http://schemas.microsoft.com/office/powerpoint/2010/main" val="1383635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84489" y="810988"/>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Ensembles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Majority</a:t>
            </a:r>
            <a:r>
              <a:rPr lang="fi-FI" sz="1400" dirty="0"/>
              <a:t> </a:t>
            </a:r>
            <a:r>
              <a:rPr lang="fi-FI" sz="1400" dirty="0" err="1"/>
              <a:t>voting</a:t>
            </a:r>
            <a:r>
              <a:rPr lang="fi-FI" sz="1400" dirty="0"/>
              <a:t> ensemble </a:t>
            </a:r>
            <a:r>
              <a:rPr lang="fi-FI" sz="1400" dirty="0" err="1"/>
              <a:t>was</a:t>
            </a:r>
            <a:r>
              <a:rPr lang="fi-FI" sz="1400" dirty="0"/>
              <a:t> </a:t>
            </a:r>
            <a:r>
              <a:rPr lang="fi-FI" sz="1400" dirty="0" err="1"/>
              <a:t>tried</a:t>
            </a:r>
            <a:r>
              <a:rPr lang="fi-FI" sz="1400" dirty="0"/>
              <a:t> to </a:t>
            </a:r>
            <a:r>
              <a:rPr lang="fi-FI" sz="1400" dirty="0" err="1"/>
              <a:t>see</a:t>
            </a:r>
            <a:r>
              <a:rPr lang="fi-FI" sz="1400" dirty="0"/>
              <a:t>, </a:t>
            </a:r>
            <a:r>
              <a:rPr lang="fi-FI" sz="1400" dirty="0" err="1"/>
              <a:t>if</a:t>
            </a:r>
            <a:r>
              <a:rPr lang="fi-FI" sz="1400" dirty="0"/>
              <a:t> </a:t>
            </a:r>
            <a:r>
              <a:rPr lang="fi-FI" sz="1400" dirty="0" err="1"/>
              <a:t>the</a:t>
            </a:r>
            <a:r>
              <a:rPr lang="fi-FI" sz="1400" dirty="0"/>
              <a:t> </a:t>
            </a:r>
            <a:r>
              <a:rPr lang="fi-FI" sz="1400" dirty="0" err="1"/>
              <a:t>majority</a:t>
            </a:r>
            <a:r>
              <a:rPr lang="fi-FI" sz="1400" dirty="0"/>
              <a:t> of </a:t>
            </a:r>
            <a:r>
              <a:rPr lang="fi-FI" sz="1400" dirty="0" err="1"/>
              <a:t>classifiers</a:t>
            </a:r>
            <a:r>
              <a:rPr lang="fi-FI" sz="1400" dirty="0"/>
              <a:t> </a:t>
            </a:r>
            <a:r>
              <a:rPr lang="fi-FI" sz="1400" dirty="0" err="1"/>
              <a:t>would</a:t>
            </a:r>
            <a:r>
              <a:rPr lang="fi-FI" sz="1400" dirty="0"/>
              <a:t> </a:t>
            </a:r>
            <a:r>
              <a:rPr lang="fi-FI" sz="1400" dirty="0" err="1"/>
              <a:t>be</a:t>
            </a:r>
            <a:r>
              <a:rPr lang="fi-FI" sz="1400" dirty="0"/>
              <a:t> </a:t>
            </a:r>
            <a:r>
              <a:rPr lang="fi-FI" sz="1400" dirty="0" err="1"/>
              <a:t>more</a:t>
            </a:r>
            <a:r>
              <a:rPr lang="fi-FI" sz="1400" dirty="0"/>
              <a:t> </a:t>
            </a:r>
            <a:r>
              <a:rPr lang="fi-FI" sz="1400" dirty="0" err="1"/>
              <a:t>confident</a:t>
            </a:r>
            <a:r>
              <a:rPr lang="fi-FI" sz="1400" dirty="0"/>
              <a:t> </a:t>
            </a:r>
            <a:r>
              <a:rPr lang="fi-FI" sz="1400" dirty="0" err="1"/>
              <a:t>than</a:t>
            </a:r>
            <a:r>
              <a:rPr lang="fi-FI" sz="1400" dirty="0"/>
              <a:t> </a:t>
            </a:r>
            <a:r>
              <a:rPr lang="fi-FI" sz="1400" dirty="0" err="1"/>
              <a:t>individual</a:t>
            </a:r>
            <a:endParaRPr lang="fi-FI" sz="1400" dirty="0"/>
          </a:p>
        </p:txBody>
      </p:sp>
      <p:sp>
        <p:nvSpPr>
          <p:cNvPr id="8" name="Tekstiruutu 7">
            <a:extLst>
              <a:ext uri="{FF2B5EF4-FFF2-40B4-BE49-F238E27FC236}">
                <a16:creationId xmlns:a16="http://schemas.microsoft.com/office/drawing/2014/main" id="{0649F79E-C623-46D6-8447-2C6B317C9E81}"/>
              </a:ext>
            </a:extLst>
          </p:cNvPr>
          <p:cNvSpPr txBox="1"/>
          <p:nvPr/>
        </p:nvSpPr>
        <p:spPr>
          <a:xfrm>
            <a:off x="3694980" y="1673066"/>
            <a:ext cx="4578874" cy="1461939"/>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Standalone </a:t>
            </a:r>
            <a:r>
              <a:rPr lang="en-GB" sz="1400" dirty="0" err="1">
                <a:latin typeface="Quattrocento Sans" panose="020B0604020202020204" charset="0"/>
              </a:rPr>
              <a:t>ResNet</a:t>
            </a:r>
            <a:r>
              <a:rPr lang="en-GB" sz="1400" dirty="0">
                <a:latin typeface="Quattrocento Sans" panose="020B0604020202020204" charset="0"/>
              </a:rPr>
              <a:t> classifier achieves 57% F1-score, while majority voting ensemble with </a:t>
            </a:r>
            <a:r>
              <a:rPr lang="en-GB" sz="1400" dirty="0" err="1">
                <a:latin typeface="Quattrocento Sans" panose="020B0604020202020204" charset="0"/>
              </a:rPr>
              <a:t>ResNet</a:t>
            </a:r>
            <a:r>
              <a:rPr lang="en-GB" sz="1400" dirty="0">
                <a:latin typeface="Quattrocento Sans" panose="020B0604020202020204" charset="0"/>
              </a:rPr>
              <a:t> in it has 56% F1-score</a:t>
            </a:r>
            <a:endParaRPr lang="en-GB" dirty="0">
              <a:latin typeface="Quattrocento Sans" panose="020B0604020202020204" charset="0"/>
            </a:endParaRPr>
          </a:p>
          <a:p>
            <a:pPr marL="457200" lvl="0" indent="-381000" algn="l" rtl="0">
              <a:spcBef>
                <a:spcPts val="600"/>
              </a:spcBef>
              <a:spcAft>
                <a:spcPts val="0"/>
              </a:spcAft>
              <a:buClr>
                <a:schemeClr val="accent1"/>
              </a:buClr>
              <a:buSzPts val="2400"/>
              <a:buChar char="◉"/>
            </a:pPr>
            <a:r>
              <a:rPr lang="en-GB" sz="1400" dirty="0">
                <a:latin typeface="Quattrocento Sans" panose="020B0604020202020204" charset="0"/>
              </a:rPr>
              <a:t>This suggests that classifier confidence probability should be taken in to account in predictions. This will be left for future work.</a:t>
            </a:r>
          </a:p>
        </p:txBody>
      </p:sp>
      <p:sp>
        <p:nvSpPr>
          <p:cNvPr id="13" name="Tekstiruutu 12">
            <a:extLst>
              <a:ext uri="{FF2B5EF4-FFF2-40B4-BE49-F238E27FC236}">
                <a16:creationId xmlns:a16="http://schemas.microsoft.com/office/drawing/2014/main" id="{44D3F30E-2D84-4592-B150-BD5D5112ACF3}"/>
              </a:ext>
            </a:extLst>
          </p:cNvPr>
          <p:cNvSpPr txBox="1"/>
          <p:nvPr/>
        </p:nvSpPr>
        <p:spPr>
          <a:xfrm>
            <a:off x="197189" y="3993484"/>
            <a:ext cx="8204824" cy="954107"/>
          </a:xfrm>
          <a:prstGeom prst="rect">
            <a:avLst/>
          </a:prstGeom>
          <a:noFill/>
        </p:spPr>
        <p:txBody>
          <a:bodyPr wrap="square">
            <a:spAutoFit/>
          </a:bodyPr>
          <a:lstStyle/>
          <a:p>
            <a:pPr marL="457200" lvl="0" indent="-381000" algn="l" rtl="0">
              <a:spcBef>
                <a:spcPts val="600"/>
              </a:spcBef>
              <a:spcAft>
                <a:spcPts val="0"/>
              </a:spcAft>
              <a:buClr>
                <a:schemeClr val="accent1"/>
              </a:buClr>
              <a:buSzPts val="2400"/>
              <a:buChar char="◉"/>
            </a:pPr>
            <a:r>
              <a:rPr lang="en-GB" sz="1400" b="1" dirty="0">
                <a:latin typeface="Quattrocento Sans" panose="020B0604020202020204" charset="0"/>
              </a:rPr>
              <a:t>Conclusion</a:t>
            </a:r>
            <a:r>
              <a:rPr lang="en-GB" sz="1400" dirty="0">
                <a:latin typeface="Quattrocento Sans" panose="020B0604020202020204" charset="0"/>
              </a:rPr>
              <a:t>: I decided to finally train ResNet-50 with full data, against my initial thought. I ended up with this decision, as it will be end-to-end pipeline which is easy to configure. Using CNN embeddings would result in hard-to-construct pipeline, as we would need the CNN encoder, and SVM as the classifier.</a:t>
            </a:r>
            <a:endParaRPr lang="en-GB" sz="1400" b="1" dirty="0">
              <a:latin typeface="Quattrocento Sans" panose="020B0604020202020204" charset="0"/>
            </a:endParaRPr>
          </a:p>
        </p:txBody>
      </p:sp>
    </p:spTree>
    <p:extLst>
      <p:ext uri="{BB962C8B-B14F-4D97-AF65-F5344CB8AC3E}">
        <p14:creationId xmlns:p14="http://schemas.microsoft.com/office/powerpoint/2010/main" val="298150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Emotion recognition</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765124" y="1938631"/>
            <a:ext cx="3089284" cy="2261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In general</a:t>
            </a:r>
            <a:endParaRPr sz="1200" b="1" dirty="0">
              <a:highlight>
                <a:schemeClr val="accent1"/>
              </a:highlight>
            </a:endParaRPr>
          </a:p>
          <a:p>
            <a:pPr marL="0" lvl="0" indent="0" algn="l" rtl="0">
              <a:spcBef>
                <a:spcPts val="600"/>
              </a:spcBef>
              <a:spcAft>
                <a:spcPts val="0"/>
              </a:spcAft>
              <a:buNone/>
            </a:pPr>
            <a:r>
              <a:rPr lang="en" sz="1000" dirty="0"/>
              <a:t>The traditional view is that emotions can be read from facial expression. This however assumes that person naively expresses his/hers emotions, and that the culture where emotions have been developed is known. </a:t>
            </a:r>
          </a:p>
          <a:p>
            <a:pPr marL="0" lvl="0" indent="0" algn="l" rtl="0">
              <a:spcBef>
                <a:spcPts val="600"/>
              </a:spcBef>
              <a:spcAft>
                <a:spcPts val="0"/>
              </a:spcAft>
              <a:buNone/>
            </a:pPr>
            <a:r>
              <a:rPr lang="fi-FI" sz="1000" dirty="0" err="1"/>
              <a:t>This</a:t>
            </a:r>
            <a:r>
              <a:rPr lang="fi-FI" sz="1000" dirty="0"/>
              <a:t> </a:t>
            </a:r>
            <a:r>
              <a:rPr lang="fi-FI" sz="1000" dirty="0" err="1"/>
              <a:t>view</a:t>
            </a:r>
            <a:r>
              <a:rPr lang="fi-FI" sz="1000" dirty="0"/>
              <a:t> is </a:t>
            </a:r>
            <a:r>
              <a:rPr lang="fi-FI" sz="1000" dirty="0" err="1"/>
              <a:t>challenged</a:t>
            </a:r>
            <a:r>
              <a:rPr lang="fi-FI" sz="1000" dirty="0"/>
              <a:t> in </a:t>
            </a:r>
            <a:r>
              <a:rPr lang="fi-FI" sz="1000" dirty="0" err="1"/>
              <a:t>research</a:t>
            </a:r>
            <a:r>
              <a:rPr lang="fi-FI" sz="1000" dirty="0"/>
              <a:t> paper</a:t>
            </a:r>
            <a:r>
              <a:rPr lang="fi-FI" sz="1000" baseline="30000" dirty="0"/>
              <a:t>1 </a:t>
            </a:r>
            <a:r>
              <a:rPr lang="fi-FI" sz="1000" dirty="0"/>
              <a:t>and is </a:t>
            </a:r>
            <a:r>
              <a:rPr lang="fi-FI" sz="1000" dirty="0" err="1"/>
              <a:t>often</a:t>
            </a:r>
            <a:r>
              <a:rPr lang="fi-FI" sz="1000" dirty="0"/>
              <a:t> </a:t>
            </a:r>
            <a:r>
              <a:rPr lang="fi-FI" sz="1000" dirty="0" err="1"/>
              <a:t>discussed</a:t>
            </a:r>
            <a:r>
              <a:rPr lang="fi-FI" sz="1000" dirty="0"/>
              <a:t> </a:t>
            </a:r>
            <a:r>
              <a:rPr lang="fi-FI" sz="1000" dirty="0" err="1"/>
              <a:t>widely</a:t>
            </a:r>
            <a:r>
              <a:rPr lang="fi-FI" sz="1000" dirty="0"/>
              <a:t>. One </a:t>
            </a:r>
            <a:r>
              <a:rPr lang="fi-FI" sz="1000" dirty="0" err="1"/>
              <a:t>must</a:t>
            </a:r>
            <a:r>
              <a:rPr lang="fi-FI" sz="1000" dirty="0"/>
              <a:t> </a:t>
            </a:r>
            <a:r>
              <a:rPr lang="fi-FI" sz="1000" dirty="0" err="1"/>
              <a:t>be</a:t>
            </a:r>
            <a:r>
              <a:rPr lang="fi-FI" sz="1000" dirty="0"/>
              <a:t> </a:t>
            </a:r>
            <a:r>
              <a:rPr lang="fi-FI" sz="1000" dirty="0" err="1"/>
              <a:t>careful</a:t>
            </a:r>
            <a:r>
              <a:rPr lang="fi-FI" sz="1000" dirty="0"/>
              <a:t> to </a:t>
            </a:r>
            <a:r>
              <a:rPr lang="fi-FI" sz="1000" dirty="0" err="1"/>
              <a:t>state</a:t>
            </a:r>
            <a:r>
              <a:rPr lang="fi-FI" sz="1000" dirty="0"/>
              <a:t> </a:t>
            </a:r>
            <a:r>
              <a:rPr lang="fi-FI" sz="1000" dirty="0" err="1"/>
              <a:t>whether</a:t>
            </a:r>
            <a:r>
              <a:rPr lang="fi-FI" sz="1000" dirty="0"/>
              <a:t> a </a:t>
            </a:r>
            <a:r>
              <a:rPr lang="fi-FI" sz="1000" dirty="0" err="1"/>
              <a:t>machine</a:t>
            </a:r>
            <a:r>
              <a:rPr lang="fi-FI" sz="1000" dirty="0"/>
              <a:t> is </a:t>
            </a:r>
            <a:r>
              <a:rPr lang="fi-FI" sz="1000" dirty="0" err="1"/>
              <a:t>able</a:t>
            </a:r>
            <a:r>
              <a:rPr lang="fi-FI" sz="1000" dirty="0"/>
              <a:t> to </a:t>
            </a:r>
            <a:r>
              <a:rPr lang="fi-FI" sz="1000" i="1" dirty="0" err="1"/>
              <a:t>read</a:t>
            </a:r>
            <a:r>
              <a:rPr lang="fi-FI" sz="1000" i="1" dirty="0"/>
              <a:t> </a:t>
            </a:r>
            <a:r>
              <a:rPr lang="fi-FI" sz="1000" i="1" dirty="0" err="1"/>
              <a:t>emotions</a:t>
            </a:r>
            <a:r>
              <a:rPr lang="fi-FI" sz="1000" dirty="0"/>
              <a:t>, </a:t>
            </a:r>
            <a:r>
              <a:rPr lang="fi-FI" sz="1000" dirty="0" err="1"/>
              <a:t>or</a:t>
            </a:r>
            <a:r>
              <a:rPr lang="fi-FI" sz="1000" dirty="0"/>
              <a:t> </a:t>
            </a:r>
            <a:r>
              <a:rPr lang="fi-FI" sz="1000" dirty="0" err="1"/>
              <a:t>give</a:t>
            </a:r>
            <a:r>
              <a:rPr lang="fi-FI" sz="1000" dirty="0"/>
              <a:t> </a:t>
            </a:r>
            <a:r>
              <a:rPr lang="fi-FI" sz="1000" dirty="0" err="1"/>
              <a:t>probabilistic</a:t>
            </a:r>
            <a:r>
              <a:rPr lang="fi-FI" sz="1000" dirty="0"/>
              <a:t> </a:t>
            </a:r>
            <a:r>
              <a:rPr lang="fi-FI" sz="1000" dirty="0" err="1"/>
              <a:t>predictions</a:t>
            </a:r>
            <a:r>
              <a:rPr lang="fi-FI" sz="1000" dirty="0"/>
              <a:t> on </a:t>
            </a:r>
            <a:r>
              <a:rPr lang="fi-FI" sz="1000" dirty="0" err="1"/>
              <a:t>stationary</a:t>
            </a:r>
            <a:r>
              <a:rPr lang="fi-FI" sz="1000" dirty="0"/>
              <a:t> </a:t>
            </a:r>
            <a:r>
              <a:rPr lang="fi-FI" sz="1000" dirty="0" err="1"/>
              <a:t>images</a:t>
            </a:r>
            <a:r>
              <a:rPr lang="fi-FI" sz="1000" dirty="0"/>
              <a:t>.</a:t>
            </a:r>
            <a:endParaRPr sz="1000" i="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4619532" y="1959840"/>
            <a:ext cx="3759344" cy="267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Why is it a problem?</a:t>
            </a:r>
          </a:p>
          <a:p>
            <a:pPr marL="0" indent="0">
              <a:buNone/>
            </a:pPr>
            <a:r>
              <a:rPr lang="en-GB" sz="1000" dirty="0"/>
              <a:t>Assigning true emotion from facial expression is hard. Assigning it based on a image without context is even harder. We can learn to assign certain facial muscle movements to certain emotions by having prior knowledge about the culture and learned behaviours by using maximum likelihood. </a:t>
            </a:r>
          </a:p>
          <a:p>
            <a:pPr marL="0" indent="0">
              <a:buNone/>
            </a:pPr>
            <a:r>
              <a:rPr lang="en-GB" sz="1000" dirty="0"/>
              <a:t>Figuring the true emotion behind the facial expression is much harder problem. It requires context. In order to truly assign emotion to a situation, we would not only need the previous event but also other events where similar emotions might arise, and interpolate based on that knowledge.</a:t>
            </a:r>
          </a:p>
          <a:p>
            <a:pPr marL="0" indent="0">
              <a:buNone/>
            </a:pPr>
            <a:r>
              <a:rPr lang="en-GB" sz="1000" dirty="0"/>
              <a:t>For this contest we simply treat the emotion recognition as image classification, and forget about the practical applications and </a:t>
            </a:r>
            <a:r>
              <a:rPr lang="en-GB" sz="1000" dirty="0" err="1"/>
              <a:t>philosphy</a:t>
            </a:r>
            <a:r>
              <a:rPr lang="en-GB" sz="1000" dirty="0"/>
              <a:t>.</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Tekstiruutu 10">
            <a:extLst>
              <a:ext uri="{FF2B5EF4-FFF2-40B4-BE49-F238E27FC236}">
                <a16:creationId xmlns:a16="http://schemas.microsoft.com/office/drawing/2014/main" id="{A1FF43A2-12FF-4B75-89EE-2B1560150DA5}"/>
              </a:ext>
            </a:extLst>
          </p:cNvPr>
          <p:cNvSpPr txBox="1"/>
          <p:nvPr/>
        </p:nvSpPr>
        <p:spPr>
          <a:xfrm>
            <a:off x="52073" y="4838929"/>
            <a:ext cx="6347773"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https://www.ncbi.nlm.nih.gov/pmc/articles/PMC6640856/, https://www.youtube.com/watch?v=5LTPu_g1KC0</a:t>
            </a:r>
            <a:endParaRPr lang="en-GB" sz="800" baseline="30000" dirty="0">
              <a:solidFill>
                <a:schemeClr val="accent6"/>
              </a:solidFill>
            </a:endParaRPr>
          </a:p>
        </p:txBody>
      </p:sp>
    </p:spTree>
    <p:extLst>
      <p:ext uri="{BB962C8B-B14F-4D97-AF65-F5344CB8AC3E}">
        <p14:creationId xmlns:p14="http://schemas.microsoft.com/office/powerpoint/2010/main" val="121872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128766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Final training</a:t>
            </a:r>
            <a:endParaRPr dirty="0">
              <a:highlight>
                <a:schemeClr val="accent1"/>
              </a:highlight>
            </a:endParaRPr>
          </a:p>
        </p:txBody>
      </p:sp>
      <p:sp>
        <p:nvSpPr>
          <p:cNvPr id="125" name="Google Shape;125;p17"/>
          <p:cNvSpPr txBox="1">
            <a:spLocks noGrp="1"/>
          </p:cNvSpPr>
          <p:nvPr>
            <p:ph type="body" idx="1"/>
          </p:nvPr>
        </p:nvSpPr>
        <p:spPr>
          <a:xfrm>
            <a:off x="914623" y="1331711"/>
            <a:ext cx="6702235" cy="3564753"/>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I </a:t>
            </a:r>
            <a:r>
              <a:rPr lang="fi-FI" sz="1400" dirty="0" err="1"/>
              <a:t>chose</a:t>
            </a:r>
            <a:r>
              <a:rPr lang="fi-FI" sz="1400" dirty="0"/>
              <a:t> to </a:t>
            </a:r>
            <a:r>
              <a:rPr lang="fi-FI" sz="1400" dirty="0" err="1"/>
              <a:t>train</a:t>
            </a:r>
            <a:r>
              <a:rPr lang="fi-FI" sz="1400" dirty="0"/>
              <a:t> ResNet-50 for </a:t>
            </a:r>
            <a:r>
              <a:rPr lang="fi-FI" sz="1400" dirty="0" err="1"/>
              <a:t>the</a:t>
            </a:r>
            <a:r>
              <a:rPr lang="fi-FI" sz="1400" dirty="0"/>
              <a:t> </a:t>
            </a:r>
            <a:r>
              <a:rPr lang="fi-FI" sz="1400" dirty="0" err="1"/>
              <a:t>final</a:t>
            </a:r>
            <a:r>
              <a:rPr lang="fi-FI" sz="1400" dirty="0"/>
              <a:t> </a:t>
            </a:r>
            <a:r>
              <a:rPr lang="fi-FI" sz="1400" dirty="0" err="1"/>
              <a:t>training</a:t>
            </a:r>
            <a:endParaRPr lang="fi-FI" sz="1400" dirty="0"/>
          </a:p>
          <a:p>
            <a:pPr marL="457200" lvl="0" indent="-381000" algn="l" rtl="0">
              <a:spcBef>
                <a:spcPts val="600"/>
              </a:spcBef>
              <a:spcAft>
                <a:spcPts val="0"/>
              </a:spcAft>
              <a:buClr>
                <a:schemeClr val="accent1"/>
              </a:buClr>
              <a:buSzPts val="2400"/>
              <a:buChar char="◉"/>
            </a:pPr>
            <a:r>
              <a:rPr lang="fi-FI" sz="1400" dirty="0" err="1"/>
              <a:t>Final</a:t>
            </a:r>
            <a:r>
              <a:rPr lang="fi-FI" sz="1400" dirty="0"/>
              <a:t> </a:t>
            </a:r>
            <a:r>
              <a:rPr lang="fi-FI" sz="1400" dirty="0" err="1"/>
              <a:t>training</a:t>
            </a:r>
            <a:r>
              <a:rPr lang="fi-FI" sz="1400" dirty="0"/>
              <a:t> </a:t>
            </a:r>
            <a:r>
              <a:rPr lang="fi-FI" sz="1400" dirty="0" err="1"/>
              <a:t>was</a:t>
            </a:r>
            <a:r>
              <a:rPr lang="fi-FI" sz="1400" dirty="0"/>
              <a:t> </a:t>
            </a:r>
            <a:r>
              <a:rPr lang="fi-FI" sz="1400" dirty="0" err="1"/>
              <a:t>performed</a:t>
            </a:r>
            <a:r>
              <a:rPr lang="fi-FI" sz="1400" dirty="0"/>
              <a:t> </a:t>
            </a:r>
            <a:r>
              <a:rPr lang="fi-FI" sz="1400" dirty="0" err="1"/>
              <a:t>by</a:t>
            </a:r>
            <a:r>
              <a:rPr lang="fi-FI" sz="1400" dirty="0"/>
              <a:t> </a:t>
            </a:r>
            <a:r>
              <a:rPr lang="fi-FI" sz="1400" dirty="0" err="1"/>
              <a:t>fine-tuning</a:t>
            </a:r>
            <a:r>
              <a:rPr lang="fi-FI" sz="1400" dirty="0"/>
              <a:t> </a:t>
            </a:r>
            <a:r>
              <a:rPr lang="fi-FI" sz="1400" dirty="0" err="1"/>
              <a:t>model</a:t>
            </a:r>
            <a:r>
              <a:rPr lang="fi-FI" sz="1400" dirty="0"/>
              <a:t> </a:t>
            </a:r>
            <a:r>
              <a:rPr lang="fi-FI" sz="1400" dirty="0" err="1"/>
              <a:t>with</a:t>
            </a:r>
            <a:r>
              <a:rPr lang="fi-FI" sz="1400" dirty="0"/>
              <a:t> SGD </a:t>
            </a:r>
            <a:r>
              <a:rPr lang="fi-FI" sz="1400" dirty="0" err="1"/>
              <a:t>with</a:t>
            </a:r>
            <a:r>
              <a:rPr lang="fi-FI" sz="1400" dirty="0"/>
              <a:t> </a:t>
            </a:r>
            <a:r>
              <a:rPr lang="fi-FI" sz="1400" dirty="0" err="1"/>
              <a:t>learning</a:t>
            </a:r>
            <a:r>
              <a:rPr lang="fi-FI" sz="1400" dirty="0"/>
              <a:t> </a:t>
            </a:r>
            <a:r>
              <a:rPr lang="fi-FI" sz="1400" dirty="0" err="1"/>
              <a:t>rate</a:t>
            </a:r>
            <a:r>
              <a:rPr lang="fi-FI" sz="1400" dirty="0"/>
              <a:t> of 0.0001, </a:t>
            </a:r>
            <a:r>
              <a:rPr lang="fi-FI" sz="1400" dirty="0" err="1"/>
              <a:t>momentum</a:t>
            </a:r>
            <a:r>
              <a:rPr lang="fi-FI" sz="1400" dirty="0"/>
              <a:t> 0.9 and </a:t>
            </a:r>
            <a:r>
              <a:rPr lang="fi-FI" sz="1400" dirty="0" err="1"/>
              <a:t>small</a:t>
            </a:r>
            <a:r>
              <a:rPr lang="fi-FI" sz="1400" dirty="0"/>
              <a:t> </a:t>
            </a:r>
            <a:r>
              <a:rPr lang="fi-FI" sz="1400" dirty="0" err="1"/>
              <a:t>batch_size</a:t>
            </a:r>
            <a:r>
              <a:rPr lang="fi-FI" sz="1400" dirty="0"/>
              <a:t> of 8</a:t>
            </a:r>
          </a:p>
          <a:p>
            <a:pPr marL="457200" lvl="0" indent="-381000" algn="l" rtl="0">
              <a:spcBef>
                <a:spcPts val="600"/>
              </a:spcBef>
              <a:spcAft>
                <a:spcPts val="0"/>
              </a:spcAft>
              <a:buClr>
                <a:schemeClr val="accent1"/>
              </a:buClr>
              <a:buSzPts val="2400"/>
              <a:buChar char="◉"/>
            </a:pPr>
            <a:r>
              <a:rPr lang="fi-FI" sz="1400" dirty="0" err="1"/>
              <a:t>Model</a:t>
            </a:r>
            <a:r>
              <a:rPr lang="fi-FI" sz="1400" dirty="0"/>
              <a:t> </a:t>
            </a:r>
            <a:r>
              <a:rPr lang="fi-FI" sz="1400" dirty="0" err="1"/>
              <a:t>was</a:t>
            </a:r>
            <a:r>
              <a:rPr lang="fi-FI" sz="1400" dirty="0"/>
              <a:t> </a:t>
            </a:r>
            <a:r>
              <a:rPr lang="fi-FI" sz="1400" dirty="0" err="1"/>
              <a:t>evaluated</a:t>
            </a:r>
            <a:r>
              <a:rPr lang="fi-FI" sz="1400" dirty="0"/>
              <a:t> on </a:t>
            </a:r>
            <a:r>
              <a:rPr lang="fi-FI" sz="1400" dirty="0" err="1"/>
              <a:t>validation</a:t>
            </a:r>
            <a:r>
              <a:rPr lang="fi-FI" sz="1400" dirty="0"/>
              <a:t> data </a:t>
            </a:r>
            <a:r>
              <a:rPr lang="fi-FI" sz="1400" dirty="0" err="1"/>
              <a:t>periodically</a:t>
            </a:r>
            <a:r>
              <a:rPr lang="fi-FI" sz="1400" dirty="0"/>
              <a:t>.</a:t>
            </a:r>
          </a:p>
          <a:p>
            <a:pPr lvl="1" indent="-381000">
              <a:spcBef>
                <a:spcPts val="600"/>
              </a:spcBef>
              <a:buClr>
                <a:schemeClr val="accent1"/>
              </a:buClr>
              <a:buSzPts val="2400"/>
              <a:buChar char="◉"/>
            </a:pPr>
            <a:r>
              <a:rPr lang="fi-FI" sz="1400" dirty="0" err="1"/>
              <a:t>During</a:t>
            </a:r>
            <a:r>
              <a:rPr lang="fi-FI" sz="1400" dirty="0"/>
              <a:t> </a:t>
            </a:r>
            <a:r>
              <a:rPr lang="fi-FI" sz="1400" dirty="0" err="1"/>
              <a:t>previous</a:t>
            </a:r>
            <a:r>
              <a:rPr lang="fi-FI" sz="1400" dirty="0"/>
              <a:t> </a:t>
            </a:r>
            <a:r>
              <a:rPr lang="fi-FI" sz="1400" dirty="0" err="1"/>
              <a:t>training</a:t>
            </a:r>
            <a:r>
              <a:rPr lang="fi-FI" sz="1400" dirty="0"/>
              <a:t> </a:t>
            </a:r>
            <a:r>
              <a:rPr lang="fi-FI" sz="1400" dirty="0" err="1"/>
              <a:t>attempts</a:t>
            </a:r>
            <a:r>
              <a:rPr lang="fi-FI" sz="1400" dirty="0"/>
              <a:t>, it </a:t>
            </a:r>
            <a:r>
              <a:rPr lang="fi-FI" sz="1400" dirty="0" err="1"/>
              <a:t>was</a:t>
            </a:r>
            <a:r>
              <a:rPr lang="fi-FI" sz="1400" dirty="0"/>
              <a:t> </a:t>
            </a:r>
            <a:r>
              <a:rPr lang="fi-FI" sz="1400" dirty="0" err="1"/>
              <a:t>seen</a:t>
            </a:r>
            <a:r>
              <a:rPr lang="fi-FI" sz="1400" dirty="0"/>
              <a:t> </a:t>
            </a:r>
            <a:r>
              <a:rPr lang="fi-FI" sz="1400" dirty="0" err="1"/>
              <a:t>that</a:t>
            </a:r>
            <a:r>
              <a:rPr lang="fi-FI" sz="1400" dirty="0"/>
              <a:t> </a:t>
            </a:r>
            <a:r>
              <a:rPr lang="fi-FI" sz="1400" dirty="0" err="1"/>
              <a:t>loss</a:t>
            </a:r>
            <a:r>
              <a:rPr lang="fi-FI" sz="1400" dirty="0"/>
              <a:t> </a:t>
            </a:r>
            <a:r>
              <a:rPr lang="fi-FI" sz="1400" dirty="0" err="1"/>
              <a:t>could</a:t>
            </a:r>
            <a:r>
              <a:rPr lang="fi-FI" sz="1400" dirty="0"/>
              <a:t> </a:t>
            </a:r>
            <a:r>
              <a:rPr lang="fi-FI" sz="1400" dirty="0" err="1"/>
              <a:t>reach</a:t>
            </a:r>
            <a:r>
              <a:rPr lang="fi-FI" sz="1400" dirty="0"/>
              <a:t> </a:t>
            </a:r>
            <a:r>
              <a:rPr lang="fi-FI" sz="1400" dirty="0" err="1"/>
              <a:t>around</a:t>
            </a:r>
            <a:r>
              <a:rPr lang="fi-FI" sz="1400" dirty="0"/>
              <a:t> ~0.9 </a:t>
            </a:r>
            <a:r>
              <a:rPr lang="fi-FI" sz="1400" dirty="0" err="1"/>
              <a:t>while</a:t>
            </a:r>
            <a:r>
              <a:rPr lang="fi-FI" sz="1400" dirty="0"/>
              <a:t> </a:t>
            </a:r>
            <a:r>
              <a:rPr lang="fi-FI" sz="1400" dirty="0" err="1"/>
              <a:t>accuracy</a:t>
            </a:r>
            <a:r>
              <a:rPr lang="fi-FI" sz="1400" dirty="0"/>
              <a:t> </a:t>
            </a:r>
            <a:r>
              <a:rPr lang="fi-FI" sz="1400" dirty="0" err="1"/>
              <a:t>was</a:t>
            </a:r>
            <a:r>
              <a:rPr lang="fi-FI" sz="1400" dirty="0"/>
              <a:t> </a:t>
            </a:r>
            <a:r>
              <a:rPr lang="fi-FI" sz="1400" dirty="0" err="1"/>
              <a:t>around</a:t>
            </a:r>
            <a:r>
              <a:rPr lang="fi-FI" sz="1400" dirty="0"/>
              <a:t> 58%. I </a:t>
            </a:r>
            <a:r>
              <a:rPr lang="fi-FI" sz="1400" dirty="0" err="1"/>
              <a:t>figured</a:t>
            </a:r>
            <a:r>
              <a:rPr lang="fi-FI" sz="1400" dirty="0"/>
              <a:t> </a:t>
            </a:r>
            <a:r>
              <a:rPr lang="fi-FI" sz="1400" dirty="0" err="1"/>
              <a:t>that</a:t>
            </a:r>
            <a:r>
              <a:rPr lang="fi-FI" sz="1400" dirty="0"/>
              <a:t> </a:t>
            </a:r>
            <a:r>
              <a:rPr lang="fi-FI" sz="1400" dirty="0" err="1"/>
              <a:t>the</a:t>
            </a:r>
            <a:r>
              <a:rPr lang="fi-FI" sz="1400" dirty="0"/>
              <a:t> </a:t>
            </a:r>
            <a:r>
              <a:rPr lang="fi-FI" sz="1400" dirty="0" err="1"/>
              <a:t>model</a:t>
            </a:r>
            <a:r>
              <a:rPr lang="fi-FI" sz="1400" dirty="0"/>
              <a:t> </a:t>
            </a:r>
            <a:r>
              <a:rPr lang="fi-FI" sz="1400" dirty="0" err="1"/>
              <a:t>wouldn’t</a:t>
            </a:r>
            <a:r>
              <a:rPr lang="fi-FI" sz="1400" dirty="0"/>
              <a:t> </a:t>
            </a:r>
            <a:r>
              <a:rPr lang="fi-FI" sz="1400" dirty="0" err="1"/>
              <a:t>fit</a:t>
            </a:r>
            <a:r>
              <a:rPr lang="fi-FI" sz="1400" dirty="0"/>
              <a:t> on </a:t>
            </a:r>
            <a:r>
              <a:rPr lang="fi-FI" sz="1400" dirty="0" err="1"/>
              <a:t>test</a:t>
            </a:r>
            <a:r>
              <a:rPr lang="fi-FI" sz="1400" dirty="0"/>
              <a:t> data, as long as it </a:t>
            </a:r>
            <a:r>
              <a:rPr lang="fi-FI" sz="1400" dirty="0" err="1"/>
              <a:t>didn’t</a:t>
            </a:r>
            <a:r>
              <a:rPr lang="fi-FI" sz="1400" dirty="0"/>
              <a:t> </a:t>
            </a:r>
            <a:r>
              <a:rPr lang="fi-FI" sz="1400" dirty="0" err="1"/>
              <a:t>perform</a:t>
            </a:r>
            <a:r>
              <a:rPr lang="fi-FI" sz="1400" dirty="0"/>
              <a:t> </a:t>
            </a:r>
            <a:r>
              <a:rPr lang="fi-FI" sz="1400" dirty="0" err="1"/>
              <a:t>absurdly</a:t>
            </a:r>
            <a:r>
              <a:rPr lang="fi-FI" sz="1400" dirty="0"/>
              <a:t> </a:t>
            </a:r>
            <a:r>
              <a:rPr lang="fi-FI" sz="1400" dirty="0" err="1"/>
              <a:t>good</a:t>
            </a:r>
            <a:r>
              <a:rPr lang="fi-FI" sz="1400" dirty="0"/>
              <a:t> on </a:t>
            </a:r>
            <a:r>
              <a:rPr lang="fi-FI" sz="1400" dirty="0" err="1"/>
              <a:t>the</a:t>
            </a:r>
            <a:r>
              <a:rPr lang="fi-FI" sz="1400" dirty="0"/>
              <a:t> </a:t>
            </a:r>
            <a:r>
              <a:rPr lang="fi-FI" sz="1400" dirty="0" err="1"/>
              <a:t>test</a:t>
            </a:r>
            <a:r>
              <a:rPr lang="fi-FI" sz="1400" dirty="0"/>
              <a:t> data, and </a:t>
            </a:r>
            <a:r>
              <a:rPr lang="fi-FI" sz="1400" dirty="0" err="1"/>
              <a:t>loss</a:t>
            </a:r>
            <a:r>
              <a:rPr lang="fi-FI" sz="1400" dirty="0"/>
              <a:t> </a:t>
            </a:r>
            <a:r>
              <a:rPr lang="fi-FI" sz="1400" dirty="0" err="1"/>
              <a:t>wouldn’t</a:t>
            </a:r>
            <a:r>
              <a:rPr lang="fi-FI" sz="1400" dirty="0"/>
              <a:t> go </a:t>
            </a:r>
            <a:r>
              <a:rPr lang="fi-FI" sz="1400" dirty="0" err="1"/>
              <a:t>radically</a:t>
            </a:r>
            <a:r>
              <a:rPr lang="fi-FI" sz="1400" dirty="0"/>
              <a:t> </a:t>
            </a:r>
            <a:r>
              <a:rPr lang="fi-FI" sz="1400" dirty="0" err="1"/>
              <a:t>lower</a:t>
            </a:r>
            <a:r>
              <a:rPr lang="fi-FI" sz="1400" dirty="0"/>
              <a:t> </a:t>
            </a:r>
            <a:r>
              <a:rPr lang="fi-FI" sz="1400" dirty="0" err="1"/>
              <a:t>than</a:t>
            </a:r>
            <a:r>
              <a:rPr lang="fi-FI" sz="1400" dirty="0"/>
              <a:t> 0.9</a:t>
            </a:r>
          </a:p>
          <a:p>
            <a:pPr>
              <a:buClr>
                <a:schemeClr val="accent1"/>
              </a:buClr>
            </a:pPr>
            <a:r>
              <a:rPr lang="fi-FI" sz="1400" dirty="0"/>
              <a:t>In a </a:t>
            </a:r>
            <a:r>
              <a:rPr lang="fi-FI" sz="1400" dirty="0" err="1"/>
              <a:t>sense</a:t>
            </a:r>
            <a:r>
              <a:rPr lang="fi-FI" sz="1400" dirty="0"/>
              <a:t>, </a:t>
            </a:r>
            <a:r>
              <a:rPr lang="fi-FI" sz="1400" dirty="0" err="1"/>
              <a:t>our</a:t>
            </a:r>
            <a:r>
              <a:rPr lang="fi-FI" sz="1400" dirty="0"/>
              <a:t> </a:t>
            </a:r>
            <a:r>
              <a:rPr lang="fi-FI" sz="1400" dirty="0" err="1"/>
              <a:t>validation</a:t>
            </a:r>
            <a:r>
              <a:rPr lang="fi-FI" sz="1400" dirty="0"/>
              <a:t> set </a:t>
            </a:r>
            <a:r>
              <a:rPr lang="fi-FI" sz="1400" dirty="0" err="1"/>
              <a:t>was</a:t>
            </a:r>
            <a:r>
              <a:rPr lang="fi-FI" sz="1400" dirty="0"/>
              <a:t> </a:t>
            </a:r>
            <a:r>
              <a:rPr lang="fi-FI" sz="1400" dirty="0" err="1"/>
              <a:t>used</a:t>
            </a:r>
            <a:r>
              <a:rPr lang="fi-FI" sz="1400" dirty="0"/>
              <a:t> for </a:t>
            </a:r>
            <a:r>
              <a:rPr lang="fi-FI" sz="1400" dirty="0" err="1"/>
              <a:t>validating</a:t>
            </a:r>
            <a:r>
              <a:rPr lang="fi-FI" sz="1400" dirty="0"/>
              <a:t> </a:t>
            </a:r>
            <a:r>
              <a:rPr lang="fi-FI" sz="1400" dirty="0" err="1"/>
              <a:t>hyperparameters</a:t>
            </a:r>
            <a:r>
              <a:rPr lang="fi-FI" sz="1400" dirty="0"/>
              <a:t> and </a:t>
            </a:r>
            <a:r>
              <a:rPr lang="fi-FI" sz="1400" dirty="0" err="1"/>
              <a:t>initial</a:t>
            </a:r>
            <a:r>
              <a:rPr lang="fi-FI" sz="1400" dirty="0"/>
              <a:t> </a:t>
            </a:r>
            <a:r>
              <a:rPr lang="fi-FI" sz="1400" dirty="0" err="1"/>
              <a:t>model</a:t>
            </a:r>
            <a:r>
              <a:rPr lang="fi-FI" sz="1400" dirty="0"/>
              <a:t> </a:t>
            </a:r>
            <a:r>
              <a:rPr lang="fi-FI" sz="1400" dirty="0" err="1"/>
              <a:t>fit</a:t>
            </a:r>
            <a:r>
              <a:rPr lang="fi-FI" sz="1400" dirty="0"/>
              <a:t>, and </a:t>
            </a:r>
            <a:r>
              <a:rPr lang="fi-FI" sz="1400" dirty="0" err="1"/>
              <a:t>also</a:t>
            </a:r>
            <a:r>
              <a:rPr lang="fi-FI" sz="1400" dirty="0"/>
              <a:t> for </a:t>
            </a:r>
            <a:r>
              <a:rPr lang="fi-FI" sz="1400" dirty="0" err="1"/>
              <a:t>validating</a:t>
            </a:r>
            <a:r>
              <a:rPr lang="fi-FI" sz="1400" dirty="0"/>
              <a:t> </a:t>
            </a:r>
            <a:r>
              <a:rPr lang="fi-FI" sz="1400" dirty="0" err="1"/>
              <a:t>test</a:t>
            </a:r>
            <a:r>
              <a:rPr lang="fi-FI" sz="1400" dirty="0"/>
              <a:t> </a:t>
            </a:r>
            <a:r>
              <a:rPr lang="fi-FI" sz="1400" dirty="0" err="1"/>
              <a:t>sanity-check</a:t>
            </a:r>
            <a:r>
              <a:rPr lang="fi-FI" sz="1400" dirty="0"/>
              <a:t>. It </a:t>
            </a:r>
            <a:r>
              <a:rPr lang="fi-FI" sz="1400" dirty="0" err="1"/>
              <a:t>could</a:t>
            </a:r>
            <a:r>
              <a:rPr lang="fi-FI" sz="1400" dirty="0"/>
              <a:t> </a:t>
            </a:r>
            <a:r>
              <a:rPr lang="fi-FI" sz="1400" dirty="0" err="1"/>
              <a:t>be</a:t>
            </a:r>
            <a:r>
              <a:rPr lang="fi-FI" sz="1400" dirty="0"/>
              <a:t>, </a:t>
            </a:r>
            <a:r>
              <a:rPr lang="fi-FI" sz="1400" dirty="0" err="1"/>
              <a:t>that</a:t>
            </a:r>
            <a:r>
              <a:rPr lang="fi-FI" sz="1400" dirty="0"/>
              <a:t> </a:t>
            </a:r>
            <a:r>
              <a:rPr lang="fi-FI" sz="1400" dirty="0" err="1"/>
              <a:t>too</a:t>
            </a:r>
            <a:r>
              <a:rPr lang="fi-FI" sz="1400" dirty="0"/>
              <a:t> </a:t>
            </a:r>
            <a:r>
              <a:rPr lang="fi-FI" sz="1400" dirty="0" err="1"/>
              <a:t>much</a:t>
            </a:r>
            <a:r>
              <a:rPr lang="fi-FI" sz="1400" dirty="0"/>
              <a:t> </a:t>
            </a:r>
            <a:r>
              <a:rPr lang="fi-FI" sz="1400" dirty="0" err="1"/>
              <a:t>depends</a:t>
            </a:r>
            <a:r>
              <a:rPr lang="fi-FI" sz="1400" dirty="0"/>
              <a:t> on </a:t>
            </a:r>
            <a:r>
              <a:rPr lang="fi-FI" sz="1400" dirty="0" err="1"/>
              <a:t>validation</a:t>
            </a:r>
            <a:r>
              <a:rPr lang="fi-FI" sz="1400" dirty="0"/>
              <a:t> set </a:t>
            </a:r>
            <a:r>
              <a:rPr lang="fi-FI" sz="1400" dirty="0" err="1"/>
              <a:t>choice</a:t>
            </a:r>
            <a:r>
              <a:rPr lang="fi-FI" sz="1400" dirty="0"/>
              <a:t>, </a:t>
            </a:r>
            <a:r>
              <a:rPr lang="fi-FI" sz="1400" dirty="0" err="1"/>
              <a:t>but</a:t>
            </a:r>
            <a:r>
              <a:rPr lang="fi-FI" sz="1400" dirty="0"/>
              <a:t> I </a:t>
            </a:r>
            <a:r>
              <a:rPr lang="fi-FI" sz="1400" dirty="0" err="1"/>
              <a:t>don’t</a:t>
            </a:r>
            <a:r>
              <a:rPr lang="fi-FI" sz="1400" dirty="0"/>
              <a:t> </a:t>
            </a:r>
            <a:r>
              <a:rPr lang="fi-FI" sz="1400" dirty="0" err="1"/>
              <a:t>see</a:t>
            </a:r>
            <a:r>
              <a:rPr lang="fi-FI" sz="1400" dirty="0"/>
              <a:t> it in </a:t>
            </a:r>
            <a:r>
              <a:rPr lang="fi-FI" sz="1400" dirty="0" err="1"/>
              <a:t>this</a:t>
            </a:r>
            <a:r>
              <a:rPr lang="fi-FI" sz="1400" dirty="0"/>
              <a:t> case.</a:t>
            </a:r>
          </a:p>
          <a:p>
            <a:pPr>
              <a:buClr>
                <a:schemeClr val="accent1"/>
              </a:buClr>
            </a:pPr>
            <a:endParaRPr lang="fi-FI" sz="1400" dirty="0"/>
          </a:p>
          <a:p>
            <a:pPr marL="76200" indent="0">
              <a:buClr>
                <a:schemeClr val="accent1"/>
              </a:buClr>
              <a:buNone/>
            </a:pPr>
            <a:r>
              <a:rPr lang="fi-FI" sz="1400" b="1" dirty="0" err="1"/>
              <a:t>Finally</a:t>
            </a:r>
            <a:r>
              <a:rPr lang="fi-FI" sz="1400" dirty="0"/>
              <a:t>, </a:t>
            </a:r>
            <a:r>
              <a:rPr lang="fi-FI" sz="1400" dirty="0" err="1"/>
              <a:t>fine</a:t>
            </a:r>
            <a:r>
              <a:rPr lang="fi-FI" sz="1400" dirty="0"/>
              <a:t> </a:t>
            </a:r>
            <a:r>
              <a:rPr lang="fi-FI" sz="1400" dirty="0" err="1"/>
              <a:t>tuning</a:t>
            </a:r>
            <a:r>
              <a:rPr lang="fi-FI" sz="1400" dirty="0"/>
              <a:t> for </a:t>
            </a:r>
            <a:r>
              <a:rPr lang="fi-FI" sz="1400" dirty="0" err="1"/>
              <a:t>few</a:t>
            </a:r>
            <a:r>
              <a:rPr lang="fi-FI" sz="1400" dirty="0"/>
              <a:t> </a:t>
            </a:r>
            <a:r>
              <a:rPr lang="fi-FI" sz="1400" dirty="0" err="1"/>
              <a:t>epochs</a:t>
            </a:r>
            <a:r>
              <a:rPr lang="fi-FI" sz="1400" dirty="0"/>
              <a:t> </a:t>
            </a:r>
            <a:r>
              <a:rPr lang="fi-FI" sz="1400" dirty="0" err="1"/>
              <a:t>was</a:t>
            </a:r>
            <a:r>
              <a:rPr lang="fi-FI" sz="1400" dirty="0"/>
              <a:t> </a:t>
            </a:r>
            <a:r>
              <a:rPr lang="fi-FI" sz="1400" dirty="0" err="1"/>
              <a:t>done</a:t>
            </a:r>
            <a:r>
              <a:rPr lang="fi-FI" sz="1400" dirty="0"/>
              <a:t> on </a:t>
            </a:r>
            <a:r>
              <a:rPr lang="fi-FI" sz="1400" dirty="0" err="1"/>
              <a:t>validation</a:t>
            </a:r>
            <a:r>
              <a:rPr lang="fi-FI" sz="1400" dirty="0"/>
              <a:t> data </a:t>
            </a:r>
            <a:r>
              <a:rPr lang="fi-FI" sz="1400" dirty="0" err="1"/>
              <a:t>also</a:t>
            </a:r>
            <a:r>
              <a:rPr lang="fi-FI" sz="1400" dirty="0"/>
              <a:t>, to </a:t>
            </a:r>
            <a:r>
              <a:rPr lang="fi-FI" sz="1400" dirty="0" err="1"/>
              <a:t>get</a:t>
            </a:r>
            <a:r>
              <a:rPr lang="fi-FI" sz="1400" dirty="0"/>
              <a:t> </a:t>
            </a:r>
            <a:r>
              <a:rPr lang="fi-FI" sz="1400" dirty="0" err="1"/>
              <a:t>the</a:t>
            </a:r>
            <a:r>
              <a:rPr lang="fi-FI" sz="1400" dirty="0"/>
              <a:t> </a:t>
            </a:r>
            <a:r>
              <a:rPr lang="fi-FI" sz="1400" dirty="0" err="1"/>
              <a:t>last</a:t>
            </a:r>
            <a:r>
              <a:rPr lang="fi-FI" sz="1400" dirty="0"/>
              <a:t> </a:t>
            </a:r>
            <a:r>
              <a:rPr lang="fi-FI" sz="1400" dirty="0" err="1"/>
              <a:t>squeeze</a:t>
            </a:r>
            <a:r>
              <a:rPr lang="fi-FI" sz="1400" dirty="0"/>
              <a:t> out of </a:t>
            </a:r>
            <a:r>
              <a:rPr lang="fi-FI" sz="1400" dirty="0" err="1"/>
              <a:t>the</a:t>
            </a:r>
            <a:r>
              <a:rPr lang="fi-FI" sz="1400" dirty="0"/>
              <a:t> </a:t>
            </a:r>
            <a:r>
              <a:rPr lang="fi-FI" sz="1400" dirty="0" err="1"/>
              <a:t>initial</a:t>
            </a:r>
            <a:r>
              <a:rPr lang="fi-FI" sz="1400" dirty="0"/>
              <a:t> data </a:t>
            </a:r>
            <a:r>
              <a:rPr lang="fi-FI" sz="1400" dirty="0" err="1"/>
              <a:t>distribution</a:t>
            </a:r>
            <a:r>
              <a:rPr lang="fi-FI" sz="1400" dirty="0"/>
              <a:t> </a:t>
            </a:r>
            <a:r>
              <a:rPr lang="fi-FI" sz="1400" dirty="0" err="1"/>
              <a:t>that</a:t>
            </a:r>
            <a:r>
              <a:rPr lang="fi-FI" sz="1400" dirty="0"/>
              <a:t> </a:t>
            </a:r>
            <a:r>
              <a:rPr lang="fi-FI" sz="1400" dirty="0" err="1"/>
              <a:t>was</a:t>
            </a:r>
            <a:r>
              <a:rPr lang="fi-FI" sz="1400" dirty="0"/>
              <a:t> </a:t>
            </a:r>
            <a:r>
              <a:rPr lang="fi-FI" sz="1400" dirty="0" err="1"/>
              <a:t>given</a:t>
            </a:r>
            <a:r>
              <a:rPr lang="fi-FI" sz="1000" dirty="0"/>
              <a:t>.</a:t>
            </a:r>
            <a:endParaRPr lang="fi-FI" sz="14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3522859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Limits of the model and data</a:t>
            </a:r>
            <a:endParaRPr dirty="0">
              <a:highlight>
                <a:schemeClr val="accent1"/>
              </a:highlight>
            </a:endParaRPr>
          </a:p>
        </p:txBody>
      </p:sp>
      <p:sp>
        <p:nvSpPr>
          <p:cNvPr id="125" name="Google Shape;125;p17"/>
          <p:cNvSpPr txBox="1">
            <a:spLocks noGrp="1"/>
          </p:cNvSpPr>
          <p:nvPr>
            <p:ph type="body" idx="1"/>
          </p:nvPr>
        </p:nvSpPr>
        <p:spPr>
          <a:xfrm>
            <a:off x="193413" y="1322763"/>
            <a:ext cx="6702235" cy="113168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By </a:t>
            </a:r>
            <a:r>
              <a:rPr lang="fi-FI" sz="1400" dirty="0" err="1"/>
              <a:t>inspecting</a:t>
            </a:r>
            <a:r>
              <a:rPr lang="fi-FI" sz="1400" dirty="0"/>
              <a:t> </a:t>
            </a:r>
            <a:r>
              <a:rPr lang="fi-FI" sz="1400" dirty="0" err="1"/>
              <a:t>the</a:t>
            </a:r>
            <a:r>
              <a:rPr lang="fi-FI" sz="1400" dirty="0"/>
              <a:t> </a:t>
            </a:r>
            <a:r>
              <a:rPr lang="fi-FI" sz="1400" dirty="0" err="1"/>
              <a:t>model</a:t>
            </a:r>
            <a:r>
              <a:rPr lang="fi-FI" sz="1400" dirty="0"/>
              <a:t> </a:t>
            </a:r>
            <a:r>
              <a:rPr lang="fi-FI" sz="1400" dirty="0" err="1"/>
              <a:t>predictive</a:t>
            </a:r>
            <a:r>
              <a:rPr lang="fi-FI" sz="1400" dirty="0"/>
              <a:t> </a:t>
            </a:r>
            <a:r>
              <a:rPr lang="fi-FI" sz="1400" dirty="0" err="1"/>
              <a:t>distribution</a:t>
            </a:r>
            <a:r>
              <a:rPr lang="fi-FI" sz="1400" dirty="0"/>
              <a:t>, it </a:t>
            </a:r>
            <a:r>
              <a:rPr lang="fi-FI" sz="1400" dirty="0" err="1"/>
              <a:t>seems</a:t>
            </a:r>
            <a:r>
              <a:rPr lang="fi-FI" sz="1400" dirty="0"/>
              <a:t> </a:t>
            </a:r>
            <a:r>
              <a:rPr lang="fi-FI" sz="1400" dirty="0" err="1"/>
              <a:t>like</a:t>
            </a:r>
            <a:r>
              <a:rPr lang="fi-FI" sz="1400" dirty="0"/>
              <a:t> it </a:t>
            </a:r>
            <a:r>
              <a:rPr lang="fi-FI" sz="1400" dirty="0" err="1"/>
              <a:t>follows</a:t>
            </a:r>
            <a:r>
              <a:rPr lang="fi-FI" sz="1400" dirty="0"/>
              <a:t> </a:t>
            </a:r>
            <a:r>
              <a:rPr lang="fi-FI" sz="1400" dirty="0" err="1"/>
              <a:t>the</a:t>
            </a:r>
            <a:r>
              <a:rPr lang="fi-FI" sz="1400" dirty="0"/>
              <a:t> </a:t>
            </a:r>
            <a:r>
              <a:rPr lang="fi-FI" sz="1400" dirty="0" err="1"/>
              <a:t>original</a:t>
            </a:r>
            <a:r>
              <a:rPr lang="fi-FI" sz="1400" dirty="0"/>
              <a:t> data </a:t>
            </a:r>
            <a:r>
              <a:rPr lang="fi-FI" sz="1400" dirty="0" err="1"/>
              <a:t>distribution</a:t>
            </a:r>
            <a:r>
              <a:rPr lang="fi-FI" sz="1400" dirty="0"/>
              <a:t> </a:t>
            </a:r>
            <a:r>
              <a:rPr lang="fi-FI" sz="1400" dirty="0" err="1"/>
              <a:t>quite</a:t>
            </a:r>
            <a:r>
              <a:rPr lang="fi-FI" sz="1400" dirty="0"/>
              <a:t> </a:t>
            </a:r>
            <a:r>
              <a:rPr lang="fi-FI" sz="1400" dirty="0" err="1"/>
              <a:t>much</a:t>
            </a:r>
            <a:r>
              <a:rPr lang="fi-FI" sz="1400" dirty="0"/>
              <a:t>. </a:t>
            </a:r>
            <a:r>
              <a:rPr lang="fi-FI" sz="1400" dirty="0" err="1"/>
              <a:t>This</a:t>
            </a:r>
            <a:r>
              <a:rPr lang="fi-FI" sz="1400" dirty="0"/>
              <a:t> </a:t>
            </a:r>
            <a:r>
              <a:rPr lang="fi-FI" sz="1400" dirty="0" err="1"/>
              <a:t>model</a:t>
            </a:r>
            <a:r>
              <a:rPr lang="fi-FI" sz="1400" dirty="0"/>
              <a:t> </a:t>
            </a:r>
            <a:r>
              <a:rPr lang="fi-FI" sz="1400" dirty="0" err="1"/>
              <a:t>would</a:t>
            </a:r>
            <a:r>
              <a:rPr lang="fi-FI" sz="1400" dirty="0"/>
              <a:t> </a:t>
            </a:r>
            <a:r>
              <a:rPr lang="fi-FI" sz="1400" dirty="0" err="1"/>
              <a:t>be</a:t>
            </a:r>
            <a:r>
              <a:rPr lang="fi-FI" sz="1400" dirty="0"/>
              <a:t> </a:t>
            </a:r>
            <a:r>
              <a:rPr lang="fi-FI" sz="1400" dirty="0" err="1"/>
              <a:t>effective</a:t>
            </a:r>
            <a:r>
              <a:rPr lang="fi-FI" sz="1400" dirty="0"/>
              <a:t> for </a:t>
            </a:r>
            <a:r>
              <a:rPr lang="fi-FI" sz="1400" dirty="0" err="1"/>
              <a:t>detecting</a:t>
            </a:r>
            <a:r>
              <a:rPr lang="fi-FI" sz="1400" dirty="0"/>
              <a:t> </a:t>
            </a:r>
            <a:r>
              <a:rPr lang="fi-FI" sz="1400" dirty="0" err="1"/>
              <a:t>happiness</a:t>
            </a:r>
            <a:r>
              <a:rPr lang="fi-FI" sz="1400" dirty="0"/>
              <a:t> and </a:t>
            </a:r>
            <a:r>
              <a:rPr lang="fi-FI" sz="1400" dirty="0" err="1"/>
              <a:t>surprise</a:t>
            </a:r>
            <a:r>
              <a:rPr lang="fi-FI" sz="1400" dirty="0"/>
              <a:t>, as it </a:t>
            </a:r>
            <a:r>
              <a:rPr lang="fi-FI" sz="1400" dirty="0" err="1"/>
              <a:t>has</a:t>
            </a:r>
            <a:r>
              <a:rPr lang="fi-FI" sz="1400" dirty="0"/>
              <a:t> </a:t>
            </a:r>
            <a:r>
              <a:rPr lang="fi-FI" sz="1400" dirty="0" err="1"/>
              <a:t>over</a:t>
            </a:r>
            <a:r>
              <a:rPr lang="fi-FI" sz="1400" dirty="0"/>
              <a:t> 70% </a:t>
            </a:r>
            <a:r>
              <a:rPr lang="fi-FI" sz="1400" dirty="0" err="1"/>
              <a:t>recall</a:t>
            </a:r>
            <a:r>
              <a:rPr lang="fi-FI" sz="1400" dirty="0"/>
              <a:t> and </a:t>
            </a:r>
            <a:r>
              <a:rPr lang="fi-FI" sz="1400" dirty="0" err="1"/>
              <a:t>precision</a:t>
            </a:r>
            <a:r>
              <a:rPr lang="fi-FI" sz="1400" dirty="0"/>
              <a:t> on </a:t>
            </a:r>
            <a:r>
              <a:rPr lang="fi-FI" sz="1400" dirty="0" err="1"/>
              <a:t>those</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6" name="Kuva 5">
            <a:extLst>
              <a:ext uri="{FF2B5EF4-FFF2-40B4-BE49-F238E27FC236}">
                <a16:creationId xmlns:a16="http://schemas.microsoft.com/office/drawing/2014/main" id="{AD80AC6E-B472-4952-8D9F-F8EC6431B323}"/>
              </a:ext>
            </a:extLst>
          </p:cNvPr>
          <p:cNvPicPr>
            <a:picLocks noChangeAspect="1"/>
          </p:cNvPicPr>
          <p:nvPr/>
        </p:nvPicPr>
        <p:blipFill rotWithShape="1">
          <a:blip r:embed="rId3"/>
          <a:srcRect l="8603" t="9271" r="9318" b="8456"/>
          <a:stretch/>
        </p:blipFill>
        <p:spPr>
          <a:xfrm>
            <a:off x="4909530" y="2218219"/>
            <a:ext cx="4041057" cy="2531632"/>
          </a:xfrm>
          <a:prstGeom prst="rect">
            <a:avLst/>
          </a:prstGeom>
        </p:spPr>
      </p:pic>
      <p:sp>
        <p:nvSpPr>
          <p:cNvPr id="7" name="Google Shape;125;p17">
            <a:extLst>
              <a:ext uri="{FF2B5EF4-FFF2-40B4-BE49-F238E27FC236}">
                <a16:creationId xmlns:a16="http://schemas.microsoft.com/office/drawing/2014/main" id="{295BF32F-98B9-40FC-B08C-C9398A05979F}"/>
              </a:ext>
            </a:extLst>
          </p:cNvPr>
          <p:cNvSpPr txBox="1">
            <a:spLocks/>
          </p:cNvSpPr>
          <p:nvPr/>
        </p:nvSpPr>
        <p:spPr>
          <a:xfrm>
            <a:off x="193412" y="2299894"/>
            <a:ext cx="4639845" cy="1852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a:buClr>
                <a:schemeClr val="accent1"/>
              </a:buClr>
            </a:pPr>
            <a:r>
              <a:rPr lang="fi-FI" sz="1400" dirty="0" err="1"/>
              <a:t>The</a:t>
            </a:r>
            <a:r>
              <a:rPr lang="fi-FI" sz="1400" dirty="0"/>
              <a:t> </a:t>
            </a:r>
            <a:r>
              <a:rPr lang="fi-FI" sz="1400" dirty="0" err="1"/>
              <a:t>challenge</a:t>
            </a:r>
            <a:r>
              <a:rPr lang="fi-FI" sz="1400" dirty="0"/>
              <a:t> </a:t>
            </a:r>
            <a:r>
              <a:rPr lang="fi-FI" sz="1400" dirty="0" err="1"/>
              <a:t>addressed</a:t>
            </a:r>
            <a:r>
              <a:rPr lang="fi-FI" sz="1400" dirty="0"/>
              <a:t> </a:t>
            </a:r>
            <a:r>
              <a:rPr lang="fi-FI" sz="1400" dirty="0" err="1"/>
              <a:t>detecting</a:t>
            </a:r>
            <a:r>
              <a:rPr lang="fi-FI" sz="1400" dirty="0"/>
              <a:t> ”</a:t>
            </a:r>
            <a:r>
              <a:rPr lang="fi-FI" sz="1400" dirty="0" err="1"/>
              <a:t>hard</a:t>
            </a:r>
            <a:r>
              <a:rPr lang="fi-FI" sz="1400" dirty="0"/>
              <a:t> </a:t>
            </a:r>
            <a:r>
              <a:rPr lang="fi-FI" sz="1400" dirty="0" err="1"/>
              <a:t>feelings</a:t>
            </a:r>
            <a:r>
              <a:rPr lang="fi-FI" sz="1400" dirty="0"/>
              <a:t>”, </a:t>
            </a:r>
            <a:r>
              <a:rPr lang="fi-FI" sz="1400" dirty="0" err="1"/>
              <a:t>such</a:t>
            </a:r>
            <a:r>
              <a:rPr lang="fi-FI" sz="1400" dirty="0"/>
              <a:t> as </a:t>
            </a:r>
            <a:r>
              <a:rPr lang="fi-FI" sz="1400" dirty="0" err="1"/>
              <a:t>fear</a:t>
            </a:r>
            <a:r>
              <a:rPr lang="fi-FI" sz="1400" dirty="0"/>
              <a:t> and </a:t>
            </a:r>
            <a:r>
              <a:rPr lang="fi-FI" sz="1400" dirty="0" err="1"/>
              <a:t>disgust</a:t>
            </a:r>
            <a:r>
              <a:rPr lang="fi-FI" sz="1400" dirty="0"/>
              <a:t>. </a:t>
            </a:r>
            <a:r>
              <a:rPr lang="fi-FI" sz="1400" dirty="0" err="1"/>
              <a:t>These</a:t>
            </a:r>
            <a:r>
              <a:rPr lang="fi-FI" sz="1400" dirty="0"/>
              <a:t> </a:t>
            </a:r>
            <a:r>
              <a:rPr lang="fi-FI" sz="1400" dirty="0" err="1"/>
              <a:t>emotions</a:t>
            </a:r>
            <a:r>
              <a:rPr lang="fi-FI" sz="1400" dirty="0"/>
              <a:t> </a:t>
            </a:r>
            <a:r>
              <a:rPr lang="fi-FI" sz="1400" dirty="0" err="1"/>
              <a:t>are</a:t>
            </a:r>
            <a:r>
              <a:rPr lang="fi-FI" sz="1400" dirty="0"/>
              <a:t> </a:t>
            </a:r>
            <a:r>
              <a:rPr lang="fi-FI" sz="1400" dirty="0" err="1"/>
              <a:t>by</a:t>
            </a:r>
            <a:r>
              <a:rPr lang="fi-FI" sz="1400" dirty="0"/>
              <a:t> </a:t>
            </a:r>
            <a:r>
              <a:rPr lang="fi-FI" sz="1400" dirty="0" err="1"/>
              <a:t>far</a:t>
            </a:r>
            <a:r>
              <a:rPr lang="fi-FI" sz="1400" dirty="0"/>
              <a:t> </a:t>
            </a:r>
            <a:r>
              <a:rPr lang="fi-FI" sz="1400" dirty="0" err="1"/>
              <a:t>the</a:t>
            </a:r>
            <a:r>
              <a:rPr lang="fi-FI" sz="1400" dirty="0"/>
              <a:t> </a:t>
            </a:r>
            <a:r>
              <a:rPr lang="fi-FI" sz="1400" dirty="0" err="1"/>
              <a:t>hardest</a:t>
            </a:r>
            <a:r>
              <a:rPr lang="fi-FI" sz="1400" dirty="0"/>
              <a:t> to </a:t>
            </a:r>
            <a:r>
              <a:rPr lang="fi-FI" sz="1400" dirty="0" err="1"/>
              <a:t>detect</a:t>
            </a:r>
            <a:r>
              <a:rPr lang="fi-FI" sz="1400" dirty="0"/>
              <a:t> </a:t>
            </a:r>
            <a:r>
              <a:rPr lang="fi-FI" sz="1400" dirty="0" err="1"/>
              <a:t>with</a:t>
            </a:r>
            <a:r>
              <a:rPr lang="fi-FI" sz="1400" dirty="0"/>
              <a:t> </a:t>
            </a:r>
            <a:r>
              <a:rPr lang="fi-FI" sz="1400" dirty="0" err="1"/>
              <a:t>machine</a:t>
            </a:r>
            <a:r>
              <a:rPr lang="fi-FI" sz="1400" dirty="0"/>
              <a:t>, </a:t>
            </a:r>
            <a:r>
              <a:rPr lang="fi-FI" sz="1400" dirty="0" err="1"/>
              <a:t>although</a:t>
            </a:r>
            <a:r>
              <a:rPr lang="fi-FI" sz="1400" dirty="0"/>
              <a:t> </a:t>
            </a:r>
            <a:r>
              <a:rPr lang="fi-FI" sz="1400" dirty="0" err="1"/>
              <a:t>they</a:t>
            </a:r>
            <a:r>
              <a:rPr lang="fi-FI" sz="1400" dirty="0"/>
              <a:t> </a:t>
            </a:r>
            <a:r>
              <a:rPr lang="fi-FI" sz="1400" dirty="0" err="1"/>
              <a:t>are</a:t>
            </a:r>
            <a:r>
              <a:rPr lang="fi-FI" sz="1400" dirty="0"/>
              <a:t> </a:t>
            </a:r>
            <a:r>
              <a:rPr lang="fi-FI" sz="1400" dirty="0" err="1"/>
              <a:t>often</a:t>
            </a:r>
            <a:r>
              <a:rPr lang="fi-FI" sz="1400" dirty="0"/>
              <a:t> </a:t>
            </a:r>
            <a:r>
              <a:rPr lang="fi-FI" sz="1400" dirty="0" err="1"/>
              <a:t>easy</a:t>
            </a:r>
            <a:r>
              <a:rPr lang="fi-FI" sz="1400" dirty="0"/>
              <a:t> to </a:t>
            </a:r>
            <a:r>
              <a:rPr lang="fi-FI" sz="1400" dirty="0" err="1"/>
              <a:t>interpret</a:t>
            </a:r>
            <a:r>
              <a:rPr lang="fi-FI" sz="1400" dirty="0"/>
              <a:t> </a:t>
            </a:r>
            <a:r>
              <a:rPr lang="fi-FI" sz="1400" dirty="0" err="1"/>
              <a:t>from</a:t>
            </a:r>
            <a:r>
              <a:rPr lang="fi-FI" sz="1400" dirty="0"/>
              <a:t> </a:t>
            </a:r>
            <a:r>
              <a:rPr lang="fi-FI" sz="1400" dirty="0" err="1"/>
              <a:t>real</a:t>
            </a:r>
            <a:r>
              <a:rPr lang="fi-FI" sz="1400" dirty="0"/>
              <a:t>-life </a:t>
            </a:r>
            <a:r>
              <a:rPr lang="fi-FI" sz="1400" dirty="0" err="1"/>
              <a:t>situations</a:t>
            </a:r>
            <a:r>
              <a:rPr lang="fi-FI" sz="1400" dirty="0"/>
              <a:t>, </a:t>
            </a:r>
            <a:r>
              <a:rPr lang="fi-FI" sz="1400" dirty="0" err="1"/>
              <a:t>when</a:t>
            </a:r>
            <a:r>
              <a:rPr lang="fi-FI" sz="1400" dirty="0"/>
              <a:t> </a:t>
            </a:r>
            <a:r>
              <a:rPr lang="fi-FI" sz="1400" dirty="0" err="1"/>
              <a:t>we</a:t>
            </a:r>
            <a:r>
              <a:rPr lang="fi-FI" sz="1400" dirty="0"/>
              <a:t> </a:t>
            </a:r>
            <a:r>
              <a:rPr lang="fi-FI" sz="1400" dirty="0" err="1"/>
              <a:t>have</a:t>
            </a:r>
            <a:r>
              <a:rPr lang="fi-FI" sz="1400" dirty="0"/>
              <a:t> </a:t>
            </a:r>
            <a:r>
              <a:rPr lang="fi-FI" sz="1400" dirty="0" err="1"/>
              <a:t>the</a:t>
            </a:r>
            <a:r>
              <a:rPr lang="fi-FI" sz="1400" dirty="0"/>
              <a:t> </a:t>
            </a:r>
            <a:r>
              <a:rPr lang="fi-FI" sz="1400" dirty="0" err="1"/>
              <a:t>context</a:t>
            </a:r>
            <a:r>
              <a:rPr lang="fi-FI" sz="1400" dirty="0"/>
              <a:t>. Here </a:t>
            </a:r>
            <a:r>
              <a:rPr lang="fi-FI" sz="1400" dirty="0" err="1"/>
              <a:t>comes</a:t>
            </a:r>
            <a:r>
              <a:rPr lang="fi-FI" sz="1400" dirty="0"/>
              <a:t> </a:t>
            </a:r>
            <a:r>
              <a:rPr lang="fi-FI" sz="1400" dirty="0" err="1"/>
              <a:t>the</a:t>
            </a:r>
            <a:r>
              <a:rPr lang="fi-FI" sz="1400" dirty="0"/>
              <a:t> </a:t>
            </a:r>
            <a:r>
              <a:rPr lang="fi-FI" sz="1400" dirty="0" err="1"/>
              <a:t>context-problem</a:t>
            </a:r>
            <a:r>
              <a:rPr lang="fi-FI" sz="1400" dirty="0"/>
              <a:t>. For </a:t>
            </a:r>
            <a:r>
              <a:rPr lang="fi-FI" sz="1400" dirty="0" err="1"/>
              <a:t>reliable</a:t>
            </a:r>
            <a:r>
              <a:rPr lang="fi-FI" sz="1400" dirty="0"/>
              <a:t> </a:t>
            </a:r>
            <a:r>
              <a:rPr lang="fi-FI" sz="1400" dirty="0" err="1"/>
              <a:t>emotion</a:t>
            </a:r>
            <a:r>
              <a:rPr lang="fi-FI" sz="1400" dirty="0"/>
              <a:t> </a:t>
            </a:r>
            <a:r>
              <a:rPr lang="fi-FI" sz="1400" dirty="0" err="1"/>
              <a:t>classification</a:t>
            </a:r>
            <a:r>
              <a:rPr lang="fi-FI" sz="1400" dirty="0"/>
              <a:t>, </a:t>
            </a:r>
            <a:r>
              <a:rPr lang="fi-FI" sz="1400" dirty="0" err="1"/>
              <a:t>we</a:t>
            </a:r>
            <a:r>
              <a:rPr lang="fi-FI" sz="1400" dirty="0"/>
              <a:t> </a:t>
            </a:r>
            <a:r>
              <a:rPr lang="fi-FI" sz="1400" dirty="0" err="1"/>
              <a:t>need</a:t>
            </a:r>
            <a:r>
              <a:rPr lang="fi-FI" sz="1400" dirty="0"/>
              <a:t> to </a:t>
            </a:r>
            <a:r>
              <a:rPr lang="fi-FI" sz="1400" dirty="0" err="1"/>
              <a:t>know</a:t>
            </a:r>
            <a:r>
              <a:rPr lang="fi-FI" sz="1400" dirty="0"/>
              <a:t> </a:t>
            </a:r>
            <a:r>
              <a:rPr lang="fi-FI" sz="1400" dirty="0" err="1"/>
              <a:t>the</a:t>
            </a:r>
            <a:r>
              <a:rPr lang="fi-FI" sz="1400" dirty="0"/>
              <a:t> </a:t>
            </a:r>
            <a:r>
              <a:rPr lang="fi-FI" sz="1400" dirty="0" err="1"/>
              <a:t>context</a:t>
            </a:r>
            <a:r>
              <a:rPr lang="fi-FI" sz="1400" dirty="0"/>
              <a:t>.</a:t>
            </a:r>
          </a:p>
        </p:txBody>
      </p:sp>
    </p:spTree>
    <p:extLst>
      <p:ext uri="{BB962C8B-B14F-4D97-AF65-F5344CB8AC3E}">
        <p14:creationId xmlns:p14="http://schemas.microsoft.com/office/powerpoint/2010/main" val="3739431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scalability</a:t>
            </a:r>
            <a:endParaRPr dirty="0">
              <a:highlight>
                <a:schemeClr val="accent1"/>
              </a:highlight>
            </a:endParaRPr>
          </a:p>
        </p:txBody>
      </p:sp>
      <p:sp>
        <p:nvSpPr>
          <p:cNvPr id="125" name="Google Shape;125;p17"/>
          <p:cNvSpPr txBox="1">
            <a:spLocks noGrp="1"/>
          </p:cNvSpPr>
          <p:nvPr>
            <p:ph type="body" idx="1"/>
          </p:nvPr>
        </p:nvSpPr>
        <p:spPr>
          <a:xfrm>
            <a:off x="193413" y="1322763"/>
            <a:ext cx="6702235" cy="2416299"/>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Model</a:t>
            </a:r>
            <a:r>
              <a:rPr lang="fi-FI" sz="1400" dirty="0"/>
              <a:t> and data </a:t>
            </a:r>
            <a:r>
              <a:rPr lang="fi-FI" sz="1400" dirty="0" err="1"/>
              <a:t>are</a:t>
            </a:r>
            <a:r>
              <a:rPr lang="fi-FI" sz="1400" dirty="0"/>
              <a:t> </a:t>
            </a:r>
            <a:r>
              <a:rPr lang="fi-FI" sz="1400" dirty="0" err="1"/>
              <a:t>stored</a:t>
            </a:r>
            <a:r>
              <a:rPr lang="fi-FI" sz="1400" dirty="0"/>
              <a:t> in AWS S3, </a:t>
            </a:r>
            <a:r>
              <a:rPr lang="fi-FI" sz="1400" dirty="0" err="1"/>
              <a:t>so</a:t>
            </a:r>
            <a:r>
              <a:rPr lang="fi-FI" sz="1400" dirty="0"/>
              <a:t> </a:t>
            </a:r>
            <a:r>
              <a:rPr lang="fi-FI" sz="1400" dirty="0" err="1"/>
              <a:t>the</a:t>
            </a:r>
            <a:r>
              <a:rPr lang="fi-FI" sz="1400" dirty="0"/>
              <a:t> </a:t>
            </a:r>
            <a:r>
              <a:rPr lang="fi-FI" sz="1400" dirty="0" err="1"/>
              <a:t>scalability</a:t>
            </a:r>
            <a:r>
              <a:rPr lang="fi-FI" sz="1400" dirty="0"/>
              <a:t> of </a:t>
            </a:r>
            <a:r>
              <a:rPr lang="fi-FI" sz="1400" dirty="0" err="1"/>
              <a:t>the</a:t>
            </a:r>
            <a:r>
              <a:rPr lang="fi-FI" sz="1400" dirty="0"/>
              <a:t> </a:t>
            </a:r>
            <a:r>
              <a:rPr lang="fi-FI" sz="1400" dirty="0" err="1"/>
              <a:t>solution</a:t>
            </a:r>
            <a:r>
              <a:rPr lang="fi-FI" sz="1400" dirty="0"/>
              <a:t> </a:t>
            </a:r>
            <a:r>
              <a:rPr lang="fi-FI" sz="1400" dirty="0" err="1"/>
              <a:t>would</a:t>
            </a:r>
            <a:r>
              <a:rPr lang="fi-FI" sz="1400" dirty="0"/>
              <a:t> </a:t>
            </a:r>
            <a:r>
              <a:rPr lang="fi-FI" sz="1400" dirty="0" err="1"/>
              <a:t>be</a:t>
            </a:r>
            <a:r>
              <a:rPr lang="fi-FI" sz="1400" dirty="0"/>
              <a:t> </a:t>
            </a:r>
            <a:r>
              <a:rPr lang="fi-FI" sz="1400" dirty="0" err="1"/>
              <a:t>relatively</a:t>
            </a:r>
            <a:r>
              <a:rPr lang="fi-FI" sz="1400" dirty="0"/>
              <a:t> </a:t>
            </a:r>
            <a:r>
              <a:rPr lang="fi-FI" sz="1400" dirty="0" err="1"/>
              <a:t>straightforward</a:t>
            </a:r>
            <a:r>
              <a:rPr lang="fi-FI" sz="1400" dirty="0"/>
              <a:t>. </a:t>
            </a:r>
            <a:r>
              <a:rPr lang="fi-FI" sz="1400" dirty="0" err="1"/>
              <a:t>We</a:t>
            </a:r>
            <a:r>
              <a:rPr lang="fi-FI" sz="1400" dirty="0"/>
              <a:t> </a:t>
            </a:r>
            <a:r>
              <a:rPr lang="fi-FI" sz="1400" dirty="0" err="1"/>
              <a:t>would</a:t>
            </a:r>
            <a:r>
              <a:rPr lang="fi-FI" sz="1400" dirty="0"/>
              <a:t> </a:t>
            </a:r>
            <a:r>
              <a:rPr lang="fi-FI" sz="1400" dirty="0" err="1"/>
              <a:t>only</a:t>
            </a:r>
            <a:r>
              <a:rPr lang="fi-FI" sz="1400" dirty="0"/>
              <a:t> </a:t>
            </a:r>
            <a:r>
              <a:rPr lang="fi-FI" sz="1400" dirty="0" err="1"/>
              <a:t>need</a:t>
            </a:r>
            <a:r>
              <a:rPr lang="fi-FI" sz="1400" dirty="0"/>
              <a:t> to </a:t>
            </a:r>
            <a:r>
              <a:rPr lang="fi-FI" sz="1400" dirty="0" err="1"/>
              <a:t>store</a:t>
            </a:r>
            <a:r>
              <a:rPr lang="fi-FI" sz="1400" dirty="0"/>
              <a:t> </a:t>
            </a:r>
            <a:r>
              <a:rPr lang="fi-FI" sz="1400" dirty="0" err="1"/>
              <a:t>the</a:t>
            </a:r>
            <a:r>
              <a:rPr lang="fi-FI" sz="1400" dirty="0"/>
              <a:t> </a:t>
            </a:r>
            <a:r>
              <a:rPr lang="fi-FI" sz="1400" dirty="0" err="1"/>
              <a:t>additional</a:t>
            </a:r>
            <a:r>
              <a:rPr lang="fi-FI" sz="1400" dirty="0"/>
              <a:t> data to S3, </a:t>
            </a:r>
            <a:r>
              <a:rPr lang="fi-FI" sz="1400" dirty="0" err="1"/>
              <a:t>where</a:t>
            </a:r>
            <a:r>
              <a:rPr lang="fi-FI" sz="1400" dirty="0"/>
              <a:t> </a:t>
            </a:r>
            <a:r>
              <a:rPr lang="fi-FI" sz="1400" dirty="0" err="1"/>
              <a:t>we</a:t>
            </a:r>
            <a:r>
              <a:rPr lang="fi-FI" sz="1400" dirty="0"/>
              <a:t> </a:t>
            </a:r>
            <a:r>
              <a:rPr lang="fi-FI" sz="1400" dirty="0" err="1"/>
              <a:t>can</a:t>
            </a:r>
            <a:r>
              <a:rPr lang="fi-FI" sz="1400" dirty="0"/>
              <a:t> </a:t>
            </a:r>
            <a:r>
              <a:rPr lang="fi-FI" sz="1400" dirty="0" err="1"/>
              <a:t>pipeline</a:t>
            </a:r>
            <a:r>
              <a:rPr lang="fi-FI" sz="1400" dirty="0"/>
              <a:t> </a:t>
            </a:r>
            <a:r>
              <a:rPr lang="fi-FI" sz="1400" dirty="0" err="1"/>
              <a:t>the</a:t>
            </a:r>
            <a:r>
              <a:rPr lang="fi-FI" sz="1400" dirty="0"/>
              <a:t> data </a:t>
            </a:r>
            <a:r>
              <a:rPr lang="fi-FI" sz="1400" dirty="0" err="1"/>
              <a:t>easily</a:t>
            </a:r>
            <a:r>
              <a:rPr lang="fi-FI" sz="1400" dirty="0"/>
              <a:t> to AWS </a:t>
            </a:r>
            <a:r>
              <a:rPr lang="fi-FI" sz="1400" dirty="0" err="1"/>
              <a:t>SageMaker</a:t>
            </a:r>
            <a:r>
              <a:rPr lang="fi-FI" sz="1400" dirty="0"/>
              <a:t> </a:t>
            </a:r>
            <a:r>
              <a:rPr lang="fi-FI" sz="1400" dirty="0" err="1"/>
              <a:t>where</a:t>
            </a:r>
            <a:r>
              <a:rPr lang="fi-FI" sz="1400" dirty="0"/>
              <a:t> </a:t>
            </a:r>
            <a:r>
              <a:rPr lang="fi-FI" sz="1400" dirty="0" err="1"/>
              <a:t>model</a:t>
            </a:r>
            <a:r>
              <a:rPr lang="fi-FI" sz="1400" dirty="0"/>
              <a:t> </a:t>
            </a:r>
            <a:r>
              <a:rPr lang="fi-FI" sz="1400" dirty="0" err="1"/>
              <a:t>can</a:t>
            </a:r>
            <a:r>
              <a:rPr lang="fi-FI" sz="1400" dirty="0"/>
              <a:t> </a:t>
            </a:r>
            <a:r>
              <a:rPr lang="fi-FI" sz="1400" dirty="0" err="1"/>
              <a:t>be</a:t>
            </a:r>
            <a:r>
              <a:rPr lang="fi-FI" sz="1400" dirty="0"/>
              <a:t> </a:t>
            </a:r>
            <a:r>
              <a:rPr lang="fi-FI" sz="1400" dirty="0" err="1"/>
              <a:t>trained</a:t>
            </a:r>
            <a:r>
              <a:rPr lang="fi-FI" sz="1400" dirty="0"/>
              <a:t>. </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have</a:t>
            </a:r>
            <a:r>
              <a:rPr lang="fi-FI" sz="1400" dirty="0"/>
              <a:t> </a:t>
            </a:r>
            <a:r>
              <a:rPr lang="fi-FI" sz="1400" dirty="0" err="1"/>
              <a:t>continue</a:t>
            </a:r>
            <a:r>
              <a:rPr lang="fi-FI" sz="1400" dirty="0"/>
              <a:t> </a:t>
            </a:r>
            <a:r>
              <a:rPr lang="fi-FI" sz="1400" dirty="0" err="1"/>
              <a:t>with</a:t>
            </a:r>
            <a:r>
              <a:rPr lang="fi-FI" sz="1400" dirty="0"/>
              <a:t> </a:t>
            </a:r>
            <a:r>
              <a:rPr lang="fi-FI" sz="1400" dirty="0" err="1"/>
              <a:t>hand</a:t>
            </a:r>
            <a:r>
              <a:rPr lang="fi-FI" sz="1400" dirty="0"/>
              <a:t>-made </a:t>
            </a:r>
            <a:r>
              <a:rPr lang="fi-FI" sz="1400" dirty="0" err="1"/>
              <a:t>features</a:t>
            </a:r>
            <a:r>
              <a:rPr lang="fi-FI" sz="1400" dirty="0"/>
              <a:t>, </a:t>
            </a:r>
            <a:r>
              <a:rPr lang="fi-FI" sz="1400" dirty="0" err="1"/>
              <a:t>then</a:t>
            </a:r>
            <a:r>
              <a:rPr lang="fi-FI" sz="1400" dirty="0"/>
              <a:t> </a:t>
            </a:r>
            <a:r>
              <a:rPr lang="fi-FI" sz="1400" dirty="0" err="1"/>
              <a:t>we</a:t>
            </a:r>
            <a:r>
              <a:rPr lang="fi-FI" sz="1400" dirty="0"/>
              <a:t> </a:t>
            </a:r>
            <a:r>
              <a:rPr lang="fi-FI" sz="1400" dirty="0" err="1"/>
              <a:t>could</a:t>
            </a:r>
            <a:r>
              <a:rPr lang="fi-FI" sz="1400" dirty="0"/>
              <a:t> </a:t>
            </a:r>
            <a:r>
              <a:rPr lang="fi-FI" sz="1400" dirty="0" err="1"/>
              <a:t>save</a:t>
            </a:r>
            <a:r>
              <a:rPr lang="fi-FI" sz="1400" dirty="0"/>
              <a:t> </a:t>
            </a:r>
            <a:r>
              <a:rPr lang="fi-FI" sz="1400" dirty="0" err="1"/>
              <a:t>those</a:t>
            </a:r>
            <a:r>
              <a:rPr lang="fi-FI" sz="1400" dirty="0"/>
              <a:t> </a:t>
            </a:r>
            <a:r>
              <a:rPr lang="fi-FI" sz="1400" dirty="0" err="1"/>
              <a:t>features</a:t>
            </a:r>
            <a:r>
              <a:rPr lang="fi-FI" sz="1400" dirty="0"/>
              <a:t> in </a:t>
            </a:r>
            <a:r>
              <a:rPr lang="fi-FI" sz="1400" dirty="0" err="1"/>
              <a:t>SageMaker</a:t>
            </a:r>
            <a:r>
              <a:rPr lang="fi-FI" sz="1400" dirty="0"/>
              <a:t> Feature </a:t>
            </a:r>
            <a:r>
              <a:rPr lang="fi-FI" sz="1400" dirty="0" err="1"/>
              <a:t>Store</a:t>
            </a:r>
            <a:r>
              <a:rPr lang="fi-FI" sz="1400" dirty="0"/>
              <a:t>, and </a:t>
            </a:r>
            <a:r>
              <a:rPr lang="fi-FI" sz="1400" dirty="0" err="1"/>
              <a:t>re-use</a:t>
            </a:r>
            <a:r>
              <a:rPr lang="fi-FI" sz="1400" dirty="0"/>
              <a:t> </a:t>
            </a:r>
            <a:r>
              <a:rPr lang="fi-FI" sz="1400" dirty="0" err="1"/>
              <a:t>them</a:t>
            </a:r>
            <a:r>
              <a:rPr lang="fi-FI" sz="1400" dirty="0"/>
              <a:t> </a:t>
            </a:r>
            <a:r>
              <a:rPr lang="fi-FI" sz="1400" dirty="0" err="1"/>
              <a:t>later</a:t>
            </a:r>
            <a:r>
              <a:rPr lang="fi-FI" sz="1400" dirty="0"/>
              <a:t>.</a:t>
            </a:r>
          </a:p>
          <a:p>
            <a:pPr marL="457200" lvl="0" indent="-381000" algn="l" rtl="0">
              <a:spcBef>
                <a:spcPts val="600"/>
              </a:spcBef>
              <a:spcAft>
                <a:spcPts val="0"/>
              </a:spcAft>
              <a:buClr>
                <a:schemeClr val="accent1"/>
              </a:buClr>
              <a:buSzPts val="2400"/>
              <a:buChar char="◉"/>
            </a:pPr>
            <a:r>
              <a:rPr lang="fi-FI" sz="1400" dirty="0"/>
              <a:t>If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create</a:t>
            </a:r>
            <a:r>
              <a:rPr lang="fi-FI" sz="1400" dirty="0"/>
              <a:t> API for </a:t>
            </a:r>
            <a:r>
              <a:rPr lang="fi-FI" sz="1400" dirty="0" err="1"/>
              <a:t>the</a:t>
            </a:r>
            <a:r>
              <a:rPr lang="fi-FI" sz="1400" dirty="0"/>
              <a:t> </a:t>
            </a:r>
            <a:r>
              <a:rPr lang="fi-FI" sz="1400" dirty="0" err="1"/>
              <a:t>model</a:t>
            </a:r>
            <a:r>
              <a:rPr lang="fi-FI" sz="1400" dirty="0"/>
              <a:t>, </a:t>
            </a:r>
            <a:r>
              <a:rPr lang="fi-FI" sz="1400" dirty="0" err="1"/>
              <a:t>we</a:t>
            </a:r>
            <a:r>
              <a:rPr lang="fi-FI" sz="1400" dirty="0"/>
              <a:t> </a:t>
            </a:r>
            <a:r>
              <a:rPr lang="fi-FI" sz="1400" dirty="0" err="1"/>
              <a:t>could</a:t>
            </a:r>
            <a:r>
              <a:rPr lang="fi-FI" sz="1400" dirty="0"/>
              <a:t> </a:t>
            </a:r>
            <a:r>
              <a:rPr lang="fi-FI" sz="1400" dirty="0" err="1"/>
              <a:t>also</a:t>
            </a:r>
            <a:r>
              <a:rPr lang="fi-FI" sz="1400" dirty="0"/>
              <a:t> </a:t>
            </a:r>
            <a:r>
              <a:rPr lang="fi-FI" sz="1400" dirty="0" err="1"/>
              <a:t>use</a:t>
            </a:r>
            <a:r>
              <a:rPr lang="fi-FI" sz="1400" dirty="0"/>
              <a:t> </a:t>
            </a:r>
            <a:r>
              <a:rPr lang="fi-FI" sz="1400" dirty="0" err="1"/>
              <a:t>the</a:t>
            </a:r>
            <a:r>
              <a:rPr lang="fi-FI" sz="1400" dirty="0"/>
              <a:t> AWS </a:t>
            </a:r>
            <a:r>
              <a:rPr lang="fi-FI" sz="1400" dirty="0" err="1"/>
              <a:t>inner</a:t>
            </a:r>
            <a:r>
              <a:rPr lang="fi-FI" sz="1400" dirty="0"/>
              <a:t> CI/CD </a:t>
            </a:r>
            <a:r>
              <a:rPr lang="fi-FI" sz="1400" dirty="0" err="1"/>
              <a:t>pipelines</a:t>
            </a:r>
            <a:r>
              <a:rPr lang="fi-FI" sz="1400" dirty="0"/>
              <a:t> </a:t>
            </a:r>
            <a:r>
              <a:rPr lang="fi-FI" sz="1400" dirty="0" err="1"/>
              <a:t>easily</a:t>
            </a:r>
            <a:r>
              <a:rPr lang="fi-FI" sz="14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1776091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63132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considerations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230721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 pipeline</a:t>
            </a:r>
            <a:endParaRPr dirty="0">
              <a:highlight>
                <a:schemeClr val="accent1"/>
              </a:highlight>
            </a:endParaRPr>
          </a:p>
        </p:txBody>
      </p:sp>
      <p:sp>
        <p:nvSpPr>
          <p:cNvPr id="125" name="Google Shape;125;p17"/>
          <p:cNvSpPr txBox="1">
            <a:spLocks noGrp="1"/>
          </p:cNvSpPr>
          <p:nvPr>
            <p:ph type="body" idx="1"/>
          </p:nvPr>
        </p:nvSpPr>
        <p:spPr>
          <a:xfrm>
            <a:off x="914623" y="1331712"/>
            <a:ext cx="6702235" cy="12400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400" dirty="0"/>
              <a:t>If </a:t>
            </a:r>
            <a:r>
              <a:rPr lang="fi-FI" sz="1400" dirty="0" err="1"/>
              <a:t>we</a:t>
            </a:r>
            <a:r>
              <a:rPr lang="fi-FI" sz="1400" dirty="0"/>
              <a:t> </a:t>
            </a:r>
            <a:r>
              <a:rPr lang="fi-FI" sz="1400" dirty="0" err="1"/>
              <a:t>were</a:t>
            </a:r>
            <a:r>
              <a:rPr lang="fi-FI" sz="1400" dirty="0"/>
              <a:t> to </a:t>
            </a:r>
            <a:r>
              <a:rPr lang="fi-FI" sz="1400" dirty="0" err="1"/>
              <a:t>deploy</a:t>
            </a:r>
            <a:r>
              <a:rPr lang="fi-FI" sz="1400" dirty="0"/>
              <a:t> a image </a:t>
            </a:r>
            <a:r>
              <a:rPr lang="fi-FI" sz="1400" dirty="0" err="1"/>
              <a:t>recognition</a:t>
            </a:r>
            <a:r>
              <a:rPr lang="fi-FI" sz="1400" dirty="0"/>
              <a:t> </a:t>
            </a:r>
            <a:r>
              <a:rPr lang="fi-FI" sz="1400" dirty="0" err="1"/>
              <a:t>solution</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consider</a:t>
            </a:r>
            <a:r>
              <a:rPr lang="fi-FI" sz="1400" dirty="0"/>
              <a:t> </a:t>
            </a:r>
            <a:r>
              <a:rPr lang="fi-FI" sz="1400" dirty="0" err="1"/>
              <a:t>the</a:t>
            </a:r>
            <a:r>
              <a:rPr lang="fi-FI" sz="1400" dirty="0"/>
              <a:t> </a:t>
            </a:r>
            <a:r>
              <a:rPr lang="fi-FI" sz="1400" dirty="0" err="1"/>
              <a:t>prediction</a:t>
            </a:r>
            <a:r>
              <a:rPr lang="fi-FI" sz="1400" dirty="0"/>
              <a:t> </a:t>
            </a:r>
            <a:r>
              <a:rPr lang="fi-FI" sz="1400" dirty="0" err="1"/>
              <a:t>pipeline</a:t>
            </a:r>
            <a:r>
              <a:rPr lang="fi-FI" sz="1400" dirty="0"/>
              <a:t>. For RBF-SVM </a:t>
            </a:r>
            <a:r>
              <a:rPr lang="fi-FI" sz="1400" dirty="0" err="1"/>
              <a:t>with</a:t>
            </a:r>
            <a:r>
              <a:rPr lang="fi-FI" sz="1400" dirty="0"/>
              <a:t> CNN </a:t>
            </a:r>
            <a:r>
              <a:rPr lang="fi-FI" sz="1400" dirty="0" err="1"/>
              <a:t>embeddings</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a:t>
            </a:r>
            <a:r>
              <a:rPr lang="fi-FI" sz="1400" dirty="0" err="1"/>
              <a:t>first</a:t>
            </a:r>
            <a:r>
              <a:rPr lang="fi-FI" sz="1400" dirty="0"/>
              <a:t> </a:t>
            </a:r>
            <a:r>
              <a:rPr lang="fi-FI" sz="1400" dirty="0" err="1"/>
              <a:t>the</a:t>
            </a:r>
            <a:r>
              <a:rPr lang="fi-FI" sz="1400" dirty="0"/>
              <a:t> </a:t>
            </a:r>
            <a:r>
              <a:rPr lang="fi-FI" sz="1400" dirty="0" err="1"/>
              <a:t>encoder</a:t>
            </a:r>
            <a:r>
              <a:rPr lang="fi-FI" sz="1400" dirty="0"/>
              <a:t>-CNN and </a:t>
            </a:r>
            <a:r>
              <a:rPr lang="fi-FI" sz="1400" dirty="0" err="1"/>
              <a:t>then</a:t>
            </a:r>
            <a:r>
              <a:rPr lang="fi-FI" sz="1400" dirty="0"/>
              <a:t> RBF-SVM in </a:t>
            </a:r>
            <a:r>
              <a:rPr lang="fi-FI" sz="1400" dirty="0" err="1"/>
              <a:t>the</a:t>
            </a:r>
            <a:r>
              <a:rPr lang="fi-FI" sz="1400" dirty="0"/>
              <a:t> </a:t>
            </a:r>
            <a:r>
              <a:rPr lang="fi-FI" sz="1400" dirty="0" err="1"/>
              <a:t>pipeline</a:t>
            </a:r>
            <a:r>
              <a:rPr lang="fi-FI" sz="1400" dirty="0"/>
              <a:t>. </a:t>
            </a:r>
            <a:r>
              <a:rPr lang="fi-FI" sz="1400" dirty="0" err="1"/>
              <a:t>This</a:t>
            </a:r>
            <a:r>
              <a:rPr lang="fi-FI" sz="1400" dirty="0"/>
              <a:t> </a:t>
            </a:r>
            <a:r>
              <a:rPr lang="fi-FI" sz="1400" dirty="0" err="1"/>
              <a:t>requires</a:t>
            </a:r>
            <a:r>
              <a:rPr lang="fi-FI" sz="1400" dirty="0"/>
              <a:t> </a:t>
            </a:r>
            <a:r>
              <a:rPr lang="fi-FI" sz="1400" dirty="0" err="1"/>
              <a:t>unnecessary</a:t>
            </a:r>
            <a:r>
              <a:rPr lang="fi-FI" sz="1400" dirty="0"/>
              <a:t> </a:t>
            </a:r>
            <a:r>
              <a:rPr lang="fi-FI" sz="1400" dirty="0" err="1"/>
              <a:t>work</a:t>
            </a:r>
            <a:r>
              <a:rPr lang="fi-FI" sz="1400" dirty="0"/>
              <a:t>, as </a:t>
            </a:r>
            <a:r>
              <a:rPr lang="fi-FI" sz="1400" dirty="0" err="1"/>
              <a:t>we</a:t>
            </a:r>
            <a:r>
              <a:rPr lang="fi-FI" sz="1400" dirty="0"/>
              <a:t> </a:t>
            </a:r>
            <a:r>
              <a:rPr lang="fi-FI" sz="1400" dirty="0" err="1"/>
              <a:t>could</a:t>
            </a:r>
            <a:r>
              <a:rPr lang="fi-FI" sz="1400" dirty="0"/>
              <a:t> just </a:t>
            </a:r>
            <a:r>
              <a:rPr lang="fi-FI" sz="1400" dirty="0" err="1"/>
              <a:t>approximate</a:t>
            </a:r>
            <a:r>
              <a:rPr lang="fi-FI" sz="1400" dirty="0"/>
              <a:t> </a:t>
            </a:r>
            <a:r>
              <a:rPr lang="fi-FI" sz="1400" dirty="0" err="1"/>
              <a:t>the</a:t>
            </a:r>
            <a:r>
              <a:rPr lang="fi-FI" sz="1400" dirty="0"/>
              <a:t> RBF-SVM </a:t>
            </a:r>
            <a:r>
              <a:rPr lang="fi-FI" sz="1400" dirty="0" err="1"/>
              <a:t>with</a:t>
            </a:r>
            <a:r>
              <a:rPr lang="fi-FI" sz="1400" dirty="0"/>
              <a:t> </a:t>
            </a:r>
            <a:r>
              <a:rPr lang="fi-FI" sz="1400" dirty="0" err="1"/>
              <a:t>deep</a:t>
            </a:r>
            <a:r>
              <a:rPr lang="fi-FI" sz="1400" dirty="0"/>
              <a:t> </a:t>
            </a:r>
            <a:r>
              <a:rPr lang="fi-FI" sz="1400" dirty="0" err="1"/>
              <a:t>learning</a:t>
            </a:r>
            <a:r>
              <a:rPr lang="fi-FI" sz="1400" dirty="0"/>
              <a:t> </a:t>
            </a:r>
            <a:r>
              <a:rPr lang="fi-FI" sz="1400" dirty="0" err="1"/>
              <a:t>solution</a:t>
            </a:r>
            <a:r>
              <a:rPr lang="fi-FI" sz="1400" dirty="0"/>
              <a:t>, as RBF-SVM </a:t>
            </a:r>
            <a:r>
              <a:rPr lang="fi-FI" sz="1400" dirty="0" err="1"/>
              <a:t>doesn’t</a:t>
            </a:r>
            <a:r>
              <a:rPr lang="fi-FI" sz="1400" dirty="0"/>
              <a:t> </a:t>
            </a:r>
            <a:r>
              <a:rPr lang="fi-FI" sz="1400" dirty="0" err="1"/>
              <a:t>provide</a:t>
            </a:r>
            <a:r>
              <a:rPr lang="fi-FI" sz="1400" dirty="0"/>
              <a:t> </a:t>
            </a:r>
            <a:r>
              <a:rPr lang="fi-FI" sz="1400" dirty="0" err="1"/>
              <a:t>any</a:t>
            </a:r>
            <a:r>
              <a:rPr lang="fi-FI" sz="1400" dirty="0"/>
              <a:t> </a:t>
            </a:r>
            <a:r>
              <a:rPr lang="fi-FI" sz="1400" dirty="0" err="1"/>
              <a:t>transparency</a:t>
            </a:r>
            <a:r>
              <a:rPr lang="fi-FI" sz="1400" dirty="0"/>
              <a:t> in </a:t>
            </a:r>
            <a:r>
              <a:rPr lang="fi-FI" sz="1400" dirty="0" err="1"/>
              <a:t>the</a:t>
            </a:r>
            <a:r>
              <a:rPr lang="fi-FI" sz="1400" dirty="0"/>
              <a:t> </a:t>
            </a:r>
            <a:r>
              <a:rPr lang="fi-FI" sz="1400" dirty="0" err="1"/>
              <a:t>process</a:t>
            </a:r>
            <a:r>
              <a:rPr lang="fi-FI" sz="1400" dirty="0"/>
              <a:t>.</a:t>
            </a:r>
          </a:p>
          <a:p>
            <a:pPr marL="0" lvl="0" indent="0" algn="l" rtl="0">
              <a:spcBef>
                <a:spcPts val="600"/>
              </a:spcBef>
              <a:spcAft>
                <a:spcPts val="0"/>
              </a:spcAft>
              <a:buNone/>
            </a:pP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9" name="Google Shape;125;p17">
            <a:extLst>
              <a:ext uri="{FF2B5EF4-FFF2-40B4-BE49-F238E27FC236}">
                <a16:creationId xmlns:a16="http://schemas.microsoft.com/office/drawing/2014/main" id="{B90E3580-FC2B-4E86-A1AC-4351F76B4E8C}"/>
              </a:ext>
            </a:extLst>
          </p:cNvPr>
          <p:cNvSpPr txBox="1">
            <a:spLocks/>
          </p:cNvSpPr>
          <p:nvPr/>
        </p:nvSpPr>
        <p:spPr>
          <a:xfrm>
            <a:off x="914622" y="2732809"/>
            <a:ext cx="6702235" cy="1240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400" dirty="0"/>
              <a:t>Deep </a:t>
            </a:r>
            <a:r>
              <a:rPr lang="fi-FI" sz="1400" dirty="0" err="1"/>
              <a:t>learning</a:t>
            </a:r>
            <a:r>
              <a:rPr lang="fi-FI" sz="1400" dirty="0"/>
              <a:t> </a:t>
            </a:r>
            <a:r>
              <a:rPr lang="fi-FI" sz="1400" dirty="0" err="1"/>
              <a:t>end</a:t>
            </a:r>
            <a:r>
              <a:rPr lang="fi-FI" sz="1400" dirty="0"/>
              <a:t>-to-</a:t>
            </a:r>
            <a:r>
              <a:rPr lang="fi-FI" sz="1400" dirty="0" err="1"/>
              <a:t>end</a:t>
            </a:r>
            <a:r>
              <a:rPr lang="fi-FI" sz="1400" dirty="0"/>
              <a:t> </a:t>
            </a:r>
            <a:r>
              <a:rPr lang="fi-FI" sz="1400" dirty="0" err="1"/>
              <a:t>solution</a:t>
            </a:r>
            <a:r>
              <a:rPr lang="fi-FI" sz="1400" dirty="0"/>
              <a:t> is </a:t>
            </a:r>
            <a:r>
              <a:rPr lang="fi-FI" sz="1400" dirty="0" err="1"/>
              <a:t>indeed</a:t>
            </a:r>
            <a:r>
              <a:rPr lang="fi-FI" sz="1400" dirty="0"/>
              <a:t> </a:t>
            </a:r>
            <a:r>
              <a:rPr lang="fi-FI" sz="1400" dirty="0" err="1"/>
              <a:t>attractive</a:t>
            </a:r>
            <a:r>
              <a:rPr lang="fi-FI" sz="1400" dirty="0"/>
              <a:t>, and for </a:t>
            </a:r>
            <a:r>
              <a:rPr lang="fi-FI" sz="1400" dirty="0" err="1"/>
              <a:t>this</a:t>
            </a:r>
            <a:r>
              <a:rPr lang="fi-FI" sz="1400" dirty="0"/>
              <a:t> case it </a:t>
            </a:r>
            <a:r>
              <a:rPr lang="fi-FI" sz="1400" dirty="0" err="1"/>
              <a:t>probably</a:t>
            </a:r>
            <a:r>
              <a:rPr lang="fi-FI" sz="1400" dirty="0"/>
              <a:t> </a:t>
            </a:r>
            <a:r>
              <a:rPr lang="fi-FI" sz="1400" dirty="0" err="1"/>
              <a:t>would</a:t>
            </a:r>
            <a:r>
              <a:rPr lang="fi-FI" sz="1400" dirty="0"/>
              <a:t> </a:t>
            </a:r>
            <a:r>
              <a:rPr lang="fi-FI" sz="1400" dirty="0" err="1"/>
              <a:t>be</a:t>
            </a:r>
            <a:r>
              <a:rPr lang="fi-FI" sz="1400" dirty="0"/>
              <a:t> to </a:t>
            </a:r>
            <a:r>
              <a:rPr lang="fi-FI" sz="1400" dirty="0" err="1"/>
              <a:t>choice</a:t>
            </a:r>
            <a:r>
              <a:rPr lang="fi-FI" sz="1400" dirty="0"/>
              <a:t> to go. It </a:t>
            </a:r>
            <a:r>
              <a:rPr lang="fi-FI" sz="1400" dirty="0" err="1"/>
              <a:t>also</a:t>
            </a:r>
            <a:r>
              <a:rPr lang="fi-FI" sz="1400" dirty="0"/>
              <a:t> is </a:t>
            </a:r>
            <a:r>
              <a:rPr lang="fi-FI" sz="1400" dirty="0" err="1"/>
              <a:t>beneficial</a:t>
            </a:r>
            <a:r>
              <a:rPr lang="fi-FI" sz="1400" dirty="0"/>
              <a:t> as </a:t>
            </a:r>
            <a:r>
              <a:rPr lang="fi-FI" sz="1400" dirty="0" err="1"/>
              <a:t>the</a:t>
            </a:r>
            <a:r>
              <a:rPr lang="fi-FI" sz="1400" dirty="0"/>
              <a:t> input is </a:t>
            </a:r>
            <a:r>
              <a:rPr lang="fi-FI" sz="1400" dirty="0" err="1"/>
              <a:t>images</a:t>
            </a:r>
            <a:r>
              <a:rPr lang="fi-FI" sz="1400" dirty="0"/>
              <a:t> </a:t>
            </a:r>
            <a:r>
              <a:rPr lang="fi-FI" sz="1400" dirty="0" err="1"/>
              <a:t>which</a:t>
            </a:r>
            <a:r>
              <a:rPr lang="fi-FI" sz="1400" dirty="0"/>
              <a:t> </a:t>
            </a:r>
            <a:r>
              <a:rPr lang="fi-FI" sz="1400" dirty="0" err="1"/>
              <a:t>can</a:t>
            </a:r>
            <a:r>
              <a:rPr lang="fi-FI" sz="1400" dirty="0"/>
              <a:t> </a:t>
            </a:r>
            <a:r>
              <a:rPr lang="fi-FI" sz="1400" dirty="0" err="1"/>
              <a:t>be</a:t>
            </a:r>
            <a:r>
              <a:rPr lang="fi-FI" sz="1400" dirty="0"/>
              <a:t> </a:t>
            </a:r>
            <a:r>
              <a:rPr lang="fi-FI" sz="1400" dirty="0" err="1"/>
              <a:t>easily</a:t>
            </a:r>
            <a:r>
              <a:rPr lang="fi-FI" sz="1400" dirty="0"/>
              <a:t> </a:t>
            </a:r>
            <a:r>
              <a:rPr lang="fi-FI" sz="1400" dirty="0" err="1"/>
              <a:t>interpreted</a:t>
            </a:r>
            <a:r>
              <a:rPr lang="fi-FI" sz="1400" dirty="0"/>
              <a:t>. </a:t>
            </a:r>
            <a:r>
              <a:rPr lang="fi-FI" sz="1400" dirty="0" err="1"/>
              <a:t>Although</a:t>
            </a:r>
            <a:r>
              <a:rPr lang="fi-FI" sz="1400" dirty="0"/>
              <a:t> </a:t>
            </a:r>
            <a:r>
              <a:rPr lang="fi-FI" sz="1400" dirty="0" err="1"/>
              <a:t>the</a:t>
            </a:r>
            <a:r>
              <a:rPr lang="fi-FI" sz="1400" dirty="0"/>
              <a:t> </a:t>
            </a:r>
            <a:r>
              <a:rPr lang="fi-FI" sz="1400" dirty="0" err="1"/>
              <a:t>model</a:t>
            </a:r>
            <a:r>
              <a:rPr lang="fi-FI" sz="1400" dirty="0"/>
              <a:t> is </a:t>
            </a:r>
            <a:r>
              <a:rPr lang="fi-FI" sz="1400" dirty="0" err="1"/>
              <a:t>quite</a:t>
            </a:r>
            <a:r>
              <a:rPr lang="fi-FI" sz="1400" dirty="0"/>
              <a:t> a </a:t>
            </a:r>
            <a:r>
              <a:rPr lang="fi-FI" sz="1400" dirty="0" err="1"/>
              <a:t>black</a:t>
            </a:r>
            <a:r>
              <a:rPr lang="fi-FI" sz="1400" dirty="0"/>
              <a:t> box, </a:t>
            </a:r>
            <a:r>
              <a:rPr lang="fi-FI" sz="1400" dirty="0" err="1"/>
              <a:t>we</a:t>
            </a:r>
            <a:r>
              <a:rPr lang="fi-FI" sz="1400" dirty="0"/>
              <a:t> </a:t>
            </a:r>
            <a:r>
              <a:rPr lang="fi-FI" sz="1400" dirty="0" err="1"/>
              <a:t>still</a:t>
            </a:r>
            <a:r>
              <a:rPr lang="fi-FI" sz="1400" dirty="0"/>
              <a:t> </a:t>
            </a:r>
            <a:r>
              <a:rPr lang="fi-FI" sz="1400" dirty="0" err="1"/>
              <a:t>have</a:t>
            </a:r>
            <a:r>
              <a:rPr lang="fi-FI" sz="1400" dirty="0"/>
              <a:t> </a:t>
            </a:r>
            <a:r>
              <a:rPr lang="fi-FI" sz="1400" dirty="0" err="1"/>
              <a:t>great</a:t>
            </a:r>
            <a:r>
              <a:rPr lang="fi-FI" sz="1400" dirty="0"/>
              <a:t> </a:t>
            </a:r>
            <a:r>
              <a:rPr lang="fi-FI" sz="1400" dirty="0" err="1"/>
              <a:t>toolbox</a:t>
            </a:r>
            <a:r>
              <a:rPr lang="fi-FI" sz="1400" dirty="0"/>
              <a:t> for </a:t>
            </a:r>
            <a:r>
              <a:rPr lang="fi-FI" sz="1400" dirty="0" err="1"/>
              <a:t>combatting</a:t>
            </a:r>
            <a:r>
              <a:rPr lang="fi-FI" sz="1400" dirty="0"/>
              <a:t> </a:t>
            </a:r>
            <a:r>
              <a:rPr lang="fi-FI" sz="1400" dirty="0" err="1"/>
              <a:t>the</a:t>
            </a:r>
            <a:r>
              <a:rPr lang="fi-FI" sz="1400" dirty="0"/>
              <a:t> </a:t>
            </a:r>
            <a:r>
              <a:rPr lang="fi-FI" sz="1400" dirty="0" err="1"/>
              <a:t>blind</a:t>
            </a:r>
            <a:r>
              <a:rPr lang="fi-FI" sz="1400" dirty="0"/>
              <a:t> </a:t>
            </a:r>
            <a:r>
              <a:rPr lang="fi-FI" sz="1400" dirty="0" err="1"/>
              <a:t>hyperparameter</a:t>
            </a:r>
            <a:r>
              <a:rPr lang="fi-FI" sz="1400" dirty="0"/>
              <a:t> </a:t>
            </a:r>
            <a:r>
              <a:rPr lang="fi-FI" sz="1400" dirty="0" err="1"/>
              <a:t>optimization</a:t>
            </a:r>
            <a:r>
              <a:rPr lang="fi-FI" sz="1400" dirty="0"/>
              <a:t> and </a:t>
            </a:r>
            <a:r>
              <a:rPr lang="fi-FI" sz="1400" dirty="0" err="1"/>
              <a:t>deploying</a:t>
            </a:r>
            <a:r>
              <a:rPr lang="fi-FI" sz="1400" dirty="0"/>
              <a:t> </a:t>
            </a:r>
            <a:r>
              <a:rPr lang="fi-FI" sz="1400" dirty="0" err="1"/>
              <a:t>the</a:t>
            </a:r>
            <a:r>
              <a:rPr lang="fi-FI" sz="1400" dirty="0"/>
              <a:t> </a:t>
            </a:r>
            <a:r>
              <a:rPr lang="fi-FI" sz="1400" dirty="0" err="1"/>
              <a:t>model</a:t>
            </a:r>
            <a:r>
              <a:rPr lang="fi-FI" sz="1400" dirty="0"/>
              <a:t> </a:t>
            </a:r>
            <a:r>
              <a:rPr lang="fi-FI" sz="1400" dirty="0" err="1"/>
              <a:t>with</a:t>
            </a:r>
            <a:r>
              <a:rPr lang="fi-FI" sz="1400" dirty="0"/>
              <a:t> no idea </a:t>
            </a:r>
            <a:r>
              <a:rPr lang="fi-FI" sz="1400" dirty="0" err="1"/>
              <a:t>whats</a:t>
            </a:r>
            <a:r>
              <a:rPr lang="fi-FI" sz="1400" dirty="0"/>
              <a:t> inside. </a:t>
            </a:r>
            <a:endParaRPr lang="fi-FI" sz="1600" dirty="0"/>
          </a:p>
        </p:txBody>
      </p:sp>
    </p:spTree>
    <p:extLst>
      <p:ext uri="{BB962C8B-B14F-4D97-AF65-F5344CB8AC3E}">
        <p14:creationId xmlns:p14="http://schemas.microsoft.com/office/powerpoint/2010/main" val="2073699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considerations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600" dirty="0" err="1"/>
              <a:t>Emotion</a:t>
            </a:r>
            <a:r>
              <a:rPr lang="fi-FI" sz="1600" dirty="0"/>
              <a:t> </a:t>
            </a:r>
            <a:r>
              <a:rPr lang="fi-FI" sz="1600" dirty="0" err="1"/>
              <a:t>recognition</a:t>
            </a:r>
            <a:r>
              <a:rPr lang="fi-FI" sz="1600" dirty="0"/>
              <a:t> is a </a:t>
            </a:r>
            <a:r>
              <a:rPr lang="fi-FI" sz="1600" dirty="0" err="1"/>
              <a:t>great</a:t>
            </a:r>
            <a:r>
              <a:rPr lang="fi-FI" sz="1600" dirty="0"/>
              <a:t> </a:t>
            </a:r>
            <a:r>
              <a:rPr lang="fi-FI" sz="1600" dirty="0" err="1"/>
              <a:t>challenge</a:t>
            </a:r>
            <a:r>
              <a:rPr lang="fi-FI" sz="1600" dirty="0"/>
              <a:t> to </a:t>
            </a:r>
            <a:r>
              <a:rPr lang="fi-FI" sz="1600" dirty="0" err="1"/>
              <a:t>be</a:t>
            </a:r>
            <a:r>
              <a:rPr lang="fi-FI" sz="1600" dirty="0"/>
              <a:t> </a:t>
            </a:r>
            <a:r>
              <a:rPr lang="fi-FI" sz="1600" dirty="0" err="1"/>
              <a:t>tackled</a:t>
            </a:r>
            <a:r>
              <a:rPr lang="fi-FI" sz="1600" dirty="0"/>
              <a:t>. I </a:t>
            </a:r>
            <a:r>
              <a:rPr lang="fi-FI" sz="1600" dirty="0" err="1"/>
              <a:t>think</a:t>
            </a:r>
            <a:r>
              <a:rPr lang="fi-FI" sz="1600" dirty="0"/>
              <a:t> it </a:t>
            </a:r>
            <a:r>
              <a:rPr lang="fi-FI" sz="1600" dirty="0" err="1"/>
              <a:t>should</a:t>
            </a:r>
            <a:r>
              <a:rPr lang="fi-FI" sz="1600" dirty="0"/>
              <a:t> </a:t>
            </a:r>
            <a:r>
              <a:rPr lang="fi-FI" sz="1600" dirty="0" err="1"/>
              <a:t>not</a:t>
            </a:r>
            <a:r>
              <a:rPr lang="fi-FI" sz="1600" dirty="0"/>
              <a:t> </a:t>
            </a:r>
            <a:r>
              <a:rPr lang="fi-FI" sz="1600" dirty="0" err="1"/>
              <a:t>be</a:t>
            </a:r>
            <a:r>
              <a:rPr lang="fi-FI" sz="1600" dirty="0"/>
              <a:t> </a:t>
            </a:r>
            <a:r>
              <a:rPr lang="fi-FI" sz="1600" dirty="0" err="1"/>
              <a:t>underestimated</a:t>
            </a:r>
            <a:r>
              <a:rPr lang="fi-FI" sz="1600" dirty="0"/>
              <a:t>. Machine </a:t>
            </a:r>
            <a:r>
              <a:rPr lang="fi-FI" sz="1600" dirty="0" err="1"/>
              <a:t>learning</a:t>
            </a:r>
            <a:r>
              <a:rPr lang="fi-FI" sz="1600" dirty="0"/>
              <a:t> </a:t>
            </a:r>
            <a:r>
              <a:rPr lang="fi-FI" sz="1600" dirty="0" err="1"/>
              <a:t>practitioners</a:t>
            </a:r>
            <a:r>
              <a:rPr lang="fi-FI" sz="1600" dirty="0"/>
              <a:t> </a:t>
            </a:r>
            <a:r>
              <a:rPr lang="fi-FI" sz="1600" dirty="0" err="1"/>
              <a:t>must</a:t>
            </a:r>
            <a:r>
              <a:rPr lang="fi-FI" sz="1600" dirty="0"/>
              <a:t> </a:t>
            </a:r>
            <a:r>
              <a:rPr lang="fi-FI" sz="1600" dirty="0" err="1"/>
              <a:t>be</a:t>
            </a:r>
            <a:r>
              <a:rPr lang="fi-FI" sz="1600" dirty="0"/>
              <a:t> </a:t>
            </a:r>
            <a:r>
              <a:rPr lang="fi-FI" sz="1600" dirty="0" err="1"/>
              <a:t>aware</a:t>
            </a:r>
            <a:r>
              <a:rPr lang="fi-FI" sz="1600" dirty="0"/>
              <a:t> of </a:t>
            </a:r>
            <a:r>
              <a:rPr lang="fi-FI" sz="1600" dirty="0" err="1"/>
              <a:t>larger</a:t>
            </a:r>
            <a:r>
              <a:rPr lang="fi-FI" sz="1600" dirty="0"/>
              <a:t> </a:t>
            </a:r>
            <a:r>
              <a:rPr lang="fi-FI" sz="1600" dirty="0" err="1"/>
              <a:t>consequences</a:t>
            </a:r>
            <a:r>
              <a:rPr lang="fi-FI" sz="1600" dirty="0"/>
              <a:t>, </a:t>
            </a:r>
            <a:r>
              <a:rPr lang="fi-FI" sz="1600" dirty="0" err="1"/>
              <a:t>whenever</a:t>
            </a:r>
            <a:r>
              <a:rPr lang="fi-FI" sz="1600" dirty="0"/>
              <a:t> </a:t>
            </a:r>
            <a:r>
              <a:rPr lang="fi-FI" sz="1600" dirty="0" err="1"/>
              <a:t>they</a:t>
            </a:r>
            <a:r>
              <a:rPr lang="fi-FI" sz="1600" dirty="0"/>
              <a:t> </a:t>
            </a:r>
            <a:r>
              <a:rPr lang="fi-FI" sz="1600" dirty="0" err="1"/>
              <a:t>get</a:t>
            </a:r>
            <a:r>
              <a:rPr lang="fi-FI" sz="1600" dirty="0"/>
              <a:t> </a:t>
            </a:r>
            <a:r>
              <a:rPr lang="fi-FI" sz="1600" dirty="0" err="1"/>
              <a:t>state</a:t>
            </a:r>
            <a:r>
              <a:rPr lang="fi-FI" sz="1600" dirty="0"/>
              <a:t>-of-</a:t>
            </a:r>
            <a:r>
              <a:rPr lang="fi-FI" sz="1600" dirty="0" err="1"/>
              <a:t>art</a:t>
            </a:r>
            <a:r>
              <a:rPr lang="fi-FI" sz="1600" dirty="0"/>
              <a:t> </a:t>
            </a:r>
            <a:r>
              <a:rPr lang="fi-FI" sz="1600" dirty="0" err="1"/>
              <a:t>results</a:t>
            </a:r>
            <a:r>
              <a:rPr lang="fi-FI" sz="1600" dirty="0"/>
              <a:t> on </a:t>
            </a:r>
            <a:r>
              <a:rPr lang="fi-FI" sz="1600" dirty="0" err="1"/>
              <a:t>certain</a:t>
            </a:r>
            <a:r>
              <a:rPr lang="fi-FI" sz="1600" dirty="0"/>
              <a:t> domain.</a:t>
            </a:r>
            <a:endParaRPr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0CD40E9C-8CB6-43DD-89DD-A48FB6466BB3}"/>
              </a:ext>
            </a:extLst>
          </p:cNvPr>
          <p:cNvSpPr txBox="1">
            <a:spLocks/>
          </p:cNvSpPr>
          <p:nvPr/>
        </p:nvSpPr>
        <p:spPr>
          <a:xfrm>
            <a:off x="914623" y="2438058"/>
            <a:ext cx="6702235" cy="2560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dirty="0"/>
              <a:t>Data analysis on image dataset can, and should be done and high accuracies should be attempted to achieve. Machine learning solutions however are always in the end trying to find a solution for a real world problem, let it be emotion recognition for customer service, for the court or for the autonomous driving. The possibilities are endless. </a:t>
            </a:r>
          </a:p>
          <a:p>
            <a:pPr marL="0" indent="0">
              <a:buFont typeface="Quattrocento Sans"/>
              <a:buNone/>
            </a:pPr>
            <a:endParaRPr lang="en-GB" sz="1200" dirty="0"/>
          </a:p>
          <a:p>
            <a:pPr marL="0" indent="0">
              <a:buFont typeface="Quattrocento Sans"/>
              <a:buNone/>
            </a:pPr>
            <a:r>
              <a:rPr lang="en-GB" sz="1200" dirty="0"/>
              <a:t>But this can not be solved only by increasing model complexity and scaling data. We need to first understand ourselves how emotions are generated, and then we need to open the </a:t>
            </a:r>
            <a:r>
              <a:rPr lang="en-GB" sz="1200" i="1" dirty="0"/>
              <a:t>black box</a:t>
            </a:r>
            <a:r>
              <a:rPr lang="en-GB" sz="1200" dirty="0"/>
              <a:t> which we think “understands” emotions. After all, it’s only an observation machine which learns to generalize based on what we teach for it. For some domain application, learning to recognize emotion based on certain facial muscular activity might be enough. But we must make it very clear when that is enough, and when we actually need to find the underlying cause that causes the emotional response.</a:t>
            </a:r>
          </a:p>
        </p:txBody>
      </p:sp>
    </p:spTree>
    <p:extLst>
      <p:ext uri="{BB962C8B-B14F-4D97-AF65-F5344CB8AC3E}">
        <p14:creationId xmlns:p14="http://schemas.microsoft.com/office/powerpoint/2010/main" val="3137933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Self-reflection</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a:t>I </a:t>
            </a:r>
            <a:r>
              <a:rPr lang="fi-FI" sz="1200" dirty="0" err="1"/>
              <a:t>think</a:t>
            </a:r>
            <a:r>
              <a:rPr lang="fi-FI" sz="1200" dirty="0"/>
              <a:t> I </a:t>
            </a:r>
            <a:r>
              <a:rPr lang="fi-FI" sz="1200" dirty="0" err="1"/>
              <a:t>managed</a:t>
            </a:r>
            <a:r>
              <a:rPr lang="fi-FI" sz="1200" dirty="0"/>
              <a:t> to cover </a:t>
            </a:r>
            <a:r>
              <a:rPr lang="fi-FI" sz="1200" dirty="0" err="1"/>
              <a:t>the</a:t>
            </a:r>
            <a:r>
              <a:rPr lang="fi-FI" sz="1200" dirty="0"/>
              <a:t> </a:t>
            </a:r>
            <a:r>
              <a:rPr lang="fi-FI" sz="1200" dirty="0" err="1"/>
              <a:t>areas</a:t>
            </a:r>
            <a:r>
              <a:rPr lang="fi-FI" sz="1200" dirty="0"/>
              <a:t> I </a:t>
            </a:r>
            <a:r>
              <a:rPr lang="fi-FI" sz="1200" dirty="0" err="1"/>
              <a:t>wanted</a:t>
            </a:r>
            <a:r>
              <a:rPr lang="fi-FI" sz="1200" dirty="0"/>
              <a:t> in </a:t>
            </a:r>
            <a:r>
              <a:rPr lang="fi-FI" sz="1200" dirty="0" err="1"/>
              <a:t>the</a:t>
            </a:r>
            <a:r>
              <a:rPr lang="fi-FI" sz="1200" dirty="0"/>
              <a:t> </a:t>
            </a:r>
            <a:r>
              <a:rPr lang="fi-FI" sz="1200" dirty="0" err="1"/>
              <a:t>challenge</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I </a:t>
            </a:r>
            <a:r>
              <a:rPr lang="fi-FI" sz="1200" dirty="0" err="1"/>
              <a:t>wonder</a:t>
            </a:r>
            <a:r>
              <a:rPr lang="fi-FI" sz="1200" dirty="0"/>
              <a:t> </a:t>
            </a:r>
            <a:r>
              <a:rPr lang="fi-FI" sz="1200" dirty="0" err="1"/>
              <a:t>if</a:t>
            </a:r>
            <a:r>
              <a:rPr lang="fi-FI" sz="1200" dirty="0"/>
              <a:t> I </a:t>
            </a:r>
            <a:r>
              <a:rPr lang="fi-FI" sz="1200" dirty="0" err="1"/>
              <a:t>should’ve</a:t>
            </a:r>
            <a:r>
              <a:rPr lang="fi-FI" sz="1200" dirty="0"/>
              <a:t> </a:t>
            </a:r>
            <a:r>
              <a:rPr lang="fi-FI" sz="1200" dirty="0" err="1"/>
              <a:t>focused</a:t>
            </a:r>
            <a:r>
              <a:rPr lang="fi-FI" sz="1200" dirty="0"/>
              <a:t> on </a:t>
            </a:r>
            <a:r>
              <a:rPr lang="fi-FI" sz="1200" dirty="0" err="1"/>
              <a:t>deep</a:t>
            </a:r>
            <a:r>
              <a:rPr lang="fi-FI" sz="1200" dirty="0"/>
              <a:t> </a:t>
            </a:r>
            <a:r>
              <a:rPr lang="fi-FI" sz="1200" dirty="0" err="1"/>
              <a:t>learning</a:t>
            </a:r>
            <a:r>
              <a:rPr lang="fi-FI" sz="1200" dirty="0"/>
              <a:t>, and </a:t>
            </a:r>
            <a:r>
              <a:rPr lang="fi-FI" sz="1200" dirty="0" err="1"/>
              <a:t>start</a:t>
            </a:r>
            <a:r>
              <a:rPr lang="fi-FI" sz="1200" dirty="0"/>
              <a:t> </a:t>
            </a:r>
            <a:r>
              <a:rPr lang="fi-FI" sz="1200" dirty="0" err="1"/>
              <a:t>hyperparameter</a:t>
            </a:r>
            <a:r>
              <a:rPr lang="fi-FI" sz="1200" dirty="0"/>
              <a:t> </a:t>
            </a:r>
            <a:r>
              <a:rPr lang="fi-FI" sz="1200" dirty="0" err="1"/>
              <a:t>tuning</a:t>
            </a:r>
            <a:r>
              <a:rPr lang="fi-FI" sz="1200" dirty="0"/>
              <a:t> </a:t>
            </a:r>
            <a:r>
              <a:rPr lang="fi-FI" sz="1200" dirty="0" err="1"/>
              <a:t>from</a:t>
            </a:r>
            <a:r>
              <a:rPr lang="fi-FI" sz="1200" dirty="0"/>
              <a:t> </a:t>
            </a:r>
            <a:r>
              <a:rPr lang="fi-FI" sz="1200" dirty="0" err="1"/>
              <a:t>the</a:t>
            </a:r>
            <a:r>
              <a:rPr lang="fi-FI" sz="1200" dirty="0"/>
              <a:t> </a:t>
            </a:r>
            <a:r>
              <a:rPr lang="fi-FI" sz="1200" dirty="0" err="1"/>
              <a:t>start</a:t>
            </a:r>
            <a:r>
              <a:rPr lang="fi-FI" sz="1200" dirty="0"/>
              <a:t> to </a:t>
            </a:r>
            <a:r>
              <a:rPr lang="fi-FI" sz="1200" dirty="0" err="1"/>
              <a:t>achieve</a:t>
            </a:r>
            <a:r>
              <a:rPr lang="fi-FI" sz="1200" dirty="0"/>
              <a:t> </a:t>
            </a:r>
            <a:r>
              <a:rPr lang="fi-FI" sz="1200" dirty="0" err="1"/>
              <a:t>higher</a:t>
            </a:r>
            <a:r>
              <a:rPr lang="fi-FI" sz="1200" dirty="0"/>
              <a:t> </a:t>
            </a:r>
            <a:r>
              <a:rPr lang="fi-FI" sz="1200" dirty="0" err="1"/>
              <a:t>metrics</a:t>
            </a:r>
            <a:r>
              <a:rPr lang="fi-FI" sz="12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8" name="Google Shape;125;p17">
            <a:extLst>
              <a:ext uri="{FF2B5EF4-FFF2-40B4-BE49-F238E27FC236}">
                <a16:creationId xmlns:a16="http://schemas.microsoft.com/office/drawing/2014/main" id="{27F815F0-F945-435E-BED3-22C013CCD06F}"/>
              </a:ext>
            </a:extLst>
          </p:cNvPr>
          <p:cNvSpPr txBox="1">
            <a:spLocks/>
          </p:cNvSpPr>
          <p:nvPr/>
        </p:nvSpPr>
        <p:spPr>
          <a:xfrm>
            <a:off x="914623" y="2229312"/>
            <a:ext cx="6702235" cy="1502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200" dirty="0" err="1"/>
              <a:t>Many</a:t>
            </a:r>
            <a:r>
              <a:rPr lang="fi-FI" sz="1200" dirty="0"/>
              <a:t> </a:t>
            </a:r>
            <a:r>
              <a:rPr lang="fi-FI" sz="1200" dirty="0" err="1"/>
              <a:t>different</a:t>
            </a:r>
            <a:r>
              <a:rPr lang="fi-FI" sz="1200" dirty="0"/>
              <a:t> </a:t>
            </a:r>
            <a:r>
              <a:rPr lang="fi-FI" sz="1200" dirty="0" err="1"/>
              <a:t>things</a:t>
            </a:r>
            <a:r>
              <a:rPr lang="fi-FI" sz="1200" dirty="0"/>
              <a:t> </a:t>
            </a:r>
            <a:r>
              <a:rPr lang="fi-FI" sz="1200" dirty="0" err="1"/>
              <a:t>were</a:t>
            </a:r>
            <a:r>
              <a:rPr lang="fi-FI" sz="1200" dirty="0"/>
              <a:t> </a:t>
            </a:r>
            <a:r>
              <a:rPr lang="fi-FI" sz="1200" dirty="0" err="1"/>
              <a:t>experimented</a:t>
            </a:r>
            <a:r>
              <a:rPr lang="fi-FI" sz="1200" dirty="0"/>
              <a:t> </a:t>
            </a:r>
            <a:r>
              <a:rPr lang="fi-FI" sz="1200" dirty="0" err="1"/>
              <a:t>that</a:t>
            </a:r>
            <a:r>
              <a:rPr lang="fi-FI" sz="1200" dirty="0"/>
              <a:t> </a:t>
            </a:r>
            <a:r>
              <a:rPr lang="fi-FI" sz="1200" dirty="0" err="1"/>
              <a:t>was</a:t>
            </a:r>
            <a:r>
              <a:rPr lang="fi-FI" sz="1200" dirty="0"/>
              <a:t> </a:t>
            </a:r>
            <a:r>
              <a:rPr lang="fi-FI" sz="1200" dirty="0" err="1"/>
              <a:t>left</a:t>
            </a:r>
            <a:r>
              <a:rPr lang="fi-FI" sz="1200" dirty="0"/>
              <a:t> out of </a:t>
            </a:r>
            <a:r>
              <a:rPr lang="fi-FI" sz="1200" dirty="0" err="1"/>
              <a:t>documentation</a:t>
            </a:r>
            <a:r>
              <a:rPr lang="fi-FI" sz="1200" dirty="0"/>
              <a:t>, </a:t>
            </a:r>
            <a:r>
              <a:rPr lang="fi-FI" sz="1200" dirty="0" err="1"/>
              <a:t>either</a:t>
            </a:r>
            <a:r>
              <a:rPr lang="fi-FI" sz="1200" dirty="0"/>
              <a:t> </a:t>
            </a:r>
            <a:r>
              <a:rPr lang="fi-FI" sz="1200" dirty="0" err="1"/>
              <a:t>due</a:t>
            </a:r>
            <a:r>
              <a:rPr lang="fi-FI" sz="1200" dirty="0"/>
              <a:t> to </a:t>
            </a:r>
            <a:r>
              <a:rPr lang="fi-FI" sz="1200" dirty="0" err="1"/>
              <a:t>failure</a:t>
            </a:r>
            <a:r>
              <a:rPr lang="fi-FI" sz="1200" dirty="0"/>
              <a:t> </a:t>
            </a:r>
            <a:r>
              <a:rPr lang="fi-FI" sz="1200" dirty="0" err="1"/>
              <a:t>or</a:t>
            </a:r>
            <a:r>
              <a:rPr lang="fi-FI" sz="1200" dirty="0"/>
              <a:t> </a:t>
            </a:r>
            <a:r>
              <a:rPr lang="fi-FI" sz="1200" dirty="0" err="1"/>
              <a:t>due</a:t>
            </a:r>
            <a:r>
              <a:rPr lang="fi-FI" sz="1200" dirty="0"/>
              <a:t> to </a:t>
            </a:r>
            <a:r>
              <a:rPr lang="fi-FI" sz="1200" dirty="0" err="1"/>
              <a:t>lack</a:t>
            </a:r>
            <a:r>
              <a:rPr lang="fi-FI" sz="1200" dirty="0"/>
              <a:t> of </a:t>
            </a:r>
            <a:r>
              <a:rPr lang="fi-FI" sz="1200" dirty="0" err="1"/>
              <a:t>free-time</a:t>
            </a:r>
            <a:r>
              <a:rPr lang="fi-FI" sz="1200" dirty="0"/>
              <a:t> to </a:t>
            </a:r>
            <a:r>
              <a:rPr lang="fi-FI" sz="1200" dirty="0" err="1"/>
              <a:t>focus</a:t>
            </a:r>
            <a:r>
              <a:rPr lang="fi-FI" sz="1200" dirty="0"/>
              <a:t> on </a:t>
            </a:r>
            <a:r>
              <a:rPr lang="fi-FI" sz="1200" dirty="0" err="1"/>
              <a:t>this</a:t>
            </a:r>
            <a:r>
              <a:rPr lang="fi-FI" sz="1200" dirty="0"/>
              <a:t> </a:t>
            </a:r>
            <a:r>
              <a:rPr lang="fi-FI" sz="1200" dirty="0" err="1"/>
              <a:t>project</a:t>
            </a:r>
            <a:r>
              <a:rPr lang="fi-FI" sz="1200" dirty="0"/>
              <a:t>. </a:t>
            </a:r>
            <a:r>
              <a:rPr lang="fi-FI" sz="1200" dirty="0" err="1"/>
              <a:t>This</a:t>
            </a:r>
            <a:r>
              <a:rPr lang="fi-FI" sz="1200" dirty="0"/>
              <a:t> </a:t>
            </a:r>
            <a:r>
              <a:rPr lang="fi-FI" sz="1200" dirty="0" err="1"/>
              <a:t>area</a:t>
            </a:r>
            <a:r>
              <a:rPr lang="fi-FI" sz="1200" dirty="0"/>
              <a:t> </a:t>
            </a:r>
            <a:r>
              <a:rPr lang="fi-FI" sz="1200" dirty="0" err="1"/>
              <a:t>definately</a:t>
            </a:r>
            <a:r>
              <a:rPr lang="fi-FI" sz="1200" dirty="0"/>
              <a:t> </a:t>
            </a:r>
            <a:r>
              <a:rPr lang="fi-FI" sz="1200" dirty="0" err="1"/>
              <a:t>has</a:t>
            </a:r>
            <a:r>
              <a:rPr lang="fi-FI" sz="1200" dirty="0"/>
              <a:t> a </a:t>
            </a:r>
            <a:r>
              <a:rPr lang="fi-FI" sz="1200" dirty="0" err="1"/>
              <a:t>lot</a:t>
            </a:r>
            <a:r>
              <a:rPr lang="fi-FI" sz="1200" dirty="0"/>
              <a:t> to </a:t>
            </a:r>
            <a:r>
              <a:rPr lang="fi-FI" sz="1200" dirty="0" err="1"/>
              <a:t>uncover</a:t>
            </a:r>
            <a:r>
              <a:rPr lang="fi-FI" sz="1200" dirty="0"/>
              <a:t>, and it </a:t>
            </a:r>
            <a:r>
              <a:rPr lang="fi-FI" sz="1200" dirty="0" err="1"/>
              <a:t>could</a:t>
            </a:r>
            <a:r>
              <a:rPr lang="fi-FI" sz="1200" dirty="0"/>
              <a:t> </a:t>
            </a:r>
            <a:r>
              <a:rPr lang="fi-FI" sz="1200" dirty="0" err="1"/>
              <a:t>even</a:t>
            </a:r>
            <a:r>
              <a:rPr lang="fi-FI" sz="1200" dirty="0"/>
              <a:t> </a:t>
            </a:r>
            <a:r>
              <a:rPr lang="fi-FI" sz="1200" dirty="0" err="1"/>
              <a:t>be</a:t>
            </a:r>
            <a:r>
              <a:rPr lang="fi-FI" sz="1200" dirty="0"/>
              <a:t> </a:t>
            </a:r>
            <a:r>
              <a:rPr lang="fi-FI" sz="1200" dirty="0" err="1"/>
              <a:t>possible</a:t>
            </a:r>
            <a:r>
              <a:rPr lang="fi-FI" sz="1200" dirty="0"/>
              <a:t> to </a:t>
            </a:r>
            <a:r>
              <a:rPr lang="fi-FI" sz="1200" dirty="0" err="1"/>
              <a:t>do</a:t>
            </a:r>
            <a:r>
              <a:rPr lang="fi-FI" sz="1200" dirty="0"/>
              <a:t> </a:t>
            </a:r>
            <a:r>
              <a:rPr lang="fi-FI" sz="1200" dirty="0" err="1"/>
              <a:t>another</a:t>
            </a:r>
            <a:r>
              <a:rPr lang="fi-FI" sz="1200" dirty="0"/>
              <a:t> ”</a:t>
            </a:r>
            <a:r>
              <a:rPr lang="fi-FI" sz="1200" dirty="0" err="1"/>
              <a:t>sprint</a:t>
            </a:r>
            <a:r>
              <a:rPr lang="fi-FI" sz="1200" dirty="0"/>
              <a:t>” of </a:t>
            </a:r>
            <a:r>
              <a:rPr lang="fi-FI" sz="1200" dirty="0" err="1"/>
              <a:t>this</a:t>
            </a:r>
            <a:r>
              <a:rPr lang="fi-FI" sz="1200" dirty="0"/>
              <a:t> </a:t>
            </a:r>
            <a:r>
              <a:rPr lang="fi-FI" sz="1200" dirty="0" err="1"/>
              <a:t>challenge</a:t>
            </a:r>
            <a:r>
              <a:rPr lang="fi-FI" sz="1200" dirty="0"/>
              <a:t>, to </a:t>
            </a:r>
            <a:r>
              <a:rPr lang="fi-FI" sz="1200" dirty="0" err="1"/>
              <a:t>dive</a:t>
            </a:r>
            <a:r>
              <a:rPr lang="fi-FI" sz="1200" dirty="0"/>
              <a:t> </a:t>
            </a:r>
            <a:r>
              <a:rPr lang="fi-FI" sz="1200" dirty="0" err="1"/>
              <a:t>deeper</a:t>
            </a:r>
            <a:r>
              <a:rPr lang="fi-FI" sz="1200" dirty="0"/>
              <a:t> to </a:t>
            </a:r>
            <a:r>
              <a:rPr lang="fi-FI" sz="1200" dirty="0" err="1"/>
              <a:t>certain</a:t>
            </a:r>
            <a:r>
              <a:rPr lang="fi-FI" sz="1200" dirty="0"/>
              <a:t> domain of </a:t>
            </a:r>
            <a:r>
              <a:rPr lang="fi-FI" sz="1200" dirty="0" err="1"/>
              <a:t>emotion</a:t>
            </a:r>
            <a:r>
              <a:rPr lang="fi-FI" sz="1200" dirty="0"/>
              <a:t> </a:t>
            </a:r>
            <a:r>
              <a:rPr lang="fi-FI" sz="1200" dirty="0" err="1"/>
              <a:t>recognition</a:t>
            </a:r>
            <a:r>
              <a:rPr lang="fi-FI" sz="1200" dirty="0"/>
              <a:t>. </a:t>
            </a:r>
            <a:r>
              <a:rPr lang="fi-FI" sz="1200" dirty="0" err="1"/>
              <a:t>Maybe</a:t>
            </a:r>
            <a:r>
              <a:rPr lang="fi-FI" sz="1200" dirty="0"/>
              <a:t> </a:t>
            </a:r>
            <a:r>
              <a:rPr lang="fi-FI" sz="1200" dirty="0" err="1"/>
              <a:t>one</a:t>
            </a:r>
            <a:r>
              <a:rPr lang="fi-FI" sz="1200" dirty="0"/>
              <a:t> of </a:t>
            </a:r>
            <a:r>
              <a:rPr lang="fi-FI" sz="1200" dirty="0" err="1"/>
              <a:t>the</a:t>
            </a:r>
            <a:r>
              <a:rPr lang="fi-FI" sz="1200" dirty="0"/>
              <a:t> </a:t>
            </a:r>
            <a:r>
              <a:rPr lang="fi-FI" sz="1200" dirty="0" err="1"/>
              <a:t>most</a:t>
            </a:r>
            <a:r>
              <a:rPr lang="fi-FI" sz="1200" dirty="0"/>
              <a:t> </a:t>
            </a:r>
            <a:r>
              <a:rPr lang="fi-FI" sz="1200" dirty="0" err="1"/>
              <a:t>interesting</a:t>
            </a:r>
            <a:r>
              <a:rPr lang="fi-FI" sz="1200" dirty="0"/>
              <a:t> </a:t>
            </a:r>
            <a:r>
              <a:rPr lang="fi-FI" sz="1200" dirty="0" err="1"/>
              <a:t>areas</a:t>
            </a:r>
            <a:r>
              <a:rPr lang="fi-FI" sz="1200" dirty="0"/>
              <a:t> </a:t>
            </a:r>
            <a:r>
              <a:rPr lang="fi-FI" sz="1200" dirty="0" err="1"/>
              <a:t>would</a:t>
            </a:r>
            <a:r>
              <a:rPr lang="fi-FI" sz="1200" dirty="0"/>
              <a:t> </a:t>
            </a:r>
            <a:r>
              <a:rPr lang="fi-FI" sz="1200" dirty="0" err="1"/>
              <a:t>be</a:t>
            </a:r>
            <a:r>
              <a:rPr lang="fi-FI" sz="1200" dirty="0"/>
              <a:t> </a:t>
            </a:r>
            <a:r>
              <a:rPr lang="fi-FI" sz="1200" dirty="0" err="1"/>
              <a:t>explainability</a:t>
            </a:r>
            <a:r>
              <a:rPr lang="fi-FI" sz="1200" dirty="0"/>
              <a:t> and </a:t>
            </a:r>
            <a:r>
              <a:rPr lang="fi-FI" sz="1200" dirty="0" err="1"/>
              <a:t>applications</a:t>
            </a:r>
            <a:r>
              <a:rPr lang="fi-FI" sz="1200" dirty="0"/>
              <a:t>, as </a:t>
            </a:r>
            <a:r>
              <a:rPr lang="fi-FI" sz="1200" dirty="0" err="1"/>
              <a:t>there</a:t>
            </a:r>
            <a:r>
              <a:rPr lang="fi-FI" sz="1200" dirty="0"/>
              <a:t> </a:t>
            </a:r>
            <a:r>
              <a:rPr lang="fi-FI" sz="1200" dirty="0" err="1"/>
              <a:t>you</a:t>
            </a:r>
            <a:r>
              <a:rPr lang="fi-FI" sz="1200" dirty="0"/>
              <a:t> </a:t>
            </a:r>
            <a:r>
              <a:rPr lang="fi-FI" sz="1200" dirty="0" err="1"/>
              <a:t>simply</a:t>
            </a:r>
            <a:r>
              <a:rPr lang="fi-FI" sz="1200" dirty="0"/>
              <a:t> </a:t>
            </a:r>
            <a:r>
              <a:rPr lang="fi-FI" sz="1200" dirty="0" err="1"/>
              <a:t>can’t</a:t>
            </a:r>
            <a:r>
              <a:rPr lang="fi-FI" sz="1200" dirty="0"/>
              <a:t> </a:t>
            </a:r>
            <a:r>
              <a:rPr lang="fi-FI" sz="1200" dirty="0" err="1"/>
              <a:t>approach</a:t>
            </a:r>
            <a:r>
              <a:rPr lang="fi-FI" sz="1200" dirty="0"/>
              <a:t> </a:t>
            </a:r>
            <a:r>
              <a:rPr lang="fi-FI" sz="1200" dirty="0" err="1"/>
              <a:t>the</a:t>
            </a:r>
            <a:r>
              <a:rPr lang="fi-FI" sz="1200" dirty="0"/>
              <a:t> </a:t>
            </a:r>
            <a:r>
              <a:rPr lang="fi-FI" sz="1200" dirty="0" err="1"/>
              <a:t>challenge</a:t>
            </a:r>
            <a:r>
              <a:rPr lang="fi-FI" sz="1200" dirty="0"/>
              <a:t> </a:t>
            </a:r>
            <a:r>
              <a:rPr lang="fi-FI" sz="1200" dirty="0" err="1"/>
              <a:t>from</a:t>
            </a:r>
            <a:r>
              <a:rPr lang="fi-FI" sz="1200" dirty="0"/>
              <a:t> </a:t>
            </a:r>
            <a:r>
              <a:rPr lang="fi-FI" sz="1200" dirty="0" err="1"/>
              <a:t>statistical</a:t>
            </a:r>
            <a:r>
              <a:rPr lang="fi-FI" sz="1200" dirty="0"/>
              <a:t> </a:t>
            </a:r>
            <a:r>
              <a:rPr lang="fi-FI" sz="1200" dirty="0" err="1"/>
              <a:t>point</a:t>
            </a:r>
            <a:r>
              <a:rPr lang="fi-FI" sz="1200" dirty="0"/>
              <a:t> of </a:t>
            </a:r>
            <a:r>
              <a:rPr lang="fi-FI" sz="1200" dirty="0" err="1"/>
              <a:t>view</a:t>
            </a:r>
            <a:r>
              <a:rPr lang="fi-FI" sz="1200" dirty="0"/>
              <a:t>.</a:t>
            </a:r>
          </a:p>
        </p:txBody>
      </p:sp>
    </p:spTree>
    <p:extLst>
      <p:ext uri="{BB962C8B-B14F-4D97-AF65-F5344CB8AC3E}">
        <p14:creationId xmlns:p14="http://schemas.microsoft.com/office/powerpoint/2010/main" val="1131157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Notes for organizers</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err="1"/>
              <a:t>Thank</a:t>
            </a:r>
            <a:r>
              <a:rPr lang="fi-FI" sz="1200" dirty="0"/>
              <a:t> </a:t>
            </a:r>
            <a:r>
              <a:rPr lang="fi-FI" sz="1200" dirty="0" err="1"/>
              <a:t>you</a:t>
            </a:r>
            <a:r>
              <a:rPr lang="fi-FI" sz="1200" dirty="0"/>
              <a:t> for </a:t>
            </a:r>
            <a:r>
              <a:rPr lang="fi-FI" sz="1200" dirty="0" err="1"/>
              <a:t>the</a:t>
            </a:r>
            <a:r>
              <a:rPr lang="fi-FI" sz="1200" dirty="0"/>
              <a:t> </a:t>
            </a:r>
            <a:r>
              <a:rPr lang="fi-FI" sz="1200" dirty="0" err="1"/>
              <a:t>competition</a:t>
            </a:r>
            <a:r>
              <a:rPr lang="fi-FI" sz="1200" dirty="0"/>
              <a:t>! It </a:t>
            </a:r>
            <a:r>
              <a:rPr lang="fi-FI" sz="1200" dirty="0" err="1"/>
              <a:t>was</a:t>
            </a:r>
            <a:r>
              <a:rPr lang="fi-FI" sz="1200" dirty="0"/>
              <a:t> a </a:t>
            </a:r>
            <a:r>
              <a:rPr lang="fi-FI" sz="1200" dirty="0" err="1"/>
              <a:t>great</a:t>
            </a:r>
            <a:r>
              <a:rPr lang="fi-FI" sz="1200" dirty="0"/>
              <a:t> </a:t>
            </a:r>
            <a:r>
              <a:rPr lang="fi-FI" sz="1200" dirty="0" err="1"/>
              <a:t>learning</a:t>
            </a:r>
            <a:r>
              <a:rPr lang="fi-FI" sz="1200" dirty="0"/>
              <a:t> </a:t>
            </a:r>
            <a:r>
              <a:rPr lang="fi-FI" sz="1200" dirty="0" err="1"/>
              <a:t>opportunity</a:t>
            </a:r>
            <a:r>
              <a:rPr lang="fi-FI" sz="1200" dirty="0"/>
              <a:t>, and my </a:t>
            </a:r>
            <a:r>
              <a:rPr lang="fi-FI" sz="1200" dirty="0" err="1"/>
              <a:t>first</a:t>
            </a:r>
            <a:r>
              <a:rPr lang="fi-FI" sz="1200" dirty="0"/>
              <a:t> </a:t>
            </a:r>
            <a:r>
              <a:rPr lang="fi-FI" sz="1200" dirty="0" err="1"/>
              <a:t>larger-scale</a:t>
            </a:r>
            <a:r>
              <a:rPr lang="fi-FI" sz="1200" dirty="0"/>
              <a:t> </a:t>
            </a:r>
            <a:r>
              <a:rPr lang="fi-FI" sz="1200" dirty="0" err="1"/>
              <a:t>project</a:t>
            </a:r>
            <a:r>
              <a:rPr lang="fi-FI" sz="1200" dirty="0"/>
              <a:t> </a:t>
            </a:r>
            <a:r>
              <a:rPr lang="fi-FI" sz="1200" dirty="0" err="1"/>
              <a:t>which</a:t>
            </a:r>
            <a:r>
              <a:rPr lang="fi-FI" sz="1200" dirty="0"/>
              <a:t> I got to </a:t>
            </a:r>
            <a:r>
              <a:rPr lang="fi-FI" sz="1200" dirty="0" err="1"/>
              <a:t>organize</a:t>
            </a:r>
            <a:r>
              <a:rPr lang="fi-FI" sz="1200" dirty="0"/>
              <a:t> </a:t>
            </a:r>
            <a:r>
              <a:rPr lang="fi-FI" sz="1200" dirty="0" err="1"/>
              <a:t>fully</a:t>
            </a:r>
            <a:r>
              <a:rPr lang="fi-FI" sz="1200" dirty="0"/>
              <a:t> on my </a:t>
            </a:r>
            <a:r>
              <a:rPr lang="fi-FI" sz="1200" dirty="0" err="1"/>
              <a:t>own</a:t>
            </a:r>
            <a:r>
              <a:rPr lang="fi-FI" sz="1200" dirty="0"/>
              <a:t>. </a:t>
            </a:r>
            <a:r>
              <a:rPr lang="fi-FI" sz="1200" dirty="0" err="1"/>
              <a:t>Few</a:t>
            </a:r>
            <a:r>
              <a:rPr lang="fi-FI" sz="1200" dirty="0"/>
              <a:t> </a:t>
            </a:r>
            <a:r>
              <a:rPr lang="fi-FI" sz="1200" dirty="0" err="1"/>
              <a:t>notes</a:t>
            </a:r>
            <a:r>
              <a:rPr lang="fi-FI" sz="1200" dirty="0"/>
              <a:t> </a:t>
            </a:r>
            <a:r>
              <a:rPr lang="fi-FI" sz="1200" dirty="0" err="1"/>
              <a:t>regarding</a:t>
            </a:r>
            <a:r>
              <a:rPr lang="fi-FI" sz="1200" dirty="0"/>
              <a:t> </a:t>
            </a:r>
            <a:r>
              <a:rPr lang="fi-FI" sz="1200" dirty="0" err="1"/>
              <a:t>the</a:t>
            </a:r>
            <a:r>
              <a:rPr lang="fi-FI" sz="1200" dirty="0"/>
              <a:t> </a:t>
            </a:r>
            <a:r>
              <a:rPr lang="fi-FI" sz="1200" dirty="0" err="1"/>
              <a:t>competition</a:t>
            </a:r>
            <a:r>
              <a:rPr lang="fi-FI" sz="1200" dirty="0"/>
              <a:t> and </a:t>
            </a:r>
            <a:r>
              <a:rPr lang="fi-FI" sz="1200" dirty="0" err="1"/>
              <a:t>scoring</a:t>
            </a:r>
            <a:r>
              <a:rPr lang="fi-FI" sz="1200" dirty="0"/>
              <a:t> </a:t>
            </a:r>
            <a:r>
              <a:rPr lang="fi-FI" sz="1200" dirty="0" err="1"/>
              <a:t>which</a:t>
            </a:r>
            <a:r>
              <a:rPr lang="fi-FI" sz="1200" dirty="0"/>
              <a:t> I </a:t>
            </a:r>
            <a:r>
              <a:rPr lang="fi-FI" sz="1200" dirty="0" err="1"/>
              <a:t>thought</a:t>
            </a:r>
            <a:r>
              <a:rPr lang="fi-FI" sz="1200" dirty="0"/>
              <a:t> </a:t>
            </a:r>
            <a:r>
              <a:rPr lang="fi-FI" sz="1200" dirty="0" err="1"/>
              <a:t>during</a:t>
            </a:r>
            <a:r>
              <a:rPr lang="fi-FI" sz="1200" dirty="0"/>
              <a:t> </a:t>
            </a:r>
            <a:r>
              <a:rPr lang="fi-FI" sz="1200" dirty="0" err="1"/>
              <a:t>the</a:t>
            </a:r>
            <a:r>
              <a:rPr lang="fi-FI" sz="1200" dirty="0"/>
              <a:t> </a:t>
            </a:r>
            <a:r>
              <a:rPr lang="fi-FI" sz="1200" dirty="0" err="1"/>
              <a:t>competition</a:t>
            </a:r>
            <a:endParaRPr lang="fi-FI"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300CFEAE-48E4-474E-80B4-D7D62610CAEC}"/>
              </a:ext>
            </a:extLst>
          </p:cNvPr>
          <p:cNvSpPr txBox="1">
            <a:spLocks/>
          </p:cNvSpPr>
          <p:nvPr/>
        </p:nvSpPr>
        <p:spPr>
          <a:xfrm>
            <a:off x="914623" y="2163097"/>
            <a:ext cx="6702235" cy="2453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600" dirty="0"/>
              <a:t>&gt; </a:t>
            </a:r>
            <a:r>
              <a:rPr lang="fi-FI" sz="1200" dirty="0"/>
              <a:t>Dataset is </a:t>
            </a:r>
            <a:r>
              <a:rPr lang="fi-FI" sz="1200" dirty="0" err="1"/>
              <a:t>public</a:t>
            </a:r>
            <a:r>
              <a:rPr lang="fi-FI" sz="1200" dirty="0"/>
              <a:t>, </a:t>
            </a:r>
            <a:r>
              <a:rPr lang="fi-FI" sz="1200" dirty="0" err="1"/>
              <a:t>therefore</a:t>
            </a:r>
            <a:r>
              <a:rPr lang="fi-FI" sz="1200" dirty="0"/>
              <a:t> </a:t>
            </a:r>
            <a:r>
              <a:rPr lang="fi-FI" sz="1200" dirty="0" err="1"/>
              <a:t>solutions</a:t>
            </a:r>
            <a:r>
              <a:rPr lang="fi-FI" sz="1200" dirty="0"/>
              <a:t> </a:t>
            </a:r>
            <a:r>
              <a:rPr lang="fi-FI" sz="1200" dirty="0" err="1"/>
              <a:t>are</a:t>
            </a:r>
            <a:r>
              <a:rPr lang="fi-FI" sz="1200" dirty="0"/>
              <a:t> </a:t>
            </a:r>
            <a:r>
              <a:rPr lang="fi-FI" sz="1200" dirty="0" err="1"/>
              <a:t>also</a:t>
            </a:r>
            <a:r>
              <a:rPr lang="fi-FI" sz="1200" dirty="0"/>
              <a:t> </a:t>
            </a:r>
            <a:r>
              <a:rPr lang="fi-FI" sz="1200" dirty="0" err="1"/>
              <a:t>public</a:t>
            </a:r>
            <a:r>
              <a:rPr lang="fi-FI" sz="1200" dirty="0"/>
              <a:t>. If </a:t>
            </a:r>
            <a:r>
              <a:rPr lang="fi-FI" sz="1200" dirty="0" err="1"/>
              <a:t>evaluation</a:t>
            </a:r>
            <a:r>
              <a:rPr lang="fi-FI" sz="1200" dirty="0"/>
              <a:t> </a:t>
            </a:r>
            <a:r>
              <a:rPr lang="fi-FI" sz="1200" dirty="0" err="1"/>
              <a:t>metrics</a:t>
            </a:r>
            <a:r>
              <a:rPr lang="fi-FI" sz="1200" dirty="0"/>
              <a:t> </a:t>
            </a:r>
            <a:r>
              <a:rPr lang="fi-FI" sz="1200" dirty="0" err="1"/>
              <a:t>would</a:t>
            </a:r>
            <a:r>
              <a:rPr lang="fi-FI" sz="1200" dirty="0"/>
              <a:t> </a:t>
            </a:r>
            <a:r>
              <a:rPr lang="fi-FI" sz="1200" dirty="0" err="1"/>
              <a:t>simply</a:t>
            </a:r>
            <a:r>
              <a:rPr lang="fi-FI" sz="1200" dirty="0"/>
              <a:t> </a:t>
            </a:r>
            <a:r>
              <a:rPr lang="fi-FI" sz="1200" dirty="0" err="1"/>
              <a:t>rely</a:t>
            </a:r>
            <a:r>
              <a:rPr lang="fi-FI" sz="1200" dirty="0"/>
              <a:t> on </a:t>
            </a:r>
            <a:r>
              <a:rPr lang="fi-FI" sz="1200" dirty="0" err="1"/>
              <a:t>accuracy</a:t>
            </a:r>
            <a:r>
              <a:rPr lang="fi-FI" sz="1200" dirty="0"/>
              <a:t>, </a:t>
            </a:r>
            <a:r>
              <a:rPr lang="fi-FI" sz="1200" dirty="0" err="1"/>
              <a:t>it’s</a:t>
            </a:r>
            <a:r>
              <a:rPr lang="fi-FI" sz="1200" dirty="0"/>
              <a:t> </a:t>
            </a:r>
            <a:r>
              <a:rPr lang="fi-FI" sz="1200" dirty="0" err="1"/>
              <a:t>quite</a:t>
            </a:r>
            <a:r>
              <a:rPr lang="fi-FI" sz="1200" dirty="0"/>
              <a:t> </a:t>
            </a:r>
            <a:r>
              <a:rPr lang="fi-FI" sz="1200" dirty="0" err="1"/>
              <a:t>likely</a:t>
            </a:r>
            <a:r>
              <a:rPr lang="fi-FI" sz="1200" dirty="0"/>
              <a:t> </a:t>
            </a:r>
            <a:r>
              <a:rPr lang="fi-FI" sz="1200" dirty="0" err="1"/>
              <a:t>that</a:t>
            </a:r>
            <a:r>
              <a:rPr lang="fi-FI" sz="1200" dirty="0"/>
              <a:t> </a:t>
            </a:r>
            <a:r>
              <a:rPr lang="fi-FI" sz="1200" dirty="0" err="1"/>
              <a:t>someone</a:t>
            </a:r>
            <a:r>
              <a:rPr lang="fi-FI" sz="1200" dirty="0"/>
              <a:t> </a:t>
            </a:r>
            <a:r>
              <a:rPr lang="fi-FI" sz="1200" dirty="0" err="1"/>
              <a:t>would</a:t>
            </a:r>
            <a:r>
              <a:rPr lang="fi-FI" sz="1200" dirty="0"/>
              <a:t> </a:t>
            </a:r>
            <a:r>
              <a:rPr lang="fi-FI" sz="1200" dirty="0" err="1"/>
              <a:t>simply</a:t>
            </a:r>
            <a:r>
              <a:rPr lang="fi-FI" sz="1200" dirty="0"/>
              <a:t> </a:t>
            </a:r>
            <a:r>
              <a:rPr lang="fi-FI" sz="1200" dirty="0" err="1"/>
              <a:t>download</a:t>
            </a:r>
            <a:r>
              <a:rPr lang="fi-FI" sz="1200" dirty="0"/>
              <a:t> </a:t>
            </a:r>
            <a:r>
              <a:rPr lang="fi-FI" sz="1200" dirty="0" err="1"/>
              <a:t>weights</a:t>
            </a:r>
            <a:r>
              <a:rPr lang="fi-FI" sz="1200" dirty="0"/>
              <a:t> of a </a:t>
            </a:r>
            <a:r>
              <a:rPr lang="fi-FI" sz="1200" dirty="0" err="1"/>
              <a:t>pretrained</a:t>
            </a:r>
            <a:r>
              <a:rPr lang="fi-FI" sz="1200" dirty="0"/>
              <a:t> </a:t>
            </a:r>
            <a:r>
              <a:rPr lang="fi-FI" sz="1200" dirty="0" err="1"/>
              <a:t>model</a:t>
            </a:r>
            <a:r>
              <a:rPr lang="fi-FI" sz="1200" dirty="0"/>
              <a:t> on </a:t>
            </a:r>
            <a:r>
              <a:rPr lang="fi-FI" sz="1200" dirty="0" err="1"/>
              <a:t>the</a:t>
            </a:r>
            <a:r>
              <a:rPr lang="fi-FI" sz="1200" dirty="0"/>
              <a:t> </a:t>
            </a:r>
            <a:r>
              <a:rPr lang="fi-FI" sz="1200" dirty="0" err="1"/>
              <a:t>task</a:t>
            </a:r>
            <a:r>
              <a:rPr lang="fi-FI" sz="1200" dirty="0"/>
              <a:t> (</a:t>
            </a:r>
            <a:r>
              <a:rPr lang="fi-FI" sz="1200" dirty="0" err="1"/>
              <a:t>found</a:t>
            </a:r>
            <a:r>
              <a:rPr lang="fi-FI" sz="1200" dirty="0"/>
              <a:t> </a:t>
            </a:r>
            <a:r>
              <a:rPr lang="fi-FI" sz="1200" dirty="0" err="1"/>
              <a:t>online</a:t>
            </a:r>
            <a:r>
              <a:rPr lang="fi-FI" sz="1200" dirty="0"/>
              <a:t>) and </a:t>
            </a:r>
            <a:r>
              <a:rPr lang="fi-FI" sz="1200" dirty="0" err="1"/>
              <a:t>find</a:t>
            </a:r>
            <a:r>
              <a:rPr lang="fi-FI" sz="1200" dirty="0"/>
              <a:t> </a:t>
            </a:r>
            <a:r>
              <a:rPr lang="fi-FI" sz="1200" dirty="0" err="1"/>
              <a:t>high</a:t>
            </a:r>
            <a:r>
              <a:rPr lang="fi-FI" sz="1200" dirty="0"/>
              <a:t> </a:t>
            </a:r>
            <a:r>
              <a:rPr lang="fi-FI" sz="1200" dirty="0" err="1"/>
              <a:t>accuracy</a:t>
            </a:r>
            <a:r>
              <a:rPr lang="fi-FI" sz="1200" dirty="0"/>
              <a:t>.</a:t>
            </a:r>
          </a:p>
          <a:p>
            <a:pPr marL="0" indent="0">
              <a:buFont typeface="Quattrocento Sans"/>
              <a:buNone/>
            </a:pPr>
            <a:r>
              <a:rPr lang="fi-FI" sz="1600" dirty="0"/>
              <a:t>&gt; </a:t>
            </a:r>
            <a:r>
              <a:rPr lang="fi-FI" sz="1200" dirty="0" err="1"/>
              <a:t>This</a:t>
            </a:r>
            <a:r>
              <a:rPr lang="fi-FI" sz="1200" dirty="0"/>
              <a:t> </a:t>
            </a:r>
            <a:r>
              <a:rPr lang="fi-FI" sz="1200" dirty="0" err="1"/>
              <a:t>scope</a:t>
            </a:r>
            <a:r>
              <a:rPr lang="fi-FI" sz="1200" dirty="0"/>
              <a:t> of a </a:t>
            </a:r>
            <a:r>
              <a:rPr lang="fi-FI" sz="1200" dirty="0" err="1"/>
              <a:t>project</a:t>
            </a:r>
            <a:r>
              <a:rPr lang="fi-FI" sz="1200" dirty="0"/>
              <a:t> </a:t>
            </a:r>
            <a:r>
              <a:rPr lang="fi-FI" sz="1200" dirty="0" err="1"/>
              <a:t>was</a:t>
            </a:r>
            <a:r>
              <a:rPr lang="fi-FI" sz="1200" dirty="0"/>
              <a:t> </a:t>
            </a:r>
            <a:r>
              <a:rPr lang="fi-FI" sz="1200" dirty="0" err="1"/>
              <a:t>perfectly</a:t>
            </a:r>
            <a:r>
              <a:rPr lang="fi-FI" sz="1200" dirty="0"/>
              <a:t> </a:t>
            </a:r>
            <a:r>
              <a:rPr lang="fi-FI" sz="1200" dirty="0" err="1"/>
              <a:t>fit</a:t>
            </a:r>
            <a:r>
              <a:rPr lang="fi-FI" sz="1200" dirty="0"/>
              <a:t>, at </a:t>
            </a:r>
            <a:r>
              <a:rPr lang="fi-FI" sz="1200" dirty="0" err="1"/>
              <a:t>least</a:t>
            </a:r>
            <a:r>
              <a:rPr lang="fi-FI" sz="1200" dirty="0"/>
              <a:t> in my </a:t>
            </a:r>
            <a:r>
              <a:rPr lang="fi-FI" sz="1200" dirty="0" err="1"/>
              <a:t>own</a:t>
            </a:r>
            <a:r>
              <a:rPr lang="fi-FI" sz="1200" dirty="0"/>
              <a:t> </a:t>
            </a:r>
            <a:r>
              <a:rPr lang="fi-FI" sz="1200" dirty="0" err="1"/>
              <a:t>opinion</a:t>
            </a:r>
            <a:r>
              <a:rPr lang="fi-FI" sz="1200" dirty="0"/>
              <a:t>. In </a:t>
            </a:r>
            <a:r>
              <a:rPr lang="fi-FI" sz="1200" dirty="0" err="1"/>
              <a:t>the</a:t>
            </a:r>
            <a:r>
              <a:rPr lang="fi-FI" sz="1200" dirty="0"/>
              <a:t> </a:t>
            </a:r>
            <a:r>
              <a:rPr lang="fi-FI" sz="1200" dirty="0" err="1"/>
              <a:t>future</a:t>
            </a:r>
            <a:r>
              <a:rPr lang="fi-FI" sz="1200" dirty="0"/>
              <a:t> </a:t>
            </a:r>
            <a:r>
              <a:rPr lang="fi-FI" sz="1200" dirty="0" err="1"/>
              <a:t>maybe</a:t>
            </a:r>
            <a:r>
              <a:rPr lang="fi-FI" sz="1200" dirty="0"/>
              <a:t> it </a:t>
            </a:r>
            <a:r>
              <a:rPr lang="fi-FI" sz="1200" dirty="0" err="1"/>
              <a:t>would</a:t>
            </a:r>
            <a:r>
              <a:rPr lang="fi-FI" sz="1200" dirty="0"/>
              <a:t> </a:t>
            </a:r>
            <a:r>
              <a:rPr lang="fi-FI" sz="1200" dirty="0" err="1"/>
              <a:t>be</a:t>
            </a:r>
            <a:r>
              <a:rPr lang="fi-FI" sz="1200" dirty="0"/>
              <a:t> </a:t>
            </a:r>
            <a:r>
              <a:rPr lang="fi-FI" sz="1200" dirty="0" err="1"/>
              <a:t>good</a:t>
            </a:r>
            <a:r>
              <a:rPr lang="fi-FI" sz="1200" dirty="0"/>
              <a:t> for </a:t>
            </a:r>
            <a:r>
              <a:rPr lang="fi-FI" sz="1200" dirty="0" err="1"/>
              <a:t>this</a:t>
            </a:r>
            <a:r>
              <a:rPr lang="fi-FI" sz="1200" dirty="0"/>
              <a:t> </a:t>
            </a:r>
            <a:r>
              <a:rPr lang="fi-FI" sz="1200" dirty="0" err="1"/>
              <a:t>competition</a:t>
            </a:r>
            <a:r>
              <a:rPr lang="fi-FI" sz="1200" dirty="0"/>
              <a:t> to </a:t>
            </a:r>
            <a:r>
              <a:rPr lang="fi-FI" sz="1200" dirty="0" err="1"/>
              <a:t>host</a:t>
            </a:r>
            <a:r>
              <a:rPr lang="fi-FI" sz="1200" dirty="0"/>
              <a:t> some </a:t>
            </a:r>
            <a:r>
              <a:rPr lang="fi-FI" sz="1200" dirty="0" err="1"/>
              <a:t>real-world</a:t>
            </a:r>
            <a:r>
              <a:rPr lang="fi-FI" sz="1200" dirty="0"/>
              <a:t> dataset, </a:t>
            </a:r>
            <a:r>
              <a:rPr lang="fi-FI" sz="1200" dirty="0" err="1"/>
              <a:t>where</a:t>
            </a:r>
            <a:r>
              <a:rPr lang="fi-FI" sz="1200" dirty="0"/>
              <a:t> </a:t>
            </a:r>
            <a:r>
              <a:rPr lang="fi-FI" sz="1200" dirty="0" err="1"/>
              <a:t>innovative</a:t>
            </a:r>
            <a:r>
              <a:rPr lang="fi-FI" sz="1200" dirty="0"/>
              <a:t> </a:t>
            </a:r>
            <a:r>
              <a:rPr lang="fi-FI" sz="1200" dirty="0" err="1"/>
              <a:t>solution</a:t>
            </a:r>
            <a:r>
              <a:rPr lang="fi-FI" sz="1200" dirty="0"/>
              <a:t> </a:t>
            </a:r>
            <a:r>
              <a:rPr lang="fi-FI" sz="1200" dirty="0" err="1"/>
              <a:t>would</a:t>
            </a:r>
            <a:r>
              <a:rPr lang="fi-FI" sz="1200" dirty="0"/>
              <a:t> </a:t>
            </a:r>
            <a:r>
              <a:rPr lang="fi-FI" sz="1200" dirty="0" err="1"/>
              <a:t>be</a:t>
            </a:r>
            <a:r>
              <a:rPr lang="fi-FI" sz="1200" dirty="0"/>
              <a:t> </a:t>
            </a:r>
            <a:r>
              <a:rPr lang="fi-FI" sz="1200" dirty="0" err="1"/>
              <a:t>more</a:t>
            </a:r>
            <a:r>
              <a:rPr lang="fi-FI" sz="1200" dirty="0"/>
              <a:t> </a:t>
            </a:r>
            <a:r>
              <a:rPr lang="fi-FI" sz="1200" dirty="0" err="1"/>
              <a:t>important</a:t>
            </a:r>
            <a:r>
              <a:rPr lang="fi-FI" sz="1200" dirty="0"/>
              <a:t>. I </a:t>
            </a:r>
            <a:r>
              <a:rPr lang="fi-FI" sz="1200" dirty="0" err="1"/>
              <a:t>feel</a:t>
            </a:r>
            <a:r>
              <a:rPr lang="fi-FI" sz="1200" dirty="0"/>
              <a:t> </a:t>
            </a:r>
            <a:r>
              <a:rPr lang="fi-FI" sz="1200" dirty="0" err="1"/>
              <a:t>like</a:t>
            </a:r>
            <a:r>
              <a:rPr lang="fi-FI" sz="1200" dirty="0"/>
              <a:t> </a:t>
            </a:r>
            <a:r>
              <a:rPr lang="fi-FI" sz="1200" dirty="0" err="1"/>
              <a:t>otherwise</a:t>
            </a:r>
            <a:r>
              <a:rPr lang="fi-FI" sz="1200" dirty="0"/>
              <a:t> </a:t>
            </a:r>
            <a:r>
              <a:rPr lang="fi-FI" sz="1200" dirty="0" err="1"/>
              <a:t>the</a:t>
            </a:r>
            <a:r>
              <a:rPr lang="fi-FI" sz="1200" dirty="0"/>
              <a:t> </a:t>
            </a:r>
            <a:r>
              <a:rPr lang="fi-FI" sz="1200" dirty="0" err="1"/>
              <a:t>competition</a:t>
            </a:r>
            <a:r>
              <a:rPr lang="fi-FI" sz="1200" dirty="0"/>
              <a:t> </a:t>
            </a:r>
            <a:r>
              <a:rPr lang="fi-FI" sz="1200" dirty="0" err="1"/>
              <a:t>might</a:t>
            </a:r>
            <a:r>
              <a:rPr lang="fi-FI" sz="1200" dirty="0"/>
              <a:t> </a:t>
            </a:r>
            <a:r>
              <a:rPr lang="fi-FI" sz="1200" dirty="0" err="1"/>
              <a:t>become</a:t>
            </a:r>
            <a:r>
              <a:rPr lang="fi-FI" sz="1200" dirty="0"/>
              <a:t> just a </a:t>
            </a:r>
            <a:r>
              <a:rPr lang="fi-FI" sz="1200" dirty="0" err="1"/>
              <a:t>battle</a:t>
            </a:r>
            <a:r>
              <a:rPr lang="fi-FI" sz="1200" dirty="0"/>
              <a:t> for </a:t>
            </a:r>
            <a:r>
              <a:rPr lang="fi-FI" sz="1200" dirty="0" err="1"/>
              <a:t>who</a:t>
            </a:r>
            <a:r>
              <a:rPr lang="fi-FI" sz="1200" dirty="0"/>
              <a:t> </a:t>
            </a:r>
            <a:r>
              <a:rPr lang="fi-FI" sz="1200" dirty="0" err="1"/>
              <a:t>has</a:t>
            </a:r>
            <a:r>
              <a:rPr lang="fi-FI" sz="1200" dirty="0"/>
              <a:t> </a:t>
            </a:r>
            <a:r>
              <a:rPr lang="fi-FI" sz="1200" dirty="0" err="1"/>
              <a:t>the</a:t>
            </a:r>
            <a:r>
              <a:rPr lang="fi-FI" sz="1200" dirty="0"/>
              <a:t> </a:t>
            </a:r>
            <a:r>
              <a:rPr lang="fi-FI" sz="1200" dirty="0" err="1"/>
              <a:t>greatest</a:t>
            </a:r>
            <a:r>
              <a:rPr lang="fi-FI" sz="1200" dirty="0"/>
              <a:t> </a:t>
            </a:r>
            <a:r>
              <a:rPr lang="fi-FI" sz="1200" dirty="0" err="1"/>
              <a:t>computation</a:t>
            </a:r>
            <a:r>
              <a:rPr lang="fi-FI" sz="1200" dirty="0"/>
              <a:t> </a:t>
            </a:r>
            <a:r>
              <a:rPr lang="fi-FI" sz="1200" dirty="0" err="1"/>
              <a:t>resources</a:t>
            </a:r>
            <a:r>
              <a:rPr lang="fi-FI" sz="1200" dirty="0"/>
              <a:t> </a:t>
            </a:r>
            <a:r>
              <a:rPr lang="fi-FI" sz="1200" dirty="0" err="1"/>
              <a:t>provided</a:t>
            </a:r>
            <a:r>
              <a:rPr lang="fi-FI" sz="1200" dirty="0"/>
              <a:t> </a:t>
            </a:r>
            <a:r>
              <a:rPr lang="fi-FI" sz="1200" dirty="0" err="1"/>
              <a:t>by</a:t>
            </a:r>
            <a:r>
              <a:rPr lang="fi-FI" sz="1200" dirty="0"/>
              <a:t> </a:t>
            </a:r>
            <a:r>
              <a:rPr lang="fi-FI" sz="1200" dirty="0" err="1"/>
              <a:t>the</a:t>
            </a:r>
            <a:r>
              <a:rPr lang="fi-FI" sz="1200" dirty="0"/>
              <a:t> </a:t>
            </a:r>
            <a:r>
              <a:rPr lang="fi-FI" sz="1200" dirty="0" err="1"/>
              <a:t>university</a:t>
            </a:r>
            <a:r>
              <a:rPr lang="fi-FI" sz="1200" dirty="0"/>
              <a:t>. I </a:t>
            </a:r>
            <a:r>
              <a:rPr lang="fi-FI" sz="1200" dirty="0" err="1"/>
              <a:t>found</a:t>
            </a:r>
            <a:r>
              <a:rPr lang="fi-FI" sz="1200" dirty="0"/>
              <a:t> </a:t>
            </a:r>
            <a:r>
              <a:rPr lang="fi-FI" sz="1200" dirty="0" err="1"/>
              <a:t>great</a:t>
            </a:r>
            <a:r>
              <a:rPr lang="fi-FI" sz="1200" dirty="0"/>
              <a:t> </a:t>
            </a:r>
            <a:r>
              <a:rPr lang="fi-FI" sz="1200" dirty="0" err="1"/>
              <a:t>struggles</a:t>
            </a:r>
            <a:r>
              <a:rPr lang="fi-FI" sz="1200" dirty="0"/>
              <a:t> </a:t>
            </a:r>
            <a:r>
              <a:rPr lang="fi-FI" sz="1200" dirty="0" err="1"/>
              <a:t>trying</a:t>
            </a:r>
            <a:r>
              <a:rPr lang="fi-FI" sz="1200" dirty="0"/>
              <a:t> to </a:t>
            </a:r>
            <a:r>
              <a:rPr lang="fi-FI" sz="1200" dirty="0" err="1"/>
              <a:t>optimize</a:t>
            </a:r>
            <a:r>
              <a:rPr lang="fi-FI" sz="1200" dirty="0"/>
              <a:t> </a:t>
            </a:r>
            <a:r>
              <a:rPr lang="fi-FI" sz="1200" dirty="0" err="1"/>
              <a:t>the</a:t>
            </a:r>
            <a:r>
              <a:rPr lang="fi-FI" sz="1200" dirty="0"/>
              <a:t> </a:t>
            </a:r>
            <a:r>
              <a:rPr lang="fi-FI" sz="1200" dirty="0" err="1"/>
              <a:t>computation</a:t>
            </a:r>
            <a:r>
              <a:rPr lang="fi-FI" sz="1200" dirty="0"/>
              <a:t> </a:t>
            </a:r>
            <a:r>
              <a:rPr lang="fi-FI" sz="1200" dirty="0" err="1"/>
              <a:t>capacity</a:t>
            </a:r>
            <a:r>
              <a:rPr lang="fi-FI" sz="1200" dirty="0"/>
              <a:t>, </a:t>
            </a:r>
            <a:r>
              <a:rPr lang="fi-FI" sz="1200" dirty="0" err="1"/>
              <a:t>but</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a:t>
            </a:r>
            <a:r>
              <a:rPr lang="fi-FI" sz="1200" dirty="0" err="1"/>
              <a:t>that’s</a:t>
            </a:r>
            <a:r>
              <a:rPr lang="fi-FI" sz="1200" dirty="0"/>
              <a:t> </a:t>
            </a:r>
            <a:r>
              <a:rPr lang="fi-FI" sz="1200" dirty="0" err="1"/>
              <a:t>part</a:t>
            </a:r>
            <a:r>
              <a:rPr lang="fi-FI" sz="1200" dirty="0"/>
              <a:t> of </a:t>
            </a:r>
            <a:r>
              <a:rPr lang="fi-FI" sz="1200" dirty="0" err="1"/>
              <a:t>the</a:t>
            </a:r>
            <a:r>
              <a:rPr lang="fi-FI" sz="1200" dirty="0"/>
              <a:t> </a:t>
            </a:r>
            <a:r>
              <a:rPr lang="fi-FI" sz="1200" dirty="0" err="1"/>
              <a:t>learning</a:t>
            </a:r>
            <a:r>
              <a:rPr lang="fi-FI" sz="1200" dirty="0"/>
              <a:t> </a:t>
            </a:r>
            <a:r>
              <a:rPr lang="fi-FI" sz="1200" dirty="0" err="1"/>
              <a:t>experience</a:t>
            </a:r>
            <a:r>
              <a:rPr lang="fi-FI" sz="1200" dirty="0"/>
              <a:t>.</a:t>
            </a:r>
          </a:p>
          <a:p>
            <a:pPr marL="0" indent="0">
              <a:buFont typeface="Quattrocento Sans"/>
              <a:buNone/>
            </a:pPr>
            <a:r>
              <a:rPr lang="fi-FI" sz="1600" dirty="0"/>
              <a:t>&gt; </a:t>
            </a:r>
            <a:r>
              <a:rPr lang="fi-FI" sz="1200" b="1" dirty="0" err="1"/>
              <a:t>Once</a:t>
            </a:r>
            <a:r>
              <a:rPr lang="fi-FI" sz="1200" b="1" dirty="0"/>
              <a:t> </a:t>
            </a:r>
            <a:r>
              <a:rPr lang="fi-FI" sz="1200" b="1" dirty="0" err="1"/>
              <a:t>more</a:t>
            </a:r>
            <a:r>
              <a:rPr lang="fi-FI" sz="1200" b="1" dirty="0"/>
              <a:t>, </a:t>
            </a:r>
            <a:r>
              <a:rPr lang="fi-FI" sz="1200" b="1" dirty="0" err="1"/>
              <a:t>thank</a:t>
            </a:r>
            <a:r>
              <a:rPr lang="fi-FI" sz="1200" b="1" dirty="0"/>
              <a:t> </a:t>
            </a:r>
            <a:r>
              <a:rPr lang="fi-FI" sz="1200" b="1" dirty="0" err="1"/>
              <a:t>you</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competition</a:t>
            </a:r>
            <a:r>
              <a:rPr lang="fi-FI" sz="1200" b="1" dirty="0"/>
              <a:t>, and </a:t>
            </a:r>
            <a:r>
              <a:rPr lang="fi-FI" sz="1200" b="1" dirty="0" err="1"/>
              <a:t>especially</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support</a:t>
            </a:r>
            <a:r>
              <a:rPr lang="fi-FI" sz="1200" b="1" dirty="0"/>
              <a:t> </a:t>
            </a:r>
            <a:r>
              <a:rPr lang="fi-FI" sz="1200" b="1" dirty="0" err="1"/>
              <a:t>you</a:t>
            </a:r>
            <a:r>
              <a:rPr lang="fi-FI" sz="1200" b="1" dirty="0"/>
              <a:t> </a:t>
            </a:r>
            <a:r>
              <a:rPr lang="fi-FI" sz="1200" b="1" dirty="0" err="1"/>
              <a:t>had</a:t>
            </a:r>
            <a:r>
              <a:rPr lang="fi-FI" sz="1200" b="1" dirty="0"/>
              <a:t> </a:t>
            </a:r>
            <a:r>
              <a:rPr lang="fi-FI" sz="1200" b="1" dirty="0" err="1"/>
              <a:t>during</a:t>
            </a:r>
            <a:r>
              <a:rPr lang="fi-FI" sz="1200" b="1" dirty="0"/>
              <a:t> it! No </a:t>
            </a:r>
            <a:r>
              <a:rPr lang="fi-FI" sz="1200" b="1" dirty="0" err="1"/>
              <a:t>matter</a:t>
            </a:r>
            <a:r>
              <a:rPr lang="fi-FI" sz="1200" b="1" dirty="0"/>
              <a:t> </a:t>
            </a:r>
            <a:r>
              <a:rPr lang="fi-FI" sz="1200" b="1" dirty="0" err="1"/>
              <a:t>what</a:t>
            </a:r>
            <a:r>
              <a:rPr lang="fi-FI" sz="1200" b="1" dirty="0"/>
              <a:t> I </a:t>
            </a:r>
            <a:r>
              <a:rPr lang="fi-FI" sz="1200" b="1" dirty="0" err="1"/>
              <a:t>asked</a:t>
            </a:r>
            <a:r>
              <a:rPr lang="fi-FI" sz="1200" b="1" dirty="0"/>
              <a:t> via e-mail, I got </a:t>
            </a:r>
            <a:r>
              <a:rPr lang="fi-FI" sz="1200" b="1" dirty="0" err="1"/>
              <a:t>very</a:t>
            </a:r>
            <a:r>
              <a:rPr lang="fi-FI" sz="1200" b="1" dirty="0"/>
              <a:t> </a:t>
            </a:r>
            <a:r>
              <a:rPr lang="fi-FI" sz="1200" b="1" dirty="0" err="1"/>
              <a:t>informative</a:t>
            </a:r>
            <a:r>
              <a:rPr lang="fi-FI" sz="1200" b="1" dirty="0"/>
              <a:t> </a:t>
            </a:r>
            <a:r>
              <a:rPr lang="fi-FI" sz="1200" b="1" dirty="0" err="1"/>
              <a:t>response</a:t>
            </a:r>
            <a:r>
              <a:rPr lang="fi-FI" sz="1200" b="1" dirty="0"/>
              <a:t>.</a:t>
            </a:r>
            <a:endParaRPr lang="fi-FI" sz="1600" b="1" dirty="0"/>
          </a:p>
        </p:txBody>
      </p:sp>
    </p:spTree>
    <p:extLst>
      <p:ext uri="{BB962C8B-B14F-4D97-AF65-F5344CB8AC3E}">
        <p14:creationId xmlns:p14="http://schemas.microsoft.com/office/powerpoint/2010/main" val="481888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721443" y="254373"/>
            <a:ext cx="5701114" cy="6010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Loop Q Prize -challenge</a:t>
            </a:r>
            <a:endParaRPr dirty="0"/>
          </a:p>
        </p:txBody>
      </p:sp>
      <p:sp>
        <p:nvSpPr>
          <p:cNvPr id="12" name="Google Shape;71;p12">
            <a:extLst>
              <a:ext uri="{FF2B5EF4-FFF2-40B4-BE49-F238E27FC236}">
                <a16:creationId xmlns:a16="http://schemas.microsoft.com/office/drawing/2014/main" id="{8D026A7C-AB5D-4546-B6B8-51DB5A71339B}"/>
              </a:ext>
            </a:extLst>
          </p:cNvPr>
          <p:cNvSpPr txBox="1">
            <a:spLocks/>
          </p:cNvSpPr>
          <p:nvPr/>
        </p:nvSpPr>
        <p:spPr>
          <a:xfrm>
            <a:off x="2707128" y="1871741"/>
            <a:ext cx="3258595"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fi-FI" sz="2800" dirty="0"/>
              <a:t>T</a:t>
            </a:r>
            <a:r>
              <a:rPr lang="en-GB" sz="2800" dirty="0" err="1"/>
              <a:t>eemu</a:t>
            </a:r>
            <a:r>
              <a:rPr lang="en-GB" sz="2800" dirty="0"/>
              <a:t> Sormunen</a:t>
            </a:r>
          </a:p>
        </p:txBody>
      </p:sp>
      <p:sp>
        <p:nvSpPr>
          <p:cNvPr id="13" name="Google Shape;71;p12">
            <a:extLst>
              <a:ext uri="{FF2B5EF4-FFF2-40B4-BE49-F238E27FC236}">
                <a16:creationId xmlns:a16="http://schemas.microsoft.com/office/drawing/2014/main" id="{4DACC39F-290B-45B9-9026-1E863D3716CA}"/>
              </a:ext>
            </a:extLst>
          </p:cNvPr>
          <p:cNvSpPr txBox="1">
            <a:spLocks/>
          </p:cNvSpPr>
          <p:nvPr/>
        </p:nvSpPr>
        <p:spPr>
          <a:xfrm>
            <a:off x="2645675" y="2472775"/>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400" b="0" dirty="0"/>
              <a:t>Teemu.t.sormunen@aalto.fi</a:t>
            </a:r>
            <a:endParaRPr lang="en-GB" sz="1400" b="0" dirty="0"/>
          </a:p>
        </p:txBody>
      </p:sp>
      <p:sp>
        <p:nvSpPr>
          <p:cNvPr id="14" name="Google Shape;71;p12">
            <a:extLst>
              <a:ext uri="{FF2B5EF4-FFF2-40B4-BE49-F238E27FC236}">
                <a16:creationId xmlns:a16="http://schemas.microsoft.com/office/drawing/2014/main" id="{13EED1F7-8422-4E88-BE37-28B99BA5591B}"/>
              </a:ext>
            </a:extLst>
          </p:cNvPr>
          <p:cNvSpPr txBox="1">
            <a:spLocks/>
          </p:cNvSpPr>
          <p:nvPr/>
        </p:nvSpPr>
        <p:spPr>
          <a:xfrm>
            <a:off x="2591599" y="2172258"/>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600" b="0" dirty="0" err="1"/>
              <a:t>Student</a:t>
            </a:r>
            <a:r>
              <a:rPr lang="fi-FI" sz="1600" b="0" dirty="0"/>
              <a:t> at Aalto </a:t>
            </a:r>
            <a:r>
              <a:rPr lang="fi-FI" sz="1600" b="0" dirty="0" err="1"/>
              <a:t>University</a:t>
            </a:r>
            <a:endParaRPr lang="en-GB" sz="1600" b="0" dirty="0"/>
          </a:p>
        </p:txBody>
      </p:sp>
    </p:spTree>
    <p:extLst>
      <p:ext uri="{BB962C8B-B14F-4D97-AF65-F5344CB8AC3E}">
        <p14:creationId xmlns:p14="http://schemas.microsoft.com/office/powerpoint/2010/main" val="61045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1165673"/>
            <a:ext cx="2594512" cy="595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The data and approach</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1" y="2094272"/>
            <a:ext cx="2319897" cy="1098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Previous research</a:t>
            </a:r>
          </a:p>
          <a:p>
            <a:pPr marL="0" indent="0">
              <a:buNone/>
            </a:pPr>
            <a:r>
              <a:rPr lang="fi-FI" sz="1000" dirty="0" err="1"/>
              <a:t>Current</a:t>
            </a:r>
            <a:r>
              <a:rPr lang="fi-FI" sz="1000" dirty="0"/>
              <a:t> </a:t>
            </a:r>
            <a:r>
              <a:rPr lang="fi-FI" sz="1000" dirty="0" err="1"/>
              <a:t>state</a:t>
            </a:r>
            <a:r>
              <a:rPr lang="fi-FI" sz="1000" dirty="0"/>
              <a:t>-of-</a:t>
            </a:r>
            <a:r>
              <a:rPr lang="fi-FI" sz="1000" dirty="0" err="1"/>
              <a:t>art</a:t>
            </a:r>
            <a:r>
              <a:rPr lang="fi-FI" sz="1000" dirty="0"/>
              <a:t> for </a:t>
            </a:r>
            <a:r>
              <a:rPr lang="fi-FI" sz="1000" dirty="0" err="1"/>
              <a:t>emotion</a:t>
            </a:r>
            <a:r>
              <a:rPr lang="fi-FI" sz="1000" dirty="0"/>
              <a:t> recognition</a:t>
            </a:r>
            <a:r>
              <a:rPr lang="fi-FI" sz="1000" baseline="30000" dirty="0"/>
              <a:t>2,3,4</a:t>
            </a:r>
            <a:r>
              <a:rPr lang="fi-FI" sz="1000" dirty="0"/>
              <a:t> on </a:t>
            </a:r>
            <a:r>
              <a:rPr lang="fi-FI" sz="1000" dirty="0" err="1"/>
              <a:t>stationary</a:t>
            </a:r>
            <a:r>
              <a:rPr lang="fi-FI" sz="1000" dirty="0"/>
              <a:t> </a:t>
            </a:r>
            <a:r>
              <a:rPr lang="fi-FI" sz="1000" dirty="0" err="1"/>
              <a:t>images</a:t>
            </a:r>
            <a:r>
              <a:rPr lang="fi-FI" sz="1000" dirty="0"/>
              <a:t> </a:t>
            </a:r>
            <a:r>
              <a:rPr lang="fi-FI" sz="1000" dirty="0" err="1"/>
              <a:t>have</a:t>
            </a:r>
            <a:r>
              <a:rPr lang="fi-FI" sz="1000" dirty="0"/>
              <a:t> </a:t>
            </a:r>
            <a:r>
              <a:rPr lang="fi-FI" sz="1000" dirty="0" err="1"/>
              <a:t>been</a:t>
            </a:r>
            <a:r>
              <a:rPr lang="fi-FI" sz="1000" dirty="0"/>
              <a:t> </a:t>
            </a:r>
            <a:r>
              <a:rPr lang="fi-FI" sz="1000" dirty="0" err="1"/>
              <a:t>achieved</a:t>
            </a:r>
            <a:r>
              <a:rPr lang="fi-FI" sz="1000" dirty="0"/>
              <a:t> </a:t>
            </a:r>
            <a:r>
              <a:rPr lang="fi-FI" sz="1000" dirty="0" err="1"/>
              <a:t>with</a:t>
            </a:r>
            <a:r>
              <a:rPr lang="fi-FI" sz="1000" dirty="0"/>
              <a:t> </a:t>
            </a:r>
            <a:r>
              <a:rPr lang="fi-FI" sz="1000" dirty="0" err="1"/>
              <a:t>deep</a:t>
            </a:r>
            <a:r>
              <a:rPr lang="fi-FI" sz="1000" dirty="0"/>
              <a:t> </a:t>
            </a:r>
            <a:r>
              <a:rPr lang="fi-FI" sz="1000" dirty="0" err="1"/>
              <a:t>learning</a:t>
            </a:r>
            <a:r>
              <a:rPr lang="fi-FI" sz="1000" dirty="0"/>
              <a:t> </a:t>
            </a:r>
            <a:r>
              <a:rPr lang="fi-FI" sz="1000" dirty="0" err="1"/>
              <a:t>models</a:t>
            </a:r>
            <a:r>
              <a:rPr lang="fi-FI" sz="1000" dirty="0"/>
              <a:t> and </a:t>
            </a:r>
            <a:r>
              <a:rPr lang="fi-FI" sz="1000" dirty="0" err="1"/>
              <a:t>their</a:t>
            </a:r>
            <a:r>
              <a:rPr lang="fi-FI" sz="1000" dirty="0"/>
              <a:t> </a:t>
            </a:r>
            <a:r>
              <a:rPr lang="fi-FI" sz="1000" dirty="0" err="1"/>
              <a:t>ensembles</a:t>
            </a:r>
            <a:r>
              <a:rPr lang="fi-FI" sz="1000" dirty="0"/>
              <a:t>. </a:t>
            </a:r>
            <a:endParaRPr lang="fi-FI" sz="12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Choice of algorithms</a:t>
            </a:r>
          </a:p>
          <a:p>
            <a:pPr marL="0" indent="0">
              <a:buNone/>
            </a:pPr>
            <a:r>
              <a:rPr lang="en-GB" sz="1000" dirty="0"/>
              <a:t>The goal was to experiment algorithms from wide range of area. For algorithms which didn’t form meaningful image embeddings implicitly, explicit embedding was calculated by different methods.</a:t>
            </a:r>
          </a:p>
          <a:p>
            <a:pPr marL="0" indent="0">
              <a:buNone/>
            </a:pPr>
            <a:r>
              <a:rPr lang="en-GB" sz="1000" dirty="0"/>
              <a:t>The attempt to achieve state-of-art would turn to computational challenge rather than machine learning, so I decided to try to cover the data from wide range of different perspectives. </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Tekstiruutu 10">
            <a:extLst>
              <a:ext uri="{FF2B5EF4-FFF2-40B4-BE49-F238E27FC236}">
                <a16:creationId xmlns:a16="http://schemas.microsoft.com/office/drawing/2014/main" id="{D63E99E1-E8D4-4F47-8FF8-D2F83424FB1C}"/>
              </a:ext>
            </a:extLst>
          </p:cNvPr>
          <p:cNvSpPr txBox="1"/>
          <p:nvPr/>
        </p:nvSpPr>
        <p:spPr>
          <a:xfrm>
            <a:off x="264361" y="4749851"/>
            <a:ext cx="3458458" cy="33855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a:p>
            <a:r>
              <a:rPr lang="en-GB" sz="800" baseline="30000" dirty="0">
                <a:solidFill>
                  <a:schemeClr val="accent6"/>
                </a:solidFill>
              </a:rPr>
              <a:t>2</a:t>
            </a:r>
            <a:r>
              <a:rPr lang="en-GB" sz="800" dirty="0">
                <a:solidFill>
                  <a:schemeClr val="accent6"/>
                </a:solidFill>
              </a:rPr>
              <a:t>http://cs230.stanford.edu/projects_winter_2020/reports/32610274.pdf</a:t>
            </a:r>
          </a:p>
        </p:txBody>
      </p:sp>
      <p:sp>
        <p:nvSpPr>
          <p:cNvPr id="12" name="Tekstiruutu 11">
            <a:extLst>
              <a:ext uri="{FF2B5EF4-FFF2-40B4-BE49-F238E27FC236}">
                <a16:creationId xmlns:a16="http://schemas.microsoft.com/office/drawing/2014/main" id="{C10BEF02-177B-401A-86D8-7BEB0798495A}"/>
              </a:ext>
            </a:extLst>
          </p:cNvPr>
          <p:cNvSpPr txBox="1"/>
          <p:nvPr/>
        </p:nvSpPr>
        <p:spPr>
          <a:xfrm>
            <a:off x="3983976" y="4749851"/>
            <a:ext cx="3274663" cy="338554"/>
          </a:xfrm>
          <a:prstGeom prst="rect">
            <a:avLst/>
          </a:prstGeom>
          <a:noFill/>
        </p:spPr>
        <p:txBody>
          <a:bodyPr wrap="square">
            <a:spAutoFit/>
          </a:bodyPr>
          <a:lstStyle/>
          <a:p>
            <a:r>
              <a:rPr lang="en-GB" sz="800" baseline="30000" dirty="0">
                <a:solidFill>
                  <a:schemeClr val="accent6"/>
                </a:solidFill>
              </a:rPr>
              <a:t>3</a:t>
            </a:r>
            <a:r>
              <a:rPr lang="en-GB" sz="800" dirty="0">
                <a:solidFill>
                  <a:schemeClr val="accent6"/>
                </a:solidFill>
              </a:rPr>
              <a:t>https://arxiv.org/ftp/arxiv/papers/2105/2105.03588.pdf</a:t>
            </a:r>
            <a:endParaRPr lang="en-GB" sz="800" baseline="30000" dirty="0">
              <a:solidFill>
                <a:schemeClr val="accent6"/>
              </a:solidFill>
            </a:endParaRPr>
          </a:p>
          <a:p>
            <a:r>
              <a:rPr lang="en-GB" sz="800" baseline="30000" dirty="0">
                <a:solidFill>
                  <a:schemeClr val="accent6"/>
                </a:solidFill>
              </a:rPr>
              <a:t>4</a:t>
            </a:r>
            <a:r>
              <a:rPr lang="en-GB" sz="800" dirty="0">
                <a:solidFill>
                  <a:schemeClr val="accent6"/>
                </a:solidFill>
              </a:rPr>
              <a:t>https://arxiv.org/pdf/2103.10189v1.pdf</a:t>
            </a:r>
          </a:p>
        </p:txBody>
      </p:sp>
      <p:sp>
        <p:nvSpPr>
          <p:cNvPr id="13" name="Google Shape;336;p31">
            <a:extLst>
              <a:ext uri="{FF2B5EF4-FFF2-40B4-BE49-F238E27FC236}">
                <a16:creationId xmlns:a16="http://schemas.microsoft.com/office/drawing/2014/main" id="{04747293-F6E2-4F3C-B2EB-A7B1BF08ADE6}"/>
              </a:ext>
            </a:extLst>
          </p:cNvPr>
          <p:cNvSpPr txBox="1">
            <a:spLocks/>
          </p:cNvSpPr>
          <p:nvPr/>
        </p:nvSpPr>
        <p:spPr>
          <a:xfrm>
            <a:off x="546077"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Dataset</a:t>
            </a:r>
          </a:p>
          <a:p>
            <a:pPr marL="0" indent="0">
              <a:buFont typeface="Quattrocento Sans"/>
              <a:buNone/>
            </a:pPr>
            <a:r>
              <a:rPr lang="en-GB" sz="1000" dirty="0"/>
              <a:t>The underlying dataset turned out to be FER2013</a:t>
            </a:r>
            <a:r>
              <a:rPr lang="en-GB" sz="1000" baseline="30000" dirty="0"/>
              <a:t>1</a:t>
            </a:r>
            <a:r>
              <a:rPr lang="en-GB" sz="1000" dirty="0"/>
              <a:t> most likely after just a little bit of research. This was also one of the reasons why I decided not to use all time trying to achieve high scores, as one could simply copy approaches from elsewhere and scale them up.</a:t>
            </a:r>
          </a:p>
          <a:p>
            <a:pPr marL="0" indent="0">
              <a:buFont typeface="Quattrocento Sans"/>
              <a:buNone/>
            </a:pPr>
            <a:r>
              <a:rPr lang="en-GB" sz="1000" dirty="0"/>
              <a:t>Dataset was collected through Google image search, and labels were corrected by human </a:t>
            </a:r>
            <a:r>
              <a:rPr lang="en-GB" sz="1000" dirty="0" err="1"/>
              <a:t>labelers.chrom</a:t>
            </a:r>
            <a:endParaRPr lang="en-GB" sz="1000" dirty="0"/>
          </a:p>
          <a:p>
            <a:pPr marL="0" indent="0">
              <a:buFont typeface="Quattrocento Sans"/>
              <a:buNone/>
            </a:pPr>
            <a:endParaRPr lang="en-GB" sz="1000" i="1" dirty="0"/>
          </a:p>
          <a:p>
            <a:pPr marL="0" indent="0">
              <a:buFont typeface="Quattrocento Sans"/>
              <a:buNone/>
            </a:pPr>
            <a:endParaRPr lang="en-GB" sz="1000" i="1" dirty="0"/>
          </a:p>
        </p:txBody>
      </p:sp>
    </p:spTree>
    <p:extLst>
      <p:ext uri="{BB962C8B-B14F-4D97-AF65-F5344CB8AC3E}">
        <p14:creationId xmlns:p14="http://schemas.microsoft.com/office/powerpoint/2010/main" val="4255240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Utility package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 name="Google Shape;336;p31">
            <a:extLst>
              <a:ext uri="{FF2B5EF4-FFF2-40B4-BE49-F238E27FC236}">
                <a16:creationId xmlns:a16="http://schemas.microsoft.com/office/drawing/2014/main" id="{7C488F42-3AA3-449C-9C13-D6BC4673F5D4}"/>
              </a:ext>
            </a:extLst>
          </p:cNvPr>
          <p:cNvSpPr txBox="1">
            <a:spLocks/>
          </p:cNvSpPr>
          <p:nvPr/>
        </p:nvSpPr>
        <p:spPr>
          <a:xfrm>
            <a:off x="991005" y="2233771"/>
            <a:ext cx="2028748" cy="1712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Package for helper functions</a:t>
            </a:r>
          </a:p>
          <a:p>
            <a:pPr marL="0" indent="0">
              <a:buFont typeface="Quattrocento Sans"/>
              <a:buNone/>
            </a:pPr>
            <a:r>
              <a:rPr lang="en-GB" sz="1000" dirty="0"/>
              <a:t>During the project I paid extra attention for developing all helper functions to centralized package. This package is imported in different notebooks, and this structure is useful when scaling the application.</a:t>
            </a:r>
          </a:p>
        </p:txBody>
      </p:sp>
      <p:pic>
        <p:nvPicPr>
          <p:cNvPr id="3" name="Kuva 2">
            <a:extLst>
              <a:ext uri="{FF2B5EF4-FFF2-40B4-BE49-F238E27FC236}">
                <a16:creationId xmlns:a16="http://schemas.microsoft.com/office/drawing/2014/main" id="{279CF3C2-2FC0-4D33-A380-0F9E8C739080}"/>
              </a:ext>
            </a:extLst>
          </p:cNvPr>
          <p:cNvPicPr>
            <a:picLocks noChangeAspect="1"/>
          </p:cNvPicPr>
          <p:nvPr/>
        </p:nvPicPr>
        <p:blipFill>
          <a:blip r:embed="rId3"/>
          <a:stretch>
            <a:fillRect/>
          </a:stretch>
        </p:blipFill>
        <p:spPr>
          <a:xfrm>
            <a:off x="4310057" y="2281134"/>
            <a:ext cx="4507520" cy="1616333"/>
          </a:xfrm>
          <a:prstGeom prst="rect">
            <a:avLst/>
          </a:prstGeom>
        </p:spPr>
      </p:pic>
    </p:spTree>
    <p:extLst>
      <p:ext uri="{BB962C8B-B14F-4D97-AF65-F5344CB8AC3E}">
        <p14:creationId xmlns:p14="http://schemas.microsoft.com/office/powerpoint/2010/main" val="29929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3" name="Suorakulmio 12">
            <a:extLst>
              <a:ext uri="{FF2B5EF4-FFF2-40B4-BE49-F238E27FC236}">
                <a16:creationId xmlns:a16="http://schemas.microsoft.com/office/drawing/2014/main" id="{66766B0D-E952-4389-AD9C-B6B12C956017}"/>
              </a:ext>
            </a:extLst>
          </p:cNvPr>
          <p:cNvSpPr/>
          <p:nvPr/>
        </p:nvSpPr>
        <p:spPr>
          <a:xfrm>
            <a:off x="6345048" y="2104564"/>
            <a:ext cx="2123767" cy="20056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AWS storage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9319" y="1839956"/>
            <a:ext cx="2319897" cy="11829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err="1">
                <a:highlight>
                  <a:schemeClr val="accent1"/>
                </a:highlight>
              </a:rPr>
              <a:t>Model</a:t>
            </a:r>
            <a:r>
              <a:rPr lang="fi-FI" sz="1200" b="1" dirty="0">
                <a:highlight>
                  <a:schemeClr val="accent1"/>
                </a:highlight>
              </a:rPr>
              <a:t> and data </a:t>
            </a:r>
            <a:r>
              <a:rPr lang="fi-FI" sz="1200" b="1" dirty="0" err="1">
                <a:highlight>
                  <a:schemeClr val="accent1"/>
                </a:highlight>
              </a:rPr>
              <a:t>storage</a:t>
            </a:r>
            <a:r>
              <a:rPr lang="fi-FI" sz="1200" b="1" dirty="0">
                <a:highlight>
                  <a:schemeClr val="accent1"/>
                </a:highlight>
              </a:rPr>
              <a:t>:</a:t>
            </a:r>
            <a:endParaRPr sz="1200" b="1" dirty="0">
              <a:highlight>
                <a:schemeClr val="accent1"/>
              </a:highlight>
            </a:endParaRPr>
          </a:p>
          <a:p>
            <a:pPr marL="0" lvl="0" indent="0" algn="l" rtl="0">
              <a:spcBef>
                <a:spcPts val="600"/>
              </a:spcBef>
              <a:spcAft>
                <a:spcPts val="0"/>
              </a:spcAft>
              <a:buNone/>
            </a:pPr>
            <a:r>
              <a:rPr lang="fi-FI" sz="1000" dirty="0"/>
              <a:t>Data and </a:t>
            </a:r>
            <a:r>
              <a:rPr lang="fi-FI" sz="1000" dirty="0" err="1"/>
              <a:t>models</a:t>
            </a:r>
            <a:r>
              <a:rPr lang="fi-FI" sz="1000" dirty="0"/>
              <a:t> </a:t>
            </a:r>
            <a:r>
              <a:rPr lang="fi-FI" sz="1000" dirty="0" err="1"/>
              <a:t>are</a:t>
            </a:r>
            <a:r>
              <a:rPr lang="fi-FI" sz="1000" dirty="0"/>
              <a:t> </a:t>
            </a:r>
            <a:r>
              <a:rPr lang="fi-FI" sz="1000" dirty="0" err="1"/>
              <a:t>stored</a:t>
            </a:r>
            <a:r>
              <a:rPr lang="fi-FI" sz="1000" dirty="0"/>
              <a:t> in AWS S3 </a:t>
            </a:r>
            <a:r>
              <a:rPr lang="fi-FI" sz="1000" dirty="0" err="1"/>
              <a:t>bucket</a:t>
            </a:r>
            <a:r>
              <a:rPr lang="fi-FI" sz="1000" dirty="0"/>
              <a:t>. </a:t>
            </a:r>
            <a:r>
              <a:rPr lang="fi-FI" sz="1000" dirty="0" err="1"/>
              <a:t>When</a:t>
            </a:r>
            <a:r>
              <a:rPr lang="fi-FI" sz="1000" dirty="0"/>
              <a:t> </a:t>
            </a:r>
            <a:r>
              <a:rPr lang="fi-FI" sz="1000" dirty="0" err="1"/>
              <a:t>initializing</a:t>
            </a:r>
            <a:r>
              <a:rPr lang="fi-FI" sz="1000" dirty="0"/>
              <a:t> </a:t>
            </a:r>
            <a:r>
              <a:rPr lang="fi-FI" sz="1000" dirty="0" err="1"/>
              <a:t>the</a:t>
            </a:r>
            <a:r>
              <a:rPr lang="fi-FI" sz="1000" dirty="0"/>
              <a:t> </a:t>
            </a:r>
            <a:r>
              <a:rPr lang="fi-FI" sz="1000" dirty="0" err="1"/>
              <a:t>project</a:t>
            </a:r>
            <a:r>
              <a:rPr lang="fi-FI" sz="1000" dirty="0"/>
              <a:t>, </a:t>
            </a:r>
            <a:r>
              <a:rPr lang="fi-FI" sz="1000" dirty="0" err="1"/>
              <a:t>all</a:t>
            </a:r>
            <a:r>
              <a:rPr lang="fi-FI" sz="1000" dirty="0"/>
              <a:t> </a:t>
            </a:r>
            <a:r>
              <a:rPr lang="fi-FI" sz="1000" dirty="0" err="1"/>
              <a:t>models</a:t>
            </a:r>
            <a:r>
              <a:rPr lang="fi-FI" sz="1000" dirty="0"/>
              <a:t> </a:t>
            </a:r>
            <a:r>
              <a:rPr lang="fi-FI" sz="1000" dirty="0" err="1"/>
              <a:t>are</a:t>
            </a:r>
            <a:r>
              <a:rPr lang="fi-FI" sz="1000" dirty="0"/>
              <a:t> </a:t>
            </a:r>
            <a:r>
              <a:rPr lang="fi-FI" sz="1000" dirty="0" err="1"/>
              <a:t>loaded</a:t>
            </a:r>
            <a:r>
              <a:rPr lang="fi-FI" sz="1000" dirty="0"/>
              <a:t> to </a:t>
            </a:r>
            <a:r>
              <a:rPr lang="fi-FI" sz="1000" i="1" dirty="0" err="1"/>
              <a:t>models</a:t>
            </a:r>
            <a:r>
              <a:rPr lang="fi-FI" sz="1000" i="1" dirty="0"/>
              <a:t>/ -</a:t>
            </a:r>
            <a:r>
              <a:rPr lang="fi-FI" sz="1000" dirty="0" err="1"/>
              <a:t>folder</a:t>
            </a:r>
            <a:r>
              <a:rPr lang="fi-FI" sz="1000" dirty="0"/>
              <a:t> </a:t>
            </a:r>
            <a:r>
              <a:rPr lang="fi-FI" sz="1000" dirty="0" err="1"/>
              <a:t>which</a:t>
            </a:r>
            <a:r>
              <a:rPr lang="fi-FI" sz="1000" dirty="0"/>
              <a:t> is </a:t>
            </a:r>
            <a:r>
              <a:rPr lang="fi-FI" sz="1000" dirty="0" err="1"/>
              <a:t>gitignored</a:t>
            </a:r>
            <a:r>
              <a:rPr lang="fi-FI" sz="1000" dirty="0"/>
              <a:t>. </a:t>
            </a: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5293" y="1839954"/>
            <a:ext cx="2319897" cy="20056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Storage permissions</a:t>
            </a:r>
          </a:p>
          <a:p>
            <a:pPr marL="0" indent="0">
              <a:buNone/>
            </a:pPr>
            <a:r>
              <a:rPr lang="fi-FI" sz="1000" dirty="0"/>
              <a:t>User </a:t>
            </a:r>
            <a:r>
              <a:rPr lang="fi-FI" sz="1000" dirty="0" err="1"/>
              <a:t>has</a:t>
            </a:r>
            <a:r>
              <a:rPr lang="fi-FI" sz="1000" dirty="0"/>
              <a:t> </a:t>
            </a:r>
            <a:r>
              <a:rPr lang="fi-FI" sz="1000" dirty="0" err="1"/>
              <a:t>permission</a:t>
            </a:r>
            <a:r>
              <a:rPr lang="fi-FI" sz="1000" dirty="0"/>
              <a:t> to </a:t>
            </a:r>
            <a:r>
              <a:rPr lang="fi-FI" sz="1000" dirty="0" err="1"/>
              <a:t>read</a:t>
            </a:r>
            <a:r>
              <a:rPr lang="fi-FI" sz="1000" dirty="0"/>
              <a:t> data </a:t>
            </a:r>
            <a:r>
              <a:rPr lang="fi-FI" sz="1000" dirty="0" err="1"/>
              <a:t>from</a:t>
            </a:r>
            <a:r>
              <a:rPr lang="fi-FI" sz="1000" dirty="0"/>
              <a:t> </a:t>
            </a:r>
            <a:r>
              <a:rPr lang="fi-FI" sz="1000" dirty="0" err="1"/>
              <a:t>bucket</a:t>
            </a:r>
            <a:r>
              <a:rPr lang="fi-FI" sz="1000" dirty="0"/>
              <a:t> ’</a:t>
            </a:r>
            <a:r>
              <a:rPr lang="fi-FI" sz="1000" dirty="0" err="1"/>
              <a:t>loopqprize</a:t>
            </a:r>
            <a:r>
              <a:rPr lang="fi-FI" sz="1000" dirty="0"/>
              <a:t>’. </a:t>
            </a:r>
            <a:r>
              <a:rPr lang="fi-FI" sz="1000" dirty="0" err="1"/>
              <a:t>Folder</a:t>
            </a:r>
            <a:r>
              <a:rPr lang="fi-FI" sz="1000" dirty="0"/>
              <a:t> </a:t>
            </a:r>
            <a:r>
              <a:rPr lang="fi-FI" sz="1000" dirty="0" err="1"/>
              <a:t>structure</a:t>
            </a:r>
            <a:r>
              <a:rPr lang="fi-FI" sz="1000" dirty="0"/>
              <a:t> in </a:t>
            </a:r>
            <a:r>
              <a:rPr lang="fi-FI" sz="1000" dirty="0" err="1"/>
              <a:t>the</a:t>
            </a:r>
            <a:r>
              <a:rPr lang="fi-FI" sz="1000" dirty="0"/>
              <a:t> </a:t>
            </a:r>
            <a:r>
              <a:rPr lang="fi-FI" sz="1000" dirty="0" err="1"/>
              <a:t>bucket</a:t>
            </a:r>
            <a:r>
              <a:rPr lang="fi-FI" sz="1000" dirty="0"/>
              <a:t> </a:t>
            </a:r>
            <a:r>
              <a:rPr lang="fi-FI" sz="1000" dirty="0" err="1"/>
              <a:t>can</a:t>
            </a:r>
            <a:r>
              <a:rPr lang="fi-FI" sz="1000" dirty="0"/>
              <a:t> </a:t>
            </a:r>
            <a:r>
              <a:rPr lang="fi-FI" sz="1000" dirty="0" err="1"/>
              <a:t>be</a:t>
            </a:r>
            <a:r>
              <a:rPr lang="fi-FI" sz="1000" dirty="0"/>
              <a:t> </a:t>
            </a:r>
            <a:r>
              <a:rPr lang="fi-FI" sz="1000" dirty="0" err="1"/>
              <a:t>seen</a:t>
            </a:r>
            <a:r>
              <a:rPr lang="fi-FI" sz="1000" dirty="0"/>
              <a:t> at </a:t>
            </a:r>
            <a:r>
              <a:rPr lang="fi-FI" sz="1000" dirty="0" err="1"/>
              <a:t>bottom</a:t>
            </a:r>
            <a:r>
              <a:rPr lang="fi-FI" sz="1000" dirty="0"/>
              <a:t> of </a:t>
            </a:r>
            <a:r>
              <a:rPr lang="fi-FI" sz="1000" dirty="0" err="1"/>
              <a:t>the</a:t>
            </a:r>
            <a:r>
              <a:rPr lang="fi-FI" sz="1000" dirty="0"/>
              <a:t> </a:t>
            </a:r>
            <a:r>
              <a:rPr lang="fi-FI" sz="1000" dirty="0" err="1"/>
              <a:t>screen</a:t>
            </a:r>
            <a:r>
              <a:rPr lang="fi-FI" sz="1000" dirty="0"/>
              <a:t>.</a:t>
            </a:r>
            <a:endParaRPr lang="en-GB" sz="1200" b="1" dirty="0">
              <a:highlight>
                <a:schemeClr val="accent1"/>
              </a:highlight>
            </a:endParaRPr>
          </a:p>
          <a:p>
            <a:pPr marL="0" indent="0">
              <a:buNone/>
            </a:pPr>
            <a:r>
              <a:rPr lang="en-GB" sz="1200" b="1" dirty="0"/>
              <a:t>NOTE: The credentials should be stored in ~/.</a:t>
            </a:r>
            <a:r>
              <a:rPr lang="en-GB" sz="1200" b="1" dirty="0" err="1"/>
              <a:t>aws</a:t>
            </a:r>
            <a:r>
              <a:rPr lang="en-GB" sz="1200" b="1" dirty="0"/>
              <a:t>/ folder, following the AWS naming-standard. </a:t>
            </a:r>
            <a:endParaRPr lang="fi-FI" sz="1200" b="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81266" y="1712448"/>
            <a:ext cx="2319897" cy="39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Folder structure</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Tekstiruutu 6">
            <a:extLst>
              <a:ext uri="{FF2B5EF4-FFF2-40B4-BE49-F238E27FC236}">
                <a16:creationId xmlns:a16="http://schemas.microsoft.com/office/drawing/2014/main" id="{ED354BFB-1AA0-43B0-943D-6BB7C96E39EA}"/>
              </a:ext>
            </a:extLst>
          </p:cNvPr>
          <p:cNvSpPr txBox="1"/>
          <p:nvPr/>
        </p:nvSpPr>
        <p:spPr>
          <a:xfrm>
            <a:off x="6345048" y="2104563"/>
            <a:ext cx="2806159" cy="1938992"/>
          </a:xfrm>
          <a:prstGeom prst="rect">
            <a:avLst/>
          </a:prstGeom>
          <a:noFill/>
        </p:spPr>
        <p:txBody>
          <a:bodyPr wrap="square" rtlCol="0">
            <a:spAutoFit/>
          </a:bodyPr>
          <a:lstStyle/>
          <a:p>
            <a:pPr defTabSz="396000"/>
            <a:r>
              <a:rPr lang="fi-FI" sz="1000" b="1" dirty="0" err="1"/>
              <a:t>loopqprize</a:t>
            </a:r>
            <a:r>
              <a:rPr lang="fi-FI" sz="1000" b="1" dirty="0"/>
              <a:t>/</a:t>
            </a:r>
          </a:p>
          <a:p>
            <a:pPr defTabSz="396000"/>
            <a:r>
              <a:rPr lang="fi-FI" sz="1000" dirty="0"/>
              <a:t>	</a:t>
            </a:r>
            <a:r>
              <a:rPr lang="fi-FI" sz="1000" b="1" dirty="0"/>
              <a:t>data/</a:t>
            </a:r>
          </a:p>
          <a:p>
            <a:pPr defTabSz="396000"/>
            <a:r>
              <a:rPr lang="fi-FI" sz="1000" dirty="0"/>
              <a:t>		</a:t>
            </a:r>
            <a:r>
              <a:rPr lang="fi-FI" sz="1000" i="1" dirty="0"/>
              <a:t>0.npy</a:t>
            </a:r>
          </a:p>
          <a:p>
            <a:pPr defTabSz="396000"/>
            <a:r>
              <a:rPr lang="fi-FI" sz="1000" dirty="0"/>
              <a:t>		…</a:t>
            </a:r>
          </a:p>
          <a:p>
            <a:pPr defTabSz="396000"/>
            <a:r>
              <a:rPr lang="fi-FI" sz="1000" dirty="0"/>
              <a:t>	</a:t>
            </a:r>
            <a:r>
              <a:rPr lang="fi-FI" sz="1000" b="1" dirty="0" err="1"/>
              <a:t>models</a:t>
            </a:r>
            <a:r>
              <a:rPr lang="fi-FI" sz="1000" b="1" dirty="0"/>
              <a:t>/</a:t>
            </a:r>
          </a:p>
          <a:p>
            <a:pPr defTabSz="396000"/>
            <a:r>
              <a:rPr lang="fi-FI" sz="1000" dirty="0"/>
              <a:t>		</a:t>
            </a:r>
            <a:r>
              <a:rPr lang="fi-FI" sz="1000" b="1" dirty="0" err="1"/>
              <a:t>cnn_features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b="1" dirty="0" err="1"/>
              <a:t>hog_features</a:t>
            </a:r>
            <a:r>
              <a:rPr lang="fi-FI" sz="1000" b="1" dirty="0"/>
              <a:t>/</a:t>
            </a:r>
          </a:p>
          <a:p>
            <a:pPr defTabSz="396000"/>
            <a:r>
              <a:rPr lang="fi-FI" sz="1000" dirty="0"/>
              <a:t>			 </a:t>
            </a:r>
            <a:r>
              <a:rPr lang="fi-FI" sz="1000" i="1" dirty="0" err="1"/>
              <a:t>model.joblib</a:t>
            </a:r>
            <a:r>
              <a:rPr lang="fi-FI" sz="1000" i="1" dirty="0"/>
              <a:t> </a:t>
            </a:r>
            <a:r>
              <a:rPr lang="fi-FI" sz="1000" dirty="0"/>
              <a:t>				</a:t>
            </a:r>
            <a:r>
              <a:rPr lang="fi-FI" sz="1000" b="1" dirty="0" err="1"/>
              <a:t>pca_features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i="1" dirty="0"/>
              <a:t>pytorch_model.pt</a:t>
            </a:r>
            <a:endParaRPr lang="en-GB" sz="1000" i="1" dirty="0"/>
          </a:p>
        </p:txBody>
      </p:sp>
      <p:grpSp>
        <p:nvGrpSpPr>
          <p:cNvPr id="75" name="Ryhmä 74">
            <a:extLst>
              <a:ext uri="{FF2B5EF4-FFF2-40B4-BE49-F238E27FC236}">
                <a16:creationId xmlns:a16="http://schemas.microsoft.com/office/drawing/2014/main" id="{4373F09D-CA36-4E38-854F-4E8F6A9A20C3}"/>
              </a:ext>
            </a:extLst>
          </p:cNvPr>
          <p:cNvGrpSpPr/>
          <p:nvPr/>
        </p:nvGrpSpPr>
        <p:grpSpPr>
          <a:xfrm>
            <a:off x="231434" y="3022951"/>
            <a:ext cx="2172316" cy="1943052"/>
            <a:chOff x="85109" y="3131621"/>
            <a:chExt cx="2172316" cy="1943052"/>
          </a:xfrm>
        </p:grpSpPr>
        <p:sp>
          <p:nvSpPr>
            <p:cNvPr id="68" name="Suorakulmio: Pyöristetyt kulmat 67">
              <a:extLst>
                <a:ext uri="{FF2B5EF4-FFF2-40B4-BE49-F238E27FC236}">
                  <a16:creationId xmlns:a16="http://schemas.microsoft.com/office/drawing/2014/main" id="{7B825B5E-2895-4A52-8F16-A9D7EC2FD7FD}"/>
                </a:ext>
              </a:extLst>
            </p:cNvPr>
            <p:cNvSpPr/>
            <p:nvPr/>
          </p:nvSpPr>
          <p:spPr>
            <a:xfrm>
              <a:off x="85109" y="3131621"/>
              <a:ext cx="2172316" cy="194305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Suorakulmio: Pyöristetyt kulmat 72">
              <a:extLst>
                <a:ext uri="{FF2B5EF4-FFF2-40B4-BE49-F238E27FC236}">
                  <a16:creationId xmlns:a16="http://schemas.microsoft.com/office/drawing/2014/main" id="{DFF9CB3D-3018-468F-A14D-3BFDDDAD73C0}"/>
                </a:ext>
              </a:extLst>
            </p:cNvPr>
            <p:cNvSpPr/>
            <p:nvPr/>
          </p:nvSpPr>
          <p:spPr>
            <a:xfrm>
              <a:off x="264962" y="3808320"/>
              <a:ext cx="1801888" cy="461665"/>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6" name="Suorakulmio: Pyöristetyt kulmat 65">
              <a:extLst>
                <a:ext uri="{FF2B5EF4-FFF2-40B4-BE49-F238E27FC236}">
                  <a16:creationId xmlns:a16="http://schemas.microsoft.com/office/drawing/2014/main" id="{13057442-80C2-409C-B6FF-9EA4842A992D}"/>
                </a:ext>
              </a:extLst>
            </p:cNvPr>
            <p:cNvSpPr/>
            <p:nvPr/>
          </p:nvSpPr>
          <p:spPr>
            <a:xfrm>
              <a:off x="255384" y="4645268"/>
              <a:ext cx="1801888" cy="338554"/>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9" name="Tekstiruutu 68">
              <a:extLst>
                <a:ext uri="{FF2B5EF4-FFF2-40B4-BE49-F238E27FC236}">
                  <a16:creationId xmlns:a16="http://schemas.microsoft.com/office/drawing/2014/main" id="{2543D837-E700-40D2-9FCF-A0D73088068B}"/>
                </a:ext>
              </a:extLst>
            </p:cNvPr>
            <p:cNvSpPr txBox="1"/>
            <p:nvPr/>
          </p:nvSpPr>
          <p:spPr>
            <a:xfrm>
              <a:off x="234011" y="3801951"/>
              <a:ext cx="1832839" cy="461665"/>
            </a:xfrm>
            <a:prstGeom prst="rect">
              <a:avLst/>
            </a:prstGeom>
            <a:noFill/>
          </p:spPr>
          <p:txBody>
            <a:bodyPr wrap="square">
              <a:spAutoFit/>
            </a:bodyPr>
            <a:lstStyle/>
            <a:p>
              <a:r>
                <a:rPr lang="en-GB" sz="800" dirty="0"/>
                <a:t>[default]</a:t>
              </a:r>
            </a:p>
            <a:p>
              <a:r>
                <a:rPr lang="en-GB" sz="800" dirty="0" err="1"/>
                <a:t>aws_access_key_id</a:t>
              </a:r>
              <a:r>
                <a:rPr lang="en-GB" sz="800" dirty="0"/>
                <a:t>=EXAMPLE</a:t>
              </a:r>
            </a:p>
            <a:p>
              <a:r>
                <a:rPr lang="en-GB" sz="800" dirty="0" err="1"/>
                <a:t>aws_secret_access_key</a:t>
              </a:r>
              <a:r>
                <a:rPr lang="en-GB" sz="800" dirty="0"/>
                <a:t>=EXAMPLE</a:t>
              </a:r>
            </a:p>
          </p:txBody>
        </p:sp>
        <p:sp>
          <p:nvSpPr>
            <p:cNvPr id="70" name="Tekstiruutu 69">
              <a:extLst>
                <a:ext uri="{FF2B5EF4-FFF2-40B4-BE49-F238E27FC236}">
                  <a16:creationId xmlns:a16="http://schemas.microsoft.com/office/drawing/2014/main" id="{2ED6AB21-8FDA-46A1-B99B-28228B7EBC6F}"/>
                </a:ext>
              </a:extLst>
            </p:cNvPr>
            <p:cNvSpPr txBox="1"/>
            <p:nvPr/>
          </p:nvSpPr>
          <p:spPr>
            <a:xfrm>
              <a:off x="238306" y="4632529"/>
              <a:ext cx="1294862" cy="338554"/>
            </a:xfrm>
            <a:prstGeom prst="rect">
              <a:avLst/>
            </a:prstGeom>
            <a:noFill/>
          </p:spPr>
          <p:txBody>
            <a:bodyPr wrap="square">
              <a:spAutoFit/>
            </a:bodyPr>
            <a:lstStyle/>
            <a:p>
              <a:r>
                <a:rPr lang="en-GB" sz="800" dirty="0"/>
                <a:t>[default]</a:t>
              </a:r>
            </a:p>
            <a:p>
              <a:r>
                <a:rPr lang="en-GB" sz="800" dirty="0"/>
                <a:t>region=eu-north-1</a:t>
              </a:r>
            </a:p>
          </p:txBody>
        </p:sp>
        <p:sp>
          <p:nvSpPr>
            <p:cNvPr id="71" name="Tekstiruutu 70">
              <a:extLst>
                <a:ext uri="{FF2B5EF4-FFF2-40B4-BE49-F238E27FC236}">
                  <a16:creationId xmlns:a16="http://schemas.microsoft.com/office/drawing/2014/main" id="{77B1209A-7639-4D5F-BF1A-849D3D6E2FB2}"/>
                </a:ext>
              </a:extLst>
            </p:cNvPr>
            <p:cNvSpPr txBox="1"/>
            <p:nvPr/>
          </p:nvSpPr>
          <p:spPr>
            <a:xfrm>
              <a:off x="174522" y="4442399"/>
              <a:ext cx="907026"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/config</a:t>
              </a:r>
            </a:p>
          </p:txBody>
        </p:sp>
        <p:sp>
          <p:nvSpPr>
            <p:cNvPr id="74" name="Tekstiruutu 73">
              <a:extLst>
                <a:ext uri="{FF2B5EF4-FFF2-40B4-BE49-F238E27FC236}">
                  <a16:creationId xmlns:a16="http://schemas.microsoft.com/office/drawing/2014/main" id="{92E953F8-2BBD-4EB9-99C8-4A81DE8BE3C0}"/>
                </a:ext>
              </a:extLst>
            </p:cNvPr>
            <p:cNvSpPr txBox="1"/>
            <p:nvPr/>
          </p:nvSpPr>
          <p:spPr>
            <a:xfrm>
              <a:off x="165854" y="3547120"/>
              <a:ext cx="1028765"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/credentials</a:t>
              </a:r>
            </a:p>
          </p:txBody>
        </p:sp>
        <p:sp>
          <p:nvSpPr>
            <p:cNvPr id="67" name="Tekstiruutu 66">
              <a:extLst>
                <a:ext uri="{FF2B5EF4-FFF2-40B4-BE49-F238E27FC236}">
                  <a16:creationId xmlns:a16="http://schemas.microsoft.com/office/drawing/2014/main" id="{B5D305CE-D589-471D-96B5-4023F03C538F}"/>
                </a:ext>
              </a:extLst>
            </p:cNvPr>
            <p:cNvSpPr txBox="1"/>
            <p:nvPr/>
          </p:nvSpPr>
          <p:spPr>
            <a:xfrm>
              <a:off x="248984" y="3206273"/>
              <a:ext cx="1904505" cy="276999"/>
            </a:xfrm>
            <a:prstGeom prst="rect">
              <a:avLst/>
            </a:prstGeom>
            <a:noFill/>
          </p:spPr>
          <p:txBody>
            <a:bodyPr wrap="square" rtlCol="0">
              <a:spAutoFit/>
            </a:bodyPr>
            <a:lstStyle/>
            <a:p>
              <a:r>
                <a:rPr lang="fi-FI" sz="1200" b="1" dirty="0" err="1"/>
                <a:t>Example</a:t>
              </a:r>
              <a:endParaRPr lang="en-GB" sz="1200" b="1" dirty="0"/>
            </a:p>
          </p:txBody>
        </p:sp>
      </p:grpSp>
    </p:spTree>
    <p:extLst>
      <p:ext uri="{BB962C8B-B14F-4D97-AF65-F5344CB8AC3E}">
        <p14:creationId xmlns:p14="http://schemas.microsoft.com/office/powerpoint/2010/main" val="238471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Suorakulmio 3">
            <a:extLst>
              <a:ext uri="{FF2B5EF4-FFF2-40B4-BE49-F238E27FC236}">
                <a16:creationId xmlns:a16="http://schemas.microsoft.com/office/drawing/2014/main" id="{A57E8B8B-ADF3-4383-971A-81A7C574A3F5}"/>
              </a:ext>
            </a:extLst>
          </p:cNvPr>
          <p:cNvSpPr/>
          <p:nvPr/>
        </p:nvSpPr>
        <p:spPr>
          <a:xfrm>
            <a:off x="6115665" y="2213812"/>
            <a:ext cx="2932017" cy="157413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O</a:t>
            </a:r>
            <a:r>
              <a:rPr lang="en-GB" dirty="0" err="1">
                <a:solidFill>
                  <a:schemeClr val="tx1"/>
                </a:solidFill>
              </a:rPr>
              <a:t>ptional</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fi-FI" dirty="0">
              <a:solidFill>
                <a:schemeClr val="tx1"/>
              </a:solidFill>
            </a:endParaRP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551471" y="879731"/>
            <a:ext cx="1656973"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Data flow</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Ellipsi 2">
            <a:extLst>
              <a:ext uri="{FF2B5EF4-FFF2-40B4-BE49-F238E27FC236}">
                <a16:creationId xmlns:a16="http://schemas.microsoft.com/office/drawing/2014/main" id="{830547F9-4827-4E86-851B-B25945498C1C}"/>
              </a:ext>
            </a:extLst>
          </p:cNvPr>
          <p:cNvSpPr/>
          <p:nvPr/>
        </p:nvSpPr>
        <p:spPr>
          <a:xfrm>
            <a:off x="47157" y="2213812"/>
            <a:ext cx="1986413" cy="18970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AWS S3 </a:t>
            </a:r>
            <a:r>
              <a:rPr lang="fi-FI" sz="1200" dirty="0" err="1">
                <a:ln w="0"/>
                <a:solidFill>
                  <a:schemeClr val="tx1"/>
                </a:solidFill>
                <a:effectLst>
                  <a:outerShdw blurRad="38100" dist="19050" dir="2700000" algn="tl" rotWithShape="0">
                    <a:schemeClr val="dk1">
                      <a:alpha val="40000"/>
                    </a:schemeClr>
                  </a:outerShdw>
                </a:effectLst>
              </a:rPr>
              <a:t>bucket</a:t>
            </a: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p:txBody>
      </p:sp>
      <p:sp>
        <p:nvSpPr>
          <p:cNvPr id="15" name="Suorakulmio 14">
            <a:extLst>
              <a:ext uri="{FF2B5EF4-FFF2-40B4-BE49-F238E27FC236}">
                <a16:creationId xmlns:a16="http://schemas.microsoft.com/office/drawing/2014/main" id="{8A833D1E-4F02-4387-B6FD-B1812471BF99}"/>
              </a:ext>
            </a:extLst>
          </p:cNvPr>
          <p:cNvSpPr/>
          <p:nvPr/>
        </p:nvSpPr>
        <p:spPr>
          <a:xfrm>
            <a:off x="3242442" y="3486479"/>
            <a:ext cx="1860499" cy="418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n w="0"/>
                <a:solidFill>
                  <a:schemeClr val="tx1"/>
                </a:solidFill>
                <a:effectLst>
                  <a:outerShdw blurRad="38100" dist="19050" dir="2700000" algn="tl" rotWithShape="0">
                    <a:schemeClr val="dk1">
                      <a:alpha val="40000"/>
                    </a:schemeClr>
                  </a:outerShdw>
                </a:effectLst>
              </a:rPr>
              <a:t>Local</a:t>
            </a:r>
            <a:r>
              <a:rPr lang="fi-FI" sz="1200" dirty="0">
                <a:ln w="0"/>
                <a:solidFill>
                  <a:schemeClr val="tx1"/>
                </a:solidFill>
                <a:effectLst>
                  <a:outerShdw blurRad="38100" dist="19050" dir="2700000" algn="tl" rotWithShape="0">
                    <a:schemeClr val="dk1">
                      <a:alpha val="40000"/>
                    </a:schemeClr>
                  </a:outerShdw>
                </a:effectLst>
              </a:rPr>
              <a:t> </a:t>
            </a:r>
            <a:r>
              <a:rPr lang="fi-FI" sz="1200" dirty="0" err="1">
                <a:ln w="0"/>
                <a:solidFill>
                  <a:schemeClr val="tx1"/>
                </a:solidFill>
                <a:effectLst>
                  <a:outerShdw blurRad="38100" dist="19050" dir="2700000" algn="tl" rotWithShape="0">
                    <a:schemeClr val="dk1">
                      <a:alpha val="40000"/>
                    </a:schemeClr>
                  </a:outerShdw>
                </a:effectLst>
              </a:rPr>
              <a:t>storage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3" name="Suorakulmio 22">
            <a:extLst>
              <a:ext uri="{FF2B5EF4-FFF2-40B4-BE49-F238E27FC236}">
                <a16:creationId xmlns:a16="http://schemas.microsoft.com/office/drawing/2014/main" id="{5EA69584-3908-4358-8C5B-7C50E660316B}"/>
              </a:ext>
            </a:extLst>
          </p:cNvPr>
          <p:cNvSpPr/>
          <p:nvPr/>
        </p:nvSpPr>
        <p:spPr>
          <a:xfrm>
            <a:off x="3242443" y="2813480"/>
            <a:ext cx="1860499" cy="41817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Evaluation </a:t>
            </a:r>
            <a:r>
              <a:rPr lang="fi-FI" sz="1200" dirty="0" err="1">
                <a:ln w="0"/>
                <a:solidFill>
                  <a:schemeClr val="tx1"/>
                </a:solidFill>
                <a:effectLst>
                  <a:outerShdw blurRad="38100" dist="19050" dir="2700000" algn="tl" rotWithShape="0">
                    <a:schemeClr val="dk1">
                      <a:alpha val="40000"/>
                    </a:schemeClr>
                  </a:outerShdw>
                </a:effectLst>
              </a:rPr>
              <a:t>notebooks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7" name="Ellipsi 26">
            <a:extLst>
              <a:ext uri="{FF2B5EF4-FFF2-40B4-BE49-F238E27FC236}">
                <a16:creationId xmlns:a16="http://schemas.microsoft.com/office/drawing/2014/main" id="{2F9B658D-E212-4449-B7EB-6F6A67CA460C}"/>
              </a:ext>
            </a:extLst>
          </p:cNvPr>
          <p:cNvSpPr/>
          <p:nvPr/>
        </p:nvSpPr>
        <p:spPr>
          <a:xfrm>
            <a:off x="576074" y="2870440"/>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a:solidFill>
                  <a:schemeClr val="bg1">
                    <a:lumMod val="50000"/>
                  </a:schemeClr>
                </a:solidFill>
              </a:rPr>
              <a:t>data</a:t>
            </a:r>
            <a:endParaRPr lang="en-GB" sz="1000" dirty="0">
              <a:solidFill>
                <a:schemeClr val="bg1">
                  <a:lumMod val="50000"/>
                </a:schemeClr>
              </a:solidFill>
            </a:endParaRPr>
          </a:p>
        </p:txBody>
      </p:sp>
      <p:sp>
        <p:nvSpPr>
          <p:cNvPr id="35" name="Ellipsi 34">
            <a:extLst>
              <a:ext uri="{FF2B5EF4-FFF2-40B4-BE49-F238E27FC236}">
                <a16:creationId xmlns:a16="http://schemas.microsoft.com/office/drawing/2014/main" id="{EA49A9A7-92CF-477F-A30C-F0EE2B94AA1C}"/>
              </a:ext>
            </a:extLst>
          </p:cNvPr>
          <p:cNvSpPr/>
          <p:nvPr/>
        </p:nvSpPr>
        <p:spPr>
          <a:xfrm>
            <a:off x="576074" y="3550141"/>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err="1">
                <a:solidFill>
                  <a:schemeClr val="bg1">
                    <a:lumMod val="50000"/>
                  </a:schemeClr>
                </a:solidFill>
              </a:rPr>
              <a:t>models</a:t>
            </a:r>
            <a:endParaRPr lang="en-GB" sz="1000" dirty="0">
              <a:solidFill>
                <a:schemeClr val="bg1">
                  <a:lumMod val="50000"/>
                </a:schemeClr>
              </a:solidFill>
            </a:endParaRPr>
          </a:p>
        </p:txBody>
      </p:sp>
      <p:cxnSp>
        <p:nvCxnSpPr>
          <p:cNvPr id="33" name="Suora nuoliyhdysviiva 32">
            <a:extLst>
              <a:ext uri="{FF2B5EF4-FFF2-40B4-BE49-F238E27FC236}">
                <a16:creationId xmlns:a16="http://schemas.microsoft.com/office/drawing/2014/main" id="{46A95B06-D36D-4C6B-91DF-2DA5B97AE80D}"/>
              </a:ext>
            </a:extLst>
          </p:cNvPr>
          <p:cNvCxnSpPr>
            <a:cxnSpLocks/>
            <a:stCxn id="35" idx="6"/>
            <a:endCxn id="15" idx="1"/>
          </p:cNvCxnSpPr>
          <p:nvPr/>
        </p:nvCxnSpPr>
        <p:spPr>
          <a:xfrm flipV="1">
            <a:off x="1559222" y="3695568"/>
            <a:ext cx="1683220" cy="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uora nuoliyhdysviiva 35">
            <a:extLst>
              <a:ext uri="{FF2B5EF4-FFF2-40B4-BE49-F238E27FC236}">
                <a16:creationId xmlns:a16="http://schemas.microsoft.com/office/drawing/2014/main" id="{2777F358-A42C-4E58-95F6-CBBC7A0EC9DD}"/>
              </a:ext>
            </a:extLst>
          </p:cNvPr>
          <p:cNvCxnSpPr>
            <a:cxnSpLocks/>
            <a:stCxn id="27" idx="6"/>
            <a:endCxn id="23" idx="1"/>
          </p:cNvCxnSpPr>
          <p:nvPr/>
        </p:nvCxnSpPr>
        <p:spPr>
          <a:xfrm>
            <a:off x="1559222" y="3022569"/>
            <a:ext cx="168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uora nuoliyhdysviiva 42">
            <a:extLst>
              <a:ext uri="{FF2B5EF4-FFF2-40B4-BE49-F238E27FC236}">
                <a16:creationId xmlns:a16="http://schemas.microsoft.com/office/drawing/2014/main" id="{7677E609-922D-499B-A630-DCF8EEA2E2B1}"/>
              </a:ext>
            </a:extLst>
          </p:cNvPr>
          <p:cNvCxnSpPr>
            <a:cxnSpLocks/>
            <a:stCxn id="15" idx="0"/>
            <a:endCxn id="23" idx="2"/>
          </p:cNvCxnSpPr>
          <p:nvPr/>
        </p:nvCxnSpPr>
        <p:spPr>
          <a:xfrm flipV="1">
            <a:off x="4172692" y="3231657"/>
            <a:ext cx="1" cy="254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Suorakulmio: Pyöristetyt kulmat 50">
            <a:extLst>
              <a:ext uri="{FF2B5EF4-FFF2-40B4-BE49-F238E27FC236}">
                <a16:creationId xmlns:a16="http://schemas.microsoft.com/office/drawing/2014/main" id="{355894DA-0058-43D9-B682-68B77375B427}"/>
              </a:ext>
            </a:extLst>
          </p:cNvPr>
          <p:cNvSpPr/>
          <p:nvPr/>
        </p:nvSpPr>
        <p:spPr>
          <a:xfrm>
            <a:off x="6617071" y="3916706"/>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Create</a:t>
            </a:r>
            <a:r>
              <a:rPr lang="fi-FI" sz="1200" dirty="0">
                <a:solidFill>
                  <a:schemeClr val="tx1"/>
                </a:solidFill>
              </a:rPr>
              <a:t> </a:t>
            </a:r>
            <a:r>
              <a:rPr lang="fi-FI" sz="1200" dirty="0" err="1">
                <a:solidFill>
                  <a:schemeClr val="tx1"/>
                </a:solidFill>
              </a:rPr>
              <a:t>cnn</a:t>
            </a:r>
            <a:r>
              <a:rPr lang="fi-FI" sz="1200" dirty="0">
                <a:solidFill>
                  <a:schemeClr val="tx1"/>
                </a:solidFill>
              </a:rPr>
              <a:t> </a:t>
            </a:r>
            <a:r>
              <a:rPr lang="fi-FI" sz="1200" dirty="0" err="1">
                <a:solidFill>
                  <a:schemeClr val="tx1"/>
                </a:solidFill>
              </a:rPr>
              <a:t>embeddings</a:t>
            </a:r>
            <a:endParaRPr lang="en-GB" sz="1200" dirty="0">
              <a:solidFill>
                <a:schemeClr val="tx1"/>
              </a:solidFill>
            </a:endParaRPr>
          </a:p>
        </p:txBody>
      </p:sp>
      <p:cxnSp>
        <p:nvCxnSpPr>
          <p:cNvPr id="53" name="Suora nuoliyhdysviiva 52">
            <a:extLst>
              <a:ext uri="{FF2B5EF4-FFF2-40B4-BE49-F238E27FC236}">
                <a16:creationId xmlns:a16="http://schemas.microsoft.com/office/drawing/2014/main" id="{173931D3-B396-48E9-9347-432A5B2FC35B}"/>
              </a:ext>
            </a:extLst>
          </p:cNvPr>
          <p:cNvCxnSpPr>
            <a:stCxn id="51" idx="1"/>
            <a:endCxn id="15" idx="3"/>
          </p:cNvCxnSpPr>
          <p:nvPr/>
        </p:nvCxnSpPr>
        <p:spPr>
          <a:xfrm flipH="1" flipV="1">
            <a:off x="5102941" y="3695568"/>
            <a:ext cx="1514130" cy="478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Suorakulmio: Pyöristetyt kulmat 58">
            <a:extLst>
              <a:ext uri="{FF2B5EF4-FFF2-40B4-BE49-F238E27FC236}">
                <a16:creationId xmlns:a16="http://schemas.microsoft.com/office/drawing/2014/main" id="{CD4693DC-95E7-4A40-950F-FDF706281975}"/>
              </a:ext>
            </a:extLst>
          </p:cNvPr>
          <p:cNvSpPr/>
          <p:nvPr/>
        </p:nvSpPr>
        <p:spPr>
          <a:xfrm>
            <a:off x="6651522" y="2922373"/>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Re-train</a:t>
            </a:r>
            <a:r>
              <a:rPr lang="fi-FI" sz="1200" dirty="0">
                <a:solidFill>
                  <a:schemeClr val="tx1"/>
                </a:solidFill>
              </a:rPr>
              <a:t>/</a:t>
            </a:r>
            <a:r>
              <a:rPr lang="fi-FI" sz="1200" dirty="0" err="1">
                <a:solidFill>
                  <a:schemeClr val="tx1"/>
                </a:solidFill>
              </a:rPr>
              <a:t>save</a:t>
            </a:r>
            <a:r>
              <a:rPr lang="fi-FI" sz="1200" dirty="0">
                <a:solidFill>
                  <a:schemeClr val="tx1"/>
                </a:solidFill>
              </a:rPr>
              <a:t> </a:t>
            </a:r>
            <a:r>
              <a:rPr lang="fi-FI" sz="1200" dirty="0" err="1">
                <a:solidFill>
                  <a:schemeClr val="tx1"/>
                </a:solidFill>
              </a:rPr>
              <a:t>models</a:t>
            </a:r>
            <a:endParaRPr lang="en-GB" sz="1200" dirty="0">
              <a:solidFill>
                <a:schemeClr val="tx1"/>
              </a:solidFill>
            </a:endParaRPr>
          </a:p>
        </p:txBody>
      </p:sp>
      <p:cxnSp>
        <p:nvCxnSpPr>
          <p:cNvPr id="60" name="Suora nuoliyhdysviiva 59">
            <a:extLst>
              <a:ext uri="{FF2B5EF4-FFF2-40B4-BE49-F238E27FC236}">
                <a16:creationId xmlns:a16="http://schemas.microsoft.com/office/drawing/2014/main" id="{641CEF51-1E77-4BBB-A983-AA334813C60C}"/>
              </a:ext>
            </a:extLst>
          </p:cNvPr>
          <p:cNvCxnSpPr>
            <a:cxnSpLocks/>
            <a:stCxn id="59" idx="1"/>
            <a:endCxn id="15" idx="3"/>
          </p:cNvCxnSpPr>
          <p:nvPr/>
        </p:nvCxnSpPr>
        <p:spPr>
          <a:xfrm flipH="1">
            <a:off x="5102941" y="3179874"/>
            <a:ext cx="1548581" cy="51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kstiruutu 13">
            <a:extLst>
              <a:ext uri="{FF2B5EF4-FFF2-40B4-BE49-F238E27FC236}">
                <a16:creationId xmlns:a16="http://schemas.microsoft.com/office/drawing/2014/main" id="{E59A4C39-FF99-4B7E-9832-97DD913DBC40}"/>
              </a:ext>
            </a:extLst>
          </p:cNvPr>
          <p:cNvSpPr txBox="1"/>
          <p:nvPr/>
        </p:nvSpPr>
        <p:spPr>
          <a:xfrm>
            <a:off x="353961" y="275304"/>
            <a:ext cx="4041058" cy="1223412"/>
          </a:xfrm>
          <a:prstGeom prst="rect">
            <a:avLst/>
          </a:prstGeom>
          <a:noFill/>
        </p:spPr>
        <p:txBody>
          <a:bodyPr wrap="square" rtlCol="0">
            <a:spAutoFit/>
          </a:bodyPr>
          <a:lstStyle/>
          <a:p>
            <a:r>
              <a:rPr lang="fi-FI" sz="1050" dirty="0" err="1">
                <a:solidFill>
                  <a:schemeClr val="tx1"/>
                </a:solidFill>
              </a:rPr>
              <a:t>During</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a:t>
            </a:r>
            <a:r>
              <a:rPr lang="fi-FI" sz="1050" dirty="0">
                <a:solidFill>
                  <a:schemeClr val="tx1"/>
                </a:solidFill>
              </a:rPr>
              <a:t>:</a:t>
            </a:r>
          </a:p>
          <a:p>
            <a:pPr marL="171450" indent="-171450">
              <a:buFontTx/>
              <a:buChar char="-"/>
            </a:pPr>
            <a:r>
              <a:rPr lang="en-GB" sz="1050" dirty="0">
                <a:solidFill>
                  <a:schemeClr val="tx1">
                    <a:lumMod val="75000"/>
                    <a:lumOff val="25000"/>
                  </a:schemeClr>
                </a:solidFill>
              </a:rPr>
              <a:t>load models from AWS to local storage.</a:t>
            </a:r>
            <a:endParaRPr lang="fi-FI" sz="1050" dirty="0">
              <a:solidFill>
                <a:schemeClr val="tx1">
                  <a:lumMod val="75000"/>
                  <a:lumOff val="25000"/>
                </a:schemeClr>
              </a:solidFill>
              <a:sym typeface="Wingdings" panose="05000000000000000000" pitchFamily="2" charset="2"/>
            </a:endParaRPr>
          </a:p>
          <a:p>
            <a:pPr marL="171450" indent="-171450">
              <a:buFontTx/>
              <a:buChar char="-"/>
            </a:pPr>
            <a:r>
              <a:rPr lang="fi-FI" sz="1050" dirty="0" err="1">
                <a:solidFill>
                  <a:schemeClr val="tx1">
                    <a:lumMod val="75000"/>
                    <a:lumOff val="25000"/>
                  </a:schemeClr>
                </a:solidFill>
                <a:sym typeface="Wingdings" panose="05000000000000000000" pitchFamily="2" charset="2"/>
              </a:rPr>
              <a:t>create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embeddings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from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images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CNN (6GB).</a:t>
            </a:r>
          </a:p>
          <a:p>
            <a:r>
              <a:rPr lang="fi-FI" sz="1050" dirty="0">
                <a:solidFill>
                  <a:schemeClr val="tx1">
                    <a:lumMod val="75000"/>
                    <a:lumOff val="25000"/>
                  </a:schemeClr>
                </a:solidFill>
                <a:sym typeface="Wingdings" panose="05000000000000000000" pitchFamily="2" charset="2"/>
              </a:rPr>
              <a:t> If GPU </a:t>
            </a:r>
            <a:r>
              <a:rPr lang="fi-FI" sz="1050" dirty="0" err="1">
                <a:solidFill>
                  <a:schemeClr val="tx1">
                    <a:lumMod val="75000"/>
                    <a:lumOff val="25000"/>
                  </a:schemeClr>
                </a:solidFill>
                <a:sym typeface="Wingdings" panose="05000000000000000000" pitchFamily="2" charset="2"/>
              </a:rPr>
              <a:t>isn’t</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accessible</a:t>
            </a:r>
            <a:r>
              <a:rPr lang="fi-FI" sz="1050" dirty="0">
                <a:solidFill>
                  <a:schemeClr val="tx1">
                    <a:lumMod val="75000"/>
                    <a:lumOff val="25000"/>
                  </a:schemeClr>
                </a:solidFill>
                <a:sym typeface="Wingdings" panose="05000000000000000000" pitchFamily="2" charset="2"/>
              </a:rPr>
              <a:t>, I </a:t>
            </a:r>
            <a:r>
              <a:rPr lang="fi-FI" sz="1050" dirty="0" err="1">
                <a:solidFill>
                  <a:schemeClr val="tx1">
                    <a:lumMod val="75000"/>
                    <a:lumOff val="25000"/>
                  </a:schemeClr>
                </a:solidFill>
                <a:sym typeface="Wingdings" panose="05000000000000000000" pitchFamily="2" charset="2"/>
              </a:rPr>
              <a:t>can</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provide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the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weights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Myself</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using</a:t>
            </a:r>
            <a:r>
              <a:rPr lang="fi-FI" sz="1050" dirty="0">
                <a:solidFill>
                  <a:schemeClr val="tx1">
                    <a:lumMod val="75000"/>
                    <a:lumOff val="25000"/>
                  </a:schemeClr>
                </a:solidFill>
                <a:sym typeface="Wingdings" panose="05000000000000000000" pitchFamily="2" charset="2"/>
              </a:rPr>
              <a:t> WSL and </a:t>
            </a:r>
            <a:r>
              <a:rPr lang="fi-FI" sz="1050" dirty="0" err="1">
                <a:solidFill>
                  <a:schemeClr val="tx1">
                    <a:lumMod val="75000"/>
                    <a:lumOff val="25000"/>
                  </a:schemeClr>
                </a:solidFill>
                <a:sym typeface="Wingdings" panose="05000000000000000000" pitchFamily="2" charset="2"/>
              </a:rPr>
              <a:t>had</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problems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CUDA.</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
        <p:nvSpPr>
          <p:cNvPr id="29" name="Tekstiruutu 28">
            <a:extLst>
              <a:ext uri="{FF2B5EF4-FFF2-40B4-BE49-F238E27FC236}">
                <a16:creationId xmlns:a16="http://schemas.microsoft.com/office/drawing/2014/main" id="{4F8E20EA-383B-4509-A88E-1BBB41779C5A}"/>
              </a:ext>
            </a:extLst>
          </p:cNvPr>
          <p:cNvSpPr txBox="1"/>
          <p:nvPr/>
        </p:nvSpPr>
        <p:spPr>
          <a:xfrm>
            <a:off x="4748980" y="284146"/>
            <a:ext cx="4041058" cy="900246"/>
          </a:xfrm>
          <a:prstGeom prst="rect">
            <a:avLst/>
          </a:prstGeom>
          <a:noFill/>
        </p:spPr>
        <p:txBody>
          <a:bodyPr wrap="square" rtlCol="0">
            <a:spAutoFit/>
          </a:bodyPr>
          <a:lstStyle/>
          <a:p>
            <a:r>
              <a:rPr lang="fi-FI" sz="1050" dirty="0" err="1">
                <a:solidFill>
                  <a:schemeClr val="tx1"/>
                </a:solidFill>
              </a:rPr>
              <a:t>After</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initialization</a:t>
            </a:r>
            <a:r>
              <a:rPr lang="fi-FI" sz="1050" dirty="0">
                <a:solidFill>
                  <a:schemeClr val="tx1"/>
                </a:solidFill>
              </a:rPr>
              <a:t>:</a:t>
            </a:r>
          </a:p>
          <a:p>
            <a:pPr marL="171450" indent="-171450">
              <a:buFontTx/>
              <a:buChar char="-"/>
            </a:pPr>
            <a:r>
              <a:rPr lang="fi-FI" sz="1050" dirty="0">
                <a:solidFill>
                  <a:schemeClr val="tx1">
                    <a:lumMod val="75000"/>
                    <a:lumOff val="25000"/>
                  </a:schemeClr>
                </a:solidFill>
              </a:rPr>
              <a:t>User </a:t>
            </a:r>
            <a:r>
              <a:rPr lang="fi-FI" sz="1050" dirty="0" err="1">
                <a:solidFill>
                  <a:schemeClr val="tx1">
                    <a:lumMod val="75000"/>
                    <a:lumOff val="25000"/>
                  </a:schemeClr>
                </a:solidFill>
              </a:rPr>
              <a:t>can</a:t>
            </a:r>
            <a:r>
              <a:rPr lang="fi-FI" sz="1050" dirty="0">
                <a:solidFill>
                  <a:schemeClr val="tx1">
                    <a:lumMod val="75000"/>
                    <a:lumOff val="25000"/>
                  </a:schemeClr>
                </a:solidFill>
              </a:rPr>
              <a:t> </a:t>
            </a:r>
            <a:r>
              <a:rPr lang="fi-FI" sz="1050" dirty="0" err="1">
                <a:solidFill>
                  <a:schemeClr val="tx1">
                    <a:lumMod val="75000"/>
                    <a:lumOff val="25000"/>
                  </a:schemeClr>
                </a:solidFill>
              </a:rPr>
              <a:t>re-train</a:t>
            </a:r>
            <a:r>
              <a:rPr lang="fi-FI" sz="1050" dirty="0">
                <a:solidFill>
                  <a:schemeClr val="tx1">
                    <a:lumMod val="75000"/>
                    <a:lumOff val="25000"/>
                  </a:schemeClr>
                </a:solidFill>
              </a:rPr>
              <a:t> </a:t>
            </a:r>
            <a:r>
              <a:rPr lang="fi-FI" sz="1050" dirty="0" err="1">
                <a:solidFill>
                  <a:schemeClr val="tx1">
                    <a:lumMod val="75000"/>
                    <a:lumOff val="25000"/>
                  </a:schemeClr>
                </a:solidFill>
              </a:rPr>
              <a:t>model</a:t>
            </a:r>
            <a:r>
              <a:rPr lang="fi-FI" sz="1050" dirty="0">
                <a:solidFill>
                  <a:schemeClr val="tx1">
                    <a:lumMod val="75000"/>
                    <a:lumOff val="25000"/>
                  </a:schemeClr>
                </a:solidFill>
              </a:rPr>
              <a:t>, </a:t>
            </a:r>
            <a:r>
              <a:rPr lang="fi-FI" sz="1050" dirty="0" err="1">
                <a:solidFill>
                  <a:schemeClr val="tx1">
                    <a:lumMod val="75000"/>
                    <a:lumOff val="25000"/>
                  </a:schemeClr>
                </a:solidFill>
              </a:rPr>
              <a:t>models</a:t>
            </a:r>
            <a:r>
              <a:rPr lang="fi-FI" sz="1050" dirty="0">
                <a:solidFill>
                  <a:schemeClr val="tx1">
                    <a:lumMod val="75000"/>
                    <a:lumOff val="25000"/>
                  </a:schemeClr>
                </a:solidFill>
              </a:rPr>
              <a:t> </a:t>
            </a:r>
            <a:r>
              <a:rPr lang="fi-FI" sz="1050" dirty="0" err="1">
                <a:solidFill>
                  <a:schemeClr val="tx1">
                    <a:lumMod val="75000"/>
                    <a:lumOff val="25000"/>
                  </a:schemeClr>
                </a:solidFill>
              </a:rPr>
              <a:t>are</a:t>
            </a:r>
            <a:r>
              <a:rPr lang="fi-FI" sz="1050" dirty="0">
                <a:solidFill>
                  <a:schemeClr val="tx1">
                    <a:lumMod val="75000"/>
                    <a:lumOff val="25000"/>
                  </a:schemeClr>
                </a:solidFill>
              </a:rPr>
              <a:t> </a:t>
            </a:r>
            <a:r>
              <a:rPr lang="fi-FI" sz="1050" dirty="0" err="1">
                <a:solidFill>
                  <a:schemeClr val="tx1">
                    <a:lumMod val="75000"/>
                    <a:lumOff val="25000"/>
                  </a:schemeClr>
                </a:solidFill>
              </a:rPr>
              <a:t>saved</a:t>
            </a:r>
            <a:r>
              <a:rPr lang="fi-FI" sz="1050" dirty="0">
                <a:solidFill>
                  <a:schemeClr val="tx1">
                    <a:lumMod val="75000"/>
                    <a:lumOff val="25000"/>
                  </a:schemeClr>
                </a:solidFill>
              </a:rPr>
              <a:t> to </a:t>
            </a:r>
            <a:r>
              <a:rPr lang="fi-FI" sz="1050" dirty="0" err="1">
                <a:solidFill>
                  <a:schemeClr val="tx1">
                    <a:lumMod val="75000"/>
                    <a:lumOff val="25000"/>
                  </a:schemeClr>
                </a:solidFill>
              </a:rPr>
              <a:t>local</a:t>
            </a:r>
            <a:r>
              <a:rPr lang="fi-FI" sz="1050" dirty="0">
                <a:solidFill>
                  <a:schemeClr val="tx1">
                    <a:lumMod val="75000"/>
                    <a:lumOff val="25000"/>
                  </a:schemeClr>
                </a:solidFill>
              </a:rPr>
              <a:t> </a:t>
            </a:r>
            <a:r>
              <a:rPr lang="fi-FI" sz="1050" dirty="0" err="1">
                <a:solidFill>
                  <a:schemeClr val="tx1">
                    <a:lumMod val="75000"/>
                    <a:lumOff val="25000"/>
                  </a:schemeClr>
                </a:solidFill>
              </a:rPr>
              <a:t>storage</a:t>
            </a:r>
            <a:r>
              <a:rPr lang="fi-FI" sz="1050" dirty="0">
                <a:solidFill>
                  <a:schemeClr val="tx1">
                    <a:lumMod val="75000"/>
                    <a:lumOff val="25000"/>
                  </a:schemeClr>
                </a:solidFill>
              </a:rPr>
              <a:t>.</a:t>
            </a:r>
          </a:p>
          <a:p>
            <a:pPr marL="171450" indent="-171450">
              <a:buFontTx/>
              <a:buChar char="-"/>
            </a:pPr>
            <a:r>
              <a:rPr lang="fi-FI" sz="1050" dirty="0">
                <a:solidFill>
                  <a:schemeClr val="tx1">
                    <a:lumMod val="75000"/>
                    <a:lumOff val="25000"/>
                  </a:schemeClr>
                </a:solidFill>
              </a:rPr>
              <a:t>Data is </a:t>
            </a:r>
            <a:r>
              <a:rPr lang="fi-FI" sz="1050" dirty="0" err="1">
                <a:solidFill>
                  <a:schemeClr val="tx1">
                    <a:lumMod val="75000"/>
                    <a:lumOff val="25000"/>
                  </a:schemeClr>
                </a:solidFill>
              </a:rPr>
              <a:t>loaded</a:t>
            </a:r>
            <a:r>
              <a:rPr lang="fi-FI" sz="1050" dirty="0">
                <a:solidFill>
                  <a:schemeClr val="tx1">
                    <a:lumMod val="75000"/>
                    <a:lumOff val="25000"/>
                  </a:schemeClr>
                </a:solidFill>
              </a:rPr>
              <a:t> </a:t>
            </a:r>
            <a:r>
              <a:rPr lang="fi-FI" sz="1050" dirty="0" err="1">
                <a:solidFill>
                  <a:schemeClr val="tx1">
                    <a:lumMod val="75000"/>
                    <a:lumOff val="25000"/>
                  </a:schemeClr>
                </a:solidFill>
              </a:rPr>
              <a:t>from</a:t>
            </a:r>
            <a:r>
              <a:rPr lang="fi-FI" sz="1050" dirty="0">
                <a:solidFill>
                  <a:schemeClr val="tx1">
                    <a:lumMod val="75000"/>
                    <a:lumOff val="25000"/>
                  </a:schemeClr>
                </a:solidFill>
              </a:rPr>
              <a:t> AWS on-</a:t>
            </a:r>
            <a:r>
              <a:rPr lang="fi-FI" sz="1050" dirty="0" err="1">
                <a:solidFill>
                  <a:schemeClr val="tx1">
                    <a:lumMod val="75000"/>
                    <a:lumOff val="25000"/>
                  </a:schemeClr>
                </a:solidFill>
              </a:rPr>
              <a:t>demand</a:t>
            </a:r>
            <a:r>
              <a:rPr lang="fi-FI" sz="1050" dirty="0">
                <a:solidFill>
                  <a:schemeClr val="tx1">
                    <a:lumMod val="75000"/>
                    <a:lumOff val="25000"/>
                  </a:schemeClr>
                </a:solidFill>
              </a:rPr>
              <a:t>.</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Tree>
    <p:extLst>
      <p:ext uri="{BB962C8B-B14F-4D97-AF65-F5344CB8AC3E}">
        <p14:creationId xmlns:p14="http://schemas.microsoft.com/office/powerpoint/2010/main" val="375179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closer look at the data</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p:sp>
        <p:nvSpPr>
          <p:cNvPr id="125" name="Google Shape;125;p17"/>
          <p:cNvSpPr txBox="1">
            <a:spLocks noGrp="1"/>
          </p:cNvSpPr>
          <p:nvPr>
            <p:ph type="body" idx="1"/>
          </p:nvPr>
        </p:nvSpPr>
        <p:spPr>
          <a:xfrm>
            <a:off x="396940" y="1421492"/>
            <a:ext cx="4535423" cy="23255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sz="1600" dirty="0"/>
              <a:t>Data is heavily imbalanced</a:t>
            </a:r>
          </a:p>
          <a:p>
            <a:pPr marL="76200" lvl="0" indent="0" algn="l" rtl="0">
              <a:spcBef>
                <a:spcPts val="600"/>
              </a:spcBef>
              <a:spcAft>
                <a:spcPts val="0"/>
              </a:spcAft>
              <a:buClr>
                <a:schemeClr val="accent1"/>
              </a:buClr>
              <a:buSzPts val="2400"/>
              <a:buNone/>
            </a:pPr>
            <a:endParaRPr sz="1600" dirty="0"/>
          </a:p>
          <a:p>
            <a:pPr marL="457200" lvl="0" indent="-381000" algn="l" rtl="0">
              <a:spcBef>
                <a:spcPts val="0"/>
              </a:spcBef>
              <a:spcAft>
                <a:spcPts val="0"/>
              </a:spcAft>
              <a:buClr>
                <a:schemeClr val="accent1"/>
              </a:buClr>
              <a:buSzPts val="2400"/>
              <a:buChar char="◉"/>
            </a:pPr>
            <a:r>
              <a:rPr lang="fi-FI" sz="1600" dirty="0" err="1"/>
              <a:t>This</a:t>
            </a:r>
            <a:r>
              <a:rPr lang="fi-FI" sz="1600" dirty="0"/>
              <a:t> </a:t>
            </a:r>
            <a:r>
              <a:rPr lang="fi-FI" sz="1600" dirty="0" err="1"/>
              <a:t>can</a:t>
            </a:r>
            <a:r>
              <a:rPr lang="fi-FI" sz="1600" dirty="0"/>
              <a:t> </a:t>
            </a:r>
            <a:r>
              <a:rPr lang="fi-FI" sz="1600" dirty="0" err="1"/>
              <a:t>be</a:t>
            </a:r>
            <a:r>
              <a:rPr lang="fi-FI" sz="1600" dirty="0"/>
              <a:t> </a:t>
            </a:r>
            <a:r>
              <a:rPr lang="fi-FI" sz="1600" dirty="0" err="1"/>
              <a:t>taken</a:t>
            </a:r>
            <a:r>
              <a:rPr lang="fi-FI" sz="1600" dirty="0"/>
              <a:t> in to </a:t>
            </a:r>
            <a:r>
              <a:rPr lang="fi-FI" sz="1600" dirty="0" err="1"/>
              <a:t>account</a:t>
            </a:r>
            <a:r>
              <a:rPr lang="fi-FI" sz="1600" dirty="0"/>
              <a:t> in </a:t>
            </a:r>
            <a:r>
              <a:rPr lang="fi-FI" sz="1600" dirty="0" err="1"/>
              <a:t>two</a:t>
            </a:r>
            <a:r>
              <a:rPr lang="fi-FI" sz="1600" dirty="0"/>
              <a:t> </a:t>
            </a:r>
            <a:r>
              <a:rPr lang="fi-FI" sz="1600" dirty="0" err="1"/>
              <a:t>ways</a:t>
            </a:r>
            <a:r>
              <a:rPr lang="fi-FI" sz="1600" dirty="0"/>
              <a:t>:</a:t>
            </a:r>
          </a:p>
          <a:p>
            <a:pPr lvl="1" indent="-381000">
              <a:buClr>
                <a:schemeClr val="accent1"/>
              </a:buClr>
              <a:buSzPts val="2400"/>
              <a:buChar char="◉"/>
            </a:pPr>
            <a:endParaRPr lang="fi-FI" sz="1200" dirty="0"/>
          </a:p>
          <a:p>
            <a:pPr lvl="1" indent="-381000">
              <a:buClr>
                <a:schemeClr val="accent1"/>
              </a:buClr>
              <a:buSzPts val="2400"/>
              <a:buChar char="◉"/>
            </a:pPr>
            <a:r>
              <a:rPr lang="fi-FI" sz="1200" dirty="0"/>
              <a:t>Using </a:t>
            </a:r>
            <a:r>
              <a:rPr lang="fi-FI" sz="1200" dirty="0" err="1"/>
              <a:t>class</a:t>
            </a:r>
            <a:r>
              <a:rPr lang="fi-FI" sz="1200" dirty="0"/>
              <a:t> </a:t>
            </a:r>
            <a:r>
              <a:rPr lang="fi-FI" sz="1200" dirty="0" err="1"/>
              <a:t>weights</a:t>
            </a:r>
            <a:r>
              <a:rPr lang="fi-FI" sz="1200" dirty="0"/>
              <a:t> to </a:t>
            </a:r>
            <a:r>
              <a:rPr lang="fi-FI" sz="1200" dirty="0" err="1"/>
              <a:t>weight</a:t>
            </a:r>
            <a:r>
              <a:rPr lang="fi-FI" sz="1200" dirty="0"/>
              <a:t> </a:t>
            </a:r>
            <a:r>
              <a:rPr lang="fi-FI" sz="1200" dirty="0" err="1"/>
              <a:t>the</a:t>
            </a:r>
            <a:r>
              <a:rPr lang="fi-FI" sz="1200" dirty="0"/>
              <a:t> </a:t>
            </a:r>
            <a:r>
              <a:rPr lang="fi-FI" sz="1200" dirty="0" err="1"/>
              <a:t>class</a:t>
            </a:r>
            <a:r>
              <a:rPr lang="fi-FI" sz="1200" dirty="0"/>
              <a:t> </a:t>
            </a:r>
            <a:r>
              <a:rPr lang="fi-FI" sz="1200" dirty="0" err="1"/>
              <a:t>frequency</a:t>
            </a:r>
            <a:r>
              <a:rPr lang="fi-FI" sz="1200" dirty="0"/>
              <a:t> </a:t>
            </a:r>
            <a:r>
              <a:rPr lang="fi-FI" sz="1200" dirty="0" err="1"/>
              <a:t>classes</a:t>
            </a:r>
            <a:r>
              <a:rPr lang="fi-FI" sz="1200" dirty="0"/>
              <a:t> </a:t>
            </a:r>
            <a:r>
              <a:rPr lang="fi-FI" sz="1200" dirty="0" err="1"/>
              <a:t>more</a:t>
            </a:r>
            <a:r>
              <a:rPr lang="fi-FI" sz="1200" dirty="0"/>
              <a:t> </a:t>
            </a:r>
            <a:r>
              <a:rPr lang="fi-FI" sz="1200" dirty="0" err="1"/>
              <a:t>highly</a:t>
            </a:r>
            <a:endParaRPr lang="fi-FI" sz="1200" dirty="0"/>
          </a:p>
          <a:p>
            <a:pPr lvl="1" indent="-381000">
              <a:buClr>
                <a:schemeClr val="accent1"/>
              </a:buClr>
              <a:buSzPts val="2400"/>
              <a:buChar char="◉"/>
            </a:pPr>
            <a:r>
              <a:rPr lang="fi-FI" sz="1200" dirty="0" err="1"/>
              <a:t>Synthesizing</a:t>
            </a:r>
            <a:r>
              <a:rPr lang="fi-FI" sz="1200" dirty="0"/>
              <a:t> </a:t>
            </a:r>
            <a:r>
              <a:rPr lang="fi-FI" sz="1200" dirty="0" err="1"/>
              <a:t>images</a:t>
            </a:r>
            <a:r>
              <a:rPr lang="fi-FI" sz="1200" dirty="0"/>
              <a:t>, in </a:t>
            </a:r>
            <a:r>
              <a:rPr lang="fi-FI" sz="1200" dirty="0" err="1"/>
              <a:t>example</a:t>
            </a:r>
            <a:r>
              <a:rPr lang="fi-FI" sz="1200" dirty="0"/>
              <a:t> </a:t>
            </a:r>
            <a:r>
              <a:rPr lang="fi-FI" sz="1200" dirty="0" err="1"/>
              <a:t>with</a:t>
            </a:r>
            <a:r>
              <a:rPr lang="fi-FI" sz="1200" dirty="0"/>
              <a:t> SMOTE</a:t>
            </a:r>
            <a:endParaRPr sz="1200" dirty="0"/>
          </a:p>
          <a:p>
            <a:pPr marL="0" lvl="0" indent="0" algn="l" rtl="0">
              <a:spcBef>
                <a:spcPts val="600"/>
              </a:spcBef>
              <a:spcAft>
                <a:spcPts val="0"/>
              </a:spcAft>
              <a:buNone/>
            </a:pPr>
            <a:endParaRPr sz="16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Kuva 2">
            <a:extLst>
              <a:ext uri="{FF2B5EF4-FFF2-40B4-BE49-F238E27FC236}">
                <a16:creationId xmlns:a16="http://schemas.microsoft.com/office/drawing/2014/main" id="{C4E9DC4B-90D7-4910-B2C2-D56FECE7FE3E}"/>
              </a:ext>
            </a:extLst>
          </p:cNvPr>
          <p:cNvPicPr>
            <a:picLocks noChangeAspect="1"/>
          </p:cNvPicPr>
          <p:nvPr/>
        </p:nvPicPr>
        <p:blipFill>
          <a:blip r:embed="rId3"/>
          <a:stretch>
            <a:fillRect/>
          </a:stretch>
        </p:blipFill>
        <p:spPr>
          <a:xfrm>
            <a:off x="5212775" y="1896254"/>
            <a:ext cx="3604802" cy="2403201"/>
          </a:xfrm>
          <a:prstGeom prst="rect">
            <a:avLst/>
          </a:prstGeom>
        </p:spPr>
      </p:pic>
    </p:spTree>
    <p:extLst>
      <p:ext uri="{BB962C8B-B14F-4D97-AF65-F5344CB8AC3E}">
        <p14:creationId xmlns:p14="http://schemas.microsoft.com/office/powerpoint/2010/main" val="4222541829"/>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4279</TotalTime>
  <Words>3319</Words>
  <Application>Microsoft Office PowerPoint</Application>
  <PresentationFormat>Näytössä katseltava esitys (16:9)</PresentationFormat>
  <Paragraphs>290</Paragraphs>
  <Slides>39</Slides>
  <Notes>39</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39</vt:i4>
      </vt:variant>
    </vt:vector>
  </HeadingPairs>
  <TitlesOfParts>
    <vt:vector size="45" baseType="lpstr">
      <vt:lpstr>Cambria Math</vt:lpstr>
      <vt:lpstr>Lora</vt:lpstr>
      <vt:lpstr>arial</vt:lpstr>
      <vt:lpstr>Quattrocento Sans</vt:lpstr>
      <vt:lpstr>arial</vt:lpstr>
      <vt:lpstr>Viola template</vt:lpstr>
      <vt:lpstr>Emotion Recognition with Machine Learning</vt:lpstr>
      <vt:lpstr>Approch to competition &amp; goals</vt:lpstr>
      <vt:lpstr>Emotion recognition</vt:lpstr>
      <vt:lpstr>The data and approach</vt:lpstr>
      <vt:lpstr>Utility package</vt:lpstr>
      <vt:lpstr>AWS storage</vt:lpstr>
      <vt:lpstr>Data flow</vt:lpstr>
      <vt:lpstr>Data exploration</vt:lpstr>
      <vt:lpstr>Data distribution</vt:lpstr>
      <vt:lpstr>Data distribution</vt:lpstr>
      <vt:lpstr>Data augmentation</vt:lpstr>
      <vt:lpstr>Model exploration</vt:lpstr>
      <vt:lpstr>Model groups explored</vt:lpstr>
      <vt:lpstr>PowerPoint-esitys</vt:lpstr>
      <vt:lpstr>PowerPoint-esitys</vt:lpstr>
      <vt:lpstr>PowerPoint-esitys</vt:lpstr>
      <vt:lpstr>PowerPoint-esitys</vt:lpstr>
      <vt:lpstr>Performance evaluation</vt:lpstr>
      <vt:lpstr>ResNet-50 training metrics</vt:lpstr>
      <vt:lpstr>Resnet-50: What emotions mix easily?</vt:lpstr>
      <vt:lpstr>ResNet-50: Important areas in images</vt:lpstr>
      <vt:lpstr>ResNet-50: Important areas in images</vt:lpstr>
      <vt:lpstr>Traditional methods: Class imbalance handling</vt:lpstr>
      <vt:lpstr>Traditional methods: Hyperparameter search</vt:lpstr>
      <vt:lpstr>Traditional methods: CNN embeddings</vt:lpstr>
      <vt:lpstr>Traditional methods: PCA embeddings</vt:lpstr>
      <vt:lpstr>Traditional methods: HOG embeddings</vt:lpstr>
      <vt:lpstr>F1-scores</vt:lpstr>
      <vt:lpstr>Ensembles</vt:lpstr>
      <vt:lpstr>Results</vt:lpstr>
      <vt:lpstr>Final training</vt:lpstr>
      <vt:lpstr>Limits of the model and data</vt:lpstr>
      <vt:lpstr>Model scalability</vt:lpstr>
      <vt:lpstr>Future considerations</vt:lpstr>
      <vt:lpstr>Prediction pipeline</vt:lpstr>
      <vt:lpstr>Future considerations</vt:lpstr>
      <vt:lpstr>Self-reflection</vt:lpstr>
      <vt:lpstr>Notes for organizers</vt:lpstr>
      <vt:lpstr>Loop Q Prize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with Machine learning</dc:title>
  <dc:creator>teemu</dc:creator>
  <cp:lastModifiedBy>Sormunen Teemu</cp:lastModifiedBy>
  <cp:revision>248</cp:revision>
  <dcterms:modified xsi:type="dcterms:W3CDTF">2021-06-10T20:57:44Z</dcterms:modified>
</cp:coreProperties>
</file>