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83" r:id="rId1"/>
  </p:sldMasterIdLst>
  <p:notesMasterIdLst>
    <p:notesMasterId r:id="rId39"/>
  </p:notesMasterIdLst>
  <p:sldIdLst>
    <p:sldId id="256" r:id="rId2"/>
    <p:sldId id="303" r:id="rId3"/>
    <p:sldId id="300" r:id="rId4"/>
    <p:sldId id="327" r:id="rId5"/>
    <p:sldId id="319" r:id="rId6"/>
    <p:sldId id="368" r:id="rId7"/>
    <p:sldId id="367" r:id="rId8"/>
    <p:sldId id="369" r:id="rId9"/>
    <p:sldId id="301" r:id="rId10"/>
    <p:sldId id="373" r:id="rId11"/>
    <p:sldId id="372" r:id="rId12"/>
    <p:sldId id="371" r:id="rId13"/>
    <p:sldId id="333" r:id="rId14"/>
    <p:sldId id="370" r:id="rId15"/>
    <p:sldId id="328" r:id="rId16"/>
    <p:sldId id="348" r:id="rId17"/>
    <p:sldId id="306" r:id="rId18"/>
    <p:sldId id="307" r:id="rId19"/>
    <p:sldId id="308" r:id="rId20"/>
    <p:sldId id="374" r:id="rId21"/>
    <p:sldId id="341" r:id="rId22"/>
    <p:sldId id="304" r:id="rId23"/>
    <p:sldId id="342" r:id="rId24"/>
    <p:sldId id="343" r:id="rId25"/>
    <p:sldId id="344" r:id="rId26"/>
    <p:sldId id="346" r:id="rId27"/>
    <p:sldId id="347" r:id="rId28"/>
    <p:sldId id="365" r:id="rId29"/>
    <p:sldId id="375" r:id="rId30"/>
    <p:sldId id="309" r:id="rId31"/>
    <p:sldId id="349" r:id="rId32"/>
    <p:sldId id="351" r:id="rId33"/>
    <p:sldId id="354" r:id="rId34"/>
    <p:sldId id="352" r:id="rId35"/>
    <p:sldId id="317" r:id="rId36"/>
    <p:sldId id="364" r:id="rId37"/>
    <p:sldId id="264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5F5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94" autoAdjust="0"/>
    <p:restoredTop sz="93447" autoAdjust="0"/>
  </p:normalViewPr>
  <p:slideViewPr>
    <p:cSldViewPr snapToGrid="0">
      <p:cViewPr varScale="1">
        <p:scale>
          <a:sx n="87" d="100"/>
          <a:sy n="87" d="100"/>
        </p:scale>
        <p:origin x="62" y="9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3470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885509-9E82-43E0-987D-938591970DEF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DB0067-3AE6-442C-BA6A-0F39F4BF1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538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BE492-E912-4393-9C74-8A7F06A8EC26}" type="datetime1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00F40-BA61-4A14-A1E9-04391C390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665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0DB6A-3293-43CA-9157-A2CD2DFB13D4}" type="datetime1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00F40-BA61-4A14-A1E9-04391C390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882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9EA8D-E6FD-49B8-8A26-03BE2EF872C9}" type="datetime1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00F40-BA61-4A14-A1E9-04391C390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029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8086E-431C-4939-9E18-77F73EA2DE7F}" type="datetime1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00F40-BA61-4A14-A1E9-04391C390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81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FA576-0D18-4947-862C-01526DD93963}" type="datetime1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00F40-BA61-4A14-A1E9-04391C390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23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26AC3-BD67-4B86-B44F-3D2A9B189549}" type="datetime1">
              <a:rPr lang="en-US" smtClean="0"/>
              <a:t>4/12/2024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00F40-BA61-4A14-A1E9-04391C390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594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C0865-BAD9-459D-8789-FECC8F049A45}" type="datetime1">
              <a:rPr lang="en-US" smtClean="0"/>
              <a:t>4/12/2024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00F40-BA61-4A14-A1E9-04391C390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67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903ED-292C-498C-AB33-6704017581AD}" type="datetime1">
              <a:rPr lang="en-US" smtClean="0"/>
              <a:t>4/12/2024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00F40-BA61-4A14-A1E9-04391C390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244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D5C18-2415-4AAE-827D-D48F5B1B0344}" type="datetime1">
              <a:rPr lang="en-US" smtClean="0"/>
              <a:t>4/12/2024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00F40-BA61-4A14-A1E9-04391C3902E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263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59EBB-716D-4C2D-BEE3-2138F6059E8A}" type="datetime1">
              <a:rPr lang="en-US" smtClean="0"/>
              <a:t>4/12/2024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00F40-BA61-4A14-A1E9-04391C390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489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FA38E-33B2-4622-AAAE-6133632308B0}" type="datetime1">
              <a:rPr lang="en-US" smtClean="0"/>
              <a:t>4/12/2024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00F40-BA61-4A14-A1E9-04391C390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783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C235D7-C243-404E-9B65-0F0E8C081592}" type="datetime1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00F40-BA61-4A14-A1E9-04391C390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76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84" r:id="rId1"/>
    <p:sldLayoutId id="2147484185" r:id="rId2"/>
    <p:sldLayoutId id="2147484186" r:id="rId3"/>
    <p:sldLayoutId id="2147484187" r:id="rId4"/>
    <p:sldLayoutId id="2147484188" r:id="rId5"/>
    <p:sldLayoutId id="2147484189" r:id="rId6"/>
    <p:sldLayoutId id="2147484190" r:id="rId7"/>
    <p:sldLayoutId id="2147484191" r:id="rId8"/>
    <p:sldLayoutId id="2147484192" r:id="rId9"/>
    <p:sldLayoutId id="2147484193" r:id="rId10"/>
    <p:sldLayoutId id="2147484194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portal.dnp.go.th/Content/firednp?contentId=15705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if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xweather.com/weather-news/valparaiso-chile-forest-fires-evacuations-damage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litico.com/news/2023/08/15/death-toll-maui-wildfires-hawaii-00111223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www.ctvnews.ca/content/dam/ctvnews/en/images/2023/6/26/wildfire-1-6456900-1687820095400.jp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s://www.independent.co.uk/news/wildfires-in-southern-turkey-leave-3-dead-58-hospitalized-turkey-ankara-antalya-mediterranean-agriculture-b1892876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s://www.benarnews.org/english/news/thai/northern-thailand-smog-wildfires-04012024131954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s://www.statista.com/statistics/1293254/global-number-of-deaths-due-to-wildfire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9C7E0A2C-7C0A-4AAC-B3B0-6C12B2EBAE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E8C6F1-79AE-53F3-3AB9-6E047A4F66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1380" y="1505975"/>
            <a:ext cx="10429240" cy="1279387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4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Enhancing Wildfire Behavior Prediction </a:t>
            </a:r>
            <a:br>
              <a:rPr lang="en-US" sz="4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Through Long Short-Term Memory</a:t>
            </a:r>
            <a:endParaRPr lang="en-US" sz="4800" b="1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9ED92A-9CAC-F86A-EBCC-3C2D084A34E8}"/>
              </a:ext>
            </a:extLst>
          </p:cNvPr>
          <p:cNvSpPr txBox="1"/>
          <p:nvPr/>
        </p:nvSpPr>
        <p:spPr>
          <a:xfrm>
            <a:off x="1524000" y="3820338"/>
            <a:ext cx="9144000" cy="1563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 defTabSz="9144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altLang="ko-KR" b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</a:rPr>
              <a:t>2024.04.15</a:t>
            </a:r>
            <a:endParaRPr lang="en-US" altLang="ko-KR" b="1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</a:endParaRPr>
          </a:p>
          <a:p>
            <a:pPr algn="ctr" defTabSz="9144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ko-KR" altLang="en-US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</a:rPr>
              <a:t>서울과학기술대학교 데이터사이언스학과 석사과정</a:t>
            </a:r>
            <a:endParaRPr lang="en-US" altLang="ko-KR" b="1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</a:endParaRPr>
          </a:p>
          <a:p>
            <a:pPr algn="ctr" defTabSz="9144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altLang="ko-KR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</a:rPr>
              <a:t>22512087 </a:t>
            </a:r>
            <a:r>
              <a:rPr lang="en-US" altLang="ko-KR" b="1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</a:rPr>
              <a:t>Yaowamal</a:t>
            </a:r>
            <a:r>
              <a:rPr lang="en-US" altLang="ko-KR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</a:rPr>
              <a:t> </a:t>
            </a:r>
            <a:r>
              <a:rPr lang="en-US" altLang="ko-KR" b="1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</a:rPr>
              <a:t>Luetrakulset</a:t>
            </a:r>
            <a:endParaRPr lang="en-US" b="1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</a:endParaRP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29769"/>
            <a:ext cx="11000232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F9ACC391-CD8B-026E-C6BB-37E434EBF38A}"/>
              </a:ext>
            </a:extLst>
          </p:cNvPr>
          <p:cNvSpPr txBox="1">
            <a:spLocks/>
          </p:cNvSpPr>
          <p:nvPr/>
        </p:nvSpPr>
        <p:spPr>
          <a:xfrm>
            <a:off x="1524000" y="2630597"/>
            <a:ext cx="9144000" cy="80173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4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4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ko-KR" alt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장단기 기억 신경망 </a:t>
            </a:r>
            <a:r>
              <a:rPr lang="en-US" altLang="ko-KR" sz="4000" b="1" dirty="0">
                <a:latin typeface="Calibri" panose="020F0502020204030204" pitchFamily="34" charset="0"/>
                <a:cs typeface="Calibri" panose="020F0502020204030204" pitchFamily="34" charset="0"/>
              </a:rPr>
              <a:t>(LSTM)</a:t>
            </a:r>
            <a:r>
              <a:rPr lang="ko-KR" alt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을 통한 산불 확산 예측 향상</a:t>
            </a:r>
            <a:endParaRPr lang="en-US" sz="4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F0F37-3A10-3E7F-8B80-5DFD3EF29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00F40-BA61-4A14-A1E9-04391C3902E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577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23221FB-1805-372E-8D96-560186298DF6}"/>
              </a:ext>
            </a:extLst>
          </p:cNvPr>
          <p:cNvSpPr txBox="1"/>
          <p:nvPr/>
        </p:nvSpPr>
        <p:spPr>
          <a:xfrm>
            <a:off x="445516" y="1213221"/>
            <a:ext cx="11512803" cy="49030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2006</a:t>
            </a: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년부터 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2023</a:t>
            </a: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년까지 </a:t>
            </a:r>
            <a:r>
              <a:rPr lang="ko-KR" alt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태국 산불 </a:t>
            </a: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면적  통계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2023</a:t>
            </a: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년은 </a:t>
            </a:r>
            <a:r>
              <a:rPr lang="ko-KR" alt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제일 많은 산불 면적</a:t>
            </a: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이 발생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2D56F02-8217-4E18-8B3C-7481D47AA8E8}"/>
              </a:ext>
            </a:extLst>
          </p:cNvPr>
          <p:cNvCxnSpPr>
            <a:cxnSpLocks/>
          </p:cNvCxnSpPr>
          <p:nvPr/>
        </p:nvCxnSpPr>
        <p:spPr>
          <a:xfrm>
            <a:off x="445516" y="723053"/>
            <a:ext cx="11238484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7722CA55-9C13-4270-F734-2BD5E4309176}"/>
              </a:ext>
            </a:extLst>
          </p:cNvPr>
          <p:cNvSpPr txBox="1">
            <a:spLocks/>
          </p:cNvSpPr>
          <p:nvPr/>
        </p:nvSpPr>
        <p:spPr>
          <a:xfrm>
            <a:off x="445516" y="92234"/>
            <a:ext cx="9688296" cy="5546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1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소개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F9580B5-F15A-8CE4-659E-3C8AD74CE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00F40-BA61-4A14-A1E9-04391C3902E8}" type="slidenum">
              <a:rPr lang="en-US" smtClean="0"/>
              <a:t>10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FDD419-79C2-EBAB-5912-26961B69C565}"/>
              </a:ext>
            </a:extLst>
          </p:cNvPr>
          <p:cNvSpPr txBox="1"/>
          <p:nvPr/>
        </p:nvSpPr>
        <p:spPr>
          <a:xfrm>
            <a:off x="445516" y="6538912"/>
            <a:ext cx="50105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출처</a:t>
            </a:r>
            <a:r>
              <a:rPr lang="en-US" altLang="ko-KR" sz="1400" dirty="0"/>
              <a:t>: </a:t>
            </a:r>
            <a:r>
              <a:rPr lang="en-US" sz="1400" dirty="0">
                <a:effectLst/>
                <a:ea typeface="Malgun Gothic" panose="020B0503020000020004" pitchFamily="34" charset="-127"/>
                <a:hlinkClick r:id="rId2"/>
              </a:rPr>
              <a:t>https://portal.dnp.go.th/Content/firednp?contentId=15705</a:t>
            </a:r>
            <a:r>
              <a:rPr lang="en-US" sz="1400" dirty="0">
                <a:effectLst/>
                <a:ea typeface="Malgun Gothic" panose="020B0503020000020004" pitchFamily="34" charset="-127"/>
              </a:rPr>
              <a:t> </a:t>
            </a:r>
            <a:endParaRPr lang="en-US" sz="1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859ABFF-B913-7CDD-474F-A2A2204C0B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2019" y="2289149"/>
            <a:ext cx="7887961" cy="424976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C5EDA26-53A9-2AA6-E0E9-19FBC53832D3}"/>
              </a:ext>
            </a:extLst>
          </p:cNvPr>
          <p:cNvSpPr/>
          <p:nvPr/>
        </p:nvSpPr>
        <p:spPr>
          <a:xfrm>
            <a:off x="2560320" y="6231135"/>
            <a:ext cx="7355840" cy="2001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8B50DBF-8920-8783-0D27-8803109ED339}"/>
              </a:ext>
            </a:extLst>
          </p:cNvPr>
          <p:cNvSpPr txBox="1"/>
          <p:nvPr/>
        </p:nvSpPr>
        <p:spPr>
          <a:xfrm>
            <a:off x="2762348" y="6187073"/>
            <a:ext cx="601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2006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1FD181-87FA-8353-D5DE-71F5B80DDE31}"/>
              </a:ext>
            </a:extLst>
          </p:cNvPr>
          <p:cNvSpPr txBox="1"/>
          <p:nvPr/>
        </p:nvSpPr>
        <p:spPr>
          <a:xfrm>
            <a:off x="5937516" y="6200358"/>
            <a:ext cx="601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2015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6DAB69-1990-A355-249B-E81EFF3E864F}"/>
              </a:ext>
            </a:extLst>
          </p:cNvPr>
          <p:cNvSpPr txBox="1"/>
          <p:nvPr/>
        </p:nvSpPr>
        <p:spPr>
          <a:xfrm>
            <a:off x="8756748" y="6187073"/>
            <a:ext cx="601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2023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52019" y="2504476"/>
            <a:ext cx="1119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(Unit</a:t>
            </a:r>
            <a:r>
              <a:rPr lang="ko-KR" altLang="en-US" sz="1200" dirty="0"/>
              <a:t> </a:t>
            </a:r>
            <a:r>
              <a:rPr lang="en-US" altLang="ko-KR" sz="1200" dirty="0"/>
              <a:t>: ha)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34031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23221FB-1805-372E-8D96-560186298DF6}"/>
              </a:ext>
            </a:extLst>
          </p:cNvPr>
          <p:cNvSpPr txBox="1"/>
          <p:nvPr/>
        </p:nvSpPr>
        <p:spPr>
          <a:xfrm>
            <a:off x="445516" y="1213221"/>
            <a:ext cx="11512803" cy="49030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ko-KR" alt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목적 </a:t>
            </a:r>
            <a:r>
              <a:rPr lang="en-US" altLang="ko-K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Objectives)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산불 예측 모델에 사용하기 위해 보다 현실적인 </a:t>
            </a:r>
            <a:r>
              <a:rPr lang="ko-KR" alt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새로운 산불 데이터 세트</a:t>
            </a:r>
            <a:r>
              <a:rPr lang="en-US" altLang="ko-KR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ko-KR" alt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태국</a:t>
            </a:r>
            <a:r>
              <a:rPr lang="en-US" altLang="ko-KR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ko-KR" alt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를 개발</a:t>
            </a:r>
            <a:endParaRPr lang="en-US" altLang="ko-KR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추가한 변수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ko-KR" alt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경사의 방향</a:t>
            </a:r>
            <a:r>
              <a:rPr lang="en-US" altLang="ko-K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ko-KR" alt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풍향</a:t>
            </a:r>
            <a:r>
              <a:rPr lang="en-US" altLang="ko-K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ko-KR" alt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요일</a:t>
            </a:r>
            <a:r>
              <a:rPr lang="en-US" altLang="ko-K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ko-KR" alt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주말</a:t>
            </a:r>
            <a:endParaRPr lang="en-US" altLang="ko-KR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산불발생</a:t>
            </a:r>
            <a:r>
              <a:rPr lang="en-US" altLang="ko-KR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ko-KR" alt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산불면적</a:t>
            </a:r>
            <a:r>
              <a:rPr lang="en-US" altLang="ko-KR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ko-KR" alt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산불 확산속도</a:t>
            </a:r>
            <a:r>
              <a:rPr lang="en-US" altLang="ko-KR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ko-KR" alt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산불지속기간</a:t>
            </a:r>
            <a:r>
              <a:rPr lang="en-US" altLang="ko-KR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ko-KR" alt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산불방향 </a:t>
            </a:r>
            <a:r>
              <a:rPr lang="ko-KR" alt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등을 예측하기 위한 모델을 개발</a:t>
            </a:r>
            <a:endParaRPr lang="en-US" altLang="ko-KR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LSTM </a:t>
            </a:r>
            <a:r>
              <a:rPr lang="ko-KR" alt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모델</a:t>
            </a:r>
            <a:r>
              <a:rPr lang="ko-KR" alt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과 함께 다양한 </a:t>
            </a:r>
            <a:r>
              <a:rPr lang="en-US" altLang="ko-KR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ML </a:t>
            </a:r>
            <a:r>
              <a:rPr lang="ko-KR" alt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모델을 사용한 예측 정확도를 평가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(LR, RF, </a:t>
            </a:r>
            <a:r>
              <a:rPr lang="en-US" altLang="ko-KR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XGBoost</a:t>
            </a:r>
            <a:r>
              <a:rPr lang="en-US" altLang="ko-KR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2D56F02-8217-4E18-8B3C-7481D47AA8E8}"/>
              </a:ext>
            </a:extLst>
          </p:cNvPr>
          <p:cNvCxnSpPr>
            <a:cxnSpLocks/>
          </p:cNvCxnSpPr>
          <p:nvPr/>
        </p:nvCxnSpPr>
        <p:spPr>
          <a:xfrm>
            <a:off x="445516" y="723053"/>
            <a:ext cx="11238484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7722CA55-9C13-4270-F734-2BD5E4309176}"/>
              </a:ext>
            </a:extLst>
          </p:cNvPr>
          <p:cNvSpPr txBox="1">
            <a:spLocks/>
          </p:cNvSpPr>
          <p:nvPr/>
        </p:nvSpPr>
        <p:spPr>
          <a:xfrm>
            <a:off x="445516" y="92234"/>
            <a:ext cx="9688296" cy="5546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1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소개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F9580B5-F15A-8CE4-659E-3C8AD74CE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00F40-BA61-4A14-A1E9-04391C3902E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814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23221FB-1805-372E-8D96-560186298DF6}"/>
              </a:ext>
            </a:extLst>
          </p:cNvPr>
          <p:cNvSpPr txBox="1"/>
          <p:nvPr/>
        </p:nvSpPr>
        <p:spPr>
          <a:xfrm>
            <a:off x="445517" y="1204428"/>
            <a:ext cx="11238484" cy="52078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	Predictive modeling of wildfires: A new dataset and machine learning approach (</a:t>
            </a:r>
            <a:r>
              <a:rPr lang="en-US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Sayad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et al., 2019)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캐나다 산림의 특정 지역에서 </a:t>
            </a:r>
            <a:r>
              <a:rPr lang="ko-KR" alt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산불 발생</a:t>
            </a:r>
            <a:r>
              <a:rPr lang="ko-KR" alt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을 예측</a:t>
            </a:r>
            <a:endParaRPr lang="en-US" altLang="ko-KR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지역</a:t>
            </a:r>
            <a:r>
              <a:rPr lang="en-US" altLang="ko-KR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altLang="ko-KR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캐나다</a:t>
            </a:r>
            <a:endParaRPr lang="en-US" altLang="ko-KR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기간</a:t>
            </a:r>
            <a:r>
              <a:rPr lang="en-US" altLang="ko-K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2013</a:t>
            </a: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년부터 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2014</a:t>
            </a: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년까지</a:t>
            </a:r>
            <a:endParaRPr lang="en-US" altLang="ko-KR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데이터</a:t>
            </a:r>
            <a:r>
              <a:rPr lang="en-US" altLang="ko-KR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altLang="ko-KR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종속변수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산불 발생</a:t>
            </a:r>
            <a:endParaRPr lang="en-US" altLang="ko-K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독립변수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작물 상태 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(NDVI: Normalized Difference Vegetation Index)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토양 온도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(LST: Land Surface temperature)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모델</a:t>
            </a:r>
            <a:r>
              <a:rPr lang="en-US" altLang="ko-KR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altLang="ko-KR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인공 신경망 및 서포트 벡터 머신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313B8E3-57EE-2F34-059C-96116193C701}"/>
              </a:ext>
            </a:extLst>
          </p:cNvPr>
          <p:cNvSpPr txBox="1">
            <a:spLocks/>
          </p:cNvSpPr>
          <p:nvPr/>
        </p:nvSpPr>
        <p:spPr>
          <a:xfrm>
            <a:off x="445516" y="92234"/>
            <a:ext cx="9688296" cy="5546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1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선행 연구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DA2C86A-7ED2-7C80-61FC-7C93CC8301BA}"/>
              </a:ext>
            </a:extLst>
          </p:cNvPr>
          <p:cNvCxnSpPr>
            <a:cxnSpLocks/>
          </p:cNvCxnSpPr>
          <p:nvPr/>
        </p:nvCxnSpPr>
        <p:spPr>
          <a:xfrm>
            <a:off x="445516" y="723053"/>
            <a:ext cx="11238484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6C49DD-D55B-4CF9-C9EB-EEEC64ABA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00F40-BA61-4A14-A1E9-04391C3902E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540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23221FB-1805-372E-8D96-560186298DF6}"/>
              </a:ext>
            </a:extLst>
          </p:cNvPr>
          <p:cNvSpPr txBox="1"/>
          <p:nvPr/>
        </p:nvSpPr>
        <p:spPr>
          <a:xfrm>
            <a:off x="445516" y="658706"/>
            <a:ext cx="11512803" cy="616034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1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A Comparison of Forecasting Methods for Seasonal time series with Many Zeros </a:t>
            </a:r>
            <a:r>
              <a:rPr lang="en-US" sz="1500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500" b="1" i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Sawetsuthipan</a:t>
            </a:r>
            <a:r>
              <a:rPr lang="en-US" sz="1500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&amp; </a:t>
            </a:r>
            <a:r>
              <a:rPr lang="en-US" sz="1500" b="1" i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Charnsethikul</a:t>
            </a:r>
            <a:r>
              <a:rPr lang="en-US" sz="1500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2021)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본 연구는 치앙마이의 </a:t>
            </a:r>
            <a:r>
              <a:rPr lang="ko-KR" alt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일일 산불 지역</a:t>
            </a:r>
            <a:r>
              <a:rPr lang="ko-KR" alt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에 대한 시계열을 분석</a:t>
            </a:r>
            <a:endParaRPr lang="en-US" altLang="ko-KR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지역</a:t>
            </a:r>
            <a:r>
              <a:rPr lang="en-US" altLang="ko-KR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altLang="ko-KR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태국</a:t>
            </a:r>
            <a:endParaRPr lang="en-US" altLang="ko-KR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기간</a:t>
            </a:r>
            <a:r>
              <a:rPr lang="en-US" altLang="ko-KR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altLang="ko-KR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2009</a:t>
            </a:r>
            <a:r>
              <a:rPr lang="ko-KR" alt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년부터 </a:t>
            </a:r>
            <a:r>
              <a:rPr lang="en-US" altLang="ko-KR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2019</a:t>
            </a:r>
            <a:r>
              <a:rPr lang="ko-KR" alt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년까지</a:t>
            </a:r>
            <a:endParaRPr lang="en-US" altLang="ko-KR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데이터</a:t>
            </a:r>
            <a:r>
              <a:rPr lang="en-US" altLang="ko-KR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altLang="ko-KR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종속변수</a:t>
            </a:r>
            <a:r>
              <a:rPr lang="en-US" altLang="ko-KR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산불 건수</a:t>
            </a:r>
            <a:endParaRPr lang="en-US" altLang="ko-KR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독립변수</a:t>
            </a:r>
            <a:r>
              <a:rPr lang="en-US" altLang="ko-KR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온도</a:t>
            </a:r>
            <a:r>
              <a:rPr lang="en-US" altLang="ko-KR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ko-KR" alt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이슬점</a:t>
            </a:r>
            <a:r>
              <a:rPr lang="en-US" altLang="ko-KR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ko-KR" alt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습도</a:t>
            </a:r>
            <a:r>
              <a:rPr lang="en-US" altLang="ko-KR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ko-KR" alt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풍속</a:t>
            </a:r>
            <a:r>
              <a:rPr lang="en-US" altLang="ko-KR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ko-KR" alt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기압</a:t>
            </a:r>
            <a:endParaRPr lang="en-US" altLang="ko-KR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모델</a:t>
            </a:r>
            <a:r>
              <a:rPr lang="en-US" altLang="ko-KR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ko-KR" alt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잘린 푸리에 계열</a:t>
            </a:r>
            <a:r>
              <a:rPr lang="en-US" altLang="ko-KR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ko-KR" alt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수학적 기술</a:t>
            </a:r>
            <a:r>
              <a:rPr lang="en-US" altLang="ko-KR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ko-KR" alt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홀트</a:t>
            </a:r>
            <a:r>
              <a:rPr lang="en-US" altLang="ko-KR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ko-KR" alt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윈터스의 가법</a:t>
            </a:r>
            <a:r>
              <a:rPr lang="en-US" altLang="ko-KR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ko-KR" alt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통계적 예측기법</a:t>
            </a:r>
            <a:r>
              <a:rPr lang="en-US" altLang="ko-KR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 Box-Jenkins</a:t>
            </a:r>
            <a:r>
              <a:rPr lang="ko-KR" alt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의 </a:t>
            </a:r>
            <a:r>
              <a:rPr lang="en-US" altLang="ko-KR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SARIMAX </a:t>
            </a:r>
            <a:r>
              <a:rPr lang="ko-KR" alt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방법</a:t>
            </a:r>
            <a:r>
              <a:rPr lang="en-US" altLang="ko-KR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ko-KR" alt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통계 모델 및 시계열 분석 기법</a:t>
            </a:r>
            <a:r>
              <a:rPr lang="en-US" altLang="ko-KR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4. </a:t>
            </a:r>
            <a:r>
              <a:rPr lang="ko-KR" alt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범주형 변수를 사용한 다중 회귀</a:t>
            </a:r>
            <a:endParaRPr lang="en-US" altLang="ko-KR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5. </a:t>
            </a:r>
            <a:r>
              <a:rPr lang="ko-KR" alt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다변량 다항식 회귀</a:t>
            </a:r>
            <a:endParaRPr lang="en-US" altLang="ko-KR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6. </a:t>
            </a:r>
            <a:r>
              <a:rPr lang="ko-KR" alt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인공신경망</a:t>
            </a:r>
            <a:r>
              <a:rPr lang="en-US" altLang="ko-KR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(ANN): 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입력 레이어</a:t>
            </a:r>
            <a:r>
              <a:rPr lang="en-US" altLang="ko-KR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 5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히든 레이어</a:t>
            </a:r>
            <a:r>
              <a:rPr lang="en-US" altLang="ko-KR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노드 </a:t>
            </a:r>
            <a:r>
              <a:rPr lang="en-US" altLang="ko-KR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 5, 10, 15, 20, 25, 30, 35, 40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학습률 </a:t>
            </a:r>
            <a:r>
              <a:rPr lang="en-US" altLang="ko-KR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 0.01, 0.05, 0.1, 0.2, 0.4, 0.8, 1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313B8E3-57EE-2F34-059C-96116193C701}"/>
              </a:ext>
            </a:extLst>
          </p:cNvPr>
          <p:cNvSpPr txBox="1">
            <a:spLocks/>
          </p:cNvSpPr>
          <p:nvPr/>
        </p:nvSpPr>
        <p:spPr>
          <a:xfrm>
            <a:off x="445516" y="92234"/>
            <a:ext cx="9688296" cy="5546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1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선행 연구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DA2C86A-7ED2-7C80-61FC-7C93CC8301BA}"/>
              </a:ext>
            </a:extLst>
          </p:cNvPr>
          <p:cNvCxnSpPr>
            <a:cxnSpLocks/>
          </p:cNvCxnSpPr>
          <p:nvPr/>
        </p:nvCxnSpPr>
        <p:spPr>
          <a:xfrm>
            <a:off x="445516" y="723053"/>
            <a:ext cx="11238484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D0442F-FE5B-372F-F814-6B072A8A9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00F40-BA61-4A14-A1E9-04391C3902E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2312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23221FB-1805-372E-8D96-560186298DF6}"/>
              </a:ext>
            </a:extLst>
          </p:cNvPr>
          <p:cNvSpPr txBox="1"/>
          <p:nvPr/>
        </p:nvSpPr>
        <p:spPr>
          <a:xfrm>
            <a:off x="445516" y="1030657"/>
            <a:ext cx="11238484" cy="550825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sz="19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 Spatial Predictive Modeling of the Burning of Sugarcane Plots in Northeast Thailand with Selection of Factor Sets Using a GWR Model and Machine Learning Based on an ANN-CA (</a:t>
            </a:r>
            <a:r>
              <a:rPr lang="en-US" sz="19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Littide</a:t>
            </a:r>
            <a:r>
              <a:rPr lang="en-US" sz="19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et al., 2022)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태국 북동부의 사탕수수 농장 연소 지역을 예측하기 위한 모델</a:t>
            </a:r>
            <a:endParaRPr lang="en-US" altLang="ko-KR" sz="1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지역</a:t>
            </a:r>
            <a:r>
              <a:rPr lang="en-US" altLang="ko-KR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altLang="ko-KR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태국</a:t>
            </a:r>
            <a:endParaRPr lang="en-US" altLang="ko-KR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기간</a:t>
            </a:r>
            <a:r>
              <a:rPr lang="en-US" altLang="ko-K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2011</a:t>
            </a: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년부터 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2021</a:t>
            </a: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년까지</a:t>
            </a:r>
            <a:endParaRPr lang="en-US" altLang="ko-KR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데이터</a:t>
            </a:r>
            <a:r>
              <a:rPr lang="en-US" altLang="ko-KR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종속변수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사탕수수 </a:t>
            </a:r>
            <a:r>
              <a:rPr lang="ko-KR" alt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연소</a:t>
            </a:r>
            <a:r>
              <a:rPr lang="en-US" altLang="ko-KR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ko-KR" alt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산불</a:t>
            </a:r>
            <a:r>
              <a:rPr lang="en-US" altLang="ko-KR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ko-KR" alt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면적</a:t>
            </a:r>
            <a:endParaRPr lang="en-US" altLang="ko-K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독립변수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주변 사탕수수밭과의 거리</a:t>
            </a:r>
            <a:endParaRPr lang="en-US" altLang="ko-K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단위 면적당 사탕수수 농장의 </a:t>
            </a: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밀도</a:t>
            </a:r>
            <a:endParaRPr lang="en-US" altLang="ko-K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인구 밀도</a:t>
            </a:r>
            <a:endParaRPr lang="en-US" altLang="ko-K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인근 도로까지의 거리</a:t>
            </a:r>
            <a:endParaRPr lang="en-US" altLang="ko-K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모델</a:t>
            </a:r>
            <a:r>
              <a:rPr lang="en-US" altLang="ko-KR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ko-KR" alt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지리적 가중 회귀</a:t>
            </a:r>
            <a:r>
              <a:rPr lang="en-US" altLang="ko-KR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ko-KR" alt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인공 신경망</a:t>
            </a:r>
            <a:r>
              <a:rPr lang="en-US" altLang="ko-KR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ko-KR" alt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세포 자동화 하이브리드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313B8E3-57EE-2F34-059C-96116193C701}"/>
              </a:ext>
            </a:extLst>
          </p:cNvPr>
          <p:cNvSpPr txBox="1">
            <a:spLocks/>
          </p:cNvSpPr>
          <p:nvPr/>
        </p:nvSpPr>
        <p:spPr>
          <a:xfrm>
            <a:off x="445516" y="92234"/>
            <a:ext cx="9688296" cy="5546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1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선행 연구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DA2C86A-7ED2-7C80-61FC-7C93CC8301BA}"/>
              </a:ext>
            </a:extLst>
          </p:cNvPr>
          <p:cNvCxnSpPr>
            <a:cxnSpLocks/>
          </p:cNvCxnSpPr>
          <p:nvPr/>
        </p:nvCxnSpPr>
        <p:spPr>
          <a:xfrm>
            <a:off x="445516" y="723053"/>
            <a:ext cx="11238484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6C49DD-D55B-4CF9-C9EB-EEEC64ABA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00F40-BA61-4A14-A1E9-04391C3902E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4506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23221FB-1805-372E-8D96-560186298DF6}"/>
              </a:ext>
            </a:extLst>
          </p:cNvPr>
          <p:cNvSpPr txBox="1"/>
          <p:nvPr/>
        </p:nvSpPr>
        <p:spPr>
          <a:xfrm>
            <a:off x="445517" y="1213220"/>
            <a:ext cx="11238484" cy="5207897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4. Global Wildfire Susceptibility Mapping Based on Machine Learning Models </a:t>
            </a:r>
            <a:r>
              <a:rPr lang="en-US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(Shmuel &amp; Heifetz, 2022)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본 연구에서는 기상자료</a:t>
            </a:r>
            <a:r>
              <a:rPr lang="en-US" altLang="ko-KR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ko-KR" alt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연료 특성</a:t>
            </a:r>
            <a:r>
              <a:rPr lang="en-US" altLang="ko-KR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ko-KR" alt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지형</a:t>
            </a:r>
            <a:r>
              <a:rPr lang="en-US" altLang="ko-KR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ko-KR" alt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인위적 요인</a:t>
            </a:r>
            <a:r>
              <a:rPr lang="en-US" altLang="ko-KR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ko-KR" alt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지역별 산불 이력 등을 토대로 </a:t>
            </a:r>
            <a:r>
              <a:rPr lang="ko-KR" alt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산불 발생 및 연소 지역</a:t>
            </a:r>
            <a:r>
              <a:rPr lang="ko-KR" alt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을 예측</a:t>
            </a:r>
            <a:endParaRPr lang="en-US" altLang="ko-KR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지역</a:t>
            </a:r>
            <a:r>
              <a:rPr lang="en-US" altLang="ko-KR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altLang="ko-KR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글로벌</a:t>
            </a:r>
            <a:endParaRPr lang="en-US" altLang="ko-KR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가간</a:t>
            </a:r>
            <a:r>
              <a:rPr lang="en-US" altLang="ko-K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2003</a:t>
            </a: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년부터 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2005</a:t>
            </a: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년까지</a:t>
            </a:r>
            <a:endParaRPr lang="en-US" altLang="ko-KR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데이터</a:t>
            </a:r>
            <a:r>
              <a:rPr lang="ko-KR" alt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종속변수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월별 산불 면적</a:t>
            </a:r>
            <a:endParaRPr lang="en-US" altLang="ko-K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독립변수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기온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습도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풍속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강수량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전월 평균 상대습도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전월 평균 강수량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전년도 평균 상대습도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전년도 평균 강수량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가연성 면적 비율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중앙 연소 면적 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소실면적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위도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경도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월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가뭄지수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더프건조지수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미세연료수분지수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산불위험지수를 의미</a:t>
            </a:r>
            <a:endParaRPr lang="en-US" altLang="ko-K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모델</a:t>
            </a:r>
            <a:r>
              <a:rPr lang="en-US" altLang="ko-KR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altLang="ko-KR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RF(Random Forest), </a:t>
            </a:r>
            <a:r>
              <a:rPr lang="en-US" altLang="ko-KR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XGBoost</a:t>
            </a:r>
            <a:r>
              <a:rPr lang="en-US" altLang="ko-KR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(Extreme Gradient Boosting), MLP(</a:t>
            </a:r>
            <a:r>
              <a:rPr lang="ko-KR" alt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다층 퍼셉트론</a:t>
            </a:r>
            <a:r>
              <a:rPr lang="en-US" altLang="ko-KR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ko-KR" alt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신경망 및 로지스틱 회귀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313B8E3-57EE-2F34-059C-96116193C701}"/>
              </a:ext>
            </a:extLst>
          </p:cNvPr>
          <p:cNvSpPr txBox="1">
            <a:spLocks/>
          </p:cNvSpPr>
          <p:nvPr/>
        </p:nvSpPr>
        <p:spPr>
          <a:xfrm>
            <a:off x="445516" y="92234"/>
            <a:ext cx="9688296" cy="5546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1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선행 연구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DA2C86A-7ED2-7C80-61FC-7C93CC8301BA}"/>
              </a:ext>
            </a:extLst>
          </p:cNvPr>
          <p:cNvCxnSpPr>
            <a:cxnSpLocks/>
          </p:cNvCxnSpPr>
          <p:nvPr/>
        </p:nvCxnSpPr>
        <p:spPr>
          <a:xfrm>
            <a:off x="445516" y="723053"/>
            <a:ext cx="11238484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6C49DD-D55B-4CF9-C9EB-EEEC64ABA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00F40-BA61-4A14-A1E9-04391C3902E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8321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23221FB-1805-372E-8D96-560186298DF6}"/>
              </a:ext>
            </a:extLst>
          </p:cNvPr>
          <p:cNvSpPr txBox="1"/>
          <p:nvPr/>
        </p:nvSpPr>
        <p:spPr>
          <a:xfrm>
            <a:off x="445516" y="1213221"/>
            <a:ext cx="11512803" cy="49030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종속변수</a:t>
            </a:r>
            <a:endParaRPr lang="en-US" altLang="ko-KR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Y1 = </a:t>
            </a:r>
            <a:r>
              <a:rPr lang="ko-KR" alt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산불 발생</a:t>
            </a:r>
            <a:r>
              <a:rPr lang="en-US" altLang="ko-K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Y2 = </a:t>
            </a:r>
            <a:r>
              <a:rPr lang="ko-KR" alt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산불 면적</a:t>
            </a:r>
            <a:r>
              <a:rPr lang="en-US" altLang="ko-K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Y3 = </a:t>
            </a:r>
            <a:r>
              <a:rPr lang="ko-KR" alt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산불 속도</a:t>
            </a:r>
            <a:r>
              <a:rPr lang="en-US" altLang="ko-K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Y4 = </a:t>
            </a:r>
            <a:r>
              <a:rPr lang="ko-KR" alt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산불 지속 기간</a:t>
            </a:r>
            <a:r>
              <a:rPr lang="en-US" altLang="ko-K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Y5 = </a:t>
            </a:r>
            <a:r>
              <a:rPr lang="ko-KR" alt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산불 방향</a:t>
            </a: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5A5A0E0-2470-4A6D-F23E-15EAB594CE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915275"/>
              </p:ext>
            </p:extLst>
          </p:nvPr>
        </p:nvGraphicFramePr>
        <p:xfrm>
          <a:off x="1223250" y="2243460"/>
          <a:ext cx="9745501" cy="41128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89982">
                  <a:extLst>
                    <a:ext uri="{9D8B030D-6E8A-4147-A177-3AD203B41FA5}">
                      <a16:colId xmlns:a16="http://schemas.microsoft.com/office/drawing/2014/main" val="1965767031"/>
                    </a:ext>
                  </a:extLst>
                </a:gridCol>
                <a:gridCol w="4954852">
                  <a:extLst>
                    <a:ext uri="{9D8B030D-6E8A-4147-A177-3AD203B41FA5}">
                      <a16:colId xmlns:a16="http://schemas.microsoft.com/office/drawing/2014/main" val="2721049461"/>
                    </a:ext>
                  </a:extLst>
                </a:gridCol>
                <a:gridCol w="1869440">
                  <a:extLst>
                    <a:ext uri="{9D8B030D-6E8A-4147-A177-3AD203B41FA5}">
                      <a16:colId xmlns:a16="http://schemas.microsoft.com/office/drawing/2014/main" val="2354628845"/>
                    </a:ext>
                  </a:extLst>
                </a:gridCol>
                <a:gridCol w="1331227">
                  <a:extLst>
                    <a:ext uri="{9D8B030D-6E8A-4147-A177-3AD203B41FA5}">
                      <a16:colId xmlns:a16="http://schemas.microsoft.com/office/drawing/2014/main" val="416206458"/>
                    </a:ext>
                  </a:extLst>
                </a:gridCol>
              </a:tblGrid>
              <a:tr h="39401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Attribute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Description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Units/Format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7338520"/>
                  </a:ext>
                </a:extLst>
              </a:tr>
              <a:tr h="394017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STATUS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>
                          <a:latin typeface="+mn-lt"/>
                          <a:ea typeface="휴먼고딕" panose="02010504000101010101" pitchFamily="2" charset="-127"/>
                          <a:cs typeface="Calibri" panose="020F0502020204030204" pitchFamily="34" charset="0"/>
                        </a:rPr>
                        <a:t>산불 또는 산불 없음 상태</a:t>
                      </a:r>
                      <a:r>
                        <a:rPr lang="en-US" altLang="ko-KR" sz="1600" dirty="0"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(0 = </a:t>
                      </a:r>
                      <a:r>
                        <a:rPr lang="ko-KR" altLang="en-US" sz="1600" dirty="0">
                          <a:latin typeface="+mn-lt"/>
                          <a:ea typeface="휴먼고딕" panose="02010504000101010101" pitchFamily="2" charset="-127"/>
                          <a:cs typeface="Calibri" panose="020F0502020204030204" pitchFamily="34" charset="0"/>
                        </a:rPr>
                        <a:t>산불 없음</a:t>
                      </a:r>
                      <a:r>
                        <a:rPr lang="en-US" altLang="ko-KR" sz="1600" dirty="0"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, 1 = </a:t>
                      </a:r>
                      <a:r>
                        <a:rPr lang="ko-KR" altLang="en-US" sz="1600" dirty="0">
                          <a:latin typeface="+mn-lt"/>
                          <a:ea typeface="휴먼고딕" panose="02010504000101010101" pitchFamily="2" charset="-127"/>
                          <a:cs typeface="Calibri" panose="020F0502020204030204" pitchFamily="34" charset="0"/>
                        </a:rPr>
                        <a:t>산불</a:t>
                      </a:r>
                      <a:r>
                        <a:rPr lang="en-US" altLang="ko-KR" sz="1600" dirty="0"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  <a:endParaRPr lang="en-US" sz="1600" dirty="0"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>
                          <a:latin typeface="+mn-lt"/>
                          <a:ea typeface="휴먼고딕" panose="02010504000101010101"/>
                          <a:cs typeface="Calibri" panose="020F0502020204030204" pitchFamily="34" charset="0"/>
                        </a:rPr>
                        <a:t>바이너리</a:t>
                      </a:r>
                      <a:endParaRPr lang="en-US" sz="1600" dirty="0">
                        <a:latin typeface="+mn-lt"/>
                        <a:ea typeface="휴먼고딕" panose="02010504000101010101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57508655"/>
                  </a:ext>
                </a:extLst>
              </a:tr>
              <a:tr h="394017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Size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>
                          <a:latin typeface="+mn-lt"/>
                          <a:ea typeface="휴먼고딕" panose="02010504000101010101" pitchFamily="2" charset="-127"/>
                          <a:cs typeface="Calibri" panose="020F0502020204030204" pitchFamily="34" charset="0"/>
                        </a:rPr>
                        <a:t>산불당 연소된 총 면적 </a:t>
                      </a:r>
                      <a:r>
                        <a:rPr lang="en-US" sz="1600" dirty="0"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(0.21 – 97.75)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Km2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휴먼고딕" panose="02010504000101010101"/>
                          <a:cs typeface="+mn-cs"/>
                        </a:rPr>
                        <a:t>수치형</a:t>
                      </a:r>
                      <a:endParaRPr lang="en-US" sz="1600" dirty="0">
                        <a:latin typeface="+mn-lt"/>
                        <a:ea typeface="휴먼고딕" panose="02010504000101010101"/>
                        <a:cs typeface="Calibri" panose="020F050202020403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0296072"/>
                  </a:ext>
                </a:extLst>
              </a:tr>
              <a:tr h="61531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Status (area)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>
                          <a:latin typeface="+mn-lt"/>
                          <a:ea typeface="휴먼고딕" panose="02010504000101010101" pitchFamily="2" charset="-127"/>
                          <a:cs typeface="Calibri" panose="020F0502020204030204" pitchFamily="34" charset="0"/>
                        </a:rPr>
                        <a:t>산불당 연소되는 면적의 크기</a:t>
                      </a:r>
                      <a:r>
                        <a:rPr lang="en-US" altLang="ko-KR" sz="1600" dirty="0"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(0 = </a:t>
                      </a:r>
                      <a:r>
                        <a:rPr lang="ko-KR" altLang="en-US" sz="1600" dirty="0">
                          <a:latin typeface="+mn-lt"/>
                          <a:ea typeface="휴먼고딕" panose="02010504000101010101" pitchFamily="2" charset="-127"/>
                          <a:cs typeface="Calibri" panose="020F0502020204030204" pitchFamily="34" charset="0"/>
                        </a:rPr>
                        <a:t>소형</a:t>
                      </a:r>
                      <a:r>
                        <a:rPr lang="en-US" altLang="ko-KR" sz="1600" dirty="0"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(&lt;1), 1 = </a:t>
                      </a:r>
                      <a:r>
                        <a:rPr lang="ko-KR" altLang="en-US" sz="1600" dirty="0">
                          <a:latin typeface="+mn-lt"/>
                          <a:ea typeface="휴먼고딕" panose="02010504000101010101" pitchFamily="2" charset="-127"/>
                          <a:cs typeface="Calibri" panose="020F0502020204030204" pitchFamily="34" charset="0"/>
                        </a:rPr>
                        <a:t>중형</a:t>
                      </a:r>
                      <a:r>
                        <a:rPr lang="en-US" altLang="ko-KR" sz="1600" dirty="0"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(1~3), 2 = </a:t>
                      </a:r>
                      <a:r>
                        <a:rPr lang="ko-KR" altLang="en-US" sz="1600" dirty="0">
                          <a:latin typeface="+mn-lt"/>
                          <a:ea typeface="휴먼고딕" panose="02010504000101010101" pitchFamily="2" charset="-127"/>
                          <a:cs typeface="Calibri" panose="020F0502020204030204" pitchFamily="34" charset="0"/>
                        </a:rPr>
                        <a:t>대형</a:t>
                      </a:r>
                      <a:r>
                        <a:rPr lang="en-US" altLang="ko-KR" sz="1600" dirty="0"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(&gt;3))</a:t>
                      </a:r>
                      <a:endParaRPr lang="en-US" sz="1600" dirty="0"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+mn-lt"/>
                          <a:ea typeface="휴먼고딕" panose="02010504000101010101"/>
                          <a:cs typeface="Calibri" panose="020F0502020204030204" pitchFamily="34" charset="0"/>
                        </a:rPr>
                        <a:t>범주형</a:t>
                      </a:r>
                      <a:endParaRPr lang="en-US" sz="1600" dirty="0">
                        <a:latin typeface="+mn-lt"/>
                        <a:ea typeface="휴먼고딕" panose="02010504000101010101"/>
                        <a:cs typeface="Calibri" panose="020F050202020403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1059192"/>
                  </a:ext>
                </a:extLst>
              </a:tr>
              <a:tr h="394017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Speed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>
                          <a:latin typeface="+mn-lt"/>
                          <a:ea typeface="휴먼고딕" panose="02010504000101010101" pitchFamily="2" charset="-127"/>
                          <a:cs typeface="Calibri" panose="020F0502020204030204" pitchFamily="34" charset="0"/>
                        </a:rPr>
                        <a:t>평균 산불 속도</a:t>
                      </a:r>
                      <a:r>
                        <a:rPr lang="en-US" altLang="ko-KR" sz="1600" dirty="0"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(0.25-6.6)</a:t>
                      </a:r>
                      <a:endParaRPr lang="en-US" sz="1600" dirty="0"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Km/day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휴먼고딕" panose="02010504000101010101"/>
                          <a:cs typeface="+mn-cs"/>
                        </a:rPr>
                        <a:t>수치형</a:t>
                      </a:r>
                      <a:endParaRPr lang="en-US" sz="1600" dirty="0">
                        <a:latin typeface="+mn-lt"/>
                        <a:ea typeface="휴먼고딕" panose="02010504000101010101"/>
                        <a:cs typeface="Calibri" panose="020F050202020403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18599391"/>
                  </a:ext>
                </a:extLst>
              </a:tr>
              <a:tr h="3940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Status (speed)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+mn-lt"/>
                          <a:ea typeface="휴먼고딕" panose="02010504000101010101" pitchFamily="2" charset="-127"/>
                          <a:cs typeface="Calibri" panose="020F0502020204030204" pitchFamily="34" charset="0"/>
                        </a:rPr>
                        <a:t>산불당 속도</a:t>
                      </a:r>
                      <a:r>
                        <a:rPr lang="en-US" altLang="ko-KR" sz="1600" dirty="0"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(0 = </a:t>
                      </a:r>
                      <a:r>
                        <a:rPr lang="ko-KR" altLang="en-US" sz="1600" dirty="0">
                          <a:latin typeface="+mn-lt"/>
                          <a:ea typeface="휴먼고딕" panose="02010504000101010101" pitchFamily="2" charset="-127"/>
                          <a:cs typeface="Calibri" panose="020F0502020204030204" pitchFamily="34" charset="0"/>
                        </a:rPr>
                        <a:t>낮음</a:t>
                      </a:r>
                      <a:r>
                        <a:rPr lang="en-US" altLang="ko-KR" sz="1600" dirty="0"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(&lt;1), 1 = </a:t>
                      </a:r>
                      <a:r>
                        <a:rPr lang="ko-KR" altLang="en-US" sz="1600" dirty="0">
                          <a:latin typeface="+mn-lt"/>
                          <a:ea typeface="휴먼고딕" panose="02010504000101010101" pitchFamily="2" charset="-127"/>
                          <a:cs typeface="Calibri" panose="020F0502020204030204" pitchFamily="34" charset="0"/>
                        </a:rPr>
                        <a:t>중간</a:t>
                      </a:r>
                      <a:r>
                        <a:rPr lang="en-US" altLang="ko-KR" sz="1600" dirty="0"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(1~3), 2 = </a:t>
                      </a:r>
                      <a:r>
                        <a:rPr lang="ko-KR" altLang="en-US" sz="1600" dirty="0">
                          <a:latin typeface="+mn-lt"/>
                          <a:ea typeface="휴먼고딕" panose="02010504000101010101" pitchFamily="2" charset="-127"/>
                          <a:cs typeface="Calibri" panose="020F0502020204030204" pitchFamily="34" charset="0"/>
                        </a:rPr>
                        <a:t>높음</a:t>
                      </a:r>
                      <a:r>
                        <a:rPr lang="en-US" altLang="ko-KR" sz="1600" dirty="0"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(&gt;3))</a:t>
                      </a:r>
                      <a:endParaRPr lang="en-US" sz="1600" dirty="0"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+mn-lt"/>
                          <a:ea typeface="휴먼고딕" panose="02010504000101010101"/>
                          <a:cs typeface="Calibri" panose="020F0502020204030204" pitchFamily="34" charset="0"/>
                        </a:rPr>
                        <a:t>범주형</a:t>
                      </a:r>
                      <a:endParaRPr lang="en-US" sz="1600" dirty="0">
                        <a:latin typeface="+mn-lt"/>
                        <a:ea typeface="휴먼고딕" panose="02010504000101010101"/>
                        <a:cs typeface="Calibri" panose="020F050202020403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602337"/>
                  </a:ext>
                </a:extLst>
              </a:tr>
              <a:tr h="3940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Duration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>
                          <a:latin typeface="+mn-lt"/>
                          <a:ea typeface="휴먼고딕" panose="02010504000101010101" pitchFamily="2" charset="-127"/>
                          <a:cs typeface="Calibri" panose="020F0502020204030204" pitchFamily="34" charset="0"/>
                        </a:rPr>
                        <a:t>산불 지속 기간 </a:t>
                      </a:r>
                      <a:r>
                        <a:rPr lang="en-US" sz="1600" dirty="0"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(1-38)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>
                          <a:latin typeface="+mn-lt"/>
                          <a:ea typeface="휴먼고딕" panose="02010504000101010101" pitchFamily="2" charset="-127"/>
                          <a:cs typeface="Calibri" panose="020F0502020204030204" pitchFamily="34" charset="0"/>
                        </a:rPr>
                        <a:t>날</a:t>
                      </a:r>
                      <a:endParaRPr lang="en-US" sz="1600" dirty="0"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휴먼고딕" panose="02010504000101010101"/>
                          <a:cs typeface="+mn-cs"/>
                        </a:rPr>
                        <a:t>수치형</a:t>
                      </a:r>
                      <a:endParaRPr lang="en-US" sz="1600" dirty="0">
                        <a:latin typeface="+mn-lt"/>
                        <a:ea typeface="휴먼고딕" panose="02010504000101010101"/>
                        <a:cs typeface="Calibri" panose="020F050202020403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4405941"/>
                  </a:ext>
                </a:extLst>
              </a:tr>
              <a:tr h="11334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Direction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>
                          <a:latin typeface="+mn-lt"/>
                          <a:ea typeface="휴먼고딕" panose="02010504000101010101" pitchFamily="2" charset="-127"/>
                          <a:cs typeface="Calibri" panose="020F0502020204030204" pitchFamily="34" charset="0"/>
                        </a:rPr>
                        <a:t>확산의 주된 방향은 며칠 동안 발생한 산불에 대해서만 제공됩니다</a:t>
                      </a:r>
                      <a:r>
                        <a:rPr lang="en-US" altLang="ko-KR" sz="1600" dirty="0"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. (0)</a:t>
                      </a:r>
                      <a:r>
                        <a:rPr lang="ko-KR" altLang="en-US" sz="1600" dirty="0">
                          <a:latin typeface="+mn-lt"/>
                          <a:ea typeface="휴먼고딕" panose="02010504000101010101" pitchFamily="2" charset="-127"/>
                          <a:cs typeface="Calibri" panose="020F0502020204030204" pitchFamily="34" charset="0"/>
                        </a:rPr>
                        <a:t>은 데이터가 없음을 나타냅니다</a:t>
                      </a:r>
                      <a:r>
                        <a:rPr lang="en-US" altLang="ko-KR" sz="1600" dirty="0"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. (</a:t>
                      </a:r>
                      <a:r>
                        <a:rPr lang="ko-KR" altLang="en-US" sz="1600" dirty="0">
                          <a:latin typeface="+mn-lt"/>
                          <a:ea typeface="휴먼고딕" panose="02010504000101010101" pitchFamily="2" charset="-127"/>
                          <a:cs typeface="Calibri" panose="020F0502020204030204" pitchFamily="34" charset="0"/>
                        </a:rPr>
                        <a:t>북쪽</a:t>
                      </a:r>
                      <a:r>
                        <a:rPr lang="en-US" altLang="ko-KR" sz="1600" dirty="0"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ko-KR" altLang="en-US" sz="1600" dirty="0">
                          <a:latin typeface="+mn-lt"/>
                          <a:ea typeface="휴먼고딕" panose="02010504000101010101" pitchFamily="2" charset="-127"/>
                          <a:cs typeface="Calibri" panose="020F0502020204030204" pitchFamily="34" charset="0"/>
                        </a:rPr>
                        <a:t>북동쪽</a:t>
                      </a:r>
                      <a:r>
                        <a:rPr lang="en-US" altLang="ko-KR" sz="1600" dirty="0"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ko-KR" altLang="en-US" sz="1600" dirty="0">
                          <a:latin typeface="+mn-lt"/>
                          <a:ea typeface="휴먼고딕" panose="02010504000101010101" pitchFamily="2" charset="-127"/>
                          <a:cs typeface="Calibri" panose="020F0502020204030204" pitchFamily="34" charset="0"/>
                        </a:rPr>
                        <a:t>동쪽</a:t>
                      </a:r>
                      <a:r>
                        <a:rPr lang="en-US" altLang="ko-KR" sz="1600" dirty="0"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ko-KR" altLang="en-US" sz="1600" dirty="0">
                          <a:latin typeface="+mn-lt"/>
                          <a:ea typeface="휴먼고딕" panose="02010504000101010101" pitchFamily="2" charset="-127"/>
                          <a:cs typeface="Calibri" panose="020F0502020204030204" pitchFamily="34" charset="0"/>
                        </a:rPr>
                        <a:t>남동쪽</a:t>
                      </a:r>
                      <a:r>
                        <a:rPr lang="en-US" altLang="ko-KR" sz="1600" dirty="0"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ko-KR" altLang="en-US" sz="1600" dirty="0">
                          <a:latin typeface="+mn-lt"/>
                          <a:ea typeface="휴먼고딕" panose="02010504000101010101" pitchFamily="2" charset="-127"/>
                          <a:cs typeface="Calibri" panose="020F0502020204030204" pitchFamily="34" charset="0"/>
                        </a:rPr>
                        <a:t>남쪽</a:t>
                      </a:r>
                      <a:r>
                        <a:rPr lang="en-US" altLang="ko-KR" sz="1600" dirty="0"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ko-KR" altLang="en-US" sz="1600" dirty="0">
                          <a:latin typeface="+mn-lt"/>
                          <a:ea typeface="휴먼고딕" panose="02010504000101010101" pitchFamily="2" charset="-127"/>
                          <a:cs typeface="Calibri" panose="020F0502020204030204" pitchFamily="34" charset="0"/>
                        </a:rPr>
                        <a:t>남서쪽</a:t>
                      </a:r>
                      <a:r>
                        <a:rPr lang="en-US" altLang="ko-KR" sz="1600" dirty="0"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ko-KR" altLang="en-US" sz="1600" dirty="0">
                          <a:latin typeface="+mn-lt"/>
                          <a:ea typeface="휴먼고딕" panose="02010504000101010101" pitchFamily="2" charset="-127"/>
                          <a:cs typeface="Calibri" panose="020F0502020204030204" pitchFamily="34" charset="0"/>
                        </a:rPr>
                        <a:t>서쪽</a:t>
                      </a:r>
                      <a:r>
                        <a:rPr lang="en-US" altLang="ko-KR" sz="1600" dirty="0"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ko-KR" altLang="en-US" sz="1600" dirty="0">
                          <a:latin typeface="+mn-lt"/>
                          <a:ea typeface="휴먼고딕" panose="02010504000101010101" pitchFamily="2" charset="-127"/>
                          <a:cs typeface="Calibri" panose="020F0502020204030204" pitchFamily="34" charset="0"/>
                        </a:rPr>
                        <a:t>북서쪽</a:t>
                      </a:r>
                      <a:r>
                        <a:rPr lang="en-US" altLang="ko-KR" sz="1600" dirty="0"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  <a:endParaRPr lang="en-US" sz="1600" dirty="0"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+mn-lt"/>
                          <a:ea typeface="휴먼고딕" panose="02010504000101010101" pitchFamily="2" charset="-127"/>
                          <a:cs typeface="Times New Roman" panose="02020603050405020304" pitchFamily="18" charset="0"/>
                        </a:rPr>
                        <a:t>기본 방향</a:t>
                      </a:r>
                      <a:endParaRPr lang="en-US" sz="1600" dirty="0"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endParaRPr lang="en-US" sz="1600" dirty="0"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+mn-lt"/>
                          <a:ea typeface="휴먼고딕" panose="02010504000101010101"/>
                          <a:cs typeface="Calibri" panose="020F0502020204030204" pitchFamily="34" charset="0"/>
                        </a:rPr>
                        <a:t>범주형</a:t>
                      </a:r>
                      <a:endParaRPr lang="en-US" sz="1600" dirty="0">
                        <a:latin typeface="+mn-lt"/>
                        <a:ea typeface="휴먼고딕" panose="02010504000101010101"/>
                        <a:cs typeface="Calibri" panose="020F050202020403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3154050"/>
                  </a:ext>
                </a:extLst>
              </a:tr>
            </a:tbl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2C90867-37D0-4D73-D49B-878384514387}"/>
              </a:ext>
            </a:extLst>
          </p:cNvPr>
          <p:cNvCxnSpPr>
            <a:cxnSpLocks/>
          </p:cNvCxnSpPr>
          <p:nvPr/>
        </p:nvCxnSpPr>
        <p:spPr>
          <a:xfrm>
            <a:off x="445516" y="723053"/>
            <a:ext cx="11238484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AD083178-D7D5-378A-7E34-DFC7E3CAE408}"/>
              </a:ext>
            </a:extLst>
          </p:cNvPr>
          <p:cNvSpPr txBox="1">
            <a:spLocks/>
          </p:cNvSpPr>
          <p:nvPr/>
        </p:nvSpPr>
        <p:spPr>
          <a:xfrm>
            <a:off x="445516" y="92234"/>
            <a:ext cx="9688296" cy="5546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1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데이터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7D95ACC-6544-8014-7C8C-70707BFD0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00F40-BA61-4A14-A1E9-04391C3902E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9848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23221FB-1805-372E-8D96-560186298DF6}"/>
              </a:ext>
            </a:extLst>
          </p:cNvPr>
          <p:cNvSpPr txBox="1"/>
          <p:nvPr/>
        </p:nvSpPr>
        <p:spPr>
          <a:xfrm>
            <a:off x="445516" y="1213221"/>
            <a:ext cx="11512803" cy="49030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독립변수</a:t>
            </a: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44A89D9-1ECF-48B1-8018-6E92D0149D27}"/>
              </a:ext>
            </a:extLst>
          </p:cNvPr>
          <p:cNvCxnSpPr>
            <a:cxnSpLocks/>
          </p:cNvCxnSpPr>
          <p:nvPr/>
        </p:nvCxnSpPr>
        <p:spPr>
          <a:xfrm>
            <a:off x="445516" y="723053"/>
            <a:ext cx="11238484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5A5A0E0-2470-4A6D-F23E-15EAB594CE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0326212"/>
              </p:ext>
            </p:extLst>
          </p:nvPr>
        </p:nvGraphicFramePr>
        <p:xfrm>
          <a:off x="922020" y="1836018"/>
          <a:ext cx="10347960" cy="460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84841">
                  <a:extLst>
                    <a:ext uri="{9D8B030D-6E8A-4147-A177-3AD203B41FA5}">
                      <a16:colId xmlns:a16="http://schemas.microsoft.com/office/drawing/2014/main" val="1965767031"/>
                    </a:ext>
                  </a:extLst>
                </a:gridCol>
                <a:gridCol w="4438525">
                  <a:extLst>
                    <a:ext uri="{9D8B030D-6E8A-4147-A177-3AD203B41FA5}">
                      <a16:colId xmlns:a16="http://schemas.microsoft.com/office/drawing/2014/main" val="2721049461"/>
                    </a:ext>
                  </a:extLst>
                </a:gridCol>
                <a:gridCol w="1924516">
                  <a:extLst>
                    <a:ext uri="{9D8B030D-6E8A-4147-A177-3AD203B41FA5}">
                      <a16:colId xmlns:a16="http://schemas.microsoft.com/office/drawing/2014/main" val="2354628845"/>
                    </a:ext>
                  </a:extLst>
                </a:gridCol>
                <a:gridCol w="1400078">
                  <a:extLst>
                    <a:ext uri="{9D8B030D-6E8A-4147-A177-3AD203B41FA5}">
                      <a16:colId xmlns:a16="http://schemas.microsoft.com/office/drawing/2014/main" val="4162064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Attribute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Units/Format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latin typeface="+mn-lt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Type</a:t>
                      </a:r>
                      <a:endParaRPr lang="en-US" sz="1600" b="1" dirty="0"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7338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Temperature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>
                          <a:latin typeface="+mn-lt"/>
                          <a:ea typeface="휴먼고딕" panose="02010504000101010101" pitchFamily="2" charset="-127"/>
                          <a:cs typeface="Times New Roman" panose="02020603050405020304" pitchFamily="18" charset="0"/>
                        </a:rPr>
                        <a:t>오늘의 평균 기온 </a:t>
                      </a:r>
                      <a:r>
                        <a:rPr lang="en-US" sz="1600">
                          <a:latin typeface="+mn-lt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(9.9-41</a:t>
                      </a:r>
                      <a:r>
                        <a:rPr lang="en-US" sz="1600" dirty="0">
                          <a:latin typeface="+mn-lt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°C</a:t>
                      </a:r>
                      <a:endParaRPr lang="en-US" sz="1600" dirty="0"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휴먼고딕" panose="02010504000101010101"/>
                          <a:cs typeface="+mn-cs"/>
                        </a:rPr>
                        <a:t>수치형</a:t>
                      </a:r>
                      <a:endParaRPr lang="en-US" sz="1600" dirty="0">
                        <a:latin typeface="+mn-lt"/>
                        <a:ea typeface="휴먼고딕" panose="02010504000101010101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0296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Dew 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600" dirty="0">
                          <a:latin typeface="+mn-lt"/>
                          <a:ea typeface="휴먼고딕" panose="02010504000101010101" pitchFamily="2" charset="-127"/>
                          <a:cs typeface="Times New Roman" panose="02020603050405020304" pitchFamily="18" charset="0"/>
                        </a:rPr>
                        <a:t>오늘의 평균 이슬점 </a:t>
                      </a:r>
                      <a:r>
                        <a:rPr lang="en-US" sz="1600" dirty="0">
                          <a:latin typeface="+mn-lt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(1-27)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°C</a:t>
                      </a:r>
                      <a:endParaRPr lang="en-US" sz="1600" dirty="0"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휴먼고딕" panose="02010504000101010101"/>
                          <a:cs typeface="+mn-cs"/>
                        </a:rPr>
                        <a:t>수치형</a:t>
                      </a:r>
                      <a:endParaRPr lang="en-US" sz="1600" dirty="0">
                        <a:latin typeface="+mn-lt"/>
                        <a:ea typeface="휴먼고딕" panose="02010504000101010101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059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Humidity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600" dirty="0">
                          <a:latin typeface="+mn-lt"/>
                          <a:ea typeface="휴먼고딕" panose="02010504000101010101" pitchFamily="2" charset="-127"/>
                          <a:cs typeface="Times New Roman" panose="02020603050405020304" pitchFamily="18" charset="0"/>
                        </a:rPr>
                        <a:t>오늘의 평균 습도 </a:t>
                      </a:r>
                      <a:r>
                        <a:rPr lang="en-US" sz="1600">
                          <a:latin typeface="+mn-lt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(11.7-100</a:t>
                      </a:r>
                      <a:r>
                        <a:rPr lang="en-US" sz="1600" dirty="0">
                          <a:latin typeface="+mn-lt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endParaRPr lang="en-US" sz="1600" dirty="0"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휴먼고딕" panose="02010504000101010101"/>
                          <a:cs typeface="+mn-cs"/>
                        </a:rPr>
                        <a:t>수치형</a:t>
                      </a:r>
                      <a:endParaRPr lang="en-US" sz="1600" dirty="0">
                        <a:latin typeface="+mn-lt"/>
                        <a:ea typeface="휴먼고딕" panose="02010504000101010101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599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Wind 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600" dirty="0">
                          <a:latin typeface="+mn-lt"/>
                          <a:ea typeface="휴먼고딕" panose="02010504000101010101" pitchFamily="2" charset="-127"/>
                          <a:cs typeface="Times New Roman" panose="02020603050405020304" pitchFamily="18" charset="0"/>
                        </a:rPr>
                        <a:t>오늘의 평균 풍속 </a:t>
                      </a:r>
                      <a:r>
                        <a:rPr lang="en-US" sz="1600" dirty="0">
                          <a:latin typeface="+mn-lt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(0.9-33.2)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km/h</a:t>
                      </a:r>
                      <a:endParaRPr lang="en-US" sz="1600" dirty="0"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휴먼고딕" panose="02010504000101010101"/>
                          <a:cs typeface="+mn-cs"/>
                        </a:rPr>
                        <a:t>수치형</a:t>
                      </a:r>
                      <a:endParaRPr lang="en-US" sz="1600" dirty="0">
                        <a:latin typeface="+mn-lt"/>
                        <a:ea typeface="휴먼고딕" panose="02010504000101010101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02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Pressure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600" dirty="0">
                          <a:latin typeface="+mn-lt"/>
                          <a:ea typeface="휴먼고딕" panose="02010504000101010101" pitchFamily="2" charset="-127"/>
                          <a:cs typeface="Times New Roman" panose="02020603050405020304" pitchFamily="18" charset="0"/>
                        </a:rPr>
                        <a:t>오늘의 평균 기압 </a:t>
                      </a:r>
                      <a:r>
                        <a:rPr lang="en-US" sz="1600" dirty="0">
                          <a:latin typeface="+mn-lt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(951.7-1020.1)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hPa</a:t>
                      </a:r>
                      <a:endParaRPr lang="en-US" sz="1600" dirty="0"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휴먼고딕" panose="02010504000101010101"/>
                          <a:cs typeface="+mn-cs"/>
                        </a:rPr>
                        <a:t>수치형</a:t>
                      </a:r>
                      <a:endParaRPr lang="en-US" sz="1600" dirty="0">
                        <a:latin typeface="+mn-lt"/>
                        <a:ea typeface="휴먼고딕" panose="02010504000101010101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405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+mn-lt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Precipitation</a:t>
                      </a:r>
                      <a:endParaRPr lang="en-US" sz="1600" dirty="0"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>
                          <a:latin typeface="+mn-lt"/>
                          <a:ea typeface="휴먼고딕" panose="02010504000101010101" pitchFamily="2" charset="-127"/>
                          <a:cs typeface="Times New Roman" panose="02020603050405020304" pitchFamily="18" charset="0"/>
                        </a:rPr>
                        <a:t>오늘의 평균 강수량 </a:t>
                      </a:r>
                      <a:r>
                        <a:rPr lang="en-US" sz="1600">
                          <a:latin typeface="+mn-lt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(0-51.1</a:t>
                      </a:r>
                      <a:r>
                        <a:rPr lang="en-US" sz="1600" dirty="0">
                          <a:latin typeface="+mn-lt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mm</a:t>
                      </a:r>
                      <a:endParaRPr lang="en-US" sz="1600" dirty="0"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휴먼고딕" panose="02010504000101010101"/>
                          <a:cs typeface="+mn-cs"/>
                        </a:rPr>
                        <a:t>수치형</a:t>
                      </a:r>
                      <a:endParaRPr lang="en-US" sz="1600" dirty="0">
                        <a:latin typeface="+mn-lt"/>
                        <a:ea typeface="휴먼고딕" panose="02010504000101010101"/>
                        <a:cs typeface="Times New Roman" panose="02020603050405020304" pitchFamily="18" charset="0"/>
                      </a:endParaRPr>
                    </a:p>
                  </a:txBody>
                  <a:tcPr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05661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+mn-lt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Temperature_yesterday</a:t>
                      </a:r>
                      <a:endParaRPr lang="en-US" sz="1600" dirty="0"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>
                          <a:latin typeface="+mn-lt"/>
                          <a:ea typeface="휴먼고딕" panose="02010504000101010101" pitchFamily="2" charset="-127"/>
                          <a:cs typeface="Times New Roman" panose="02020603050405020304" pitchFamily="18" charset="0"/>
                        </a:rPr>
                        <a:t>어제 평균 기온 </a:t>
                      </a:r>
                      <a:r>
                        <a:rPr lang="en-US" sz="1600">
                          <a:latin typeface="+mn-lt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(12.2-42</a:t>
                      </a:r>
                      <a:r>
                        <a:rPr lang="en-US" sz="1600" dirty="0">
                          <a:latin typeface="+mn-lt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°C</a:t>
                      </a:r>
                      <a:endParaRPr lang="en-US" sz="1600" dirty="0"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휴먼고딕" panose="02010504000101010101"/>
                          <a:cs typeface="+mn-cs"/>
                        </a:rPr>
                        <a:t>수치형</a:t>
                      </a:r>
                      <a:endParaRPr lang="en-US" sz="1600" dirty="0">
                        <a:latin typeface="+mn-lt"/>
                        <a:ea typeface="휴먼고딕" panose="02010504000101010101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8336837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Dew </a:t>
                      </a:r>
                      <a:r>
                        <a:rPr lang="en-US" sz="1600" dirty="0" err="1">
                          <a:latin typeface="+mn-lt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Point_yesterday</a:t>
                      </a:r>
                      <a:endParaRPr lang="en-US" sz="1600" dirty="0"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>
                          <a:latin typeface="+mn-lt"/>
                          <a:ea typeface="휴먼고딕" panose="02010504000101010101" pitchFamily="2" charset="-127"/>
                          <a:cs typeface="Times New Roman" panose="02020603050405020304" pitchFamily="18" charset="0"/>
                        </a:rPr>
                        <a:t>어제 평균 이슬점 </a:t>
                      </a:r>
                      <a:r>
                        <a:rPr lang="en-US" sz="1600" dirty="0">
                          <a:latin typeface="+mn-lt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(1-27)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°C</a:t>
                      </a:r>
                      <a:endParaRPr lang="en-US" sz="1600" dirty="0"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휴먼고딕" panose="02010504000101010101"/>
                          <a:cs typeface="+mn-cs"/>
                        </a:rPr>
                        <a:t>수치형</a:t>
                      </a:r>
                      <a:endParaRPr lang="en-US" sz="1600" dirty="0">
                        <a:latin typeface="+mn-lt"/>
                        <a:ea typeface="휴먼고딕" panose="02010504000101010101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9613301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+mn-lt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Humidity_yesterday</a:t>
                      </a:r>
                      <a:endParaRPr lang="en-US" sz="1600" dirty="0"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>
                          <a:latin typeface="+mn-lt"/>
                          <a:ea typeface="휴먼고딕" panose="02010504000101010101" pitchFamily="2" charset="-127"/>
                          <a:cs typeface="Times New Roman" panose="02020603050405020304" pitchFamily="18" charset="0"/>
                        </a:rPr>
                        <a:t>어제 평균 습도 </a:t>
                      </a:r>
                      <a:r>
                        <a:rPr lang="en-US" sz="1600">
                          <a:latin typeface="+mn-lt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(11-94.7</a:t>
                      </a:r>
                      <a:r>
                        <a:rPr lang="en-US" sz="1600" dirty="0">
                          <a:latin typeface="+mn-lt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endParaRPr lang="en-US" sz="1600" dirty="0"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휴먼고딕" panose="02010504000101010101"/>
                          <a:cs typeface="+mn-cs"/>
                        </a:rPr>
                        <a:t>수치형</a:t>
                      </a:r>
                      <a:endParaRPr lang="en-US" sz="1600" dirty="0">
                        <a:latin typeface="+mn-lt"/>
                        <a:ea typeface="휴먼고딕" panose="02010504000101010101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5225885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Wind </a:t>
                      </a:r>
                      <a:r>
                        <a:rPr lang="en-US" sz="1600" dirty="0" err="1">
                          <a:latin typeface="+mn-lt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Speed_yesterday</a:t>
                      </a:r>
                      <a:endParaRPr lang="en-US" sz="1600" dirty="0"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>
                          <a:latin typeface="+mn-lt"/>
                          <a:ea typeface="휴먼고딕" panose="02010504000101010101" pitchFamily="2" charset="-127"/>
                          <a:cs typeface="Times New Roman" panose="02020603050405020304" pitchFamily="18" charset="0"/>
                        </a:rPr>
                        <a:t>어제 평균 풍속 </a:t>
                      </a:r>
                      <a:r>
                        <a:rPr lang="en-US" sz="1600">
                          <a:latin typeface="+mn-lt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(1-61.2</a:t>
                      </a:r>
                      <a:r>
                        <a:rPr lang="en-US" sz="1600" dirty="0">
                          <a:latin typeface="+mn-lt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km/h</a:t>
                      </a:r>
                      <a:endParaRPr lang="en-US" sz="1600" dirty="0"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휴먼고딕" panose="02010504000101010101"/>
                          <a:cs typeface="+mn-cs"/>
                        </a:rPr>
                        <a:t>수치형</a:t>
                      </a:r>
                      <a:endParaRPr lang="en-US" sz="1600" dirty="0">
                        <a:latin typeface="+mn-lt"/>
                        <a:ea typeface="휴먼고딕" panose="02010504000101010101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7398535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+mn-lt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Pressure_yesterday</a:t>
                      </a:r>
                      <a:endParaRPr lang="en-US" sz="1600" dirty="0"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>
                          <a:latin typeface="+mn-lt"/>
                          <a:ea typeface="휴먼고딕" panose="02010504000101010101" pitchFamily="2" charset="-127"/>
                          <a:cs typeface="Times New Roman" panose="02020603050405020304" pitchFamily="18" charset="0"/>
                        </a:rPr>
                        <a:t>어제 평균 기압 </a:t>
                      </a:r>
                      <a:r>
                        <a:rPr lang="en-US" sz="1600" dirty="0">
                          <a:latin typeface="+mn-lt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(955.2-1020.6)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hPa</a:t>
                      </a:r>
                      <a:endParaRPr lang="en-US" sz="1600" dirty="0"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휴먼고딕" panose="02010504000101010101"/>
                          <a:cs typeface="+mn-cs"/>
                        </a:rPr>
                        <a:t>수치형</a:t>
                      </a:r>
                      <a:endParaRPr lang="en-US" sz="1600" dirty="0">
                        <a:latin typeface="+mn-lt"/>
                        <a:ea typeface="휴먼고딕" panose="02010504000101010101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9884158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+mn-lt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Precipitation_yesterday</a:t>
                      </a:r>
                      <a:endParaRPr lang="en-US" sz="1600" dirty="0"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>
                          <a:latin typeface="+mn-lt"/>
                          <a:ea typeface="휴먼고딕" panose="02010504000101010101" pitchFamily="2" charset="-127"/>
                          <a:cs typeface="Times New Roman" panose="02020603050405020304" pitchFamily="18" charset="0"/>
                        </a:rPr>
                        <a:t>어제 평균 강수량 </a:t>
                      </a:r>
                      <a:r>
                        <a:rPr lang="en-US" sz="1600" dirty="0">
                          <a:latin typeface="+mn-lt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(0-47)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mm</a:t>
                      </a:r>
                      <a:endParaRPr lang="en-US" sz="1600" dirty="0"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휴먼고딕" panose="02010504000101010101"/>
                          <a:cs typeface="+mn-cs"/>
                        </a:rPr>
                        <a:t>수치형</a:t>
                      </a:r>
                      <a:endParaRPr lang="en-US" sz="1600" dirty="0">
                        <a:latin typeface="+mn-lt"/>
                        <a:ea typeface="휴먼고딕" panose="02010504000101010101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5233792"/>
                  </a:ext>
                </a:extLst>
              </a:tr>
            </a:tbl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6B5B0147-5C85-ADEC-330A-2A8262F86FA0}"/>
              </a:ext>
            </a:extLst>
          </p:cNvPr>
          <p:cNvSpPr txBox="1">
            <a:spLocks/>
          </p:cNvSpPr>
          <p:nvPr/>
        </p:nvSpPr>
        <p:spPr>
          <a:xfrm>
            <a:off x="445516" y="92234"/>
            <a:ext cx="9688296" cy="5546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1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데이터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A981B97-0872-0BED-EC11-7404361AD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00F40-BA61-4A14-A1E9-04391C3902E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8329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23221FB-1805-372E-8D96-560186298DF6}"/>
              </a:ext>
            </a:extLst>
          </p:cNvPr>
          <p:cNvSpPr txBox="1"/>
          <p:nvPr/>
        </p:nvSpPr>
        <p:spPr>
          <a:xfrm>
            <a:off x="445516" y="1213221"/>
            <a:ext cx="11512803" cy="49030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5A5A0E0-2470-4A6D-F23E-15EAB594CE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3445134"/>
              </p:ext>
            </p:extLst>
          </p:nvPr>
        </p:nvGraphicFramePr>
        <p:xfrm>
          <a:off x="1021083" y="1939839"/>
          <a:ext cx="10149835" cy="45999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29558">
                  <a:extLst>
                    <a:ext uri="{9D8B030D-6E8A-4147-A177-3AD203B41FA5}">
                      <a16:colId xmlns:a16="http://schemas.microsoft.com/office/drawing/2014/main" val="1965767031"/>
                    </a:ext>
                  </a:extLst>
                </a:gridCol>
                <a:gridCol w="4429760">
                  <a:extLst>
                    <a:ext uri="{9D8B030D-6E8A-4147-A177-3AD203B41FA5}">
                      <a16:colId xmlns:a16="http://schemas.microsoft.com/office/drawing/2014/main" val="2721049461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354628845"/>
                    </a:ext>
                  </a:extLst>
                </a:gridCol>
                <a:gridCol w="1244597">
                  <a:extLst>
                    <a:ext uri="{9D8B030D-6E8A-4147-A177-3AD203B41FA5}">
                      <a16:colId xmlns:a16="http://schemas.microsoft.com/office/drawing/2014/main" val="416206458"/>
                    </a:ext>
                  </a:extLst>
                </a:gridCol>
              </a:tblGrid>
              <a:tr h="38072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Attribute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Description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Units/Format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latin typeface="+mn-lt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Type</a:t>
                      </a:r>
                      <a:endParaRPr lang="en-US" sz="1600" b="1" dirty="0">
                        <a:latin typeface="+mn-lt"/>
                        <a:ea typeface="Cambria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7338520"/>
                  </a:ext>
                </a:extLst>
              </a:tr>
              <a:tr h="380725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+mn-lt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Temperature_two_days_before</a:t>
                      </a:r>
                      <a:endParaRPr lang="en-US" sz="1600" dirty="0">
                        <a:latin typeface="+mn-lt"/>
                        <a:ea typeface="Cambria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>
                          <a:latin typeface="+mn-lt"/>
                          <a:ea typeface="휴먼고딕" panose="02010504000101010101" pitchFamily="2" charset="-127"/>
                          <a:cs typeface="Calibri" panose="020F0502020204030204" pitchFamily="34" charset="0"/>
                        </a:rPr>
                        <a:t>이틀전 평균기온 </a:t>
                      </a:r>
                      <a:r>
                        <a:rPr lang="en-US" sz="1600" dirty="0">
                          <a:latin typeface="+mn-lt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(13.2-41)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°C</a:t>
                      </a:r>
                      <a:endParaRPr lang="en-US" sz="1600" dirty="0">
                        <a:latin typeface="+mn-lt"/>
                        <a:ea typeface="Cambria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휴먼고딕" panose="02010504000101010101"/>
                          <a:cs typeface="+mn-cs"/>
                        </a:rPr>
                        <a:t>수치형</a:t>
                      </a:r>
                      <a:endParaRPr lang="en-US" sz="1600" dirty="0">
                        <a:latin typeface="+mn-lt"/>
                        <a:ea typeface="휴먼고딕" panose="02010504000101010101"/>
                        <a:cs typeface="Calibri" panose="020F050202020403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0296072"/>
                  </a:ext>
                </a:extLst>
              </a:tr>
              <a:tr h="380725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Dew </a:t>
                      </a:r>
                      <a:r>
                        <a:rPr lang="en-US" sz="1600" dirty="0" err="1">
                          <a:latin typeface="+mn-lt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Point_two_days_before</a:t>
                      </a:r>
                      <a:endParaRPr lang="en-US" sz="1600" dirty="0">
                        <a:latin typeface="+mn-lt"/>
                        <a:ea typeface="Cambria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600" dirty="0">
                          <a:latin typeface="+mn-lt"/>
                          <a:ea typeface="휴먼고딕" panose="02010504000101010101" pitchFamily="2" charset="-127"/>
                          <a:cs typeface="Calibri" panose="020F0502020204030204" pitchFamily="34" charset="0"/>
                        </a:rPr>
                        <a:t>이틀전 </a:t>
                      </a:r>
                      <a:r>
                        <a:rPr lang="ko-KR" altLang="en-US" sz="1600" dirty="0">
                          <a:latin typeface="+mn-lt"/>
                          <a:ea typeface="휴먼고딕" panose="02010504000101010101" pitchFamily="2" charset="-127"/>
                          <a:cs typeface="Times New Roman" panose="02020603050405020304" pitchFamily="18" charset="0"/>
                        </a:rPr>
                        <a:t>평균 이슬점 </a:t>
                      </a:r>
                      <a:r>
                        <a:rPr lang="en-US" sz="1600">
                          <a:latin typeface="+mn-lt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(0.4-26.7</a:t>
                      </a:r>
                      <a:r>
                        <a:rPr lang="en-US" sz="1600" dirty="0">
                          <a:latin typeface="+mn-lt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°C</a:t>
                      </a:r>
                      <a:endParaRPr lang="en-US" sz="1600" dirty="0">
                        <a:latin typeface="+mn-lt"/>
                        <a:ea typeface="Cambria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휴먼고딕" panose="02010504000101010101"/>
                          <a:cs typeface="+mn-cs"/>
                        </a:rPr>
                        <a:t>수치형</a:t>
                      </a:r>
                      <a:endParaRPr lang="en-US" sz="1600" dirty="0">
                        <a:latin typeface="+mn-lt"/>
                        <a:ea typeface="휴먼고딕" panose="02010504000101010101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059192"/>
                  </a:ext>
                </a:extLst>
              </a:tr>
              <a:tr h="380725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+mn-lt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Humidity_two_days_before</a:t>
                      </a:r>
                      <a:endParaRPr lang="en-US" sz="1600" dirty="0">
                        <a:latin typeface="+mn-lt"/>
                        <a:ea typeface="Cambria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600" dirty="0">
                          <a:latin typeface="+mn-lt"/>
                          <a:ea typeface="휴먼고딕" panose="02010504000101010101" pitchFamily="2" charset="-127"/>
                          <a:cs typeface="Calibri" panose="020F0502020204030204" pitchFamily="34" charset="0"/>
                        </a:rPr>
                        <a:t>이틀전 </a:t>
                      </a:r>
                      <a:r>
                        <a:rPr lang="ko-KR" altLang="en-US" sz="1600" dirty="0">
                          <a:latin typeface="+mn-lt"/>
                          <a:ea typeface="휴먼고딕" panose="02010504000101010101" pitchFamily="2" charset="-127"/>
                          <a:cs typeface="Times New Roman" panose="02020603050405020304" pitchFamily="18" charset="0"/>
                        </a:rPr>
                        <a:t>평균 습도 </a:t>
                      </a:r>
                      <a:r>
                        <a:rPr lang="en-US" sz="1600" dirty="0">
                          <a:latin typeface="+mn-lt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(11-100)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%</a:t>
                      </a:r>
                      <a:endParaRPr lang="en-US" sz="1600" dirty="0">
                        <a:latin typeface="+mn-lt"/>
                        <a:ea typeface="Cambria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휴먼고딕" panose="02010504000101010101"/>
                          <a:cs typeface="+mn-cs"/>
                        </a:rPr>
                        <a:t>수치형</a:t>
                      </a:r>
                      <a:endParaRPr lang="en-US" sz="1600" dirty="0">
                        <a:latin typeface="+mn-lt"/>
                        <a:ea typeface="휴먼고딕" panose="02010504000101010101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599391"/>
                  </a:ext>
                </a:extLst>
              </a:tr>
              <a:tr h="380725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Wind </a:t>
                      </a:r>
                      <a:r>
                        <a:rPr lang="en-US" sz="1600" dirty="0" err="1">
                          <a:latin typeface="+mn-lt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Speed_two_days_before</a:t>
                      </a:r>
                      <a:endParaRPr lang="en-US" sz="1600" dirty="0">
                        <a:latin typeface="+mn-lt"/>
                        <a:ea typeface="Cambria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600" dirty="0">
                          <a:latin typeface="+mn-lt"/>
                          <a:ea typeface="휴먼고딕" panose="02010504000101010101" pitchFamily="2" charset="-127"/>
                          <a:cs typeface="Calibri" panose="020F0502020204030204" pitchFamily="34" charset="0"/>
                        </a:rPr>
                        <a:t>이틀전 </a:t>
                      </a:r>
                      <a:r>
                        <a:rPr lang="ko-KR" altLang="en-US" sz="1600" dirty="0">
                          <a:latin typeface="+mn-lt"/>
                          <a:ea typeface="휴먼고딕" panose="02010504000101010101" pitchFamily="2" charset="-127"/>
                          <a:cs typeface="Times New Roman" panose="02020603050405020304" pitchFamily="18" charset="0"/>
                        </a:rPr>
                        <a:t>평균 풍속 </a:t>
                      </a:r>
                      <a:r>
                        <a:rPr lang="en-US" sz="1600">
                          <a:latin typeface="+mn-lt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(0.5-41.3</a:t>
                      </a:r>
                      <a:r>
                        <a:rPr lang="en-US" sz="1600" dirty="0">
                          <a:latin typeface="+mn-lt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km/h</a:t>
                      </a:r>
                      <a:endParaRPr lang="en-US" sz="1600" dirty="0">
                        <a:latin typeface="+mn-lt"/>
                        <a:ea typeface="Cambria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휴먼고딕" panose="02010504000101010101"/>
                          <a:cs typeface="+mn-cs"/>
                        </a:rPr>
                        <a:t>수치형</a:t>
                      </a:r>
                      <a:endParaRPr lang="en-US" sz="1600" dirty="0">
                        <a:latin typeface="+mn-lt"/>
                        <a:ea typeface="휴먼고딕" panose="02010504000101010101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02337"/>
                  </a:ext>
                </a:extLst>
              </a:tr>
              <a:tr h="380725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+mn-lt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Pressure_two_days_before</a:t>
                      </a:r>
                      <a:endParaRPr lang="en-US" sz="1600" dirty="0">
                        <a:latin typeface="+mn-lt"/>
                        <a:ea typeface="Cambria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>
                          <a:latin typeface="+mn-lt"/>
                          <a:ea typeface="휴먼고딕" panose="02010504000101010101" pitchFamily="2" charset="-127"/>
                          <a:cs typeface="Calibri" panose="020F0502020204030204" pitchFamily="34" charset="0"/>
                        </a:rPr>
                        <a:t>이틀전 </a:t>
                      </a:r>
                      <a:r>
                        <a:rPr lang="ko-KR" altLang="en-US" sz="1600" dirty="0">
                          <a:latin typeface="휴먼고딕" panose="02010504000101010101" pitchFamily="2" charset="-127"/>
                          <a:ea typeface="휴먼고딕" panose="02010504000101010101" pitchFamily="2" charset="-127"/>
                          <a:cs typeface="Times New Roman" panose="02020603050405020304" pitchFamily="18" charset="0"/>
                        </a:rPr>
                        <a:t>평균 기압</a:t>
                      </a:r>
                      <a:r>
                        <a:rPr lang="ko-KR" altLang="en-US" sz="1600" dirty="0">
                          <a:latin typeface="+mn-lt"/>
                          <a:ea typeface="휴먼고딕" panose="02010504000101010101" pitchFamily="2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>
                          <a:latin typeface="+mn-lt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(957.1-1019)</a:t>
                      </a:r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hPa</a:t>
                      </a:r>
                      <a:endParaRPr lang="en-US" sz="1600" dirty="0">
                        <a:latin typeface="+mn-lt"/>
                        <a:ea typeface="Cambria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휴먼고딕" panose="02010504000101010101"/>
                          <a:cs typeface="+mn-cs"/>
                        </a:rPr>
                        <a:t>수치형</a:t>
                      </a:r>
                      <a:endParaRPr lang="en-US" sz="1600" dirty="0">
                        <a:latin typeface="+mn-lt"/>
                        <a:ea typeface="휴먼고딕" panose="02010504000101010101"/>
                        <a:cs typeface="Calibri" panose="020F0502020204030204" pitchFamily="34" charset="0"/>
                      </a:endParaRPr>
                    </a:p>
                  </a:txBody>
                  <a:tcPr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4405941"/>
                  </a:ext>
                </a:extLst>
              </a:tr>
              <a:tr h="344217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+mn-lt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Precipitation_two_days_before</a:t>
                      </a:r>
                      <a:endParaRPr lang="en-US" sz="1600" dirty="0">
                        <a:latin typeface="+mn-lt"/>
                        <a:ea typeface="Cambria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>
                          <a:latin typeface="+mn-lt"/>
                          <a:ea typeface="휴먼고딕" panose="02010504000101010101" pitchFamily="2" charset="-127"/>
                          <a:cs typeface="Calibri" panose="020F0502020204030204" pitchFamily="34" charset="0"/>
                        </a:rPr>
                        <a:t>이틀전 </a:t>
                      </a:r>
                      <a:r>
                        <a:rPr lang="ko-KR" altLang="en-US" sz="1600" dirty="0">
                          <a:latin typeface="+mn-lt"/>
                          <a:ea typeface="휴먼고딕" panose="02010504000101010101" pitchFamily="2" charset="-127"/>
                          <a:cs typeface="Times New Roman" panose="02020603050405020304" pitchFamily="18" charset="0"/>
                        </a:rPr>
                        <a:t>평균 강수량 </a:t>
                      </a:r>
                      <a:r>
                        <a:rPr lang="en-US" sz="1600">
                          <a:latin typeface="+mn-lt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(0-52.8</a:t>
                      </a:r>
                      <a:r>
                        <a:rPr lang="en-US" sz="1600" dirty="0">
                          <a:latin typeface="+mn-lt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mm</a:t>
                      </a:r>
                      <a:endParaRPr lang="en-US" sz="1600" dirty="0">
                        <a:latin typeface="+mn-lt"/>
                        <a:ea typeface="Cambria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휴먼고딕" panose="02010504000101010101"/>
                          <a:cs typeface="+mn-cs"/>
                        </a:rPr>
                        <a:t>수치형</a:t>
                      </a:r>
                      <a:endParaRPr lang="en-US" sz="1600" dirty="0">
                        <a:latin typeface="+mn-lt"/>
                        <a:ea typeface="휴먼고딕" panose="02010504000101010101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0566141"/>
                  </a:ext>
                </a:extLst>
              </a:tr>
              <a:tr h="594557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Wind direction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>
                          <a:latin typeface="+mn-lt"/>
                          <a:ea typeface="휴먼고딕" panose="02010504000101010101" pitchFamily="2" charset="-127"/>
                          <a:cs typeface="Calibri" panose="020F0502020204030204" pitchFamily="34" charset="0"/>
                        </a:rPr>
                        <a:t>평균 풍향 </a:t>
                      </a:r>
                      <a:r>
                        <a:rPr lang="en-US" sz="1600" dirty="0">
                          <a:latin typeface="+mn-lt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(CALM, VAR, N, NNE, NE, ENE, E, ESE, SE, SSE, S, SSW, SW, WSW, W, WNW, NW, NNW)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>
                          <a:latin typeface="+mn-lt"/>
                          <a:ea typeface="휴먼고딕" panose="02010504000101010101" pitchFamily="2" charset="-127"/>
                          <a:cs typeface="Times New Roman" panose="02020603050405020304" pitchFamily="18" charset="0"/>
                        </a:rPr>
                        <a:t>기본 방향</a:t>
                      </a:r>
                      <a:endParaRPr lang="en-US" sz="1600" dirty="0"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+mn-lt"/>
                          <a:ea typeface="휴먼고딕" panose="02010504000101010101"/>
                          <a:cs typeface="Calibri" panose="020F0502020204030204" pitchFamily="34" charset="0"/>
                        </a:rPr>
                        <a:t>범주형</a:t>
                      </a:r>
                      <a:endParaRPr lang="en-US" sz="1600" dirty="0">
                        <a:latin typeface="+mn-lt"/>
                        <a:ea typeface="휴먼고딕" panose="02010504000101010101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7411283"/>
                  </a:ext>
                </a:extLst>
              </a:tr>
              <a:tr h="344217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DEM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>
                          <a:latin typeface="+mn-lt"/>
                          <a:ea typeface="휴먼고딕" panose="02010504000101010101" pitchFamily="2" charset="-127"/>
                          <a:cs typeface="Calibri" panose="020F0502020204030204" pitchFamily="34" charset="0"/>
                        </a:rPr>
                        <a:t>디지털 고도 모델 </a:t>
                      </a:r>
                      <a:r>
                        <a:rPr lang="en-US" sz="1600">
                          <a:latin typeface="+mn-lt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(2.25-2343</a:t>
                      </a:r>
                      <a:r>
                        <a:rPr lang="en-US" sz="1600" dirty="0">
                          <a:latin typeface="+mn-lt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>
                          <a:latin typeface="+mn-lt"/>
                          <a:ea typeface="휴먼고딕" panose="02010504000101010101" pitchFamily="2" charset="-127"/>
                          <a:cs typeface="Calibri" panose="020F0502020204030204" pitchFamily="34" charset="0"/>
                        </a:rPr>
                        <a:t>미터</a:t>
                      </a:r>
                      <a:endParaRPr lang="en-US" sz="1600" dirty="0">
                        <a:latin typeface="+mn-lt"/>
                        <a:ea typeface="Cambria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휴먼고딕" panose="02010504000101010101"/>
                          <a:cs typeface="+mn-cs"/>
                        </a:rPr>
                        <a:t>수치형</a:t>
                      </a:r>
                      <a:endParaRPr lang="en-US" sz="1600" dirty="0">
                        <a:latin typeface="+mn-lt"/>
                        <a:ea typeface="휴먼고딕" panose="02010504000101010101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28205310"/>
                  </a:ext>
                </a:extLst>
              </a:tr>
              <a:tr h="344217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DC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>
                          <a:latin typeface="+mn-lt"/>
                          <a:ea typeface="휴먼고딕" panose="02010504000101010101" pitchFamily="2" charset="-127"/>
                          <a:cs typeface="Calibri" panose="020F0502020204030204" pitchFamily="34" charset="0"/>
                        </a:rPr>
                        <a:t>가뭄 코드 </a:t>
                      </a:r>
                      <a:r>
                        <a:rPr lang="en-US" sz="1600" dirty="0">
                          <a:latin typeface="+mn-lt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(5-163)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n-lt"/>
                        <a:ea typeface="Cambria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휴먼고딕" panose="02010504000101010101"/>
                          <a:cs typeface="+mn-cs"/>
                        </a:rPr>
                        <a:t>수치형</a:t>
                      </a:r>
                      <a:endParaRPr lang="en-US" sz="1600" dirty="0">
                        <a:latin typeface="+mn-lt"/>
                        <a:ea typeface="휴먼고딕" panose="02010504000101010101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9972224"/>
                  </a:ext>
                </a:extLst>
              </a:tr>
              <a:tr h="344217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DMC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>
                          <a:latin typeface="+mn-lt"/>
                          <a:ea typeface="휴먼고딕" panose="02010504000101010101" pitchFamily="2" charset="-127"/>
                          <a:cs typeface="Calibri" panose="020F0502020204030204" pitchFamily="34" charset="0"/>
                        </a:rPr>
                        <a:t>더프 수분 코드 </a:t>
                      </a:r>
                      <a:r>
                        <a:rPr lang="en-US" sz="1600">
                          <a:latin typeface="+mn-lt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(0.25-372</a:t>
                      </a:r>
                      <a:r>
                        <a:rPr lang="en-US" sz="1600" dirty="0">
                          <a:latin typeface="+mn-lt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n-lt"/>
                        <a:ea typeface="Cambria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휴먼고딕" panose="02010504000101010101"/>
                          <a:cs typeface="+mn-cs"/>
                        </a:rPr>
                        <a:t>수치형</a:t>
                      </a:r>
                      <a:endParaRPr lang="en-US" sz="1600" dirty="0">
                        <a:latin typeface="+mn-lt"/>
                        <a:ea typeface="휴먼고딕" panose="02010504000101010101"/>
                        <a:cs typeface="Calibri" panose="020F050202020403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24883389"/>
                  </a:ext>
                </a:extLst>
              </a:tr>
              <a:tr h="344217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FFMC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>
                          <a:latin typeface="+mn-lt"/>
                          <a:ea typeface="휴먼고딕" panose="02010504000101010101" pitchFamily="2" charset="-127"/>
                          <a:cs typeface="Calibri" panose="020F0502020204030204" pitchFamily="34" charset="0"/>
                        </a:rPr>
                        <a:t>미세 연료 수분 코드 </a:t>
                      </a:r>
                      <a:r>
                        <a:rPr lang="en-US" sz="1600" dirty="0">
                          <a:latin typeface="+mn-lt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(16-96)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n-lt"/>
                        <a:ea typeface="Cambria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휴먼고딕" panose="02010504000101010101"/>
                          <a:cs typeface="+mn-cs"/>
                        </a:rPr>
                        <a:t>수치형</a:t>
                      </a:r>
                      <a:endParaRPr lang="en-US" sz="1600" dirty="0">
                        <a:latin typeface="+mn-lt"/>
                        <a:ea typeface="휴먼고딕" panose="02010504000101010101"/>
                        <a:cs typeface="Calibri" panose="020F0502020204030204" pitchFamily="34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0248942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07322F59-D29B-B2BA-0E4A-8677ADF3801D}"/>
              </a:ext>
            </a:extLst>
          </p:cNvPr>
          <p:cNvSpPr txBox="1">
            <a:spLocks/>
          </p:cNvSpPr>
          <p:nvPr/>
        </p:nvSpPr>
        <p:spPr>
          <a:xfrm>
            <a:off x="445516" y="92234"/>
            <a:ext cx="9688296" cy="5546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1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데이터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2787AC-13D5-58F0-1B18-8E4EADD43CE6}"/>
              </a:ext>
            </a:extLst>
          </p:cNvPr>
          <p:cNvCxnSpPr>
            <a:cxnSpLocks/>
          </p:cNvCxnSpPr>
          <p:nvPr/>
        </p:nvCxnSpPr>
        <p:spPr>
          <a:xfrm>
            <a:off x="445516" y="723053"/>
            <a:ext cx="11238484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CB724C6-75DB-1170-F9CF-E716266D5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00F40-BA61-4A14-A1E9-04391C3902E8}" type="slidenum">
              <a:rPr lang="en-US" smtClean="0"/>
              <a:t>18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3221FB-1805-372E-8D96-560186298DF6}"/>
              </a:ext>
            </a:extLst>
          </p:cNvPr>
          <p:cNvSpPr txBox="1"/>
          <p:nvPr/>
        </p:nvSpPr>
        <p:spPr>
          <a:xfrm>
            <a:off x="597916" y="1365621"/>
            <a:ext cx="11512803" cy="49030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독립변수</a:t>
            </a: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75579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23221FB-1805-372E-8D96-560186298DF6}"/>
              </a:ext>
            </a:extLst>
          </p:cNvPr>
          <p:cNvSpPr txBox="1"/>
          <p:nvPr/>
        </p:nvSpPr>
        <p:spPr>
          <a:xfrm>
            <a:off x="445516" y="1213221"/>
            <a:ext cx="11512803" cy="49030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5A5A0E0-2470-4A6D-F23E-15EAB594CE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8972056"/>
              </p:ext>
            </p:extLst>
          </p:nvPr>
        </p:nvGraphicFramePr>
        <p:xfrm>
          <a:off x="1223250" y="2017647"/>
          <a:ext cx="9745501" cy="34943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30594">
                  <a:extLst>
                    <a:ext uri="{9D8B030D-6E8A-4147-A177-3AD203B41FA5}">
                      <a16:colId xmlns:a16="http://schemas.microsoft.com/office/drawing/2014/main" val="1965767031"/>
                    </a:ext>
                  </a:extLst>
                </a:gridCol>
                <a:gridCol w="4749036">
                  <a:extLst>
                    <a:ext uri="{9D8B030D-6E8A-4147-A177-3AD203B41FA5}">
                      <a16:colId xmlns:a16="http://schemas.microsoft.com/office/drawing/2014/main" val="2721049461"/>
                    </a:ext>
                  </a:extLst>
                </a:gridCol>
                <a:gridCol w="1915924">
                  <a:extLst>
                    <a:ext uri="{9D8B030D-6E8A-4147-A177-3AD203B41FA5}">
                      <a16:colId xmlns:a16="http://schemas.microsoft.com/office/drawing/2014/main" val="2354628845"/>
                    </a:ext>
                  </a:extLst>
                </a:gridCol>
                <a:gridCol w="1249947">
                  <a:extLst>
                    <a:ext uri="{9D8B030D-6E8A-4147-A177-3AD203B41FA5}">
                      <a16:colId xmlns:a16="http://schemas.microsoft.com/office/drawing/2014/main" val="416206458"/>
                    </a:ext>
                  </a:extLst>
                </a:gridCol>
              </a:tblGrid>
              <a:tr h="388264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Attribute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Units/Format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Type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7338520"/>
                  </a:ext>
                </a:extLst>
              </a:tr>
              <a:tr h="38826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Slope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>
                          <a:latin typeface="+mn-lt"/>
                          <a:ea typeface="휴먼고딕" panose="02010504000101010101" pitchFamily="2" charset="-127"/>
                          <a:cs typeface="Times New Roman" panose="02020603050405020304" pitchFamily="18" charset="0"/>
                        </a:rPr>
                        <a:t>위치의 경사 </a:t>
                      </a:r>
                      <a:r>
                        <a:rPr lang="en-US" sz="1600" dirty="0">
                          <a:latin typeface="+mn-lt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(0-40)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>
                          <a:latin typeface="+mn-lt"/>
                          <a:ea typeface="휴먼고딕" panose="02010504000101010101" pitchFamily="2" charset="-127"/>
                          <a:cs typeface="Times New Roman" panose="02020603050405020304" pitchFamily="18" charset="0"/>
                        </a:rPr>
                        <a:t>도</a:t>
                      </a:r>
                      <a:endParaRPr lang="en-US" sz="1600" dirty="0"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휴먼고딕" panose="02010504000101010101"/>
                          <a:cs typeface="+mn-cs"/>
                        </a:rPr>
                        <a:t>수치형</a:t>
                      </a:r>
                      <a:endParaRPr lang="en-US" sz="1600" dirty="0">
                        <a:latin typeface="+mn-lt"/>
                        <a:ea typeface="휴먼고딕" panose="02010504000101010101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0296072"/>
                  </a:ext>
                </a:extLst>
              </a:tr>
              <a:tr h="388264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+mn-lt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Aspect_direction</a:t>
                      </a:r>
                      <a:endParaRPr lang="en-US" sz="1600" dirty="0"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600" dirty="0">
                          <a:latin typeface="+mn-lt"/>
                          <a:ea typeface="휴먼고딕" panose="02010504000101010101" pitchFamily="2" charset="-127"/>
                          <a:cs typeface="Times New Roman" panose="02020603050405020304" pitchFamily="18" charset="0"/>
                        </a:rPr>
                        <a:t>위치의 경사 방향 </a:t>
                      </a:r>
                      <a:r>
                        <a:rPr lang="en-US" sz="1600" dirty="0">
                          <a:latin typeface="+mn-lt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(N, NE, E, SE, S, SW, W, NW)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600" dirty="0">
                          <a:latin typeface="+mn-lt"/>
                          <a:ea typeface="휴먼고딕" panose="02010504000101010101" pitchFamily="2" charset="-127"/>
                          <a:cs typeface="Times New Roman" panose="02020603050405020304" pitchFamily="18" charset="0"/>
                        </a:rPr>
                        <a:t>기본 방향</a:t>
                      </a:r>
                      <a:endParaRPr lang="en-US" sz="1600" dirty="0"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600" dirty="0">
                          <a:latin typeface="+mn-lt"/>
                          <a:ea typeface="휴먼고딕" panose="02010504000101010101"/>
                          <a:cs typeface="Times New Roman" panose="02020603050405020304" pitchFamily="18" charset="0"/>
                        </a:rPr>
                        <a:t>범주형</a:t>
                      </a:r>
                      <a:endParaRPr lang="en-US" sz="1600" dirty="0">
                        <a:latin typeface="+mn-lt"/>
                        <a:ea typeface="휴먼고딕" panose="02010504000101010101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059192"/>
                  </a:ext>
                </a:extLst>
              </a:tr>
              <a:tr h="60633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Population density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600" dirty="0">
                          <a:latin typeface="+mn-lt"/>
                          <a:ea typeface="휴먼고딕" panose="02010504000101010101" pitchFamily="2" charset="-127"/>
                          <a:cs typeface="Times New Roman" panose="02020603050405020304" pitchFamily="18" charset="0"/>
                        </a:rPr>
                        <a:t>해당 지역의 인구 밀도 </a:t>
                      </a:r>
                      <a:r>
                        <a:rPr lang="en-US" sz="1600" dirty="0">
                          <a:latin typeface="+mn-lt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(0-2040)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600" dirty="0">
                          <a:latin typeface="+mn-lt"/>
                          <a:ea typeface="휴먼고딕" panose="02010504000101010101" pitchFamily="2" charset="-127"/>
                          <a:cs typeface="Times New Roman" panose="02020603050405020304" pitchFamily="18" charset="0"/>
                        </a:rPr>
                        <a:t>평방킬로미터당 인원수</a:t>
                      </a:r>
                      <a:endParaRPr lang="en-US" sz="1600" dirty="0"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휴먼고딕" panose="02010504000101010101"/>
                          <a:cs typeface="+mn-cs"/>
                        </a:rPr>
                        <a:t>수치형</a:t>
                      </a:r>
                      <a:endParaRPr lang="en-US" sz="1600" dirty="0">
                        <a:latin typeface="+mn-lt"/>
                        <a:ea typeface="휴먼고딕" panose="02010504000101010101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02337"/>
                  </a:ext>
                </a:extLst>
              </a:tr>
              <a:tr h="60633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LU_CODE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600" dirty="0">
                          <a:latin typeface="+mn-lt"/>
                          <a:ea typeface="휴먼고딕" panose="02010504000101010101" pitchFamily="2" charset="-127"/>
                          <a:cs typeface="Calibri" panose="020F0502020204030204" pitchFamily="34" charset="0"/>
                        </a:rPr>
                        <a:t>산불 발생 데이터 세트의 토지 피복 유형 </a:t>
                      </a:r>
                      <a:r>
                        <a:rPr lang="en-US" altLang="ko-KR" sz="1600" dirty="0">
                          <a:latin typeface="+mn-lt"/>
                          <a:ea typeface="휴먼고딕" panose="02010504000101010101" pitchFamily="2" charset="-127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ko-KR" altLang="en-US" sz="1600" baseline="0" dirty="0">
                          <a:latin typeface="+mn-lt"/>
                          <a:ea typeface="휴먼고딕" panose="02010504000101010101" pitchFamily="2" charset="-127"/>
                          <a:cs typeface="Calibri" panose="020F0502020204030204" pitchFamily="34" charset="0"/>
                        </a:rPr>
                        <a:t>보호림</a:t>
                      </a:r>
                      <a:r>
                        <a:rPr lang="en-US" altLang="ko-KR" sz="1600" baseline="0" dirty="0">
                          <a:latin typeface="+mn-lt"/>
                          <a:ea typeface="휴먼고딕" panose="02010504000101010101" pitchFamily="2" charset="-127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ko-KR" altLang="en-US" sz="1600" baseline="0" dirty="0">
                          <a:latin typeface="+mn-lt"/>
                          <a:ea typeface="휴먼고딕" panose="02010504000101010101" pitchFamily="2" charset="-127"/>
                          <a:cs typeface="Calibri" panose="020F0502020204030204" pitchFamily="34" charset="0"/>
                        </a:rPr>
                        <a:t>보존림</a:t>
                      </a:r>
                      <a:r>
                        <a:rPr lang="en-US" altLang="ko-KR" sz="1600" baseline="0" dirty="0">
                          <a:latin typeface="+mn-lt"/>
                          <a:ea typeface="휴먼고딕" panose="02010504000101010101" pitchFamily="2" charset="-127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ko-KR" altLang="en-US" sz="1600" baseline="0" dirty="0">
                          <a:latin typeface="+mn-lt"/>
                          <a:ea typeface="휴먼고딕" panose="02010504000101010101" pitchFamily="2" charset="-127"/>
                          <a:cs typeface="Calibri" panose="020F0502020204030204" pitchFamily="34" charset="0"/>
                        </a:rPr>
                        <a:t>커뮤니티 포레스트</a:t>
                      </a:r>
                      <a:r>
                        <a:rPr lang="en-US" altLang="ko-KR" sz="1600" dirty="0">
                          <a:latin typeface="+mn-lt"/>
                          <a:ea typeface="휴먼고딕" panose="02010504000101010101" pitchFamily="2" charset="-127"/>
                          <a:cs typeface="Calibri" panose="020F0502020204030204" pitchFamily="34" charset="0"/>
                        </a:rPr>
                        <a:t>)</a:t>
                      </a:r>
                      <a:endParaRPr lang="en-US" sz="1600" dirty="0"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600" dirty="0">
                          <a:latin typeface="+mn-lt"/>
                          <a:ea typeface="휴먼고딕" panose="02010504000101010101"/>
                          <a:cs typeface="Calibri" panose="020F0502020204030204" pitchFamily="34" charset="0"/>
                        </a:rPr>
                        <a:t>범주형</a:t>
                      </a:r>
                      <a:endParaRPr lang="en-US" sz="1600" dirty="0">
                        <a:latin typeface="+mn-lt"/>
                        <a:ea typeface="휴먼고딕" panose="02010504000101010101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503151"/>
                  </a:ext>
                </a:extLst>
              </a:tr>
              <a:tr h="1116924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+mn-lt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Landcover</a:t>
                      </a:r>
                      <a:endParaRPr lang="en-US" sz="1600" dirty="0"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+mn-lt"/>
                          <a:ea typeface="휴먼고딕" panose="02010504000101010101" pitchFamily="2" charset="-127"/>
                          <a:cs typeface="Calibri" panose="020F0502020204030204" pitchFamily="34" charset="0"/>
                        </a:rPr>
                        <a:t>산불 지역의 토지 피복 유형</a:t>
                      </a:r>
                      <a:r>
                        <a:rPr lang="en-US" altLang="ko-KR" sz="1600" dirty="0"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ko-KR" altLang="en-US" sz="1600" dirty="0">
                          <a:latin typeface="+mn-lt"/>
                          <a:ea typeface="휴먼고딕" panose="02010504000101010101" pitchFamily="2" charset="-127"/>
                          <a:cs typeface="Calibri" panose="020F0502020204030204" pitchFamily="34" charset="0"/>
                        </a:rPr>
                        <a:t>산불 속도</a:t>
                      </a:r>
                      <a:r>
                        <a:rPr lang="en-US" altLang="ko-KR" sz="1600" dirty="0"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ko-KR" altLang="en-US" sz="1600" dirty="0">
                          <a:latin typeface="+mn-lt"/>
                          <a:ea typeface="휴먼고딕" panose="02010504000101010101" pitchFamily="2" charset="-127"/>
                          <a:cs typeface="Calibri" panose="020F0502020204030204" pitchFamily="34" charset="0"/>
                        </a:rPr>
                        <a:t>산불 지속 기간 및 산불 방향 데이터 세트 </a:t>
                      </a:r>
                      <a:r>
                        <a:rPr lang="en-US" altLang="ko-KR" sz="1600" dirty="0"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ko-KR" altLang="en-US" sz="1600" dirty="0">
                          <a:latin typeface="+mn-lt"/>
                          <a:ea typeface="휴먼고딕" panose="02010504000101010101" pitchFamily="2" charset="-127"/>
                          <a:cs typeface="Calibri" panose="020F0502020204030204" pitchFamily="34" charset="0"/>
                        </a:rPr>
                        <a:t>상록 활엽수림</a:t>
                      </a:r>
                      <a:r>
                        <a:rPr lang="en-US" altLang="ko-KR" sz="1600" dirty="0"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ko-KR" altLang="en-US" sz="1600" dirty="0">
                          <a:latin typeface="+mn-lt"/>
                          <a:ea typeface="휴먼고딕" panose="02010504000101010101" pitchFamily="2" charset="-127"/>
                          <a:cs typeface="Calibri" panose="020F0502020204030204" pitchFamily="34" charset="0"/>
                        </a:rPr>
                        <a:t>낙엽활엽수림</a:t>
                      </a:r>
                      <a:r>
                        <a:rPr lang="en-US" altLang="ko-KR" sz="1600" dirty="0"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ko-KR" altLang="en-US" sz="1600" dirty="0">
                          <a:latin typeface="+mn-lt"/>
                          <a:ea typeface="휴먼고딕" panose="02010504000101010101" pitchFamily="2" charset="-127"/>
                          <a:cs typeface="Calibri" panose="020F0502020204030204" pitchFamily="34" charset="0"/>
                        </a:rPr>
                        <a:t>혼합숲</a:t>
                      </a:r>
                      <a:r>
                        <a:rPr lang="en-US" altLang="ko-KR" sz="1600" dirty="0"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ko-KR" altLang="en-US" sz="1600" dirty="0">
                          <a:latin typeface="+mn-lt"/>
                          <a:ea typeface="휴먼고딕" panose="02010504000101010101" pitchFamily="2" charset="-127"/>
                          <a:cs typeface="Calibri" panose="020F0502020204030204" pitchFamily="34" charset="0"/>
                        </a:rPr>
                        <a:t>폐쇄된 관목</a:t>
                      </a:r>
                      <a:r>
                        <a:rPr lang="en-US" altLang="ko-KR" sz="1600" dirty="0"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ko-KR" altLang="en-US" sz="1600" dirty="0">
                          <a:latin typeface="+mn-lt"/>
                          <a:ea typeface="휴먼고딕" panose="02010504000101010101" pitchFamily="2" charset="-127"/>
                          <a:cs typeface="Calibri" panose="020F0502020204030204" pitchFamily="34" charset="0"/>
                        </a:rPr>
                        <a:t>열린 관목</a:t>
                      </a:r>
                      <a:r>
                        <a:rPr lang="en-US" altLang="ko-KR" sz="1600" dirty="0"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ko-KR" altLang="en-US" sz="1600" dirty="0">
                          <a:latin typeface="+mn-lt"/>
                          <a:ea typeface="휴먼고딕" panose="02010504000101010101" pitchFamily="2" charset="-127"/>
                          <a:cs typeface="Calibri" panose="020F0502020204030204" pitchFamily="34" charset="0"/>
                        </a:rPr>
                        <a:t>우디 사바나</a:t>
                      </a:r>
                      <a:r>
                        <a:rPr lang="en-US" altLang="ko-KR" sz="1600" dirty="0"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ko-KR" altLang="en-US" sz="1600" dirty="0">
                          <a:latin typeface="+mn-lt"/>
                          <a:ea typeface="휴먼고딕" panose="02010504000101010101" pitchFamily="2" charset="-127"/>
                          <a:cs typeface="Calibri" panose="020F0502020204030204" pitchFamily="34" charset="0"/>
                        </a:rPr>
                        <a:t>사바나</a:t>
                      </a:r>
                      <a:r>
                        <a:rPr lang="en-US" altLang="ko-KR" sz="1600" dirty="0"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  <a:endParaRPr lang="en-US" sz="1600" dirty="0"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+mn-lt"/>
                          <a:ea typeface="휴먼고딕" panose="02010504000101010101"/>
                          <a:cs typeface="Calibri" panose="020F0502020204030204" pitchFamily="34" charset="0"/>
                        </a:rPr>
                        <a:t>범주형</a:t>
                      </a:r>
                      <a:endParaRPr lang="en-US" sz="1600" dirty="0">
                        <a:latin typeface="+mn-lt"/>
                        <a:ea typeface="휴먼고딕" panose="02010504000101010101"/>
                        <a:cs typeface="Times New Roman" panose="020206030504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5962367"/>
                  </a:ext>
                </a:extLst>
              </a:tr>
            </a:tbl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9283F6E-59F3-49AF-3601-2A00BF4EFE06}"/>
              </a:ext>
            </a:extLst>
          </p:cNvPr>
          <p:cNvCxnSpPr>
            <a:cxnSpLocks/>
          </p:cNvCxnSpPr>
          <p:nvPr/>
        </p:nvCxnSpPr>
        <p:spPr>
          <a:xfrm>
            <a:off x="445516" y="723053"/>
            <a:ext cx="11238484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068A7E06-1837-D3B7-69E8-3FBD17833820}"/>
              </a:ext>
            </a:extLst>
          </p:cNvPr>
          <p:cNvSpPr txBox="1">
            <a:spLocks/>
          </p:cNvSpPr>
          <p:nvPr/>
        </p:nvSpPr>
        <p:spPr>
          <a:xfrm>
            <a:off x="445516" y="92234"/>
            <a:ext cx="9688296" cy="5546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1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데이터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E5B8078-153E-160D-7E69-B22039795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00F40-BA61-4A14-A1E9-04391C3902E8}" type="slidenum">
              <a:rPr lang="en-US" smtClean="0"/>
              <a:t>19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3221FB-1805-372E-8D96-560186298DF6}"/>
              </a:ext>
            </a:extLst>
          </p:cNvPr>
          <p:cNvSpPr txBox="1"/>
          <p:nvPr/>
        </p:nvSpPr>
        <p:spPr>
          <a:xfrm>
            <a:off x="597916" y="1365621"/>
            <a:ext cx="11512803" cy="49030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독립변수</a:t>
            </a: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2510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E48DE-9631-445E-E30C-F7B560E61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16" y="92234"/>
            <a:ext cx="9688296" cy="5546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z="3200" b="1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목차</a:t>
            </a:r>
            <a:endParaRPr lang="en-US" sz="3200" b="1" kern="1200" dirty="0">
              <a:solidFill>
                <a:schemeClr val="tx1"/>
              </a:solidFill>
              <a:latin typeface="+mn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3221FB-1805-372E-8D96-560186298DF6}"/>
              </a:ext>
            </a:extLst>
          </p:cNvPr>
          <p:cNvSpPr txBox="1"/>
          <p:nvPr/>
        </p:nvSpPr>
        <p:spPr>
          <a:xfrm>
            <a:off x="445516" y="1213221"/>
            <a:ext cx="11512803" cy="49030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defTabSz="914400">
              <a:lnSpc>
                <a:spcPct val="150000"/>
              </a:lnSpc>
              <a:spcAft>
                <a:spcPts val="600"/>
              </a:spcAft>
              <a:buAutoNum type="arabicPeriod"/>
            </a:pPr>
            <a:r>
              <a:rPr lang="ko-KR" altLang="en-US" dirty="0">
                <a:latin typeface="+mj-ea"/>
                <a:ea typeface="+mj-ea"/>
              </a:rPr>
              <a:t>소개</a:t>
            </a:r>
            <a:endParaRPr lang="en-US" altLang="ko-KR" dirty="0">
              <a:latin typeface="+mj-ea"/>
              <a:ea typeface="+mj-ea"/>
            </a:endParaRPr>
          </a:p>
          <a:p>
            <a:pPr marL="342900" indent="-342900" defTabSz="914400">
              <a:lnSpc>
                <a:spcPct val="150000"/>
              </a:lnSpc>
              <a:spcAft>
                <a:spcPts val="600"/>
              </a:spcAft>
              <a:buAutoNum type="arabicPeriod"/>
            </a:pPr>
            <a:r>
              <a:rPr lang="ko-KR" altLang="en-US" dirty="0">
                <a:latin typeface="+mj-ea"/>
                <a:ea typeface="+mj-ea"/>
              </a:rPr>
              <a:t>선행 연구</a:t>
            </a:r>
            <a:endParaRPr lang="en-US" altLang="ko-KR" dirty="0">
              <a:latin typeface="+mj-ea"/>
              <a:ea typeface="+mj-ea"/>
            </a:endParaRPr>
          </a:p>
          <a:p>
            <a:pPr marL="342900" indent="-342900" defTabSz="914400">
              <a:lnSpc>
                <a:spcPct val="150000"/>
              </a:lnSpc>
              <a:spcAft>
                <a:spcPts val="600"/>
              </a:spcAft>
              <a:buAutoNum type="arabicPeriod"/>
            </a:pPr>
            <a:r>
              <a:rPr lang="ko-KR" altLang="en-US" dirty="0">
                <a:latin typeface="+mj-ea"/>
                <a:ea typeface="+mj-ea"/>
              </a:rPr>
              <a:t>데이터 </a:t>
            </a:r>
            <a:endParaRPr lang="en-US" altLang="ko-KR" dirty="0">
              <a:latin typeface="+mj-ea"/>
              <a:ea typeface="+mj-ea"/>
            </a:endParaRPr>
          </a:p>
          <a:p>
            <a:pPr marL="342900" indent="-342900" defTabSz="914400">
              <a:lnSpc>
                <a:spcPct val="150000"/>
              </a:lnSpc>
              <a:spcAft>
                <a:spcPts val="600"/>
              </a:spcAft>
              <a:buAutoNum type="arabicPeriod"/>
            </a:pPr>
            <a:r>
              <a:rPr lang="ko-KR" altLang="en-US" dirty="0">
                <a:latin typeface="+mj-ea"/>
                <a:ea typeface="+mj-ea"/>
              </a:rPr>
              <a:t>실험</a:t>
            </a:r>
            <a:endParaRPr lang="en-US" altLang="ko-KR" dirty="0">
              <a:latin typeface="+mj-ea"/>
              <a:ea typeface="+mj-ea"/>
            </a:endParaRPr>
          </a:p>
          <a:p>
            <a:pPr marL="342900" indent="-342900" defTabSz="914400">
              <a:lnSpc>
                <a:spcPct val="150000"/>
              </a:lnSpc>
              <a:spcAft>
                <a:spcPts val="600"/>
              </a:spcAft>
              <a:buAutoNum type="arabicPeriod"/>
            </a:pPr>
            <a:r>
              <a:rPr lang="ko-KR" altLang="en-US" dirty="0">
                <a:latin typeface="+mj-ea"/>
                <a:ea typeface="+mj-ea"/>
              </a:rPr>
              <a:t>공헌점</a:t>
            </a:r>
            <a:endParaRPr lang="en-US" altLang="ko-KR" dirty="0">
              <a:latin typeface="+mj-ea"/>
              <a:ea typeface="+mj-ea"/>
            </a:endParaRPr>
          </a:p>
          <a:p>
            <a:pPr marL="342900" indent="-342900" defTabSz="914400">
              <a:lnSpc>
                <a:spcPct val="150000"/>
              </a:lnSpc>
              <a:spcAft>
                <a:spcPts val="600"/>
              </a:spcAft>
              <a:buAutoNum type="arabicPeriod"/>
            </a:pPr>
            <a:r>
              <a:rPr lang="ko-KR" altLang="en-US" dirty="0">
                <a:latin typeface="+mj-ea"/>
                <a:ea typeface="+mj-ea"/>
              </a:rPr>
              <a:t>향후 계획</a:t>
            </a:r>
            <a:endParaRPr lang="en-US" dirty="0">
              <a:latin typeface="+mj-ea"/>
              <a:ea typeface="+mj-ea"/>
            </a:endParaRPr>
          </a:p>
          <a:p>
            <a:pPr indent="-228600" defTabSz="9144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latin typeface="+mj-ea"/>
              <a:ea typeface="+mj-ea"/>
            </a:endParaRPr>
          </a:p>
          <a:p>
            <a:pPr indent="-228600" defTabSz="9144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latin typeface="+mj-ea"/>
              <a:ea typeface="+mj-ea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8238E83-8803-85B1-3A4B-71484E37A387}"/>
              </a:ext>
            </a:extLst>
          </p:cNvPr>
          <p:cNvCxnSpPr>
            <a:cxnSpLocks/>
          </p:cNvCxnSpPr>
          <p:nvPr/>
        </p:nvCxnSpPr>
        <p:spPr>
          <a:xfrm>
            <a:off x="445516" y="723053"/>
            <a:ext cx="11238484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717CF74-61F0-01A2-75B6-7BAE339B3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00F40-BA61-4A14-A1E9-04391C3902E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1705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23221FB-1805-372E-8D96-560186298DF6}"/>
              </a:ext>
            </a:extLst>
          </p:cNvPr>
          <p:cNvSpPr txBox="1"/>
          <p:nvPr/>
        </p:nvSpPr>
        <p:spPr>
          <a:xfrm>
            <a:off x="445516" y="1213221"/>
            <a:ext cx="11512803" cy="49030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5A5A0E0-2470-4A6D-F23E-15EAB594CE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807967"/>
              </p:ext>
            </p:extLst>
          </p:nvPr>
        </p:nvGraphicFramePr>
        <p:xfrm>
          <a:off x="1223250" y="1940645"/>
          <a:ext cx="9745501" cy="1691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30594">
                  <a:extLst>
                    <a:ext uri="{9D8B030D-6E8A-4147-A177-3AD203B41FA5}">
                      <a16:colId xmlns:a16="http://schemas.microsoft.com/office/drawing/2014/main" val="1965767031"/>
                    </a:ext>
                  </a:extLst>
                </a:gridCol>
                <a:gridCol w="4749036">
                  <a:extLst>
                    <a:ext uri="{9D8B030D-6E8A-4147-A177-3AD203B41FA5}">
                      <a16:colId xmlns:a16="http://schemas.microsoft.com/office/drawing/2014/main" val="2721049461"/>
                    </a:ext>
                  </a:extLst>
                </a:gridCol>
                <a:gridCol w="1915924">
                  <a:extLst>
                    <a:ext uri="{9D8B030D-6E8A-4147-A177-3AD203B41FA5}">
                      <a16:colId xmlns:a16="http://schemas.microsoft.com/office/drawing/2014/main" val="2354628845"/>
                    </a:ext>
                  </a:extLst>
                </a:gridCol>
                <a:gridCol w="1249947">
                  <a:extLst>
                    <a:ext uri="{9D8B030D-6E8A-4147-A177-3AD203B41FA5}">
                      <a16:colId xmlns:a16="http://schemas.microsoft.com/office/drawing/2014/main" val="4162064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Attribute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Units/Format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Type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7338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Month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600" dirty="0">
                          <a:latin typeface="+mn-lt"/>
                          <a:ea typeface="휴먼고딕" panose="02010504000101010101" pitchFamily="2" charset="-127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ko-KR" altLang="en-US" sz="1600" dirty="0">
                          <a:latin typeface="+mn-lt"/>
                          <a:ea typeface="휴먼고딕" panose="02010504000101010101" pitchFamily="2" charset="-127"/>
                          <a:cs typeface="Times New Roman" panose="02020603050405020304" pitchFamily="18" charset="0"/>
                        </a:rPr>
                        <a:t>년에 달 </a:t>
                      </a:r>
                      <a:r>
                        <a:rPr lang="en-US" sz="1600" dirty="0">
                          <a:latin typeface="+mn-lt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ko-KR" sz="1600" dirty="0">
                          <a:latin typeface="+mn-lt"/>
                          <a:ea typeface="휴먼고딕" panose="02010504000101010101" pitchFamily="2" charset="-127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ko-KR" altLang="en-US" sz="1600" dirty="0">
                          <a:latin typeface="+mn-lt"/>
                          <a:ea typeface="휴먼고딕" panose="02010504000101010101" pitchFamily="2" charset="-127"/>
                          <a:cs typeface="Times New Roman" panose="02020603050405020304" pitchFamily="18" charset="0"/>
                        </a:rPr>
                        <a:t>월</a:t>
                      </a:r>
                      <a:r>
                        <a:rPr lang="en-US" altLang="ko-KR" sz="1600" dirty="0">
                          <a:latin typeface="+mn-lt"/>
                          <a:ea typeface="휴먼고딕" panose="02010504000101010101" pitchFamily="2" charset="-127"/>
                          <a:cs typeface="Times New Roman" panose="02020603050405020304" pitchFamily="18" charset="0"/>
                        </a:rPr>
                        <a:t>, 2</a:t>
                      </a:r>
                      <a:r>
                        <a:rPr lang="ko-KR" altLang="en-US" sz="1600" dirty="0">
                          <a:latin typeface="+mn-lt"/>
                          <a:ea typeface="휴먼고딕" panose="02010504000101010101" pitchFamily="2" charset="-127"/>
                          <a:cs typeface="Times New Roman" panose="02020603050405020304" pitchFamily="18" charset="0"/>
                        </a:rPr>
                        <a:t>월</a:t>
                      </a:r>
                      <a:r>
                        <a:rPr lang="en-US" altLang="ko-KR" sz="1600" dirty="0">
                          <a:latin typeface="+mn-lt"/>
                          <a:ea typeface="휴먼고딕" panose="02010504000101010101" pitchFamily="2" charset="-127"/>
                          <a:cs typeface="Times New Roman" panose="02020603050405020304" pitchFamily="18" charset="0"/>
                        </a:rPr>
                        <a:t>, 3</a:t>
                      </a:r>
                      <a:r>
                        <a:rPr lang="ko-KR" altLang="en-US" sz="1600" dirty="0">
                          <a:latin typeface="+mn-lt"/>
                          <a:ea typeface="휴먼고딕" panose="02010504000101010101" pitchFamily="2" charset="-127"/>
                          <a:cs typeface="Times New Roman" panose="02020603050405020304" pitchFamily="18" charset="0"/>
                        </a:rPr>
                        <a:t>월</a:t>
                      </a:r>
                      <a:r>
                        <a:rPr lang="en-US" altLang="ko-KR" sz="1600" dirty="0">
                          <a:latin typeface="+mn-lt"/>
                          <a:ea typeface="휴먼고딕" panose="02010504000101010101" pitchFamily="2" charset="-127"/>
                          <a:cs typeface="Times New Roman" panose="02020603050405020304" pitchFamily="18" charset="0"/>
                        </a:rPr>
                        <a:t>, 4</a:t>
                      </a:r>
                      <a:r>
                        <a:rPr lang="ko-KR" altLang="en-US" sz="1600" dirty="0">
                          <a:latin typeface="+mn-lt"/>
                          <a:ea typeface="휴먼고딕" panose="02010504000101010101" pitchFamily="2" charset="-127"/>
                          <a:cs typeface="Times New Roman" panose="02020603050405020304" pitchFamily="18" charset="0"/>
                        </a:rPr>
                        <a:t>월</a:t>
                      </a:r>
                      <a:r>
                        <a:rPr lang="en-US" altLang="ko-KR" sz="1600" dirty="0">
                          <a:latin typeface="+mn-lt"/>
                          <a:ea typeface="휴먼고딕" panose="02010504000101010101" pitchFamily="2" charset="-127"/>
                          <a:cs typeface="Times New Roman" panose="02020603050405020304" pitchFamily="18" charset="0"/>
                        </a:rPr>
                        <a:t>, 5</a:t>
                      </a:r>
                      <a:r>
                        <a:rPr lang="ko-KR" altLang="en-US" sz="1600" dirty="0">
                          <a:latin typeface="+mn-lt"/>
                          <a:ea typeface="휴먼고딕" panose="02010504000101010101" pitchFamily="2" charset="-127"/>
                          <a:cs typeface="Times New Roman" panose="02020603050405020304" pitchFamily="18" charset="0"/>
                        </a:rPr>
                        <a:t>월</a:t>
                      </a:r>
                      <a:r>
                        <a:rPr lang="en-US" altLang="ko-KR" sz="1600" dirty="0">
                          <a:latin typeface="+mn-lt"/>
                          <a:ea typeface="휴먼고딕" panose="02010504000101010101" pitchFamily="2" charset="-127"/>
                          <a:cs typeface="Times New Roman" panose="02020603050405020304" pitchFamily="18" charset="0"/>
                        </a:rPr>
                        <a:t>, 6</a:t>
                      </a:r>
                      <a:r>
                        <a:rPr lang="ko-KR" altLang="en-US" sz="1600" dirty="0">
                          <a:latin typeface="+mn-lt"/>
                          <a:ea typeface="휴먼고딕" panose="02010504000101010101" pitchFamily="2" charset="-127"/>
                          <a:cs typeface="Times New Roman" panose="02020603050405020304" pitchFamily="18" charset="0"/>
                        </a:rPr>
                        <a:t>월</a:t>
                      </a:r>
                      <a:r>
                        <a:rPr lang="en-US" altLang="ko-KR" sz="1600" dirty="0">
                          <a:latin typeface="+mn-lt"/>
                          <a:ea typeface="휴먼고딕" panose="02010504000101010101" pitchFamily="2" charset="-127"/>
                          <a:cs typeface="Times New Roman" panose="02020603050405020304" pitchFamily="18" charset="0"/>
                        </a:rPr>
                        <a:t>, 7</a:t>
                      </a:r>
                      <a:r>
                        <a:rPr lang="ko-KR" altLang="en-US" sz="1600" dirty="0">
                          <a:latin typeface="+mn-lt"/>
                          <a:ea typeface="휴먼고딕" panose="02010504000101010101" pitchFamily="2" charset="-127"/>
                          <a:cs typeface="Times New Roman" panose="02020603050405020304" pitchFamily="18" charset="0"/>
                        </a:rPr>
                        <a:t>월</a:t>
                      </a:r>
                      <a:r>
                        <a:rPr lang="en-US" altLang="ko-KR" sz="1600" dirty="0">
                          <a:latin typeface="+mn-lt"/>
                          <a:ea typeface="휴먼고딕" panose="02010504000101010101" pitchFamily="2" charset="-127"/>
                          <a:cs typeface="Times New Roman" panose="02020603050405020304" pitchFamily="18" charset="0"/>
                        </a:rPr>
                        <a:t>, 8</a:t>
                      </a:r>
                      <a:r>
                        <a:rPr lang="ko-KR" altLang="en-US" sz="1600" dirty="0">
                          <a:latin typeface="+mn-lt"/>
                          <a:ea typeface="휴먼고딕" panose="02010504000101010101" pitchFamily="2" charset="-127"/>
                          <a:cs typeface="Times New Roman" panose="02020603050405020304" pitchFamily="18" charset="0"/>
                        </a:rPr>
                        <a:t>월</a:t>
                      </a:r>
                      <a:r>
                        <a:rPr lang="en-US" altLang="ko-KR" sz="1600" dirty="0">
                          <a:latin typeface="+mn-lt"/>
                          <a:ea typeface="휴먼고딕" panose="02010504000101010101" pitchFamily="2" charset="-127"/>
                          <a:cs typeface="Times New Roman" panose="02020603050405020304" pitchFamily="18" charset="0"/>
                        </a:rPr>
                        <a:t>, 9</a:t>
                      </a:r>
                      <a:r>
                        <a:rPr lang="ko-KR" altLang="en-US" sz="1600" dirty="0">
                          <a:latin typeface="+mn-lt"/>
                          <a:ea typeface="휴먼고딕" panose="02010504000101010101" pitchFamily="2" charset="-127"/>
                          <a:cs typeface="Times New Roman" panose="02020603050405020304" pitchFamily="18" charset="0"/>
                        </a:rPr>
                        <a:t>월</a:t>
                      </a:r>
                      <a:r>
                        <a:rPr lang="en-US" altLang="ko-KR" sz="1600" dirty="0">
                          <a:latin typeface="+mn-lt"/>
                          <a:ea typeface="휴먼고딕" panose="02010504000101010101" pitchFamily="2" charset="-127"/>
                          <a:cs typeface="Times New Roman" panose="02020603050405020304" pitchFamily="18" charset="0"/>
                        </a:rPr>
                        <a:t>, 10</a:t>
                      </a:r>
                      <a:r>
                        <a:rPr lang="ko-KR" altLang="en-US" sz="1600" dirty="0">
                          <a:latin typeface="+mn-lt"/>
                          <a:ea typeface="휴먼고딕" panose="02010504000101010101" pitchFamily="2" charset="-127"/>
                          <a:cs typeface="Times New Roman" panose="02020603050405020304" pitchFamily="18" charset="0"/>
                        </a:rPr>
                        <a:t>월</a:t>
                      </a:r>
                      <a:r>
                        <a:rPr lang="en-US" altLang="ko-KR" sz="1600" dirty="0">
                          <a:latin typeface="+mn-lt"/>
                          <a:ea typeface="휴먼고딕" panose="02010504000101010101" pitchFamily="2" charset="-127"/>
                          <a:cs typeface="Times New Roman" panose="02020603050405020304" pitchFamily="18" charset="0"/>
                        </a:rPr>
                        <a:t>, 11</a:t>
                      </a:r>
                      <a:r>
                        <a:rPr lang="ko-KR" altLang="en-US" sz="1600" dirty="0">
                          <a:latin typeface="+mn-lt"/>
                          <a:ea typeface="휴먼고딕" panose="02010504000101010101" pitchFamily="2" charset="-127"/>
                          <a:cs typeface="Times New Roman" panose="02020603050405020304" pitchFamily="18" charset="0"/>
                        </a:rPr>
                        <a:t>월</a:t>
                      </a:r>
                      <a:r>
                        <a:rPr lang="en-US" altLang="ko-KR" sz="1600" dirty="0">
                          <a:latin typeface="+mn-lt"/>
                          <a:ea typeface="휴먼고딕" panose="02010504000101010101" pitchFamily="2" charset="-127"/>
                          <a:cs typeface="Times New Roman" panose="02020603050405020304" pitchFamily="18" charset="0"/>
                        </a:rPr>
                        <a:t>, 12</a:t>
                      </a:r>
                      <a:r>
                        <a:rPr lang="ko-KR" altLang="en-US" sz="1600" dirty="0">
                          <a:latin typeface="+mn-lt"/>
                          <a:ea typeface="휴먼고딕" panose="02010504000101010101" pitchFamily="2" charset="-127"/>
                          <a:cs typeface="Times New Roman" panose="02020603050405020304" pitchFamily="18" charset="0"/>
                        </a:rPr>
                        <a:t>월</a:t>
                      </a:r>
                      <a:r>
                        <a:rPr lang="en-US" sz="1600" dirty="0">
                          <a:latin typeface="+mn-lt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>
                          <a:latin typeface="+mn-lt"/>
                          <a:ea typeface="휴먼고딕" panose="02010504000101010101" pitchFamily="2" charset="-127"/>
                          <a:cs typeface="Times New Roman" panose="02020603050405020304" pitchFamily="18" charset="0"/>
                        </a:rPr>
                        <a:t>범주형</a:t>
                      </a:r>
                      <a:endParaRPr lang="en-US" sz="1600" dirty="0"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0296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Day of a 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600" dirty="0">
                          <a:latin typeface="+mn-lt"/>
                          <a:ea typeface="휴먼고딕" panose="02010504000101010101" pitchFamily="2" charset="-127"/>
                          <a:cs typeface="Times New Roman" panose="02020603050405020304" pitchFamily="18" charset="0"/>
                        </a:rPr>
                        <a:t>요일 </a:t>
                      </a:r>
                      <a:r>
                        <a:rPr lang="en-US" sz="1600" dirty="0">
                          <a:latin typeface="+mn-lt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altLang="en-US" sz="1600" dirty="0">
                          <a:latin typeface="+mn-lt"/>
                          <a:ea typeface="휴먼고딕" panose="02010504000101010101" pitchFamily="2" charset="-127"/>
                          <a:cs typeface="Times New Roman" panose="02020603050405020304" pitchFamily="18" charset="0"/>
                        </a:rPr>
                        <a:t>월</a:t>
                      </a:r>
                      <a:r>
                        <a:rPr lang="en-US" altLang="ko-KR" sz="1600" dirty="0">
                          <a:latin typeface="+mn-lt"/>
                          <a:ea typeface="휴먼고딕" panose="02010504000101010101" pitchFamily="2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600" dirty="0">
                          <a:latin typeface="+mn-lt"/>
                          <a:ea typeface="휴먼고딕" panose="02010504000101010101" pitchFamily="2" charset="-127"/>
                          <a:cs typeface="Times New Roman" panose="02020603050405020304" pitchFamily="18" charset="0"/>
                        </a:rPr>
                        <a:t>화</a:t>
                      </a:r>
                      <a:r>
                        <a:rPr lang="en-US" altLang="ko-KR" sz="1600" dirty="0">
                          <a:latin typeface="+mn-lt"/>
                          <a:ea typeface="휴먼고딕" panose="02010504000101010101" pitchFamily="2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600" dirty="0">
                          <a:latin typeface="+mn-lt"/>
                          <a:ea typeface="휴먼고딕" panose="02010504000101010101" pitchFamily="2" charset="-127"/>
                          <a:cs typeface="Times New Roman" panose="02020603050405020304" pitchFamily="18" charset="0"/>
                        </a:rPr>
                        <a:t>수</a:t>
                      </a:r>
                      <a:r>
                        <a:rPr lang="en-US" altLang="ko-KR" sz="1600" dirty="0">
                          <a:latin typeface="+mn-lt"/>
                          <a:ea typeface="휴먼고딕" panose="02010504000101010101" pitchFamily="2" charset="-127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altLang="ko-KR" sz="1600" baseline="0" dirty="0">
                          <a:latin typeface="+mn-lt"/>
                          <a:ea typeface="휴먼고딕" panose="02010504000101010101" pitchFamily="2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600" baseline="0" dirty="0">
                          <a:latin typeface="+mn-lt"/>
                          <a:ea typeface="휴먼고딕" panose="02010504000101010101" pitchFamily="2" charset="-127"/>
                          <a:cs typeface="Times New Roman" panose="02020603050405020304" pitchFamily="18" charset="0"/>
                        </a:rPr>
                        <a:t>목</a:t>
                      </a:r>
                      <a:r>
                        <a:rPr lang="en-US" altLang="ko-KR" sz="1600" baseline="0" dirty="0">
                          <a:latin typeface="+mn-lt"/>
                          <a:ea typeface="휴먼고딕" panose="02010504000101010101" pitchFamily="2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600" baseline="0" dirty="0">
                          <a:latin typeface="+mn-lt"/>
                          <a:ea typeface="휴먼고딕" panose="02010504000101010101" pitchFamily="2" charset="-127"/>
                          <a:cs typeface="Times New Roman" panose="02020603050405020304" pitchFamily="18" charset="0"/>
                        </a:rPr>
                        <a:t>금</a:t>
                      </a:r>
                      <a:r>
                        <a:rPr lang="en-US" altLang="ko-KR" sz="1600" baseline="0" dirty="0">
                          <a:latin typeface="+mn-lt"/>
                          <a:ea typeface="휴먼고딕" panose="02010504000101010101" pitchFamily="2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600" baseline="0" dirty="0">
                          <a:latin typeface="+mn-lt"/>
                          <a:ea typeface="휴먼고딕" panose="02010504000101010101" pitchFamily="2" charset="-127"/>
                          <a:cs typeface="Times New Roman" panose="02020603050405020304" pitchFamily="18" charset="0"/>
                        </a:rPr>
                        <a:t>토</a:t>
                      </a:r>
                      <a:r>
                        <a:rPr lang="en-US" altLang="ko-KR" sz="1600" baseline="0" dirty="0">
                          <a:latin typeface="+mn-lt"/>
                          <a:ea typeface="휴먼고딕" panose="02010504000101010101" pitchFamily="2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600" baseline="0" dirty="0">
                          <a:latin typeface="+mn-lt"/>
                          <a:ea typeface="휴먼고딕" panose="02010504000101010101" pitchFamily="2" charset="-127"/>
                          <a:cs typeface="Times New Roman" panose="02020603050405020304" pitchFamily="18" charset="0"/>
                        </a:rPr>
                        <a:t>일</a:t>
                      </a:r>
                      <a:r>
                        <a:rPr lang="en-US" sz="1600" dirty="0">
                          <a:latin typeface="+mn-lt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600" dirty="0">
                          <a:latin typeface="+mn-lt"/>
                          <a:ea typeface="휴먼고딕" panose="02010504000101010101" pitchFamily="2" charset="-127"/>
                          <a:cs typeface="Times New Roman" panose="02020603050405020304" pitchFamily="18" charset="0"/>
                        </a:rPr>
                        <a:t>범주형</a:t>
                      </a:r>
                      <a:endParaRPr lang="en-US" sz="1600" dirty="0"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059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+mn-lt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Is_weekend</a:t>
                      </a:r>
                      <a:endParaRPr lang="en-US" sz="1600" dirty="0"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>
                          <a:latin typeface="+mn-lt"/>
                          <a:ea typeface="휴먼고딕" panose="02010504000101010101" pitchFamily="2" charset="-127"/>
                          <a:cs typeface="Times New Roman" panose="02020603050405020304" pitchFamily="18" charset="0"/>
                        </a:rPr>
                        <a:t>주말 </a:t>
                      </a:r>
                      <a:r>
                        <a:rPr lang="en-US" sz="1600" dirty="0">
                          <a:latin typeface="+mn-lt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(Yes, No)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>
                          <a:latin typeface="+mn-lt"/>
                          <a:ea typeface="휴먼고딕" panose="02010504000101010101" pitchFamily="2" charset="-127"/>
                          <a:cs typeface="Times New Roman" panose="02020603050405020304" pitchFamily="18" charset="0"/>
                        </a:rPr>
                        <a:t>범주형</a:t>
                      </a:r>
                      <a:endParaRPr lang="en-US" sz="1600" dirty="0">
                        <a:latin typeface="+mn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8599391"/>
                  </a:ext>
                </a:extLst>
              </a:tr>
            </a:tbl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9283F6E-59F3-49AF-3601-2A00BF4EFE06}"/>
              </a:ext>
            </a:extLst>
          </p:cNvPr>
          <p:cNvCxnSpPr>
            <a:cxnSpLocks/>
          </p:cNvCxnSpPr>
          <p:nvPr/>
        </p:nvCxnSpPr>
        <p:spPr>
          <a:xfrm>
            <a:off x="445516" y="723053"/>
            <a:ext cx="11238484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068A7E06-1837-D3B7-69E8-3FBD17833820}"/>
              </a:ext>
            </a:extLst>
          </p:cNvPr>
          <p:cNvSpPr txBox="1">
            <a:spLocks/>
          </p:cNvSpPr>
          <p:nvPr/>
        </p:nvSpPr>
        <p:spPr>
          <a:xfrm>
            <a:off x="445516" y="92234"/>
            <a:ext cx="9688296" cy="5546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1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데이터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E5B8078-153E-160D-7E69-B22039795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00F40-BA61-4A14-A1E9-04391C3902E8}" type="slidenum">
              <a:rPr lang="en-US" smtClean="0"/>
              <a:t>20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3221FB-1805-372E-8D96-560186298DF6}"/>
              </a:ext>
            </a:extLst>
          </p:cNvPr>
          <p:cNvSpPr txBox="1"/>
          <p:nvPr/>
        </p:nvSpPr>
        <p:spPr>
          <a:xfrm>
            <a:off x="597916" y="1365621"/>
            <a:ext cx="11512803" cy="49030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독립변수</a:t>
            </a: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38667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23221FB-1805-372E-8D96-560186298DF6}"/>
              </a:ext>
            </a:extLst>
          </p:cNvPr>
          <p:cNvSpPr txBox="1"/>
          <p:nvPr/>
        </p:nvSpPr>
        <p:spPr>
          <a:xfrm>
            <a:off x="445516" y="1213221"/>
            <a:ext cx="11512803" cy="49030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ea typeface="Calibri" panose="020F0502020204030204" pitchFamily="34" charset="0"/>
                <a:cs typeface="Calibri" panose="020F0502020204030204" pitchFamily="34" charset="0"/>
              </a:rPr>
              <a:t>1. Fire data (</a:t>
            </a:r>
            <a:r>
              <a:rPr lang="en-US" altLang="ko-K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Y1 = </a:t>
            </a:r>
            <a:r>
              <a:rPr lang="ko-KR" alt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산불 발생</a:t>
            </a:r>
            <a:r>
              <a:rPr lang="en-US" altLang="ko-K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b="1" dirty="0"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ea typeface="Calibri" panose="020F0502020204030204" pitchFamily="34" charset="0"/>
                <a:cs typeface="Calibri" panose="020F0502020204030204" pitchFamily="34" charset="0"/>
              </a:rPr>
              <a:t>출처</a:t>
            </a:r>
            <a:r>
              <a:rPr lang="en-US" altLang="ko-KR" b="1" dirty="0"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altLang="ko-KR" dirty="0"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dirty="0">
                <a:ea typeface="Calibri" panose="020F0502020204030204" pitchFamily="34" charset="0"/>
                <a:cs typeface="Calibri" panose="020F0502020204030204" pitchFamily="34" charset="0"/>
              </a:rPr>
              <a:t>태국 산불 모니터링 시스템</a:t>
            </a:r>
            <a:endParaRPr lang="en-US" altLang="ko-KR" dirty="0"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ea typeface="Calibri" panose="020F0502020204030204" pitchFamily="34" charset="0"/>
                <a:cs typeface="Calibri" panose="020F0502020204030204" pitchFamily="34" charset="0"/>
              </a:rPr>
              <a:t>제공 </a:t>
            </a:r>
            <a:r>
              <a:rPr lang="en-US" altLang="ko-KR" b="1" dirty="0"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altLang="ko-KR" dirty="0"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dirty="0">
                <a:ea typeface="Calibri" panose="020F0502020204030204" pitchFamily="34" charset="0"/>
                <a:cs typeface="Calibri" panose="020F0502020204030204" pitchFamily="34" charset="0"/>
              </a:rPr>
              <a:t>지리정보우주기술개발원 </a:t>
            </a:r>
            <a:r>
              <a:rPr lang="en-US" altLang="ko-KR" dirty="0"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ko-KR" altLang="en-US" dirty="0">
                <a:ea typeface="Calibri" panose="020F0502020204030204" pitchFamily="34" charset="0"/>
                <a:cs typeface="Calibri" panose="020F0502020204030204" pitchFamily="34" charset="0"/>
              </a:rPr>
              <a:t>공공단체</a:t>
            </a:r>
            <a:r>
              <a:rPr lang="en-US" altLang="ko-KR" dirty="0">
                <a:ea typeface="Calibri" panose="020F0502020204030204" pitchFamily="34" charset="0"/>
                <a:cs typeface="Calibri" panose="020F0502020204030204" pitchFamily="34" charset="0"/>
              </a:rPr>
              <a:t>) GISTDA (Geo-Informatics and Space Technology Development Agency (Public Organization))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ea typeface="Calibri" panose="020F0502020204030204" pitchFamily="34" charset="0"/>
                <a:cs typeface="Calibri" panose="020F0502020204030204" pitchFamily="34" charset="0"/>
              </a:rPr>
              <a:t>데이터 범위</a:t>
            </a:r>
            <a:r>
              <a:rPr lang="en-US" altLang="ko-KR" dirty="0">
                <a:ea typeface="Calibri" panose="020F0502020204030204" pitchFamily="34" charset="0"/>
                <a:cs typeface="Calibri" panose="020F0502020204030204" pitchFamily="34" charset="0"/>
              </a:rPr>
              <a:t>: 2014-2021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ea typeface="Calibri" panose="020F0502020204030204" pitchFamily="34" charset="0"/>
                <a:cs typeface="Calibri" panose="020F0502020204030204" pitchFamily="34" charset="0"/>
              </a:rPr>
              <a:t>수집 기술</a:t>
            </a:r>
            <a:r>
              <a:rPr lang="en-US" altLang="ko-KR" b="1" dirty="0"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ko-KR" altLang="en-US" dirty="0">
                <a:ea typeface="Calibri" panose="020F0502020204030204" pitchFamily="34" charset="0"/>
                <a:cs typeface="Calibri" panose="020F0502020204030204" pitchFamily="34" charset="0"/>
              </a:rPr>
              <a:t>웹 사이트</a:t>
            </a:r>
            <a:r>
              <a:rPr lang="en-US" altLang="ko-KR" dirty="0">
                <a:ea typeface="Calibri" panose="020F0502020204030204" pitchFamily="34" charset="0"/>
                <a:cs typeface="Calibri" panose="020F0502020204030204" pitchFamily="34" charset="0"/>
              </a:rPr>
              <a:t>(https://fire.gistda.or.th/download-v1.html)</a:t>
            </a:r>
            <a:r>
              <a:rPr lang="ko-KR" altLang="en-US" dirty="0">
                <a:ea typeface="Calibri" panose="020F0502020204030204" pitchFamily="34" charset="0"/>
                <a:cs typeface="Calibri" panose="020F0502020204030204" pitchFamily="34" charset="0"/>
              </a:rPr>
              <a:t>에서 직접 </a:t>
            </a:r>
            <a:r>
              <a:rPr lang="en-US" altLang="ko-KR" dirty="0">
                <a:ea typeface="Calibri" panose="020F0502020204030204" pitchFamily="34" charset="0"/>
                <a:cs typeface="Calibri" panose="020F0502020204030204" pitchFamily="34" charset="0"/>
              </a:rPr>
              <a:t>Excel </a:t>
            </a:r>
            <a:r>
              <a:rPr lang="ko-KR" altLang="en-US" dirty="0">
                <a:ea typeface="Calibri" panose="020F0502020204030204" pitchFamily="34" charset="0"/>
                <a:cs typeface="Calibri" panose="020F0502020204030204" pitchFamily="34" charset="0"/>
              </a:rPr>
              <a:t>파일을 다운로드</a:t>
            </a:r>
            <a:endParaRPr lang="en-US" dirty="0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ECBD79F-516A-4199-FCFC-640CE45D06F3}"/>
              </a:ext>
            </a:extLst>
          </p:cNvPr>
          <p:cNvCxnSpPr>
            <a:cxnSpLocks/>
          </p:cNvCxnSpPr>
          <p:nvPr/>
        </p:nvCxnSpPr>
        <p:spPr>
          <a:xfrm>
            <a:off x="445516" y="723053"/>
            <a:ext cx="11238484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252F7EF9-3035-7B59-EC4E-F81F25782F33}"/>
              </a:ext>
            </a:extLst>
          </p:cNvPr>
          <p:cNvSpPr txBox="1">
            <a:spLocks/>
          </p:cNvSpPr>
          <p:nvPr/>
        </p:nvSpPr>
        <p:spPr>
          <a:xfrm>
            <a:off x="445516" y="92234"/>
            <a:ext cx="9688296" cy="5546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1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데이터</a:t>
            </a:r>
            <a:endParaRPr lang="en-US" altLang="ko-KR" sz="3200" b="1" kern="1200" dirty="0">
              <a:solidFill>
                <a:schemeClr val="tx1"/>
              </a:solidFill>
              <a:latin typeface="+mn-lt"/>
              <a:ea typeface="+mj-ea"/>
              <a:cs typeface="+mj-c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1E6F84-BE1C-B962-2DFE-3FE639F99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00F40-BA61-4A14-A1E9-04391C3902E8}" type="slidenum">
              <a:rPr lang="en-US" smtClean="0"/>
              <a:t>21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3589C5-C94E-6DFF-8DF1-4828CCA73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7326" y="3940547"/>
            <a:ext cx="4437348" cy="241580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28F687F-3F15-ED19-5936-174F74ECD2E0}"/>
              </a:ext>
            </a:extLst>
          </p:cNvPr>
          <p:cNvSpPr txBox="1"/>
          <p:nvPr/>
        </p:nvSpPr>
        <p:spPr>
          <a:xfrm>
            <a:off x="3995265" y="6444476"/>
            <a:ext cx="42014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출처</a:t>
            </a:r>
            <a:r>
              <a:rPr lang="en-US" altLang="ko-KR" sz="1600" dirty="0"/>
              <a:t>: </a:t>
            </a:r>
            <a:r>
              <a:rPr lang="en-US" altLang="ko-KR" sz="1600" dirty="0">
                <a:ea typeface="Calibri" panose="020F0502020204030204" pitchFamily="34" charset="0"/>
                <a:cs typeface="Calibri" panose="020F0502020204030204" pitchFamily="34" charset="0"/>
              </a:rPr>
              <a:t>https://fire.gistda.or.th/download-v1.html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161290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23221FB-1805-372E-8D96-560186298DF6}"/>
              </a:ext>
            </a:extLst>
          </p:cNvPr>
          <p:cNvSpPr txBox="1"/>
          <p:nvPr/>
        </p:nvSpPr>
        <p:spPr>
          <a:xfrm>
            <a:off x="445516" y="1213221"/>
            <a:ext cx="11512803" cy="49030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ea typeface="Calibri" panose="020F0502020204030204" pitchFamily="34" charset="0"/>
                <a:cs typeface="Calibri" panose="020F0502020204030204" pitchFamily="34" charset="0"/>
              </a:rPr>
              <a:t>2. Fire data (</a:t>
            </a:r>
            <a:r>
              <a:rPr lang="en-US" altLang="ko-K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Y2 = </a:t>
            </a:r>
            <a:r>
              <a:rPr lang="ko-KR" alt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산불 면적</a:t>
            </a:r>
            <a:r>
              <a:rPr lang="en-US" altLang="ko-K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Y3 = </a:t>
            </a:r>
            <a:r>
              <a:rPr lang="ko-KR" alt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산불 속도</a:t>
            </a:r>
            <a:r>
              <a:rPr lang="en-US" altLang="ko-K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Y4 = </a:t>
            </a:r>
            <a:r>
              <a:rPr lang="ko-KR" alt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산불 지속 기간</a:t>
            </a:r>
            <a:r>
              <a:rPr lang="en-US" altLang="ko-K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Y5 = </a:t>
            </a:r>
            <a:r>
              <a:rPr lang="ko-KR" alt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산불 방향</a:t>
            </a:r>
            <a:r>
              <a:rPr lang="en-US" b="1" dirty="0"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ea typeface="Calibri" panose="020F0502020204030204" pitchFamily="34" charset="0"/>
                <a:cs typeface="Calibri" panose="020F0502020204030204" pitchFamily="34" charset="0"/>
              </a:rPr>
              <a:t>출처</a:t>
            </a:r>
            <a:r>
              <a:rPr lang="en-US" altLang="ko-KR" b="1" dirty="0"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altLang="ko-KR" dirty="0">
                <a:ea typeface="Calibri" panose="020F0502020204030204" pitchFamily="34" charset="0"/>
                <a:cs typeface="Calibri" panose="020F0502020204030204" pitchFamily="34" charset="0"/>
              </a:rPr>
              <a:t> Global Fire Atlas </a:t>
            </a:r>
            <a:r>
              <a:rPr lang="ko-KR" altLang="en-US" dirty="0">
                <a:ea typeface="Calibri" panose="020F0502020204030204" pitchFamily="34" charset="0"/>
                <a:cs typeface="Calibri" panose="020F0502020204030204" pitchFamily="34" charset="0"/>
              </a:rPr>
              <a:t>데이터세트</a:t>
            </a:r>
            <a:endParaRPr lang="en-US" altLang="ko-KR" dirty="0"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ea typeface="Calibri" panose="020F0502020204030204" pitchFamily="34" charset="0"/>
                <a:cs typeface="Calibri" panose="020F0502020204030204" pitchFamily="34" charset="0"/>
              </a:rPr>
              <a:t>제공</a:t>
            </a:r>
            <a:r>
              <a:rPr lang="en-US" altLang="ko-KR" b="1" dirty="0"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altLang="ko-KR" dirty="0"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dirty="0">
                <a:ea typeface="Calibri" panose="020F0502020204030204" pitchFamily="34" charset="0"/>
                <a:cs typeface="Calibri" panose="020F0502020204030204" pitchFamily="34" charset="0"/>
              </a:rPr>
              <a:t>오크리지 국립연구소 분산형 활성 아카이브 센터</a:t>
            </a:r>
            <a:r>
              <a:rPr lang="en-US" altLang="ko-KR" dirty="0">
                <a:ea typeface="Calibri" panose="020F0502020204030204" pitchFamily="34" charset="0"/>
                <a:cs typeface="Calibri" panose="020F0502020204030204" pitchFamily="34" charset="0"/>
              </a:rPr>
              <a:t>(ORNL DAAC)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ea typeface="Calibri" panose="020F0502020204030204" pitchFamily="34" charset="0"/>
                <a:cs typeface="Calibri" panose="020F0502020204030204" pitchFamily="34" charset="0"/>
              </a:rPr>
              <a:t>데이터 범위</a:t>
            </a:r>
            <a:r>
              <a:rPr lang="en-US" altLang="ko-KR" b="1" dirty="0"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altLang="ko-KR" dirty="0">
                <a:ea typeface="Calibri" panose="020F0502020204030204" pitchFamily="34" charset="0"/>
                <a:cs typeface="Calibri" panose="020F0502020204030204" pitchFamily="34" charset="0"/>
              </a:rPr>
              <a:t> 2003-2016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ea typeface="Calibri" panose="020F0502020204030204" pitchFamily="34" charset="0"/>
                <a:cs typeface="Calibri" panose="020F0502020204030204" pitchFamily="34" charset="0"/>
              </a:rPr>
              <a:t>수집기술</a:t>
            </a:r>
            <a:r>
              <a:rPr lang="en-US" altLang="ko-KR" b="1" dirty="0"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ko-KR" altLang="en-US" dirty="0">
                <a:ea typeface="Calibri" panose="020F0502020204030204" pitchFamily="34" charset="0"/>
                <a:cs typeface="Calibri" panose="020F0502020204030204" pitchFamily="34" charset="0"/>
              </a:rPr>
              <a:t>홈페이지</a:t>
            </a:r>
            <a:r>
              <a:rPr lang="en-US" altLang="ko-KR" dirty="0">
                <a:ea typeface="Calibri" panose="020F0502020204030204" pitchFamily="34" charset="0"/>
                <a:cs typeface="Calibri" panose="020F0502020204030204" pitchFamily="34" charset="0"/>
              </a:rPr>
              <a:t>(https://daac.ornl.gov/cgi-bin/dsviewer.pl?ds_id=1642)(.dbf </a:t>
            </a:r>
            <a:r>
              <a:rPr lang="ko-KR" altLang="en-US" dirty="0">
                <a:ea typeface="Calibri" panose="020F0502020204030204" pitchFamily="34" charset="0"/>
                <a:cs typeface="Calibri" panose="020F0502020204030204" pitchFamily="34" charset="0"/>
              </a:rPr>
              <a:t>파일</a:t>
            </a:r>
            <a:r>
              <a:rPr lang="en-US" altLang="ko-KR" dirty="0"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ko-KR" altLang="en-US" dirty="0">
                <a:ea typeface="Calibri" panose="020F0502020204030204" pitchFamily="34" charset="0"/>
                <a:cs typeface="Calibri" panose="020F0502020204030204" pitchFamily="34" charset="0"/>
              </a:rPr>
              <a:t>에서 직접 다운로드하고 위도와 경도를 이용하여 국가와 도시의 위치를 알아냄</a:t>
            </a:r>
            <a:r>
              <a:rPr lang="en-US" altLang="ko-KR" dirty="0"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ko-KR" altLang="en-US" dirty="0">
                <a:ea typeface="Calibri" panose="020F0502020204030204" pitchFamily="34" charset="0"/>
                <a:cs typeface="Calibri" panose="020F0502020204030204" pitchFamily="34" charset="0"/>
              </a:rPr>
              <a:t>위도와 경도를 키 값으로 사용</a:t>
            </a:r>
            <a:r>
              <a:rPr lang="en-US" altLang="ko-KR" dirty="0">
                <a:ea typeface="Calibri" panose="020F0502020204030204" pitchFamily="34" charset="0"/>
                <a:cs typeface="Calibri" panose="020F0502020204030204" pitchFamily="34" charset="0"/>
              </a:rPr>
              <a:t>. (</a:t>
            </a:r>
            <a:r>
              <a:rPr lang="en-US" dirty="0" err="1">
                <a:ea typeface="Calibri" panose="020F0502020204030204" pitchFamily="34" charset="0"/>
                <a:cs typeface="Calibri" panose="020F0502020204030204" pitchFamily="34" charset="0"/>
              </a:rPr>
              <a:t>geopy</a:t>
            </a:r>
            <a:r>
              <a:rPr lang="en-US" dirty="0">
                <a:ea typeface="Calibri" panose="020F0502020204030204" pitchFamily="34" charset="0"/>
                <a:cs typeface="Calibri" panose="020F0502020204030204" pitchFamily="34" charset="0"/>
              </a:rPr>
              <a:t> library</a:t>
            </a:r>
            <a:r>
              <a:rPr lang="en-US" altLang="ko-KR" dirty="0"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dirty="0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ECBD79F-516A-4199-FCFC-640CE45D06F3}"/>
              </a:ext>
            </a:extLst>
          </p:cNvPr>
          <p:cNvCxnSpPr>
            <a:cxnSpLocks/>
          </p:cNvCxnSpPr>
          <p:nvPr/>
        </p:nvCxnSpPr>
        <p:spPr>
          <a:xfrm>
            <a:off x="445516" y="723053"/>
            <a:ext cx="11238484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252F7EF9-3035-7B59-EC4E-F81F25782F33}"/>
              </a:ext>
            </a:extLst>
          </p:cNvPr>
          <p:cNvSpPr txBox="1">
            <a:spLocks/>
          </p:cNvSpPr>
          <p:nvPr/>
        </p:nvSpPr>
        <p:spPr>
          <a:xfrm>
            <a:off x="445516" y="92234"/>
            <a:ext cx="9688296" cy="5546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1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데이터</a:t>
            </a:r>
            <a:endParaRPr lang="en-US" altLang="ko-KR" sz="3200" b="1" kern="1200" dirty="0">
              <a:solidFill>
                <a:schemeClr val="tx1"/>
              </a:solidFill>
              <a:latin typeface="+mn-lt"/>
              <a:ea typeface="+mj-ea"/>
              <a:cs typeface="+mj-cs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EA381E-6E1D-B29C-56B1-5C20ACF60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00F40-BA61-4A14-A1E9-04391C3902E8}" type="slidenum">
              <a:rPr lang="en-US" smtClean="0"/>
              <a:t>22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6D1EE1-E175-FBE4-5577-3AD5F62EE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825" y="4012869"/>
            <a:ext cx="4088388" cy="24447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C0E3CE2-69A8-1B6D-E827-E8050413EC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9671"/>
          <a:stretch/>
        </p:blipFill>
        <p:spPr>
          <a:xfrm>
            <a:off x="6096000" y="4012870"/>
            <a:ext cx="4340314" cy="244476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3CDCAE6-7E44-AB54-E6C7-E087B65A6556}"/>
              </a:ext>
            </a:extLst>
          </p:cNvPr>
          <p:cNvSpPr txBox="1"/>
          <p:nvPr/>
        </p:nvSpPr>
        <p:spPr>
          <a:xfrm>
            <a:off x="1134856" y="6515318"/>
            <a:ext cx="51546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출처</a:t>
            </a:r>
            <a:r>
              <a:rPr lang="en-US" altLang="ko-KR" sz="1600" dirty="0"/>
              <a:t>: </a:t>
            </a:r>
            <a:r>
              <a:rPr lang="en-US" altLang="ko-KR" sz="1600" dirty="0">
                <a:ea typeface="Calibri" panose="020F0502020204030204" pitchFamily="34" charset="0"/>
                <a:cs typeface="Calibri" panose="020F0502020204030204" pitchFamily="34" charset="0"/>
              </a:rPr>
              <a:t>https://daac.ornl.gov/cgi-bin/dsviewer.pl?ds_id=1642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295286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23221FB-1805-372E-8D96-560186298DF6}"/>
              </a:ext>
            </a:extLst>
          </p:cNvPr>
          <p:cNvSpPr txBox="1"/>
          <p:nvPr/>
        </p:nvSpPr>
        <p:spPr>
          <a:xfrm>
            <a:off x="445517" y="1213221"/>
            <a:ext cx="11238484" cy="49030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lang="ko-KR" alt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날씨데이터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(Meteorological factors) 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ea typeface="Calibri" panose="020F0502020204030204" pitchFamily="34" charset="0"/>
                <a:cs typeface="Calibri" panose="020F0502020204030204" pitchFamily="34" charset="0"/>
              </a:rPr>
              <a:t>온도</a:t>
            </a:r>
            <a:r>
              <a:rPr lang="en-US" altLang="ko-KR" dirty="0"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ko-KR" altLang="en-US" dirty="0">
                <a:ea typeface="Calibri" panose="020F0502020204030204" pitchFamily="34" charset="0"/>
                <a:cs typeface="Calibri" panose="020F0502020204030204" pitchFamily="34" charset="0"/>
              </a:rPr>
              <a:t>이슬점</a:t>
            </a:r>
            <a:r>
              <a:rPr lang="en-US" altLang="ko-KR" dirty="0"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ko-KR" altLang="en-US" dirty="0">
                <a:ea typeface="Calibri" panose="020F0502020204030204" pitchFamily="34" charset="0"/>
                <a:cs typeface="Calibri" panose="020F0502020204030204" pitchFamily="34" charset="0"/>
              </a:rPr>
              <a:t>풍속</a:t>
            </a:r>
            <a:r>
              <a:rPr lang="en-US" altLang="ko-KR" dirty="0"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ko-KR" altLang="en-US" dirty="0">
                <a:ea typeface="Calibri" panose="020F0502020204030204" pitchFamily="34" charset="0"/>
                <a:cs typeface="Calibri" panose="020F0502020204030204" pitchFamily="34" charset="0"/>
              </a:rPr>
              <a:t>풍향</a:t>
            </a:r>
            <a:r>
              <a:rPr lang="en-US" altLang="ko-KR" dirty="0"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ko-KR" altLang="en-US" dirty="0">
                <a:ea typeface="Calibri" panose="020F0502020204030204" pitchFamily="34" charset="0"/>
                <a:cs typeface="Calibri" panose="020F0502020204030204" pitchFamily="34" charset="0"/>
              </a:rPr>
              <a:t>강수량</a:t>
            </a:r>
            <a:r>
              <a:rPr lang="en-US" altLang="ko-KR" dirty="0"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ko-KR" altLang="en-US" dirty="0">
                <a:ea typeface="Calibri" panose="020F0502020204030204" pitchFamily="34" charset="0"/>
                <a:cs typeface="Calibri" panose="020F0502020204030204" pitchFamily="34" charset="0"/>
              </a:rPr>
              <a:t>기압</a:t>
            </a:r>
            <a:endParaRPr lang="en-US" altLang="ko-KR" dirty="0"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ea typeface="Calibri" panose="020F0502020204030204" pitchFamily="34" charset="0"/>
                <a:cs typeface="Calibri" panose="020F0502020204030204" pitchFamily="34" charset="0"/>
              </a:rPr>
              <a:t>데이터 범위</a:t>
            </a:r>
            <a:r>
              <a:rPr lang="en-US" altLang="ko-KR" dirty="0"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ko-KR" altLang="en-US" dirty="0">
                <a:ea typeface="Calibri" panose="020F0502020204030204" pitchFamily="34" charset="0"/>
                <a:cs typeface="Calibri" panose="020F0502020204030204" pitchFamily="34" charset="0"/>
              </a:rPr>
              <a:t>오늘</a:t>
            </a:r>
            <a:r>
              <a:rPr lang="en-US" altLang="ko-KR" dirty="0"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ko-KR" altLang="en-US" dirty="0">
                <a:ea typeface="Calibri" panose="020F0502020204030204" pitchFamily="34" charset="0"/>
                <a:cs typeface="Calibri" panose="020F0502020204030204" pitchFamily="34" charset="0"/>
              </a:rPr>
              <a:t>어제</a:t>
            </a:r>
            <a:r>
              <a:rPr lang="en-US" altLang="ko-KR" dirty="0">
                <a:ea typeface="Calibri" panose="020F0502020204030204" pitchFamily="34" charset="0"/>
                <a:cs typeface="Calibri" panose="020F0502020204030204" pitchFamily="34" charset="0"/>
              </a:rPr>
              <a:t>, 2</a:t>
            </a:r>
            <a:r>
              <a:rPr lang="ko-KR" altLang="en-US" dirty="0">
                <a:ea typeface="Calibri" panose="020F0502020204030204" pitchFamily="34" charset="0"/>
                <a:cs typeface="Calibri" panose="020F0502020204030204" pitchFamily="34" charset="0"/>
              </a:rPr>
              <a:t>일 전</a:t>
            </a:r>
            <a:r>
              <a:rPr lang="en-US" altLang="ko-KR" dirty="0"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ko-KR" altLang="en-US" dirty="0">
                <a:ea typeface="Calibri" panose="020F0502020204030204" pitchFamily="34" charset="0"/>
                <a:cs typeface="Calibri" panose="020F0502020204030204" pitchFamily="34" charset="0"/>
              </a:rPr>
              <a:t>데이터는 하루 평균값 </a:t>
            </a:r>
            <a:r>
              <a:rPr lang="en-US" altLang="ko-KR" dirty="0">
                <a:ea typeface="Calibri" panose="020F0502020204030204" pitchFamily="34" charset="0"/>
                <a:cs typeface="Calibri" panose="020F0502020204030204" pitchFamily="34" charset="0"/>
              </a:rPr>
              <a:t>(Mean). </a:t>
            </a:r>
            <a:r>
              <a:rPr lang="ko-KR" altLang="en-US" dirty="0">
                <a:ea typeface="Calibri" panose="020F0502020204030204" pitchFamily="34" charset="0"/>
                <a:cs typeface="Calibri" panose="020F0502020204030204" pitchFamily="34" charset="0"/>
              </a:rPr>
              <a:t>하루에 가장 빈번하게 발생하는 값을 이용한 풍향 데이터 </a:t>
            </a:r>
            <a:r>
              <a:rPr lang="en-US" altLang="ko-KR" dirty="0">
                <a:ea typeface="Calibri" panose="020F0502020204030204" pitchFamily="34" charset="0"/>
                <a:cs typeface="Calibri" panose="020F0502020204030204" pitchFamily="34" charset="0"/>
              </a:rPr>
              <a:t>(Mode)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ea typeface="Calibri" panose="020F0502020204030204" pitchFamily="34" charset="0"/>
                <a:cs typeface="Calibri" panose="020F0502020204030204" pitchFamily="34" charset="0"/>
              </a:rPr>
              <a:t>출처</a:t>
            </a:r>
            <a:r>
              <a:rPr lang="en-US" altLang="ko-KR" b="1" dirty="0"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altLang="ko-KR" dirty="0">
                <a:ea typeface="Calibri" panose="020F0502020204030204" pitchFamily="34" charset="0"/>
                <a:cs typeface="Calibri" panose="020F0502020204030204" pitchFamily="34" charset="0"/>
              </a:rPr>
              <a:t> Weather Underground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ea typeface="Calibri" panose="020F0502020204030204" pitchFamily="34" charset="0"/>
                <a:cs typeface="Calibri" panose="020F0502020204030204" pitchFamily="34" charset="0"/>
              </a:rPr>
              <a:t>수집 기술</a:t>
            </a:r>
            <a:r>
              <a:rPr lang="en-US" altLang="ko-KR" b="1" dirty="0"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ko-KR" altLang="en-US" dirty="0">
                <a:ea typeface="Calibri" panose="020F0502020204030204" pitchFamily="34" charset="0"/>
                <a:cs typeface="Calibri" panose="020F0502020204030204" pitchFamily="34" charset="0"/>
              </a:rPr>
              <a:t>도시 공항 코드</a:t>
            </a:r>
            <a:r>
              <a:rPr lang="en-US" altLang="ko-KR" dirty="0">
                <a:ea typeface="Calibri" panose="020F0502020204030204" pitchFamily="34" charset="0"/>
                <a:cs typeface="Calibri" panose="020F0502020204030204" pitchFamily="34" charset="0"/>
              </a:rPr>
              <a:t>(XXXX)</a:t>
            </a:r>
            <a:r>
              <a:rPr lang="ko-KR" altLang="en-US" dirty="0">
                <a:ea typeface="Calibri" panose="020F0502020204030204" pitchFamily="34" charset="0"/>
                <a:cs typeface="Calibri" panose="020F0502020204030204" pitchFamily="34" charset="0"/>
              </a:rPr>
              <a:t>를 사용하여 태국 정보 수집</a:t>
            </a:r>
            <a:r>
              <a:rPr lang="en-US" altLang="ko-KR" dirty="0">
                <a:ea typeface="Calibri" panose="020F0502020204030204" pitchFamily="34" charset="0"/>
                <a:cs typeface="Calibri" panose="020F0502020204030204" pitchFamily="34" charset="0"/>
              </a:rPr>
              <a:t> (https://api.weather.com/v1/location/</a:t>
            </a:r>
            <a:r>
              <a:rPr lang="en-US" altLang="ko-KR" dirty="0">
                <a:solidFill>
                  <a:srgbClr val="FF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XXXX</a:t>
            </a:r>
            <a:r>
              <a:rPr lang="en-US" altLang="ko-KR" dirty="0">
                <a:ea typeface="Calibri" panose="020F0502020204030204" pitchFamily="34" charset="0"/>
                <a:cs typeface="Calibri" panose="020F0502020204030204" pitchFamily="34" charset="0"/>
              </a:rPr>
              <a:t>:9:TH/observations/historical.json?apiKey=e1f10a1e78da46f5b10a1e78da96f525&amp;units=e&amp;)</a:t>
            </a:r>
            <a:endParaRPr lang="en-US" dirty="0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ECBD79F-516A-4199-FCFC-640CE45D06F3}"/>
              </a:ext>
            </a:extLst>
          </p:cNvPr>
          <p:cNvCxnSpPr>
            <a:cxnSpLocks/>
          </p:cNvCxnSpPr>
          <p:nvPr/>
        </p:nvCxnSpPr>
        <p:spPr>
          <a:xfrm>
            <a:off x="445516" y="723053"/>
            <a:ext cx="11238484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252F7EF9-3035-7B59-EC4E-F81F25782F33}"/>
              </a:ext>
            </a:extLst>
          </p:cNvPr>
          <p:cNvSpPr txBox="1">
            <a:spLocks/>
          </p:cNvSpPr>
          <p:nvPr/>
        </p:nvSpPr>
        <p:spPr>
          <a:xfrm>
            <a:off x="445516" y="92234"/>
            <a:ext cx="9688296" cy="5546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1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데이터</a:t>
            </a:r>
            <a:endParaRPr lang="en-US" altLang="ko-KR" sz="3200" b="1" kern="1200" dirty="0">
              <a:solidFill>
                <a:schemeClr val="tx1"/>
              </a:solidFill>
              <a:latin typeface="+mn-lt"/>
              <a:ea typeface="+mj-ea"/>
              <a:cs typeface="+mj-c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07B7E6-BBAA-5A58-B114-736CD1C6E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00F40-BA61-4A14-A1E9-04391C3902E8}" type="slidenum">
              <a:rPr lang="en-US" smtClean="0"/>
              <a:t>23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E8107E-F8E3-EDFC-C589-6F138B607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2014" y="4255248"/>
            <a:ext cx="3525487" cy="2254789"/>
          </a:xfrm>
          <a:prstGeom prst="rect">
            <a:avLst/>
          </a:prstGeom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FEF9C13-5819-09EE-91E3-9953351FA5CD}"/>
              </a:ext>
            </a:extLst>
          </p:cNvPr>
          <p:cNvSpPr txBox="1"/>
          <p:nvPr/>
        </p:nvSpPr>
        <p:spPr>
          <a:xfrm>
            <a:off x="2844469" y="6552126"/>
            <a:ext cx="65030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출처</a:t>
            </a:r>
            <a:r>
              <a:rPr lang="en-US" altLang="ko-KR" sz="1600" dirty="0"/>
              <a:t>: https://www.wunderground.com/history/monthly/VTCC/date/2020-1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336832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23221FB-1805-372E-8D96-560186298DF6}"/>
              </a:ext>
            </a:extLst>
          </p:cNvPr>
          <p:cNvSpPr txBox="1"/>
          <p:nvPr/>
        </p:nvSpPr>
        <p:spPr>
          <a:xfrm>
            <a:off x="445516" y="824432"/>
            <a:ext cx="11238484" cy="49030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4.	</a:t>
            </a:r>
            <a:r>
              <a:rPr lang="ko-KR" alt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연소 재료 </a:t>
            </a:r>
            <a:r>
              <a:rPr lang="en-US" altLang="ko-K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Fuel characteristics)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ea typeface="Calibri" panose="020F0502020204030204" pitchFamily="34" charset="0"/>
                <a:cs typeface="Calibri" panose="020F0502020204030204" pitchFamily="34" charset="0"/>
              </a:rPr>
              <a:t>4.1. </a:t>
            </a:r>
            <a:r>
              <a:rPr lang="ko-KR" altLang="en-US" b="1" dirty="0">
                <a:ea typeface="Calibri" panose="020F0502020204030204" pitchFamily="34" charset="0"/>
                <a:cs typeface="Calibri" panose="020F0502020204030204" pitchFamily="34" charset="0"/>
              </a:rPr>
              <a:t>미세연료수분지수</a:t>
            </a:r>
            <a:r>
              <a:rPr lang="en-US" altLang="ko-KR" b="1" dirty="0"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b="1" dirty="0">
                <a:ea typeface="Calibri" panose="020F0502020204030204" pitchFamily="34" charset="0"/>
                <a:cs typeface="Calibri" panose="020F0502020204030204" pitchFamily="34" charset="0"/>
              </a:rPr>
              <a:t>Fine Fuel Moisture Code, FFMC), </a:t>
            </a:r>
            <a:r>
              <a:rPr lang="ko-KR" altLang="en-US" b="1" dirty="0">
                <a:ea typeface="Calibri" panose="020F0502020204030204" pitchFamily="34" charset="0"/>
                <a:cs typeface="Calibri" panose="020F0502020204030204" pitchFamily="34" charset="0"/>
              </a:rPr>
              <a:t>더프건조지수</a:t>
            </a:r>
            <a:r>
              <a:rPr lang="en-US" altLang="ko-KR" b="1" dirty="0"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b="1" dirty="0">
                <a:ea typeface="Calibri" panose="020F0502020204030204" pitchFamily="34" charset="0"/>
                <a:cs typeface="Calibri" panose="020F0502020204030204" pitchFamily="34" charset="0"/>
              </a:rPr>
              <a:t>Duff Moisture Code, DMC), </a:t>
            </a:r>
            <a:r>
              <a:rPr lang="ko-KR" altLang="en-US" b="1" dirty="0">
                <a:ea typeface="Calibri" panose="020F0502020204030204" pitchFamily="34" charset="0"/>
                <a:cs typeface="Calibri" panose="020F0502020204030204" pitchFamily="34" charset="0"/>
              </a:rPr>
              <a:t>뭄지수</a:t>
            </a:r>
            <a:r>
              <a:rPr lang="en-US" altLang="ko-KR" b="1" dirty="0">
                <a:ea typeface="Calibri" panose="020F0502020204030204" pitchFamily="34" charset="0"/>
                <a:cs typeface="Calibri" panose="020F0502020204030204" pitchFamily="34" charset="0"/>
              </a:rPr>
              <a:t>(Drought Code, DC)</a:t>
            </a:r>
            <a:endParaRPr lang="en-US" b="1" dirty="0"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ea typeface="Calibri" panose="020F0502020204030204" pitchFamily="34" charset="0"/>
                <a:cs typeface="Calibri" panose="020F0502020204030204" pitchFamily="34" charset="0"/>
              </a:rPr>
              <a:t>설명</a:t>
            </a:r>
            <a:r>
              <a:rPr lang="en-US" altLang="ko-KR" b="1" dirty="0"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dirty="0">
                <a:ea typeface="Calibri" panose="020F0502020204030204" pitchFamily="34" charset="0"/>
                <a:cs typeface="Calibri" panose="020F0502020204030204" pitchFamily="34" charset="0"/>
              </a:rPr>
              <a:t>FFMC</a:t>
            </a:r>
            <a:r>
              <a:rPr lang="ko-KR" altLang="en-US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Lora" pitchFamily="2" charset="0"/>
              </a:rPr>
              <a:t>는 대략 </a:t>
            </a:r>
            <a:r>
              <a:rPr lang="en-US" altLang="ko-KR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Lora" pitchFamily="2" charset="0"/>
              </a:rPr>
              <a:t>1∼2 cm </a:t>
            </a:r>
            <a:r>
              <a:rPr lang="ko-KR" altLang="en-US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Lora" pitchFamily="2" charset="0"/>
              </a:rPr>
              <a:t>깊이 토양의 건조 상태</a:t>
            </a:r>
            <a:r>
              <a:rPr lang="en-US" altLang="ko-KR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Lora" pitchFamily="2" charset="0"/>
              </a:rPr>
              <a:t>, </a:t>
            </a:r>
            <a:r>
              <a:rPr lang="en-US" dirty="0">
                <a:ea typeface="Calibri" panose="020F0502020204030204" pitchFamily="34" charset="0"/>
                <a:cs typeface="Calibri" panose="020F0502020204030204" pitchFamily="34" charset="0"/>
              </a:rPr>
              <a:t>DMC </a:t>
            </a:r>
            <a:r>
              <a:rPr lang="ko-KR" altLang="en-US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Lora" pitchFamily="2" charset="0"/>
              </a:rPr>
              <a:t>는 </a:t>
            </a:r>
            <a:r>
              <a:rPr lang="en-US" altLang="ko-KR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Lora" pitchFamily="2" charset="0"/>
              </a:rPr>
              <a:t>2∼10 cm </a:t>
            </a:r>
            <a:r>
              <a:rPr lang="ko-KR" altLang="en-US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Lora" pitchFamily="2" charset="0"/>
              </a:rPr>
              <a:t>깊이의 토양의 건조 상태</a:t>
            </a:r>
            <a:r>
              <a:rPr lang="en-US" altLang="ko-KR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Lora" pitchFamily="2" charset="0"/>
              </a:rPr>
              <a:t>, </a:t>
            </a:r>
            <a:r>
              <a:rPr lang="en-US" altLang="ko-KR" dirty="0">
                <a:ea typeface="Calibri" panose="020F0502020204030204" pitchFamily="34" charset="0"/>
                <a:cs typeface="Calibri" panose="020F0502020204030204" pitchFamily="34" charset="0"/>
              </a:rPr>
              <a:t>DC</a:t>
            </a:r>
            <a:r>
              <a:rPr lang="ko-KR" altLang="en-US" dirty="0">
                <a:ea typeface="Calibri" panose="020F0502020204030204" pitchFamily="34" charset="0"/>
                <a:cs typeface="Calibri" panose="020F0502020204030204" pitchFamily="34" charset="0"/>
              </a:rPr>
              <a:t>는 </a:t>
            </a:r>
            <a:r>
              <a:rPr lang="en-US" altLang="ko-KR" dirty="0">
                <a:ea typeface="Calibri" panose="020F0502020204030204" pitchFamily="34" charset="0"/>
                <a:cs typeface="Calibri" panose="020F0502020204030204" pitchFamily="34" charset="0"/>
              </a:rPr>
              <a:t>10∼20 cm </a:t>
            </a:r>
            <a:r>
              <a:rPr lang="ko-KR" altLang="en-US" dirty="0">
                <a:ea typeface="Calibri" panose="020F0502020204030204" pitchFamily="34" charset="0"/>
                <a:cs typeface="Calibri" panose="020F0502020204030204" pitchFamily="34" charset="0"/>
              </a:rPr>
              <a:t>깊이의 토양의 건조 상태</a:t>
            </a:r>
            <a:endParaRPr lang="en-US" altLang="ko-KR" dirty="0"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ea typeface="Calibri" panose="020F0502020204030204" pitchFamily="34" charset="0"/>
                <a:cs typeface="Calibri" panose="020F0502020204030204" pitchFamily="34" charset="0"/>
              </a:rPr>
              <a:t>출처</a:t>
            </a:r>
            <a:r>
              <a:rPr lang="en-US" altLang="ko-KR" dirty="0">
                <a:ea typeface="Calibri" panose="020F0502020204030204" pitchFamily="34" charset="0"/>
                <a:cs typeface="Calibri" panose="020F0502020204030204" pitchFamily="34" charset="0"/>
              </a:rPr>
              <a:t>: Copernicus Emergency Management Service</a:t>
            </a:r>
            <a:r>
              <a:rPr lang="ko-KR" altLang="en-US" dirty="0">
                <a:ea typeface="Calibri" panose="020F0502020204030204" pitchFamily="34" charset="0"/>
                <a:cs typeface="Calibri" panose="020F0502020204030204" pitchFamily="34" charset="0"/>
              </a:rPr>
              <a:t>의 산불 위험 지수 기록 데이터</a:t>
            </a:r>
            <a:r>
              <a:rPr lang="en-US" altLang="ko-KR" dirty="0"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ko-KR" altLang="en-US" dirty="0">
                <a:ea typeface="Calibri" panose="020F0502020204030204" pitchFamily="34" charset="0"/>
                <a:cs typeface="Calibri" panose="020F0502020204030204" pitchFamily="34" charset="0"/>
              </a:rPr>
              <a:t>현재는 </a:t>
            </a:r>
            <a:r>
              <a:rPr lang="en-US" altLang="ko-KR" dirty="0">
                <a:ea typeface="Calibri" panose="020F0502020204030204" pitchFamily="34" charset="0"/>
                <a:cs typeface="Calibri" panose="020F0502020204030204" pitchFamily="34" charset="0"/>
              </a:rPr>
              <a:t>2023-06-14</a:t>
            </a:r>
            <a:r>
              <a:rPr lang="ko-KR" altLang="en-US" dirty="0">
                <a:ea typeface="Calibri" panose="020F0502020204030204" pitchFamily="34" charset="0"/>
                <a:cs typeface="Calibri" panose="020F0502020204030204" pitchFamily="34" charset="0"/>
              </a:rPr>
              <a:t>까지 제공</a:t>
            </a:r>
            <a:r>
              <a:rPr lang="en-US" altLang="ko-KR" dirty="0"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ea typeface="Calibri" panose="020F0502020204030204" pitchFamily="34" charset="0"/>
                <a:cs typeface="Calibri" panose="020F0502020204030204" pitchFamily="34" charset="0"/>
              </a:rPr>
              <a:t>수집기술 </a:t>
            </a:r>
            <a:r>
              <a:rPr lang="en-US" altLang="ko-KR" dirty="0"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ko-KR" altLang="en-US" dirty="0">
                <a:ea typeface="Calibri" panose="020F0502020204030204" pitchFamily="34" charset="0"/>
                <a:cs typeface="Calibri" panose="020F0502020204030204" pitchFamily="34" charset="0"/>
              </a:rPr>
              <a:t>홈페이지</a:t>
            </a:r>
            <a:r>
              <a:rPr lang="en-US" altLang="ko-KR" dirty="0">
                <a:ea typeface="Calibri" panose="020F0502020204030204" pitchFamily="34" charset="0"/>
                <a:cs typeface="Calibri" panose="020F0502020204030204" pitchFamily="34" charset="0"/>
              </a:rPr>
              <a:t>(https://cds.climate.copernicus.eu/cdsapp#!/dataset/cems-fire-historical?tab=form )</a:t>
            </a:r>
            <a:r>
              <a:rPr lang="ko-KR" altLang="en-US" dirty="0">
                <a:ea typeface="Calibri" panose="020F0502020204030204" pitchFamily="34" charset="0"/>
                <a:cs typeface="Calibri" panose="020F0502020204030204" pitchFamily="34" charset="0"/>
              </a:rPr>
              <a:t>에서 </a:t>
            </a:r>
            <a:r>
              <a:rPr lang="en-US" altLang="ko-KR" dirty="0">
                <a:ea typeface="Calibri" panose="020F0502020204030204" pitchFamily="34" charset="0"/>
                <a:cs typeface="Calibri" panose="020F0502020204030204" pitchFamily="34" charset="0"/>
              </a:rPr>
              <a:t>NC </a:t>
            </a:r>
            <a:r>
              <a:rPr lang="ko-KR" altLang="en-US" dirty="0">
                <a:ea typeface="Calibri" panose="020F0502020204030204" pitchFamily="34" charset="0"/>
                <a:cs typeface="Calibri" panose="020F0502020204030204" pitchFamily="34" charset="0"/>
              </a:rPr>
              <a:t>파일을 다운로드하고 프로그램 </a:t>
            </a:r>
            <a:r>
              <a:rPr lang="en-US" altLang="ko-KR" dirty="0">
                <a:ea typeface="Calibri" panose="020F0502020204030204" pitchFamily="34" charset="0"/>
                <a:cs typeface="Calibri" panose="020F0502020204030204" pitchFamily="34" charset="0"/>
              </a:rPr>
              <a:t>panoply</a:t>
            </a:r>
            <a:r>
              <a:rPr lang="ko-KR" altLang="en-US" dirty="0">
                <a:ea typeface="Calibri" panose="020F0502020204030204" pitchFamily="34" charset="0"/>
                <a:cs typeface="Calibri" panose="020F0502020204030204" pitchFamily="34" charset="0"/>
              </a:rPr>
              <a:t>을 이용해서 엑셀파일로 변환</a:t>
            </a:r>
            <a:endParaRPr lang="en-US" dirty="0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ECBD79F-516A-4199-FCFC-640CE45D06F3}"/>
              </a:ext>
            </a:extLst>
          </p:cNvPr>
          <p:cNvCxnSpPr>
            <a:cxnSpLocks/>
          </p:cNvCxnSpPr>
          <p:nvPr/>
        </p:nvCxnSpPr>
        <p:spPr>
          <a:xfrm>
            <a:off x="445516" y="723053"/>
            <a:ext cx="11238484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252F7EF9-3035-7B59-EC4E-F81F25782F33}"/>
              </a:ext>
            </a:extLst>
          </p:cNvPr>
          <p:cNvSpPr txBox="1">
            <a:spLocks/>
          </p:cNvSpPr>
          <p:nvPr/>
        </p:nvSpPr>
        <p:spPr>
          <a:xfrm>
            <a:off x="445516" y="92234"/>
            <a:ext cx="9688296" cy="5546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1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데이터</a:t>
            </a:r>
            <a:endParaRPr lang="en-US" altLang="ko-KR" sz="3200" b="1" kern="1200" dirty="0">
              <a:solidFill>
                <a:schemeClr val="tx1"/>
              </a:solidFill>
              <a:latin typeface="+mn-lt"/>
              <a:ea typeface="+mj-ea"/>
              <a:cs typeface="+mj-c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4C3369-0684-81F3-73E2-0BE416B4C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00F40-BA61-4A14-A1E9-04391C3902E8}" type="slidenum">
              <a:rPr lang="en-US" smtClean="0"/>
              <a:t>24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8A55C4-47B0-D3D7-44ED-A6945592E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969" y="4331210"/>
            <a:ext cx="4217335" cy="2086858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1F21C84-A1EE-276A-46C6-AC791576D3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7975464"/>
              </p:ext>
            </p:extLst>
          </p:nvPr>
        </p:nvGraphicFramePr>
        <p:xfrm>
          <a:off x="6577812" y="4632959"/>
          <a:ext cx="355600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50720">
                  <a:extLst>
                    <a:ext uri="{9D8B030D-6E8A-4147-A177-3AD203B41FA5}">
                      <a16:colId xmlns:a16="http://schemas.microsoft.com/office/drawing/2014/main" val="1965767031"/>
                    </a:ext>
                  </a:extLst>
                </a:gridCol>
                <a:gridCol w="1605280">
                  <a:extLst>
                    <a:ext uri="{9D8B030D-6E8A-4147-A177-3AD203B41FA5}">
                      <a16:colId xmlns:a16="http://schemas.microsoft.com/office/drawing/2014/main" val="27210494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Fuel characteristics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Data range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909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FFMC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to 101</a:t>
                      </a:r>
                      <a:endParaRPr lang="en-US" sz="1600" b="0" dirty="0"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77338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DMC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to 1000</a:t>
                      </a:r>
                      <a:endParaRPr lang="en-US" sz="1600" b="0" dirty="0"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8613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DC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to 1000</a:t>
                      </a:r>
                      <a:endParaRPr lang="en-US" sz="1600" b="0" dirty="0"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4588146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40672BF-959B-82C9-A13A-421571AD45C8}"/>
              </a:ext>
            </a:extLst>
          </p:cNvPr>
          <p:cNvSpPr txBox="1"/>
          <p:nvPr/>
        </p:nvSpPr>
        <p:spPr>
          <a:xfrm>
            <a:off x="445516" y="6519446"/>
            <a:ext cx="75963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출처</a:t>
            </a:r>
            <a:r>
              <a:rPr lang="en-US" altLang="ko-KR" sz="1600" dirty="0"/>
              <a:t>: </a:t>
            </a:r>
            <a:r>
              <a:rPr lang="en-US" altLang="ko-KR" sz="1600" dirty="0">
                <a:ea typeface="Calibri" panose="020F0502020204030204" pitchFamily="34" charset="0"/>
                <a:cs typeface="Calibri" panose="020F0502020204030204" pitchFamily="34" charset="0"/>
              </a:rPr>
              <a:t>https://cds.climate.copernicus.eu/cdsapp#!/dataset/cems-fire-historical?tab=form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8770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23221FB-1805-372E-8D96-560186298DF6}"/>
              </a:ext>
            </a:extLst>
          </p:cNvPr>
          <p:cNvSpPr txBox="1"/>
          <p:nvPr/>
        </p:nvSpPr>
        <p:spPr>
          <a:xfrm>
            <a:off x="445516" y="977451"/>
            <a:ext cx="11238484" cy="49030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4.	</a:t>
            </a:r>
            <a:r>
              <a:rPr lang="ko-KR" alt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연소 재료 </a:t>
            </a:r>
            <a:r>
              <a:rPr lang="en-US" altLang="ko-K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Fuel characteristics)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ea typeface="Calibri" panose="020F0502020204030204" pitchFamily="34" charset="0"/>
                <a:cs typeface="Calibri" panose="020F0502020204030204" pitchFamily="34" charset="0"/>
              </a:rPr>
              <a:t>4.2. </a:t>
            </a:r>
            <a:r>
              <a:rPr lang="ko-KR" altLang="en-US" b="1" dirty="0">
                <a:ea typeface="Calibri" panose="020F0502020204030204" pitchFamily="34" charset="0"/>
                <a:cs typeface="Calibri" panose="020F0502020204030204" pitchFamily="34" charset="0"/>
              </a:rPr>
              <a:t>토지피복 </a:t>
            </a:r>
            <a:r>
              <a:rPr lang="en-US" altLang="ko-KR" b="1" dirty="0"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b="1" dirty="0">
                <a:ea typeface="Calibri" panose="020F0502020204030204" pitchFamily="34" charset="0"/>
                <a:cs typeface="Calibri" panose="020F0502020204030204" pitchFamily="34" charset="0"/>
              </a:rPr>
              <a:t>Land cover)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ea typeface="Calibri" panose="020F0502020204030204" pitchFamily="34" charset="0"/>
                <a:cs typeface="Calibri" panose="020F0502020204030204" pitchFamily="34" charset="0"/>
              </a:rPr>
              <a:t>설명</a:t>
            </a:r>
            <a:r>
              <a:rPr lang="en-US" altLang="ko-KR" b="1" dirty="0"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altLang="ko-KR" dirty="0"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dirty="0">
                <a:ea typeface="Calibri" panose="020F0502020204030204" pitchFamily="34" charset="0"/>
                <a:cs typeface="Calibri" panose="020F0502020204030204" pitchFamily="34" charset="0"/>
              </a:rPr>
              <a:t>토지피복은 산불 발화 지역의 숲과 식물의 종류</a:t>
            </a:r>
            <a:endParaRPr lang="en-US" altLang="ko-KR" dirty="0"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ea typeface="Calibri" panose="020F0502020204030204" pitchFamily="34" charset="0"/>
                <a:cs typeface="Calibri" panose="020F0502020204030204" pitchFamily="34" charset="0"/>
              </a:rPr>
              <a:t>출처</a:t>
            </a:r>
            <a:r>
              <a:rPr lang="en-US" altLang="ko-KR" b="1" dirty="0"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altLang="ko-KR" dirty="0">
                <a:ea typeface="Calibri" panose="020F0502020204030204" pitchFamily="34" charset="0"/>
                <a:cs typeface="Calibri" panose="020F0502020204030204" pitchFamily="34" charset="0"/>
              </a:rPr>
              <a:t>Global Fire Atlas </a:t>
            </a:r>
            <a:r>
              <a:rPr lang="ko-KR" altLang="en-US" dirty="0">
                <a:ea typeface="Calibri" panose="020F0502020204030204" pitchFamily="34" charset="0"/>
                <a:cs typeface="Calibri" panose="020F0502020204030204" pitchFamily="34" charset="0"/>
              </a:rPr>
              <a:t>데이터 세트</a:t>
            </a:r>
            <a:endParaRPr lang="en-US" altLang="ko-KR" dirty="0"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ea typeface="Calibri" panose="020F0502020204030204" pitchFamily="34" charset="0"/>
                <a:cs typeface="Calibri" panose="020F0502020204030204" pitchFamily="34" charset="0"/>
              </a:rPr>
              <a:t>수집기술 </a:t>
            </a:r>
            <a:r>
              <a:rPr lang="en-US" altLang="ko-KR" b="1" dirty="0"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ko-KR" altLang="en-US" dirty="0">
                <a:ea typeface="Calibri" panose="020F0502020204030204" pitchFamily="34" charset="0"/>
                <a:cs typeface="Calibri" panose="020F0502020204030204" pitchFamily="34" charset="0"/>
              </a:rPr>
              <a:t>홈페이지</a:t>
            </a:r>
            <a:r>
              <a:rPr lang="en-US" altLang="ko-KR" dirty="0">
                <a:ea typeface="Calibri" panose="020F0502020204030204" pitchFamily="34" charset="0"/>
                <a:cs typeface="Calibri" panose="020F0502020204030204" pitchFamily="34" charset="0"/>
              </a:rPr>
              <a:t>(https://daac.ornl.gov/cgi-bin/dsviewer.pl?ds_id=1642)(.dbf </a:t>
            </a:r>
            <a:r>
              <a:rPr lang="ko-KR" altLang="en-US" dirty="0">
                <a:ea typeface="Calibri" panose="020F0502020204030204" pitchFamily="34" charset="0"/>
                <a:cs typeface="Calibri" panose="020F0502020204030204" pitchFamily="34" charset="0"/>
              </a:rPr>
              <a:t>파일</a:t>
            </a:r>
            <a:r>
              <a:rPr lang="en-US" altLang="ko-KR" dirty="0"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ko-KR" altLang="en-US" dirty="0">
                <a:ea typeface="Calibri" panose="020F0502020204030204" pitchFamily="34" charset="0"/>
                <a:cs typeface="Calibri" panose="020F0502020204030204" pitchFamily="34" charset="0"/>
              </a:rPr>
              <a:t>에서 직접 다운로드하고 위도와 경도를 이용하여 국가와 도시의 위치를 알아냄</a:t>
            </a:r>
            <a:r>
              <a:rPr lang="en-US" altLang="ko-KR" dirty="0"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ko-KR" altLang="en-US" dirty="0">
                <a:ea typeface="Calibri" panose="020F0502020204030204" pitchFamily="34" charset="0"/>
                <a:cs typeface="Calibri" panose="020F0502020204030204" pitchFamily="34" charset="0"/>
              </a:rPr>
              <a:t>위도와 경도를 키 값으로 사용</a:t>
            </a:r>
            <a:r>
              <a:rPr lang="en-US" altLang="ko-KR" dirty="0"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ko-KR" dirty="0" err="1">
                <a:ea typeface="Calibri" panose="020F0502020204030204" pitchFamily="34" charset="0"/>
                <a:cs typeface="Calibri" panose="020F0502020204030204" pitchFamily="34" charset="0"/>
              </a:rPr>
              <a:t>geopy</a:t>
            </a:r>
            <a:r>
              <a:rPr lang="en-US" altLang="ko-KR" dirty="0">
                <a:ea typeface="Calibri" panose="020F0502020204030204" pitchFamily="34" charset="0"/>
                <a:cs typeface="Calibri" panose="020F0502020204030204" pitchFamily="34" charset="0"/>
              </a:rPr>
              <a:t> library)</a:t>
            </a:r>
            <a:endParaRPr lang="en-US" dirty="0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ECBD79F-516A-4199-FCFC-640CE45D06F3}"/>
              </a:ext>
            </a:extLst>
          </p:cNvPr>
          <p:cNvCxnSpPr>
            <a:cxnSpLocks/>
          </p:cNvCxnSpPr>
          <p:nvPr/>
        </p:nvCxnSpPr>
        <p:spPr>
          <a:xfrm>
            <a:off x="445516" y="723053"/>
            <a:ext cx="11238484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252F7EF9-3035-7B59-EC4E-F81F25782F33}"/>
              </a:ext>
            </a:extLst>
          </p:cNvPr>
          <p:cNvSpPr txBox="1">
            <a:spLocks/>
          </p:cNvSpPr>
          <p:nvPr/>
        </p:nvSpPr>
        <p:spPr>
          <a:xfrm>
            <a:off x="445516" y="92234"/>
            <a:ext cx="9688296" cy="5546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1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데이터</a:t>
            </a:r>
            <a:endParaRPr lang="en-US" altLang="ko-KR" sz="3200" b="1" kern="1200" dirty="0">
              <a:solidFill>
                <a:schemeClr val="tx1"/>
              </a:solidFill>
              <a:latin typeface="+mn-lt"/>
              <a:ea typeface="+mj-ea"/>
              <a:cs typeface="+mj-c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F71A94-16C2-170D-60EB-95165DB56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00F40-BA61-4A14-A1E9-04391C3902E8}" type="slidenum">
              <a:rPr lang="en-US" smtClean="0"/>
              <a:t>25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34F5FB-551F-8D2F-7A43-C33B5A8E2C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072772"/>
              </p:ext>
            </p:extLst>
          </p:nvPr>
        </p:nvGraphicFramePr>
        <p:xfrm>
          <a:off x="1389004" y="3817496"/>
          <a:ext cx="9413992" cy="26295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54115">
                  <a:extLst>
                    <a:ext uri="{9D8B030D-6E8A-4147-A177-3AD203B41FA5}">
                      <a16:colId xmlns:a16="http://schemas.microsoft.com/office/drawing/2014/main" val="1965767031"/>
                    </a:ext>
                  </a:extLst>
                </a:gridCol>
                <a:gridCol w="7959877">
                  <a:extLst>
                    <a:ext uri="{9D8B030D-6E8A-4147-A177-3AD203B41FA5}">
                      <a16:colId xmlns:a16="http://schemas.microsoft.com/office/drawing/2014/main" val="2721049461"/>
                    </a:ext>
                  </a:extLst>
                </a:gridCol>
              </a:tblGrid>
              <a:tr h="25636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Land cover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Description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909376"/>
                  </a:ext>
                </a:extLst>
              </a:tr>
              <a:tr h="256365"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상록 활엽수림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b="0" dirty="0"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거의 모든 나무와 관목은 일년 내내 녹색으로 유지됩니다</a:t>
                      </a:r>
                      <a:r>
                        <a:rPr lang="en-US" altLang="ko-KR" sz="1400" b="0" dirty="0"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.</a:t>
                      </a:r>
                      <a:endParaRPr lang="en-US" sz="1400" b="0" dirty="0"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77338520"/>
                  </a:ext>
                </a:extLst>
              </a:tr>
              <a:tr h="400351"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낙엽활엽수림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b="0" dirty="0"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잎이 돋아나는 시기와 잎이 떨어지는 시기의 연간 주기를 갖는 활엽수 군집으로 구성됩니다</a:t>
                      </a:r>
                      <a:r>
                        <a:rPr lang="en-US" altLang="ko-KR" sz="1400" b="0" dirty="0"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.</a:t>
                      </a:r>
                      <a:endParaRPr lang="en-US" sz="1400" b="0" dirty="0"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8613353"/>
                  </a:ext>
                </a:extLst>
              </a:tr>
              <a:tr h="400351"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혼합숲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b="0" dirty="0"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다른 네 가지 숲 유형이 혼합되어 있거나 모자이크로 이루어진 나무 군집으로 구성되어 있습니다</a:t>
                      </a:r>
                      <a:r>
                        <a:rPr lang="en-US" altLang="ko-KR" sz="1400" b="0" dirty="0"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.</a:t>
                      </a:r>
                      <a:endParaRPr lang="en-US" sz="1400" b="0" dirty="0"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45881461"/>
                  </a:ext>
                </a:extLst>
              </a:tr>
              <a:tr h="256365"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폐쇄된 관목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b="0" dirty="0"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높이가 </a:t>
                      </a:r>
                      <a:r>
                        <a:rPr lang="en-US" altLang="ko-KR" sz="1400" b="0" dirty="0"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lang="ko-KR" altLang="en-US" sz="1400" b="0" dirty="0"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미터 미만이고 관목 수관 덮개가 </a:t>
                      </a:r>
                      <a:r>
                        <a:rPr lang="en-US" altLang="ko-KR" sz="1400" b="0" dirty="0"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60% </a:t>
                      </a:r>
                      <a:r>
                        <a:rPr lang="ko-KR" altLang="en-US" sz="1400" b="0" dirty="0"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이상인 수목이 있는 토지입니다</a:t>
                      </a:r>
                      <a:r>
                        <a:rPr lang="en-US" altLang="ko-KR" sz="1400" b="0" dirty="0"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.</a:t>
                      </a:r>
                      <a:endParaRPr lang="en-US" sz="1400" b="0" dirty="0"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71935947"/>
                  </a:ext>
                </a:extLst>
              </a:tr>
              <a:tr h="256365"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열린 관목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b="0" dirty="0"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높이가 </a:t>
                      </a:r>
                      <a:r>
                        <a:rPr lang="en-US" altLang="ko-KR" sz="1400" b="0" dirty="0"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lang="ko-KR" altLang="en-US" sz="1400" b="0" dirty="0"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미터</a:t>
                      </a:r>
                      <a:r>
                        <a:rPr lang="en-US" altLang="ko-KR" sz="1400" b="0" dirty="0"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ko-KR" altLang="en-US" sz="1400" b="0" dirty="0"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미만이고 관목 수관 덮개가 </a:t>
                      </a:r>
                      <a:r>
                        <a:rPr lang="en-US" altLang="ko-KR" sz="1400" b="0" dirty="0"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10~60% </a:t>
                      </a:r>
                      <a:r>
                        <a:rPr lang="ko-KR" altLang="en-US" sz="1400" b="0" dirty="0"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사이인 수목이 있는 토지입니다</a:t>
                      </a:r>
                      <a:r>
                        <a:rPr lang="en-US" altLang="ko-KR" sz="1400" b="0" dirty="0"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.</a:t>
                      </a:r>
                      <a:endParaRPr lang="en-US" sz="1400" b="0" dirty="0"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69469993"/>
                  </a:ext>
                </a:extLst>
              </a:tr>
              <a:tr h="256365"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우디 사바나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b="0" dirty="0"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초본 및 기타 하층 시스템이 있고 숲 덮개가 </a:t>
                      </a:r>
                      <a:r>
                        <a:rPr lang="en-US" altLang="ko-KR" sz="1400" b="0" dirty="0"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30-60% </a:t>
                      </a:r>
                      <a:r>
                        <a:rPr lang="ko-KR" altLang="en-US" sz="1400" b="0" dirty="0"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사이인 토지입니다</a:t>
                      </a:r>
                      <a:r>
                        <a:rPr lang="en-US" altLang="ko-KR" sz="1400" b="0" dirty="0"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.</a:t>
                      </a:r>
                      <a:endParaRPr lang="en-US" sz="1400" b="0" dirty="0"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2933385"/>
                  </a:ext>
                </a:extLst>
              </a:tr>
              <a:tr h="256365"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사바나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b="0" dirty="0"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초본 및 기타 하층 시스템이 있고 </a:t>
                      </a:r>
                      <a:r>
                        <a:rPr lang="en-US" altLang="ko-KR" sz="1400" b="0" dirty="0"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10~30% </a:t>
                      </a:r>
                      <a:r>
                        <a:rPr lang="ko-KR" altLang="en-US" sz="1400" b="0" dirty="0"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사이의 숲 덮개가 있는 토지입니다</a:t>
                      </a:r>
                      <a:r>
                        <a:rPr lang="en-US" altLang="ko-KR" sz="1400" b="0" dirty="0"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.</a:t>
                      </a:r>
                      <a:endParaRPr lang="en-US" sz="1400" b="0" dirty="0"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699940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88725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23221FB-1805-372E-8D96-560186298DF6}"/>
              </a:ext>
            </a:extLst>
          </p:cNvPr>
          <p:cNvSpPr txBox="1"/>
          <p:nvPr/>
        </p:nvSpPr>
        <p:spPr>
          <a:xfrm>
            <a:off x="445516" y="1011952"/>
            <a:ext cx="11238484" cy="49030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5.	</a:t>
            </a:r>
            <a:r>
              <a:rPr lang="ko-KR" alt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지형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(Topography variable)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ea typeface="Calibri" panose="020F0502020204030204" pitchFamily="34" charset="0"/>
                <a:cs typeface="Calibri" panose="020F0502020204030204" pitchFamily="34" charset="0"/>
              </a:rPr>
              <a:t>경사도 </a:t>
            </a:r>
            <a:r>
              <a:rPr lang="en-US" altLang="ko-KR" b="1" dirty="0"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b="1" dirty="0">
                <a:ea typeface="Calibri" panose="020F0502020204030204" pitchFamily="34" charset="0"/>
                <a:cs typeface="Calibri" panose="020F0502020204030204" pitchFamily="34" charset="0"/>
              </a:rPr>
              <a:t>Slope), </a:t>
            </a:r>
            <a:r>
              <a:rPr lang="ko-KR" altLang="en-US" b="1" dirty="0">
                <a:ea typeface="Calibri" panose="020F0502020204030204" pitchFamily="34" charset="0"/>
                <a:cs typeface="Calibri" panose="020F0502020204030204" pitchFamily="34" charset="0"/>
              </a:rPr>
              <a:t>경사의 방향 </a:t>
            </a:r>
            <a:r>
              <a:rPr lang="en-US" altLang="ko-KR" b="1" dirty="0"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b="1" dirty="0">
                <a:ea typeface="Calibri" panose="020F0502020204030204" pitchFamily="34" charset="0"/>
                <a:cs typeface="Calibri" panose="020F0502020204030204" pitchFamily="34" charset="0"/>
              </a:rPr>
              <a:t>Aspect), </a:t>
            </a:r>
            <a:r>
              <a:rPr lang="ko-KR" altLang="en-US" b="1" dirty="0">
                <a:ea typeface="Calibri" panose="020F0502020204030204" pitchFamily="34" charset="0"/>
                <a:cs typeface="Calibri" panose="020F0502020204030204" pitchFamily="34" charset="0"/>
              </a:rPr>
              <a:t>디지털 고도 모델 </a:t>
            </a:r>
            <a:r>
              <a:rPr lang="en-US" b="1" dirty="0">
                <a:ea typeface="Calibri" panose="020F0502020204030204" pitchFamily="34" charset="0"/>
                <a:cs typeface="Calibri" panose="020F0502020204030204" pitchFamily="34" charset="0"/>
              </a:rPr>
              <a:t>(Digital Elevation model, DEM)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ea typeface="Calibri" panose="020F0502020204030204" pitchFamily="34" charset="0"/>
                <a:cs typeface="Calibri" panose="020F0502020204030204" pitchFamily="34" charset="0"/>
              </a:rPr>
              <a:t>설명</a:t>
            </a:r>
            <a:r>
              <a:rPr lang="en-US" altLang="ko-KR" b="1" dirty="0"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altLang="ko-KR" dirty="0"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dirty="0">
                <a:ea typeface="Calibri" panose="020F0502020204030204" pitchFamily="34" charset="0"/>
                <a:cs typeface="Calibri" panose="020F0502020204030204" pitchFamily="34" charset="0"/>
              </a:rPr>
              <a:t>경사도는 표면의 가파른 정도</a:t>
            </a:r>
            <a:r>
              <a:rPr lang="en-US" altLang="ko-KR" dirty="0"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ko-KR" altLang="en-US" dirty="0">
                <a:ea typeface="Calibri" panose="020F0502020204030204" pitchFamily="34" charset="0"/>
                <a:cs typeface="Calibri" panose="020F0502020204030204" pitchFamily="34" charset="0"/>
              </a:rPr>
              <a:t>경사의 방향은 경사진 면 방향입니다</a:t>
            </a:r>
            <a:r>
              <a:rPr lang="en-US" altLang="ko-KR" dirty="0">
                <a:ea typeface="Calibri" panose="020F0502020204030204" pitchFamily="34" charset="0"/>
                <a:cs typeface="Calibri" panose="020F0502020204030204" pitchFamily="34" charset="0"/>
              </a:rPr>
              <a:t>. DEM</a:t>
            </a:r>
            <a:r>
              <a:rPr lang="ko-KR" altLang="en-US" dirty="0">
                <a:ea typeface="Calibri" panose="020F0502020204030204" pitchFamily="34" charset="0"/>
                <a:cs typeface="Calibri" panose="020F0502020204030204" pitchFamily="34" charset="0"/>
              </a:rPr>
              <a:t>은 지형이 높이 </a:t>
            </a:r>
            <a:r>
              <a:rPr lang="en-US" altLang="ko-KR" dirty="0"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ko-KR" altLang="en-US" dirty="0">
                <a:ea typeface="Calibri" panose="020F0502020204030204" pitchFamily="34" charset="0"/>
                <a:cs typeface="Calibri" panose="020F0502020204030204" pitchFamily="34" charset="0"/>
              </a:rPr>
              <a:t>해발고도</a:t>
            </a:r>
            <a:r>
              <a:rPr lang="en-US" altLang="ko-KR" dirty="0"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ko-KR" altLang="en-US" dirty="0">
                <a:ea typeface="Calibri" panose="020F0502020204030204" pitchFamily="34" charset="0"/>
                <a:cs typeface="Calibri" panose="020F0502020204030204" pitchFamily="34" charset="0"/>
              </a:rPr>
              <a:t> 표현</a:t>
            </a:r>
            <a:endParaRPr lang="en-US" altLang="ko-KR" dirty="0"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ea typeface="Calibri" panose="020F0502020204030204" pitchFamily="34" charset="0"/>
                <a:cs typeface="Calibri" panose="020F0502020204030204" pitchFamily="34" charset="0"/>
              </a:rPr>
              <a:t>출처</a:t>
            </a:r>
            <a:r>
              <a:rPr lang="en-US" altLang="ko-KR" b="1" dirty="0"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altLang="ko-KR" dirty="0"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dirty="0" err="1">
                <a:ea typeface="Calibri" panose="020F0502020204030204" pitchFamily="34" charset="0"/>
                <a:cs typeface="Calibri" panose="020F0502020204030204" pitchFamily="34" charset="0"/>
              </a:rPr>
              <a:t>EarthEnv</a:t>
            </a:r>
            <a:r>
              <a:rPr lang="en-US" altLang="ko-KR" dirty="0"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dirty="0">
                <a:ea typeface="Calibri" panose="020F0502020204030204" pitchFamily="34" charset="0"/>
                <a:cs typeface="Calibri" panose="020F0502020204030204" pitchFamily="34" charset="0"/>
              </a:rPr>
              <a:t>프로젝트</a:t>
            </a:r>
            <a:endParaRPr lang="en-US" altLang="ko-KR" dirty="0"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ea typeface="Calibri" panose="020F0502020204030204" pitchFamily="34" charset="0"/>
                <a:cs typeface="Calibri" panose="020F0502020204030204" pitchFamily="34" charset="0"/>
              </a:rPr>
              <a:t>수집기술</a:t>
            </a:r>
            <a:r>
              <a:rPr lang="en-US" altLang="ko-KR" dirty="0"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ko-KR" altLang="en-US" dirty="0">
                <a:ea typeface="Calibri" panose="020F0502020204030204" pitchFamily="34" charset="0"/>
                <a:cs typeface="Calibri" panose="020F0502020204030204" pitchFamily="34" charset="0"/>
              </a:rPr>
              <a:t>홈페이지</a:t>
            </a:r>
            <a:r>
              <a:rPr lang="en-US" altLang="ko-KR" dirty="0">
                <a:ea typeface="Calibri" panose="020F0502020204030204" pitchFamily="34" charset="0"/>
                <a:cs typeface="Calibri" panose="020F0502020204030204" pitchFamily="34" charset="0"/>
              </a:rPr>
              <a:t>(https://www.earthenv.org/topography)</a:t>
            </a:r>
            <a:r>
              <a:rPr lang="ko-KR" altLang="en-US" dirty="0">
                <a:ea typeface="Calibri" panose="020F0502020204030204" pitchFamily="34" charset="0"/>
                <a:cs typeface="Calibri" panose="020F0502020204030204" pitchFamily="34" charset="0"/>
              </a:rPr>
              <a:t>에서 </a:t>
            </a:r>
            <a:r>
              <a:rPr lang="en-US" altLang="ko-KR" dirty="0">
                <a:ea typeface="Calibri" panose="020F0502020204030204" pitchFamily="34" charset="0"/>
                <a:cs typeface="Calibri" panose="020F0502020204030204" pitchFamily="34" charset="0"/>
              </a:rPr>
              <a:t>picture.tiff </a:t>
            </a:r>
            <a:r>
              <a:rPr lang="ko-KR" altLang="en-US" dirty="0">
                <a:ea typeface="Calibri" panose="020F0502020204030204" pitchFamily="34" charset="0"/>
                <a:cs typeface="Calibri" panose="020F0502020204030204" pitchFamily="34" charset="0"/>
              </a:rPr>
              <a:t>파일을 다운로드하고</a:t>
            </a:r>
            <a:r>
              <a:rPr lang="en-US" altLang="ko-KR" dirty="0"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ko-KR" dirty="0" err="1">
                <a:ea typeface="Calibri" panose="020F0502020204030204" pitchFamily="34" charset="0"/>
                <a:cs typeface="Calibri" panose="020F0502020204030204" pitchFamily="34" charset="0"/>
              </a:rPr>
              <a:t>rasterio</a:t>
            </a:r>
            <a:r>
              <a:rPr lang="en-US" altLang="ko-KR" dirty="0"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dirty="0">
                <a:ea typeface="Calibri" panose="020F0502020204030204" pitchFamily="34" charset="0"/>
                <a:cs typeface="Calibri" panose="020F0502020204030204" pitchFamily="34" charset="0"/>
              </a:rPr>
              <a:t>라이브러리가 포함된 </a:t>
            </a:r>
            <a:r>
              <a:rPr lang="en-US" altLang="ko-KR" dirty="0">
                <a:ea typeface="Calibri" panose="020F0502020204030204" pitchFamily="34" charset="0"/>
                <a:cs typeface="Calibri" panose="020F0502020204030204" pitchFamily="34" charset="0"/>
              </a:rPr>
              <a:t>Python </a:t>
            </a:r>
            <a:r>
              <a:rPr lang="ko-KR" altLang="en-US" dirty="0">
                <a:ea typeface="Calibri" panose="020F0502020204030204" pitchFamily="34" charset="0"/>
                <a:cs typeface="Calibri" panose="020F0502020204030204" pitchFamily="34" charset="0"/>
              </a:rPr>
              <a:t>코드를 사용하여 위도</a:t>
            </a:r>
            <a:r>
              <a:rPr lang="en-US" altLang="ko-KR" dirty="0"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ko-KR" altLang="en-US" dirty="0">
                <a:ea typeface="Calibri" panose="020F0502020204030204" pitchFamily="34" charset="0"/>
                <a:cs typeface="Calibri" panose="020F0502020204030204" pitchFamily="34" charset="0"/>
              </a:rPr>
              <a:t>경도 좌표를 키값으로 사용하여 파일에서 값을 추출</a:t>
            </a:r>
            <a:endParaRPr lang="en-US" dirty="0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ECBD79F-516A-4199-FCFC-640CE45D06F3}"/>
              </a:ext>
            </a:extLst>
          </p:cNvPr>
          <p:cNvCxnSpPr>
            <a:cxnSpLocks/>
          </p:cNvCxnSpPr>
          <p:nvPr/>
        </p:nvCxnSpPr>
        <p:spPr>
          <a:xfrm>
            <a:off x="445516" y="723053"/>
            <a:ext cx="11238484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252F7EF9-3035-7B59-EC4E-F81F25782F33}"/>
              </a:ext>
            </a:extLst>
          </p:cNvPr>
          <p:cNvSpPr txBox="1">
            <a:spLocks/>
          </p:cNvSpPr>
          <p:nvPr/>
        </p:nvSpPr>
        <p:spPr>
          <a:xfrm>
            <a:off x="445516" y="92234"/>
            <a:ext cx="9688296" cy="5546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1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데이터</a:t>
            </a:r>
            <a:endParaRPr lang="en-US" altLang="ko-KR" sz="3200" b="1" kern="1200" dirty="0">
              <a:solidFill>
                <a:schemeClr val="tx1"/>
              </a:solidFill>
              <a:latin typeface="+mn-lt"/>
              <a:ea typeface="+mj-ea"/>
              <a:cs typeface="+mj-c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03A8061-C2E0-4858-6DE4-267B38F95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00F40-BA61-4A14-A1E9-04391C3902E8}" type="slidenum">
              <a:rPr lang="en-US" smtClean="0"/>
              <a:t>26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82F80D-EB72-1A9D-A797-07DCEA7EC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7206" y="4008775"/>
            <a:ext cx="4343670" cy="2347575"/>
          </a:xfrm>
          <a:prstGeom prst="rect">
            <a:avLst/>
          </a:prstGeom>
        </p:spPr>
      </p:pic>
      <p:pic>
        <p:nvPicPr>
          <p:cNvPr id="9" name="Picture 8" descr="A green and yellow map&#10;&#10;Description automatically generated">
            <a:extLst>
              <a:ext uri="{FF2B5EF4-FFF2-40B4-BE49-F238E27FC236}">
                <a16:creationId xmlns:a16="http://schemas.microsoft.com/office/drawing/2014/main" id="{791A4C79-7B78-ABE6-433B-B7BB6C04A4F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3658" y="4008774"/>
            <a:ext cx="1277815" cy="234757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E709EA7-5277-22DA-8219-6B3F974C85AE}"/>
              </a:ext>
            </a:extLst>
          </p:cNvPr>
          <p:cNvSpPr txBox="1"/>
          <p:nvPr/>
        </p:nvSpPr>
        <p:spPr>
          <a:xfrm>
            <a:off x="4136874" y="6467986"/>
            <a:ext cx="3918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출처</a:t>
            </a:r>
            <a:r>
              <a:rPr lang="en-US" altLang="ko-KR" sz="1600" dirty="0"/>
              <a:t>: </a:t>
            </a:r>
            <a:r>
              <a:rPr lang="en-US" altLang="ko-KR" sz="1600" dirty="0">
                <a:ea typeface="Calibri" panose="020F0502020204030204" pitchFamily="34" charset="0"/>
                <a:cs typeface="Calibri" panose="020F0502020204030204" pitchFamily="34" charset="0"/>
              </a:rPr>
              <a:t>https://www.earthenv.org/topography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921439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23221FB-1805-372E-8D96-560186298DF6}"/>
              </a:ext>
            </a:extLst>
          </p:cNvPr>
          <p:cNvSpPr txBox="1"/>
          <p:nvPr/>
        </p:nvSpPr>
        <p:spPr>
          <a:xfrm>
            <a:off x="445516" y="877941"/>
            <a:ext cx="11238484" cy="49030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+mj-ea"/>
                <a:ea typeface="+mj-ea"/>
                <a:cs typeface="Calibri" panose="020F0502020204030204" pitchFamily="34" charset="0"/>
              </a:rPr>
              <a:t>6.	</a:t>
            </a:r>
            <a:r>
              <a:rPr lang="ko-KR" altLang="en-US" b="1" dirty="0">
                <a:latin typeface="+mj-ea"/>
                <a:ea typeface="+mj-ea"/>
                <a:cs typeface="Calibri" panose="020F0502020204030204" pitchFamily="34" charset="0"/>
              </a:rPr>
              <a:t>인구밀도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+mj-ea"/>
                <a:ea typeface="+mj-ea"/>
                <a:cs typeface="Calibri" panose="020F0502020204030204" pitchFamily="34" charset="0"/>
              </a:rPr>
              <a:t>설명</a:t>
            </a:r>
            <a:r>
              <a:rPr lang="en-US" altLang="ko-KR" b="1" dirty="0">
                <a:latin typeface="+mj-ea"/>
                <a:ea typeface="+mj-ea"/>
                <a:cs typeface="Calibri" panose="020F0502020204030204" pitchFamily="34" charset="0"/>
              </a:rPr>
              <a:t>: </a:t>
            </a:r>
            <a:r>
              <a:rPr lang="ko-KR" altLang="en-US" dirty="0">
                <a:latin typeface="+mj-ea"/>
                <a:ea typeface="+mj-ea"/>
                <a:cs typeface="Times New Roman" panose="02020603050405020304" pitchFamily="18" charset="0"/>
              </a:rPr>
              <a:t>평방킬로미터당 인원수</a:t>
            </a:r>
            <a:endParaRPr lang="en-US" altLang="ko-KR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+mj-ea"/>
                <a:ea typeface="+mj-ea"/>
                <a:cs typeface="Calibri" panose="020F0502020204030204" pitchFamily="34" charset="0"/>
              </a:rPr>
              <a:t>출처</a:t>
            </a:r>
            <a:r>
              <a:rPr lang="en-US" altLang="ko-KR" b="1" dirty="0">
                <a:latin typeface="+mj-ea"/>
                <a:ea typeface="+mj-ea"/>
                <a:cs typeface="Calibri" panose="020F0502020204030204" pitchFamily="34" charset="0"/>
              </a:rPr>
              <a:t>:</a:t>
            </a:r>
            <a:r>
              <a:rPr lang="en-US" altLang="ko-KR" dirty="0">
                <a:latin typeface="+mj-ea"/>
                <a:ea typeface="+mj-ea"/>
                <a:cs typeface="Calibri" panose="020F0502020204030204" pitchFamily="34" charset="0"/>
              </a:rPr>
              <a:t> </a:t>
            </a:r>
            <a:r>
              <a:rPr lang="ko-KR" altLang="en-US" dirty="0">
                <a:latin typeface="+mj-ea"/>
                <a:ea typeface="+mj-ea"/>
                <a:cs typeface="Calibri" panose="020F0502020204030204" pitchFamily="34" charset="0"/>
              </a:rPr>
              <a:t>전국 지리공간 데이터 수집 집계</a:t>
            </a:r>
            <a:endParaRPr lang="en-US" altLang="ko-KR" dirty="0">
              <a:latin typeface="+mj-ea"/>
              <a:ea typeface="+mj-ea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ea typeface="Calibri" panose="020F0502020204030204" pitchFamily="34" charset="0"/>
                <a:cs typeface="Calibri" panose="020F0502020204030204" pitchFamily="34" charset="0"/>
              </a:rPr>
              <a:t>수집 기술</a:t>
            </a:r>
            <a:r>
              <a:rPr lang="en-US" altLang="ko-KR" b="1" dirty="0"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ko-KR" altLang="en-US" dirty="0">
                <a:ea typeface="Calibri" panose="020F0502020204030204" pitchFamily="34" charset="0"/>
                <a:cs typeface="Calibri" panose="020F0502020204030204" pitchFamily="34" charset="0"/>
              </a:rPr>
              <a:t>웹사이트</a:t>
            </a:r>
            <a:r>
              <a:rPr lang="en-US" altLang="ko-KR" dirty="0">
                <a:ea typeface="Calibri" panose="020F0502020204030204" pitchFamily="34" charset="0"/>
                <a:cs typeface="Calibri" panose="020F0502020204030204" pitchFamily="34" charset="0"/>
              </a:rPr>
              <a:t>(https://sedac.ciesin.columbia.edu/data/set/nagdc-population-landscape-climate-estimates-v4/data-download)</a:t>
            </a:r>
            <a:r>
              <a:rPr lang="ko-KR" altLang="en-US" dirty="0">
                <a:ea typeface="Calibri" panose="020F0502020204030204" pitchFamily="34" charset="0"/>
                <a:cs typeface="Calibri" panose="020F0502020204030204" pitchFamily="34" charset="0"/>
              </a:rPr>
              <a:t>에서 </a:t>
            </a:r>
            <a:r>
              <a:rPr lang="en-US" altLang="ko-KR" dirty="0">
                <a:ea typeface="Calibri" panose="020F0502020204030204" pitchFamily="34" charset="0"/>
                <a:cs typeface="Calibri" panose="020F0502020204030204" pitchFamily="34" charset="0"/>
              </a:rPr>
              <a:t>picture.tiff </a:t>
            </a:r>
            <a:r>
              <a:rPr lang="ko-KR" altLang="en-US" dirty="0">
                <a:ea typeface="Calibri" panose="020F0502020204030204" pitchFamily="34" charset="0"/>
                <a:cs typeface="Calibri" panose="020F0502020204030204" pitchFamily="34" charset="0"/>
              </a:rPr>
              <a:t>파일을 다운로드하고 다음과 함께 </a:t>
            </a:r>
            <a:r>
              <a:rPr lang="en-US" altLang="ko-KR" dirty="0">
                <a:ea typeface="Calibri" panose="020F0502020204030204" pitchFamily="34" charset="0"/>
                <a:cs typeface="Calibri" panose="020F0502020204030204" pitchFamily="34" charset="0"/>
              </a:rPr>
              <a:t>Python </a:t>
            </a:r>
            <a:r>
              <a:rPr lang="ko-KR" altLang="en-US" dirty="0">
                <a:ea typeface="Calibri" panose="020F0502020204030204" pitchFamily="34" charset="0"/>
                <a:cs typeface="Calibri" panose="020F0502020204030204" pitchFamily="34" charset="0"/>
              </a:rPr>
              <a:t>코드를 사용</a:t>
            </a:r>
            <a:r>
              <a:rPr lang="en-US" altLang="ko-KR" dirty="0"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altLang="ko-KR" dirty="0" err="1">
                <a:ea typeface="Calibri" panose="020F0502020204030204" pitchFamily="34" charset="0"/>
                <a:cs typeface="Calibri" panose="020F0502020204030204" pitchFamily="34" charset="0"/>
              </a:rPr>
              <a:t>rasterio</a:t>
            </a:r>
            <a:r>
              <a:rPr lang="en-US" altLang="ko-KR" dirty="0"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dirty="0">
                <a:ea typeface="Calibri" panose="020F0502020204030204" pitchFamily="34" charset="0"/>
                <a:cs typeface="Calibri" panose="020F0502020204030204" pitchFamily="34" charset="0"/>
              </a:rPr>
              <a:t>라이브러리는 위도 및 경도 좌표를 키 값으로 사용하여 파일에서 특정 숫자 값을 추출</a:t>
            </a:r>
            <a:endParaRPr lang="en-US" dirty="0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ECBD79F-516A-4199-FCFC-640CE45D06F3}"/>
              </a:ext>
            </a:extLst>
          </p:cNvPr>
          <p:cNvCxnSpPr>
            <a:cxnSpLocks/>
          </p:cNvCxnSpPr>
          <p:nvPr/>
        </p:nvCxnSpPr>
        <p:spPr>
          <a:xfrm>
            <a:off x="445516" y="723053"/>
            <a:ext cx="11238484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252F7EF9-3035-7B59-EC4E-F81F25782F33}"/>
              </a:ext>
            </a:extLst>
          </p:cNvPr>
          <p:cNvSpPr txBox="1">
            <a:spLocks/>
          </p:cNvSpPr>
          <p:nvPr/>
        </p:nvSpPr>
        <p:spPr>
          <a:xfrm>
            <a:off x="445516" y="92234"/>
            <a:ext cx="9688296" cy="5546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1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데이터</a:t>
            </a:r>
            <a:endParaRPr lang="en-US" altLang="ko-KR" sz="3200" b="1" kern="1200" dirty="0">
              <a:solidFill>
                <a:schemeClr val="tx1"/>
              </a:solidFill>
              <a:latin typeface="+mn-lt"/>
              <a:ea typeface="+mj-ea"/>
              <a:cs typeface="+mj-c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0D2BCBB-569E-F611-D106-E33BECA87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00F40-BA61-4A14-A1E9-04391C3902E8}" type="slidenum">
              <a:rPr lang="en-US" smtClean="0"/>
              <a:t>27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2AB5A0-29A1-E7F8-2FE2-E3C4DDD3A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3198" y="3631617"/>
            <a:ext cx="4745603" cy="27247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E42264C-F81E-BC5F-CADF-F61B4B9D02E6}"/>
              </a:ext>
            </a:extLst>
          </p:cNvPr>
          <p:cNvSpPr txBox="1"/>
          <p:nvPr/>
        </p:nvSpPr>
        <p:spPr>
          <a:xfrm>
            <a:off x="1170100" y="6474142"/>
            <a:ext cx="9851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출처</a:t>
            </a:r>
            <a:r>
              <a:rPr lang="en-US" altLang="ko-KR" sz="1600" dirty="0"/>
              <a:t>: </a:t>
            </a:r>
            <a:r>
              <a:rPr lang="en-US" altLang="ko-KR" sz="1600" dirty="0">
                <a:ea typeface="Calibri" panose="020F0502020204030204" pitchFamily="34" charset="0"/>
                <a:cs typeface="Calibri" panose="020F0502020204030204" pitchFamily="34" charset="0"/>
              </a:rPr>
              <a:t>https://sedac.ciesin.columbia.edu/data/set/nagdc-population-landscape-climate-estimates-v4/data-download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861351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23221FB-1805-372E-8D96-560186298DF6}"/>
              </a:ext>
            </a:extLst>
          </p:cNvPr>
          <p:cNvSpPr txBox="1"/>
          <p:nvPr/>
        </p:nvSpPr>
        <p:spPr>
          <a:xfrm>
            <a:off x="445516" y="962526"/>
            <a:ext cx="11512803" cy="575894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19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ko-KR" altLang="en-US" sz="19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데이터 세트 </a:t>
            </a:r>
            <a:r>
              <a:rPr lang="en-US" altLang="ko-KR" sz="19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9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Dataset)</a:t>
            </a:r>
          </a:p>
          <a:p>
            <a:pPr>
              <a:lnSpc>
                <a:spcPct val="150000"/>
              </a:lnSpc>
            </a:pP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Dataset 1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(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Y1 = </a:t>
            </a: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산불 발생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지역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ko-KR" alt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치앙마이</a:t>
            </a:r>
            <a:r>
              <a:rPr lang="en-US" altLang="ko-KR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ko-KR" alt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태국</a:t>
            </a:r>
            <a:r>
              <a:rPr lang="en-US" altLang="ko-KR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altLang="ko-K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기간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2014-01-03 to 2021-12-31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Training : Testing = 80 : 20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전체 관측치수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300 </a:t>
            </a: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만</a:t>
            </a:r>
            <a:endParaRPr lang="en-US" altLang="ko-K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산불 관측치수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1 </a:t>
            </a: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만</a:t>
            </a:r>
            <a:endParaRPr lang="en-US" altLang="ko-K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Dataset 2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altLang="ko-K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(Y2 = </a:t>
            </a: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산불 면적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Y3 = </a:t>
            </a: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산불 속도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Y4 = </a:t>
            </a: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산불 지속 기간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Y5 = </a:t>
            </a: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산불 방향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지역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태국 모든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기간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2003-01-13 to 2016-06-11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Training : Testing = 80 : 20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관측치수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2 </a:t>
            </a: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만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9283F6E-59F3-49AF-3601-2A00BF4EFE06}"/>
              </a:ext>
            </a:extLst>
          </p:cNvPr>
          <p:cNvCxnSpPr>
            <a:cxnSpLocks/>
          </p:cNvCxnSpPr>
          <p:nvPr/>
        </p:nvCxnSpPr>
        <p:spPr>
          <a:xfrm>
            <a:off x="445516" y="723053"/>
            <a:ext cx="11238484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068A7E06-1837-D3B7-69E8-3FBD17833820}"/>
              </a:ext>
            </a:extLst>
          </p:cNvPr>
          <p:cNvSpPr txBox="1">
            <a:spLocks/>
          </p:cNvSpPr>
          <p:nvPr/>
        </p:nvSpPr>
        <p:spPr>
          <a:xfrm>
            <a:off x="445516" y="92234"/>
            <a:ext cx="9688296" cy="5546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1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실험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E5B8078-153E-160D-7E69-B22039795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00F40-BA61-4A14-A1E9-04391C3902E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3074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23221FB-1805-372E-8D96-560186298DF6}"/>
              </a:ext>
            </a:extLst>
          </p:cNvPr>
          <p:cNvSpPr txBox="1"/>
          <p:nvPr/>
        </p:nvSpPr>
        <p:spPr>
          <a:xfrm>
            <a:off x="445517" y="1213221"/>
            <a:ext cx="5650484" cy="550825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ko-KR" alt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모델 </a:t>
            </a:r>
            <a:r>
              <a:rPr lang="en-US" altLang="ko-K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Model)</a:t>
            </a:r>
          </a:p>
          <a:p>
            <a:pPr>
              <a:lnSpc>
                <a:spcPct val="150000"/>
              </a:lnSpc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Logistic Regression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42424"/>
                </a:solidFill>
                <a:effectLst/>
                <a:latin typeface="source-code-pro"/>
              </a:rPr>
              <a:t>클래스</a:t>
            </a:r>
            <a:r>
              <a:rPr lang="en-US" altLang="ko-KR" b="0" i="0" dirty="0">
                <a:solidFill>
                  <a:srgbClr val="242424"/>
                </a:solidFill>
                <a:effectLst/>
                <a:latin typeface="source-code-pro"/>
              </a:rPr>
              <a:t>_</a:t>
            </a:r>
            <a:r>
              <a:rPr lang="ko-KR" altLang="en-US" b="0" i="0" dirty="0">
                <a:solidFill>
                  <a:srgbClr val="242424"/>
                </a:solidFill>
                <a:effectLst/>
                <a:latin typeface="source-code-pro"/>
              </a:rPr>
              <a:t>가중치 </a:t>
            </a:r>
            <a:r>
              <a:rPr lang="en-US" altLang="ko-KR" b="0" i="0" dirty="0">
                <a:solidFill>
                  <a:srgbClr val="242424"/>
                </a:solidFill>
                <a:effectLst/>
                <a:latin typeface="source-code-pro"/>
              </a:rPr>
              <a:t>(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code-pro"/>
              </a:rPr>
              <a:t>class_weight</a:t>
            </a:r>
            <a:r>
              <a:rPr lang="en-US" b="0" i="0" dirty="0">
                <a:solidFill>
                  <a:srgbClr val="242424"/>
                </a:solidFill>
                <a:effectLst/>
                <a:latin typeface="source-code-pro"/>
              </a:rPr>
              <a:t>) = balanced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b="1" u="sng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Random Forest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최대 깊이 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ko-K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max_depth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= 10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트리의 개수 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ko-K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n_estimators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= 100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b="1" u="sng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XGBoost</a:t>
            </a:r>
            <a:endParaRPr lang="en-US" b="1" u="sng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최대 깊이 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ko-K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max_depth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= 10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트리의 개수 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ko-K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n_estimators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= 100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9283F6E-59F3-49AF-3601-2A00BF4EFE06}"/>
              </a:ext>
            </a:extLst>
          </p:cNvPr>
          <p:cNvCxnSpPr>
            <a:cxnSpLocks/>
          </p:cNvCxnSpPr>
          <p:nvPr/>
        </p:nvCxnSpPr>
        <p:spPr>
          <a:xfrm>
            <a:off x="445516" y="723053"/>
            <a:ext cx="11238484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068A7E06-1837-D3B7-69E8-3FBD17833820}"/>
              </a:ext>
            </a:extLst>
          </p:cNvPr>
          <p:cNvSpPr txBox="1">
            <a:spLocks/>
          </p:cNvSpPr>
          <p:nvPr/>
        </p:nvSpPr>
        <p:spPr>
          <a:xfrm>
            <a:off x="445516" y="92234"/>
            <a:ext cx="9688296" cy="5546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1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실험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E5B8078-153E-160D-7E69-B22039795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00F40-BA61-4A14-A1E9-04391C3902E8}" type="slidenum">
              <a:rPr lang="en-US" smtClean="0"/>
              <a:t>29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48B785-53DB-A17C-718D-307203E7B6C9}"/>
              </a:ext>
            </a:extLst>
          </p:cNvPr>
          <p:cNvSpPr txBox="1"/>
          <p:nvPr/>
        </p:nvSpPr>
        <p:spPr>
          <a:xfrm>
            <a:off x="6095999" y="1608931"/>
            <a:ext cx="5650484" cy="51568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 </a:t>
            </a: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레이어</a:t>
            </a:r>
            <a:endParaRPr lang="en-US" altLang="ko-K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에포크 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Epochs) = 100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옵티마이저 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Optimizer) =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adam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b="1" u="sng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LSTM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에포크 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Epochs) = 100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창 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Window) = 3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3 - LSTM </a:t>
            </a: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레이어 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Stacked multiple LSTM layers)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옵티마이저 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Optimizer) =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adam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8640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23221FB-1805-372E-8D96-560186298DF6}"/>
              </a:ext>
            </a:extLst>
          </p:cNvPr>
          <p:cNvSpPr txBox="1"/>
          <p:nvPr/>
        </p:nvSpPr>
        <p:spPr>
          <a:xfrm>
            <a:off x="445516" y="1213220"/>
            <a:ext cx="11512803" cy="54720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Background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산불은 많은 국가에서 매년 발생하는 </a:t>
            </a:r>
            <a:r>
              <a:rPr lang="ko-KR" alt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심각한 글로벌 문제</a:t>
            </a:r>
            <a:endParaRPr lang="en-US" altLang="ko-KR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이는 환경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공중 보건 및 경제적 영향을 초래했음</a:t>
            </a:r>
            <a:endParaRPr lang="en-US" altLang="ko-K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지난 몇 년 동안 </a:t>
            </a:r>
            <a:r>
              <a:rPr lang="ko-KR" alt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심각한 산불 사례</a:t>
            </a: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가 많이 발생했음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6D62401-662D-4819-7769-C3E6F69EBB26}"/>
              </a:ext>
            </a:extLst>
          </p:cNvPr>
          <p:cNvCxnSpPr>
            <a:cxnSpLocks/>
          </p:cNvCxnSpPr>
          <p:nvPr/>
        </p:nvCxnSpPr>
        <p:spPr>
          <a:xfrm>
            <a:off x="445516" y="723053"/>
            <a:ext cx="11238484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56753B3D-3F21-0A19-5F58-8C165DAD60CF}"/>
              </a:ext>
            </a:extLst>
          </p:cNvPr>
          <p:cNvSpPr txBox="1">
            <a:spLocks/>
          </p:cNvSpPr>
          <p:nvPr/>
        </p:nvSpPr>
        <p:spPr>
          <a:xfrm>
            <a:off x="445516" y="92234"/>
            <a:ext cx="9688296" cy="5546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1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소개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5A9A8A3-E2C4-3EE9-0210-8C298238A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00F40-BA61-4A14-A1E9-04391C3902E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0670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23221FB-1805-372E-8D96-560186298DF6}"/>
              </a:ext>
            </a:extLst>
          </p:cNvPr>
          <p:cNvSpPr txBox="1"/>
          <p:nvPr/>
        </p:nvSpPr>
        <p:spPr>
          <a:xfrm>
            <a:off x="445516" y="1213221"/>
            <a:ext cx="11512803" cy="49030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lang="ko-KR" alt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모델 결과 </a:t>
            </a:r>
            <a:r>
              <a:rPr lang="en-US" altLang="ko-K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result)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산불 발생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rgbClr val="000000"/>
                </a:solidFill>
                <a:latin typeface="Calibri" panose="020F0502020204030204" pitchFamily="34" charset="0"/>
              </a:rPr>
              <a:t>XGB</a:t>
            </a:r>
            <a:r>
              <a:rPr lang="en-US" altLang="ko-KR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oost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Calibri" panose="020F0502020204030204" pitchFamily="34" charset="0"/>
              </a:rPr>
              <a:t>성능이 제일 높음</a:t>
            </a: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5A5A0E0-2470-4A6D-F23E-15EAB594CE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876320"/>
              </p:ext>
            </p:extLst>
          </p:nvPr>
        </p:nvGraphicFramePr>
        <p:xfrm>
          <a:off x="3038778" y="2722880"/>
          <a:ext cx="6114444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98044">
                  <a:extLst>
                    <a:ext uri="{9D8B030D-6E8A-4147-A177-3AD203B41FA5}">
                      <a16:colId xmlns:a16="http://schemas.microsoft.com/office/drawing/2014/main" val="1965767031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721049461"/>
                    </a:ext>
                  </a:extLst>
                </a:gridCol>
                <a:gridCol w="1574800">
                  <a:extLst>
                    <a:ext uri="{9D8B030D-6E8A-4147-A177-3AD203B41FA5}">
                      <a16:colId xmlns:a16="http://schemas.microsoft.com/office/drawing/2014/main" val="2354628845"/>
                    </a:ext>
                  </a:extLst>
                </a:gridCol>
                <a:gridCol w="1361440">
                  <a:extLst>
                    <a:ext uri="{9D8B030D-6E8A-4147-A177-3AD203B41FA5}">
                      <a16:colId xmlns:a16="http://schemas.microsoft.com/office/drawing/2014/main" val="5212290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Model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Accuracy</a:t>
                      </a:r>
                      <a:endParaRPr lang="en-US" sz="1600" b="1" dirty="0"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AUC</a:t>
                      </a:r>
                      <a:endParaRPr lang="en-US" sz="1600" b="1" dirty="0"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F1</a:t>
                      </a:r>
                      <a:endParaRPr lang="en-US" sz="1600" b="1" dirty="0"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7338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Logistic Regression</a:t>
                      </a:r>
                      <a:endParaRPr lang="en-US" sz="1600" dirty="0"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0.8330</a:t>
                      </a:r>
                    </a:p>
                  </a:txBody>
                  <a:tcPr marL="63500" marR="63500" marT="31750" marB="3175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0.8575</a:t>
                      </a:r>
                    </a:p>
                  </a:txBody>
                  <a:tcPr marL="63500" marR="63500" marT="31750" marB="3175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0.7875</a:t>
                      </a:r>
                    </a:p>
                  </a:txBody>
                  <a:tcPr marL="63500" marR="63500" marT="31750" marB="3175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0296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Random Forest</a:t>
                      </a:r>
                      <a:endParaRPr lang="en-US" sz="1600" dirty="0"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+mn-lt"/>
                        </a:rPr>
                        <a:t>0.8898</a:t>
                      </a:r>
                      <a:endParaRPr lang="en-US" sz="1600" dirty="0">
                        <a:effectLst/>
                        <a:latin typeface="+mn-lt"/>
                      </a:endParaRPr>
                    </a:p>
                  </a:txBody>
                  <a:tcPr marL="63500" marR="63500" marT="31750" marB="3175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+mn-lt"/>
                        </a:rPr>
                        <a:t>0.9006</a:t>
                      </a:r>
                      <a:endParaRPr lang="en-US" sz="1600" dirty="0">
                        <a:effectLst/>
                        <a:latin typeface="+mn-lt"/>
                      </a:endParaRPr>
                    </a:p>
                  </a:txBody>
                  <a:tcPr marL="63500" marR="63500" marT="31750" marB="3175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+mn-lt"/>
                        </a:rPr>
                        <a:t>0.8491</a:t>
                      </a:r>
                      <a:endParaRPr lang="en-US" sz="1600" dirty="0">
                        <a:effectLst/>
                        <a:latin typeface="+mn-lt"/>
                      </a:endParaRPr>
                    </a:p>
                  </a:txBody>
                  <a:tcPr marL="63500" marR="63500" marT="31750" marB="31750"/>
                </a:tc>
                <a:extLst>
                  <a:ext uri="{0D108BD9-81ED-4DB2-BD59-A6C34878D82A}">
                    <a16:rowId xmlns:a16="http://schemas.microsoft.com/office/drawing/2014/main" val="2101059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XGBoost</a:t>
                      </a:r>
                      <a:endParaRPr lang="en-US" sz="1600" dirty="0"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+mn-lt"/>
                        </a:rPr>
                        <a:t>0.9818</a:t>
                      </a:r>
                      <a:endParaRPr lang="en-US" sz="1600" b="1" dirty="0">
                        <a:effectLst/>
                        <a:latin typeface="+mn-lt"/>
                      </a:endParaRPr>
                    </a:p>
                  </a:txBody>
                  <a:tcPr marL="63500" marR="63500" marT="31750" marB="3175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+mn-lt"/>
                        </a:rPr>
                        <a:t>0.9863</a:t>
                      </a:r>
                      <a:endParaRPr lang="en-US" sz="1600" b="1" dirty="0">
                        <a:effectLst/>
                        <a:latin typeface="+mn-lt"/>
                      </a:endParaRPr>
                    </a:p>
                  </a:txBody>
                  <a:tcPr marL="63500" marR="63500" marT="31750" marB="3175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+mn-lt"/>
                        </a:rPr>
                        <a:t>0.9734</a:t>
                      </a:r>
                      <a:endParaRPr lang="en-US" sz="1600" b="1" dirty="0">
                        <a:effectLst/>
                        <a:latin typeface="+mn-lt"/>
                      </a:endParaRPr>
                    </a:p>
                  </a:txBody>
                  <a:tcPr marL="63500" marR="63500" marT="31750" marB="31750"/>
                </a:tc>
                <a:extLst>
                  <a:ext uri="{0D108BD9-81ED-4DB2-BD59-A6C34878D82A}">
                    <a16:rowId xmlns:a16="http://schemas.microsoft.com/office/drawing/2014/main" val="3618599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ANN</a:t>
                      </a:r>
                      <a:endParaRPr lang="en-US" sz="1600" dirty="0"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0.8074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3500" marR="63500" marT="31750" marB="3175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0.664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3500" marR="63500" marT="31750" marB="3175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0.8074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3500" marR="63500" marT="31750" marB="31750"/>
                </a:tc>
                <a:extLst>
                  <a:ext uri="{0D108BD9-81ED-4DB2-BD59-A6C34878D82A}">
                    <a16:rowId xmlns:a16="http://schemas.microsoft.com/office/drawing/2014/main" val="3109046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LSTM</a:t>
                      </a:r>
                      <a:endParaRPr lang="en-US" sz="1600" dirty="0"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0.8104</a:t>
                      </a:r>
                    </a:p>
                  </a:txBody>
                  <a:tcPr marL="63500" marR="63500" marT="31750" marB="3175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0.7922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3500" marR="63500" marT="31750" marB="3175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0.8104</a:t>
                      </a:r>
                    </a:p>
                  </a:txBody>
                  <a:tcPr marL="63500" marR="63500" marT="31750" marB="3175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0409251"/>
                  </a:ext>
                </a:extLst>
              </a:tr>
            </a:tbl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36C7211-1318-AC33-8633-A01AB02D4424}"/>
              </a:ext>
            </a:extLst>
          </p:cNvPr>
          <p:cNvCxnSpPr>
            <a:cxnSpLocks/>
          </p:cNvCxnSpPr>
          <p:nvPr/>
        </p:nvCxnSpPr>
        <p:spPr>
          <a:xfrm>
            <a:off x="445516" y="723053"/>
            <a:ext cx="11238484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B0670EE1-F993-6288-BB98-8F50119F5445}"/>
              </a:ext>
            </a:extLst>
          </p:cNvPr>
          <p:cNvSpPr txBox="1">
            <a:spLocks/>
          </p:cNvSpPr>
          <p:nvPr/>
        </p:nvSpPr>
        <p:spPr>
          <a:xfrm>
            <a:off x="445516" y="92234"/>
            <a:ext cx="9688296" cy="5546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1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실험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C8DC2B5-FF8D-171F-372B-A7B172669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00F40-BA61-4A14-A1E9-04391C3902E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226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23221FB-1805-372E-8D96-560186298DF6}"/>
              </a:ext>
            </a:extLst>
          </p:cNvPr>
          <p:cNvSpPr txBox="1"/>
          <p:nvPr/>
        </p:nvSpPr>
        <p:spPr>
          <a:xfrm>
            <a:off x="445516" y="1213221"/>
            <a:ext cx="11512803" cy="49030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lang="ko-KR" alt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모델 결과 </a:t>
            </a:r>
            <a:r>
              <a:rPr lang="en-US" altLang="ko-K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result)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산불 면적</a:t>
            </a: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</a:rPr>
              <a:t>LSTM </a:t>
            </a:r>
            <a:r>
              <a:rPr lang="ko-KR" altLang="en-US" dirty="0">
                <a:solidFill>
                  <a:srgbClr val="000000"/>
                </a:solidFill>
                <a:latin typeface="Calibri" panose="020F0502020204030204" pitchFamily="34" charset="0"/>
              </a:rPr>
              <a:t>성능이 제일 높음</a:t>
            </a: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                       Classification                                                                                   Regression</a:t>
            </a:r>
          </a:p>
          <a:p>
            <a:pPr>
              <a:lnSpc>
                <a:spcPct val="150000"/>
              </a:lnSpc>
            </a:pP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36C7211-1318-AC33-8633-A01AB02D4424}"/>
              </a:ext>
            </a:extLst>
          </p:cNvPr>
          <p:cNvCxnSpPr>
            <a:cxnSpLocks/>
          </p:cNvCxnSpPr>
          <p:nvPr/>
        </p:nvCxnSpPr>
        <p:spPr>
          <a:xfrm>
            <a:off x="445516" y="723053"/>
            <a:ext cx="11238484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B0670EE1-F993-6288-BB98-8F50119F5445}"/>
              </a:ext>
            </a:extLst>
          </p:cNvPr>
          <p:cNvSpPr txBox="1">
            <a:spLocks/>
          </p:cNvSpPr>
          <p:nvPr/>
        </p:nvSpPr>
        <p:spPr>
          <a:xfrm>
            <a:off x="445516" y="92234"/>
            <a:ext cx="9688296" cy="5546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1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실험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5A5A0E0-2470-4A6D-F23E-15EAB594CE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4130424"/>
              </p:ext>
            </p:extLst>
          </p:nvPr>
        </p:nvGraphicFramePr>
        <p:xfrm>
          <a:off x="884897" y="3432858"/>
          <a:ext cx="4839130" cy="2433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2161">
                  <a:extLst>
                    <a:ext uri="{9D8B030D-6E8A-4147-A177-3AD203B41FA5}">
                      <a16:colId xmlns:a16="http://schemas.microsoft.com/office/drawing/2014/main" val="1965767031"/>
                    </a:ext>
                  </a:extLst>
                </a:gridCol>
                <a:gridCol w="1013152">
                  <a:extLst>
                    <a:ext uri="{9D8B030D-6E8A-4147-A177-3AD203B41FA5}">
                      <a16:colId xmlns:a16="http://schemas.microsoft.com/office/drawing/2014/main" val="2721049461"/>
                    </a:ext>
                  </a:extLst>
                </a:gridCol>
                <a:gridCol w="1246338">
                  <a:extLst>
                    <a:ext uri="{9D8B030D-6E8A-4147-A177-3AD203B41FA5}">
                      <a16:colId xmlns:a16="http://schemas.microsoft.com/office/drawing/2014/main" val="2354628845"/>
                    </a:ext>
                  </a:extLst>
                </a:gridCol>
                <a:gridCol w="1077479">
                  <a:extLst>
                    <a:ext uri="{9D8B030D-6E8A-4147-A177-3AD203B41FA5}">
                      <a16:colId xmlns:a16="http://schemas.microsoft.com/office/drawing/2014/main" val="5212290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Model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Accuracy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AUC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7338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Logistic Regression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</a:rPr>
                        <a:t>0.7437</a:t>
                      </a:r>
                      <a:endParaRPr lang="en-US" sz="1600" dirty="0">
                        <a:effectLst/>
                        <a:latin typeface="+mn-lt"/>
                      </a:endParaRPr>
                    </a:p>
                  </a:txBody>
                  <a:tcPr marL="6350" marR="6350" marT="635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</a:rPr>
                        <a:t>0.7940</a:t>
                      </a:r>
                      <a:endParaRPr lang="en-US" sz="1600" dirty="0">
                        <a:effectLst/>
                        <a:latin typeface="+mn-lt"/>
                      </a:endParaRPr>
                    </a:p>
                  </a:txBody>
                  <a:tcPr marL="6350" marR="6350" marT="635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>
                          <a:effectLst/>
                          <a:latin typeface="+mn-lt"/>
                        </a:rPr>
                        <a:t>0.7437</a:t>
                      </a:r>
                      <a:endParaRPr lang="en-US" sz="1600" dirty="0">
                        <a:effectLst/>
                        <a:latin typeface="+mn-lt"/>
                      </a:endParaRPr>
                    </a:p>
                  </a:txBody>
                  <a:tcPr marL="6350" marR="6350" marT="635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0296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/>
                        <a:t>0.7771</a:t>
                      </a:r>
                      <a:endParaRPr lang="en-US" sz="1600" dirty="0">
                        <a:effectLst/>
                        <a:latin typeface="+mn-lt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/>
                        <a:t>0.8328</a:t>
                      </a:r>
                      <a:endParaRPr lang="en-US" sz="1600" b="1" dirty="0">
                        <a:effectLst/>
                        <a:latin typeface="+mn-lt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/>
                        <a:t>0.7771</a:t>
                      </a:r>
                      <a:endParaRPr lang="en-US" sz="1600" b="1" dirty="0">
                        <a:effectLst/>
                        <a:latin typeface="+mn-lt"/>
                      </a:endParaRPr>
                    </a:p>
                  </a:txBody>
                  <a:tcPr marL="6350" marR="6350" marT="6350" anchor="ctr"/>
                </a:tc>
                <a:extLst>
                  <a:ext uri="{0D108BD9-81ED-4DB2-BD59-A6C34878D82A}">
                    <a16:rowId xmlns:a16="http://schemas.microsoft.com/office/drawing/2014/main" val="2101059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XGBoost</a:t>
                      </a:r>
                      <a:endParaRPr lang="en-US" sz="1600" dirty="0"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/>
                        <a:t>0.7414</a:t>
                      </a:r>
                      <a:endParaRPr lang="en-US" sz="1600" dirty="0">
                        <a:effectLst/>
                        <a:latin typeface="+mn-lt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/>
                        <a:t>0.8060</a:t>
                      </a:r>
                      <a:endParaRPr lang="en-US" sz="1600" dirty="0">
                        <a:effectLst/>
                        <a:latin typeface="+mn-lt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/>
                        <a:t>0.7414</a:t>
                      </a:r>
                      <a:endParaRPr lang="en-US" sz="1600" dirty="0">
                        <a:effectLst/>
                        <a:latin typeface="+mn-lt"/>
                      </a:endParaRPr>
                    </a:p>
                  </a:txBody>
                  <a:tcPr marL="6350" marR="6350" marT="6350" anchor="ctr"/>
                </a:tc>
                <a:extLst>
                  <a:ext uri="{0D108BD9-81ED-4DB2-BD59-A6C34878D82A}">
                    <a16:rowId xmlns:a16="http://schemas.microsoft.com/office/drawing/2014/main" val="3618599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0.6908</a:t>
                      </a:r>
                      <a:endParaRPr lang="en-US" sz="1600" dirty="0">
                        <a:effectLst/>
                        <a:latin typeface="+mn-lt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/>
                        <a:t>0.7681</a:t>
                      </a:r>
                      <a:endParaRPr lang="en-US" sz="1600" dirty="0">
                        <a:effectLst/>
                        <a:latin typeface="+mn-lt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/>
                        <a:t>0.6908</a:t>
                      </a:r>
                      <a:endParaRPr lang="en-US" sz="1600" dirty="0">
                        <a:effectLst/>
                        <a:latin typeface="+mn-lt"/>
                      </a:endParaRPr>
                    </a:p>
                  </a:txBody>
                  <a:tcPr marL="6350" marR="6350" marT="6350" anchor="ctr"/>
                </a:tc>
                <a:extLst>
                  <a:ext uri="{0D108BD9-81ED-4DB2-BD59-A6C34878D82A}">
                    <a16:rowId xmlns:a16="http://schemas.microsoft.com/office/drawing/2014/main" val="3109046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LSTM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+mn-lt"/>
                        </a:rPr>
                        <a:t>0.8397</a:t>
                      </a:r>
                    </a:p>
                  </a:txBody>
                  <a:tcPr marL="6350" marR="6350" marT="635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+mn-lt"/>
                        </a:rPr>
                        <a:t>0.5234</a:t>
                      </a:r>
                    </a:p>
                  </a:txBody>
                  <a:tcPr marL="6350" marR="6350" marT="635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effectLst/>
                          <a:latin typeface="+mn-lt"/>
                        </a:rPr>
                        <a:t>0.8397</a:t>
                      </a:r>
                    </a:p>
                  </a:txBody>
                  <a:tcPr marL="6350" marR="6350" marT="635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0409251"/>
                  </a:ext>
                </a:extLst>
              </a:tr>
            </a:tbl>
          </a:graphicData>
        </a:graphic>
      </p:graphicFrame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C8DC2B5-FF8D-171F-372B-A7B172669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00F40-BA61-4A14-A1E9-04391C3902E8}" type="slidenum">
              <a:rPr lang="en-US" smtClean="0"/>
              <a:t>31</a:t>
            </a:fld>
            <a:endParaRPr lang="en-US"/>
          </a:p>
        </p:txBody>
      </p:sp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F5A5A0E0-2470-4A6D-F23E-15EAB594CE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5040326"/>
              </p:ext>
            </p:extLst>
          </p:nvPr>
        </p:nvGraphicFramePr>
        <p:xfrm>
          <a:off x="6288656" y="3432858"/>
          <a:ext cx="5115451" cy="2433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87937">
                  <a:extLst>
                    <a:ext uri="{9D8B030D-6E8A-4147-A177-3AD203B41FA5}">
                      <a16:colId xmlns:a16="http://schemas.microsoft.com/office/drawing/2014/main" val="1965767031"/>
                    </a:ext>
                  </a:extLst>
                </a:gridCol>
                <a:gridCol w="1071004">
                  <a:extLst>
                    <a:ext uri="{9D8B030D-6E8A-4147-A177-3AD203B41FA5}">
                      <a16:colId xmlns:a16="http://schemas.microsoft.com/office/drawing/2014/main" val="2721049461"/>
                    </a:ext>
                  </a:extLst>
                </a:gridCol>
                <a:gridCol w="1317506">
                  <a:extLst>
                    <a:ext uri="{9D8B030D-6E8A-4147-A177-3AD203B41FA5}">
                      <a16:colId xmlns:a16="http://schemas.microsoft.com/office/drawing/2014/main" val="2354628845"/>
                    </a:ext>
                  </a:extLst>
                </a:gridCol>
                <a:gridCol w="1139004">
                  <a:extLst>
                    <a:ext uri="{9D8B030D-6E8A-4147-A177-3AD203B41FA5}">
                      <a16:colId xmlns:a16="http://schemas.microsoft.com/office/drawing/2014/main" val="5212290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Model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MAE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RMSE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MSE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7338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Linear Regression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/>
                        <a:t>1.5642</a:t>
                      </a:r>
                      <a:endParaRPr lang="en-US" sz="1600" dirty="0">
                        <a:effectLst/>
                        <a:latin typeface="+mn-lt"/>
                      </a:endParaRPr>
                    </a:p>
                  </a:txBody>
                  <a:tcPr marL="6350" marR="6350" marT="635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/>
                        <a:t>3.7662</a:t>
                      </a:r>
                      <a:endParaRPr lang="en-US" sz="1600" dirty="0">
                        <a:effectLst/>
                        <a:latin typeface="+mn-lt"/>
                      </a:endParaRPr>
                    </a:p>
                  </a:txBody>
                  <a:tcPr marL="6350" marR="6350" marT="635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/>
                        <a:t>14.1840</a:t>
                      </a:r>
                      <a:endParaRPr lang="en-US" sz="1600" dirty="0">
                        <a:effectLst/>
                        <a:latin typeface="+mn-lt"/>
                      </a:endParaRPr>
                    </a:p>
                  </a:txBody>
                  <a:tcPr marL="6350" marR="6350" marT="635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0296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/>
                        <a:t>1.5186</a:t>
                      </a:r>
                      <a:endParaRPr lang="en-US" sz="1600" dirty="0">
                        <a:effectLst/>
                        <a:latin typeface="+mn-lt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/>
                        <a:t>3.7968</a:t>
                      </a:r>
                      <a:endParaRPr lang="en-US" sz="1600" dirty="0">
                        <a:effectLst/>
                        <a:latin typeface="+mn-lt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/>
                        <a:t>14.4156</a:t>
                      </a:r>
                      <a:endParaRPr lang="en-US" sz="1600" dirty="0">
                        <a:effectLst/>
                        <a:latin typeface="+mn-lt"/>
                      </a:endParaRPr>
                    </a:p>
                  </a:txBody>
                  <a:tcPr marL="6350" marR="6350" marT="6350" anchor="ctr"/>
                </a:tc>
                <a:extLst>
                  <a:ext uri="{0D108BD9-81ED-4DB2-BD59-A6C34878D82A}">
                    <a16:rowId xmlns:a16="http://schemas.microsoft.com/office/drawing/2014/main" val="2101059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XGBoost</a:t>
                      </a:r>
                      <a:endParaRPr lang="en-US" sz="1600" dirty="0"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/>
                        <a:t>1.5565</a:t>
                      </a:r>
                      <a:endParaRPr lang="en-US" sz="1600" dirty="0">
                        <a:effectLst/>
                        <a:latin typeface="+mn-lt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/>
                        <a:t>3.8848</a:t>
                      </a:r>
                      <a:endParaRPr lang="en-US" sz="1600" dirty="0">
                        <a:effectLst/>
                        <a:latin typeface="+mn-lt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/>
                        <a:t>15.0918</a:t>
                      </a:r>
                      <a:endParaRPr lang="en-US" sz="1600" dirty="0">
                        <a:effectLst/>
                        <a:latin typeface="+mn-lt"/>
                      </a:endParaRPr>
                    </a:p>
                  </a:txBody>
                  <a:tcPr marL="6350" marR="6350" marT="6350" anchor="ctr"/>
                </a:tc>
                <a:extLst>
                  <a:ext uri="{0D108BD9-81ED-4DB2-BD59-A6C34878D82A}">
                    <a16:rowId xmlns:a16="http://schemas.microsoft.com/office/drawing/2014/main" val="3618599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/>
                        <a:t>1.5102</a:t>
                      </a:r>
                      <a:endParaRPr lang="en-US" sz="1600" dirty="0">
                        <a:effectLst/>
                        <a:latin typeface="+mn-lt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/>
                        <a:t>4.3590</a:t>
                      </a:r>
                      <a:endParaRPr lang="en-US" sz="1600" dirty="0">
                        <a:effectLst/>
                        <a:latin typeface="+mn-lt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/>
                        <a:t>19.0013</a:t>
                      </a:r>
                      <a:endParaRPr lang="en-US" sz="1600" dirty="0">
                        <a:effectLst/>
                        <a:latin typeface="+mn-lt"/>
                      </a:endParaRPr>
                    </a:p>
                  </a:txBody>
                  <a:tcPr marL="6350" marR="6350" marT="6350" anchor="ctr"/>
                </a:tc>
                <a:extLst>
                  <a:ext uri="{0D108BD9-81ED-4DB2-BD59-A6C34878D82A}">
                    <a16:rowId xmlns:a16="http://schemas.microsoft.com/office/drawing/2014/main" val="3109046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LSTM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+mn-lt"/>
                        </a:rPr>
                        <a:t>0.0189</a:t>
                      </a:r>
                    </a:p>
                  </a:txBody>
                  <a:tcPr marL="6350" marR="6350" marT="635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+mn-lt"/>
                        </a:rPr>
                        <a:t>0.1722</a:t>
                      </a:r>
                      <a:endParaRPr lang="en-US" sz="1600" b="1" dirty="0">
                        <a:effectLst/>
                        <a:latin typeface="+mn-lt"/>
                      </a:endParaRPr>
                    </a:p>
                  </a:txBody>
                  <a:tcPr marL="6350" marR="6350" marT="635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+mn-lt"/>
                        </a:rPr>
                        <a:t>0.0297</a:t>
                      </a:r>
                    </a:p>
                  </a:txBody>
                  <a:tcPr marL="6350" marR="6350" marT="635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0409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5062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23221FB-1805-372E-8D96-560186298DF6}"/>
              </a:ext>
            </a:extLst>
          </p:cNvPr>
          <p:cNvSpPr txBox="1"/>
          <p:nvPr/>
        </p:nvSpPr>
        <p:spPr>
          <a:xfrm>
            <a:off x="445516" y="1213221"/>
            <a:ext cx="11512803" cy="49030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lang="ko-KR" alt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모델 결과 </a:t>
            </a:r>
            <a:r>
              <a:rPr lang="en-US" altLang="ko-K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result)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산불 속도 </a:t>
            </a:r>
            <a:endParaRPr lang="en-US" altLang="ko-KR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</a:rPr>
              <a:t>LSTM </a:t>
            </a:r>
            <a:r>
              <a:rPr lang="ko-KR" altLang="en-US" dirty="0">
                <a:solidFill>
                  <a:srgbClr val="000000"/>
                </a:solidFill>
                <a:latin typeface="Calibri" panose="020F0502020204030204" pitchFamily="34" charset="0"/>
              </a:rPr>
              <a:t>성능이 제일 높음</a:t>
            </a:r>
            <a:endParaRPr lang="en-US" altLang="ko-KR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b="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				   Classification                                                                                   Regression</a:t>
            </a: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5A5A0E0-2470-4A6D-F23E-15EAB594CE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3568320"/>
              </p:ext>
            </p:extLst>
          </p:nvPr>
        </p:nvGraphicFramePr>
        <p:xfrm>
          <a:off x="888521" y="3428999"/>
          <a:ext cx="4830791" cy="24110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99573">
                  <a:extLst>
                    <a:ext uri="{9D8B030D-6E8A-4147-A177-3AD203B41FA5}">
                      <a16:colId xmlns:a16="http://schemas.microsoft.com/office/drawing/2014/main" val="1965767031"/>
                    </a:ext>
                  </a:extLst>
                </a:gridCol>
                <a:gridCol w="1011406">
                  <a:extLst>
                    <a:ext uri="{9D8B030D-6E8A-4147-A177-3AD203B41FA5}">
                      <a16:colId xmlns:a16="http://schemas.microsoft.com/office/drawing/2014/main" val="2721049461"/>
                    </a:ext>
                  </a:extLst>
                </a:gridCol>
                <a:gridCol w="1244190">
                  <a:extLst>
                    <a:ext uri="{9D8B030D-6E8A-4147-A177-3AD203B41FA5}">
                      <a16:colId xmlns:a16="http://schemas.microsoft.com/office/drawing/2014/main" val="2354628845"/>
                    </a:ext>
                  </a:extLst>
                </a:gridCol>
                <a:gridCol w="1075622">
                  <a:extLst>
                    <a:ext uri="{9D8B030D-6E8A-4147-A177-3AD203B41FA5}">
                      <a16:colId xmlns:a16="http://schemas.microsoft.com/office/drawing/2014/main" val="521229051"/>
                    </a:ext>
                  </a:extLst>
                </a:gridCol>
              </a:tblGrid>
              <a:tr h="35866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Model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Accuracy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AUC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7338520"/>
                  </a:ext>
                </a:extLst>
              </a:tr>
              <a:tr h="617752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Logistic Regression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0.8435</a:t>
                      </a:r>
                    </a:p>
                  </a:txBody>
                  <a:tcPr marL="6350" marR="6350" marT="635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</a:rPr>
                        <a:t>0.7212</a:t>
                      </a:r>
                      <a:endParaRPr lang="en-US" sz="1600" dirty="0">
                        <a:effectLst/>
                        <a:latin typeface="+mn-lt"/>
                      </a:endParaRPr>
                    </a:p>
                  </a:txBody>
                  <a:tcPr marL="6350" marR="6350" marT="635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</a:rPr>
                        <a:t>0.8665</a:t>
                      </a:r>
                      <a:endParaRPr lang="en-US" sz="1600" dirty="0">
                        <a:effectLst/>
                        <a:latin typeface="+mn-lt"/>
                      </a:endParaRPr>
                    </a:p>
                  </a:txBody>
                  <a:tcPr marL="6350" marR="6350" marT="635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0296072"/>
                  </a:ext>
                </a:extLst>
              </a:tr>
              <a:tr h="35866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+mn-lt"/>
                        </a:rPr>
                        <a:t>0.8792</a:t>
                      </a:r>
                      <a:endParaRPr lang="en-US" sz="1600" dirty="0">
                        <a:effectLst/>
                        <a:latin typeface="+mn-lt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+mn-lt"/>
                        </a:rPr>
                        <a:t>0.9094</a:t>
                      </a:r>
                      <a:endParaRPr lang="en-US" sz="1600" b="1" dirty="0">
                        <a:effectLst/>
                        <a:latin typeface="+mn-lt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+mn-lt"/>
                        </a:rPr>
                        <a:t>0.8792</a:t>
                      </a:r>
                      <a:endParaRPr lang="en-US" sz="1600" dirty="0">
                        <a:effectLst/>
                        <a:latin typeface="+mn-lt"/>
                      </a:endParaRPr>
                    </a:p>
                  </a:txBody>
                  <a:tcPr marL="6350" marR="6350" marT="6350" anchor="ctr"/>
                </a:tc>
                <a:extLst>
                  <a:ext uri="{0D108BD9-81ED-4DB2-BD59-A6C34878D82A}">
                    <a16:rowId xmlns:a16="http://schemas.microsoft.com/office/drawing/2014/main" val="2101059192"/>
                  </a:ext>
                </a:extLst>
              </a:tr>
              <a:tr h="358666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XGBoost</a:t>
                      </a:r>
                      <a:endParaRPr lang="en-US" sz="1600" dirty="0"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+mn-lt"/>
                        </a:rPr>
                        <a:t>0.8597</a:t>
                      </a:r>
                      <a:endParaRPr lang="en-US" sz="1600" dirty="0">
                        <a:effectLst/>
                        <a:latin typeface="+mn-lt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+mn-lt"/>
                        </a:rPr>
                        <a:t>0.8947</a:t>
                      </a:r>
                      <a:endParaRPr lang="en-US" sz="1600" dirty="0">
                        <a:effectLst/>
                        <a:latin typeface="+mn-lt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+mn-lt"/>
                        </a:rPr>
                        <a:t>0.8597</a:t>
                      </a:r>
                      <a:endParaRPr lang="en-US" sz="1600" dirty="0">
                        <a:effectLst/>
                        <a:latin typeface="+mn-lt"/>
                      </a:endParaRPr>
                    </a:p>
                  </a:txBody>
                  <a:tcPr marL="6350" marR="6350" marT="6350" anchor="ctr"/>
                </a:tc>
                <a:extLst>
                  <a:ext uri="{0D108BD9-81ED-4DB2-BD59-A6C34878D82A}">
                    <a16:rowId xmlns:a16="http://schemas.microsoft.com/office/drawing/2014/main" val="3618599391"/>
                  </a:ext>
                </a:extLst>
              </a:tr>
              <a:tr h="35866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+mn-lt"/>
                        </a:rPr>
                        <a:t>0.8113</a:t>
                      </a:r>
                      <a:endParaRPr lang="en-US" sz="1600" dirty="0">
                        <a:effectLst/>
                        <a:latin typeface="+mn-lt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+mn-lt"/>
                        </a:rPr>
                        <a:t>0.8585</a:t>
                      </a:r>
                      <a:endParaRPr lang="en-US" sz="1600" dirty="0">
                        <a:effectLst/>
                        <a:latin typeface="+mn-lt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+mn-lt"/>
                        </a:rPr>
                        <a:t>0.8113</a:t>
                      </a:r>
                      <a:endParaRPr lang="en-US" sz="1600" dirty="0">
                        <a:effectLst/>
                        <a:latin typeface="+mn-lt"/>
                      </a:endParaRPr>
                    </a:p>
                  </a:txBody>
                  <a:tcPr marL="6350" marR="6350" marT="6350" anchor="ctr"/>
                </a:tc>
                <a:extLst>
                  <a:ext uri="{0D108BD9-81ED-4DB2-BD59-A6C34878D82A}">
                    <a16:rowId xmlns:a16="http://schemas.microsoft.com/office/drawing/2014/main" val="3109046348"/>
                  </a:ext>
                </a:extLst>
              </a:tr>
              <a:tr h="35866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LSTM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+mn-lt"/>
                        </a:rPr>
                        <a:t>0.9012</a:t>
                      </a:r>
                      <a:endParaRPr lang="en-US" sz="1600" b="1" dirty="0">
                        <a:effectLst/>
                        <a:latin typeface="+mn-lt"/>
                      </a:endParaRPr>
                    </a:p>
                  </a:txBody>
                  <a:tcPr marL="6350" marR="6350" marT="635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</a:rPr>
                        <a:t>0.5997</a:t>
                      </a:r>
                      <a:endParaRPr lang="en-US" sz="1600" dirty="0">
                        <a:effectLst/>
                        <a:latin typeface="+mn-lt"/>
                      </a:endParaRPr>
                    </a:p>
                  </a:txBody>
                  <a:tcPr marL="63500" marR="63500" marT="31750" marB="3175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+mn-lt"/>
                        </a:rPr>
                        <a:t>0.9012</a:t>
                      </a:r>
                    </a:p>
                  </a:txBody>
                  <a:tcPr marL="63500" marR="63500" marT="31750" marB="3175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0409251"/>
                  </a:ext>
                </a:extLst>
              </a:tr>
            </a:tbl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36C7211-1318-AC33-8633-A01AB02D4424}"/>
              </a:ext>
            </a:extLst>
          </p:cNvPr>
          <p:cNvCxnSpPr>
            <a:cxnSpLocks/>
          </p:cNvCxnSpPr>
          <p:nvPr/>
        </p:nvCxnSpPr>
        <p:spPr>
          <a:xfrm>
            <a:off x="445516" y="723053"/>
            <a:ext cx="11238484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B0670EE1-F993-6288-BB98-8F50119F5445}"/>
              </a:ext>
            </a:extLst>
          </p:cNvPr>
          <p:cNvSpPr txBox="1">
            <a:spLocks/>
          </p:cNvSpPr>
          <p:nvPr/>
        </p:nvSpPr>
        <p:spPr>
          <a:xfrm>
            <a:off x="445516" y="92234"/>
            <a:ext cx="9688296" cy="5546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1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실험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C8DC2B5-FF8D-171F-372B-A7B172669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00F40-BA61-4A14-A1E9-04391C3902E8}" type="slidenum">
              <a:rPr lang="en-US" smtClean="0"/>
              <a:t>32</a:t>
            </a:fld>
            <a:endParaRPr lang="en-US"/>
          </a:p>
        </p:txBody>
      </p:sp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63D1FE46-9A25-41F7-A5C8-6F81BB99DD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872894"/>
              </p:ext>
            </p:extLst>
          </p:nvPr>
        </p:nvGraphicFramePr>
        <p:xfrm>
          <a:off x="6276770" y="3428999"/>
          <a:ext cx="5124090" cy="241108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90619">
                  <a:extLst>
                    <a:ext uri="{9D8B030D-6E8A-4147-A177-3AD203B41FA5}">
                      <a16:colId xmlns:a16="http://schemas.microsoft.com/office/drawing/2014/main" val="1965767031"/>
                    </a:ext>
                  </a:extLst>
                </a:gridCol>
                <a:gridCol w="1072813">
                  <a:extLst>
                    <a:ext uri="{9D8B030D-6E8A-4147-A177-3AD203B41FA5}">
                      <a16:colId xmlns:a16="http://schemas.microsoft.com/office/drawing/2014/main" val="2721049461"/>
                    </a:ext>
                  </a:extLst>
                </a:gridCol>
                <a:gridCol w="1319730">
                  <a:extLst>
                    <a:ext uri="{9D8B030D-6E8A-4147-A177-3AD203B41FA5}">
                      <a16:colId xmlns:a16="http://schemas.microsoft.com/office/drawing/2014/main" val="2354628845"/>
                    </a:ext>
                  </a:extLst>
                </a:gridCol>
                <a:gridCol w="1140928">
                  <a:extLst>
                    <a:ext uri="{9D8B030D-6E8A-4147-A177-3AD203B41FA5}">
                      <a16:colId xmlns:a16="http://schemas.microsoft.com/office/drawing/2014/main" val="521229051"/>
                    </a:ext>
                  </a:extLst>
                </a:gridCol>
              </a:tblGrid>
              <a:tr h="36331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Model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MAE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RMSE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MSE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7338520"/>
                  </a:ext>
                </a:extLst>
              </a:tr>
              <a:tr h="59452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Linear Regression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+mn-lt"/>
                        </a:rPr>
                        <a:t>0.2664</a:t>
                      </a:r>
                      <a:endParaRPr lang="en-US" sz="1600" dirty="0">
                        <a:effectLst/>
                        <a:latin typeface="+mn-lt"/>
                      </a:endParaRPr>
                    </a:p>
                  </a:txBody>
                  <a:tcPr marL="6350" marR="6350" marT="635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+mn-lt"/>
                        </a:rPr>
                        <a:t>0.4186</a:t>
                      </a:r>
                      <a:endParaRPr lang="en-US" sz="1600" dirty="0">
                        <a:effectLst/>
                        <a:latin typeface="+mn-lt"/>
                      </a:endParaRPr>
                    </a:p>
                  </a:txBody>
                  <a:tcPr marL="6350" marR="6350" marT="635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+mn-lt"/>
                        </a:rPr>
                        <a:t>0.1752</a:t>
                      </a:r>
                      <a:endParaRPr lang="en-US" sz="1600" dirty="0">
                        <a:effectLst/>
                        <a:latin typeface="+mn-lt"/>
                      </a:endParaRPr>
                    </a:p>
                  </a:txBody>
                  <a:tcPr marL="6350" marR="6350" marT="635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0296072"/>
                  </a:ext>
                </a:extLst>
              </a:tr>
              <a:tr h="363311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+mn-lt"/>
                        </a:rPr>
                        <a:t>0.2554</a:t>
                      </a:r>
                      <a:endParaRPr lang="en-US" sz="1600" dirty="0">
                        <a:effectLst/>
                        <a:latin typeface="+mn-lt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+mn-lt"/>
                        </a:rPr>
                        <a:t>0.1686</a:t>
                      </a:r>
                      <a:endParaRPr lang="en-US" sz="1600" dirty="0">
                        <a:effectLst/>
                        <a:latin typeface="+mn-lt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+mn-lt"/>
                        </a:rPr>
                        <a:t>0.1686</a:t>
                      </a:r>
                      <a:endParaRPr lang="en-US" sz="1600" dirty="0">
                        <a:effectLst/>
                        <a:latin typeface="+mn-lt"/>
                      </a:endParaRPr>
                    </a:p>
                  </a:txBody>
                  <a:tcPr marL="6350" marR="6350" marT="6350" anchor="ctr"/>
                </a:tc>
                <a:extLst>
                  <a:ext uri="{0D108BD9-81ED-4DB2-BD59-A6C34878D82A}">
                    <a16:rowId xmlns:a16="http://schemas.microsoft.com/office/drawing/2014/main" val="2101059192"/>
                  </a:ext>
                </a:extLst>
              </a:tr>
              <a:tr h="363311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XGBoost</a:t>
                      </a:r>
                      <a:endParaRPr lang="en-US" sz="1600" dirty="0"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+mn-lt"/>
                        </a:rPr>
                        <a:t>0.2535</a:t>
                      </a:r>
                      <a:endParaRPr lang="en-US" sz="1600" dirty="0">
                        <a:effectLst/>
                        <a:latin typeface="+mn-lt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+mn-lt"/>
                        </a:rPr>
                        <a:t>0.4113</a:t>
                      </a:r>
                      <a:endParaRPr lang="en-US" sz="1600" dirty="0">
                        <a:effectLst/>
                        <a:latin typeface="+mn-lt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+mn-lt"/>
                        </a:rPr>
                        <a:t>0.1691</a:t>
                      </a:r>
                      <a:endParaRPr lang="en-US" sz="1600" dirty="0">
                        <a:effectLst/>
                        <a:latin typeface="+mn-lt"/>
                      </a:endParaRPr>
                    </a:p>
                  </a:txBody>
                  <a:tcPr marL="6350" marR="6350" marT="6350" anchor="ctr"/>
                </a:tc>
                <a:extLst>
                  <a:ext uri="{0D108BD9-81ED-4DB2-BD59-A6C34878D82A}">
                    <a16:rowId xmlns:a16="http://schemas.microsoft.com/office/drawing/2014/main" val="3618599391"/>
                  </a:ext>
                </a:extLst>
              </a:tr>
              <a:tr h="363311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+mn-lt"/>
                        </a:rPr>
                        <a:t>0.2764</a:t>
                      </a:r>
                      <a:endParaRPr lang="en-US" sz="1600" dirty="0">
                        <a:effectLst/>
                        <a:latin typeface="+mn-lt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+mn-lt"/>
                        </a:rPr>
                        <a:t>0.4899</a:t>
                      </a:r>
                      <a:endParaRPr lang="en-US" sz="1600" dirty="0">
                        <a:effectLst/>
                        <a:latin typeface="+mn-lt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+mn-lt"/>
                        </a:rPr>
                        <a:t>0.2401</a:t>
                      </a:r>
                      <a:endParaRPr lang="en-US" sz="1600" dirty="0">
                        <a:effectLst/>
                        <a:latin typeface="+mn-lt"/>
                      </a:endParaRPr>
                    </a:p>
                  </a:txBody>
                  <a:tcPr marL="6350" marR="6350" marT="6350" anchor="ctr"/>
                </a:tc>
                <a:extLst>
                  <a:ext uri="{0D108BD9-81ED-4DB2-BD59-A6C34878D82A}">
                    <a16:rowId xmlns:a16="http://schemas.microsoft.com/office/drawing/2014/main" val="3109046348"/>
                  </a:ext>
                </a:extLst>
              </a:tr>
              <a:tr h="363311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LSTM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+mn-lt"/>
                        </a:rPr>
                        <a:t>0.0402</a:t>
                      </a:r>
                      <a:endParaRPr lang="en-US" sz="1600" b="1" dirty="0">
                        <a:effectLst/>
                        <a:latin typeface="+mn-lt"/>
                      </a:endParaRPr>
                    </a:p>
                  </a:txBody>
                  <a:tcPr marL="6350" marR="6350" marT="635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+mn-lt"/>
                        </a:rPr>
                        <a:t>0.2005</a:t>
                      </a:r>
                      <a:endParaRPr lang="en-US" sz="1600" b="1" dirty="0">
                        <a:effectLst/>
                        <a:latin typeface="+mn-lt"/>
                      </a:endParaRPr>
                    </a:p>
                  </a:txBody>
                  <a:tcPr marL="6350" marR="6350" marT="635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+mn-lt"/>
                        </a:rPr>
                        <a:t>0.0402</a:t>
                      </a:r>
                    </a:p>
                  </a:txBody>
                  <a:tcPr marL="6350" marR="6350" marT="635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0409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897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23221FB-1805-372E-8D96-560186298DF6}"/>
              </a:ext>
            </a:extLst>
          </p:cNvPr>
          <p:cNvSpPr txBox="1"/>
          <p:nvPr/>
        </p:nvSpPr>
        <p:spPr>
          <a:xfrm>
            <a:off x="445516" y="1213221"/>
            <a:ext cx="11512803" cy="49030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lang="ko-KR" alt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모델 결과 </a:t>
            </a:r>
            <a:r>
              <a:rPr lang="en-US" altLang="ko-K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result)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산불 지속 기간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</a:rPr>
              <a:t>LSTM </a:t>
            </a:r>
            <a:r>
              <a:rPr lang="ko-KR" altLang="en-US" dirty="0">
                <a:solidFill>
                  <a:srgbClr val="000000"/>
                </a:solidFill>
                <a:latin typeface="Calibri" panose="020F0502020204030204" pitchFamily="34" charset="0"/>
              </a:rPr>
              <a:t>성능이 제일 좋음</a:t>
            </a: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5A5A0E0-2470-4A6D-F23E-15EAB594CE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8003214"/>
              </p:ext>
            </p:extLst>
          </p:nvPr>
        </p:nvGraphicFramePr>
        <p:xfrm>
          <a:off x="3038778" y="2763520"/>
          <a:ext cx="6114444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98044">
                  <a:extLst>
                    <a:ext uri="{9D8B030D-6E8A-4147-A177-3AD203B41FA5}">
                      <a16:colId xmlns:a16="http://schemas.microsoft.com/office/drawing/2014/main" val="1965767031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721049461"/>
                    </a:ext>
                  </a:extLst>
                </a:gridCol>
                <a:gridCol w="1574800">
                  <a:extLst>
                    <a:ext uri="{9D8B030D-6E8A-4147-A177-3AD203B41FA5}">
                      <a16:colId xmlns:a16="http://schemas.microsoft.com/office/drawing/2014/main" val="2354628845"/>
                    </a:ext>
                  </a:extLst>
                </a:gridCol>
                <a:gridCol w="1361440">
                  <a:extLst>
                    <a:ext uri="{9D8B030D-6E8A-4147-A177-3AD203B41FA5}">
                      <a16:colId xmlns:a16="http://schemas.microsoft.com/office/drawing/2014/main" val="5212290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Model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MAE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RMSE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MSE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7338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Linear Regression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+mn-lt"/>
                        </a:rPr>
                        <a:t>2.7209</a:t>
                      </a:r>
                      <a:endParaRPr lang="en-US" sz="1600" dirty="0">
                        <a:effectLst/>
                        <a:latin typeface="+mn-lt"/>
                      </a:endParaRPr>
                    </a:p>
                  </a:txBody>
                  <a:tcPr marL="6350" marR="6350" marT="635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+mn-lt"/>
                        </a:rPr>
                        <a:t>3.8876</a:t>
                      </a:r>
                      <a:endParaRPr lang="en-US" sz="1600" dirty="0">
                        <a:effectLst/>
                        <a:latin typeface="+mn-lt"/>
                      </a:endParaRPr>
                    </a:p>
                  </a:txBody>
                  <a:tcPr marL="6350" marR="6350" marT="635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+mn-lt"/>
                        </a:rPr>
                        <a:t>15.1134</a:t>
                      </a:r>
                      <a:endParaRPr lang="en-US" sz="1600" dirty="0">
                        <a:effectLst/>
                        <a:latin typeface="+mn-lt"/>
                      </a:endParaRPr>
                    </a:p>
                  </a:txBody>
                  <a:tcPr marL="6350" marR="6350" marT="635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0296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+mn-lt"/>
                        </a:rPr>
                        <a:t>2.6703</a:t>
                      </a:r>
                      <a:endParaRPr lang="en-US" sz="1600" dirty="0">
                        <a:effectLst/>
                        <a:latin typeface="+mn-lt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+mn-lt"/>
                        </a:rPr>
                        <a:t>3.8834</a:t>
                      </a:r>
                      <a:endParaRPr lang="en-US" sz="1600" dirty="0">
                        <a:effectLst/>
                        <a:latin typeface="+mn-lt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+mn-lt"/>
                        </a:rPr>
                        <a:t>15.0806</a:t>
                      </a:r>
                      <a:endParaRPr lang="en-US" sz="1600" dirty="0">
                        <a:effectLst/>
                        <a:latin typeface="+mn-lt"/>
                      </a:endParaRPr>
                    </a:p>
                  </a:txBody>
                  <a:tcPr marL="6350" marR="6350" marT="6350" anchor="ctr"/>
                </a:tc>
                <a:extLst>
                  <a:ext uri="{0D108BD9-81ED-4DB2-BD59-A6C34878D82A}">
                    <a16:rowId xmlns:a16="http://schemas.microsoft.com/office/drawing/2014/main" val="2101059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XGBoost</a:t>
                      </a:r>
                      <a:endParaRPr lang="en-US" sz="1600" dirty="0"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+mn-lt"/>
                        </a:rPr>
                        <a:t>1.4176</a:t>
                      </a:r>
                      <a:endParaRPr lang="en-US" sz="1600" dirty="0">
                        <a:effectLst/>
                        <a:latin typeface="+mn-lt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+mn-lt"/>
                        </a:rPr>
                        <a:t>3.0955</a:t>
                      </a:r>
                      <a:endParaRPr lang="en-US" sz="1600" dirty="0">
                        <a:effectLst/>
                        <a:latin typeface="+mn-lt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+mn-lt"/>
                        </a:rPr>
                        <a:t>9.5823</a:t>
                      </a:r>
                      <a:endParaRPr lang="en-US" sz="1600" dirty="0">
                        <a:effectLst/>
                        <a:latin typeface="+mn-lt"/>
                      </a:endParaRPr>
                    </a:p>
                  </a:txBody>
                  <a:tcPr marL="6350" marR="6350" marT="6350" anchor="ctr"/>
                </a:tc>
                <a:extLst>
                  <a:ext uri="{0D108BD9-81ED-4DB2-BD59-A6C34878D82A}">
                    <a16:rowId xmlns:a16="http://schemas.microsoft.com/office/drawing/2014/main" val="3618599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+mn-lt"/>
                        </a:rPr>
                        <a:t>3.0202</a:t>
                      </a:r>
                      <a:endParaRPr lang="en-US" sz="1600" dirty="0">
                        <a:effectLst/>
                        <a:latin typeface="+mn-lt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+mn-lt"/>
                        </a:rPr>
                        <a:t>4.7275</a:t>
                      </a:r>
                      <a:endParaRPr lang="en-US" sz="1600" dirty="0">
                        <a:effectLst/>
                        <a:latin typeface="+mn-lt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+mn-lt"/>
                        </a:rPr>
                        <a:t>22.3490</a:t>
                      </a:r>
                      <a:endParaRPr lang="en-US" sz="1600" dirty="0">
                        <a:effectLst/>
                        <a:latin typeface="+mn-lt"/>
                      </a:endParaRPr>
                    </a:p>
                  </a:txBody>
                  <a:tcPr marL="6350" marR="6350" marT="6350" anchor="ctr"/>
                </a:tc>
                <a:extLst>
                  <a:ext uri="{0D108BD9-81ED-4DB2-BD59-A6C34878D82A}">
                    <a16:rowId xmlns:a16="http://schemas.microsoft.com/office/drawing/2014/main" val="3109046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LSTM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+mn-lt"/>
                        </a:rPr>
                        <a:t>0.0619</a:t>
                      </a:r>
                      <a:endParaRPr lang="en-US" sz="1600" b="1" dirty="0">
                        <a:effectLst/>
                        <a:latin typeface="+mn-lt"/>
                      </a:endParaRPr>
                    </a:p>
                  </a:txBody>
                  <a:tcPr marL="6350" marR="6350" marT="635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+mn-lt"/>
                        </a:rPr>
                        <a:t>0.2801</a:t>
                      </a:r>
                      <a:endParaRPr lang="en-US" sz="1600" b="1" dirty="0">
                        <a:effectLst/>
                        <a:latin typeface="+mn-lt"/>
                      </a:endParaRPr>
                    </a:p>
                  </a:txBody>
                  <a:tcPr marL="6350" marR="6350" marT="635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+mn-lt"/>
                        </a:rPr>
                        <a:t>0.0784</a:t>
                      </a:r>
                      <a:endParaRPr lang="en-US" sz="1600" b="1" dirty="0">
                        <a:effectLst/>
                        <a:latin typeface="+mn-lt"/>
                      </a:endParaRPr>
                    </a:p>
                  </a:txBody>
                  <a:tcPr marL="6350" marR="6350" marT="635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0409251"/>
                  </a:ext>
                </a:extLst>
              </a:tr>
            </a:tbl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36C7211-1318-AC33-8633-A01AB02D4424}"/>
              </a:ext>
            </a:extLst>
          </p:cNvPr>
          <p:cNvCxnSpPr>
            <a:cxnSpLocks/>
          </p:cNvCxnSpPr>
          <p:nvPr/>
        </p:nvCxnSpPr>
        <p:spPr>
          <a:xfrm>
            <a:off x="445516" y="723053"/>
            <a:ext cx="11238484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B0670EE1-F993-6288-BB98-8F50119F5445}"/>
              </a:ext>
            </a:extLst>
          </p:cNvPr>
          <p:cNvSpPr txBox="1">
            <a:spLocks/>
          </p:cNvSpPr>
          <p:nvPr/>
        </p:nvSpPr>
        <p:spPr>
          <a:xfrm>
            <a:off x="445516" y="92234"/>
            <a:ext cx="9688296" cy="5546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1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실험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C8DC2B5-FF8D-171F-372B-A7B172669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00F40-BA61-4A14-A1E9-04391C3902E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8818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23221FB-1805-372E-8D96-560186298DF6}"/>
              </a:ext>
            </a:extLst>
          </p:cNvPr>
          <p:cNvSpPr txBox="1"/>
          <p:nvPr/>
        </p:nvSpPr>
        <p:spPr>
          <a:xfrm>
            <a:off x="445516" y="1213221"/>
            <a:ext cx="11512803" cy="49030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lang="ko-KR" alt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모델 결과 </a:t>
            </a:r>
            <a:r>
              <a:rPr lang="en-US" altLang="ko-K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result)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산불 방향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</a:rPr>
              <a:t>LSTM </a:t>
            </a:r>
            <a:r>
              <a:rPr lang="ko-KR" altLang="en-US" dirty="0">
                <a:solidFill>
                  <a:srgbClr val="000000"/>
                </a:solidFill>
                <a:latin typeface="Calibri" panose="020F0502020204030204" pitchFamily="34" charset="0"/>
              </a:rPr>
              <a:t>성능이 제일 높음</a:t>
            </a: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5A5A0E0-2470-4A6D-F23E-15EAB594CE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1900334"/>
              </p:ext>
            </p:extLst>
          </p:nvPr>
        </p:nvGraphicFramePr>
        <p:xfrm>
          <a:off x="3038778" y="2696645"/>
          <a:ext cx="6114444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98044">
                  <a:extLst>
                    <a:ext uri="{9D8B030D-6E8A-4147-A177-3AD203B41FA5}">
                      <a16:colId xmlns:a16="http://schemas.microsoft.com/office/drawing/2014/main" val="1965767031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721049461"/>
                    </a:ext>
                  </a:extLst>
                </a:gridCol>
                <a:gridCol w="1574800">
                  <a:extLst>
                    <a:ext uri="{9D8B030D-6E8A-4147-A177-3AD203B41FA5}">
                      <a16:colId xmlns:a16="http://schemas.microsoft.com/office/drawing/2014/main" val="2354628845"/>
                    </a:ext>
                  </a:extLst>
                </a:gridCol>
                <a:gridCol w="1361440">
                  <a:extLst>
                    <a:ext uri="{9D8B030D-6E8A-4147-A177-3AD203B41FA5}">
                      <a16:colId xmlns:a16="http://schemas.microsoft.com/office/drawing/2014/main" val="5212290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Model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Accuracy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AUC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7338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Logistic Regression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</a:rPr>
                        <a:t>0.5783</a:t>
                      </a:r>
                      <a:endParaRPr lang="en-US" sz="1600" dirty="0">
                        <a:effectLst/>
                        <a:latin typeface="+mn-lt"/>
                      </a:endParaRPr>
                    </a:p>
                  </a:txBody>
                  <a:tcPr marL="6350" marR="6350" marT="635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</a:rPr>
                        <a:t>0.7398</a:t>
                      </a:r>
                      <a:endParaRPr lang="en-US" sz="1600" dirty="0">
                        <a:effectLst/>
                        <a:latin typeface="+mn-lt"/>
                      </a:endParaRPr>
                    </a:p>
                  </a:txBody>
                  <a:tcPr marL="6350" marR="6350" marT="635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</a:rPr>
                        <a:t>0.5783</a:t>
                      </a:r>
                      <a:endParaRPr lang="en-US" sz="1600" dirty="0">
                        <a:effectLst/>
                        <a:latin typeface="+mn-lt"/>
                      </a:endParaRPr>
                    </a:p>
                  </a:txBody>
                  <a:tcPr marL="6350" marR="6350" marT="635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0296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+mn-lt"/>
                        </a:rPr>
                        <a:t>0.609</a:t>
                      </a:r>
                      <a:endParaRPr lang="en-US" sz="1600" dirty="0">
                        <a:effectLst/>
                        <a:latin typeface="+mn-lt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+mn-lt"/>
                        </a:rPr>
                        <a:t>0.7800</a:t>
                      </a:r>
                      <a:endParaRPr lang="en-US" sz="1600" b="1" dirty="0">
                        <a:effectLst/>
                        <a:latin typeface="+mn-lt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+mn-lt"/>
                        </a:rPr>
                        <a:t>0.609</a:t>
                      </a:r>
                      <a:endParaRPr lang="en-US" sz="1600" dirty="0">
                        <a:effectLst/>
                        <a:latin typeface="+mn-lt"/>
                      </a:endParaRPr>
                    </a:p>
                  </a:txBody>
                  <a:tcPr marL="6350" marR="6350" marT="6350" anchor="ctr"/>
                </a:tc>
                <a:extLst>
                  <a:ext uri="{0D108BD9-81ED-4DB2-BD59-A6C34878D82A}">
                    <a16:rowId xmlns:a16="http://schemas.microsoft.com/office/drawing/2014/main" val="2101059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XGBoost</a:t>
                      </a:r>
                      <a:endParaRPr lang="en-US" sz="1600" dirty="0"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+mn-lt"/>
                        </a:rPr>
                        <a:t>0.5472</a:t>
                      </a:r>
                      <a:endParaRPr lang="en-US" sz="1600" dirty="0">
                        <a:effectLst/>
                        <a:latin typeface="+mn-lt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+mn-lt"/>
                        </a:rPr>
                        <a:t>0.7453</a:t>
                      </a:r>
                      <a:endParaRPr lang="en-US" sz="1600" dirty="0">
                        <a:effectLst/>
                        <a:latin typeface="+mn-lt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+mn-lt"/>
                        </a:rPr>
                        <a:t>0.5472</a:t>
                      </a:r>
                      <a:endParaRPr lang="en-US" sz="1600" dirty="0">
                        <a:effectLst/>
                        <a:latin typeface="+mn-lt"/>
                      </a:endParaRPr>
                    </a:p>
                  </a:txBody>
                  <a:tcPr marL="6350" marR="6350" marT="6350" anchor="ctr"/>
                </a:tc>
                <a:extLst>
                  <a:ext uri="{0D108BD9-81ED-4DB2-BD59-A6C34878D82A}">
                    <a16:rowId xmlns:a16="http://schemas.microsoft.com/office/drawing/2014/main" val="3618599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+mn-lt"/>
                        </a:rPr>
                        <a:t>0.5935</a:t>
                      </a:r>
                      <a:endParaRPr lang="en-US" sz="1600" dirty="0">
                        <a:effectLst/>
                        <a:latin typeface="+mn-lt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+mn-lt"/>
                        </a:rPr>
                        <a:t>0.7713</a:t>
                      </a:r>
                      <a:endParaRPr lang="en-US" sz="1600" dirty="0">
                        <a:effectLst/>
                        <a:latin typeface="+mn-lt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+mn-lt"/>
                        </a:rPr>
                        <a:t>0.5935</a:t>
                      </a:r>
                      <a:endParaRPr lang="en-US" sz="1600" dirty="0">
                        <a:effectLst/>
                        <a:latin typeface="+mn-lt"/>
                      </a:endParaRPr>
                    </a:p>
                  </a:txBody>
                  <a:tcPr marL="6350" marR="6350" marT="6350" anchor="ctr"/>
                </a:tc>
                <a:extLst>
                  <a:ext uri="{0D108BD9-81ED-4DB2-BD59-A6C34878D82A}">
                    <a16:rowId xmlns:a16="http://schemas.microsoft.com/office/drawing/2014/main" val="3109046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LSTM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+mn-lt"/>
                        </a:rPr>
                        <a:t>0.7989</a:t>
                      </a:r>
                      <a:endParaRPr lang="en-US" sz="1600" b="1" dirty="0">
                        <a:effectLst/>
                        <a:latin typeface="+mn-lt"/>
                      </a:endParaRPr>
                    </a:p>
                  </a:txBody>
                  <a:tcPr marL="6350" marR="6350" marT="635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+mn-lt"/>
                        </a:rPr>
                        <a:t>0.5964</a:t>
                      </a:r>
                      <a:endParaRPr lang="en-US" sz="1600" dirty="0">
                        <a:effectLst/>
                        <a:latin typeface="+mn-lt"/>
                      </a:endParaRPr>
                    </a:p>
                  </a:txBody>
                  <a:tcPr marL="6350" marR="6350" marT="635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+mn-lt"/>
                        </a:rPr>
                        <a:t>0.7989</a:t>
                      </a:r>
                      <a:endParaRPr lang="en-US" sz="1600" b="1" dirty="0">
                        <a:effectLst/>
                        <a:latin typeface="+mn-lt"/>
                      </a:endParaRPr>
                    </a:p>
                  </a:txBody>
                  <a:tcPr marL="6350" marR="6350" marT="635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0409251"/>
                  </a:ext>
                </a:extLst>
              </a:tr>
            </a:tbl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36C7211-1318-AC33-8633-A01AB02D4424}"/>
              </a:ext>
            </a:extLst>
          </p:cNvPr>
          <p:cNvCxnSpPr>
            <a:cxnSpLocks/>
          </p:cNvCxnSpPr>
          <p:nvPr/>
        </p:nvCxnSpPr>
        <p:spPr>
          <a:xfrm>
            <a:off x="445516" y="723053"/>
            <a:ext cx="11238484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B0670EE1-F993-6288-BB98-8F50119F5445}"/>
              </a:ext>
            </a:extLst>
          </p:cNvPr>
          <p:cNvSpPr txBox="1">
            <a:spLocks/>
          </p:cNvSpPr>
          <p:nvPr/>
        </p:nvSpPr>
        <p:spPr>
          <a:xfrm>
            <a:off x="445516" y="92234"/>
            <a:ext cx="9688296" cy="5546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1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실험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C8DC2B5-FF8D-171F-372B-A7B172669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00F40-BA61-4A14-A1E9-04391C3902E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0674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23221FB-1805-372E-8D96-560186298DF6}"/>
              </a:ext>
            </a:extLst>
          </p:cNvPr>
          <p:cNvSpPr txBox="1"/>
          <p:nvPr/>
        </p:nvSpPr>
        <p:spPr>
          <a:xfrm>
            <a:off x="445516" y="1213221"/>
            <a:ext cx="11512803" cy="49030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보다 현실적이고 예측 모델에 사용할 수 있는 </a:t>
            </a:r>
            <a:r>
              <a:rPr lang="ko-KR" alt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새로운 데이터세트</a:t>
            </a:r>
            <a:r>
              <a:rPr lang="ko-KR" alt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를 만듬</a:t>
            </a:r>
            <a:endParaRPr lang="en-US" altLang="ko-KR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새로운 데이터 세트는 산불의 움직임에 더 중점 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추가한 변수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ko-KR" alt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경사의 방향</a:t>
            </a:r>
            <a:r>
              <a:rPr lang="en-US" altLang="ko-K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ko-KR" alt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풍향</a:t>
            </a:r>
            <a:r>
              <a:rPr lang="en-US" altLang="ko-K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ko-KR" alt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요일</a:t>
            </a:r>
            <a:r>
              <a:rPr lang="en-US" altLang="ko-K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ko-KR" alt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주말</a:t>
            </a:r>
            <a:r>
              <a:rPr lang="en-US" altLang="ko-K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ko-KR" alt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altLang="ko-K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산불 행동을 예측하기 위한 </a:t>
            </a:r>
            <a:r>
              <a:rPr lang="ko-KR" alt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새로운 모델 </a:t>
            </a:r>
            <a:r>
              <a:rPr lang="en-US" altLang="ko-KR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LSTM</a:t>
            </a:r>
            <a:r>
              <a:rPr lang="ko-KR" alt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을 개발함</a:t>
            </a:r>
            <a:endParaRPr lang="en-US" altLang="ko-KR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새로운 데이터세트를 갖춘 이 모델은 향후 </a:t>
            </a:r>
            <a:r>
              <a:rPr lang="ko-KR" alt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손실을 예방하고 줄이</a:t>
            </a:r>
            <a:r>
              <a:rPr lang="ko-KR" alt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기 위해 </a:t>
            </a:r>
            <a:r>
              <a:rPr lang="ko-KR" alt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산림 정부 기관</a:t>
            </a:r>
            <a:r>
              <a:rPr lang="ko-KR" alt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에서 사용될 수 있음</a:t>
            </a:r>
            <a:endParaRPr lang="en-US" altLang="ko-KR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이 모델은 </a:t>
            </a:r>
            <a:r>
              <a:rPr lang="ko-KR" alt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심각한 산불 </a:t>
            </a:r>
            <a:r>
              <a:rPr lang="ko-KR" alt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상황을 줄이는 데 도움이 </a:t>
            </a:r>
            <a:r>
              <a:rPr lang="ko-KR" altLang="en-US" sz="18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될 것으로 예상</a:t>
            </a:r>
            <a:endParaRPr lang="en-US" altLang="ko-KR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산불특징</a:t>
            </a:r>
            <a:r>
              <a:rPr lang="ko-KR" alt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과 산불행동을 예측할 수 있</a:t>
            </a: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음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89F755C-B170-7E02-3C62-7602000A8133}"/>
              </a:ext>
            </a:extLst>
          </p:cNvPr>
          <p:cNvCxnSpPr>
            <a:cxnSpLocks/>
          </p:cNvCxnSpPr>
          <p:nvPr/>
        </p:nvCxnSpPr>
        <p:spPr>
          <a:xfrm>
            <a:off x="445516" y="723053"/>
            <a:ext cx="11238484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BF737B65-6775-222B-F991-0D1F4662083A}"/>
              </a:ext>
            </a:extLst>
          </p:cNvPr>
          <p:cNvSpPr txBox="1">
            <a:spLocks/>
          </p:cNvSpPr>
          <p:nvPr/>
        </p:nvSpPr>
        <p:spPr>
          <a:xfrm>
            <a:off x="445516" y="92234"/>
            <a:ext cx="9688296" cy="5546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1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공헌점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62BCE5-DBDD-66DF-D671-8DBF7E681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00F40-BA61-4A14-A1E9-04391C3902E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5253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23221FB-1805-372E-8D96-560186298DF6}"/>
              </a:ext>
            </a:extLst>
          </p:cNvPr>
          <p:cNvSpPr txBox="1"/>
          <p:nvPr/>
        </p:nvSpPr>
        <p:spPr>
          <a:xfrm>
            <a:off x="445516" y="1029257"/>
            <a:ext cx="11512803" cy="49030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모델 개선 </a:t>
            </a:r>
            <a:r>
              <a:rPr lang="en-US" altLang="ko-KR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ko-KR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Validation 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set </a:t>
            </a:r>
            <a:r>
              <a:rPr lang="ko-KR" alt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활용 등</a:t>
            </a:r>
            <a:r>
              <a:rPr lang="en-US" altLang="ko-KR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altLang="ko-KR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산불 발생</a:t>
            </a:r>
            <a:r>
              <a:rPr lang="en-US" altLang="ko-KR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ko-KR" alt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연소 면적</a:t>
            </a:r>
            <a:r>
              <a:rPr lang="en-US" altLang="ko-KR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ko-KR" alt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확산 속도</a:t>
            </a:r>
            <a:r>
              <a:rPr lang="en-US" altLang="ko-KR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ko-KR" alt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산불 지속 기간 및 산불 방향에 대한 </a:t>
            </a:r>
            <a:r>
              <a:rPr lang="ko-KR" alt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다양한 변수의 관계</a:t>
            </a:r>
            <a:r>
              <a:rPr lang="ko-KR" alt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를 분석</a:t>
            </a:r>
            <a:endParaRPr lang="en-US" altLang="ko-KR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시차 모델 추가 </a:t>
            </a:r>
            <a:r>
              <a:rPr lang="en-US" altLang="ko-KR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ko-KR" alt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과거</a:t>
            </a:r>
            <a:r>
              <a:rPr lang="en-US" altLang="ko-KR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ko-KR" alt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어제</a:t>
            </a:r>
            <a:r>
              <a:rPr lang="en-US" altLang="ko-KR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ko-KR" alt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변수 사용하여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ko-KR" alt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현재</a:t>
            </a:r>
            <a:r>
              <a:rPr lang="en-US" altLang="ko-KR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ko-KR" alt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오늘</a:t>
            </a:r>
            <a:r>
              <a:rPr lang="en-US" altLang="ko-KR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ko-KR" alt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산불 위험도 예측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ko-KR" alt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모델별</a:t>
            </a:r>
            <a:r>
              <a:rPr lang="ko-KR" alt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반복 실험</a:t>
            </a:r>
            <a:r>
              <a:rPr lang="ko-KR" alt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으로 </a:t>
            </a:r>
            <a:r>
              <a:rPr lang="en-US" altLang="ko-KR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randomness</a:t>
            </a:r>
            <a:r>
              <a:rPr lang="ko-KR" alt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sz="18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제거 후 성능 비교</a:t>
            </a:r>
            <a:endParaRPr lang="en-US" altLang="ko-KR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Interaction </a:t>
            </a:r>
            <a:r>
              <a:rPr lang="ko-KR" alt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변수</a:t>
            </a: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가 추가</a:t>
            </a:r>
            <a:endParaRPr lang="en-US" altLang="ko-K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Interaction</a:t>
            </a:r>
          </a:p>
          <a:p>
            <a:pPr marL="742950" lvl="1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풍향과 경사방향의 관계 </a:t>
            </a:r>
            <a:r>
              <a:rPr lang="en-US" altLang="ko-K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(1 – 10)</a:t>
            </a:r>
          </a:p>
          <a:p>
            <a:pPr marL="742950" lvl="1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바람으로 인해 산불이 </a:t>
            </a:r>
            <a:r>
              <a:rPr lang="ko-KR" altLang="en-US" sz="16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이동함</a:t>
            </a:r>
            <a:endParaRPr lang="en-US" altLang="ko-KR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경사도 때문에 산불이 </a:t>
            </a:r>
            <a:r>
              <a:rPr lang="ko-KR" altLang="en-US" sz="16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이동함</a:t>
            </a:r>
            <a:endParaRPr lang="en-US" altLang="ko-KR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예를 들어</a:t>
            </a:r>
            <a:r>
              <a:rPr lang="en-US" altLang="ko-K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ko-KR" alt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풍향이 북쪽 방향이고 경사의 방향이 북쪽 방향인 경우</a:t>
            </a:r>
            <a:r>
              <a:rPr lang="en-US" altLang="ko-K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ko-KR" alt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북쪽이 낮음</a:t>
            </a:r>
            <a:r>
              <a:rPr lang="en-US" altLang="ko-K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ko-KR" alt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둘 다 같은 방향으로 이동하므로 데이터는 고속을 의미하는 </a:t>
            </a:r>
            <a:r>
              <a:rPr lang="en-US" altLang="ko-K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10</a:t>
            </a:r>
            <a:r>
              <a:rPr lang="ko-KR" alt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이 됨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89F755C-B170-7E02-3C62-7602000A8133}"/>
              </a:ext>
            </a:extLst>
          </p:cNvPr>
          <p:cNvCxnSpPr>
            <a:cxnSpLocks/>
          </p:cNvCxnSpPr>
          <p:nvPr/>
        </p:nvCxnSpPr>
        <p:spPr>
          <a:xfrm>
            <a:off x="445516" y="723053"/>
            <a:ext cx="11238484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BF737B65-6775-222B-F991-0D1F4662083A}"/>
              </a:ext>
            </a:extLst>
          </p:cNvPr>
          <p:cNvSpPr txBox="1">
            <a:spLocks/>
          </p:cNvSpPr>
          <p:nvPr/>
        </p:nvSpPr>
        <p:spPr>
          <a:xfrm>
            <a:off x="445516" y="92234"/>
            <a:ext cx="9688296" cy="5546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1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향후 계획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62BCE5-DBDD-66DF-D671-8DBF7E681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00F40-BA61-4A14-A1E9-04391C3902E8}" type="slidenum">
              <a:rPr lang="en-US" smtClean="0"/>
              <a:t>36</a:t>
            </a:fld>
            <a:endParaRPr lang="en-US"/>
          </a:p>
        </p:txBody>
      </p:sp>
      <p:pic>
        <p:nvPicPr>
          <p:cNvPr id="7" name="Picture 2" descr="https://lh7-us.googleusercontent.com/LiVTomA0esOGQuYzvJHE9__SFaCgel-dQT5NpEjtKDtUkTgMFXbIZrELheIfud7juaClM_zt_x8HPfWdDZD2DARGpBy1Qz6IQNm28erKyhubG725uHynbc7XV5L9sAPAdVUv_35F4slcVdUfFiJsMTVdrA=s2048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907" b="37366"/>
          <a:stretch/>
        </p:blipFill>
        <p:spPr bwMode="auto">
          <a:xfrm>
            <a:off x="4531304" y="4991842"/>
            <a:ext cx="3129393" cy="141770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s://lh7-us.googleusercontent.com/LiVTomA0esOGQuYzvJHE9__SFaCgel-dQT5NpEjtKDtUkTgMFXbIZrELheIfud7juaClM_zt_x8HPfWdDZD2DARGpBy1Qz6IQNm28erKyhubG725uHynbc7XV5L9sAPAdVUv_35F4slcVdUfFiJsMTVdrA=s2048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680"/>
          <a:stretch/>
        </p:blipFill>
        <p:spPr bwMode="auto">
          <a:xfrm>
            <a:off x="1055199" y="4987878"/>
            <a:ext cx="3090778" cy="14263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s://lh7-us.googleusercontent.com/LiVTomA0esOGQuYzvJHE9__SFaCgel-dQT5NpEjtKDtUkTgMFXbIZrELheIfud7juaClM_zt_x8HPfWdDZD2DARGpBy1Qz6IQNm28erKyhubG725uHynbc7XV5L9sAPAdVUv_35F4slcVdUfFiJsMTVdrA=s2048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271"/>
          <a:stretch/>
        </p:blipFill>
        <p:spPr bwMode="auto">
          <a:xfrm>
            <a:off x="8025597" y="4987878"/>
            <a:ext cx="2710808" cy="142167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E42264C-F81E-BC5F-CADF-F61B4B9D02E6}"/>
              </a:ext>
            </a:extLst>
          </p:cNvPr>
          <p:cNvSpPr txBox="1"/>
          <p:nvPr/>
        </p:nvSpPr>
        <p:spPr>
          <a:xfrm>
            <a:off x="1170100" y="6474142"/>
            <a:ext cx="9265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출처</a:t>
            </a:r>
            <a:r>
              <a:rPr lang="en-US" altLang="ko-KR" sz="1600" dirty="0"/>
              <a:t>: </a:t>
            </a:r>
            <a:r>
              <a:rPr lang="en-US" sz="1600" dirty="0"/>
              <a:t>https://www.environment.sa.gov.au/topics/fire-management/fire-science-and-planning/fire-behaviour</a:t>
            </a:r>
          </a:p>
        </p:txBody>
      </p:sp>
    </p:spTree>
    <p:extLst>
      <p:ext uri="{BB962C8B-B14F-4D97-AF65-F5344CB8AC3E}">
        <p14:creationId xmlns:p14="http://schemas.microsoft.com/office/powerpoint/2010/main" val="24139844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00F40-BA61-4A14-A1E9-04391C3902E8}" type="slidenum">
              <a:rPr lang="en-US" smtClean="0"/>
              <a:t>37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6A414D8-6A95-5618-A02F-B7D1550F5ACC}"/>
              </a:ext>
            </a:extLst>
          </p:cNvPr>
          <p:cNvSpPr txBox="1">
            <a:spLocks/>
          </p:cNvSpPr>
          <p:nvPr/>
        </p:nvSpPr>
        <p:spPr>
          <a:xfrm>
            <a:off x="1251852" y="3151691"/>
            <a:ext cx="9688296" cy="5546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latin typeface="+mn-lt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53127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23221FB-1805-372E-8D96-560186298DF6}"/>
              </a:ext>
            </a:extLst>
          </p:cNvPr>
          <p:cNvSpPr txBox="1"/>
          <p:nvPr/>
        </p:nvSpPr>
        <p:spPr>
          <a:xfrm>
            <a:off x="445516" y="1213220"/>
            <a:ext cx="11411203" cy="54720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1.1. </a:t>
            </a:r>
            <a:r>
              <a:rPr lang="ko-KR" alt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칠레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(Chile Valparaíso region, specifically the coastal beach city of </a:t>
            </a:r>
            <a:r>
              <a:rPr lang="en-US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Viña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del Ma)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2024</a:t>
            </a: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년 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월 첫째 주에 발생</a:t>
            </a:r>
            <a:endParaRPr lang="en-US" altLang="ko-K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총 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165</a:t>
            </a: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건의 산불로 인해 최소 </a:t>
            </a:r>
            <a:r>
              <a:rPr lang="en-US" altLang="ko-K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43,000 </a:t>
            </a:r>
            <a:r>
              <a:rPr lang="ko-KR" alt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헥타르</a:t>
            </a: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가 파괴 </a:t>
            </a:r>
            <a:r>
              <a:rPr lang="en-US" altLang="ko-K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ko-KR" alt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서울 규모의 </a:t>
            </a:r>
            <a:r>
              <a:rPr lang="en-US" altLang="ko-K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70%)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사망자는 </a:t>
            </a:r>
            <a:r>
              <a:rPr lang="en-US" altLang="ko-K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123</a:t>
            </a:r>
            <a:r>
              <a:rPr lang="ko-KR" alt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명</a:t>
            </a: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으로 늘었고 실종자도 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300</a:t>
            </a: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명을 넘음</a:t>
            </a:r>
            <a:endParaRPr lang="en-US" altLang="ko-K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14,000</a:t>
            </a: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개 이상의 건물이 수십억 달러에 달하는 피해</a:t>
            </a:r>
            <a:endParaRPr lang="en-US" altLang="ko-K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산불의 원인은 </a:t>
            </a: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다음과 같음</a:t>
            </a:r>
            <a:endParaRPr lang="en-US" altLang="ko-K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엘니뇨는 현재의 가뭄을 더욱 악화</a:t>
            </a:r>
            <a:endParaRPr lang="en-US" altLang="ko-K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기후 변화로 인해 기온이 상승하고 산불 기간이 길어졌음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A56A961-4F77-E5B8-8F23-77C6162BA132}"/>
              </a:ext>
            </a:extLst>
          </p:cNvPr>
          <p:cNvCxnSpPr>
            <a:cxnSpLocks/>
          </p:cNvCxnSpPr>
          <p:nvPr/>
        </p:nvCxnSpPr>
        <p:spPr>
          <a:xfrm>
            <a:off x="445516" y="723053"/>
            <a:ext cx="11238484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F9EADEF4-51AB-E7DA-9814-E3B6959982DE}"/>
              </a:ext>
            </a:extLst>
          </p:cNvPr>
          <p:cNvSpPr txBox="1">
            <a:spLocks/>
          </p:cNvSpPr>
          <p:nvPr/>
        </p:nvSpPr>
        <p:spPr>
          <a:xfrm>
            <a:off x="445516" y="92234"/>
            <a:ext cx="9688296" cy="5546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1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소개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AA2431B-1CA4-1E6A-7B98-00110CCCD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00F40-BA61-4A14-A1E9-04391C3902E8}" type="slidenum">
              <a:rPr lang="en-US" smtClean="0"/>
              <a:t>4</a:t>
            </a:fld>
            <a:endParaRPr lang="en-US"/>
          </a:p>
        </p:txBody>
      </p:sp>
      <p:pic>
        <p:nvPicPr>
          <p:cNvPr id="2" name="그림 2" descr="Aerial view of the aftermath of a fire at the hills in Viña del Mar, Chile on February 3, 2024.">
            <a:extLst>
              <a:ext uri="{FF2B5EF4-FFF2-40B4-BE49-F238E27FC236}">
                <a16:creationId xmlns:a16="http://schemas.microsoft.com/office/drawing/2014/main" id="{C49BE10F-3CF1-0C0B-5EEC-D3A87633D7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0806" y="1813714"/>
            <a:ext cx="3793194" cy="213553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5A62BBA-5B26-22CA-0A86-C43DCB85D4C5}"/>
              </a:ext>
            </a:extLst>
          </p:cNvPr>
          <p:cNvSpPr txBox="1"/>
          <p:nvPr/>
        </p:nvSpPr>
        <p:spPr>
          <a:xfrm>
            <a:off x="445516" y="6538912"/>
            <a:ext cx="8541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ea typeface="+mj-ea"/>
              </a:rPr>
              <a:t>출처</a:t>
            </a:r>
            <a:r>
              <a:rPr lang="en-US" altLang="ko-KR" sz="1600" dirty="0">
                <a:ea typeface="+mj-ea"/>
              </a:rPr>
              <a:t>: </a:t>
            </a:r>
            <a:r>
              <a:rPr lang="en-US" sz="1600" u="sng" dirty="0">
                <a:solidFill>
                  <a:srgbClr val="467886"/>
                </a:solidFill>
                <a:effectLst/>
                <a:ea typeface="+mj-ea"/>
                <a:cs typeface="Cordia New" panose="020B0304020202020204" pitchFamily="34" charset="-34"/>
                <a:hlinkClick r:id="rId3"/>
              </a:rPr>
              <a:t>https://www.foxweather.com/weather-news/valparaiso-chile-forest-fires-evacuations-damage</a:t>
            </a:r>
            <a:endParaRPr lang="en-US" sz="1600" dirty="0"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57314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23221FB-1805-372E-8D96-560186298DF6}"/>
              </a:ext>
            </a:extLst>
          </p:cNvPr>
          <p:cNvSpPr txBox="1"/>
          <p:nvPr/>
        </p:nvSpPr>
        <p:spPr>
          <a:xfrm>
            <a:off x="445516" y="1213220"/>
            <a:ext cx="11512803" cy="56447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1.2. </a:t>
            </a:r>
            <a:r>
              <a:rPr lang="ko-KR" alt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마우이</a:t>
            </a:r>
            <a:r>
              <a:rPr lang="en-US" altLang="ko-K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ko-KR" alt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미국 하와이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(Maui in the U.S. state of Hawaii)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2023</a:t>
            </a: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년 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월 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일에 산불이 발생</a:t>
            </a:r>
            <a:endParaRPr lang="en-US" altLang="ko-K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거의 </a:t>
            </a:r>
            <a:r>
              <a:rPr lang="en-US" altLang="ko-K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890 </a:t>
            </a:r>
            <a:r>
              <a:rPr lang="ko-KR" alt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헥타르</a:t>
            </a: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가 불탔음 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서울 규모의 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1.5%)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라하이나에서는 연기와 화염으로 인해 </a:t>
            </a:r>
            <a:r>
              <a:rPr lang="en-US" altLang="ko-K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98</a:t>
            </a:r>
            <a:r>
              <a:rPr lang="ko-KR" alt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명이 사망</a:t>
            </a:r>
            <a:endParaRPr lang="en-US" altLang="ko-KR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산불로 인한 공식적인 </a:t>
            </a:r>
            <a:r>
              <a:rPr lang="ko-KR" alt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피해 총액은 </a:t>
            </a:r>
            <a:r>
              <a:rPr lang="en-US" altLang="ko-K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55</a:t>
            </a:r>
            <a:r>
              <a:rPr lang="ko-KR" alt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억 달러</a:t>
            </a:r>
            <a:endParaRPr lang="en-US" altLang="ko-KR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산불을 일으키는 </a:t>
            </a:r>
            <a:r>
              <a:rPr lang="ko-KR" alt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원인</a:t>
            </a: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은 여러 가지가 있음</a:t>
            </a:r>
            <a:endParaRPr lang="en-US" altLang="ko-K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전력선 스파크가 적어도 하나의 산불를 일으켰을 수 있음</a:t>
            </a:r>
            <a:endParaRPr lang="en-US" altLang="ko-K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엘니뇨는 하와이 제도에 가뭄</a:t>
            </a:r>
            <a:endParaRPr lang="en-US" altLang="ko-K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도라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허리케인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가 하와이 제도 남쪽 약 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1,100km</a:t>
            </a: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를 통과하여 산불이 확산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BFBE0B9-A281-B312-6EB4-6A86BC5793E7}"/>
              </a:ext>
            </a:extLst>
          </p:cNvPr>
          <p:cNvCxnSpPr>
            <a:cxnSpLocks/>
          </p:cNvCxnSpPr>
          <p:nvPr/>
        </p:nvCxnSpPr>
        <p:spPr>
          <a:xfrm>
            <a:off x="445516" y="723053"/>
            <a:ext cx="11238484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8463A172-0908-2D31-7791-CB99D9867977}"/>
              </a:ext>
            </a:extLst>
          </p:cNvPr>
          <p:cNvSpPr txBox="1">
            <a:spLocks/>
          </p:cNvSpPr>
          <p:nvPr/>
        </p:nvSpPr>
        <p:spPr>
          <a:xfrm>
            <a:off x="445516" y="92234"/>
            <a:ext cx="9688296" cy="5546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1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소개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1478CC0-C531-49F6-94F8-8E6A34ADB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00F40-BA61-4A14-A1E9-04391C3902E8}" type="slidenum">
              <a:rPr lang="en-US" smtClean="0"/>
              <a:t>5</a:t>
            </a:fld>
            <a:endParaRPr lang="en-US"/>
          </a:p>
        </p:txBody>
      </p:sp>
      <p:pic>
        <p:nvPicPr>
          <p:cNvPr id="2" name="그림 6">
            <a:extLst>
              <a:ext uri="{FF2B5EF4-FFF2-40B4-BE49-F238E27FC236}">
                <a16:creationId xmlns:a16="http://schemas.microsoft.com/office/drawing/2014/main" id="{F8C00F68-3E5B-8486-5706-7E5162705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6384" y="1389028"/>
            <a:ext cx="4247616" cy="28519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0DBA15A-28E2-461D-BCBF-94F17CD9C477}"/>
              </a:ext>
            </a:extLst>
          </p:cNvPr>
          <p:cNvSpPr txBox="1"/>
          <p:nvPr/>
        </p:nvSpPr>
        <p:spPr>
          <a:xfrm>
            <a:off x="445516" y="6536809"/>
            <a:ext cx="80663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출처</a:t>
            </a:r>
            <a:r>
              <a:rPr lang="en-US" altLang="ko-KR" sz="1600" dirty="0"/>
              <a:t>: </a:t>
            </a:r>
            <a:r>
              <a:rPr lang="en-US" sz="1600" u="sng" dirty="0">
                <a:solidFill>
                  <a:srgbClr val="467886"/>
                </a:solidFill>
                <a:effectLst/>
                <a:ea typeface="Malgun Gothic" panose="020B0503020000020004" pitchFamily="34" charset="-127"/>
                <a:cs typeface="Cordia New" panose="020B0304020202020204" pitchFamily="34" charset="-34"/>
                <a:hlinkClick r:id="rId3"/>
              </a:rPr>
              <a:t>https://www.politico.com/news/2023/08/15/death-toll-maui-wildfires-hawaii-00111223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38659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23221FB-1805-372E-8D96-560186298DF6}"/>
              </a:ext>
            </a:extLst>
          </p:cNvPr>
          <p:cNvSpPr txBox="1"/>
          <p:nvPr/>
        </p:nvSpPr>
        <p:spPr>
          <a:xfrm>
            <a:off x="445516" y="1213220"/>
            <a:ext cx="11512803" cy="56447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+mj-ea"/>
                <a:ea typeface="+mj-ea"/>
                <a:cs typeface="Calibri" panose="020F0502020204030204" pitchFamily="34" charset="0"/>
              </a:rPr>
              <a:t>1.3. </a:t>
            </a:r>
            <a:r>
              <a:rPr lang="ko-KR" altLang="en-US" b="1" dirty="0">
                <a:latin typeface="+mj-ea"/>
                <a:ea typeface="+mj-ea"/>
                <a:cs typeface="Calibri" panose="020F0502020204030204" pitchFamily="34" charset="0"/>
              </a:rPr>
              <a:t>캐나다 </a:t>
            </a:r>
            <a:r>
              <a:rPr lang="en-US" b="1" dirty="0">
                <a:latin typeface="+mj-ea"/>
                <a:ea typeface="+mj-ea"/>
                <a:cs typeface="Calibri" panose="020F0502020204030204" pitchFamily="34" charset="0"/>
              </a:rPr>
              <a:t>(Canada)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+mj-ea"/>
                <a:ea typeface="+mj-ea"/>
                <a:cs typeface="Calibri" panose="020F0502020204030204" pitchFamily="34" charset="0"/>
              </a:rPr>
              <a:t>2023</a:t>
            </a:r>
            <a:r>
              <a:rPr lang="ko-KR" altLang="en-US" dirty="0">
                <a:latin typeface="+mj-ea"/>
                <a:ea typeface="+mj-ea"/>
                <a:cs typeface="Calibri" panose="020F0502020204030204" pitchFamily="34" charset="0"/>
              </a:rPr>
              <a:t>년 </a:t>
            </a:r>
            <a:r>
              <a:rPr lang="en-US" altLang="ko-KR" dirty="0">
                <a:latin typeface="+mj-ea"/>
                <a:ea typeface="+mj-ea"/>
                <a:cs typeface="Calibri" panose="020F0502020204030204" pitchFamily="34" charset="0"/>
              </a:rPr>
              <a:t>6</a:t>
            </a:r>
            <a:r>
              <a:rPr lang="ko-KR" altLang="en-US" dirty="0">
                <a:latin typeface="+mj-ea"/>
                <a:ea typeface="+mj-ea"/>
                <a:cs typeface="Calibri" panose="020F0502020204030204" pitchFamily="34" charset="0"/>
              </a:rPr>
              <a:t>월 </a:t>
            </a:r>
            <a:r>
              <a:rPr lang="en-US" altLang="ko-KR" dirty="0">
                <a:latin typeface="+mj-ea"/>
                <a:ea typeface="+mj-ea"/>
                <a:cs typeface="Calibri" panose="020F0502020204030204" pitchFamily="34" charset="0"/>
              </a:rPr>
              <a:t>1</a:t>
            </a:r>
            <a:r>
              <a:rPr lang="ko-KR" altLang="en-US" dirty="0">
                <a:latin typeface="+mj-ea"/>
                <a:ea typeface="+mj-ea"/>
                <a:cs typeface="Calibri" panose="020F0502020204030204" pitchFamily="34" charset="0"/>
              </a:rPr>
              <a:t>일</a:t>
            </a:r>
            <a:endParaRPr lang="en-US" altLang="ko-KR" dirty="0">
              <a:latin typeface="+mj-ea"/>
              <a:ea typeface="+mj-ea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+mj-ea"/>
                <a:ea typeface="+mj-ea"/>
                <a:cs typeface="Calibri" panose="020F0502020204030204" pitchFamily="34" charset="0"/>
              </a:rPr>
              <a:t>산불로 </a:t>
            </a:r>
            <a:r>
              <a:rPr lang="en-US" altLang="ko-KR" b="1" dirty="0">
                <a:latin typeface="+mj-ea"/>
                <a:ea typeface="+mj-ea"/>
                <a:cs typeface="Calibri" panose="020F0502020204030204" pitchFamily="34" charset="0"/>
              </a:rPr>
              <a:t>1,850</a:t>
            </a:r>
            <a:r>
              <a:rPr lang="ko-KR" altLang="en-US" b="1" dirty="0">
                <a:latin typeface="+mj-ea"/>
                <a:ea typeface="+mj-ea"/>
                <a:cs typeface="Calibri" panose="020F0502020204030204" pitchFamily="34" charset="0"/>
              </a:rPr>
              <a:t>만 헥타르</a:t>
            </a:r>
            <a:r>
              <a:rPr lang="ko-KR" altLang="en-US" dirty="0">
                <a:latin typeface="+mj-ea"/>
                <a:ea typeface="+mj-ea"/>
                <a:cs typeface="Calibri" panose="020F0502020204030204" pitchFamily="34" charset="0"/>
              </a:rPr>
              <a:t>가 파괴 </a:t>
            </a:r>
            <a:r>
              <a:rPr lang="en-US" altLang="ko-K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ko-KR" alt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서울의 </a:t>
            </a:r>
            <a:r>
              <a:rPr lang="en-US" altLang="ko-K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305</a:t>
            </a:r>
            <a:r>
              <a:rPr lang="ko-KR" alt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배</a:t>
            </a:r>
            <a:r>
              <a:rPr lang="en-US" altLang="ko-K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altLang="ko-KR" b="1" dirty="0">
              <a:latin typeface="+mj-ea"/>
              <a:ea typeface="+mj-ea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+mj-ea"/>
                <a:ea typeface="+mj-ea"/>
                <a:cs typeface="Calibri" panose="020F0502020204030204" pitchFamily="34" charset="0"/>
              </a:rPr>
              <a:t>화염과 연기로 인해 </a:t>
            </a:r>
            <a:r>
              <a:rPr lang="en-US" altLang="ko-KR" b="1" dirty="0">
                <a:latin typeface="+mj-ea"/>
                <a:ea typeface="+mj-ea"/>
                <a:cs typeface="Calibri" panose="020F0502020204030204" pitchFamily="34" charset="0"/>
              </a:rPr>
              <a:t>20</a:t>
            </a:r>
            <a:r>
              <a:rPr lang="ko-KR" altLang="en-US" b="1" dirty="0">
                <a:latin typeface="+mj-ea"/>
                <a:ea typeface="+mj-ea"/>
                <a:cs typeface="Calibri" panose="020F0502020204030204" pitchFamily="34" charset="0"/>
              </a:rPr>
              <a:t>만</a:t>
            </a:r>
            <a:r>
              <a:rPr lang="ko-KR" altLang="en-US" dirty="0">
                <a:latin typeface="+mj-ea"/>
                <a:ea typeface="+mj-ea"/>
                <a:cs typeface="Calibri" panose="020F0502020204030204" pitchFamily="34" charset="0"/>
              </a:rPr>
              <a:t>명 이상의 사람들이 대피</a:t>
            </a:r>
            <a:endParaRPr lang="en-US" altLang="ko-KR" dirty="0">
              <a:latin typeface="+mj-ea"/>
              <a:ea typeface="+mj-ea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+mj-ea"/>
                <a:ea typeface="+mj-ea"/>
                <a:cs typeface="Calibri" panose="020F0502020204030204" pitchFamily="34" charset="0"/>
              </a:rPr>
              <a:t>손실은 캐나다 경제에 수백만 달러에 달했음</a:t>
            </a:r>
            <a:endParaRPr lang="en-US" altLang="ko-KR" dirty="0">
              <a:latin typeface="+mj-ea"/>
              <a:ea typeface="+mj-ea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+mj-ea"/>
                <a:ea typeface="+mj-ea"/>
                <a:cs typeface="Calibri" panose="020F0502020204030204" pitchFamily="34" charset="0"/>
              </a:rPr>
              <a:t>주요 </a:t>
            </a:r>
            <a:r>
              <a:rPr lang="ko-KR" altLang="en-US" b="1" dirty="0">
                <a:latin typeface="+mj-ea"/>
                <a:ea typeface="+mj-ea"/>
                <a:cs typeface="Calibri" panose="020F0502020204030204" pitchFamily="34" charset="0"/>
              </a:rPr>
              <a:t>원인</a:t>
            </a:r>
            <a:r>
              <a:rPr lang="ko-KR" altLang="en-US" dirty="0">
                <a:latin typeface="+mj-ea"/>
                <a:ea typeface="+mj-ea"/>
                <a:cs typeface="Calibri" panose="020F0502020204030204" pitchFamily="34" charset="0"/>
              </a:rPr>
              <a:t>은 기후변화</a:t>
            </a:r>
            <a:endParaRPr lang="en-US" dirty="0">
              <a:latin typeface="+mj-ea"/>
              <a:ea typeface="+mj-ea"/>
              <a:cs typeface="Calibri" panose="020F050202020403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BFBE0B9-A281-B312-6EB4-6A86BC5793E7}"/>
              </a:ext>
            </a:extLst>
          </p:cNvPr>
          <p:cNvCxnSpPr>
            <a:cxnSpLocks/>
          </p:cNvCxnSpPr>
          <p:nvPr/>
        </p:nvCxnSpPr>
        <p:spPr>
          <a:xfrm>
            <a:off x="445516" y="723053"/>
            <a:ext cx="11238484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8463A172-0908-2D31-7791-CB99D9867977}"/>
              </a:ext>
            </a:extLst>
          </p:cNvPr>
          <p:cNvSpPr txBox="1">
            <a:spLocks/>
          </p:cNvSpPr>
          <p:nvPr/>
        </p:nvSpPr>
        <p:spPr>
          <a:xfrm>
            <a:off x="445516" y="92234"/>
            <a:ext cx="9688296" cy="5546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1" kern="1200" dirty="0">
                <a:solidFill>
                  <a:schemeClr val="tx1"/>
                </a:solidFill>
                <a:latin typeface="+mj-ea"/>
                <a:cs typeface="+mj-cs"/>
              </a:rPr>
              <a:t>소개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1478CC0-C531-49F6-94F8-8E6A34ADB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00F40-BA61-4A14-A1E9-04391C3902E8}" type="slidenum">
              <a:rPr lang="en-US" smtClean="0">
                <a:latin typeface="+mj-ea"/>
                <a:ea typeface="+mj-ea"/>
              </a:rPr>
              <a:t>6</a:t>
            </a:fld>
            <a:endParaRPr lang="en-US">
              <a:latin typeface="+mj-ea"/>
              <a:ea typeface="+mj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0AC19A-72DC-C19D-2419-C87B30CA91A6}"/>
              </a:ext>
            </a:extLst>
          </p:cNvPr>
          <p:cNvSpPr txBox="1"/>
          <p:nvPr/>
        </p:nvSpPr>
        <p:spPr>
          <a:xfrm>
            <a:off x="445516" y="6538912"/>
            <a:ext cx="99582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ea typeface="+mj-ea"/>
              </a:rPr>
              <a:t>출처</a:t>
            </a:r>
            <a:r>
              <a:rPr lang="en-US" altLang="ko-KR" sz="1600" dirty="0">
                <a:ea typeface="+mj-ea"/>
              </a:rPr>
              <a:t>: </a:t>
            </a:r>
            <a:r>
              <a:rPr lang="en-US" sz="1600" u="sng" dirty="0">
                <a:solidFill>
                  <a:srgbClr val="467886"/>
                </a:solidFill>
                <a:effectLst/>
                <a:ea typeface="+mj-ea"/>
                <a:cs typeface="Cordia New" panose="020B0304020202020204" pitchFamily="34" charset="-34"/>
                <a:hlinkClick r:id="rId2"/>
              </a:rPr>
              <a:t>https://www.ctvnews.ca/content/dam/ctvnews/en/images/2023/6/26/wildfire-1-6456900-1687820095400.jpg</a:t>
            </a:r>
            <a:endParaRPr lang="en-US" sz="1600" dirty="0">
              <a:ea typeface="+mj-ea"/>
            </a:endParaRPr>
          </a:p>
        </p:txBody>
      </p:sp>
      <p:pic>
        <p:nvPicPr>
          <p:cNvPr id="5" name="그림 7" descr="Quebec wildfires: 2023 already worst year ever for Canadian forest fires |  CTV News">
            <a:extLst>
              <a:ext uri="{FF2B5EF4-FFF2-40B4-BE49-F238E27FC236}">
                <a16:creationId xmlns:a16="http://schemas.microsoft.com/office/drawing/2014/main" id="{CE40E958-B34A-0F3A-4AB8-CDDED5359A9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024" y="4035610"/>
            <a:ext cx="3921760" cy="220789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그림 8" descr="Trees scorched by the Donnie Creek wildfire line a forest north of Fort St. John, British Columbia, Sunday, July 2, 2023. (Noah Berger / The Associated Press)">
            <a:extLst>
              <a:ext uri="{FF2B5EF4-FFF2-40B4-BE49-F238E27FC236}">
                <a16:creationId xmlns:a16="http://schemas.microsoft.com/office/drawing/2014/main" id="{0CF0A9F0-006C-5B95-F2A1-013EFB808C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0160" y="3904827"/>
            <a:ext cx="4151953" cy="23386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48260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23221FB-1805-372E-8D96-560186298DF6}"/>
              </a:ext>
            </a:extLst>
          </p:cNvPr>
          <p:cNvSpPr txBox="1"/>
          <p:nvPr/>
        </p:nvSpPr>
        <p:spPr>
          <a:xfrm>
            <a:off x="445516" y="1213220"/>
            <a:ext cx="11512803" cy="56447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1.4. </a:t>
            </a:r>
            <a:r>
              <a:rPr lang="ko-KR" alt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터키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(Turkey, the southern coast of Anatolia)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2021</a:t>
            </a: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년 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월 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28</a:t>
            </a: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일</a:t>
            </a:r>
            <a:endParaRPr lang="en-US" altLang="ko-K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기록적인 </a:t>
            </a:r>
            <a:r>
              <a:rPr lang="en-US" b="1" dirty="0"/>
              <a:t>160,000</a:t>
            </a:r>
            <a:r>
              <a:rPr lang="en-US" altLang="ko-K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헥타르</a:t>
            </a: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의 숲이 산불로 손실됨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ko-KR" alt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서울의 </a:t>
            </a:r>
            <a:r>
              <a:rPr lang="en-US" altLang="ko-K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2.64</a:t>
            </a:r>
            <a:r>
              <a:rPr lang="ko-KR" alt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배</a:t>
            </a:r>
            <a:r>
              <a:rPr lang="en-US" altLang="ko-K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altLang="ko-K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lang="ko-KR" alt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명</a:t>
            </a: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이 사망</a:t>
            </a:r>
            <a:endParaRPr lang="en-US" altLang="ko-K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소방을 위해 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억 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9300</a:t>
            </a: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만 터키 리라를 할당 </a:t>
            </a:r>
            <a:r>
              <a:rPr lang="en-US" altLang="ko-K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(600</a:t>
            </a:r>
            <a:r>
              <a:rPr lang="ko-KR" alt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만 달러</a:t>
            </a:r>
            <a:r>
              <a:rPr lang="en-US" altLang="ko-K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원인</a:t>
            </a: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은 기후변화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BFBE0B9-A281-B312-6EB4-6A86BC5793E7}"/>
              </a:ext>
            </a:extLst>
          </p:cNvPr>
          <p:cNvCxnSpPr>
            <a:cxnSpLocks/>
          </p:cNvCxnSpPr>
          <p:nvPr/>
        </p:nvCxnSpPr>
        <p:spPr>
          <a:xfrm>
            <a:off x="445516" y="723053"/>
            <a:ext cx="11238484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8463A172-0908-2D31-7791-CB99D9867977}"/>
              </a:ext>
            </a:extLst>
          </p:cNvPr>
          <p:cNvSpPr txBox="1">
            <a:spLocks/>
          </p:cNvSpPr>
          <p:nvPr/>
        </p:nvSpPr>
        <p:spPr>
          <a:xfrm>
            <a:off x="445516" y="92234"/>
            <a:ext cx="9688296" cy="5546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1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소개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1478CC0-C531-49F6-94F8-8E6A34ADB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00F40-BA61-4A14-A1E9-04391C3902E8}" type="slidenum">
              <a:rPr lang="en-US" smtClean="0"/>
              <a:t>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C0F009-AE7C-50E7-DF23-5931985DC499}"/>
              </a:ext>
            </a:extLst>
          </p:cNvPr>
          <p:cNvSpPr txBox="1"/>
          <p:nvPr/>
        </p:nvSpPr>
        <p:spPr>
          <a:xfrm>
            <a:off x="467434" y="6536809"/>
            <a:ext cx="114950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+mj-ea"/>
                <a:ea typeface="+mj-ea"/>
              </a:rPr>
              <a:t>출처</a:t>
            </a:r>
            <a:r>
              <a:rPr lang="en-US" altLang="ko-KR" sz="1400" dirty="0">
                <a:latin typeface="+mj-ea"/>
                <a:ea typeface="+mj-ea"/>
              </a:rPr>
              <a:t>: </a:t>
            </a:r>
            <a:r>
              <a:rPr lang="en-US" sz="1200" u="sng" dirty="0">
                <a:solidFill>
                  <a:srgbClr val="467886"/>
                </a:solidFill>
                <a:effectLst/>
                <a:latin typeface="+mj-ea"/>
                <a:ea typeface="+mj-ea"/>
                <a:cs typeface="Cordia New" panose="020B0304020202020204" pitchFamily="34" charset="-34"/>
                <a:hlinkClick r:id="rId2"/>
              </a:rPr>
              <a:t>https://www.independent.co.uk/news/wildfires-in-southern-turkey-leave-3-dead-58-hospitalized-turkey-ankara-antalya-mediterranean-agriculture-b1892876</a:t>
            </a:r>
            <a:r>
              <a:rPr lang="en-US" sz="1400" u="sng" dirty="0">
                <a:solidFill>
                  <a:srgbClr val="467886"/>
                </a:solidFill>
                <a:effectLst/>
                <a:latin typeface="+mj-ea"/>
                <a:ea typeface="+mj-ea"/>
                <a:cs typeface="Cordia New" panose="020B0304020202020204" pitchFamily="34" charset="-34"/>
                <a:hlinkClick r:id="rId2"/>
              </a:rPr>
              <a:t>.html</a:t>
            </a:r>
            <a:endParaRPr lang="en-US" sz="1400" dirty="0">
              <a:latin typeface="+mj-ea"/>
              <a:ea typeface="+mj-ea"/>
            </a:endParaRPr>
          </a:p>
        </p:txBody>
      </p:sp>
      <p:pic>
        <p:nvPicPr>
          <p:cNvPr id="5" name="그림 9" descr="Wildfires in southern Turkey leave 3 dead, 58 hospitalized Anadolu Agency  Antalya Turkey Ankara Agriculture | The Independent">
            <a:extLst>
              <a:ext uri="{FF2B5EF4-FFF2-40B4-BE49-F238E27FC236}">
                <a16:creationId xmlns:a16="http://schemas.microsoft.com/office/drawing/2014/main" id="{84DF4432-9D53-19D1-0865-E9A5AA29EE3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6921" y="3533181"/>
            <a:ext cx="3818159" cy="28636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16477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23221FB-1805-372E-8D96-560186298DF6}"/>
              </a:ext>
            </a:extLst>
          </p:cNvPr>
          <p:cNvSpPr txBox="1"/>
          <p:nvPr/>
        </p:nvSpPr>
        <p:spPr>
          <a:xfrm>
            <a:off x="445516" y="1213220"/>
            <a:ext cx="11512803" cy="56447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1.5. </a:t>
            </a:r>
            <a:r>
              <a:rPr lang="ko-KR" alt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태국 </a:t>
            </a:r>
            <a:r>
              <a:rPr lang="en-US" altLang="ko-K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Thailand, Mae Hong Son Province)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2024</a:t>
            </a: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년 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월 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일</a:t>
            </a:r>
            <a:endParaRPr lang="en-US" altLang="ko-K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산불은 거의 </a:t>
            </a:r>
            <a:r>
              <a:rPr lang="en-US" altLang="ko-K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40,000 </a:t>
            </a:r>
            <a:r>
              <a:rPr lang="ko-KR" alt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헥타르</a:t>
            </a: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에 이르렀음 </a:t>
            </a:r>
            <a:r>
              <a:rPr lang="en-US" altLang="ko-K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ko-KR" alt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서울 규모의 </a:t>
            </a:r>
            <a:r>
              <a:rPr lang="en-US" altLang="ko-K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67%)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명 사망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2</a:t>
            </a: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명 부상</a:t>
            </a:r>
            <a:endParaRPr lang="en-US" altLang="ko-K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원인</a:t>
            </a: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은 해당 지역의 덥고 건조하며 바람이 많이 부는 환경 때문이다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BFBE0B9-A281-B312-6EB4-6A86BC5793E7}"/>
              </a:ext>
            </a:extLst>
          </p:cNvPr>
          <p:cNvCxnSpPr>
            <a:cxnSpLocks/>
          </p:cNvCxnSpPr>
          <p:nvPr/>
        </p:nvCxnSpPr>
        <p:spPr>
          <a:xfrm>
            <a:off x="445516" y="723053"/>
            <a:ext cx="11238484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8463A172-0908-2D31-7791-CB99D9867977}"/>
              </a:ext>
            </a:extLst>
          </p:cNvPr>
          <p:cNvSpPr txBox="1">
            <a:spLocks/>
          </p:cNvSpPr>
          <p:nvPr/>
        </p:nvSpPr>
        <p:spPr>
          <a:xfrm>
            <a:off x="445516" y="92234"/>
            <a:ext cx="9688296" cy="5546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1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소개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1478CC0-C531-49F6-94F8-8E6A34ADB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00F40-BA61-4A14-A1E9-04391C3902E8}" type="slidenum">
              <a:rPr lang="en-US" smtClean="0"/>
              <a:t>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DCDABE-506B-EADF-DC40-AACA9901DABA}"/>
              </a:ext>
            </a:extLst>
          </p:cNvPr>
          <p:cNvSpPr txBox="1"/>
          <p:nvPr/>
        </p:nvSpPr>
        <p:spPr>
          <a:xfrm>
            <a:off x="445516" y="6538912"/>
            <a:ext cx="94536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출처</a:t>
            </a:r>
            <a:r>
              <a:rPr lang="en-US" altLang="ko-KR" sz="1600" dirty="0"/>
              <a:t>: </a:t>
            </a:r>
            <a:r>
              <a:rPr lang="en-US" sz="1600" u="sng" kern="100" dirty="0">
                <a:solidFill>
                  <a:srgbClr val="467886"/>
                </a:solidFill>
                <a:effectLst/>
                <a:ea typeface="Malgun Gothic" panose="020B0503020000020004" pitchFamily="34" charset="-127"/>
                <a:cs typeface="Cordia New" panose="020B0304020202020204" pitchFamily="34" charset="-34"/>
                <a:hlinkClick r:id="rId2"/>
              </a:rPr>
              <a:t>https://www.benarnews.org/english/news/thai/northern-thailand-smog-wildfires-04012024131954.html</a:t>
            </a:r>
            <a:endParaRPr lang="en-US" sz="1600" kern="100" dirty="0">
              <a:effectLst/>
              <a:ea typeface="Malgun Gothic" panose="020B0503020000020004" pitchFamily="34" charset="-127"/>
              <a:cs typeface="Cordia New" panose="020B0304020202020204" pitchFamily="34" charset="-34"/>
            </a:endParaRPr>
          </a:p>
          <a:p>
            <a:endParaRPr lang="en-US" sz="1600" dirty="0"/>
          </a:p>
        </p:txBody>
      </p:sp>
      <p:pic>
        <p:nvPicPr>
          <p:cNvPr id="2" name="그림 1" descr="Northern Thailand chokes under severe smog as wildfires rage">
            <a:extLst>
              <a:ext uri="{FF2B5EF4-FFF2-40B4-BE49-F238E27FC236}">
                <a16:creationId xmlns:a16="http://schemas.microsoft.com/office/drawing/2014/main" id="{AC0AF7D1-BA75-9B66-388A-496D10AB7B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199" y="3508912"/>
            <a:ext cx="3987601" cy="28426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03499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23221FB-1805-372E-8D96-560186298DF6}"/>
              </a:ext>
            </a:extLst>
          </p:cNvPr>
          <p:cNvSpPr txBox="1"/>
          <p:nvPr/>
        </p:nvSpPr>
        <p:spPr>
          <a:xfrm>
            <a:off x="445516" y="1213221"/>
            <a:ext cx="11512803" cy="49030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1990</a:t>
            </a:r>
            <a:r>
              <a:rPr lang="ko-KR" alt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년부터 </a:t>
            </a:r>
            <a:r>
              <a:rPr lang="en-US" altLang="ko-KR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2023</a:t>
            </a:r>
            <a:r>
              <a:rPr lang="ko-KR" alt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년까지 </a:t>
            </a:r>
            <a:r>
              <a:rPr lang="ko-KR" alt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전 세계 </a:t>
            </a:r>
            <a:r>
              <a:rPr lang="ko-KR" alt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산불로 인한 </a:t>
            </a:r>
            <a:r>
              <a:rPr lang="ko-KR" alt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사망자 수</a:t>
            </a:r>
            <a:r>
              <a:rPr lang="ko-KR" alt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통계</a:t>
            </a:r>
            <a:endParaRPr lang="en-US" altLang="ko-KR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산불로 인한 </a:t>
            </a:r>
            <a:r>
              <a:rPr lang="ko-KR" alt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전 세계 사망자 </a:t>
            </a:r>
            <a:r>
              <a:rPr lang="ko-KR" alt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수는 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1990</a:t>
            </a: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년 이후 </a:t>
            </a:r>
            <a:r>
              <a:rPr lang="en-US" altLang="ko-KR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2,900</a:t>
            </a:r>
            <a:r>
              <a:rPr lang="ko-KR" alt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명을 넘어섰음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2D56F02-8217-4E18-8B3C-7481D47AA8E8}"/>
              </a:ext>
            </a:extLst>
          </p:cNvPr>
          <p:cNvCxnSpPr>
            <a:cxnSpLocks/>
          </p:cNvCxnSpPr>
          <p:nvPr/>
        </p:nvCxnSpPr>
        <p:spPr>
          <a:xfrm>
            <a:off x="445516" y="723053"/>
            <a:ext cx="11238484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7722CA55-9C13-4270-F734-2BD5E4309176}"/>
              </a:ext>
            </a:extLst>
          </p:cNvPr>
          <p:cNvSpPr txBox="1">
            <a:spLocks/>
          </p:cNvSpPr>
          <p:nvPr/>
        </p:nvSpPr>
        <p:spPr>
          <a:xfrm>
            <a:off x="445516" y="92234"/>
            <a:ext cx="9688296" cy="5546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1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소개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F9580B5-F15A-8CE4-659E-3C8AD74CE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00F40-BA61-4A14-A1E9-04391C3902E8}" type="slidenum">
              <a:rPr lang="en-US" smtClean="0"/>
              <a:t>9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FDD419-79C2-EBAB-5912-26961B69C565}"/>
              </a:ext>
            </a:extLst>
          </p:cNvPr>
          <p:cNvSpPr txBox="1"/>
          <p:nvPr/>
        </p:nvSpPr>
        <p:spPr>
          <a:xfrm>
            <a:off x="445516" y="6538912"/>
            <a:ext cx="8049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출처</a:t>
            </a:r>
            <a:r>
              <a:rPr lang="en-US" altLang="ko-KR" sz="1600" dirty="0"/>
              <a:t>: </a:t>
            </a:r>
            <a:r>
              <a:rPr lang="en-US" sz="1600" u="sng" dirty="0">
                <a:solidFill>
                  <a:srgbClr val="467886"/>
                </a:solidFill>
                <a:effectLst/>
                <a:ea typeface="Malgun Gothic" panose="020B0503020000020004" pitchFamily="34" charset="-127"/>
                <a:cs typeface="Cordia New" panose="020B0304020202020204" pitchFamily="34" charset="-34"/>
                <a:hlinkClick r:id="rId2"/>
              </a:rPr>
              <a:t>https://www.statista.com/statistics/1293254/global-number-of-deaths-due-to-wildfires/</a:t>
            </a:r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FD9162-8EB5-E7FA-5CC0-4F8F5C90CC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3423" y="2248677"/>
            <a:ext cx="5644731" cy="4194896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5D339C6-9E40-61D8-CA43-C85E36FB2325}"/>
              </a:ext>
            </a:extLst>
          </p:cNvPr>
          <p:cNvSpPr/>
          <p:nvPr/>
        </p:nvSpPr>
        <p:spPr>
          <a:xfrm>
            <a:off x="3918324" y="2391235"/>
            <a:ext cx="4577024" cy="21966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660D40-AF05-4A0C-5A9C-5A031BB558C9}"/>
              </a:ext>
            </a:extLst>
          </p:cNvPr>
          <p:cNvSpPr txBox="1"/>
          <p:nvPr/>
        </p:nvSpPr>
        <p:spPr>
          <a:xfrm>
            <a:off x="3259133" y="2292068"/>
            <a:ext cx="5673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Number of deaths due to wildfires worldwide from 1990 to 2023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F633CFC-9C98-6BAA-9520-B54122CE2AA7}"/>
              </a:ext>
            </a:extLst>
          </p:cNvPr>
          <p:cNvSpPr/>
          <p:nvPr/>
        </p:nvSpPr>
        <p:spPr>
          <a:xfrm rot="5400000" flipV="1">
            <a:off x="2258323" y="3937447"/>
            <a:ext cx="2822547" cy="329821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B187131-3ABF-E336-DE10-EA4354F36D73}"/>
              </a:ext>
            </a:extLst>
          </p:cNvPr>
          <p:cNvSpPr/>
          <p:nvPr/>
        </p:nvSpPr>
        <p:spPr>
          <a:xfrm>
            <a:off x="3457550" y="5493749"/>
            <a:ext cx="5276898" cy="369332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1E55592-E180-2B14-795A-BFE6288CFD21}"/>
              </a:ext>
            </a:extLst>
          </p:cNvPr>
          <p:cNvSpPr txBox="1"/>
          <p:nvPr/>
        </p:nvSpPr>
        <p:spPr>
          <a:xfrm>
            <a:off x="3421882" y="2575345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350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6D9C439-EDFB-FEF8-F8BA-094C0DBC48EF}"/>
              </a:ext>
            </a:extLst>
          </p:cNvPr>
          <p:cNvSpPr txBox="1"/>
          <p:nvPr/>
        </p:nvSpPr>
        <p:spPr>
          <a:xfrm>
            <a:off x="3401613" y="3672442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200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CD60262-DD07-CA8C-8DD6-02F4E2214BAA}"/>
              </a:ext>
            </a:extLst>
          </p:cNvPr>
          <p:cNvSpPr txBox="1"/>
          <p:nvPr/>
        </p:nvSpPr>
        <p:spPr>
          <a:xfrm>
            <a:off x="3460123" y="4869742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50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93E502C-50FD-268A-B55F-002A5C9F00AB}"/>
              </a:ext>
            </a:extLst>
          </p:cNvPr>
          <p:cNvSpPr txBox="1"/>
          <p:nvPr/>
        </p:nvSpPr>
        <p:spPr>
          <a:xfrm>
            <a:off x="5901193" y="5454810"/>
            <a:ext cx="601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2006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B63F23-9EFD-47E4-7B84-2D274B6DA109}"/>
              </a:ext>
            </a:extLst>
          </p:cNvPr>
          <p:cNvSpPr txBox="1"/>
          <p:nvPr/>
        </p:nvSpPr>
        <p:spPr>
          <a:xfrm>
            <a:off x="8261835" y="5454810"/>
            <a:ext cx="601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2023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BB758A7-7AD8-0E71-483B-5139F33D86C1}"/>
              </a:ext>
            </a:extLst>
          </p:cNvPr>
          <p:cNvSpPr txBox="1"/>
          <p:nvPr/>
        </p:nvSpPr>
        <p:spPr>
          <a:xfrm>
            <a:off x="3633520" y="5454810"/>
            <a:ext cx="601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1990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086A13D-0897-5E0E-DB63-0412E6894F60}"/>
              </a:ext>
            </a:extLst>
          </p:cNvPr>
          <p:cNvSpPr/>
          <p:nvPr/>
        </p:nvSpPr>
        <p:spPr>
          <a:xfrm rot="5400000" flipV="1">
            <a:off x="4873503" y="3102422"/>
            <a:ext cx="91202" cy="286454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292FD75-C503-85D1-5BDC-CEDCA13C39F0}"/>
              </a:ext>
            </a:extLst>
          </p:cNvPr>
          <p:cNvSpPr/>
          <p:nvPr/>
        </p:nvSpPr>
        <p:spPr>
          <a:xfrm rot="5400000" flipV="1">
            <a:off x="8564999" y="2772108"/>
            <a:ext cx="91202" cy="286454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933CDD3-7AC6-9AED-3B43-F85610D4980A}"/>
              </a:ext>
            </a:extLst>
          </p:cNvPr>
          <p:cNvSpPr/>
          <p:nvPr/>
        </p:nvSpPr>
        <p:spPr>
          <a:xfrm rot="5400000" flipV="1">
            <a:off x="7880863" y="3432375"/>
            <a:ext cx="91202" cy="286454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7537C78-3FE5-4383-5D05-DD2557FCAD29}"/>
              </a:ext>
            </a:extLst>
          </p:cNvPr>
          <p:cNvSpPr txBox="1"/>
          <p:nvPr/>
        </p:nvSpPr>
        <p:spPr>
          <a:xfrm>
            <a:off x="4670478" y="302641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266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4ADDADB-A3DB-525B-084D-420A4810E16B}"/>
              </a:ext>
            </a:extLst>
          </p:cNvPr>
          <p:cNvSpPr txBox="1"/>
          <p:nvPr/>
        </p:nvSpPr>
        <p:spPr>
          <a:xfrm>
            <a:off x="7581031" y="338939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221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0527E17-5DB0-AF81-10BA-2FB2B313B327}"/>
              </a:ext>
            </a:extLst>
          </p:cNvPr>
          <p:cNvSpPr txBox="1"/>
          <p:nvPr/>
        </p:nvSpPr>
        <p:spPr>
          <a:xfrm>
            <a:off x="8346766" y="271808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310</a:t>
            </a:r>
          </a:p>
        </p:txBody>
      </p:sp>
    </p:spTree>
    <p:extLst>
      <p:ext uri="{BB962C8B-B14F-4D97-AF65-F5344CB8AC3E}">
        <p14:creationId xmlns:p14="http://schemas.microsoft.com/office/powerpoint/2010/main" val="866154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Custom 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2F2F2"/>
      </a:accent4>
      <a:accent5>
        <a:srgbClr val="5B9BD5"/>
      </a:accent5>
      <a:accent6>
        <a:srgbClr val="FFFFFF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6972</TotalTime>
  <Words>2531</Words>
  <Application>Microsoft Office PowerPoint</Application>
  <PresentationFormat>와이드스크린</PresentationFormat>
  <Paragraphs>686</Paragraphs>
  <Slides>37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8" baseType="lpstr">
      <vt:lpstr>Cordia New</vt:lpstr>
      <vt:lpstr>Lora</vt:lpstr>
      <vt:lpstr>source-code-pro</vt:lpstr>
      <vt:lpstr>맑은 고딕</vt:lpstr>
      <vt:lpstr>맑은 고딕</vt:lpstr>
      <vt:lpstr>휴먼고딕</vt:lpstr>
      <vt:lpstr>Arial</vt:lpstr>
      <vt:lpstr>Calibri</vt:lpstr>
      <vt:lpstr>Cambria</vt:lpstr>
      <vt:lpstr>Times New Roman</vt:lpstr>
      <vt:lpstr>Office 2013 - 2022 Theme</vt:lpstr>
      <vt:lpstr>Enhancing Wildfire Behavior Prediction  Through Long Short-Term Memory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close price prediction  with Long Short-Term Memory  look back period</dc:title>
  <dc:creator>야오와말</dc:creator>
  <cp:lastModifiedBy>user</cp:lastModifiedBy>
  <cp:revision>1385</cp:revision>
  <dcterms:created xsi:type="dcterms:W3CDTF">2023-09-30T04:20:33Z</dcterms:created>
  <dcterms:modified xsi:type="dcterms:W3CDTF">2024-04-12T05:19:02Z</dcterms:modified>
</cp:coreProperties>
</file>