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Poppins"/>
      <p:regular r:id="rId20"/>
      <p:bold r:id="rId21"/>
      <p:italic r:id="rId22"/>
      <p:boldItalic r:id="rId23"/>
    </p:embeddedFont>
    <p:embeddedFont>
      <p:font typeface="Poppins Medium"/>
      <p:regular r:id="rId24"/>
      <p:bold r:id="rId25"/>
      <p:italic r:id="rId26"/>
      <p:boldItalic r:id="rId27"/>
    </p:embeddedFont>
    <p:embeddedFont>
      <p:font typeface="Orbitron SemiBo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jdaVwq4HtYmrxeDhgEodj6rn7r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PoppinsMedium-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OrbitronSemiBold-regular.fntdata"/><Relationship Id="rId27" Type="http://schemas.openxmlformats.org/officeDocument/2006/relationships/font" Target="fonts/Poppi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rbitronSemiBold-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cxnSp>
        <p:nvCxnSpPr>
          <p:cNvPr id="10" name="Google Shape;10;p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p12"/>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2" name="Google Shape;52;p2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3" name="Google Shape;53;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4" name="Google Shape;5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8" name="Google Shape;5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 name="Shape 13"/>
        <p:cNvGrpSpPr/>
        <p:nvPr/>
      </p:nvGrpSpPr>
      <p:grpSpPr>
        <a:xfrm>
          <a:off x="0" y="0"/>
          <a:ext cx="0" cy="0"/>
          <a:chOff x="0" y="0"/>
          <a:chExt cx="0" cy="0"/>
        </a:xfrm>
      </p:grpSpPr>
      <p:sp>
        <p:nvSpPr>
          <p:cNvPr id="14" name="Google Shape;14;p1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1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22" name="Google Shape;22;p1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23" name="Google Shape;23;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1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p1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6" name="Google Shape;2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1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1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3" name="Google Shape;43;p1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1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62" name="Shape 62"/>
        <p:cNvGrpSpPr/>
        <p:nvPr/>
      </p:nvGrpSpPr>
      <p:grpSpPr>
        <a:xfrm>
          <a:off x="0" y="0"/>
          <a:ext cx="0" cy="0"/>
          <a:chOff x="0" y="0"/>
          <a:chExt cx="0" cy="0"/>
        </a:xfrm>
      </p:grpSpPr>
      <p:sp>
        <p:nvSpPr>
          <p:cNvPr id="63" name="Google Shape;63;p1"/>
          <p:cNvSpPr txBox="1"/>
          <p:nvPr>
            <p:ph idx="4294967295" type="body"/>
          </p:nvPr>
        </p:nvSpPr>
        <p:spPr>
          <a:xfrm>
            <a:off x="1235200" y="1399500"/>
            <a:ext cx="6580500" cy="89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300">
                <a:solidFill>
                  <a:srgbClr val="0098FF"/>
                </a:solidFill>
                <a:latin typeface="Orbitron SemiBold"/>
                <a:ea typeface="Orbitron SemiBold"/>
                <a:cs typeface="Orbitron SemiBold"/>
                <a:sym typeface="Orbitron SemiBold"/>
              </a:rPr>
              <a:t>Smart City Hackathon</a:t>
            </a:r>
            <a:endParaRPr sz="3300">
              <a:solidFill>
                <a:srgbClr val="0098FF"/>
              </a:solidFill>
              <a:latin typeface="Orbitron SemiBold"/>
              <a:ea typeface="Orbitron SemiBold"/>
              <a:cs typeface="Orbitron SemiBold"/>
              <a:sym typeface="Orbitron SemiBold"/>
            </a:endParaRPr>
          </a:p>
        </p:txBody>
      </p:sp>
      <p:sp>
        <p:nvSpPr>
          <p:cNvPr id="64" name="Google Shape;64;p1"/>
          <p:cNvSpPr txBox="1"/>
          <p:nvPr/>
        </p:nvSpPr>
        <p:spPr>
          <a:xfrm>
            <a:off x="2711950" y="2087028"/>
            <a:ext cx="3627000" cy="513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Poppins Medium"/>
                <a:ea typeface="Poppins Medium"/>
                <a:cs typeface="Poppins Medium"/>
                <a:sym typeface="Poppins Medium"/>
              </a:rPr>
              <a:t>Submission </a:t>
            </a:r>
            <a:r>
              <a:rPr b="0" i="0" lang="en" sz="1800" u="none" cap="none" strike="noStrike">
                <a:solidFill>
                  <a:schemeClr val="dk1"/>
                </a:solidFill>
                <a:latin typeface="Poppins Medium"/>
                <a:ea typeface="Poppins Medium"/>
                <a:cs typeface="Poppins Medium"/>
                <a:sym typeface="Poppins Medium"/>
              </a:rPr>
              <a:t>T</a:t>
            </a:r>
            <a:r>
              <a:rPr b="0" i="0" lang="en" sz="1800" u="none" cap="none" strike="noStrike">
                <a:solidFill>
                  <a:schemeClr val="dk1"/>
                </a:solidFill>
                <a:latin typeface="Poppins Medium"/>
                <a:ea typeface="Poppins Medium"/>
                <a:cs typeface="Poppins Medium"/>
                <a:sym typeface="Poppins Medium"/>
              </a:rPr>
              <a:t>emplate</a:t>
            </a:r>
            <a:endParaRPr b="0" i="0" sz="1800" u="none" cap="none" strike="noStrike">
              <a:solidFill>
                <a:schemeClr val="dk1"/>
              </a:solidFill>
              <a:latin typeface="Poppins Medium"/>
              <a:ea typeface="Poppins Medium"/>
              <a:cs typeface="Poppins Medium"/>
              <a:sym typeface="Poppins Medium"/>
            </a:endParaRPr>
          </a:p>
        </p:txBody>
      </p:sp>
      <p:pic>
        <p:nvPicPr>
          <p:cNvPr id="65" name="Google Shape;65;p1"/>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66" name="Google Shape;66;p1"/>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67" name="Google Shape;67;p1"/>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pic>
        <p:nvPicPr>
          <p:cNvPr id="68" name="Google Shape;68;p1"/>
          <p:cNvPicPr preferRelativeResize="0"/>
          <p:nvPr/>
        </p:nvPicPr>
        <p:blipFill rotWithShape="1">
          <a:blip r:embed="rId6">
            <a:alphaModFix/>
          </a:blip>
          <a:srcRect b="0" l="0" r="0" t="0"/>
          <a:stretch/>
        </p:blipFill>
        <p:spPr>
          <a:xfrm>
            <a:off x="4918325" y="2379450"/>
            <a:ext cx="4177401" cy="272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72" name="Shape 72"/>
        <p:cNvGrpSpPr/>
        <p:nvPr/>
      </p:nvGrpSpPr>
      <p:grpSpPr>
        <a:xfrm>
          <a:off x="0" y="0"/>
          <a:ext cx="0" cy="0"/>
          <a:chOff x="0" y="0"/>
          <a:chExt cx="0" cy="0"/>
        </a:xfrm>
      </p:grpSpPr>
      <p:sp>
        <p:nvSpPr>
          <p:cNvPr id="73" name="Google Shape;73;p2"/>
          <p:cNvSpPr txBox="1"/>
          <p:nvPr>
            <p:ph type="title"/>
          </p:nvPr>
        </p:nvSpPr>
        <p:spPr>
          <a:xfrm>
            <a:off x="612650" y="1233250"/>
            <a:ext cx="5619900" cy="62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TEAM NAME</a:t>
            </a:r>
            <a:endParaRPr sz="3000">
              <a:solidFill>
                <a:srgbClr val="0098FF"/>
              </a:solidFill>
              <a:latin typeface="Poppins Medium"/>
              <a:ea typeface="Poppins Medium"/>
              <a:cs typeface="Poppins Medium"/>
              <a:sym typeface="Poppins Medium"/>
            </a:endParaRPr>
          </a:p>
        </p:txBody>
      </p:sp>
      <p:sp>
        <p:nvSpPr>
          <p:cNvPr id="74" name="Google Shape;74;p2"/>
          <p:cNvSpPr txBox="1"/>
          <p:nvPr>
            <p:ph idx="1" type="body"/>
          </p:nvPr>
        </p:nvSpPr>
        <p:spPr>
          <a:xfrm>
            <a:off x="612650" y="1853650"/>
            <a:ext cx="26457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i="1" lang="en">
                <a:latin typeface="Poppins"/>
                <a:ea typeface="Poppins"/>
                <a:cs typeface="Poppins"/>
                <a:sym typeface="Poppins"/>
              </a:rPr>
              <a:t>Raghava Moorthy.R</a:t>
            </a:r>
            <a:br>
              <a:rPr i="1" lang="en">
                <a:latin typeface="Poppins"/>
                <a:ea typeface="Poppins"/>
                <a:cs typeface="Poppins"/>
                <a:sym typeface="Poppins"/>
              </a:rPr>
            </a:br>
            <a:r>
              <a:rPr i="1" lang="en">
                <a:latin typeface="Poppins"/>
                <a:ea typeface="Poppins"/>
                <a:cs typeface="Poppins"/>
                <a:sym typeface="Poppins"/>
              </a:rPr>
              <a:t>Gowshikan.S</a:t>
            </a:r>
            <a:br>
              <a:rPr i="1" lang="en">
                <a:latin typeface="Poppins"/>
                <a:ea typeface="Poppins"/>
                <a:cs typeface="Poppins"/>
                <a:sym typeface="Poppins"/>
              </a:rPr>
            </a:br>
            <a:r>
              <a:rPr i="1" lang="en">
                <a:latin typeface="Poppins"/>
                <a:ea typeface="Poppins"/>
                <a:cs typeface="Poppins"/>
                <a:sym typeface="Poppins"/>
              </a:rPr>
              <a:t>Kishore.C</a:t>
            </a:r>
            <a:br>
              <a:rPr i="1" lang="en">
                <a:latin typeface="Poppins"/>
                <a:ea typeface="Poppins"/>
                <a:cs typeface="Poppins"/>
                <a:sym typeface="Poppins"/>
              </a:rPr>
            </a:br>
            <a:r>
              <a:rPr i="1" lang="en">
                <a:latin typeface="Poppins"/>
                <a:ea typeface="Poppins"/>
                <a:cs typeface="Poppins"/>
                <a:sym typeface="Poppins"/>
              </a:rPr>
              <a:t>Ganesh Ram.R</a:t>
            </a:r>
            <a:endParaRPr i="1">
              <a:latin typeface="Poppins"/>
              <a:ea typeface="Poppins"/>
              <a:cs typeface="Poppins"/>
              <a:sym typeface="Poppins"/>
            </a:endParaRPr>
          </a:p>
        </p:txBody>
      </p:sp>
      <p:sp>
        <p:nvSpPr>
          <p:cNvPr id="75" name="Google Shape;75;p2"/>
          <p:cNvSpPr txBox="1"/>
          <p:nvPr>
            <p:ph idx="1" type="body"/>
          </p:nvPr>
        </p:nvSpPr>
        <p:spPr>
          <a:xfrm>
            <a:off x="387900" y="3705700"/>
            <a:ext cx="8368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600">
                <a:solidFill>
                  <a:srgbClr val="0098FF"/>
                </a:solidFill>
                <a:latin typeface="Poppins Medium"/>
                <a:ea typeface="Poppins Medium"/>
                <a:cs typeface="Poppins Medium"/>
                <a:sym typeface="Poppins Medium"/>
              </a:rPr>
              <a:t>THEME:</a:t>
            </a:r>
            <a:endParaRPr sz="2600">
              <a:solidFill>
                <a:srgbClr val="0098FF"/>
              </a:solidFill>
              <a:latin typeface="Poppins Medium"/>
              <a:ea typeface="Poppins Medium"/>
              <a:cs typeface="Poppins Medium"/>
              <a:sym typeface="Poppins Medium"/>
            </a:endParaRPr>
          </a:p>
        </p:txBody>
      </p:sp>
      <p:sp>
        <p:nvSpPr>
          <p:cNvPr id="76" name="Google Shape;76;p2"/>
          <p:cNvSpPr txBox="1"/>
          <p:nvPr>
            <p:ph idx="1" type="body"/>
          </p:nvPr>
        </p:nvSpPr>
        <p:spPr>
          <a:xfrm>
            <a:off x="1662925" y="3813375"/>
            <a:ext cx="6796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i="1" lang="en" sz="2000">
                <a:solidFill>
                  <a:srgbClr val="0075C4"/>
                </a:solidFill>
                <a:latin typeface="Poppins Medium"/>
                <a:ea typeface="Poppins Medium"/>
                <a:cs typeface="Poppins Medium"/>
                <a:sym typeface="Poppins Medium"/>
              </a:rPr>
              <a:t> </a:t>
            </a:r>
            <a:r>
              <a:rPr i="1" lang="en" sz="2000">
                <a:latin typeface="Poppins Medium"/>
                <a:ea typeface="Poppins Medium"/>
                <a:cs typeface="Poppins Medium"/>
                <a:sym typeface="Poppins Medium"/>
              </a:rPr>
              <a:t>Pollution Reduction</a:t>
            </a:r>
            <a:endParaRPr i="1" sz="2000">
              <a:latin typeface="Poppins Medium"/>
              <a:ea typeface="Poppins Medium"/>
              <a:cs typeface="Poppins Medium"/>
              <a:sym typeface="Poppins Medium"/>
            </a:endParaRPr>
          </a:p>
        </p:txBody>
      </p:sp>
      <p:pic>
        <p:nvPicPr>
          <p:cNvPr id="77" name="Google Shape;77;p2"/>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78" name="Google Shape;78;p2"/>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79" name="Google Shape;79;p2"/>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3" name="Shape 83"/>
        <p:cNvGrpSpPr/>
        <p:nvPr/>
      </p:nvGrpSpPr>
      <p:grpSpPr>
        <a:xfrm>
          <a:off x="0" y="0"/>
          <a:ext cx="0" cy="0"/>
          <a:chOff x="0" y="0"/>
          <a:chExt cx="0" cy="0"/>
        </a:xfrm>
      </p:grpSpPr>
      <p:sp>
        <p:nvSpPr>
          <p:cNvPr id="84" name="Google Shape;84;p3"/>
          <p:cNvSpPr txBox="1"/>
          <p:nvPr>
            <p:ph type="title"/>
          </p:nvPr>
        </p:nvSpPr>
        <p:spPr>
          <a:xfrm>
            <a:off x="260900" y="1076275"/>
            <a:ext cx="8368200" cy="62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Problem Statement</a:t>
            </a:r>
            <a:endParaRPr sz="3000">
              <a:solidFill>
                <a:srgbClr val="0098FF"/>
              </a:solidFill>
              <a:latin typeface="Poppins Medium"/>
              <a:ea typeface="Poppins Medium"/>
              <a:cs typeface="Poppins Medium"/>
              <a:sym typeface="Poppins Medium"/>
            </a:endParaRPr>
          </a:p>
        </p:txBody>
      </p:sp>
      <p:sp>
        <p:nvSpPr>
          <p:cNvPr id="85" name="Google Shape;85;p3"/>
          <p:cNvSpPr txBox="1"/>
          <p:nvPr>
            <p:ph idx="1" type="body"/>
          </p:nvPr>
        </p:nvSpPr>
        <p:spPr>
          <a:xfrm>
            <a:off x="600500" y="1791975"/>
            <a:ext cx="8368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sz="1900">
                <a:latin typeface="Poppins"/>
                <a:ea typeface="Poppins"/>
                <a:cs typeface="Poppins"/>
                <a:sym typeface="Poppins"/>
              </a:rPr>
              <a:t>Define the exact </a:t>
            </a:r>
            <a:r>
              <a:rPr i="1" lang="en" sz="2700">
                <a:solidFill>
                  <a:srgbClr val="0098FF"/>
                </a:solidFill>
                <a:latin typeface="Poppins"/>
                <a:ea typeface="Poppins"/>
                <a:cs typeface="Poppins"/>
                <a:sym typeface="Poppins"/>
              </a:rPr>
              <a:t>PROBLEM</a:t>
            </a:r>
            <a:r>
              <a:rPr i="1" lang="en" sz="1900">
                <a:latin typeface="Poppins"/>
                <a:ea typeface="Poppins"/>
                <a:cs typeface="Poppins"/>
                <a:sym typeface="Poppins"/>
              </a:rPr>
              <a:t> that you intend to solve.</a:t>
            </a:r>
            <a:endParaRPr i="1" sz="1900">
              <a:latin typeface="Poppins"/>
              <a:ea typeface="Poppins"/>
              <a:cs typeface="Poppins"/>
              <a:sym typeface="Poppins"/>
            </a:endParaRPr>
          </a:p>
          <a:p>
            <a:pPr indent="0" lvl="0" marL="342900" rtl="0" algn="l">
              <a:lnSpc>
                <a:spcPct val="115000"/>
              </a:lnSpc>
              <a:spcBef>
                <a:spcPts val="400"/>
              </a:spcBef>
              <a:spcAft>
                <a:spcPts val="0"/>
              </a:spcAft>
              <a:buSzPts val="1800"/>
              <a:buNone/>
            </a:pPr>
            <a:r>
              <a:rPr i="1" lang="en" sz="1200">
                <a:latin typeface="Poppins"/>
                <a:ea typeface="Poppins"/>
                <a:cs typeface="Poppins"/>
                <a:sym typeface="Poppins"/>
              </a:rPr>
              <a:t>Try to reduce pollution from vehicles.</a:t>
            </a:r>
            <a:endParaRPr i="1" sz="1200">
              <a:latin typeface="Poppins"/>
              <a:ea typeface="Poppins"/>
              <a:cs typeface="Poppins"/>
              <a:sym typeface="Poppins"/>
            </a:endParaRPr>
          </a:p>
          <a:p>
            <a:pPr indent="457200" lvl="0" marL="0" rtl="0" algn="l">
              <a:lnSpc>
                <a:spcPct val="115000"/>
              </a:lnSpc>
              <a:spcBef>
                <a:spcPts val="400"/>
              </a:spcBef>
              <a:spcAft>
                <a:spcPts val="0"/>
              </a:spcAft>
              <a:buSzPts val="1800"/>
              <a:buNone/>
            </a:pPr>
            <a:r>
              <a:rPr i="1" lang="en" sz="1200">
                <a:latin typeface="Poppins"/>
                <a:ea typeface="Poppins"/>
                <a:cs typeface="Poppins"/>
                <a:sym typeface="Poppins"/>
              </a:rPr>
              <a:t>Pollution from vehicles will cause global warming,and it cause many ill effects to the people who</a:t>
            </a:r>
            <a:endParaRPr i="1" sz="1200">
              <a:latin typeface="Poppins"/>
              <a:ea typeface="Poppins"/>
              <a:cs typeface="Poppins"/>
              <a:sym typeface="Poppins"/>
            </a:endParaRPr>
          </a:p>
          <a:p>
            <a:pPr indent="457200" lvl="0" marL="0" rtl="0" algn="l">
              <a:lnSpc>
                <a:spcPct val="115000"/>
              </a:lnSpc>
              <a:spcBef>
                <a:spcPts val="400"/>
              </a:spcBef>
              <a:spcAft>
                <a:spcPts val="0"/>
              </a:spcAft>
              <a:buSzPts val="1800"/>
              <a:buNone/>
            </a:pPr>
            <a:r>
              <a:rPr i="1" lang="en" sz="1200">
                <a:latin typeface="Poppins"/>
                <a:ea typeface="Poppins"/>
                <a:cs typeface="Poppins"/>
                <a:sym typeface="Poppins"/>
              </a:rPr>
              <a:t>Were in urban areas.People who live in many cities will have lung problems and cancer due to this</a:t>
            </a:r>
            <a:endParaRPr i="1" sz="1200">
              <a:latin typeface="Poppins"/>
              <a:ea typeface="Poppins"/>
              <a:cs typeface="Poppins"/>
              <a:sym typeface="Poppins"/>
            </a:endParaRPr>
          </a:p>
          <a:p>
            <a:pPr indent="457200" lvl="0" marL="0" rtl="0" algn="l">
              <a:lnSpc>
                <a:spcPct val="115000"/>
              </a:lnSpc>
              <a:spcBef>
                <a:spcPts val="400"/>
              </a:spcBef>
              <a:spcAft>
                <a:spcPts val="0"/>
              </a:spcAft>
              <a:buSzPts val="1800"/>
              <a:buNone/>
            </a:pPr>
            <a:r>
              <a:rPr i="1" lang="en" sz="1200">
                <a:latin typeface="Poppins"/>
                <a:ea typeface="Poppins"/>
                <a:cs typeface="Poppins"/>
                <a:sym typeface="Poppins"/>
              </a:rPr>
              <a:t>pollution.</a:t>
            </a:r>
            <a:r>
              <a:rPr i="1" lang="en" sz="1200">
                <a:latin typeface="Poppins"/>
                <a:ea typeface="Poppins"/>
                <a:cs typeface="Poppins"/>
                <a:sym typeface="Poppins"/>
              </a:rPr>
              <a:t> </a:t>
            </a:r>
            <a:endParaRPr i="1" sz="1200">
              <a:latin typeface="Poppins"/>
              <a:ea typeface="Poppins"/>
              <a:cs typeface="Poppins"/>
              <a:sym typeface="Poppins"/>
            </a:endParaRPr>
          </a:p>
          <a:p>
            <a:pPr indent="0" lvl="0" marL="342900" rtl="0" algn="l">
              <a:lnSpc>
                <a:spcPct val="115000"/>
              </a:lnSpc>
              <a:spcBef>
                <a:spcPts val="400"/>
              </a:spcBef>
              <a:spcAft>
                <a:spcPts val="0"/>
              </a:spcAft>
              <a:buSzPts val="1800"/>
              <a:buNone/>
            </a:pPr>
            <a:r>
              <a:t/>
            </a:r>
            <a:endParaRPr i="1" sz="1200">
              <a:latin typeface="Poppins"/>
              <a:ea typeface="Poppins"/>
              <a:cs typeface="Poppins"/>
              <a:sym typeface="Poppins"/>
            </a:endParaRPr>
          </a:p>
          <a:p>
            <a:pPr indent="0" lvl="0" marL="342900" rtl="0" algn="l">
              <a:lnSpc>
                <a:spcPct val="115000"/>
              </a:lnSpc>
              <a:spcBef>
                <a:spcPts val="400"/>
              </a:spcBef>
              <a:spcAft>
                <a:spcPts val="0"/>
              </a:spcAft>
              <a:buSzPts val="1800"/>
              <a:buNone/>
            </a:pPr>
            <a:r>
              <a:t/>
            </a:r>
            <a:endParaRPr i="1" sz="1200">
              <a:latin typeface="Poppins"/>
              <a:ea typeface="Poppins"/>
              <a:cs typeface="Poppins"/>
              <a:sym typeface="Poppins"/>
            </a:endParaRPr>
          </a:p>
          <a:p>
            <a:pPr indent="0" lvl="0" marL="0" rtl="0" algn="ctr">
              <a:lnSpc>
                <a:spcPct val="115000"/>
              </a:lnSpc>
              <a:spcBef>
                <a:spcPts val="0"/>
              </a:spcBef>
              <a:spcAft>
                <a:spcPts val="1600"/>
              </a:spcAft>
              <a:buSzPts val="1800"/>
              <a:buNone/>
            </a:pPr>
            <a:r>
              <a:t/>
            </a:r>
            <a:endParaRPr i="1"/>
          </a:p>
        </p:txBody>
      </p:sp>
      <p:pic>
        <p:nvPicPr>
          <p:cNvPr id="86" name="Google Shape;86;p3"/>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87" name="Google Shape;87;p3"/>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88" name="Google Shape;88;p3"/>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2" name="Shape 92"/>
        <p:cNvGrpSpPr/>
        <p:nvPr/>
      </p:nvGrpSpPr>
      <p:grpSpPr>
        <a:xfrm>
          <a:off x="0" y="0"/>
          <a:ext cx="0" cy="0"/>
          <a:chOff x="0" y="0"/>
          <a:chExt cx="0" cy="0"/>
        </a:xfrm>
      </p:grpSpPr>
      <p:sp>
        <p:nvSpPr>
          <p:cNvPr id="93" name="Google Shape;93;p4"/>
          <p:cNvSpPr txBox="1"/>
          <p:nvPr>
            <p:ph type="title"/>
          </p:nvPr>
        </p:nvSpPr>
        <p:spPr>
          <a:xfrm>
            <a:off x="387900" y="1100875"/>
            <a:ext cx="8368200" cy="62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Solution</a:t>
            </a:r>
            <a:endParaRPr sz="3000">
              <a:solidFill>
                <a:srgbClr val="0098FF"/>
              </a:solidFill>
              <a:latin typeface="Poppins Medium"/>
              <a:ea typeface="Poppins Medium"/>
              <a:cs typeface="Poppins Medium"/>
              <a:sym typeface="Poppins Medium"/>
            </a:endParaRPr>
          </a:p>
        </p:txBody>
      </p:sp>
      <p:sp>
        <p:nvSpPr>
          <p:cNvPr id="94" name="Google Shape;94;p4"/>
          <p:cNvSpPr txBox="1"/>
          <p:nvPr>
            <p:ph idx="1" type="body"/>
          </p:nvPr>
        </p:nvSpPr>
        <p:spPr>
          <a:xfrm>
            <a:off x="593275" y="1699075"/>
            <a:ext cx="8368200" cy="107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Try to reduce these pollution by planting trees. Other than trees try to use HEPA(High-Efficiency particle arrestor) air filters In our vehicles that reduce the pollution by filtering many unwanted and harmful particulate matter</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If we use Hepa filters in our vehicles will reduce the pollution in upcoming years to live a healthy life</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Hepa filters contains an inbuild carbon filters.</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Carbon filters will trap excess carbon and the precipitate can be converted to black carbon paint or ink and that can be salable</a:t>
            </a:r>
            <a:endParaRPr i="1" sz="1300">
              <a:latin typeface="Poppins"/>
              <a:ea typeface="Poppins"/>
              <a:cs typeface="Poppins"/>
              <a:sym typeface="Poppins"/>
            </a:endParaRPr>
          </a:p>
          <a:p>
            <a:pPr indent="0" lvl="0" marL="457200" rtl="0" algn="l">
              <a:lnSpc>
                <a:spcPct val="115000"/>
              </a:lnSpc>
              <a:spcBef>
                <a:spcPts val="1600"/>
              </a:spcBef>
              <a:spcAft>
                <a:spcPts val="1600"/>
              </a:spcAft>
              <a:buSzPts val="1800"/>
              <a:buNone/>
            </a:pPr>
            <a:r>
              <a:t/>
            </a:r>
            <a:endParaRPr i="1" sz="1300">
              <a:latin typeface="Poppins"/>
              <a:ea typeface="Poppins"/>
              <a:cs typeface="Poppins"/>
              <a:sym typeface="Poppins"/>
            </a:endParaRPr>
          </a:p>
        </p:txBody>
      </p:sp>
      <p:pic>
        <p:nvPicPr>
          <p:cNvPr id="95" name="Google Shape;95;p4"/>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96" name="Google Shape;96;p4"/>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97" name="Google Shape;97;p4"/>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01" name="Shape 101"/>
        <p:cNvGrpSpPr/>
        <p:nvPr/>
      </p:nvGrpSpPr>
      <p:grpSpPr>
        <a:xfrm>
          <a:off x="0" y="0"/>
          <a:ext cx="0" cy="0"/>
          <a:chOff x="0" y="0"/>
          <a:chExt cx="0" cy="0"/>
        </a:xfrm>
      </p:grpSpPr>
      <p:sp>
        <p:nvSpPr>
          <p:cNvPr id="102" name="Google Shape;102;p5"/>
          <p:cNvSpPr txBox="1"/>
          <p:nvPr>
            <p:ph type="title"/>
          </p:nvPr>
        </p:nvSpPr>
        <p:spPr>
          <a:xfrm>
            <a:off x="387900" y="1100875"/>
            <a:ext cx="8368200" cy="62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Technical Stack Description</a:t>
            </a:r>
            <a:endParaRPr sz="3000">
              <a:solidFill>
                <a:srgbClr val="0098FF"/>
              </a:solidFill>
              <a:latin typeface="Poppins Medium"/>
              <a:ea typeface="Poppins Medium"/>
              <a:cs typeface="Poppins Medium"/>
              <a:sym typeface="Poppins Medium"/>
            </a:endParaRPr>
          </a:p>
        </p:txBody>
      </p:sp>
      <p:sp>
        <p:nvSpPr>
          <p:cNvPr id="103" name="Google Shape;103;p5"/>
          <p:cNvSpPr txBox="1"/>
          <p:nvPr>
            <p:ph idx="1" type="body"/>
          </p:nvPr>
        </p:nvSpPr>
        <p:spPr>
          <a:xfrm>
            <a:off x="593275" y="1801050"/>
            <a:ext cx="8368200" cy="107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Hepa filters were made of borosilicate glass fibre or plastic fibres which binds upto 5% of acrylic binder.</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A hepa filters will designed to trap small particles and will the particles larger than the pore will get trapped</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Key factors affecting its functions are: fiber diameter, filter thickness, and face velocity. A HEPA filter is specifically designed to target much smaller pollutants and particles that become trapped to fibers. These air filters are normally between 0.5 and 2.0 micrometers.</a:t>
            </a:r>
            <a:endParaRPr i="1" sz="1300">
              <a:latin typeface="Poppins"/>
              <a:ea typeface="Poppins"/>
              <a:cs typeface="Poppins"/>
              <a:sym typeface="Poppins"/>
            </a:endParaRPr>
          </a:p>
          <a:p>
            <a:pPr indent="-311150" lvl="0" marL="457200" rtl="0" algn="l">
              <a:lnSpc>
                <a:spcPct val="115000"/>
              </a:lnSpc>
              <a:spcBef>
                <a:spcPts val="0"/>
              </a:spcBef>
              <a:spcAft>
                <a:spcPts val="0"/>
              </a:spcAft>
              <a:buSzPts val="1300"/>
              <a:buFont typeface="Poppins"/>
              <a:buChar char="●"/>
            </a:pPr>
            <a:r>
              <a:rPr i="1" lang="en" sz="1300">
                <a:latin typeface="Poppins"/>
                <a:ea typeface="Poppins"/>
                <a:cs typeface="Poppins"/>
                <a:sym typeface="Poppins"/>
              </a:rPr>
              <a:t>In this covid times HEPA will also reduce the spread of covid particles through air .</a:t>
            </a:r>
            <a:endParaRPr i="1" sz="1300">
              <a:latin typeface="Poppins"/>
              <a:ea typeface="Poppins"/>
              <a:cs typeface="Poppins"/>
              <a:sym typeface="Poppins"/>
            </a:endParaRPr>
          </a:p>
          <a:p>
            <a:pPr indent="0" lvl="0" marL="457200" rtl="0" algn="l">
              <a:lnSpc>
                <a:spcPct val="115000"/>
              </a:lnSpc>
              <a:spcBef>
                <a:spcPts val="1600"/>
              </a:spcBef>
              <a:spcAft>
                <a:spcPts val="1600"/>
              </a:spcAft>
              <a:buSzPts val="1800"/>
              <a:buNone/>
            </a:pPr>
            <a:r>
              <a:t/>
            </a:r>
            <a:endParaRPr i="1" sz="1300">
              <a:latin typeface="Poppins"/>
              <a:ea typeface="Poppins"/>
              <a:cs typeface="Poppins"/>
              <a:sym typeface="Poppins"/>
            </a:endParaRPr>
          </a:p>
        </p:txBody>
      </p:sp>
      <p:pic>
        <p:nvPicPr>
          <p:cNvPr id="104" name="Google Shape;104;p5"/>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105" name="Google Shape;105;p5"/>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106" name="Google Shape;106;p5"/>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10" name="Shape 110"/>
        <p:cNvGrpSpPr/>
        <p:nvPr/>
      </p:nvGrpSpPr>
      <p:grpSpPr>
        <a:xfrm>
          <a:off x="0" y="0"/>
          <a:ext cx="0" cy="0"/>
          <a:chOff x="0" y="0"/>
          <a:chExt cx="0" cy="0"/>
        </a:xfrm>
      </p:grpSpPr>
      <p:pic>
        <p:nvPicPr>
          <p:cNvPr id="111" name="Google Shape;111;p7"/>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112" name="Google Shape;112;p7"/>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113" name="Google Shape;113;p7"/>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pic>
        <p:nvPicPr>
          <p:cNvPr id="114" name="Google Shape;114;p7"/>
          <p:cNvPicPr preferRelativeResize="0"/>
          <p:nvPr/>
        </p:nvPicPr>
        <p:blipFill rotWithShape="1">
          <a:blip r:embed="rId6">
            <a:alphaModFix/>
          </a:blip>
          <a:srcRect b="0" l="0" r="0" t="0"/>
          <a:stretch/>
        </p:blipFill>
        <p:spPr>
          <a:xfrm>
            <a:off x="132850" y="1199425"/>
            <a:ext cx="4209950" cy="3136100"/>
          </a:xfrm>
          <a:prstGeom prst="rect">
            <a:avLst/>
          </a:prstGeom>
          <a:noFill/>
          <a:ln>
            <a:noFill/>
          </a:ln>
        </p:spPr>
      </p:pic>
      <p:pic>
        <p:nvPicPr>
          <p:cNvPr id="115" name="Google Shape;115;p7"/>
          <p:cNvPicPr preferRelativeResize="0"/>
          <p:nvPr/>
        </p:nvPicPr>
        <p:blipFill rotWithShape="1">
          <a:blip r:embed="rId7">
            <a:alphaModFix/>
          </a:blip>
          <a:srcRect b="0" l="0" r="0" t="0"/>
          <a:stretch/>
        </p:blipFill>
        <p:spPr>
          <a:xfrm>
            <a:off x="4495800" y="1199425"/>
            <a:ext cx="4527390" cy="313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121" name="Google Shape;121;p8"/>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122" name="Google Shape;122;p8"/>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pic>
        <p:nvPicPr>
          <p:cNvPr id="123" name="Google Shape;123;p8"/>
          <p:cNvPicPr preferRelativeResize="0"/>
          <p:nvPr/>
        </p:nvPicPr>
        <p:blipFill rotWithShape="1">
          <a:blip r:embed="rId6">
            <a:alphaModFix/>
          </a:blip>
          <a:srcRect b="0" l="0" r="0" t="0"/>
          <a:stretch/>
        </p:blipFill>
        <p:spPr>
          <a:xfrm>
            <a:off x="152400" y="1253275"/>
            <a:ext cx="8839200" cy="3582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27" name="Shape 127"/>
        <p:cNvGrpSpPr/>
        <p:nvPr/>
      </p:nvGrpSpPr>
      <p:grpSpPr>
        <a:xfrm>
          <a:off x="0" y="0"/>
          <a:ext cx="0" cy="0"/>
          <a:chOff x="0" y="0"/>
          <a:chExt cx="0" cy="0"/>
        </a:xfrm>
      </p:grpSpPr>
      <p:sp>
        <p:nvSpPr>
          <p:cNvPr id="128" name="Google Shape;128;p10"/>
          <p:cNvSpPr txBox="1"/>
          <p:nvPr>
            <p:ph type="title"/>
          </p:nvPr>
        </p:nvSpPr>
        <p:spPr>
          <a:xfrm>
            <a:off x="387900" y="1100875"/>
            <a:ext cx="8368200" cy="62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What’s next for your proposed solution?</a:t>
            </a:r>
            <a:endParaRPr sz="3000">
              <a:solidFill>
                <a:srgbClr val="0098FF"/>
              </a:solidFill>
              <a:latin typeface="Poppins Medium"/>
              <a:ea typeface="Poppins Medium"/>
              <a:cs typeface="Poppins Medium"/>
              <a:sym typeface="Poppins Medium"/>
            </a:endParaRPr>
          </a:p>
        </p:txBody>
      </p:sp>
      <p:sp>
        <p:nvSpPr>
          <p:cNvPr id="129" name="Google Shape;129;p10"/>
          <p:cNvSpPr txBox="1"/>
          <p:nvPr>
            <p:ph idx="1" type="body"/>
          </p:nvPr>
        </p:nvSpPr>
        <p:spPr>
          <a:xfrm>
            <a:off x="593275" y="1801050"/>
            <a:ext cx="8368200" cy="107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i="1" lang="en" sz="1300">
                <a:latin typeface="Poppins"/>
                <a:ea typeface="Poppins"/>
                <a:cs typeface="Poppins"/>
                <a:sym typeface="Poppins"/>
              </a:rPr>
              <a:t>Try to implements the HEPA filters in all types of vehicles in the upcoming years to reduce the deaths caused due to vehicle pollution and any resipirative hardness by these pollution. </a:t>
            </a:r>
            <a:endParaRPr i="1" sz="1300">
              <a:latin typeface="Poppins"/>
              <a:ea typeface="Poppins"/>
              <a:cs typeface="Poppins"/>
              <a:sym typeface="Poppins"/>
            </a:endParaRPr>
          </a:p>
          <a:p>
            <a:pPr indent="0" lvl="0" marL="457200" rtl="0" algn="l">
              <a:lnSpc>
                <a:spcPct val="115000"/>
              </a:lnSpc>
              <a:spcBef>
                <a:spcPts val="1600"/>
              </a:spcBef>
              <a:spcAft>
                <a:spcPts val="1600"/>
              </a:spcAft>
              <a:buSzPts val="1800"/>
              <a:buNone/>
            </a:pPr>
            <a:r>
              <a:t/>
            </a:r>
            <a:endParaRPr i="1" sz="1300">
              <a:latin typeface="Poppins"/>
              <a:ea typeface="Poppins"/>
              <a:cs typeface="Poppins"/>
              <a:sym typeface="Poppins"/>
            </a:endParaRPr>
          </a:p>
        </p:txBody>
      </p:sp>
      <p:pic>
        <p:nvPicPr>
          <p:cNvPr id="130" name="Google Shape;130;p10"/>
          <p:cNvPicPr preferRelativeResize="0"/>
          <p:nvPr/>
        </p:nvPicPr>
        <p:blipFill rotWithShape="1">
          <a:blip r:embed="rId3">
            <a:alphaModFix/>
          </a:blip>
          <a:srcRect b="22323" l="0" r="0" t="23689"/>
          <a:stretch/>
        </p:blipFill>
        <p:spPr>
          <a:xfrm>
            <a:off x="6632750" y="201600"/>
            <a:ext cx="2328724" cy="602749"/>
          </a:xfrm>
          <a:prstGeom prst="rect">
            <a:avLst/>
          </a:prstGeom>
          <a:noFill/>
          <a:ln>
            <a:noFill/>
          </a:ln>
        </p:spPr>
      </p:pic>
      <p:pic>
        <p:nvPicPr>
          <p:cNvPr id="131" name="Google Shape;131;p10"/>
          <p:cNvPicPr preferRelativeResize="0"/>
          <p:nvPr/>
        </p:nvPicPr>
        <p:blipFill rotWithShape="1">
          <a:blip r:embed="rId4">
            <a:alphaModFix/>
          </a:blip>
          <a:srcRect b="0" l="0" r="0" t="0"/>
          <a:stretch/>
        </p:blipFill>
        <p:spPr>
          <a:xfrm>
            <a:off x="209050" y="40413"/>
            <a:ext cx="1852876" cy="925125"/>
          </a:xfrm>
          <a:prstGeom prst="rect">
            <a:avLst/>
          </a:prstGeom>
          <a:noFill/>
          <a:ln>
            <a:noFill/>
          </a:ln>
        </p:spPr>
      </p:pic>
      <p:pic>
        <p:nvPicPr>
          <p:cNvPr id="132" name="Google Shape;132;p10"/>
          <p:cNvPicPr preferRelativeResize="0"/>
          <p:nvPr/>
        </p:nvPicPr>
        <p:blipFill rotWithShape="1">
          <a:blip r:embed="rId5">
            <a:alphaModFix/>
          </a:blip>
          <a:srcRect b="0" l="0" r="0" t="0"/>
          <a:stretch/>
        </p:blipFill>
        <p:spPr>
          <a:xfrm>
            <a:off x="3974100" y="-94925"/>
            <a:ext cx="1195800" cy="11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