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57" r:id="rId3"/>
    <p:sldId id="258" r:id="rId4"/>
    <p:sldId id="259" r:id="rId5"/>
    <p:sldId id="267" r:id="rId6"/>
    <p:sldId id="260" r:id="rId7"/>
    <p:sldId id="264" r:id="rId8"/>
    <p:sldId id="261" r:id="rId9"/>
    <p:sldId id="265" r:id="rId10"/>
    <p:sldId id="26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89326-C287-4571-AE3A-686A0DB4EE5D}" v="112" dt="2024-12-15T14:26:06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49" autoAdjust="0"/>
    <p:restoredTop sz="94660"/>
  </p:normalViewPr>
  <p:slideViewPr>
    <p:cSldViewPr snapToGrid="0">
      <p:cViewPr varScale="1">
        <p:scale>
          <a:sx n="63" d="100"/>
          <a:sy n="63" d="100"/>
        </p:scale>
        <p:origin x="11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ri varshini maddu" userId="4b411e11c80f96ea" providerId="LiveId" clId="{DE089326-C287-4571-AE3A-686A0DB4EE5D}"/>
    <pc:docChg chg="undo custSel addSld modSld">
      <pc:chgData name="siri varshini maddu" userId="4b411e11c80f96ea" providerId="LiveId" clId="{DE089326-C287-4571-AE3A-686A0DB4EE5D}" dt="2024-12-15T14:26:34.463" v="597" actId="14100"/>
      <pc:docMkLst>
        <pc:docMk/>
      </pc:docMkLst>
      <pc:sldChg chg="modSp mod">
        <pc:chgData name="siri varshini maddu" userId="4b411e11c80f96ea" providerId="LiveId" clId="{DE089326-C287-4571-AE3A-686A0DB4EE5D}" dt="2024-12-04T05:25:01.427" v="146" actId="20577"/>
        <pc:sldMkLst>
          <pc:docMk/>
          <pc:sldMk cId="3368665646" sldId="257"/>
        </pc:sldMkLst>
        <pc:spChg chg="mod">
          <ac:chgData name="siri varshini maddu" userId="4b411e11c80f96ea" providerId="LiveId" clId="{DE089326-C287-4571-AE3A-686A0DB4EE5D}" dt="2024-12-04T05:25:01.427" v="146" actId="20577"/>
          <ac:spMkLst>
            <pc:docMk/>
            <pc:sldMk cId="3368665646" sldId="257"/>
            <ac:spMk id="6" creationId="{00000000-0000-0000-0000-000000000000}"/>
          </ac:spMkLst>
        </pc:spChg>
        <pc:picChg chg="mod">
          <ac:chgData name="siri varshini maddu" userId="4b411e11c80f96ea" providerId="LiveId" clId="{DE089326-C287-4571-AE3A-686A0DB4EE5D}" dt="2024-12-04T05:24:42.898" v="145" actId="14100"/>
          <ac:picMkLst>
            <pc:docMk/>
            <pc:sldMk cId="3368665646" sldId="257"/>
            <ac:picMk id="1026" creationId="{00000000-0000-0000-0000-000000000000}"/>
          </ac:picMkLst>
        </pc:picChg>
      </pc:sldChg>
      <pc:sldChg chg="addSp delSp mod">
        <pc:chgData name="siri varshini maddu" userId="4b411e11c80f96ea" providerId="LiveId" clId="{DE089326-C287-4571-AE3A-686A0DB4EE5D}" dt="2024-12-15T06:27:54.011" v="339" actId="21"/>
        <pc:sldMkLst>
          <pc:docMk/>
          <pc:sldMk cId="320839856" sldId="258"/>
        </pc:sldMkLst>
        <pc:picChg chg="add del">
          <ac:chgData name="siri varshini maddu" userId="4b411e11c80f96ea" providerId="LiveId" clId="{DE089326-C287-4571-AE3A-686A0DB4EE5D}" dt="2024-12-15T06:27:54.011" v="339" actId="21"/>
          <ac:picMkLst>
            <pc:docMk/>
            <pc:sldMk cId="320839856" sldId="258"/>
            <ac:picMk id="9" creationId="{510FB3C4-C055-D475-38E2-74F37DE1C431}"/>
          </ac:picMkLst>
        </pc:picChg>
      </pc:sldChg>
      <pc:sldChg chg="modSp mod">
        <pc:chgData name="siri varshini maddu" userId="4b411e11c80f96ea" providerId="LiveId" clId="{DE089326-C287-4571-AE3A-686A0DB4EE5D}" dt="2024-12-04T02:09:43.653" v="4" actId="5793"/>
        <pc:sldMkLst>
          <pc:docMk/>
          <pc:sldMk cId="2334537070" sldId="260"/>
        </pc:sldMkLst>
        <pc:spChg chg="mod">
          <ac:chgData name="siri varshini maddu" userId="4b411e11c80f96ea" providerId="LiveId" clId="{DE089326-C287-4571-AE3A-686A0DB4EE5D}" dt="2024-12-04T02:09:43.653" v="4" actId="5793"/>
          <ac:spMkLst>
            <pc:docMk/>
            <pc:sldMk cId="2334537070" sldId="260"/>
            <ac:spMk id="3" creationId="{A60BB860-D36D-4784-BEF9-58946EE9567B}"/>
          </ac:spMkLst>
        </pc:spChg>
      </pc:sldChg>
      <pc:sldChg chg="modSp mod">
        <pc:chgData name="siri varshini maddu" userId="4b411e11c80f96ea" providerId="LiveId" clId="{DE089326-C287-4571-AE3A-686A0DB4EE5D}" dt="2024-12-04T02:26:24.574" v="41" actId="20577"/>
        <pc:sldMkLst>
          <pc:docMk/>
          <pc:sldMk cId="1906536075" sldId="261"/>
        </pc:sldMkLst>
        <pc:spChg chg="mod">
          <ac:chgData name="siri varshini maddu" userId="4b411e11c80f96ea" providerId="LiveId" clId="{DE089326-C287-4571-AE3A-686A0DB4EE5D}" dt="2024-12-04T02:26:24.574" v="41" actId="20577"/>
          <ac:spMkLst>
            <pc:docMk/>
            <pc:sldMk cId="1906536075" sldId="261"/>
            <ac:spMk id="3" creationId="{2E363DCC-2EB6-4520-9E5F-FF32E52B00F8}"/>
          </ac:spMkLst>
        </pc:spChg>
        <pc:spChg chg="mod">
          <ac:chgData name="siri varshini maddu" userId="4b411e11c80f96ea" providerId="LiveId" clId="{DE089326-C287-4571-AE3A-686A0DB4EE5D}" dt="2024-12-04T02:22:03.215" v="31" actId="113"/>
          <ac:spMkLst>
            <pc:docMk/>
            <pc:sldMk cId="1906536075" sldId="261"/>
            <ac:spMk id="4" creationId="{6E9189DB-5DF9-40C9-A5A5-519012365945}"/>
          </ac:spMkLst>
        </pc:spChg>
      </pc:sldChg>
      <pc:sldChg chg="modSp mod">
        <pc:chgData name="siri varshini maddu" userId="4b411e11c80f96ea" providerId="LiveId" clId="{DE089326-C287-4571-AE3A-686A0DB4EE5D}" dt="2024-12-04T08:21:09.409" v="222" actId="20577"/>
        <pc:sldMkLst>
          <pc:docMk/>
          <pc:sldMk cId="1254311889" sldId="263"/>
        </pc:sldMkLst>
        <pc:spChg chg="mod">
          <ac:chgData name="siri varshini maddu" userId="4b411e11c80f96ea" providerId="LiveId" clId="{DE089326-C287-4571-AE3A-686A0DB4EE5D}" dt="2024-12-04T08:21:09.409" v="222" actId="20577"/>
          <ac:spMkLst>
            <pc:docMk/>
            <pc:sldMk cId="1254311889" sldId="263"/>
            <ac:spMk id="3" creationId="{AC4DC1BA-A110-446A-9BA1-F910CCAAB4FD}"/>
          </ac:spMkLst>
        </pc:spChg>
      </pc:sldChg>
      <pc:sldChg chg="addSp delSp modSp mod">
        <pc:chgData name="siri varshini maddu" userId="4b411e11c80f96ea" providerId="LiveId" clId="{DE089326-C287-4571-AE3A-686A0DB4EE5D}" dt="2024-12-15T10:47:16.885" v="424" actId="1076"/>
        <pc:sldMkLst>
          <pc:docMk/>
          <pc:sldMk cId="1751538637" sldId="264"/>
        </pc:sldMkLst>
        <pc:spChg chg="add mod">
          <ac:chgData name="siri varshini maddu" userId="4b411e11c80f96ea" providerId="LiveId" clId="{DE089326-C287-4571-AE3A-686A0DB4EE5D}" dt="2024-12-15T10:44:59.205" v="367" actId="1076"/>
          <ac:spMkLst>
            <pc:docMk/>
            <pc:sldMk cId="1751538637" sldId="264"/>
            <ac:spMk id="4" creationId="{6B358DA8-CCF4-C783-9D45-BC51ED248443}"/>
          </ac:spMkLst>
        </pc:spChg>
        <pc:spChg chg="add mod">
          <ac:chgData name="siri varshini maddu" userId="4b411e11c80f96ea" providerId="LiveId" clId="{DE089326-C287-4571-AE3A-686A0DB4EE5D}" dt="2024-12-15T10:47:16.885" v="424" actId="1076"/>
          <ac:spMkLst>
            <pc:docMk/>
            <pc:sldMk cId="1751538637" sldId="264"/>
            <ac:spMk id="5" creationId="{57E6BC0E-8171-386A-21D8-3C4994360BF2}"/>
          </ac:spMkLst>
        </pc:spChg>
        <pc:picChg chg="mod">
          <ac:chgData name="siri varshini maddu" userId="4b411e11c80f96ea" providerId="LiveId" clId="{DE089326-C287-4571-AE3A-686A0DB4EE5D}" dt="2024-12-04T08:47:46.481" v="324" actId="1076"/>
          <ac:picMkLst>
            <pc:docMk/>
            <pc:sldMk cId="1751538637" sldId="264"/>
            <ac:picMk id="8" creationId="{E911A6C8-1EEF-18AC-32B0-055B5E1596D8}"/>
          </ac:picMkLst>
        </pc:picChg>
        <pc:picChg chg="add mod">
          <ac:chgData name="siri varshini maddu" userId="4b411e11c80f96ea" providerId="LiveId" clId="{DE089326-C287-4571-AE3A-686A0DB4EE5D}" dt="2024-12-04T09:00:29.052" v="331" actId="1076"/>
          <ac:picMkLst>
            <pc:docMk/>
            <pc:sldMk cId="1751538637" sldId="264"/>
            <ac:picMk id="15" creationId="{EF273FAC-3796-14D3-F3A6-3C11BDF705E9}"/>
          </ac:picMkLst>
        </pc:picChg>
      </pc:sldChg>
      <pc:sldChg chg="addSp delSp modSp mod">
        <pc:chgData name="siri varshini maddu" userId="4b411e11c80f96ea" providerId="LiveId" clId="{DE089326-C287-4571-AE3A-686A0DB4EE5D}" dt="2024-12-15T14:26:34.463" v="597" actId="14100"/>
        <pc:sldMkLst>
          <pc:docMk/>
          <pc:sldMk cId="91334888" sldId="265"/>
        </pc:sldMkLst>
        <pc:spChg chg="add mod">
          <ac:chgData name="siri varshini maddu" userId="4b411e11c80f96ea" providerId="LiveId" clId="{DE089326-C287-4571-AE3A-686A0DB4EE5D}" dt="2024-12-15T10:52:34.644" v="582" actId="1076"/>
          <ac:spMkLst>
            <pc:docMk/>
            <pc:sldMk cId="91334888" sldId="265"/>
            <ac:spMk id="3" creationId="{3B11593E-53C7-16FB-008D-E4A59CF6E145}"/>
          </ac:spMkLst>
        </pc:spChg>
        <pc:spChg chg="add mod">
          <ac:chgData name="siri varshini maddu" userId="4b411e11c80f96ea" providerId="LiveId" clId="{DE089326-C287-4571-AE3A-686A0DB4EE5D}" dt="2024-12-15T10:48:30.811" v="476" actId="20577"/>
          <ac:spMkLst>
            <pc:docMk/>
            <pc:sldMk cId="91334888" sldId="265"/>
            <ac:spMk id="7" creationId="{04215700-50E1-A185-1044-CFA28265A5E8}"/>
          </ac:spMkLst>
        </pc:spChg>
        <pc:picChg chg="del">
          <ac:chgData name="siri varshini maddu" userId="4b411e11c80f96ea" providerId="LiveId" clId="{DE089326-C287-4571-AE3A-686A0DB4EE5D}" dt="2024-12-15T14:26:05.817" v="590" actId="478"/>
          <ac:picMkLst>
            <pc:docMk/>
            <pc:sldMk cId="91334888" sldId="265"/>
            <ac:picMk id="8" creationId="{989DBC2A-B596-AC2A-B993-44DFC7FEA26B}"/>
          </ac:picMkLst>
        </pc:picChg>
        <pc:picChg chg="add mod">
          <ac:chgData name="siri varshini maddu" userId="4b411e11c80f96ea" providerId="LiveId" clId="{DE089326-C287-4571-AE3A-686A0DB4EE5D}" dt="2024-12-15T14:26:34.463" v="597" actId="14100"/>
          <ac:picMkLst>
            <pc:docMk/>
            <pc:sldMk cId="91334888" sldId="265"/>
            <ac:picMk id="9" creationId="{75041970-E791-3211-2642-2C3335FC8932}"/>
          </ac:picMkLst>
        </pc:picChg>
        <pc:picChg chg="mod modCrop">
          <ac:chgData name="siri varshini maddu" userId="4b411e11c80f96ea" providerId="LiveId" clId="{DE089326-C287-4571-AE3A-686A0DB4EE5D}" dt="2024-12-15T10:52:21.100" v="579" actId="1076"/>
          <ac:picMkLst>
            <pc:docMk/>
            <pc:sldMk cId="91334888" sldId="265"/>
            <ac:picMk id="10" creationId="{6D075C6A-F9E2-7A1B-6010-B64550591C59}"/>
          </ac:picMkLst>
        </pc:picChg>
      </pc:sldChg>
      <pc:sldChg chg="modSp mod">
        <pc:chgData name="siri varshini maddu" userId="4b411e11c80f96ea" providerId="LiveId" clId="{DE089326-C287-4571-AE3A-686A0DB4EE5D}" dt="2024-12-04T08:54:22.557" v="325" actId="1076"/>
        <pc:sldMkLst>
          <pc:docMk/>
          <pc:sldMk cId="0" sldId="266"/>
        </pc:sldMkLst>
        <pc:spChg chg="mod">
          <ac:chgData name="siri varshini maddu" userId="4b411e11c80f96ea" providerId="LiveId" clId="{DE089326-C287-4571-AE3A-686A0DB4EE5D}" dt="2024-12-04T08:54:22.557" v="325" actId="1076"/>
          <ac:spMkLst>
            <pc:docMk/>
            <pc:sldMk cId="0" sldId="266"/>
            <ac:spMk id="2" creationId="{00000000-0000-0000-0000-000000000000}"/>
          </ac:spMkLst>
        </pc:spChg>
        <pc:spChg chg="mod">
          <ac:chgData name="siri varshini maddu" userId="4b411e11c80f96ea" providerId="LiveId" clId="{DE089326-C287-4571-AE3A-686A0DB4EE5D}" dt="2024-12-04T07:59:18.419" v="188" actId="20577"/>
          <ac:spMkLst>
            <pc:docMk/>
            <pc:sldMk cId="0" sldId="266"/>
            <ac:spMk id="8" creationId="{00000000-0000-0000-0000-000000000000}"/>
          </ac:spMkLst>
        </pc:spChg>
      </pc:sldChg>
      <pc:sldChg chg="addSp delSp modSp add mod">
        <pc:chgData name="siri varshini maddu" userId="4b411e11c80f96ea" providerId="LiveId" clId="{DE089326-C287-4571-AE3A-686A0DB4EE5D}" dt="2024-12-15T10:52:51.928" v="589" actId="20577"/>
        <pc:sldMkLst>
          <pc:docMk/>
          <pc:sldMk cId="2406295595" sldId="268"/>
        </pc:sldMkLst>
        <pc:spChg chg="add del mod">
          <ac:chgData name="siri varshini maddu" userId="4b411e11c80f96ea" providerId="LiveId" clId="{DE089326-C287-4571-AE3A-686A0DB4EE5D}" dt="2024-12-04T08:30:02.526" v="273" actId="255"/>
          <ac:spMkLst>
            <pc:docMk/>
            <pc:sldMk cId="2406295595" sldId="268"/>
            <ac:spMk id="16" creationId="{EB93849C-657E-B991-FDB3-CC1836D8E0BF}"/>
          </ac:spMkLst>
        </pc:spChg>
        <pc:spChg chg="add mod">
          <ac:chgData name="siri varshini maddu" userId="4b411e11c80f96ea" providerId="LiveId" clId="{DE089326-C287-4571-AE3A-686A0DB4EE5D}" dt="2024-12-15T10:52:51.928" v="589" actId="20577"/>
          <ac:spMkLst>
            <pc:docMk/>
            <pc:sldMk cId="2406295595" sldId="268"/>
            <ac:spMk id="17" creationId="{21311378-92B1-C331-6E53-ED73D47B9950}"/>
          </ac:spMkLst>
        </pc:spChg>
        <pc:spChg chg="add mod">
          <ac:chgData name="siri varshini maddu" userId="4b411e11c80f96ea" providerId="LiveId" clId="{DE089326-C287-4571-AE3A-686A0DB4EE5D}" dt="2024-12-06T10:56:59.329" v="334" actId="1076"/>
          <ac:spMkLst>
            <pc:docMk/>
            <pc:sldMk cId="2406295595" sldId="268"/>
            <ac:spMk id="18" creationId="{B6A3BE34-ABCB-3EE9-B12D-F767EDE824D5}"/>
          </ac:spMkLst>
        </pc:spChg>
        <pc:spChg chg="add mod">
          <ac:chgData name="siri varshini maddu" userId="4b411e11c80f96ea" providerId="LiveId" clId="{DE089326-C287-4571-AE3A-686A0DB4EE5D}" dt="2024-12-15T08:15:11.416" v="341" actId="20577"/>
          <ac:spMkLst>
            <pc:docMk/>
            <pc:sldMk cId="2406295595" sldId="268"/>
            <ac:spMk id="19" creationId="{145142C6-FE00-DAAE-1578-158FB68CA89F}"/>
          </ac:spMkLst>
        </pc:spChg>
        <pc:picChg chg="add mod">
          <ac:chgData name="siri varshini maddu" userId="4b411e11c80f96ea" providerId="LiveId" clId="{DE089326-C287-4571-AE3A-686A0DB4EE5D}" dt="2024-12-04T08:29:34.805" v="266" actId="1076"/>
          <ac:picMkLst>
            <pc:docMk/>
            <pc:sldMk cId="2406295595" sldId="268"/>
            <ac:picMk id="7" creationId="{53585862-66A2-3A92-D23E-765F6D6357F2}"/>
          </ac:picMkLst>
        </pc:picChg>
        <pc:picChg chg="add mod">
          <ac:chgData name="siri varshini maddu" userId="4b411e11c80f96ea" providerId="LiveId" clId="{DE089326-C287-4571-AE3A-686A0DB4EE5D}" dt="2024-12-04T08:29:48.259" v="270" actId="1076"/>
          <ac:picMkLst>
            <pc:docMk/>
            <pc:sldMk cId="2406295595" sldId="268"/>
            <ac:picMk id="11" creationId="{21F169BB-ACE3-F48C-AA9D-32C286E997A9}"/>
          </ac:picMkLst>
        </pc:picChg>
        <pc:picChg chg="add mod">
          <ac:chgData name="siri varshini maddu" userId="4b411e11c80f96ea" providerId="LiveId" clId="{DE089326-C287-4571-AE3A-686A0DB4EE5D}" dt="2024-12-04T08:29:51.099" v="271" actId="1076"/>
          <ac:picMkLst>
            <pc:docMk/>
            <pc:sldMk cId="2406295595" sldId="268"/>
            <ac:picMk id="15" creationId="{A189A135-22E0-227C-A807-5AF8EE914C0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3187B-1045-42E1-AD9A-1003A586F3EA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55F93-C0D7-4B0B-8E89-9E00A2A1A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427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2A7E-2BB6-4223-BF38-A14CF2E92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A5CA0-0D58-4DA9-8021-011D742F7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1337E-A5F5-4F13-A6B5-F921162C7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9759-3767-4B6C-9D7F-7F6F1F29C0EE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FAF30-4D1B-4FDA-B343-6621B758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B1188-D1CE-4CD4-9480-E8CC392B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DDEC-B850-49D3-95E3-B9EC61B93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171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73F5-548B-4552-AC33-B9DDC8C87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6C8C0-592A-49C1-8928-74496CCBE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89003-CDCB-4996-8AAC-2FA446A8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9759-3767-4B6C-9D7F-7F6F1F29C0EE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8445D-C8F4-4734-AAED-96CEC99B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453D6-FF5E-410D-908B-25B20D06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DDEC-B850-49D3-95E3-B9EC61B93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47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1C5C7-AE21-41FF-8462-012A73555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733BB-B871-4D90-B51A-08EBAD964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A2DF5-2C05-47E7-891C-C757B28CC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9759-3767-4B6C-9D7F-7F6F1F29C0EE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F43E6-895B-4A49-AD9A-AF6CFEDF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4A3C1-ACBA-4191-A1B7-7B5BAFAB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DDEC-B850-49D3-95E3-B9EC61B93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2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D492-2AE0-4F0A-BA0D-CB1398898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A1356-5C3E-44CC-86BD-B498ED11C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8F1AC-B063-4E40-94B3-4C9B03B3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9759-3767-4B6C-9D7F-7F6F1F29C0EE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B7400-7432-46F5-890F-C489A23C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626CD-7982-4265-A87C-DFE1FD6D6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DDEC-B850-49D3-95E3-B9EC61B93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16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BF649-F2BC-4B3F-902A-D8B3CD6DC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C06FB-8E50-4002-9600-5FD16C7C8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8C1FF-6DED-4BB5-BF63-F46C63ED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9759-3767-4B6C-9D7F-7F6F1F29C0EE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C6699-92B3-4AB5-ACB4-4ADEE636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42C99-E1BB-4AD6-8B4F-7C6D82F4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DDEC-B850-49D3-95E3-B9EC61B93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35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B91B-EECF-41BC-B9EA-3BCD8F7E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EF01B-7671-43D6-AB37-8DC5692FF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B4F4C-14FB-4A00-9A79-767C42FAE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05273-9103-444D-8BF0-CA543130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9759-3767-4B6C-9D7F-7F6F1F29C0EE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A9A62-1BA6-4B43-9DCA-E5C398D1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6F15F-CFF3-4789-B621-9A70B101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DDEC-B850-49D3-95E3-B9EC61B93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0DFE6-100E-4DFF-AD43-4786F0143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5C71F-9252-45E0-A5E8-9408E2693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3B8F6-44CD-4274-A743-4E3975877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23B43-70B8-46A6-ADA2-CCC36D160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1BA3B4-AE4A-4615-9F4D-E82F43F87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221E02-471D-404C-99E4-E9BBD2FF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9759-3767-4B6C-9D7F-7F6F1F29C0EE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50F3DA-FD46-4571-B3BB-CD7DD890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FCC1B-D3A9-4AB1-A899-2093A47D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DDEC-B850-49D3-95E3-B9EC61B93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65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1865-C915-4B90-8230-F91F4284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C9892D-269A-4A8A-9058-29CE7171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9759-3767-4B6C-9D7F-7F6F1F29C0EE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635E5-5F8E-4DD1-953D-9B1AD578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65F59-E609-4915-B2CD-0E2FF5E0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DDEC-B850-49D3-95E3-B9EC61B93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92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AF908-DBFD-4C1F-86E5-E23DBBBE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9759-3767-4B6C-9D7F-7F6F1F29C0EE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F2DEC-9A37-47E1-8023-ED2B54FB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3280C-DF0B-4E11-95CC-D09B8AD6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DDEC-B850-49D3-95E3-B9EC61B93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36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4E8E-F465-434E-A930-122B1B7BA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620A5-9413-418F-B29A-F00B7B060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2BDF3-CFF7-4EE5-9176-C76AA0B14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2A211-4D1A-4BA9-8087-640558041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9759-3767-4B6C-9D7F-7F6F1F29C0EE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22008-6DAB-476C-939E-2821F7D3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82EDF-2437-4B9A-ACF5-2C928836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DDEC-B850-49D3-95E3-B9EC61B93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9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F25C-3E44-4768-B5AF-CA279AAD4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6B56D1-D41C-4DF6-B5D7-21ADD263C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89B07-8FB9-4B07-82A3-9F3A6D4AB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EE6A9-40E9-4071-86A8-A7C04E397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9759-3767-4B6C-9D7F-7F6F1F29C0EE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9CCD-2134-4FCA-B997-B2576EF8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657BE-708B-44EC-ACA6-8CAA0356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DDEC-B850-49D3-95E3-B9EC61B93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70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9CF861-29C6-4EF5-907B-739D4F376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23491-450B-41B3-9FE1-74C5C99A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AF59E-0BB3-4F18-870F-A36AB1447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C9759-3767-4B6C-9D7F-7F6F1F29C0EE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A26F3-5471-47F9-B46E-7DC08E1D9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5D802-8BC8-4ED5-B977-23C17D768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DDDEC-B850-49D3-95E3-B9EC61B93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2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253006" cy="6858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/>
          <a:lstStyle/>
          <a:p>
            <a:endParaRPr lang="en-US" sz="1200" dirty="0"/>
          </a:p>
        </p:txBody>
      </p:sp>
      <p:sp>
        <p:nvSpPr>
          <p:cNvPr id="3" name="AutoShape 3"/>
          <p:cNvSpPr/>
          <p:nvPr/>
        </p:nvSpPr>
        <p:spPr>
          <a:xfrm rot="4499" flipV="1">
            <a:off x="830432" y="3582322"/>
            <a:ext cx="10312391" cy="13496"/>
          </a:xfrm>
          <a:prstGeom prst="line">
            <a:avLst/>
          </a:prstGeom>
          <a:ln w="9525" cap="rnd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4" name="Freeform 4"/>
          <p:cNvSpPr/>
          <p:nvPr/>
        </p:nvSpPr>
        <p:spPr>
          <a:xfrm>
            <a:off x="5079999" y="6077422"/>
            <a:ext cx="2032000" cy="495469"/>
          </a:xfrm>
          <a:custGeom>
            <a:avLst/>
            <a:gdLst/>
            <a:ahLst/>
            <a:cxnLst/>
            <a:rect l="l" t="t" r="r" b="b"/>
            <a:pathLst>
              <a:path w="6670541" h="1661501">
                <a:moveTo>
                  <a:pt x="0" y="0"/>
                </a:moveTo>
                <a:lnTo>
                  <a:pt x="6670541" y="0"/>
                </a:lnTo>
                <a:lnTo>
                  <a:pt x="6670541" y="1661500"/>
                </a:lnTo>
                <a:lnTo>
                  <a:pt x="0" y="16615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104866"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" name="TextBox 5"/>
          <p:cNvSpPr txBox="1"/>
          <p:nvPr/>
        </p:nvSpPr>
        <p:spPr>
          <a:xfrm>
            <a:off x="3926197" y="5305837"/>
            <a:ext cx="4325107" cy="399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dirty="0">
                <a:solidFill>
                  <a:srgbClr val="FFFFFF"/>
                </a:solidFill>
                <a:latin typeface="Times New Roman"/>
              </a:rPr>
              <a:t>19 ECE 381 RF &amp; Simulation Lab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59620" y="1953277"/>
            <a:ext cx="10071253" cy="15234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  <a:tabLst>
                <a:tab pos="892175" algn="l"/>
              </a:tabLst>
            </a:pPr>
            <a:r>
              <a:rPr lang="en-US" sz="2800" dirty="0">
                <a:solidFill>
                  <a:schemeClr val="bg1"/>
                </a:solidFill>
              </a:rPr>
              <a:t>Miniaturized Power Divider With Triple-Band Filtering Response Using Coupled Line</a:t>
            </a:r>
          </a:p>
          <a:p>
            <a:pPr algn="ctr">
              <a:tabLst>
                <a:tab pos="892175" algn="l"/>
              </a:tabLst>
            </a:pPr>
            <a:r>
              <a:rPr lang="en-US" sz="1500" i="1" dirty="0"/>
              <a:t>IEEE Access</a:t>
            </a:r>
            <a:r>
              <a:rPr lang="en-US" sz="1500" dirty="0"/>
              <a:t>, vol. 11, pp. 27602-27608, 2023</a:t>
            </a:r>
            <a:r>
              <a:rPr lang="en-US" sz="1000" dirty="0"/>
              <a:t>.</a:t>
            </a:r>
            <a:endParaRPr lang="en-US" sz="7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17407" y="3701369"/>
            <a:ext cx="11155680" cy="1239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67" dirty="0">
                <a:solidFill>
                  <a:srgbClr val="FFFFFF"/>
                </a:solidFill>
                <a:latin typeface="Times New Roman"/>
              </a:rPr>
              <a:t>Group No : B15	</a:t>
            </a:r>
          </a:p>
          <a:p>
            <a:pPr>
              <a:lnSpc>
                <a:spcPct val="150000"/>
              </a:lnSpc>
            </a:pPr>
            <a:r>
              <a:rPr lang="en-US" sz="1867" dirty="0">
                <a:solidFill>
                  <a:srgbClr val="FFFFFF"/>
                </a:solidFill>
                <a:latin typeface="Times New Roman"/>
              </a:rPr>
              <a:t>Student Names: TEENA.S ,MADDU SIRI VARSHINI, MANASA MURALI, KANIMOZHI HARSHINI.M</a:t>
            </a:r>
          </a:p>
          <a:p>
            <a:pPr>
              <a:lnSpc>
                <a:spcPct val="150000"/>
              </a:lnSpc>
            </a:pPr>
            <a:r>
              <a:rPr lang="en-US" sz="1867" spc="118" dirty="0">
                <a:solidFill>
                  <a:srgbClr val="FFFFFF"/>
                </a:solidFill>
                <a:latin typeface="Times New Roman"/>
              </a:rPr>
              <a:t>Roll </a:t>
            </a:r>
            <a:r>
              <a:rPr lang="en-US" sz="1867" spc="118" dirty="0" err="1">
                <a:solidFill>
                  <a:srgbClr val="FFFFFF"/>
                </a:solidFill>
                <a:latin typeface="Times New Roman"/>
              </a:rPr>
              <a:t>No.s</a:t>
            </a:r>
            <a:r>
              <a:rPr lang="en-US" sz="1867" spc="118" dirty="0">
                <a:solidFill>
                  <a:srgbClr val="FFFFFF"/>
                </a:solidFill>
                <a:latin typeface="Times New Roman"/>
              </a:rPr>
              <a:t>: AM.EN.U4ECE22144, AM.EN.U4ECE22150,AM.EN.U4ECE22152, AM.EN.U4ECE22157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6500" y="285110"/>
            <a:ext cx="12084500" cy="197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60"/>
              </a:lnSpc>
            </a:pPr>
            <a:r>
              <a:rPr lang="en-US" sz="1300" spc="-6" dirty="0">
                <a:solidFill>
                  <a:srgbClr val="FFFFFF"/>
                </a:solidFill>
                <a:latin typeface="TT Ramillas Italics"/>
              </a:rPr>
              <a:t>Aum </a:t>
            </a:r>
            <a:r>
              <a:rPr lang="en-US" sz="1300" spc="-6" dirty="0" err="1">
                <a:solidFill>
                  <a:srgbClr val="FFFFFF"/>
                </a:solidFill>
                <a:latin typeface="TT Ramillas Italics"/>
              </a:rPr>
              <a:t>Amriteshwaryai</a:t>
            </a:r>
            <a:r>
              <a:rPr lang="en-US" sz="1300" spc="-6" dirty="0">
                <a:solidFill>
                  <a:srgbClr val="FFFFFF"/>
                </a:solidFill>
                <a:latin typeface="TT Ramillas Italics"/>
              </a:rPr>
              <a:t> </a:t>
            </a:r>
            <a:r>
              <a:rPr lang="en-US" sz="1300" spc="-6" dirty="0" err="1">
                <a:solidFill>
                  <a:srgbClr val="FFFFFF"/>
                </a:solidFill>
                <a:latin typeface="TT Ramillas Italics"/>
              </a:rPr>
              <a:t>Namaha</a:t>
            </a:r>
            <a:r>
              <a:rPr lang="en-US" sz="1300" spc="-6" dirty="0">
                <a:solidFill>
                  <a:srgbClr val="FFFFFF"/>
                </a:solidFill>
                <a:latin typeface="TT Ramillas Italics"/>
              </a:rPr>
              <a:t> ! </a:t>
            </a:r>
          </a:p>
        </p:txBody>
      </p:sp>
      <p:pic>
        <p:nvPicPr>
          <p:cNvPr id="11" name="Picture 10" descr="A person in a white robe&#10;&#10;Description automatically generated">
            <a:extLst>
              <a:ext uri="{FF2B5EF4-FFF2-40B4-BE49-F238E27FC236}">
                <a16:creationId xmlns:a16="http://schemas.microsoft.com/office/drawing/2014/main" id="{85E7EDA0-72C5-90A8-E155-E572AADF31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79" t="131" r="4034" b="40394"/>
          <a:stretch>
            <a:fillRect/>
          </a:stretch>
        </p:blipFill>
        <p:spPr>
          <a:xfrm>
            <a:off x="5467064" y="563971"/>
            <a:ext cx="1279885" cy="1314677"/>
          </a:xfrm>
          <a:custGeom>
            <a:avLst/>
            <a:gdLst>
              <a:gd name="connsiteX0" fmla="*/ 1398286 w 2796572"/>
              <a:gd name="connsiteY0" fmla="*/ 0 h 2872594"/>
              <a:gd name="connsiteX1" fmla="*/ 2796572 w 2796572"/>
              <a:gd name="connsiteY1" fmla="*/ 1436297 h 2872594"/>
              <a:gd name="connsiteX2" fmla="*/ 1398286 w 2796572"/>
              <a:gd name="connsiteY2" fmla="*/ 2872594 h 2872594"/>
              <a:gd name="connsiteX3" fmla="*/ 0 w 2796572"/>
              <a:gd name="connsiteY3" fmla="*/ 1436297 h 2872594"/>
              <a:gd name="connsiteX4" fmla="*/ 1398286 w 2796572"/>
              <a:gd name="connsiteY4" fmla="*/ 0 h 287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6572" h="2872594">
                <a:moveTo>
                  <a:pt x="1398286" y="0"/>
                </a:moveTo>
                <a:cubicBezTo>
                  <a:pt x="2170538" y="0"/>
                  <a:pt x="2796572" y="643052"/>
                  <a:pt x="2796572" y="1436297"/>
                </a:cubicBezTo>
                <a:cubicBezTo>
                  <a:pt x="2796572" y="2229542"/>
                  <a:pt x="2170538" y="2872594"/>
                  <a:pt x="1398286" y="2872594"/>
                </a:cubicBezTo>
                <a:cubicBezTo>
                  <a:pt x="626034" y="2872594"/>
                  <a:pt x="0" y="2229542"/>
                  <a:pt x="0" y="1436297"/>
                </a:cubicBezTo>
                <a:cubicBezTo>
                  <a:pt x="0" y="643052"/>
                  <a:pt x="626034" y="0"/>
                  <a:pt x="1398286" y="0"/>
                </a:cubicBezTo>
                <a:close/>
              </a:path>
            </a:pathLst>
          </a:custGeom>
          <a:ln>
            <a:noFill/>
          </a:ln>
        </p:spPr>
      </p:pic>
      <p:sp>
        <p:nvSpPr>
          <p:cNvPr id="15" name="AutoShape 3">
            <a:extLst>
              <a:ext uri="{FF2B5EF4-FFF2-40B4-BE49-F238E27FC236}">
                <a16:creationId xmlns:a16="http://schemas.microsoft.com/office/drawing/2014/main" id="{AC698124-A1C0-FB7A-45CE-0892ABD11A02}"/>
              </a:ext>
            </a:extLst>
          </p:cNvPr>
          <p:cNvSpPr/>
          <p:nvPr/>
        </p:nvSpPr>
        <p:spPr>
          <a:xfrm rot="4499" flipV="1">
            <a:off x="839052" y="2013330"/>
            <a:ext cx="10312391" cy="13495"/>
          </a:xfrm>
          <a:prstGeom prst="line">
            <a:avLst/>
          </a:prstGeom>
          <a:ln w="95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algn="ctr"/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8E05F-3D30-29F4-2464-706A21F33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1F6FB-D05C-2A2C-31F2-90CAF58C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3037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43A29925-1DDC-F172-1609-A70E2140E773}"/>
              </a:ext>
            </a:extLst>
          </p:cNvPr>
          <p:cNvSpPr/>
          <p:nvPr/>
        </p:nvSpPr>
        <p:spPr>
          <a:xfrm>
            <a:off x="0" y="6372688"/>
            <a:ext cx="2057400" cy="464235"/>
          </a:xfrm>
          <a:custGeom>
            <a:avLst/>
            <a:gdLst/>
            <a:ahLst/>
            <a:cxnLst/>
            <a:rect l="l" t="t" r="r" b="b"/>
            <a:pathLst>
              <a:path w="2403809" h="540435">
                <a:moveTo>
                  <a:pt x="0" y="0"/>
                </a:moveTo>
                <a:lnTo>
                  <a:pt x="2403808" y="0"/>
                </a:lnTo>
                <a:lnTo>
                  <a:pt x="2403808" y="540435"/>
                </a:lnTo>
                <a:lnTo>
                  <a:pt x="0" y="540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 b="-234"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B57C23B-3D7F-9A0B-1AE9-4C959275DFF2}"/>
              </a:ext>
            </a:extLst>
          </p:cNvPr>
          <p:cNvSpPr/>
          <p:nvPr/>
        </p:nvSpPr>
        <p:spPr>
          <a:xfrm>
            <a:off x="11316969" y="5838480"/>
            <a:ext cx="875031" cy="1068416"/>
          </a:xfrm>
          <a:custGeom>
            <a:avLst/>
            <a:gdLst/>
            <a:ahLst/>
            <a:cxnLst/>
            <a:rect l="l" t="t" r="r" b="b"/>
            <a:pathLst>
              <a:path w="875031" h="1068416">
                <a:moveTo>
                  <a:pt x="0" y="0"/>
                </a:moveTo>
                <a:lnTo>
                  <a:pt x="875031" y="0"/>
                </a:lnTo>
                <a:lnTo>
                  <a:pt x="875031" y="1068415"/>
                </a:lnTo>
                <a:lnTo>
                  <a:pt x="0" y="10684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440312" b="-9313"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585862-66A2-3A92-D23E-765F6D635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97982"/>
            <a:ext cx="3886200" cy="4106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F169BB-ACE3-F48C-AA9D-32C286E99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8189" y="1497982"/>
            <a:ext cx="3886200" cy="42602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89A135-22E0-227C-A807-5AF8EE914C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0551" y="1458378"/>
            <a:ext cx="4061449" cy="43394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B93849C-657E-B991-FDB3-CC1836D8E0BF}"/>
              </a:ext>
            </a:extLst>
          </p:cNvPr>
          <p:cNvSpPr txBox="1"/>
          <p:nvPr/>
        </p:nvSpPr>
        <p:spPr>
          <a:xfrm>
            <a:off x="177432" y="853388"/>
            <a:ext cx="5823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E-field distribution of presented tri-band FPD:</a:t>
            </a:r>
            <a:endParaRPr lang="en-IN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311378-92B1-C331-6E53-ED73D47B9950}"/>
              </a:ext>
            </a:extLst>
          </p:cNvPr>
          <p:cNvSpPr txBox="1"/>
          <p:nvPr/>
        </p:nvSpPr>
        <p:spPr>
          <a:xfrm>
            <a:off x="1446612" y="5758221"/>
            <a:ext cx="151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1.23GHz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A3BE34-ABCB-3EE9-B12D-F767EDE824D5}"/>
              </a:ext>
            </a:extLst>
          </p:cNvPr>
          <p:cNvSpPr txBox="1"/>
          <p:nvPr/>
        </p:nvSpPr>
        <p:spPr>
          <a:xfrm>
            <a:off x="5339443" y="5838480"/>
            <a:ext cx="151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2.41GHz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5142C6-FE00-DAAE-1578-158FB68CA89F}"/>
              </a:ext>
            </a:extLst>
          </p:cNvPr>
          <p:cNvSpPr txBox="1"/>
          <p:nvPr/>
        </p:nvSpPr>
        <p:spPr>
          <a:xfrm>
            <a:off x="9711332" y="5838480"/>
            <a:ext cx="151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3.55GHz</a:t>
            </a:r>
          </a:p>
        </p:txBody>
      </p:sp>
    </p:spTree>
    <p:extLst>
      <p:ext uri="{BB962C8B-B14F-4D97-AF65-F5344CB8AC3E}">
        <p14:creationId xmlns:p14="http://schemas.microsoft.com/office/powerpoint/2010/main" val="2406295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EEAC-E1AF-41D3-B23A-3894A6174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274"/>
            <a:ext cx="12192000" cy="1051551"/>
          </a:xfrm>
        </p:spPr>
        <p:txBody>
          <a:bodyPr/>
          <a:lstStyle/>
          <a:p>
            <a:r>
              <a:rPr lang="en-IN" dirty="0"/>
              <a:t>Contribution from each 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DC1BA-A110-446A-9BA1-F910CCAA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74190"/>
            <a:ext cx="12192000" cy="5776175"/>
          </a:xfrm>
        </p:spPr>
        <p:txBody>
          <a:bodyPr/>
          <a:lstStyle/>
          <a:p>
            <a:r>
              <a:rPr lang="en-US" dirty="0"/>
              <a:t>TEENA .S - AM.EN.U4ECE22144 – SINGLE BAND</a:t>
            </a:r>
            <a:endParaRPr lang="en-IN" dirty="0"/>
          </a:p>
          <a:p>
            <a:r>
              <a:rPr lang="en-IN" dirty="0"/>
              <a:t>MADDU SIRI VARSHINI - AM.EN.U4ECE22150 –TRIPLE BAND</a:t>
            </a:r>
          </a:p>
          <a:p>
            <a:r>
              <a:rPr lang="en-IN" dirty="0"/>
              <a:t>MANASA MURALI - AM.EN.U4ECE22152 – DOUBLE BAND</a:t>
            </a:r>
          </a:p>
          <a:p>
            <a:r>
              <a:rPr lang="en-IN" dirty="0"/>
              <a:t>KANIMOZHI HARSHINI .M - AM.EN.U4ECE22137 –WILKINSON POWER DIVIDER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3C06998B-EA33-6DC8-1E30-84A1B8E45616}"/>
              </a:ext>
            </a:extLst>
          </p:cNvPr>
          <p:cNvSpPr/>
          <p:nvPr/>
        </p:nvSpPr>
        <p:spPr>
          <a:xfrm>
            <a:off x="0" y="6372688"/>
            <a:ext cx="2057400" cy="464235"/>
          </a:xfrm>
          <a:custGeom>
            <a:avLst/>
            <a:gdLst/>
            <a:ahLst/>
            <a:cxnLst/>
            <a:rect l="l" t="t" r="r" b="b"/>
            <a:pathLst>
              <a:path w="2403809" h="540435">
                <a:moveTo>
                  <a:pt x="0" y="0"/>
                </a:moveTo>
                <a:lnTo>
                  <a:pt x="2403808" y="0"/>
                </a:lnTo>
                <a:lnTo>
                  <a:pt x="2403808" y="540435"/>
                </a:lnTo>
                <a:lnTo>
                  <a:pt x="0" y="540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 b="-234"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C46FDD10-033B-28D2-771C-6668BC2505BD}"/>
              </a:ext>
            </a:extLst>
          </p:cNvPr>
          <p:cNvSpPr/>
          <p:nvPr/>
        </p:nvSpPr>
        <p:spPr>
          <a:xfrm>
            <a:off x="11316969" y="5838480"/>
            <a:ext cx="875031" cy="1068416"/>
          </a:xfrm>
          <a:custGeom>
            <a:avLst/>
            <a:gdLst/>
            <a:ahLst/>
            <a:cxnLst/>
            <a:rect l="l" t="t" r="r" b="b"/>
            <a:pathLst>
              <a:path w="875031" h="1068416">
                <a:moveTo>
                  <a:pt x="0" y="0"/>
                </a:moveTo>
                <a:lnTo>
                  <a:pt x="875031" y="0"/>
                </a:lnTo>
                <a:lnTo>
                  <a:pt x="875031" y="1068415"/>
                </a:lnTo>
                <a:lnTo>
                  <a:pt x="0" y="10684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440312" b="-9313"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1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6C014-2916-4455-A2FB-97C50A3F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31751"/>
          </a:xfrm>
        </p:spPr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9FB49-E7A9-4EFD-B4E3-154CEBB55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2" y="939740"/>
            <a:ext cx="6903076" cy="5967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paper introduces a </a:t>
            </a:r>
            <a:r>
              <a:rPr lang="en-US" sz="2400" b="1" dirty="0"/>
              <a:t>miniaturized power divider</a:t>
            </a:r>
            <a:r>
              <a:rPr lang="en-US" sz="2400" dirty="0"/>
              <a:t> that uses </a:t>
            </a:r>
            <a:r>
              <a:rPr lang="en-US" sz="2400" b="1" dirty="0"/>
              <a:t>coupled lines</a:t>
            </a:r>
            <a:r>
              <a:rPr lang="en-US" sz="2400" dirty="0"/>
              <a:t> to achieve a </a:t>
            </a:r>
            <a:r>
              <a:rPr lang="en-US" sz="2400" b="1" dirty="0"/>
              <a:t>triple-band filtering response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en-US" sz="2400" dirty="0"/>
              <a:t>The design integrates Wilkinson power divider principles with bandpass filters using coupled-line resonators. </a:t>
            </a:r>
          </a:p>
          <a:p>
            <a:pPr marL="0" indent="0">
              <a:buNone/>
            </a:pPr>
            <a:r>
              <a:rPr lang="en-US" sz="2400" dirty="0"/>
              <a:t>The setup includes an isolation resistor and micro strip resonators, producing passbands at </a:t>
            </a:r>
            <a:r>
              <a:rPr lang="en-US" sz="2400" b="1" dirty="0"/>
              <a:t>1.23 GHz, 2.41 GHz, and 3.55 GHz</a:t>
            </a:r>
            <a:r>
              <a:rPr lang="en-US" sz="2400" dirty="0"/>
              <a:t>. By adjusting structural parameters, the resonance frequencies can be controlled. </a:t>
            </a:r>
          </a:p>
          <a:p>
            <a:pPr marL="0" indent="0">
              <a:buNone/>
            </a:pPr>
            <a:r>
              <a:rPr lang="en-US" sz="2400" dirty="0"/>
              <a:t>This compact design is suited for </a:t>
            </a:r>
            <a:r>
              <a:rPr lang="en-US" sz="2400" b="1" dirty="0"/>
              <a:t>L-band, WLAN, and sub-6 GHz 5G applications</a:t>
            </a:r>
            <a:r>
              <a:rPr lang="en-US" sz="2400" dirty="0"/>
              <a:t>.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2DAB3725-BEB2-88E8-8A3C-7477800BB912}"/>
              </a:ext>
            </a:extLst>
          </p:cNvPr>
          <p:cNvSpPr/>
          <p:nvPr/>
        </p:nvSpPr>
        <p:spPr>
          <a:xfrm>
            <a:off x="0" y="6372688"/>
            <a:ext cx="2057400" cy="464235"/>
          </a:xfrm>
          <a:custGeom>
            <a:avLst/>
            <a:gdLst/>
            <a:ahLst/>
            <a:cxnLst/>
            <a:rect l="l" t="t" r="r" b="b"/>
            <a:pathLst>
              <a:path w="2403809" h="540435">
                <a:moveTo>
                  <a:pt x="0" y="0"/>
                </a:moveTo>
                <a:lnTo>
                  <a:pt x="2403808" y="0"/>
                </a:lnTo>
                <a:lnTo>
                  <a:pt x="2403808" y="540435"/>
                </a:lnTo>
                <a:lnTo>
                  <a:pt x="0" y="540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 b="-234"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51BDF96-EBDF-A645-A490-C7F0514F7F96}"/>
              </a:ext>
            </a:extLst>
          </p:cNvPr>
          <p:cNvSpPr/>
          <p:nvPr/>
        </p:nvSpPr>
        <p:spPr>
          <a:xfrm>
            <a:off x="11316969" y="5838480"/>
            <a:ext cx="875031" cy="1068416"/>
          </a:xfrm>
          <a:custGeom>
            <a:avLst/>
            <a:gdLst/>
            <a:ahLst/>
            <a:cxnLst/>
            <a:rect l="l" t="t" r="r" b="b"/>
            <a:pathLst>
              <a:path w="875031" h="1068416">
                <a:moveTo>
                  <a:pt x="0" y="0"/>
                </a:moveTo>
                <a:lnTo>
                  <a:pt x="875031" y="0"/>
                </a:lnTo>
                <a:lnTo>
                  <a:pt x="875031" y="1068415"/>
                </a:lnTo>
                <a:lnTo>
                  <a:pt x="0" y="10684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440312" b="-931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03076" y="3697330"/>
            <a:ext cx="512787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Results</a:t>
            </a:r>
          </a:p>
          <a:p>
            <a:r>
              <a:rPr lang="en-US" sz="1600" b="1" dirty="0"/>
              <a:t>Operating frequencies: </a:t>
            </a:r>
            <a:r>
              <a:rPr lang="en-US" sz="1600" dirty="0"/>
              <a:t>1.23 GHz, 2.41 GHz, 3.55 GHz</a:t>
            </a:r>
            <a:endParaRPr lang="en-US" sz="1600" b="1" dirty="0"/>
          </a:p>
          <a:p>
            <a:r>
              <a:rPr lang="en-US" sz="1600" b="1" dirty="0"/>
              <a:t>Bandwidth</a:t>
            </a:r>
            <a:r>
              <a:rPr lang="en-US" sz="1600" dirty="0"/>
              <a:t>:</a:t>
            </a:r>
          </a:p>
          <a:p>
            <a:pPr lvl="1"/>
            <a:r>
              <a:rPr lang="en-US" sz="1600" b="1" dirty="0"/>
              <a:t>20%</a:t>
            </a:r>
            <a:r>
              <a:rPr lang="en-US" sz="1600" dirty="0"/>
              <a:t> (1.1-1.35 GHz)</a:t>
            </a:r>
          </a:p>
          <a:p>
            <a:pPr lvl="1"/>
            <a:r>
              <a:rPr lang="en-US" sz="1600" b="1" dirty="0"/>
              <a:t>37%</a:t>
            </a:r>
            <a:r>
              <a:rPr lang="en-US" sz="1600" dirty="0"/>
              <a:t> (2.0-2.9 GHz)</a:t>
            </a:r>
          </a:p>
          <a:p>
            <a:pPr lvl="1"/>
            <a:r>
              <a:rPr lang="en-US" sz="1600" b="1" dirty="0"/>
              <a:t>15%</a:t>
            </a:r>
            <a:r>
              <a:rPr lang="en-US" sz="1600" dirty="0"/>
              <a:t> (3.25-3.8 GHz)</a:t>
            </a:r>
          </a:p>
          <a:p>
            <a:r>
              <a:rPr lang="en-US" sz="1600" b="1" dirty="0"/>
              <a:t>Insertion Loss</a:t>
            </a:r>
            <a:r>
              <a:rPr lang="en-US" sz="1600" dirty="0"/>
              <a:t>:</a:t>
            </a:r>
          </a:p>
          <a:p>
            <a:pPr lvl="1"/>
            <a:r>
              <a:rPr lang="en-US" sz="1600" dirty="0"/>
              <a:t>1.0 dB, 0.2 dB, and 0.2 dB across the three passbands.</a:t>
            </a:r>
          </a:p>
          <a:p>
            <a:r>
              <a:rPr lang="en-US" sz="1600" b="1" dirty="0"/>
              <a:t>Compact Design</a:t>
            </a:r>
            <a:r>
              <a:rPr lang="en-US" sz="1600" dirty="0"/>
              <a:t>:</a:t>
            </a:r>
          </a:p>
          <a:p>
            <a:pPr lvl="1"/>
            <a:r>
              <a:rPr lang="en-US" sz="1600" dirty="0"/>
              <a:t>Size reduced to </a:t>
            </a:r>
            <a:r>
              <a:rPr lang="en-US" sz="1600" b="1" dirty="0"/>
              <a:t>25 mm × 30 mm</a:t>
            </a:r>
          </a:p>
          <a:p>
            <a:pPr lvl="1"/>
            <a:r>
              <a:rPr lang="en-US" sz="1600" dirty="0"/>
              <a:t> (0.10λg × 0.12λg).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076" y="18255"/>
            <a:ext cx="5288924" cy="367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866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B443-DBE3-42E2-99DB-CE6461E2D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3037"/>
          </a:xfrm>
        </p:spPr>
        <p:txBody>
          <a:bodyPr/>
          <a:lstStyle/>
          <a:p>
            <a:r>
              <a:rPr lang="en-IN" dirty="0"/>
              <a:t>Context of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35701-2EF3-4805-995C-E0CFC5A4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3036"/>
            <a:ext cx="6413679" cy="5904963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Basic Theory of the Device:</a:t>
            </a:r>
          </a:p>
          <a:p>
            <a:pPr marL="0" indent="0">
              <a:buNone/>
            </a:pPr>
            <a:r>
              <a:rPr lang="en-IN" dirty="0"/>
              <a:t>A power divider splits input power into multiple outputs. Unlike traditional Wilkinson Power Dividers (WPD), which use quarter-wave transmission lines, this design employs </a:t>
            </a:r>
            <a:r>
              <a:rPr lang="en-IN" b="1" dirty="0"/>
              <a:t>coupled-line microstrip resonators</a:t>
            </a:r>
            <a:r>
              <a:rPr lang="en-IN" dirty="0"/>
              <a:t> for multi-band filtering at specific frequencies. Key features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Coupled-Line Resonators</a:t>
            </a:r>
            <a:r>
              <a:rPr lang="en-IN" dirty="0"/>
              <a:t>: Generate inductance and capacitance for resonance, enabling triple-band filtering.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Triple-Band Filtering</a:t>
            </a:r>
            <a:r>
              <a:rPr lang="en-IN" dirty="0"/>
              <a:t>: Supports 3 pass-bands, enhancing versatility.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Isolation Resistor</a:t>
            </a:r>
            <a:r>
              <a:rPr lang="en-IN" dirty="0"/>
              <a:t>: Enhances signal isolation between output ports.</a:t>
            </a:r>
          </a:p>
          <a:p>
            <a:pPr marL="0" indent="0">
              <a:buNone/>
            </a:pPr>
            <a:r>
              <a:rPr lang="en-US" b="1" dirty="0"/>
              <a:t>Application Domain:</a:t>
            </a:r>
          </a:p>
          <a:p>
            <a:pPr marL="0" indent="0">
              <a:buNone/>
            </a:pPr>
            <a:r>
              <a:rPr lang="en-IN" dirty="0"/>
              <a:t>Designed for wireless communication systems, including: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L-band</a:t>
            </a:r>
            <a:r>
              <a:rPr lang="en-IN" dirty="0"/>
              <a:t>: Satellite systems (1.23 GHz).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WLAN</a:t>
            </a:r>
            <a:r>
              <a:rPr lang="en-IN" dirty="0"/>
              <a:t>: Wi-Fi networks (2.41 GHz).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5G Sub-6 GHz</a:t>
            </a:r>
            <a:r>
              <a:rPr lang="en-IN" dirty="0"/>
              <a:t>: Mobile and 5G infrastructure (3.55 GHz).</a:t>
            </a:r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9C4DBC-A9F5-4D32-A028-9FC5B45C6FB2}"/>
              </a:ext>
            </a:extLst>
          </p:cNvPr>
          <p:cNvSpPr txBox="1">
            <a:spLocks/>
          </p:cNvSpPr>
          <p:nvPr/>
        </p:nvSpPr>
        <p:spPr>
          <a:xfrm>
            <a:off x="6413679" y="931960"/>
            <a:ext cx="5778321" cy="590496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6C76C1B2-9D32-C72D-0738-48E0362F062E}"/>
              </a:ext>
            </a:extLst>
          </p:cNvPr>
          <p:cNvSpPr/>
          <p:nvPr/>
        </p:nvSpPr>
        <p:spPr>
          <a:xfrm>
            <a:off x="0" y="6372688"/>
            <a:ext cx="2057400" cy="464235"/>
          </a:xfrm>
          <a:custGeom>
            <a:avLst/>
            <a:gdLst/>
            <a:ahLst/>
            <a:cxnLst/>
            <a:rect l="l" t="t" r="r" b="b"/>
            <a:pathLst>
              <a:path w="2403809" h="540435">
                <a:moveTo>
                  <a:pt x="0" y="0"/>
                </a:moveTo>
                <a:lnTo>
                  <a:pt x="2403808" y="0"/>
                </a:lnTo>
                <a:lnTo>
                  <a:pt x="2403808" y="540435"/>
                </a:lnTo>
                <a:lnTo>
                  <a:pt x="0" y="540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 b="-234"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81B7713-8731-396F-F690-C4B9FF1A288E}"/>
              </a:ext>
            </a:extLst>
          </p:cNvPr>
          <p:cNvSpPr/>
          <p:nvPr/>
        </p:nvSpPr>
        <p:spPr>
          <a:xfrm>
            <a:off x="11316969" y="5838480"/>
            <a:ext cx="875031" cy="1068416"/>
          </a:xfrm>
          <a:custGeom>
            <a:avLst/>
            <a:gdLst/>
            <a:ahLst/>
            <a:cxnLst/>
            <a:rect l="l" t="t" r="r" b="b"/>
            <a:pathLst>
              <a:path w="875031" h="1068416">
                <a:moveTo>
                  <a:pt x="0" y="0"/>
                </a:moveTo>
                <a:lnTo>
                  <a:pt x="875031" y="0"/>
                </a:lnTo>
                <a:lnTo>
                  <a:pt x="875031" y="1068415"/>
                </a:lnTo>
                <a:lnTo>
                  <a:pt x="0" y="10684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440312" b="-931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13679" y="54083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(</a:t>
            </a:r>
            <a:r>
              <a:rPr lang="en-IN" dirty="0" err="1"/>
              <a:t>Dilip</a:t>
            </a:r>
            <a:r>
              <a:rPr lang="en-IN" dirty="0"/>
              <a:t> Kumar </a:t>
            </a:r>
            <a:r>
              <a:rPr lang="en-IN" dirty="0" err="1"/>
              <a:t>Choudhary</a:t>
            </a:r>
            <a:r>
              <a:rPr lang="en-IN" dirty="0"/>
              <a:t> et al., IEEE Access, Vol. 11, 2023, pp. 27602-27608)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0FB3C4-C055-D475-38E2-74F37DE1C4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514" r="7074"/>
          <a:stretch/>
        </p:blipFill>
        <p:spPr>
          <a:xfrm>
            <a:off x="6417967" y="982762"/>
            <a:ext cx="5774033" cy="444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6AE5-7AB4-4467-8EE6-26C3EA261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1825"/>
          </a:xfrm>
        </p:spPr>
        <p:txBody>
          <a:bodyPr/>
          <a:lstStyle/>
          <a:p>
            <a:r>
              <a:rPr lang="en-IN" dirty="0"/>
              <a:t>Objectives of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431EC-1048-4BCA-99D7-80820961F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0499"/>
            <a:ext cx="6096001" cy="5776175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/>
              <a:t>Old system </a:t>
            </a:r>
          </a:p>
          <a:p>
            <a:pPr marL="0" indent="0">
              <a:buNone/>
            </a:pPr>
            <a:r>
              <a:rPr lang="en-US" sz="2200" dirty="0"/>
              <a:t>Key parameters of the old system are:-</a:t>
            </a:r>
          </a:p>
          <a:p>
            <a:pPr>
              <a:buFontTx/>
              <a:buChar char="-"/>
            </a:pPr>
            <a:r>
              <a:rPr lang="en-US" sz="2200" dirty="0"/>
              <a:t>Insertion Loss: Limited performance at approximately -3dB.</a:t>
            </a:r>
          </a:p>
          <a:p>
            <a:pPr>
              <a:buFontTx/>
              <a:buChar char="-"/>
            </a:pPr>
            <a:r>
              <a:rPr lang="en-US" sz="2200" dirty="0"/>
              <a:t>Return Loss: Moderate levels, unspecified but not optimized for WLAN</a:t>
            </a:r>
          </a:p>
          <a:p>
            <a:pPr>
              <a:buFontTx/>
              <a:buChar char="-"/>
            </a:pPr>
            <a:r>
              <a:rPr lang="en-US" sz="2200" dirty="0"/>
              <a:t>Isolation: Restricted bandwidth and isolation performance.</a:t>
            </a:r>
          </a:p>
          <a:p>
            <a:pPr>
              <a:buFontTx/>
              <a:buChar char="-"/>
            </a:pPr>
            <a:r>
              <a:rPr lang="en-US" sz="2200" dirty="0"/>
              <a:t>The paper highlights that the traditional WPD, despite its simplicity, has restricted bandwidth and requires improvement in isolation and insertion loss.</a:t>
            </a:r>
            <a:endParaRPr lang="en-IN"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43B606-EA1C-4004-9B24-804CD92F5FE7}"/>
              </a:ext>
            </a:extLst>
          </p:cNvPr>
          <p:cNvSpPr txBox="1">
            <a:spLocks/>
          </p:cNvSpPr>
          <p:nvPr/>
        </p:nvSpPr>
        <p:spPr>
          <a:xfrm>
            <a:off x="6095999" y="1068944"/>
            <a:ext cx="6096001" cy="576797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70D3EBDF-AA5B-2F8F-914A-EEC84BDEBD52}"/>
              </a:ext>
            </a:extLst>
          </p:cNvPr>
          <p:cNvSpPr/>
          <p:nvPr/>
        </p:nvSpPr>
        <p:spPr>
          <a:xfrm>
            <a:off x="0" y="6372688"/>
            <a:ext cx="2057400" cy="464235"/>
          </a:xfrm>
          <a:custGeom>
            <a:avLst/>
            <a:gdLst/>
            <a:ahLst/>
            <a:cxnLst/>
            <a:rect l="l" t="t" r="r" b="b"/>
            <a:pathLst>
              <a:path w="2403809" h="540435">
                <a:moveTo>
                  <a:pt x="0" y="0"/>
                </a:moveTo>
                <a:lnTo>
                  <a:pt x="2403808" y="0"/>
                </a:lnTo>
                <a:lnTo>
                  <a:pt x="2403808" y="540435"/>
                </a:lnTo>
                <a:lnTo>
                  <a:pt x="0" y="540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 b="-234"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53CF66D-86A2-1438-CA65-AB0837146522}"/>
              </a:ext>
            </a:extLst>
          </p:cNvPr>
          <p:cNvSpPr/>
          <p:nvPr/>
        </p:nvSpPr>
        <p:spPr>
          <a:xfrm>
            <a:off x="11316969" y="5838480"/>
            <a:ext cx="875031" cy="1068416"/>
          </a:xfrm>
          <a:custGeom>
            <a:avLst/>
            <a:gdLst/>
            <a:ahLst/>
            <a:cxnLst/>
            <a:rect l="l" t="t" r="r" b="b"/>
            <a:pathLst>
              <a:path w="875031" h="1068416">
                <a:moveTo>
                  <a:pt x="0" y="0"/>
                </a:moveTo>
                <a:lnTo>
                  <a:pt x="875031" y="0"/>
                </a:lnTo>
                <a:lnTo>
                  <a:pt x="875031" y="1068415"/>
                </a:lnTo>
                <a:lnTo>
                  <a:pt x="0" y="10684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440312" b="-9313"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376" y="3952933"/>
            <a:ext cx="379095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447" y="1117939"/>
            <a:ext cx="5207389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39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6AE5-7AB4-4467-8EE6-26C3EA261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1825"/>
          </a:xfrm>
        </p:spPr>
        <p:txBody>
          <a:bodyPr/>
          <a:lstStyle/>
          <a:p>
            <a:r>
              <a:rPr lang="en-IN" dirty="0"/>
              <a:t>Objectives of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431EC-1048-4BCA-99D7-80820961F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81824"/>
            <a:ext cx="6096000" cy="5220891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/>
              <a:t>New system </a:t>
            </a:r>
          </a:p>
          <a:p>
            <a:pPr marL="0" indent="0">
              <a:buNone/>
            </a:pPr>
            <a:r>
              <a:rPr lang="en-US" sz="2000" dirty="0"/>
              <a:t>Integrated triple-band filtering using coupled-line resonators.</a:t>
            </a:r>
          </a:p>
          <a:p>
            <a:pPr marL="0" indent="0">
              <a:buNone/>
            </a:pPr>
            <a:r>
              <a:rPr lang="en-US" sz="2000" dirty="0"/>
              <a:t>Improvements:</a:t>
            </a:r>
          </a:p>
          <a:p>
            <a:r>
              <a:rPr lang="en-US" sz="2000" dirty="0"/>
              <a:t>Size reduction by replacing quarter-wave transformers with coupled-line sections.</a:t>
            </a:r>
          </a:p>
          <a:p>
            <a:r>
              <a:rPr lang="en-US" sz="2000" dirty="0"/>
              <a:t>Multi-band operation with improved isolation and selectivity.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dirty="0"/>
              <a:t>Performance Parameters of the New System/Device</a:t>
            </a:r>
          </a:p>
          <a:p>
            <a:r>
              <a:rPr lang="en-IN" sz="2000" b="1" dirty="0"/>
              <a:t>Operating Frequencies</a:t>
            </a:r>
            <a:r>
              <a:rPr lang="en-IN" sz="2000" dirty="0"/>
              <a:t>: </a:t>
            </a:r>
            <a:r>
              <a:rPr lang="en-IN" sz="2000" b="1" dirty="0"/>
              <a:t>1.23 GHz</a:t>
            </a:r>
            <a:r>
              <a:rPr lang="en-IN" sz="2000" dirty="0"/>
              <a:t> (L-band) ,</a:t>
            </a:r>
            <a:r>
              <a:rPr lang="en-IN" sz="2000" b="1" dirty="0"/>
              <a:t>2.41 GHz</a:t>
            </a:r>
            <a:r>
              <a:rPr lang="en-IN" sz="2000" dirty="0"/>
              <a:t> (WLAN) and </a:t>
            </a:r>
            <a:r>
              <a:rPr lang="en-IN" sz="2000" b="1" dirty="0"/>
              <a:t>3.55 GHz</a:t>
            </a:r>
            <a:r>
              <a:rPr lang="en-IN" sz="2000" dirty="0"/>
              <a:t> (5G sub-6 GHz)</a:t>
            </a:r>
          </a:p>
          <a:p>
            <a:r>
              <a:rPr lang="en-IN" sz="2000" b="1" dirty="0"/>
              <a:t>Size</a:t>
            </a:r>
            <a:r>
              <a:rPr lang="en-IN" sz="2000" dirty="0"/>
              <a:t>: </a:t>
            </a:r>
            <a:r>
              <a:rPr lang="en-IN" sz="2000" b="1" dirty="0"/>
              <a:t>0.10</a:t>
            </a:r>
            <a:r>
              <a:rPr lang="el-GR" sz="2000" b="1" dirty="0"/>
              <a:t>λ</a:t>
            </a:r>
            <a:r>
              <a:rPr lang="en-IN" sz="2000" b="1" dirty="0"/>
              <a:t>g × 0.12</a:t>
            </a:r>
            <a:r>
              <a:rPr lang="el-GR" sz="2000" b="1" dirty="0"/>
              <a:t>λ</a:t>
            </a:r>
            <a:r>
              <a:rPr lang="en-IN" sz="2000" b="1" dirty="0"/>
              <a:t>g</a:t>
            </a:r>
            <a:r>
              <a:rPr lang="en-IN" sz="2000" dirty="0"/>
              <a:t> (25 mm × 30 mm)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43B606-EA1C-4004-9B24-804CD92F5FE7}"/>
              </a:ext>
            </a:extLst>
          </p:cNvPr>
          <p:cNvSpPr txBox="1">
            <a:spLocks/>
          </p:cNvSpPr>
          <p:nvPr/>
        </p:nvSpPr>
        <p:spPr>
          <a:xfrm>
            <a:off x="6095999" y="1068944"/>
            <a:ext cx="6096001" cy="576797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70D3EBDF-AA5B-2F8F-914A-EEC84BDEBD52}"/>
              </a:ext>
            </a:extLst>
          </p:cNvPr>
          <p:cNvSpPr/>
          <p:nvPr/>
        </p:nvSpPr>
        <p:spPr>
          <a:xfrm>
            <a:off x="0" y="6372688"/>
            <a:ext cx="2057400" cy="464235"/>
          </a:xfrm>
          <a:custGeom>
            <a:avLst/>
            <a:gdLst/>
            <a:ahLst/>
            <a:cxnLst/>
            <a:rect l="l" t="t" r="r" b="b"/>
            <a:pathLst>
              <a:path w="2403809" h="540435">
                <a:moveTo>
                  <a:pt x="0" y="0"/>
                </a:moveTo>
                <a:lnTo>
                  <a:pt x="2403808" y="0"/>
                </a:lnTo>
                <a:lnTo>
                  <a:pt x="2403808" y="540435"/>
                </a:lnTo>
                <a:lnTo>
                  <a:pt x="0" y="540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 b="-234"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53CF66D-86A2-1438-CA65-AB0837146522}"/>
              </a:ext>
            </a:extLst>
          </p:cNvPr>
          <p:cNvSpPr/>
          <p:nvPr/>
        </p:nvSpPr>
        <p:spPr>
          <a:xfrm>
            <a:off x="11316969" y="5838480"/>
            <a:ext cx="875031" cy="1068416"/>
          </a:xfrm>
          <a:custGeom>
            <a:avLst/>
            <a:gdLst/>
            <a:ahLst/>
            <a:cxnLst/>
            <a:rect l="l" t="t" r="r" b="b"/>
            <a:pathLst>
              <a:path w="875031" h="1068416">
                <a:moveTo>
                  <a:pt x="0" y="0"/>
                </a:moveTo>
                <a:lnTo>
                  <a:pt x="875031" y="0"/>
                </a:lnTo>
                <a:lnTo>
                  <a:pt x="875031" y="1068415"/>
                </a:lnTo>
                <a:lnTo>
                  <a:pt x="0" y="10684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440312" b="-9313"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648" y="1372634"/>
            <a:ext cx="5365215" cy="4501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86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3AB9-AD74-4E76-8403-A47ADFA2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5763"/>
          </a:xfrm>
        </p:spPr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B860-D36D-4784-BEF9-58946EE95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5763"/>
            <a:ext cx="6096000" cy="5982237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Proposed Device Structure Taken from the Paper</a:t>
            </a:r>
          </a:p>
          <a:p>
            <a:r>
              <a:rPr lang="en-IN" sz="2000" dirty="0"/>
              <a:t>The proposed device is a </a:t>
            </a:r>
            <a:r>
              <a:rPr lang="en-IN" sz="2000" b="1" dirty="0"/>
              <a:t>miniaturized triple-band filtering power divider (FPD)</a:t>
            </a:r>
            <a:r>
              <a:rPr lang="en-IN" sz="2000" dirty="0"/>
              <a:t> using </a:t>
            </a:r>
            <a:r>
              <a:rPr lang="en-IN" sz="2000" b="1" dirty="0"/>
              <a:t>coupled-line </a:t>
            </a:r>
            <a:r>
              <a:rPr lang="en-IN" sz="2000" b="1" dirty="0" err="1"/>
              <a:t>microstrip</a:t>
            </a:r>
            <a:r>
              <a:rPr lang="en-IN" sz="2000" b="1" dirty="0"/>
              <a:t> resonators</a:t>
            </a:r>
            <a:r>
              <a:rPr lang="en-IN" sz="2000" dirty="0"/>
              <a:t>. The structure includes:</a:t>
            </a:r>
          </a:p>
          <a:p>
            <a:r>
              <a:rPr lang="en-IN" sz="2000" b="1" dirty="0"/>
              <a:t>Three resonators</a:t>
            </a:r>
            <a:r>
              <a:rPr lang="en-IN" sz="2000" dirty="0"/>
              <a:t>: Resonator-1, Resonator-2, and Resonator-3 for generating triple-band responses.</a:t>
            </a:r>
          </a:p>
          <a:p>
            <a:r>
              <a:rPr lang="en-IN" sz="2000" b="1" dirty="0"/>
              <a:t>Isolation resistor</a:t>
            </a:r>
            <a:r>
              <a:rPr lang="en-IN" sz="2000" dirty="0"/>
              <a:t>: Enhances isolation between output ports.</a:t>
            </a:r>
          </a:p>
          <a:p>
            <a:r>
              <a:rPr lang="en-IN" sz="2000" b="1" dirty="0"/>
              <a:t>Compact size</a:t>
            </a:r>
            <a:r>
              <a:rPr lang="en-IN" sz="2000" dirty="0"/>
              <a:t>: 0.10</a:t>
            </a:r>
            <a:r>
              <a:rPr lang="el-GR" sz="2000" dirty="0"/>
              <a:t>λ</a:t>
            </a:r>
            <a:r>
              <a:rPr lang="en-IN" sz="2000" dirty="0"/>
              <a:t>g × 0.12</a:t>
            </a:r>
            <a:r>
              <a:rPr lang="el-GR" sz="2000" dirty="0"/>
              <a:t>λ</a:t>
            </a:r>
            <a:r>
              <a:rPr lang="en-IN" sz="2000" dirty="0"/>
              <a:t>g (25 mm × 30 mm).</a:t>
            </a:r>
          </a:p>
          <a:p>
            <a:r>
              <a:rPr lang="en-IN" sz="2000" b="1" dirty="0"/>
              <a:t>Citation:</a:t>
            </a:r>
            <a:r>
              <a:rPr lang="en-IN" sz="2000" i="1" dirty="0"/>
              <a:t>(Dilip Kumar Choudhary et al., "Miniaturized Power Divider With Triple-Band Filtering Response Using Coupled Line,"</a:t>
            </a:r>
            <a:r>
              <a:rPr lang="en-IN" sz="2000" dirty="0"/>
              <a:t> IEEE Access*, vol. 11, pp. 27602-27608, March 2023)*.</a:t>
            </a:r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AEEF74-DAEE-4781-B6EC-A39980060798}"/>
              </a:ext>
            </a:extLst>
          </p:cNvPr>
          <p:cNvSpPr txBox="1">
            <a:spLocks/>
          </p:cNvSpPr>
          <p:nvPr/>
        </p:nvSpPr>
        <p:spPr>
          <a:xfrm>
            <a:off x="6096000" y="875763"/>
            <a:ext cx="6096000" cy="598223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B359A36C-A0FA-052D-D449-872C16283FF5}"/>
              </a:ext>
            </a:extLst>
          </p:cNvPr>
          <p:cNvSpPr/>
          <p:nvPr/>
        </p:nvSpPr>
        <p:spPr>
          <a:xfrm>
            <a:off x="0" y="6372688"/>
            <a:ext cx="2057400" cy="464235"/>
          </a:xfrm>
          <a:custGeom>
            <a:avLst/>
            <a:gdLst/>
            <a:ahLst/>
            <a:cxnLst/>
            <a:rect l="l" t="t" r="r" b="b"/>
            <a:pathLst>
              <a:path w="2403809" h="540435">
                <a:moveTo>
                  <a:pt x="0" y="0"/>
                </a:moveTo>
                <a:lnTo>
                  <a:pt x="2403808" y="0"/>
                </a:lnTo>
                <a:lnTo>
                  <a:pt x="2403808" y="540435"/>
                </a:lnTo>
                <a:lnTo>
                  <a:pt x="0" y="540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 b="-234"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7D3BA810-C97F-1F39-CEBF-64CAB1352183}"/>
              </a:ext>
            </a:extLst>
          </p:cNvPr>
          <p:cNvSpPr/>
          <p:nvPr/>
        </p:nvSpPr>
        <p:spPr>
          <a:xfrm>
            <a:off x="11316969" y="5838480"/>
            <a:ext cx="875031" cy="1068416"/>
          </a:xfrm>
          <a:custGeom>
            <a:avLst/>
            <a:gdLst/>
            <a:ahLst/>
            <a:cxnLst/>
            <a:rect l="l" t="t" r="r" b="b"/>
            <a:pathLst>
              <a:path w="875031" h="1068416">
                <a:moveTo>
                  <a:pt x="0" y="0"/>
                </a:moveTo>
                <a:lnTo>
                  <a:pt x="875031" y="0"/>
                </a:lnTo>
                <a:lnTo>
                  <a:pt x="875031" y="1068415"/>
                </a:lnTo>
                <a:lnTo>
                  <a:pt x="0" y="10684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440312" b="-9313"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" r="4833"/>
          <a:stretch/>
        </p:blipFill>
        <p:spPr bwMode="auto">
          <a:xfrm>
            <a:off x="6180083" y="917437"/>
            <a:ext cx="5136886" cy="5455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453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7F88A-0F4E-4895-B428-712D51955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5761"/>
          </a:xfrm>
        </p:spPr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88FD2DD-F217-3445-A140-A3155D7FF2DC}"/>
              </a:ext>
            </a:extLst>
          </p:cNvPr>
          <p:cNvSpPr/>
          <p:nvPr/>
        </p:nvSpPr>
        <p:spPr>
          <a:xfrm>
            <a:off x="0" y="6372688"/>
            <a:ext cx="2057400" cy="464235"/>
          </a:xfrm>
          <a:custGeom>
            <a:avLst/>
            <a:gdLst/>
            <a:ahLst/>
            <a:cxnLst/>
            <a:rect l="l" t="t" r="r" b="b"/>
            <a:pathLst>
              <a:path w="2403809" h="540435">
                <a:moveTo>
                  <a:pt x="0" y="0"/>
                </a:moveTo>
                <a:lnTo>
                  <a:pt x="2403808" y="0"/>
                </a:lnTo>
                <a:lnTo>
                  <a:pt x="2403808" y="540435"/>
                </a:lnTo>
                <a:lnTo>
                  <a:pt x="0" y="540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 b="-234"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7EF8B98A-FEF5-0E82-B213-B766C76E56B0}"/>
              </a:ext>
            </a:extLst>
          </p:cNvPr>
          <p:cNvSpPr/>
          <p:nvPr/>
        </p:nvSpPr>
        <p:spPr>
          <a:xfrm>
            <a:off x="11316969" y="5838480"/>
            <a:ext cx="875031" cy="1068416"/>
          </a:xfrm>
          <a:custGeom>
            <a:avLst/>
            <a:gdLst/>
            <a:ahLst/>
            <a:cxnLst/>
            <a:rect l="l" t="t" r="r" b="b"/>
            <a:pathLst>
              <a:path w="875031" h="1068416">
                <a:moveTo>
                  <a:pt x="0" y="0"/>
                </a:moveTo>
                <a:lnTo>
                  <a:pt x="875031" y="0"/>
                </a:lnTo>
                <a:lnTo>
                  <a:pt x="875031" y="1068415"/>
                </a:lnTo>
                <a:lnTo>
                  <a:pt x="0" y="10684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440312" b="-9313"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11A6C8-1EEF-18AC-32B0-055B5E1596D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593"/>
          <a:stretch/>
        </p:blipFill>
        <p:spPr>
          <a:xfrm>
            <a:off x="6659720" y="693565"/>
            <a:ext cx="5094764" cy="50274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273FAC-3796-14D3-F3A6-3C11BDF70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047" y="829532"/>
            <a:ext cx="4750234" cy="49485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358DA8-CCF4-C783-9D45-BC51ED248443}"/>
              </a:ext>
            </a:extLst>
          </p:cNvPr>
          <p:cNvSpPr txBox="1"/>
          <p:nvPr/>
        </p:nvSpPr>
        <p:spPr>
          <a:xfrm>
            <a:off x="1800804" y="5843802"/>
            <a:ext cx="271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Wilkinson power divider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E6BC0E-8171-386A-21D8-3C4994360BF2}"/>
              </a:ext>
            </a:extLst>
          </p:cNvPr>
          <p:cNvSpPr txBox="1"/>
          <p:nvPr/>
        </p:nvSpPr>
        <p:spPr>
          <a:xfrm>
            <a:off x="7678478" y="5778037"/>
            <a:ext cx="3289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Power Divider With Triple-Band Filtering Response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1538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4369-88C3-48B1-BE47-3BB8A4E8E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3037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63DCC-2EB6-4520-9E5F-FF32E52B0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5620"/>
            <a:ext cx="5559972" cy="5861303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IN" sz="2400" b="1" dirty="0"/>
              <a:t>Resonant Frequencies:</a:t>
            </a: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	1.23 GHz</a:t>
            </a:r>
            <a:r>
              <a:rPr lang="en-IN" sz="2400" dirty="0"/>
              <a:t> (L-band)</a:t>
            </a:r>
          </a:p>
          <a:p>
            <a:pPr marL="0" indent="0">
              <a:buNone/>
            </a:pPr>
            <a:r>
              <a:rPr lang="en-IN" sz="2400" b="1" dirty="0"/>
              <a:t>	2.41 GHz</a:t>
            </a:r>
            <a:r>
              <a:rPr lang="en-IN" sz="2400" dirty="0"/>
              <a:t> (WLAN)</a:t>
            </a:r>
          </a:p>
          <a:p>
            <a:pPr marL="0" indent="0">
              <a:buNone/>
            </a:pPr>
            <a:r>
              <a:rPr lang="en-IN" sz="2400" b="1" dirty="0"/>
              <a:t>	3.55 GHz</a:t>
            </a:r>
            <a:r>
              <a:rPr lang="en-IN" sz="2400" dirty="0"/>
              <a:t> (5G Sub-6 GHz)</a:t>
            </a:r>
          </a:p>
          <a:p>
            <a:r>
              <a:rPr lang="en-IN" sz="2400" b="1" dirty="0"/>
              <a:t>Insertion Loss:</a:t>
            </a: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	1st Band</a:t>
            </a:r>
            <a:r>
              <a:rPr lang="en-IN" sz="2400" dirty="0"/>
              <a:t> (1.23 GHz): 1.0 dB</a:t>
            </a:r>
          </a:p>
          <a:p>
            <a:pPr marL="0" indent="0">
              <a:buNone/>
            </a:pPr>
            <a:r>
              <a:rPr lang="en-IN" sz="2400" b="1" dirty="0"/>
              <a:t>	2nd Band</a:t>
            </a:r>
            <a:r>
              <a:rPr lang="en-IN" sz="2400" dirty="0"/>
              <a:t> (2.41 GHz): 0.2 dB</a:t>
            </a:r>
          </a:p>
          <a:p>
            <a:pPr marL="0" indent="0">
              <a:buNone/>
            </a:pPr>
            <a:r>
              <a:rPr lang="en-IN" sz="2400" b="1" dirty="0"/>
              <a:t>	3rd Band</a:t>
            </a:r>
            <a:r>
              <a:rPr lang="en-IN" sz="2400" dirty="0"/>
              <a:t> (3.55 GHz): 0.2 dB</a:t>
            </a:r>
          </a:p>
          <a:p>
            <a:r>
              <a:rPr lang="en-IN" sz="2400" b="1" dirty="0"/>
              <a:t>Isolation:</a:t>
            </a: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	Above 18 dB</a:t>
            </a:r>
            <a:r>
              <a:rPr lang="en-IN" sz="2400" dirty="0"/>
              <a:t> for all passbands.</a:t>
            </a:r>
          </a:p>
          <a:p>
            <a:r>
              <a:rPr lang="en-IN" sz="2400" b="1" dirty="0"/>
              <a:t>Fractional Bandwidths:</a:t>
            </a: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	20%</a:t>
            </a:r>
            <a:r>
              <a:rPr lang="en-IN" sz="2400" dirty="0"/>
              <a:t> (1.1 GHz to 1.35 GHz)</a:t>
            </a:r>
          </a:p>
          <a:p>
            <a:pPr marL="0" indent="0">
              <a:buNone/>
            </a:pPr>
            <a:r>
              <a:rPr lang="en-IN" sz="2400" b="1" dirty="0"/>
              <a:t>	37%</a:t>
            </a:r>
            <a:r>
              <a:rPr lang="en-IN" sz="2400" dirty="0"/>
              <a:t> (2.0 GHz to 2.9 GHz)</a:t>
            </a:r>
          </a:p>
          <a:p>
            <a:pPr marL="0" indent="0">
              <a:buNone/>
            </a:pPr>
            <a:r>
              <a:rPr lang="en-IN" sz="2400" b="1" dirty="0"/>
              <a:t>	15%</a:t>
            </a:r>
            <a:r>
              <a:rPr lang="en-IN" sz="2400" dirty="0"/>
              <a:t> (3.25 GHz to 3.8 GHz)</a:t>
            </a:r>
          </a:p>
          <a:p>
            <a:r>
              <a:rPr lang="en-IN" sz="2400" b="1" dirty="0"/>
              <a:t>Compact Design:</a:t>
            </a:r>
          </a:p>
          <a:p>
            <a:pPr marL="0" indent="0">
              <a:buNone/>
            </a:pPr>
            <a:r>
              <a:rPr lang="en-IN" sz="2400" dirty="0"/>
              <a:t>The power divider’s dimensions: </a:t>
            </a:r>
            <a:r>
              <a:rPr lang="en-IN" sz="2400" b="1" dirty="0"/>
              <a:t>25 mm × 30 mm</a:t>
            </a:r>
            <a:r>
              <a:rPr lang="en-IN" sz="2400" dirty="0"/>
              <a:t> </a:t>
            </a:r>
            <a:endParaRPr lang="en-IN" sz="2400" b="1" dirty="0"/>
          </a:p>
          <a:p>
            <a:endParaRPr lang="en-IN" sz="2400" b="1" dirty="0"/>
          </a:p>
          <a:p>
            <a:endParaRPr lang="en-IN" sz="2200" dirty="0"/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9189DB-5DF9-40C9-A5A5-519012365945}"/>
              </a:ext>
            </a:extLst>
          </p:cNvPr>
          <p:cNvSpPr txBox="1">
            <a:spLocks/>
          </p:cNvSpPr>
          <p:nvPr/>
        </p:nvSpPr>
        <p:spPr>
          <a:xfrm>
            <a:off x="6095999" y="998203"/>
            <a:ext cx="6096001" cy="588238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/>
              <a:t>Simulation Results:</a:t>
            </a:r>
          </a:p>
          <a:p>
            <a:r>
              <a:rPr lang="en-IN" sz="2000" b="1" dirty="0"/>
              <a:t>Resonant Frequencies:</a:t>
            </a: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	</a:t>
            </a:r>
            <a:r>
              <a:rPr lang="en-IN" sz="2000" dirty="0"/>
              <a:t>1.2275 GHz , 2.1812 GHz ,3.4937 GHz </a:t>
            </a:r>
          </a:p>
          <a:p>
            <a:r>
              <a:rPr lang="en-IN" sz="2000" b="1" dirty="0"/>
              <a:t>Insertion Loss:</a:t>
            </a: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	1st Band </a:t>
            </a:r>
            <a:r>
              <a:rPr lang="en-IN" sz="2000" dirty="0"/>
              <a:t>(1.2275 GHz):  0.7dB</a:t>
            </a:r>
          </a:p>
          <a:p>
            <a:pPr marL="0" indent="0">
              <a:buNone/>
            </a:pPr>
            <a:r>
              <a:rPr lang="en-IN" sz="2000" b="1" dirty="0"/>
              <a:t>	2nd Band </a:t>
            </a:r>
            <a:r>
              <a:rPr lang="en-IN" sz="2000" dirty="0"/>
              <a:t>(2.1812 GHz):  0.6dB</a:t>
            </a:r>
          </a:p>
          <a:p>
            <a:pPr marL="0" indent="0">
              <a:buNone/>
            </a:pPr>
            <a:r>
              <a:rPr lang="en-IN" sz="2000" b="1" dirty="0"/>
              <a:t>	3rd Band </a:t>
            </a:r>
            <a:r>
              <a:rPr lang="en-IN" sz="2000" dirty="0"/>
              <a:t>(3.4937 GHz):  0.5dB</a:t>
            </a:r>
          </a:p>
          <a:p>
            <a:r>
              <a:rPr lang="en-IN" sz="2000" b="1" dirty="0"/>
              <a:t>Isolation: </a:t>
            </a:r>
            <a:r>
              <a:rPr lang="en-IN" sz="2000" dirty="0"/>
              <a:t>&gt;18 dB for all passbands </a:t>
            </a:r>
          </a:p>
          <a:p>
            <a:r>
              <a:rPr lang="en-IN" sz="2000" b="1" dirty="0"/>
              <a:t>Fractional Bandwidths:</a:t>
            </a:r>
          </a:p>
          <a:p>
            <a:pPr marL="0" indent="0">
              <a:buNone/>
            </a:pPr>
            <a:r>
              <a:rPr lang="en-IN" sz="2000" b="1" dirty="0"/>
              <a:t>	22.1%</a:t>
            </a:r>
            <a:r>
              <a:rPr lang="en-IN" sz="2000" dirty="0"/>
              <a:t>(1.0875GHz to 1.3587GHz)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b="1" dirty="0"/>
              <a:t>35%</a:t>
            </a:r>
            <a:r>
              <a:rPr lang="en-IN" sz="2000" dirty="0"/>
              <a:t>(1.91GHz to 2.6625GHz)</a:t>
            </a:r>
          </a:p>
          <a:p>
            <a:pPr marL="0" indent="0">
              <a:buNone/>
            </a:pPr>
            <a:r>
              <a:rPr lang="en-IN" sz="2000" b="1" dirty="0"/>
              <a:t>	13%</a:t>
            </a:r>
            <a:r>
              <a:rPr lang="en-IN" sz="2000" dirty="0"/>
              <a:t>(3.2662GHz to 3.72037GHz)</a:t>
            </a:r>
          </a:p>
          <a:p>
            <a:r>
              <a:rPr lang="en-IN" sz="2000" b="1" dirty="0"/>
              <a:t>Compact Design:</a:t>
            </a:r>
          </a:p>
          <a:p>
            <a:pPr marL="0" indent="0">
              <a:buNone/>
            </a:pPr>
            <a:r>
              <a:rPr lang="en-IN" sz="2000" dirty="0"/>
              <a:t>The power divider’s dimensions: </a:t>
            </a:r>
            <a:r>
              <a:rPr lang="en-IN" sz="2000" b="1" dirty="0"/>
              <a:t>33 mm × 36 mm</a:t>
            </a:r>
            <a:r>
              <a:rPr lang="en-IN" sz="2000" dirty="0"/>
              <a:t> </a:t>
            </a:r>
            <a:endParaRPr lang="en-IN" sz="2000" b="1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D161B6D0-D981-63C4-9E40-9E0F81CC62DE}"/>
              </a:ext>
            </a:extLst>
          </p:cNvPr>
          <p:cNvSpPr/>
          <p:nvPr/>
        </p:nvSpPr>
        <p:spPr>
          <a:xfrm>
            <a:off x="0" y="6372688"/>
            <a:ext cx="2057400" cy="464235"/>
          </a:xfrm>
          <a:custGeom>
            <a:avLst/>
            <a:gdLst/>
            <a:ahLst/>
            <a:cxnLst/>
            <a:rect l="l" t="t" r="r" b="b"/>
            <a:pathLst>
              <a:path w="2403809" h="540435">
                <a:moveTo>
                  <a:pt x="0" y="0"/>
                </a:moveTo>
                <a:lnTo>
                  <a:pt x="2403808" y="0"/>
                </a:lnTo>
                <a:lnTo>
                  <a:pt x="2403808" y="540435"/>
                </a:lnTo>
                <a:lnTo>
                  <a:pt x="0" y="540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 b="-234"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1409930F-137F-C766-3B80-CA1AFEC84D41}"/>
              </a:ext>
            </a:extLst>
          </p:cNvPr>
          <p:cNvSpPr/>
          <p:nvPr/>
        </p:nvSpPr>
        <p:spPr>
          <a:xfrm>
            <a:off x="11316969" y="5838480"/>
            <a:ext cx="875031" cy="1068416"/>
          </a:xfrm>
          <a:custGeom>
            <a:avLst/>
            <a:gdLst/>
            <a:ahLst/>
            <a:cxnLst/>
            <a:rect l="l" t="t" r="r" b="b"/>
            <a:pathLst>
              <a:path w="875031" h="1068416">
                <a:moveTo>
                  <a:pt x="0" y="0"/>
                </a:moveTo>
                <a:lnTo>
                  <a:pt x="875031" y="0"/>
                </a:lnTo>
                <a:lnTo>
                  <a:pt x="875031" y="1068415"/>
                </a:lnTo>
                <a:lnTo>
                  <a:pt x="0" y="10684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440312" b="-9313"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36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4369-88C3-48B1-BE47-3BB8A4E8E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3037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9189DB-5DF9-40C9-A5A5-519012365945}"/>
              </a:ext>
            </a:extLst>
          </p:cNvPr>
          <p:cNvSpPr txBox="1">
            <a:spLocks/>
          </p:cNvSpPr>
          <p:nvPr/>
        </p:nvSpPr>
        <p:spPr>
          <a:xfrm>
            <a:off x="5118539" y="809017"/>
            <a:ext cx="7196484" cy="588238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3246FBD7-1461-A3F7-7553-8238C4AD48F0}"/>
              </a:ext>
            </a:extLst>
          </p:cNvPr>
          <p:cNvSpPr/>
          <p:nvPr/>
        </p:nvSpPr>
        <p:spPr>
          <a:xfrm>
            <a:off x="0" y="6372688"/>
            <a:ext cx="2057400" cy="464235"/>
          </a:xfrm>
          <a:custGeom>
            <a:avLst/>
            <a:gdLst/>
            <a:ahLst/>
            <a:cxnLst/>
            <a:rect l="l" t="t" r="r" b="b"/>
            <a:pathLst>
              <a:path w="2403809" h="540435">
                <a:moveTo>
                  <a:pt x="0" y="0"/>
                </a:moveTo>
                <a:lnTo>
                  <a:pt x="2403808" y="0"/>
                </a:lnTo>
                <a:lnTo>
                  <a:pt x="2403808" y="540435"/>
                </a:lnTo>
                <a:lnTo>
                  <a:pt x="0" y="540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 b="-234"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1701A793-F447-36C8-69C1-0531183E1B1D}"/>
              </a:ext>
            </a:extLst>
          </p:cNvPr>
          <p:cNvSpPr/>
          <p:nvPr/>
        </p:nvSpPr>
        <p:spPr>
          <a:xfrm>
            <a:off x="11316969" y="5838480"/>
            <a:ext cx="875031" cy="1068416"/>
          </a:xfrm>
          <a:custGeom>
            <a:avLst/>
            <a:gdLst/>
            <a:ahLst/>
            <a:cxnLst/>
            <a:rect l="l" t="t" r="r" b="b"/>
            <a:pathLst>
              <a:path w="875031" h="1068416">
                <a:moveTo>
                  <a:pt x="0" y="0"/>
                </a:moveTo>
                <a:lnTo>
                  <a:pt x="875031" y="0"/>
                </a:lnTo>
                <a:lnTo>
                  <a:pt x="875031" y="1068415"/>
                </a:lnTo>
                <a:lnTo>
                  <a:pt x="0" y="10684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440312" b="-9313"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075C6A-F9E2-7A1B-6010-B64550591C5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89" r="7441"/>
          <a:stretch/>
        </p:blipFill>
        <p:spPr>
          <a:xfrm>
            <a:off x="0" y="1236616"/>
            <a:ext cx="5118539" cy="40047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11593E-53C7-16FB-008D-E4A59CF6E145}"/>
              </a:ext>
            </a:extLst>
          </p:cNvPr>
          <p:cNvSpPr txBox="1"/>
          <p:nvPr/>
        </p:nvSpPr>
        <p:spPr>
          <a:xfrm>
            <a:off x="776190" y="5335857"/>
            <a:ext cx="3988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S-parameter plot shown in paper,</a:t>
            </a:r>
          </a:p>
          <a:p>
            <a:pPr algn="ctr"/>
            <a:r>
              <a:rPr lang="en-IN" sz="1800" dirty="0"/>
              <a:t>vol. 11, pp. 27602-27608, March 2023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15700-50E1-A185-1044-CFA28265A5E8}"/>
              </a:ext>
            </a:extLst>
          </p:cNvPr>
          <p:cNvSpPr txBox="1"/>
          <p:nvPr/>
        </p:nvSpPr>
        <p:spPr>
          <a:xfrm>
            <a:off x="7556939" y="5357388"/>
            <a:ext cx="288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Simulated S-parameter plot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041970-E791-3211-2642-2C3335FC89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1759" y="1659344"/>
            <a:ext cx="7000241" cy="312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4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924</Words>
  <Application>Microsoft Office PowerPoint</Application>
  <PresentationFormat>Widescreen</PresentationFormat>
  <Paragraphs>111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TT Ramillas Italics</vt:lpstr>
      <vt:lpstr>Office Theme</vt:lpstr>
      <vt:lpstr>PowerPoint Presentation</vt:lpstr>
      <vt:lpstr>Abstract</vt:lpstr>
      <vt:lpstr>Context of the paper</vt:lpstr>
      <vt:lpstr>Objectives of the paper</vt:lpstr>
      <vt:lpstr>Objectives of the paper</vt:lpstr>
      <vt:lpstr>Methodology</vt:lpstr>
      <vt:lpstr>Methodology</vt:lpstr>
      <vt:lpstr>Results</vt:lpstr>
      <vt:lpstr>Results</vt:lpstr>
      <vt:lpstr>Results</vt:lpstr>
      <vt:lpstr>Contribution from each member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paper  Journal name, Vol, Issue, Page no., Year </dc:title>
  <dc:creator>Dr.Viswas S Nair</dc:creator>
  <cp:lastModifiedBy>siri varshini maddu</cp:lastModifiedBy>
  <cp:revision>25</cp:revision>
  <dcterms:created xsi:type="dcterms:W3CDTF">2022-11-19T13:05:58Z</dcterms:created>
  <dcterms:modified xsi:type="dcterms:W3CDTF">2024-12-15T14:26:36Z</dcterms:modified>
</cp:coreProperties>
</file>