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2" r:id="rId2"/>
    <p:sldMasterId id="2147483744" r:id="rId3"/>
    <p:sldMasterId id="2147483756" r:id="rId4"/>
    <p:sldMasterId id="2147483768" r:id="rId5"/>
    <p:sldMasterId id="2147483780" r:id="rId6"/>
    <p:sldMasterId id="2147483792" r:id="rId7"/>
  </p:sldMasterIdLst>
  <p:sldIdLst>
    <p:sldId id="256" r:id="rId8"/>
    <p:sldId id="257" r:id="rId9"/>
    <p:sldId id="259" r:id="rId10"/>
    <p:sldId id="258" r:id="rId11"/>
    <p:sldId id="264" r:id="rId12"/>
    <p:sldId id="262" r:id="rId13"/>
    <p:sldId id="263" r:id="rId14"/>
    <p:sldId id="265" r:id="rId15"/>
    <p:sldId id="268" r:id="rId16"/>
    <p:sldId id="266" r:id="rId17"/>
    <p:sldId id="270" r:id="rId18"/>
    <p:sldId id="269" r:id="rId19"/>
    <p:sldId id="267" r:id="rId20"/>
    <p:sldId id="26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1CA06-3BD9-FCBF-6117-1CC3FD754A31}" v="3" dt="2024-07-18T17:26:38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ena S-[AM.EN.U4ECE22144]" userId="S::am.en.u4ece22144@am.students.amrita.edu::c2433cc5-1fd5-4c9a-b416-964cddd0bad4" providerId="AD" clId="Web-{D131CA06-3BD9-FCBF-6117-1CC3FD754A31}"/>
    <pc:docChg chg="modSld">
      <pc:chgData name="Teena S-[AM.EN.U4ECE22144]" userId="S::am.en.u4ece22144@am.students.amrita.edu::c2433cc5-1fd5-4c9a-b416-964cddd0bad4" providerId="AD" clId="Web-{D131CA06-3BD9-FCBF-6117-1CC3FD754A31}" dt="2024-07-18T17:26:38.288" v="1" actId="20577"/>
      <pc:docMkLst>
        <pc:docMk/>
      </pc:docMkLst>
      <pc:sldChg chg="modSp">
        <pc:chgData name="Teena S-[AM.EN.U4ECE22144]" userId="S::am.en.u4ece22144@am.students.amrita.edu::c2433cc5-1fd5-4c9a-b416-964cddd0bad4" providerId="AD" clId="Web-{D131CA06-3BD9-FCBF-6117-1CC3FD754A31}" dt="2024-07-18T17:26:38.288" v="1" actId="20577"/>
        <pc:sldMkLst>
          <pc:docMk/>
          <pc:sldMk cId="0" sldId="271"/>
        </pc:sldMkLst>
        <pc:spChg chg="mod">
          <ac:chgData name="Teena S-[AM.EN.U4ECE22144]" userId="S::am.en.u4ece22144@am.students.amrita.edu::c2433cc5-1fd5-4c9a-b416-964cddd0bad4" providerId="AD" clId="Web-{D131CA06-3BD9-FCBF-6117-1CC3FD754A31}" dt="2024-07-18T17:26:38.288" v="1" actId="20577"/>
          <ac:spMkLst>
            <pc:docMk/>
            <pc:sldMk cId="0" sldId="27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144AE18-8A50-4434-9F1F-3A2ACAD9BCAB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DA95BC-807B-4120-A9FD-C8B429B92E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zcomponents.com/products/raspberry-pi-cable-for-charging" TargetMode="External"/><Relationship Id="rId7" Type="http://schemas.openxmlformats.org/officeDocument/2006/relationships/hyperlink" Target="https://quartzcomponents.com/products/small-breadboard-mini-solderless-board" TargetMode="External"/><Relationship Id="rId2" Type="http://schemas.openxmlformats.org/officeDocument/2006/relationships/hyperlink" Target="https://quartzcomponents.com/products/nodemcu-development-board" TargetMode="External"/><Relationship Id="rId1" Type="http://schemas.openxmlformats.org/officeDocument/2006/relationships/slideLayout" Target="../slideLayouts/slideLayout57.xml"/><Relationship Id="rId6" Type="http://schemas.openxmlformats.org/officeDocument/2006/relationships/hyperlink" Target="https://quartzcomponents.com/products/male-to-male-and-female-to-male-combo-wires-set-of-10-10" TargetMode="External"/><Relationship Id="rId5" Type="http://schemas.openxmlformats.org/officeDocument/2006/relationships/hyperlink" Target="https://quartzcomponents.com/products/piezo-buzzer" TargetMode="External"/><Relationship Id="rId4" Type="http://schemas.openxmlformats.org/officeDocument/2006/relationships/hyperlink" Target="https://quartzcomponents.com/products/hc-sr501-pir-senso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-357214"/>
            <a:ext cx="8229600" cy="4829196"/>
          </a:xfrm>
        </p:spPr>
        <p:txBody>
          <a:bodyPr>
            <a:noAutofit/>
          </a:bodyPr>
          <a:lstStyle/>
          <a:p>
            <a:r>
              <a:rPr lang="en-GB" sz="7200" dirty="0" err="1"/>
              <a:t>IoT</a:t>
            </a:r>
            <a:r>
              <a:rPr lang="en-GB" sz="7200" dirty="0"/>
              <a:t> based Home Security system  </a:t>
            </a:r>
            <a:endParaRPr 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57166"/>
            <a:ext cx="9358346" cy="678661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void loop()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MQTT_connect</a:t>
            </a:r>
            <a:r>
              <a:rPr lang="en-US" dirty="0"/>
              <a:t>(); // This code utilizes MQQT transfer Protocol. MQTT stands for MQ Telemetry Transport. It is a publish/subscribe, extremely simple and lightweight messaging protocol, designed for constrained devices and low-bandwidth, high-latency or unreliable networks.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state = </a:t>
            </a:r>
            <a:r>
              <a:rPr lang="en-US" dirty="0" err="1"/>
              <a:t>digitalRead</a:t>
            </a:r>
            <a:r>
              <a:rPr lang="en-US" dirty="0"/>
              <a:t>(sensor);</a:t>
            </a:r>
            <a:br>
              <a:rPr lang="en-US" dirty="0"/>
            </a:br>
            <a:r>
              <a:rPr lang="en-US" dirty="0"/>
              <a:t>if(state == ) {</a:t>
            </a:r>
            <a:br>
              <a:rPr lang="en-US" dirty="0"/>
            </a:b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LOW); // Turn the LED on (Note that LOW is the voltage level</a:t>
            </a:r>
            <a:br>
              <a:rPr lang="en-US" dirty="0"/>
            </a:b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buzzer,HIGH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Serial.println</a:t>
            </a:r>
            <a:r>
              <a:rPr lang="en-US" dirty="0"/>
              <a:t>("Motion detected!");</a:t>
            </a:r>
            <a:br>
              <a:rPr lang="en-US" dirty="0"/>
            </a:br>
            <a:r>
              <a:rPr lang="en-US" dirty="0"/>
              <a:t>delay(100);</a:t>
            </a:r>
            <a:br>
              <a:rPr lang="en-US" dirty="0"/>
            </a:br>
            <a:r>
              <a:rPr lang="en-US" dirty="0"/>
              <a:t>} </a:t>
            </a:r>
            <a:br>
              <a:rPr lang="en-US" dirty="0"/>
            </a:br>
            <a:r>
              <a:rPr lang="en-US" dirty="0"/>
              <a:t>else{</a:t>
            </a:r>
            <a:br>
              <a:rPr lang="en-US" dirty="0"/>
            </a:b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HIGH); // Turn the LED off by making the voltage HIGH</a:t>
            </a:r>
            <a:br>
              <a:rPr lang="en-US" dirty="0"/>
            </a:b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buzzer,LOW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Serial.println</a:t>
            </a:r>
            <a:r>
              <a:rPr lang="en-US" dirty="0"/>
              <a:t>("Motion Absent");</a:t>
            </a:r>
            <a:br>
              <a:rPr lang="en-US" dirty="0"/>
            </a:br>
            <a:r>
              <a:rPr lang="en-US" dirty="0"/>
              <a:t>delay(100); // Wait for two seconds (to demonstrate the active low LED)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if (! </a:t>
            </a:r>
            <a:r>
              <a:rPr lang="en-US" dirty="0" err="1"/>
              <a:t>pirsensor.publish</a:t>
            </a:r>
            <a:r>
              <a:rPr lang="en-US" dirty="0"/>
              <a:t>(state)) //This condition is used to publish the Variable state on </a:t>
            </a:r>
            <a:r>
              <a:rPr lang="en-US" dirty="0" err="1"/>
              <a:t>adafruit</a:t>
            </a:r>
            <a:r>
              <a:rPr lang="en-US" dirty="0"/>
              <a:t> IO. Change </a:t>
            </a:r>
            <a:r>
              <a:rPr lang="en-US" dirty="0" err="1"/>
              <a:t>thevariable</a:t>
            </a:r>
            <a:r>
              <a:rPr lang="en-US" dirty="0"/>
              <a:t> according to yours.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/>
              <a:t>delay(1000); 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Adafruit_MQTT_Subscribe</a:t>
            </a:r>
            <a:r>
              <a:rPr lang="en-US" dirty="0"/>
              <a:t> * subscription;</a:t>
            </a:r>
            <a:br>
              <a:rPr lang="en-US"/>
            </a:b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844" y="285728"/>
            <a:ext cx="8543956" cy="6215106"/>
          </a:xfrm>
        </p:spPr>
        <p:txBody>
          <a:bodyPr>
            <a:normAutofit fontScale="62500" lnSpcReduction="2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MQTT_connect</a:t>
            </a:r>
            <a:r>
              <a:rPr lang="en-US" dirty="0"/>
              <a:t>() // This little section of code here is how MQQT Protocol sends the data to the server.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int8_t ret;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Stop if already connected.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mqtt.connected</a:t>
            </a:r>
            <a:r>
              <a:rPr lang="en-US" dirty="0"/>
              <a:t>())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return;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uint8_t retries = 3;</a:t>
            </a:r>
            <a:br>
              <a:rPr lang="en-US" dirty="0"/>
            </a:br>
            <a:r>
              <a:rPr lang="en-US" dirty="0"/>
              <a:t>while ((ret = </a:t>
            </a:r>
            <a:r>
              <a:rPr lang="en-US" dirty="0" err="1"/>
              <a:t>mqtt.connect</a:t>
            </a:r>
            <a:r>
              <a:rPr lang="en-US" dirty="0"/>
              <a:t>()) != 0) // connect will return 0 for connected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mqtt.disconnect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delay(5000); // wait 5 seconds</a:t>
            </a:r>
            <a:br>
              <a:rPr lang="en-US" dirty="0"/>
            </a:br>
            <a:r>
              <a:rPr lang="en-US" dirty="0"/>
              <a:t>retries--;</a:t>
            </a:r>
            <a:br>
              <a:rPr lang="en-US" dirty="0"/>
            </a:br>
            <a:r>
              <a:rPr lang="en-US" dirty="0"/>
              <a:t>if (retries == 0)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 basically die and wait for WDT to reset me</a:t>
            </a:r>
            <a:br>
              <a:rPr lang="en-US" dirty="0"/>
            </a:br>
            <a:r>
              <a:rPr lang="en-US" dirty="0"/>
              <a:t>while (1);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571480"/>
            <a:ext cx="8158162" cy="5643602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if (!</a:t>
            </a:r>
            <a:r>
              <a:rPr lang="en-US" sz="4800" dirty="0" err="1"/>
              <a:t>strcmp</a:t>
            </a:r>
            <a:r>
              <a:rPr lang="en-US" sz="4800" dirty="0"/>
              <a:t>((char*) </a:t>
            </a:r>
            <a:r>
              <a:rPr lang="en-US" sz="4800" dirty="0" err="1"/>
              <a:t>LED.lastread</a:t>
            </a:r>
            <a:r>
              <a:rPr lang="en-US" sz="4800" dirty="0"/>
              <a:t>, "OFF"))</a:t>
            </a:r>
            <a:br>
              <a:rPr lang="en-US" sz="4800" dirty="0"/>
            </a:br>
            <a:r>
              <a:rPr lang="en-US" sz="4800" dirty="0"/>
              <a:t>{</a:t>
            </a:r>
            <a:br>
              <a:rPr lang="en-US" sz="4800" dirty="0"/>
            </a:br>
            <a:r>
              <a:rPr lang="en-US" sz="4800" dirty="0" err="1"/>
              <a:t>digitalWrite</a:t>
            </a:r>
            <a:r>
              <a:rPr lang="en-US" sz="4800" dirty="0"/>
              <a:t>(</a:t>
            </a:r>
            <a:r>
              <a:rPr lang="en-US" sz="4800" dirty="0" err="1"/>
              <a:t>ledPin</a:t>
            </a:r>
            <a:r>
              <a:rPr lang="en-US" sz="4800" dirty="0"/>
              <a:t>, HIGH);</a:t>
            </a:r>
            <a:br>
              <a:rPr lang="en-US" sz="4800" dirty="0"/>
            </a:br>
            <a:r>
              <a:rPr lang="en-US" sz="4800" dirty="0"/>
              <a:t>}</a:t>
            </a:r>
            <a:br>
              <a:rPr lang="en-US" sz="4800" dirty="0"/>
            </a:br>
            <a:r>
              <a:rPr lang="en-US" sz="4800" dirty="0"/>
              <a:t>if (!</a:t>
            </a:r>
            <a:r>
              <a:rPr lang="en-US" sz="4800" dirty="0" err="1"/>
              <a:t>strcmp</a:t>
            </a:r>
            <a:r>
              <a:rPr lang="en-US" sz="4800" dirty="0"/>
              <a:t>((char*) </a:t>
            </a:r>
            <a:r>
              <a:rPr lang="en-US" sz="4800" dirty="0" err="1"/>
              <a:t>LED.lastread</a:t>
            </a:r>
            <a:r>
              <a:rPr lang="en-US" sz="4800" dirty="0"/>
              <a:t>, "ON"))</a:t>
            </a:r>
            <a:br>
              <a:rPr lang="en-US" sz="4800" dirty="0"/>
            </a:br>
            <a:r>
              <a:rPr lang="en-US" sz="4800" dirty="0"/>
              <a:t>{</a:t>
            </a:r>
            <a:br>
              <a:rPr lang="en-US" sz="4800" dirty="0"/>
            </a:br>
            <a:r>
              <a:rPr lang="en-US" sz="4800" dirty="0" err="1"/>
              <a:t>digitalWrite</a:t>
            </a:r>
            <a:r>
              <a:rPr lang="en-US" sz="4800" dirty="0"/>
              <a:t>(</a:t>
            </a:r>
            <a:r>
              <a:rPr lang="en-US" sz="4800" dirty="0" err="1"/>
              <a:t>ledPin</a:t>
            </a:r>
            <a:r>
              <a:rPr lang="en-US" sz="4800" dirty="0"/>
              <a:t>, LOW);</a:t>
            </a:r>
            <a:br>
              <a:rPr lang="en-US" sz="4800" dirty="0"/>
            </a:br>
            <a:r>
              <a:rPr lang="en-US" sz="4800" dirty="0"/>
              <a:t>}</a:t>
            </a:r>
            <a:br>
              <a:rPr lang="en-US" sz="4800" dirty="0"/>
            </a:br>
            <a:r>
              <a:rPr lang="en-US" sz="4800" dirty="0"/>
              <a:t>}</a:t>
            </a:r>
            <a:br>
              <a:rPr lang="en-US" sz="4800" dirty="0"/>
            </a:br>
            <a:r>
              <a:rPr lang="en-US" sz="4800" dirty="0"/>
              <a:t>}</a:t>
            </a:r>
            <a:br>
              <a:rPr lang="en-US" sz="4800" dirty="0"/>
            </a:br>
            <a:r>
              <a:rPr lang="en-US" sz="4800" dirty="0"/>
              <a:t>}</a:t>
            </a:r>
            <a:br>
              <a:rPr lang="en-US" sz="4800" dirty="0"/>
            </a:br>
            <a:r>
              <a:rPr lang="en-US" sz="4800" dirty="0"/>
              <a:t>void </a:t>
            </a:r>
            <a:r>
              <a:rPr lang="en-US" sz="4800" dirty="0" err="1"/>
              <a:t>MQTT_connect</a:t>
            </a:r>
            <a:r>
              <a:rPr lang="en-US" sz="4800" dirty="0"/>
              <a:t>() // This little section of code here is how MQQT Protocol sends the data to the server.</a:t>
            </a:r>
            <a:br>
              <a:rPr lang="en-US" sz="4800" dirty="0"/>
            </a:br>
            <a:r>
              <a:rPr lang="en-US" sz="4800" dirty="0"/>
              <a:t>{</a:t>
            </a:r>
            <a:br>
              <a:rPr lang="en-US" sz="4800" dirty="0"/>
            </a:br>
            <a:r>
              <a:rPr lang="en-US" sz="4800" dirty="0"/>
              <a:t>int8_t ret;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// Stop if already connected.</a:t>
            </a:r>
            <a:br>
              <a:rPr lang="en-US" sz="4800" dirty="0"/>
            </a:br>
            <a:r>
              <a:rPr lang="en-US" sz="4800" dirty="0"/>
              <a:t>if (</a:t>
            </a:r>
            <a:r>
              <a:rPr lang="en-US" sz="4800" dirty="0" err="1"/>
              <a:t>mqtt.connected</a:t>
            </a:r>
            <a:r>
              <a:rPr lang="en-US" sz="4800" dirty="0"/>
              <a:t>()) </a:t>
            </a:r>
            <a:br>
              <a:rPr lang="en-US" sz="4800" dirty="0"/>
            </a:br>
            <a:r>
              <a:rPr lang="en-US" sz="4800" dirty="0"/>
              <a:t>{</a:t>
            </a:r>
            <a:br>
              <a:rPr lang="en-US" sz="4800" dirty="0"/>
            </a:br>
            <a:r>
              <a:rPr lang="en-US" sz="4800" dirty="0"/>
              <a:t>return;</a:t>
            </a:r>
            <a:br>
              <a:rPr lang="en-US" sz="4800" dirty="0"/>
            </a:br>
            <a:r>
              <a:rPr lang="en-US" sz="4800" dirty="0"/>
              <a:t>}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uint8_t retries = 3;</a:t>
            </a:r>
            <a:br>
              <a:rPr lang="en-US" sz="4800" dirty="0"/>
            </a:br>
            <a:r>
              <a:rPr lang="en-US" sz="4800" dirty="0"/>
              <a:t>while ((ret = </a:t>
            </a:r>
            <a:r>
              <a:rPr lang="en-US" sz="4800" dirty="0" err="1"/>
              <a:t>mqtt.connect</a:t>
            </a:r>
            <a:r>
              <a:rPr lang="en-US" sz="4800" dirty="0"/>
              <a:t>()) != 0) // connect will return 0 for connected</a:t>
            </a:r>
            <a:br>
              <a:rPr lang="en-US" sz="4800" dirty="0"/>
            </a:br>
            <a:r>
              <a:rPr lang="en-US" sz="4800" dirty="0"/>
              <a:t>{ 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 err="1"/>
              <a:t>mqtt.disconnect</a:t>
            </a:r>
            <a:r>
              <a:rPr lang="en-US" sz="4800" dirty="0"/>
              <a:t>();</a:t>
            </a:r>
            <a:br>
              <a:rPr lang="en-US" sz="4800" dirty="0"/>
            </a:br>
            <a:r>
              <a:rPr lang="en-US" sz="4800" dirty="0"/>
              <a:t>delay(5000); // wait 5 seconds</a:t>
            </a:r>
            <a:br>
              <a:rPr lang="en-US" sz="4800" dirty="0"/>
            </a:br>
            <a:r>
              <a:rPr lang="en-US" sz="4800" dirty="0"/>
              <a:t>retries--;</a:t>
            </a:r>
            <a:br>
              <a:rPr lang="en-US" sz="4800" dirty="0"/>
            </a:br>
            <a:r>
              <a:rPr lang="en-US" sz="4800" dirty="0"/>
              <a:t>if (retries == 0) </a:t>
            </a:r>
            <a:br>
              <a:rPr lang="en-US" sz="4800" dirty="0"/>
            </a:br>
            <a:r>
              <a:rPr lang="en-US" sz="4800" dirty="0"/>
              <a:t>{</a:t>
            </a:r>
            <a:br>
              <a:rPr lang="en-US" sz="4800" dirty="0"/>
            </a:br>
            <a:r>
              <a:rPr lang="en-US" sz="4800" dirty="0"/>
              <a:t>// basically die and wait for WDT to reset me</a:t>
            </a:r>
            <a:br>
              <a:rPr lang="en-US" sz="4800" dirty="0"/>
            </a:br>
            <a:r>
              <a:rPr lang="en-US" sz="4800" dirty="0"/>
              <a:t>while (1);}}</a:t>
            </a:r>
            <a:br>
              <a:rPr lang="en-US" sz="4800" dirty="0"/>
            </a:br>
            <a:r>
              <a:rPr lang="en-US" sz="48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571480"/>
            <a:ext cx="8472518" cy="543581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MQTT_connect</a:t>
            </a:r>
            <a:r>
              <a:rPr lang="en-US" dirty="0"/>
              <a:t>() // This little section of code here is how MQQT Protocol sends the data to the server.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int8_t ret;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 Stop if already connected.</a:t>
            </a:r>
            <a:br>
              <a:rPr lang="en-US" dirty="0"/>
            </a:br>
            <a:r>
              <a:rPr lang="en-US" dirty="0"/>
              <a:t>if (</a:t>
            </a:r>
            <a:r>
              <a:rPr lang="en-US" dirty="0" err="1"/>
              <a:t>mqtt.connected</a:t>
            </a:r>
            <a:r>
              <a:rPr lang="en-US" dirty="0"/>
              <a:t>())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return;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uint8_t retries = 3;</a:t>
            </a:r>
            <a:br>
              <a:rPr lang="en-US" dirty="0"/>
            </a:br>
            <a:r>
              <a:rPr lang="en-US" dirty="0"/>
              <a:t>while ((ret = </a:t>
            </a:r>
            <a:r>
              <a:rPr lang="en-US" dirty="0" err="1"/>
              <a:t>mqtt.connect</a:t>
            </a:r>
            <a:r>
              <a:rPr lang="en-US" dirty="0"/>
              <a:t>()) != 0) // connect will return 0 for connected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mqtt.disconnect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delay(5000); // wait 5 seconds</a:t>
            </a:r>
            <a:br>
              <a:rPr lang="en-US" dirty="0"/>
            </a:br>
            <a:r>
              <a:rPr lang="en-US" dirty="0"/>
              <a:t>retries--;</a:t>
            </a:r>
            <a:br>
              <a:rPr lang="en-US" dirty="0"/>
            </a:br>
            <a:r>
              <a:rPr lang="en-US" dirty="0"/>
              <a:t>if (retries == 0) 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// basically die and wait for WDT to reset me</a:t>
            </a:r>
            <a:br>
              <a:rPr lang="en-US" dirty="0"/>
            </a:br>
            <a:r>
              <a:rPr lang="en-US" dirty="0"/>
              <a:t>while (1);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This is how the </a:t>
            </a:r>
            <a:r>
              <a:rPr lang="en-GB" sz="3600" dirty="0" err="1"/>
              <a:t>NodeMCU</a:t>
            </a:r>
            <a:r>
              <a:rPr lang="en-GB" sz="3600" dirty="0"/>
              <a:t> based Motion detector </a:t>
            </a:r>
            <a:r>
              <a:rPr lang="en-GB" sz="3600" dirty="0" err="1"/>
              <a:t>IoT</a:t>
            </a:r>
            <a:r>
              <a:rPr lang="en-GB" sz="3600" dirty="0"/>
              <a:t> project works, you can add killer lasers, zapper, and all kinds of cool stuff with it .You can also add a notification option or emergency call feature if the alarm gets triggered at a certain time.</a:t>
            </a:r>
            <a:endParaRPr 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500042"/>
            <a:ext cx="8072494" cy="2071702"/>
          </a:xfrm>
        </p:spPr>
        <p:txBody>
          <a:bodyPr/>
          <a:lstStyle/>
          <a:p>
            <a:pPr algn="ctr"/>
            <a:r>
              <a:rPr lang="en-IN" dirty="0"/>
              <a:t>GROUP MEMBERS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85850" y="3228536"/>
            <a:ext cx="10358510" cy="1752600"/>
          </a:xfrm>
        </p:spPr>
        <p:txBody>
          <a:bodyPr vert="horz" lIns="0" tIns="45720" rIns="18288" bIns="45720" anchor="t">
            <a:normAutofit fontScale="92500" lnSpcReduction="10000"/>
          </a:bodyPr>
          <a:lstStyle/>
          <a:p>
            <a:pPr algn="ctr"/>
            <a:r>
              <a:rPr lang="en-IN" dirty="0"/>
              <a:t>44: TEENA S</a:t>
            </a:r>
          </a:p>
          <a:p>
            <a:pPr algn="ctr"/>
            <a:r>
              <a:rPr lang="en-IN" dirty="0"/>
              <a:t>50: SIRI VARSHINI</a:t>
            </a:r>
          </a:p>
          <a:p>
            <a:pPr algn="ctr"/>
            <a:r>
              <a:rPr lang="en-IN" dirty="0"/>
              <a:t>52: MANASA MURALI</a:t>
            </a:r>
          </a:p>
          <a:p>
            <a:pPr algn="ctr"/>
            <a:r>
              <a:rPr lang="en-IN" dirty="0"/>
              <a:t>57: KANIMOZHI HARSHINI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 this project, we will learn about how to use the </a:t>
            </a:r>
            <a:r>
              <a:rPr lang="en-GB" sz="3200" dirty="0" err="1"/>
              <a:t>Adafruit</a:t>
            </a:r>
            <a:r>
              <a:rPr lang="en-GB" sz="3200" dirty="0"/>
              <a:t> IO platform to record, analyze, and control the live data on the cloud. You can upload, display, and monitor your data over the internet and make your project </a:t>
            </a:r>
            <a:r>
              <a:rPr lang="en-GB" sz="3200" dirty="0" err="1"/>
              <a:t>IoT</a:t>
            </a:r>
            <a:r>
              <a:rPr lang="en-GB" sz="3200" dirty="0"/>
              <a:t> enabled. You can even control motors, buzzers, and sensors using it.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</a:t>
            </a:r>
            <a:endParaRPr lang="en-US" dirty="0"/>
          </a:p>
        </p:txBody>
      </p:sp>
      <p:pic>
        <p:nvPicPr>
          <p:cNvPr id="1028" name="Picture 4" descr="NodeMCU and PIR Sensor Circuit Diagram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500174"/>
            <a:ext cx="3202462" cy="45424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20" y="571480"/>
            <a:ext cx="8534400" cy="758952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US" sz="5300" b="1" dirty="0"/>
              <a:t>Components Required</a:t>
            </a:r>
            <a:br>
              <a:rPr lang="en-US" b="1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err="1">
                <a:solidFill>
                  <a:srgbClr val="FF0000"/>
                </a:solidFill>
                <a:hlinkClick r:id="rId2" tooltip="NodeMCU"/>
              </a:rPr>
              <a:t>NodeMCU</a:t>
            </a:r>
            <a:r>
              <a:rPr lang="en-US" sz="3200" dirty="0">
                <a:solidFill>
                  <a:srgbClr val="FF0000"/>
                </a:solidFill>
                <a:hlinkClick r:id="rId2" tooltip="NodeMCU"/>
              </a:rPr>
              <a:t> ESP8266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rgbClr val="FF0000"/>
                </a:solidFill>
                <a:hlinkClick r:id="rId3" tooltip="USB to MicroUSB Cable"/>
              </a:rPr>
              <a:t>USB B type Data Cable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rgbClr val="FF0000"/>
                </a:solidFill>
                <a:hlinkClick r:id="rId4" tooltip="PIR Sensor"/>
              </a:rPr>
              <a:t>PIR (Passive Infrared) Sensor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 err="1">
                <a:solidFill>
                  <a:srgbClr val="FF0000"/>
                </a:solidFill>
                <a:hlinkClick r:id="rId5" tooltip="Piezo Buzzer"/>
              </a:rPr>
              <a:t>Piezo</a:t>
            </a:r>
            <a:r>
              <a:rPr lang="en-US" sz="3200" dirty="0">
                <a:solidFill>
                  <a:srgbClr val="FF0000"/>
                </a:solidFill>
                <a:hlinkClick r:id="rId5" tooltip="Piezo Buzzer"/>
              </a:rPr>
              <a:t> buzzer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rgbClr val="FF0000"/>
                </a:solidFill>
                <a:hlinkClick r:id="rId6" tooltip="Jumper wires"/>
              </a:rPr>
              <a:t>Jumper Wires</a:t>
            </a:r>
            <a:endParaRPr lang="en-US" sz="32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200" dirty="0">
                <a:solidFill>
                  <a:srgbClr val="FF0000"/>
                </a:solidFill>
                <a:hlinkClick r:id="rId7" tooltip="Breadboard"/>
              </a:rPr>
              <a:t>Breadboard</a:t>
            </a:r>
            <a:endParaRPr lang="en-US" sz="3200" dirty="0">
              <a:solidFill>
                <a:srgbClr val="FF0000"/>
              </a:solidFill>
            </a:endParaRPr>
          </a:p>
          <a:p>
            <a:pPr lvl="3">
              <a:buNone/>
            </a:pPr>
            <a:endParaRPr lang="en-GB" sz="3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NODE MCU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  </a:t>
            </a:r>
            <a:r>
              <a:rPr lang="en-GB" dirty="0" err="1"/>
              <a:t>NodeMCU</a:t>
            </a:r>
            <a:r>
              <a:rPr lang="en-GB" dirty="0"/>
              <a:t> is an open-source firmware and development kit that helps you to prototype or builds </a:t>
            </a:r>
            <a:r>
              <a:rPr lang="en-GB" dirty="0" err="1"/>
              <a:t>IoT</a:t>
            </a:r>
            <a:r>
              <a:rPr lang="en-GB" dirty="0"/>
              <a:t> products. It includes firmware that runs on the ESP8266 Wi-Fi </a:t>
            </a:r>
            <a:r>
              <a:rPr lang="en-GB" dirty="0" err="1"/>
              <a:t>SoC</a:t>
            </a:r>
            <a:r>
              <a:rPr lang="en-GB" dirty="0"/>
              <a:t> from </a:t>
            </a:r>
            <a:r>
              <a:rPr lang="en-GB" dirty="0" err="1"/>
              <a:t>Espressif</a:t>
            </a:r>
            <a:r>
              <a:rPr lang="en-GB" dirty="0"/>
              <a:t> Systems, and hardware which is based on the ESP-12 module. The firmware uses the </a:t>
            </a:r>
            <a:r>
              <a:rPr lang="en-GB" dirty="0" err="1"/>
              <a:t>Lua</a:t>
            </a:r>
            <a:r>
              <a:rPr lang="en-GB" dirty="0"/>
              <a:t> scripting language. It is based on the </a:t>
            </a:r>
            <a:r>
              <a:rPr lang="en-GB" dirty="0" err="1"/>
              <a:t>eLua</a:t>
            </a:r>
            <a:r>
              <a:rPr lang="en-GB" dirty="0"/>
              <a:t> project and built on the </a:t>
            </a:r>
            <a:r>
              <a:rPr lang="en-GB" dirty="0" err="1"/>
              <a:t>Espressif</a:t>
            </a:r>
            <a:r>
              <a:rPr lang="en-GB" dirty="0"/>
              <a:t> Non-OS SDK for ESP8266.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MQTT is a standards-based messaging protocol, or set of rules, used for machine-to-machine communication. Smart sensors, </a:t>
            </a:r>
            <a:r>
              <a:rPr lang="en-GB" dirty="0" err="1"/>
              <a:t>wearables</a:t>
            </a:r>
            <a:r>
              <a:rPr lang="en-GB" dirty="0"/>
              <a:t>, and other Internet of Things (</a:t>
            </a:r>
            <a:r>
              <a:rPr lang="en-GB" dirty="0" err="1"/>
              <a:t>IoT</a:t>
            </a:r>
            <a:r>
              <a:rPr lang="en-GB" dirty="0"/>
              <a:t>) devices typically have to transmit and receive data over a resource-constrained network with limited bandwidth. These </a:t>
            </a:r>
            <a:r>
              <a:rPr lang="en-GB" dirty="0" err="1"/>
              <a:t>IoT</a:t>
            </a:r>
            <a:r>
              <a:rPr lang="en-GB" dirty="0"/>
              <a:t> devices use MQTT for data transmission, as it is easy to implement and can communicate </a:t>
            </a:r>
            <a:r>
              <a:rPr lang="en-GB" dirty="0" err="1"/>
              <a:t>IoT</a:t>
            </a:r>
            <a:r>
              <a:rPr lang="en-GB" dirty="0"/>
              <a:t> data efficiently. MQTT supports messaging between devices to the cloud and the cloud to the device.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MQTT?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the principle behind MQTT?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MQTT protocol works on the principles of the publish/subscribe model. In traditional network communication, clients and servers communicate with each other directly. The clients request resources or data from the server, then the server processes and sends back a response. However, MQTT uses a publish/subscribe pattern to decouple the message sender (publisher) from the message receiver (subscriber). Instead, a third component, called a message broker, handles the communication between publishers and subscribers.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507862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#include &lt;ESP8266WiFi.h&gt;</a:t>
            </a:r>
            <a:br>
              <a:rPr lang="en-US" dirty="0"/>
            </a:br>
            <a:r>
              <a:rPr lang="en-US" dirty="0"/>
              <a:t>#include "</a:t>
            </a:r>
            <a:r>
              <a:rPr lang="en-US" dirty="0" err="1"/>
              <a:t>Adafruit_MQTT.h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#include "</a:t>
            </a:r>
            <a:r>
              <a:rPr lang="en-US" dirty="0" err="1"/>
              <a:t>Adafruit_MQTT_Client.h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const char *</a:t>
            </a:r>
            <a:r>
              <a:rPr lang="en-US" dirty="0" err="1"/>
              <a:t>ssid</a:t>
            </a:r>
            <a:r>
              <a:rPr lang="en-US" dirty="0"/>
              <a:t> =“OPPO K10 5G"; // Enter your </a:t>
            </a:r>
            <a:r>
              <a:rPr lang="en-US" dirty="0" err="1"/>
              <a:t>WiFi</a:t>
            </a:r>
            <a:r>
              <a:rPr lang="en-US" dirty="0"/>
              <a:t> Name</a:t>
            </a:r>
            <a:br>
              <a:rPr lang="en-US" dirty="0"/>
            </a:br>
            <a:r>
              <a:rPr lang="en-US" dirty="0"/>
              <a:t>const char *pass = “varshini05"; // Enter your </a:t>
            </a:r>
            <a:r>
              <a:rPr lang="en-US" dirty="0" err="1"/>
              <a:t>WiFi</a:t>
            </a:r>
            <a:r>
              <a:rPr lang="en-US" dirty="0"/>
              <a:t> Password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WiFiClient</a:t>
            </a:r>
            <a:r>
              <a:rPr lang="en-US" dirty="0"/>
              <a:t> client;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#define MQTT_SERV "io.adafruit.com"</a:t>
            </a:r>
            <a:br>
              <a:rPr lang="en-US" dirty="0"/>
            </a:br>
            <a:r>
              <a:rPr lang="en-US" dirty="0"/>
              <a:t>#define MQTT_PORT 1883</a:t>
            </a:r>
            <a:br>
              <a:rPr lang="en-US" dirty="0"/>
            </a:br>
            <a:r>
              <a:rPr lang="en-US" dirty="0"/>
              <a:t>#define MQTT_NAME “</a:t>
            </a:r>
            <a:r>
              <a:rPr lang="en-US" dirty="0" err="1"/>
              <a:t>eslproject</a:t>
            </a:r>
            <a:r>
              <a:rPr lang="en-US" dirty="0"/>
              <a:t>" // Your </a:t>
            </a:r>
            <a:r>
              <a:rPr lang="en-US" dirty="0" err="1"/>
              <a:t>Adafruit</a:t>
            </a:r>
            <a:r>
              <a:rPr lang="en-US" dirty="0"/>
              <a:t> IO Username</a:t>
            </a:r>
            <a:br>
              <a:rPr lang="en-US" dirty="0"/>
            </a:br>
            <a:r>
              <a:rPr lang="en-US" dirty="0"/>
              <a:t>#define MQTT_PASS "aio_MuQp53T3gaPG5i7qvFbS4x6fObsc" // </a:t>
            </a:r>
            <a:r>
              <a:rPr lang="en-US" dirty="0" err="1"/>
              <a:t>Adafruit</a:t>
            </a:r>
            <a:r>
              <a:rPr lang="en-US" dirty="0"/>
              <a:t> IO AIO key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const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ledPin</a:t>
            </a:r>
            <a:r>
              <a:rPr lang="en-US" dirty="0"/>
              <a:t> = D5;</a:t>
            </a:r>
            <a:br>
              <a:rPr lang="en-US" dirty="0"/>
            </a:br>
            <a:r>
              <a:rPr lang="en-US" dirty="0"/>
              <a:t>const </a:t>
            </a:r>
            <a:r>
              <a:rPr lang="en-US" dirty="0" err="1"/>
              <a:t>int</a:t>
            </a:r>
            <a:r>
              <a:rPr lang="en-US" dirty="0"/>
              <a:t> sensor = D2;</a:t>
            </a:r>
            <a:br>
              <a:rPr lang="en-US" dirty="0"/>
            </a:br>
            <a:r>
              <a:rPr lang="en-US" dirty="0"/>
              <a:t>const </a:t>
            </a:r>
            <a:r>
              <a:rPr lang="en-US" dirty="0" err="1"/>
              <a:t>int</a:t>
            </a:r>
            <a:r>
              <a:rPr lang="en-US" dirty="0"/>
              <a:t> buzzer = D6; // Here we are defining the pins which we will use to connect our sensors, LED and Buzzer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//Set up the feed you're publishing to</a:t>
            </a:r>
            <a:br>
              <a:rPr lang="en-US" dirty="0"/>
            </a:br>
            <a:r>
              <a:rPr lang="en-US" dirty="0" err="1"/>
              <a:t>Adafruit_MQTT_Client</a:t>
            </a:r>
            <a:r>
              <a:rPr lang="en-US" dirty="0"/>
              <a:t> </a:t>
            </a:r>
            <a:r>
              <a:rPr lang="en-US" dirty="0" err="1"/>
              <a:t>mqtt</a:t>
            </a:r>
            <a:r>
              <a:rPr lang="en-US" dirty="0"/>
              <a:t>(&amp;client, MQTT_SERV, MQTT_PORT, MQTT_NAME, MQTT_PASS);</a:t>
            </a:r>
            <a:br>
              <a:rPr lang="en-US" dirty="0"/>
            </a:br>
            <a:r>
              <a:rPr lang="en-US" dirty="0" err="1"/>
              <a:t>Adafruit_MQTT_Publish</a:t>
            </a:r>
            <a:r>
              <a:rPr lang="en-US" dirty="0"/>
              <a:t> </a:t>
            </a:r>
            <a:r>
              <a:rPr lang="en-US" dirty="0" err="1"/>
              <a:t>pirsensor</a:t>
            </a:r>
            <a:r>
              <a:rPr lang="en-US" dirty="0"/>
              <a:t> = </a:t>
            </a:r>
            <a:r>
              <a:rPr lang="en-US" dirty="0" err="1"/>
              <a:t>Adafruit_MQTT_Publish</a:t>
            </a:r>
            <a:r>
              <a:rPr lang="en-US" dirty="0"/>
              <a:t>(&amp;</a:t>
            </a:r>
            <a:r>
              <a:rPr lang="en-US" dirty="0" err="1"/>
              <a:t>mqtt,MQTT_NAME</a:t>
            </a:r>
            <a:r>
              <a:rPr lang="en-US" dirty="0"/>
              <a:t> "/f/</a:t>
            </a:r>
            <a:r>
              <a:rPr lang="en-US" dirty="0" err="1"/>
              <a:t>pirsensor</a:t>
            </a:r>
            <a:r>
              <a:rPr lang="en-US" dirty="0"/>
              <a:t>"); // </a:t>
            </a:r>
            <a:r>
              <a:rPr lang="en-US" dirty="0" err="1"/>
              <a:t>pirsensor</a:t>
            </a:r>
            <a:r>
              <a:rPr lang="en-US" dirty="0"/>
              <a:t> is the </a:t>
            </a:r>
            <a:r>
              <a:rPr lang="en-US" dirty="0" err="1"/>
              <a:t>Adafruit</a:t>
            </a:r>
            <a:r>
              <a:rPr lang="en-US" dirty="0"/>
              <a:t> IO feed name where you will publish your data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Adafruit_MQTT_Subscribe</a:t>
            </a:r>
            <a:r>
              <a:rPr lang="en-US" dirty="0"/>
              <a:t> LED = </a:t>
            </a:r>
            <a:r>
              <a:rPr lang="en-US" dirty="0" err="1"/>
              <a:t>Adafruit_MQTT_Subscribe</a:t>
            </a:r>
            <a:r>
              <a:rPr lang="en-US" dirty="0"/>
              <a:t>(&amp;</a:t>
            </a:r>
            <a:r>
              <a:rPr lang="en-US" dirty="0" err="1"/>
              <a:t>mqtt</a:t>
            </a:r>
            <a:r>
              <a:rPr lang="en-US" dirty="0"/>
              <a:t>, MQTT_NAME "/f/LED"); //Set up the feed you're subscribing to from </a:t>
            </a:r>
            <a:r>
              <a:rPr lang="en-US" dirty="0" err="1"/>
              <a:t>Adafruit</a:t>
            </a:r>
            <a:r>
              <a:rPr lang="en-US" dirty="0"/>
              <a:t> IO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928670"/>
            <a:ext cx="8401080" cy="507862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void setup()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 err="1"/>
              <a:t>Serial.begin</a:t>
            </a:r>
            <a:r>
              <a:rPr lang="en-US" dirty="0"/>
              <a:t>(115200);</a:t>
            </a:r>
            <a:br>
              <a:rPr lang="en-US" dirty="0"/>
            </a:br>
            <a:r>
              <a:rPr lang="en-US" dirty="0"/>
              <a:t>delay(10);</a:t>
            </a:r>
            <a:br>
              <a:rPr lang="en-US" dirty="0"/>
            </a:br>
            <a:r>
              <a:rPr lang="en-US" dirty="0" err="1"/>
              <a:t>mqtt.subscribe</a:t>
            </a:r>
            <a:r>
              <a:rPr lang="en-US" dirty="0"/>
              <a:t>(&amp;LED); //To start the communication between the </a:t>
            </a:r>
            <a:r>
              <a:rPr lang="en-US" dirty="0" err="1"/>
              <a:t>NodeMCU</a:t>
            </a:r>
            <a:r>
              <a:rPr lang="en-US" dirty="0"/>
              <a:t> and </a:t>
            </a:r>
            <a:r>
              <a:rPr lang="en-US" dirty="0" err="1"/>
              <a:t>Adafruit</a:t>
            </a:r>
            <a:r>
              <a:rPr lang="en-US" dirty="0"/>
              <a:t> IO</a:t>
            </a:r>
            <a:br>
              <a:rPr lang="en-US" dirty="0"/>
            </a:br>
            <a:r>
              <a:rPr lang="en-US" dirty="0" err="1"/>
              <a:t>pinMode</a:t>
            </a:r>
            <a:r>
              <a:rPr lang="en-US" dirty="0"/>
              <a:t>(buzzer, OUTPUT);</a:t>
            </a:r>
            <a:br>
              <a:rPr lang="en-US" dirty="0"/>
            </a:b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OUTPUT); // The declaration of </a:t>
            </a:r>
            <a:r>
              <a:rPr lang="en-US" dirty="0" err="1"/>
              <a:t>PinMode</a:t>
            </a:r>
            <a:r>
              <a:rPr lang="en-US" dirty="0"/>
              <a:t> of the </a:t>
            </a:r>
            <a:r>
              <a:rPr lang="en-US" dirty="0" err="1"/>
              <a:t>NodeMCu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Serial.println</a:t>
            </a:r>
            <a:r>
              <a:rPr lang="en-US" dirty="0"/>
              <a:t>("Connecting to ");</a:t>
            </a:r>
            <a:br>
              <a:rPr lang="en-US" dirty="0"/>
            </a:b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ssid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WiFi.begin</a:t>
            </a:r>
            <a:r>
              <a:rPr lang="en-US" dirty="0"/>
              <a:t>(</a:t>
            </a:r>
            <a:r>
              <a:rPr lang="en-US" dirty="0" err="1"/>
              <a:t>ssid</a:t>
            </a:r>
            <a:r>
              <a:rPr lang="en-US" dirty="0"/>
              <a:t>, pass); // Here the </a:t>
            </a:r>
            <a:r>
              <a:rPr lang="en-US" dirty="0" err="1"/>
              <a:t>NodeMCU</a:t>
            </a:r>
            <a:r>
              <a:rPr lang="en-US" dirty="0"/>
              <a:t> ESP8266 will try to connect to the </a:t>
            </a:r>
            <a:r>
              <a:rPr lang="en-US" dirty="0" err="1"/>
              <a:t>wifi</a:t>
            </a:r>
            <a:r>
              <a:rPr lang="en-US" dirty="0"/>
              <a:t> with the ID and Password you have provided</a:t>
            </a:r>
            <a:br>
              <a:rPr lang="en-US" dirty="0"/>
            </a:br>
            <a:r>
              <a:rPr lang="en-US" dirty="0"/>
              <a:t>while (</a:t>
            </a:r>
            <a:r>
              <a:rPr lang="en-US" dirty="0" err="1"/>
              <a:t>WiFi.status</a:t>
            </a:r>
            <a:r>
              <a:rPr lang="en-US" dirty="0"/>
              <a:t>() != WL_CONNECTED)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delay(500);</a:t>
            </a:r>
            <a:br>
              <a:rPr lang="en-US" dirty="0"/>
            </a:br>
            <a:r>
              <a:rPr lang="en-US" dirty="0" err="1"/>
              <a:t>Serial.print</a:t>
            </a:r>
            <a:r>
              <a:rPr lang="en-US" dirty="0"/>
              <a:t>("."); // this piece will print "....." till not connected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Serial.println</a:t>
            </a:r>
            <a:r>
              <a:rPr lang="en-US" dirty="0"/>
              <a:t>("");</a:t>
            </a:r>
            <a:br>
              <a:rPr lang="en-US" dirty="0"/>
            </a:br>
            <a:r>
              <a:rPr lang="en-US" dirty="0" err="1"/>
              <a:t>Serial.println</a:t>
            </a:r>
            <a:r>
              <a:rPr lang="en-US" dirty="0"/>
              <a:t>("</a:t>
            </a:r>
            <a:r>
              <a:rPr lang="en-US" dirty="0" err="1"/>
              <a:t>WiFi</a:t>
            </a:r>
            <a:r>
              <a:rPr lang="en-US" dirty="0"/>
              <a:t> connected"); // this will be printed when </a:t>
            </a:r>
            <a:r>
              <a:rPr lang="en-US" dirty="0" err="1"/>
              <a:t>wifi</a:t>
            </a:r>
            <a:r>
              <a:rPr lang="en-US" dirty="0"/>
              <a:t> connection is made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1577</TotalTime>
  <Words>454</Words>
  <Application>Microsoft Office PowerPoint</Application>
  <PresentationFormat>On-screen Show (4:3)</PresentationFormat>
  <Paragraphs>31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Concourse</vt:lpstr>
      <vt:lpstr>Flow</vt:lpstr>
      <vt:lpstr>Oriel</vt:lpstr>
      <vt:lpstr>Paper</vt:lpstr>
      <vt:lpstr>Apex</vt:lpstr>
      <vt:lpstr>Verve</vt:lpstr>
      <vt:lpstr>Trek</vt:lpstr>
      <vt:lpstr>IoT based Home Security system  </vt:lpstr>
      <vt:lpstr>INTRODUCTION</vt:lpstr>
      <vt:lpstr>CIRCUIT DIAGRAM</vt:lpstr>
      <vt:lpstr> Components Required </vt:lpstr>
      <vt:lpstr>What is NODE MCU</vt:lpstr>
      <vt:lpstr>What is MQTT? </vt:lpstr>
      <vt:lpstr>What is the principle behind MQTT? 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GROUP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ESP8266 MQTT Home Automation System</dc:title>
  <dc:creator>Windows User</dc:creator>
  <cp:lastModifiedBy>Windows User</cp:lastModifiedBy>
  <cp:revision>88</cp:revision>
  <dcterms:created xsi:type="dcterms:W3CDTF">2023-08-17T04:38:15Z</dcterms:created>
  <dcterms:modified xsi:type="dcterms:W3CDTF">2024-07-18T17:26:46Z</dcterms:modified>
</cp:coreProperties>
</file>