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4725172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948549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079285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9"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0"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9"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0048893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4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4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43"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4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4601289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495027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615060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502150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950949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851038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955002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97974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992002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4/3/2024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7590831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image" Target="../media/7.jpeg"/><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0.jpeg"/><Relationship Id="rId3"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jpeg"/><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6" cy="1333498"/>
            <a:chOff x="742949" y="1104900"/>
            <a:chExt cx="1743076" cy="1333498"/>
          </a:xfrm>
        </p:grpSpPr>
        <p:sp>
          <p:nvSpPr>
            <p:cNvPr id="32" name="曲线"/>
            <p:cNvSpPr>
              <a:spLocks/>
            </p:cNvSpPr>
            <p:nvPr/>
          </p:nvSpPr>
          <p:spPr>
            <a:xfrm rot="0">
              <a:off x="742949" y="1381124"/>
              <a:ext cx="1228724" cy="1057274"/>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1447800" y="2971799"/>
            <a:ext cx="8077200" cy="1350009"/>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TEENU P</a:t>
            </a:r>
            <a:br>
              <a:rPr lang="zh-CN" altLang="en-US" sz="4400" b="0" i="0" u="none" strike="noStrike" kern="0" cap="none" spc="15" baseline="0">
                <a:solidFill>
                  <a:schemeClr val="tx1"/>
                </a:solidFill>
                <a:latin typeface="Trebuchet MS" pitchFamily="0" charset="0"/>
                <a:ea typeface="宋体" pitchFamily="0" charset="0"/>
                <a:cs typeface="Trebuchet MS" pitchFamily="0" charset="0"/>
              </a:rPr>
            </a:b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Project </a:t>
            </a: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 </a:t>
            </a:r>
            <a:endParaRPr lang="zh-CN" altLang="en-US" sz="44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3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6229237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文本框"/>
          <p:cNvSpPr>
            <a:spLocks noGrp="1"/>
          </p:cNvSpPr>
          <p:nvPr>
            <p:ph type="title"/>
          </p:nvPr>
        </p:nvSpPr>
        <p:spPr>
          <a:xfrm rot="0">
            <a:off x="381000" y="762000"/>
            <a:ext cx="457200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DISCRIMINATOR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683259" y="6111875"/>
            <a:ext cx="1230630" cy="311783"/>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000" b="0" i="0" u="heavy" strike="noStrike" kern="1200" cap="none" spc="20" baseline="0">
                <a:solidFill>
                  <a:srgbClr val="006FC0"/>
                </a:solidFill>
                <a:uFill>
                  <a:solidFill>
                    <a:srgbClr val="006FC0"/>
                  </a:solidFill>
                </a:uFill>
                <a:latin typeface="Trebuchet MS" pitchFamily="0" charset="0"/>
                <a:ea typeface="宋体" pitchFamily="0" charset="0"/>
                <a:cs typeface="Trebuchet MS" pitchFamily="0" charset="0"/>
              </a:rPr>
              <a:t>Demo</a:t>
            </a:r>
            <a:r>
              <a:rPr lang="en-US" altLang="zh-CN" sz="2000" b="0" i="0" u="heavy" strike="noStrike" kern="1200" cap="none" spc="-130" baseline="0">
                <a:solidFill>
                  <a:srgbClr val="006FC0"/>
                </a:solidFill>
                <a:uFill>
                  <a:solidFill>
                    <a:srgbClr val="006FC0"/>
                  </a:solidFill>
                </a:uFill>
                <a:latin typeface="Trebuchet MS" pitchFamily="0" charset="0"/>
                <a:ea typeface="宋体" pitchFamily="0" charset="0"/>
                <a:cs typeface="Trebuchet MS" pitchFamily="0" charset="0"/>
              </a:rPr>
              <a:t> </a:t>
            </a:r>
            <a:r>
              <a:rPr lang="en-US" altLang="zh-CN" sz="2000" b="0" i="0" u="heavy" strike="noStrike" kern="1200" cap="none" spc="25" baseline="0">
                <a:solidFill>
                  <a:srgbClr val="006FC0"/>
                </a:solidFill>
                <a:uFill>
                  <a:solidFill>
                    <a:srgbClr val="006FC0"/>
                  </a:solidFill>
                </a:uFill>
                <a:latin typeface="Trebuchet MS" pitchFamily="0" charset="0"/>
                <a:ea typeface="宋体" pitchFamily="0" charset="0"/>
                <a:cs typeface="Trebuchet MS" pitchFamily="0" charset="0"/>
              </a:rPr>
              <a:t>Link</a:t>
            </a:r>
            <a:endParaRPr lang="zh-CN" altLang="en-US" sz="2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685800" y="2057400"/>
            <a:ext cx="8458200"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The discriminator in a Generative Adversarial Network (GAN) is a neural network that learns to distinguish between real data and data generated by the generator</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9" name="矩形"/>
          <p:cNvSpPr>
            <a:spLocks/>
          </p:cNvSpPr>
          <p:nvPr/>
        </p:nvSpPr>
        <p:spPr>
          <a:xfrm rot="0">
            <a:off x="685800" y="3276600"/>
            <a:ext cx="8458200" cy="681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Wingdings" pitchFamily="2" charset="2"/>
              <a:buChar char="q"/>
            </a:pPr>
            <a:r>
              <a:rPr lang="en-US" altLang="zh-CN" sz="2000" b="0" i="0" u="none" strike="noStrike" kern="1200" cap="none" spc="0" baseline="0">
                <a:solidFill>
                  <a:schemeClr val="tx1"/>
                </a:solidFill>
                <a:latin typeface="Arial" pitchFamily="34" charset="0"/>
                <a:ea typeface="宋体" pitchFamily="0" charset="0"/>
                <a:cs typeface="Arial" pitchFamily="34" charset="0"/>
              </a:rPr>
              <a:t>It takes input data, either real or generated, and produces a binary output indicating whether the input is real or fake.</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82149271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PROBLEM STATEMENT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838200" y="1676400"/>
            <a:ext cx="60960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altLang="zh-CN" sz="1800" b="0" i="0" u="none" strike="noStrike" kern="1200" cap="none" spc="0" baseline="0">
                <a:solidFill>
                  <a:schemeClr val="tx1"/>
                </a:solidFill>
                <a:latin typeface="Arial" pitchFamily="34" charset="0"/>
                <a:ea typeface="宋体" pitchFamily="0" charset="0"/>
                <a:cs typeface="Arial" pitchFamily="34" charset="0"/>
              </a:rPr>
              <a:t>"</a:t>
            </a: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pic>
        <p:nvPicPr>
          <p:cNvPr id="162" name="图片"/>
          <p:cNvPicPr>
            <a:picLocks/>
          </p:cNvPicPr>
          <p:nvPr/>
        </p:nvPicPr>
        <p:blipFill>
          <a:blip r:embed="rId1" cstate="print"/>
          <a:stretch>
            <a:fillRect/>
          </a:stretch>
        </p:blipFill>
        <p:spPr>
          <a:xfrm rot="0">
            <a:off x="7543800" y="2286000"/>
            <a:ext cx="2695574" cy="3248025"/>
          </a:xfrm>
          <a:prstGeom prst="rect"/>
          <a:noFill/>
          <a:ln w="12700" cmpd="sng" cap="flat">
            <a:noFill/>
            <a:prstDash val="solid"/>
            <a:miter/>
          </a:ln>
        </p:spPr>
      </p:pic>
    </p:spTree>
    <p:extLst>
      <p:ext uri="{BB962C8B-B14F-4D97-AF65-F5344CB8AC3E}">
        <p14:creationId xmlns:p14="http://schemas.microsoft.com/office/powerpoint/2010/main" val="112740934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228600" y="762000"/>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PROPOSED SYSTEM:</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838200" y="1752599"/>
            <a:ext cx="60960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Söhne" pitchFamily="0" charset="0"/>
                <a:ea typeface="宋体" pitchFamily="0" charset="0"/>
                <a:cs typeface="Calibri" pitchFamily="0"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P</a:t>
            </a:r>
            <a:r>
              <a:rPr lang="en-US" altLang="zh-CN" sz="1800" b="0" i="1" u="none" strike="noStrike" kern="1200" cap="none" spc="0" baseline="0">
                <a:solidFill>
                  <a:schemeClr val="tx1"/>
                </a:solidFill>
                <a:latin typeface="Arial" pitchFamily="34" charset="0"/>
                <a:ea typeface="宋体" pitchFamily="0"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65" name="图片"/>
          <p:cNvPicPr>
            <a:picLocks/>
          </p:cNvPicPr>
          <p:nvPr/>
        </p:nvPicPr>
        <p:blipFill>
          <a:blip r:embed="rId1" cstate="print"/>
          <a:stretch>
            <a:fillRect/>
          </a:stretch>
        </p:blipFill>
        <p:spPr>
          <a:xfrm rot="0">
            <a:off x="8305800" y="2438400"/>
            <a:ext cx="2466973" cy="3419475"/>
          </a:xfrm>
          <a:prstGeom prst="rect"/>
          <a:noFill/>
          <a:ln w="12700" cmpd="sng" cap="flat">
            <a:noFill/>
            <a:prstDash val="solid"/>
            <a:miter/>
          </a:ln>
        </p:spPr>
      </p:pic>
    </p:spTree>
    <p:extLst>
      <p:ext uri="{BB962C8B-B14F-4D97-AF65-F5344CB8AC3E}">
        <p14:creationId xmlns:p14="http://schemas.microsoft.com/office/powerpoint/2010/main" val="43029778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PROPOSED SOLUTION</a:t>
            </a:r>
            <a:r>
              <a:rPr lang="en-US" altLang="zh-CN" sz="4800" b="1" i="1" u="sng"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609600" y="1371600"/>
            <a:ext cx="8077200" cy="186309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ClrTx/>
              <a:buAutoNum type="arabicPeriod"/>
            </a:pPr>
            <a:r>
              <a:rPr lang="en-US" altLang="zh-CN" sz="2000" b="1" i="1" u="none" strike="noStrike" kern="1200" cap="none" spc="0" baseline="0">
                <a:solidFill>
                  <a:srgbClr val="0D0D0D"/>
                </a:solidFill>
                <a:latin typeface="Arial" pitchFamily="34" charset="0"/>
                <a:ea typeface="宋体" pitchFamily="0" charset="0"/>
                <a:cs typeface="Arial" pitchFamily="34" charset="0"/>
              </a:rPr>
              <a:t>Problem solution</a:t>
            </a:r>
            <a:r>
              <a:rPr lang="en-US" altLang="zh-CN" sz="2000" b="1" i="1" u="none" strike="noStrike" kern="1200" cap="none" spc="0" baseline="0">
                <a:solidFill>
                  <a:srgbClr val="0D0D0D"/>
                </a:solidFill>
                <a:latin typeface="Arial" pitchFamily="34" charset="0"/>
                <a:ea typeface="宋体" pitchFamily="0" charset="0"/>
                <a:cs typeface="Arial" pitchFamily="34" charset="0"/>
              </a:rPr>
              <a:t>:</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r>
              <a:rPr lang="en-US" altLang="zh-CN" sz="2000" b="0" i="1" u="none" strike="noStrike" kern="1200" cap="none" spc="0" baseline="0">
                <a:solidFill>
                  <a:srgbClr val="0D0D0D"/>
                </a:solidFill>
                <a:latin typeface="Arial" pitchFamily="34" charset="0"/>
                <a:ea typeface="宋体" pitchFamily="0" charset="0"/>
                <a:cs typeface="Arial" pitchFamily="34" charset="0"/>
              </a:rPr>
              <a:t>      </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r>
              <a:rPr lang="en-US" altLang="zh-CN" sz="2000" b="0" i="1" u="none" strike="noStrike" kern="1200" cap="none" spc="0" baseline="0">
                <a:solidFill>
                  <a:srgbClr val="0D0D0D"/>
                </a:solidFill>
                <a:latin typeface="Arial" pitchFamily="34" charset="0"/>
                <a:ea typeface="宋体" pitchFamily="0" charset="0"/>
                <a:cs typeface="Arial" pitchFamily="34" charset="0"/>
              </a:rPr>
              <a:t>      </a:t>
            </a:r>
            <a:r>
              <a:rPr lang="en-US" altLang="zh-CN" sz="2000" b="0" i="1" u="none" strike="noStrike" kern="1200" cap="none" spc="0" baseline="0">
                <a:solidFill>
                  <a:srgbClr val="0D0D0D"/>
                </a:solidFill>
                <a:latin typeface="Arial" pitchFamily="34" charset="0"/>
                <a:ea typeface="宋体" pitchFamily="0" charset="0"/>
                <a:cs typeface="Arial" pitchFamily="34" charset="0"/>
              </a:rPr>
              <a:t> Introduce the problem of handwritten text recognition, highlighting challenges such as variability in handwriting styles and limited annotated data.</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zh-CN" altLang="en-US" sz="2000" b="0" i="1" u="none" strike="noStrike" kern="1200" cap="none" spc="0" baseline="0">
              <a:solidFill>
                <a:srgbClr val="0D0D0D"/>
              </a:solidFill>
              <a:latin typeface="Arial" pitchFamily="34" charset="0"/>
              <a:ea typeface="宋体" pitchFamily="0" charset="0"/>
              <a:cs typeface="Arial" pitchFamily="34" charset="0"/>
            </a:endParaRPr>
          </a:p>
        </p:txBody>
      </p:sp>
      <p:sp>
        <p:nvSpPr>
          <p:cNvPr id="168" name="矩形"/>
          <p:cNvSpPr>
            <a:spLocks/>
          </p:cNvSpPr>
          <p:nvPr/>
        </p:nvSpPr>
        <p:spPr>
          <a:xfrm rot="0">
            <a:off x="914400" y="2971799"/>
            <a:ext cx="7467600"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800" b="1" i="1" u="none" strike="noStrike" kern="1200" cap="none" spc="0" baseline="0">
                <a:solidFill>
                  <a:srgbClr val="0D0D0D"/>
                </a:solidFill>
                <a:latin typeface="Arial" pitchFamily="34" charset="0"/>
                <a:ea typeface="宋体" pitchFamily="0" charset="0"/>
                <a:cs typeface="Arial" pitchFamily="34" charset="0"/>
              </a:rPr>
              <a:t>Overview of GANs: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Provide an overview of Generative Adversarial Networks (GANs), explaining how they consist of two neural networks, a generator, and a discriminator, competing against each other to generate realistic data.</a:t>
            </a:r>
            <a:endParaRPr lang="zh-CN" altLang="en-US" sz="1800" b="0" i="1" u="none" strike="noStrike" kern="1200" cap="none" spc="0" baseline="0">
              <a:solidFill>
                <a:srgbClr val="0D0D0D"/>
              </a:solidFill>
              <a:latin typeface="Arial" pitchFamily="34" charset="0"/>
              <a:ea typeface="宋体" pitchFamily="0" charset="0"/>
              <a:cs typeface="Arial" pitchFamily="34" charset="0"/>
            </a:endParaRPr>
          </a:p>
        </p:txBody>
      </p:sp>
      <p:sp>
        <p:nvSpPr>
          <p:cNvPr id="169" name="矩形"/>
          <p:cNvSpPr>
            <a:spLocks/>
          </p:cNvSpPr>
          <p:nvPr/>
        </p:nvSpPr>
        <p:spPr>
          <a:xfrm rot="0">
            <a:off x="990600" y="4876800"/>
            <a:ext cx="6096000"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3.Data Collection and Preprocessing:</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Discuss the importance of collecting a diverse dataset of handwritten characters and preprocessing steps such as normalization and augmentation to improve model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97509039"/>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685800" y="304800"/>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533400" y="838200"/>
            <a:ext cx="9067800" cy="3263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6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4.GAN Architecture Design:</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Detail the architecture of the GAN model, including the generator responsible for generating synthetic handwritten characters and the discriminator trained to distinguish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5.Training Process: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72" name="图片"/>
          <p:cNvPicPr>
            <a:picLocks/>
          </p:cNvPicPr>
          <p:nvPr/>
        </p:nvPicPr>
        <p:blipFill>
          <a:blip r:embed="rId1" cstate="print"/>
          <a:stretch>
            <a:fillRect/>
          </a:stretch>
        </p:blipFill>
        <p:spPr>
          <a:xfrm rot="0">
            <a:off x="9067800" y="3438525"/>
            <a:ext cx="2466975" cy="3419475"/>
          </a:xfrm>
          <a:prstGeom prst="rect"/>
          <a:noFill/>
          <a:ln w="12700" cmpd="sng" cap="flat">
            <a:noFill/>
            <a:prstDash val="solid"/>
            <a:miter/>
          </a:ln>
        </p:spPr>
      </p:pic>
    </p:spTree>
    <p:extLst>
      <p:ext uri="{BB962C8B-B14F-4D97-AF65-F5344CB8AC3E}">
        <p14:creationId xmlns:p14="http://schemas.microsoft.com/office/powerpoint/2010/main" val="96702628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1143000" y="1305342"/>
            <a:ext cx="8000999"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6.Training Process:</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7.Evaluation and Validation:</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Discuss evaluation metrics such as visual inspection of generated samples, quantitative measures of similarity to real data, and feedback from human evaluators to validate the performance of the trained GAN model.</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75" name="图片"/>
          <p:cNvPicPr>
            <a:picLocks/>
          </p:cNvPicPr>
          <p:nvPr/>
        </p:nvPicPr>
        <p:blipFill>
          <a:blip r:embed="rId1" cstate="print"/>
          <a:stretch>
            <a:fillRect/>
          </a:stretch>
        </p:blipFill>
        <p:spPr>
          <a:xfrm rot="0">
            <a:off x="9220200" y="3352800"/>
            <a:ext cx="2695574" cy="3248023"/>
          </a:xfrm>
          <a:prstGeom prst="rect"/>
          <a:noFill/>
          <a:ln w="12700" cmpd="sng" cap="flat">
            <a:noFill/>
            <a:prstDash val="solid"/>
            <a:miter/>
          </a:ln>
        </p:spPr>
      </p:pic>
    </p:spTree>
    <p:extLst>
      <p:ext uri="{BB962C8B-B14F-4D97-AF65-F5344CB8AC3E}">
        <p14:creationId xmlns:p14="http://schemas.microsoft.com/office/powerpoint/2010/main" val="1920029884"/>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381000" y="1295399"/>
            <a:ext cx="8763000"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2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8.</a:t>
            </a:r>
            <a:r>
              <a:rPr lang="en-US" altLang="zh-CN" sz="1800" b="1" i="1" u="none" strike="noStrike" kern="1200" cap="none" spc="0" baseline="0">
                <a:solidFill>
                  <a:srgbClr val="0D0D0D"/>
                </a:solidFill>
                <a:latin typeface="Calibri" pitchFamily="0" charset="0"/>
                <a:ea typeface="宋体" pitchFamily="0" charset="0"/>
                <a:cs typeface="Calibri" pitchFamily="0" charset="0"/>
              </a:rPr>
              <a:t>Integration with Handwritten Recognition Systems:</a:t>
            </a: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	</a:t>
            </a:r>
            <a:r>
              <a:rPr lang="en-US" altLang="zh-CN" sz="1800" b="0" i="1" u="none" strike="noStrike" kern="1200" cap="none" spc="0" baseline="0">
                <a:solidFill>
                  <a:srgbClr val="0D0D0D"/>
                </a:solidFill>
                <a:latin typeface="Calibri" pitchFamily="0" charset="0"/>
                <a:ea typeface="宋体" pitchFamily="0" charset="0"/>
                <a:cs typeface="Calibri" pitchFamily="0" charset="0"/>
              </a:rPr>
              <a:t>Explore how the generated handwritten characters can be integrated into existing recognition systems to augment training data, improving the system's accuracy and robustness.</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9.Benefits and Applications:</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Calibri" pitchFamily="0" charset="0"/>
                <a:ea typeface="宋体" pitchFamily="0" charset="0"/>
                <a:cs typeface="Calibri" pitchFamily="0" charset="0"/>
              </a:rPr>
              <a:t>	Highlight the benefits of using GANs for generating synthetic handwritten data, including improved model generalization, reduced data annotation costs, and enhanced performance in applications such as document digitization and signature verification.</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956446"/>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SYSTEM APPROACH:</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304800" y="2057400"/>
            <a:ext cx="8610600" cy="2425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000" b="1" i="1"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1" u="sng" strike="noStrike" kern="1200" cap="none" spc="0" baseline="0">
                <a:solidFill>
                  <a:schemeClr val="tx1"/>
                </a:solidFill>
                <a:latin typeface="Arial" pitchFamily="34" charset="0"/>
                <a:ea typeface="宋体" pitchFamily="0" charset="0"/>
                <a:cs typeface="Arial" pitchFamily="34" charset="0"/>
              </a:rPr>
              <a:t>Hardware Requirements:</a:t>
            </a:r>
            <a:endParaRPr lang="en-US" altLang="zh-CN" sz="2000" b="1" i="1" u="sng"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High-performance CPU or CPU cluster.</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GPU accelerator with CUDA support for deep learning computations.</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Sufficient RAM and storage capacity.</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Fast storage for efficient data access.</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High-speed networking infrastructure for data transfer</a:t>
            </a:r>
            <a:r>
              <a:rPr lang="en-US" altLang="zh-CN" sz="2000" b="0" i="0" u="none" strike="noStrike" kern="1200" cap="none" spc="0" baseline="0">
                <a:solidFill>
                  <a:srgbClr val="0D0D0D"/>
                </a:solidFill>
                <a:latin typeface="Arial" pitchFamily="34" charset="0"/>
                <a:ea typeface="宋体" pitchFamily="0" charset="0"/>
                <a:cs typeface="Arial" pitchFamily="34" charset="0"/>
              </a:rPr>
              <a:t>.</a:t>
            </a:r>
            <a:endParaRPr lang="en-US" altLang="zh-CN" sz="2000" b="0" i="0"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grpSp>
        <p:nvGrpSpPr>
          <p:cNvPr id="183" name="组合"/>
          <p:cNvGrpSpPr>
            <a:grpSpLocks/>
          </p:cNvGrpSpPr>
          <p:nvPr/>
        </p:nvGrpSpPr>
        <p:grpSpPr>
          <a:xfrm>
            <a:off x="8991600" y="2971799"/>
            <a:ext cx="2762247" cy="3257549"/>
            <a:chOff x="8991600" y="2971799"/>
            <a:chExt cx="2762247" cy="3257549"/>
          </a:xfrm>
        </p:grpSpPr>
        <p:sp>
          <p:nvSpPr>
            <p:cNvPr id="180" name="曲线"/>
            <p:cNvSpPr>
              <a:spLocks/>
            </p:cNvSpPr>
            <p:nvPr/>
          </p:nvSpPr>
          <p:spPr>
            <a:xfrm rot="0">
              <a:off x="10353676" y="5400675"/>
              <a:ext cx="457197"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81"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8"/>
                  </a:lnTo>
                  <a:lnTo>
                    <a:pt x="21600" y="21598"/>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Tree>
    <p:extLst>
      <p:ext uri="{BB962C8B-B14F-4D97-AF65-F5344CB8AC3E}">
        <p14:creationId xmlns:p14="http://schemas.microsoft.com/office/powerpoint/2010/main" val="1972320359"/>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SYSTEM APPROACH:</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066800" y="1676400"/>
            <a:ext cx="80772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sng" strike="noStrike" kern="1200" cap="none" spc="0" baseline="0">
                <a:solidFill>
                  <a:schemeClr val="tx1"/>
                </a:solidFill>
                <a:latin typeface="Arial" pitchFamily="34" charset="0"/>
                <a:ea typeface="宋体" pitchFamily="0" charset="0"/>
                <a:cs typeface="Arial" pitchFamily="34" charset="0"/>
              </a:rPr>
              <a:t>Software Requirements:</a:t>
            </a:r>
            <a:endParaRPr lang="en-US" altLang="zh-CN" sz="1800" b="1" i="1"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a:t>
            </a: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TensorFlow</a:t>
            </a:r>
            <a:r>
              <a:rPr lang="en-US" altLang="zh-CN" sz="1800" b="0" i="1" u="none" strike="noStrike" kern="1200" cap="none" spc="0" baseline="0">
                <a:solidFill>
                  <a:srgbClr val="0D0D0D"/>
                </a:solidFill>
                <a:latin typeface="Arial" pitchFamily="34" charset="0"/>
                <a:ea typeface="宋体" pitchFamily="0" charset="0"/>
                <a:cs typeface="Arial" pitchFamily="34" charset="0"/>
              </a:rPr>
              <a:t> or </a:t>
            </a:r>
            <a:r>
              <a:rPr lang="en-US" altLang="zh-CN" sz="1800" b="0" i="1" u="none" strike="noStrike" kern="1200" cap="none" spc="0" baseline="0">
                <a:solidFill>
                  <a:srgbClr val="0D0D0D"/>
                </a:solidFill>
                <a:latin typeface="Arial" pitchFamily="34" charset="0"/>
                <a:ea typeface="宋体" pitchFamily="0" charset="0"/>
                <a:cs typeface="Arial" pitchFamily="34" charset="0"/>
              </a:rPr>
              <a:t>PyTorch</a:t>
            </a:r>
            <a:r>
              <a:rPr lang="en-US" altLang="zh-CN" sz="1800" b="0" i="1" u="none" strike="noStrike" kern="1200" cap="none" spc="0" baseline="0">
                <a:solidFill>
                  <a:srgbClr val="0D0D0D"/>
                </a:solidFill>
                <a:latin typeface="Arial" pitchFamily="34" charset="0"/>
                <a:ea typeface="宋体" pitchFamily="0" charset="0"/>
                <a:cs typeface="Arial" pitchFamily="34" charset="0"/>
              </a:rPr>
              <a:t> for GAN implementation.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Python programming language for scripting.</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CUDA Toolkit and </a:t>
            </a:r>
            <a:r>
              <a:rPr lang="en-US" altLang="zh-CN" sz="1800" b="0" i="1" u="none" strike="noStrike" kern="1200" cap="none" spc="0" baseline="0">
                <a:solidFill>
                  <a:srgbClr val="0D0D0D"/>
                </a:solidFill>
                <a:latin typeface="Arial" pitchFamily="34" charset="0"/>
                <a:ea typeface="宋体" pitchFamily="0" charset="0"/>
                <a:cs typeface="Arial" pitchFamily="34" charset="0"/>
              </a:rPr>
              <a:t>cuDNN</a:t>
            </a:r>
            <a:r>
              <a:rPr lang="en-US" altLang="zh-CN" sz="1800" b="0" i="1" u="none" strike="noStrike" kern="1200" cap="none" spc="0" baseline="0">
                <a:solidFill>
                  <a:srgbClr val="0D0D0D"/>
                </a:solidFill>
                <a:latin typeface="Arial" pitchFamily="34" charset="0"/>
                <a:ea typeface="宋体" pitchFamily="0" charset="0"/>
                <a:cs typeface="Arial" pitchFamily="34" charset="0"/>
              </a:rPr>
              <a:t> library for GPU acceleration.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Development environment such as </a:t>
            </a:r>
            <a:r>
              <a:rPr lang="en-US" altLang="zh-CN" sz="1800" b="0" i="1" u="none" strike="noStrike" kern="1200" cap="none" spc="0" baseline="0">
                <a:solidFill>
                  <a:srgbClr val="0D0D0D"/>
                </a:solidFill>
                <a:latin typeface="Arial" pitchFamily="34" charset="0"/>
                <a:ea typeface="宋体" pitchFamily="0" charset="0"/>
                <a:cs typeface="Arial" pitchFamily="34" charset="0"/>
              </a:rPr>
              <a:t>PyCharm</a:t>
            </a:r>
            <a:r>
              <a:rPr lang="en-US" altLang="zh-CN" sz="1800" b="0" i="1" u="none" strike="noStrike" kern="1200" cap="none" spc="0" baseline="0">
                <a:solidFill>
                  <a:srgbClr val="0D0D0D"/>
                </a:solidFill>
                <a:latin typeface="Arial" pitchFamily="34" charset="0"/>
                <a:ea typeface="宋体" pitchFamily="0" charset="0"/>
                <a:cs typeface="Arial" pitchFamily="34" charset="0"/>
              </a:rPr>
              <a:t> or </a:t>
            </a:r>
            <a:r>
              <a:rPr lang="en-US" altLang="zh-CN" sz="1800" b="0" i="1" u="none" strike="noStrike" kern="1200" cap="none" spc="0" baseline="0">
                <a:solidFill>
                  <a:srgbClr val="0D0D0D"/>
                </a:solidFill>
                <a:latin typeface="Arial" pitchFamily="34" charset="0"/>
                <a:ea typeface="宋体" pitchFamily="0" charset="0"/>
                <a:cs typeface="Arial" pitchFamily="34" charset="0"/>
              </a:rPr>
              <a:t>Jupyter</a:t>
            </a:r>
            <a:r>
              <a:rPr lang="en-US" altLang="zh-CN" sz="1800" b="0" i="1" u="none" strike="noStrike" kern="1200" cap="none" spc="0" baseline="0">
                <a:solidFill>
                  <a:srgbClr val="0D0D0D"/>
                </a:solidFill>
                <a:latin typeface="Arial" pitchFamily="34" charset="0"/>
                <a:ea typeface="宋体" pitchFamily="0" charset="0"/>
                <a:cs typeface="Arial" pitchFamily="34" charset="0"/>
              </a:rPr>
              <a:t> Notebook.</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Version control with Git and collaboration platforms like </a:t>
            </a:r>
            <a:r>
              <a:rPr lang="en-US" altLang="zh-CN" sz="1800" b="0" i="1" u="none" strike="noStrike" kern="1200" cap="none" spc="0" baseline="0">
                <a:solidFill>
                  <a:srgbClr val="0D0D0D"/>
                </a:solidFill>
                <a:latin typeface="Arial" pitchFamily="34" charset="0"/>
                <a:ea typeface="宋体" pitchFamily="0" charset="0"/>
                <a:cs typeface="Arial" pitchFamily="34" charset="0"/>
              </a:rPr>
              <a:t>GitHub</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Containerization with </a:t>
            </a:r>
            <a:r>
              <a:rPr lang="en-US" altLang="zh-CN" sz="1800" b="0" i="1" u="none" strike="noStrike" kern="1200" cap="none" spc="0" baseline="0">
                <a:solidFill>
                  <a:srgbClr val="0D0D0D"/>
                </a:solidFill>
                <a:latin typeface="Arial" pitchFamily="34" charset="0"/>
                <a:ea typeface="宋体" pitchFamily="0" charset="0"/>
                <a:cs typeface="Arial" pitchFamily="34" charset="0"/>
              </a:rPr>
              <a:t>Docker</a:t>
            </a:r>
            <a:r>
              <a:rPr lang="en-US" altLang="zh-CN" sz="1800" b="0" i="1" u="none" strike="noStrike" kern="1200" cap="none" spc="0" baseline="0">
                <a:solidFill>
                  <a:srgbClr val="0D0D0D"/>
                </a:solidFill>
                <a:latin typeface="Arial" pitchFamily="34" charset="0"/>
                <a:ea typeface="宋体" pitchFamily="0" charset="0"/>
                <a:cs typeface="Arial" pitchFamily="34" charset="0"/>
              </a:rPr>
              <a:t> for environment management.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Testing tools like </a:t>
            </a:r>
            <a:r>
              <a:rPr lang="en-US" altLang="zh-CN" sz="1800" b="0" i="1" u="none" strike="noStrike" kern="1200" cap="none" spc="0" baseline="0">
                <a:solidFill>
                  <a:srgbClr val="0D0D0D"/>
                </a:solidFill>
                <a:latin typeface="Arial" pitchFamily="34" charset="0"/>
                <a:ea typeface="宋体" pitchFamily="0" charset="0"/>
                <a:cs typeface="Arial" pitchFamily="34" charset="0"/>
              </a:rPr>
              <a:t>PyTest</a:t>
            </a:r>
            <a:r>
              <a:rPr lang="en-US" altLang="zh-CN" sz="1800" b="0" i="1" u="none" strike="noStrike" kern="1200" cap="none" spc="0" baseline="0">
                <a:solidFill>
                  <a:srgbClr val="0D0D0D"/>
                </a:solidFill>
                <a:latin typeface="Arial" pitchFamily="34" charset="0"/>
                <a:ea typeface="宋体" pitchFamily="0" charset="0"/>
                <a:cs typeface="Arial" pitchFamily="34" charset="0"/>
              </a:rPr>
              <a:t> and visualization libraries for monitoring and analysis.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2107487672"/>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ALGORITHM:</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7" name="矩形"/>
          <p:cNvSpPr>
            <a:spLocks/>
          </p:cNvSpPr>
          <p:nvPr/>
        </p:nvSpPr>
        <p:spPr>
          <a:xfrm rot="0">
            <a:off x="1219200" y="1295399"/>
            <a:ext cx="7924800"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Here's a concise algorithm for a Handwritten Model using GAN: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1</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r>
              <a:rPr lang="en-US" altLang="zh-CN" sz="1800" b="1" i="1" u="none" strike="noStrike" kern="1200" cap="none" spc="0" baseline="0">
                <a:solidFill>
                  <a:srgbClr val="0D0D0D"/>
                </a:solidFill>
                <a:latin typeface="Arial" pitchFamily="34" charset="0"/>
                <a:ea typeface="宋体" pitchFamily="0" charset="0"/>
                <a:cs typeface="Arial" pitchFamily="34" charset="0"/>
              </a:rPr>
              <a:t>Initialize Parameters: </a:t>
            </a:r>
            <a:r>
              <a:rPr lang="en-US" altLang="zh-CN" sz="1800" b="0" i="1" u="none" strike="noStrike" kern="1200" cap="none" spc="0" baseline="0">
                <a:solidFill>
                  <a:srgbClr val="0D0D0D"/>
                </a:solidFill>
                <a:latin typeface="Arial" pitchFamily="34" charset="0"/>
                <a:ea typeface="宋体" pitchFamily="0" charset="0"/>
                <a:cs typeface="Arial" pitchFamily="34" charset="0"/>
              </a:rPr>
              <a:t>Set </a:t>
            </a:r>
            <a:r>
              <a:rPr lang="en-US" altLang="zh-CN" sz="1800" b="0" i="1" u="none" strike="noStrike" kern="1200" cap="none" spc="0" baseline="0">
                <a:solidFill>
                  <a:srgbClr val="0D0D0D"/>
                </a:solidFill>
                <a:latin typeface="Arial" pitchFamily="34" charset="0"/>
                <a:ea typeface="宋体" pitchFamily="0" charset="0"/>
                <a:cs typeface="Arial" pitchFamily="34" charset="0"/>
              </a:rPr>
              <a:t>hyperparameters</a:t>
            </a:r>
            <a:r>
              <a:rPr lang="en-US" altLang="zh-CN" sz="1800" b="0" i="1" u="none" strike="noStrike" kern="1200" cap="none" spc="0" baseline="0">
                <a:solidFill>
                  <a:srgbClr val="0D0D0D"/>
                </a:solidFill>
                <a:latin typeface="Arial" pitchFamily="34" charset="0"/>
                <a:ea typeface="宋体" pitchFamily="0" charset="0"/>
                <a:cs typeface="Arial" pitchFamily="34" charset="0"/>
              </a:rPr>
              <a:t> and define network architectures for generator and discriminator.</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2.Data Pre-processing: </a:t>
            </a:r>
            <a:r>
              <a:rPr lang="en-US" altLang="zh-CN" sz="1800" b="0" i="1" u="none" strike="noStrike" kern="1200" cap="none" spc="0" baseline="0">
                <a:solidFill>
                  <a:srgbClr val="0D0D0D"/>
                </a:solidFill>
                <a:latin typeface="Arial" pitchFamily="34" charset="0"/>
                <a:ea typeface="宋体" pitchFamily="0" charset="0"/>
                <a:cs typeface="Arial" pitchFamily="34" charset="0"/>
              </a:rPr>
              <a:t>Normalize and augment handwritten character images.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3.Define Generator and Discriminator: </a:t>
            </a:r>
            <a:r>
              <a:rPr lang="en-US" altLang="zh-CN" sz="1800" b="0" i="1" u="none" strike="noStrike" kern="1200" cap="none" spc="0" baseline="0">
                <a:solidFill>
                  <a:srgbClr val="0D0D0D"/>
                </a:solidFill>
                <a:latin typeface="Arial" pitchFamily="34" charset="0"/>
                <a:ea typeface="宋体" pitchFamily="0" charset="0"/>
                <a:cs typeface="Arial" pitchFamily="34" charset="0"/>
              </a:rPr>
              <a:t>Implement generator to produce synthetic handwritten characters. Implement discriminator to classify real vs. synthetic characters.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8409858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54" name="曲线"/>
          <p:cNvSpPr>
            <a:spLocks/>
          </p:cNvSpPr>
          <p:nvPr/>
        </p:nvSpPr>
        <p:spPr>
          <a:xfrm rot="0">
            <a:off x="0" y="838527"/>
            <a:ext cx="12192000" cy="579046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ctr" anchorCtr="1">
            <a:prstTxWarp prst="textNoShape"/>
          </a:bodyPr>
          <a:lstStyle/>
          <a:p>
            <a:pPr marL="0" indent="0" algn="l">
              <a:lnSpc>
                <a:spcPct val="100000"/>
              </a:lnSpc>
              <a:spcBef>
                <a:spcPts val="0"/>
              </a:spcBef>
              <a:spcAft>
                <a:spcPts val="0"/>
              </a:spcAft>
              <a:buNone/>
            </a:pPr>
            <a:r>
              <a:rPr lang="en-US" altLang="zh-CN" sz="3800" b="1" i="1" u="none" strike="noStrike" kern="1200" cap="none" spc="0" baseline="0">
                <a:solidFill>
                  <a:srgbClr val="2A1F43"/>
                </a:solidFill>
                <a:latin typeface="Algerian" pitchFamily="82" charset="0"/>
                <a:ea typeface="宋体" pitchFamily="0" charset="0"/>
                <a:cs typeface="Arabic Typesetting" pitchFamily="66" charset="-78"/>
              </a:rPr>
              <a:t>HAND WRITTEN  DIGIT RECOGNITION USING</a:t>
            </a:r>
            <a:endParaRPr lang="en-US" altLang="zh-CN" sz="3800" b="1" i="1" u="none" strike="noStrike" kern="1200" cap="none" spc="0" baseline="0">
              <a:solidFill>
                <a:srgbClr val="2A1F43"/>
              </a:solidFill>
              <a:latin typeface="Algerian" pitchFamily="82" charset="0"/>
              <a:ea typeface="宋体" pitchFamily="0" charset="0"/>
              <a:cs typeface="Arabic Typesetting" pitchFamily="66" charset="-78"/>
            </a:endParaRPr>
          </a:p>
          <a:p>
            <a:pPr marL="0" indent="0" algn="l">
              <a:lnSpc>
                <a:spcPct val="100000"/>
              </a:lnSpc>
              <a:spcBef>
                <a:spcPts val="0"/>
              </a:spcBef>
              <a:spcAft>
                <a:spcPts val="0"/>
              </a:spcAft>
              <a:buNone/>
            </a:pPr>
            <a:r>
              <a:rPr lang="en-US" altLang="zh-CN" sz="3800" b="1" i="1" u="none" strike="noStrike" kern="1200" cap="none" spc="0" baseline="0">
                <a:solidFill>
                  <a:srgbClr val="2A1F43"/>
                </a:solidFill>
                <a:latin typeface="Algerian" pitchFamily="82" charset="0"/>
                <a:ea typeface="宋体" pitchFamily="0" charset="0"/>
                <a:cs typeface="Arabic Typesetting" pitchFamily="66" charset="-78"/>
              </a:rPr>
              <a:t>    GENERATIVE  ADVERSARIAL NETWORK </a:t>
            </a:r>
            <a:endParaRPr lang="zh-CN" altLang="en-US" sz="3800" b="1" i="1" u="none" strike="noStrike" kern="1200" cap="none" spc="0" baseline="0">
              <a:solidFill>
                <a:srgbClr val="2A1F43"/>
              </a:solidFill>
              <a:latin typeface="Algerian" pitchFamily="82" charset="0"/>
              <a:ea typeface="宋体" pitchFamily="0" charset="0"/>
              <a:cs typeface="Arabic Typesetting" pitchFamily="66" charset="-78"/>
            </a:endParaRPr>
          </a:p>
        </p:txBody>
      </p:sp>
      <p:grpSp>
        <p:nvGrpSpPr>
          <p:cNvPr id="64" name="组合"/>
          <p:cNvGrpSpPr>
            <a:grpSpLocks/>
          </p:cNvGrpSpPr>
          <p:nvPr/>
        </p:nvGrpSpPr>
        <p:grpSpPr>
          <a:xfrm>
            <a:off x="7448612" y="0"/>
            <a:ext cx="4743794" cy="6858466"/>
            <a:chOff x="7448612" y="0"/>
            <a:chExt cx="4743794" cy="6858466"/>
          </a:xfrm>
        </p:grpSpPr>
        <p:sp>
          <p:nvSpPr>
            <p:cNvPr id="5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5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5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8"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5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6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62"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6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2" name="组合"/>
          <p:cNvGrpSpPr>
            <a:grpSpLocks/>
          </p:cNvGrpSpPr>
          <p:nvPr/>
        </p:nvGrpSpPr>
        <p:grpSpPr>
          <a:xfrm>
            <a:off x="466725" y="6410325"/>
            <a:ext cx="3705224" cy="295275"/>
            <a:chOff x="466725" y="6410325"/>
            <a:chExt cx="3705224" cy="295275"/>
          </a:xfrm>
        </p:grpSpPr>
        <p:pic>
          <p:nvPicPr>
            <p:cNvPr id="7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7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3" name="矩形"/>
          <p:cNvSpPr>
            <a:spLocks/>
          </p:cNvSpPr>
          <p:nvPr/>
        </p:nvSpPr>
        <p:spPr>
          <a:xfrm rot="0">
            <a:off x="739774" y="6473336"/>
            <a:ext cx="1798954"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7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54893656"/>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914400" y="1720840"/>
            <a:ext cx="82296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	</a:t>
            </a:r>
            <a:r>
              <a:rPr lang="en-US" altLang="zh-CN" sz="1800" b="1" i="1" u="none" strike="noStrike" kern="1200" cap="none" spc="0" baseline="0">
                <a:solidFill>
                  <a:srgbClr val="0D0D0D"/>
                </a:solidFill>
                <a:latin typeface="Arial" pitchFamily="34" charset="0"/>
                <a:ea typeface="宋体" pitchFamily="0" charset="0"/>
                <a:cs typeface="Arial" pitchFamily="34" charset="0"/>
              </a:rPr>
              <a:t>4.Training Loop: </a:t>
            </a:r>
            <a:r>
              <a:rPr lang="en-US" altLang="zh-CN" sz="1800" b="0" i="1" u="none" strike="noStrike" kern="1200" cap="none" spc="0" baseline="0">
                <a:solidFill>
                  <a:srgbClr val="0D0D0D"/>
                </a:solidFill>
                <a:latin typeface="Arial" pitchFamily="34" charset="0"/>
                <a:ea typeface="宋体" pitchFamily="0" charset="0"/>
                <a:cs typeface="Arial" pitchFamily="34" charset="0"/>
              </a:rPr>
              <a:t>Train discriminator to distinguish real from synthetic </a:t>
            </a:r>
            <a:r>
              <a:rPr lang="en-US" altLang="zh-CN" sz="1800" b="0" i="1" u="none" strike="noStrike" kern="1200" cap="none" spc="0" baseline="0">
                <a:solidFill>
                  <a:srgbClr val="0D0D0D"/>
                </a:solidFill>
                <a:latin typeface="Arial" pitchFamily="34" charset="0"/>
                <a:ea typeface="宋体" pitchFamily="0" charset="0"/>
                <a:cs typeface="Arial" pitchFamily="34" charset="0"/>
              </a:rPr>
              <a:t>characters.Train</a:t>
            </a:r>
            <a:r>
              <a:rPr lang="en-US" altLang="zh-CN" sz="1800" b="0" i="1" u="none" strike="noStrike" kern="1200" cap="none" spc="0" baseline="0">
                <a:solidFill>
                  <a:srgbClr val="0D0D0D"/>
                </a:solidFill>
                <a:latin typeface="Arial" pitchFamily="34" charset="0"/>
                <a:ea typeface="宋体" pitchFamily="0" charset="0"/>
                <a:cs typeface="Arial" pitchFamily="34" charset="0"/>
              </a:rPr>
              <a:t> generator to fool discriminator into producing realistic characters.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5.Evaluation: </a:t>
            </a:r>
            <a:r>
              <a:rPr lang="en-US" altLang="zh-CN" sz="1800" b="0" i="1" u="none" strike="noStrike" kern="1200" cap="none" spc="0" baseline="0">
                <a:solidFill>
                  <a:srgbClr val="0D0D0D"/>
                </a:solidFill>
                <a:latin typeface="Arial" pitchFamily="34" charset="0"/>
                <a:ea typeface="宋体" pitchFamily="0" charset="0"/>
                <a:cs typeface="Arial" pitchFamily="34" charset="0"/>
              </a:rPr>
              <a:t>Assess generated characters using evaluation </a:t>
            </a:r>
            <a:r>
              <a:rPr lang="en-US" altLang="zh-CN" sz="1800" b="0" i="1" u="none" strike="noStrike" kern="1200" cap="none" spc="0" baseline="0">
                <a:solidFill>
                  <a:srgbClr val="0D0D0D"/>
                </a:solidFill>
                <a:latin typeface="Arial" pitchFamily="34" charset="0"/>
                <a:ea typeface="宋体" pitchFamily="0" charset="0"/>
                <a:cs typeface="Arial" pitchFamily="34" charset="0"/>
              </a:rPr>
              <a:t>metrics.Fine</a:t>
            </a:r>
            <a:r>
              <a:rPr lang="en-US" altLang="zh-CN" sz="1800" b="0" i="1" u="none" strike="noStrike" kern="1200" cap="none" spc="0" baseline="0">
                <a:solidFill>
                  <a:srgbClr val="0D0D0D"/>
                </a:solidFill>
                <a:latin typeface="Arial" pitchFamily="34" charset="0"/>
                <a:ea typeface="宋体" pitchFamily="0" charset="0"/>
                <a:cs typeface="Arial" pitchFamily="34" charset="0"/>
              </a:rPr>
              <a:t>-tune model if necessary.</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6.Integration with Recognition System (Optional): </a:t>
            </a:r>
            <a:r>
              <a:rPr lang="en-US" altLang="zh-CN" sz="1800" b="0" i="1" u="none" strike="noStrike" kern="1200" cap="none" spc="0" baseline="0">
                <a:solidFill>
                  <a:srgbClr val="0D0D0D"/>
                </a:solidFill>
                <a:latin typeface="Arial" pitchFamily="34" charset="0"/>
                <a:ea typeface="宋体" pitchFamily="0" charset="0"/>
                <a:cs typeface="Arial" pitchFamily="34" charset="0"/>
              </a:rPr>
              <a:t>Integrate generated characters with recognition system for training data augmentation</a:t>
            </a:r>
            <a:r>
              <a:rPr lang="en-US" altLang="zh-CN" sz="1800" b="0" i="0" u="none" strike="noStrike" kern="1200" cap="none" spc="0" baseline="0">
                <a:solidFill>
                  <a:srgbClr val="0D0D0D"/>
                </a:solidFill>
                <a:latin typeface="Arial" pitchFamily="34" charset="0"/>
                <a:ea typeface="宋体" pitchFamily="0" charset="0"/>
                <a:cs typeface="Arial" pitchFamily="34" charset="0"/>
              </a:rPr>
              <a:t>.</a:t>
            </a:r>
            <a:endParaRPr lang="en-US" altLang="zh-CN" sz="1800" b="0" i="0"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193" name="组合"/>
          <p:cNvGrpSpPr>
            <a:grpSpLocks/>
          </p:cNvGrpSpPr>
          <p:nvPr/>
        </p:nvGrpSpPr>
        <p:grpSpPr>
          <a:xfrm>
            <a:off x="8991600" y="2971799"/>
            <a:ext cx="2762247" cy="3257549"/>
            <a:chOff x="8991600" y="2971799"/>
            <a:chExt cx="2762247" cy="3257549"/>
          </a:xfrm>
        </p:grpSpPr>
        <p:sp>
          <p:nvSpPr>
            <p:cNvPr id="190" name="曲线"/>
            <p:cNvSpPr>
              <a:spLocks/>
            </p:cNvSpPr>
            <p:nvPr/>
          </p:nvSpPr>
          <p:spPr>
            <a:xfrm rot="0">
              <a:off x="10353676" y="5400675"/>
              <a:ext cx="457197"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91"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8"/>
                  </a:lnTo>
                  <a:lnTo>
                    <a:pt x="21600" y="21598"/>
                  </a:lnTo>
                  <a:lnTo>
                    <a:pt x="21600" y="0"/>
                  </a:lnTo>
                  <a:close/>
                </a:path>
              </a:pathLst>
            </a:custGeom>
            <a:solidFill>
              <a:srgbClr val="2D936B"/>
            </a:solidFill>
            <a:ln cmpd="sng" cap="flat">
              <a:noFill/>
              <a:prstDash val="solid"/>
              <a:miter/>
            </a:ln>
          </p:spPr>
        </p:sp>
        <p:pic>
          <p:nvPicPr>
            <p:cNvPr id="192"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Tree>
    <p:extLst>
      <p:ext uri="{BB962C8B-B14F-4D97-AF65-F5344CB8AC3E}">
        <p14:creationId xmlns:p14="http://schemas.microsoft.com/office/powerpoint/2010/main" val="431649055"/>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4"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DEPLOYMENT: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5" name="矩形"/>
          <p:cNvSpPr>
            <a:spLocks/>
          </p:cNvSpPr>
          <p:nvPr/>
        </p:nvSpPr>
        <p:spPr>
          <a:xfrm rot="0">
            <a:off x="1066800" y="1397675"/>
            <a:ext cx="8077200" cy="3768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50" b="1" i="1" u="none" strike="noStrike" kern="1200" cap="none" spc="0" baseline="0">
                <a:solidFill>
                  <a:srgbClr val="0D0D0D"/>
                </a:solidFill>
                <a:latin typeface="Arial" pitchFamily="34" charset="0"/>
                <a:ea typeface="宋体" pitchFamily="0" charset="0"/>
                <a:cs typeface="Arial" pitchFamily="34" charset="0"/>
              </a:rPr>
              <a:t>1. Model Training:</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Train the GAN model on a high-performance computing (HPC) system using GPUs for accelerated training.</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2. </a:t>
            </a:r>
            <a:r>
              <a:rPr lang="en-US" altLang="zh-CN" sz="1850" b="1" i="1" u="none" strike="noStrike" kern="1200" cap="none" spc="0" baseline="0">
                <a:solidFill>
                  <a:srgbClr val="0D0D0D"/>
                </a:solidFill>
                <a:latin typeface="Arial" pitchFamily="34" charset="0"/>
                <a:ea typeface="宋体" pitchFamily="0" charset="0"/>
                <a:cs typeface="Arial" pitchFamily="34" charset="0"/>
              </a:rPr>
              <a:t>Model Optimization:</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Optimize the trained model for inference speed and resource efficiency.</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3.</a:t>
            </a:r>
            <a:r>
              <a:rPr lang="en-US" altLang="zh-CN" sz="1850" b="1" i="1" u="none" strike="noStrike" kern="1200" cap="none" spc="0" baseline="0">
                <a:solidFill>
                  <a:srgbClr val="0D0D0D"/>
                </a:solidFill>
                <a:latin typeface="Arial" pitchFamily="34" charset="0"/>
                <a:ea typeface="宋体" pitchFamily="0" charset="0"/>
                <a:cs typeface="Arial" pitchFamily="34" charset="0"/>
              </a:rPr>
              <a:t>Containerization:</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Package the optimized model into a </a:t>
            </a:r>
            <a:r>
              <a:rPr lang="en-US" altLang="zh-CN" sz="1850" b="0" i="1" u="none" strike="noStrike" kern="1200" cap="none" spc="0" baseline="0">
                <a:solidFill>
                  <a:srgbClr val="0D0D0D"/>
                </a:solidFill>
                <a:latin typeface="Arial" pitchFamily="34" charset="0"/>
                <a:ea typeface="宋体" pitchFamily="0" charset="0"/>
                <a:cs typeface="Arial" pitchFamily="34" charset="0"/>
              </a:rPr>
              <a:t>Docker</a:t>
            </a:r>
            <a:r>
              <a:rPr lang="en-US" altLang="zh-CN" sz="1850" b="0" i="1" u="none" strike="noStrike" kern="1200" cap="none" spc="0" baseline="0">
                <a:solidFill>
                  <a:srgbClr val="0D0D0D"/>
                </a:solidFill>
                <a:latin typeface="Arial" pitchFamily="34" charset="0"/>
                <a:ea typeface="宋体" pitchFamily="0" charset="0"/>
                <a:cs typeface="Arial" pitchFamily="34" charset="0"/>
              </a:rPr>
              <a:t> container for easy deployment and portability.</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3090134"/>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200" name="组合"/>
          <p:cNvGrpSpPr>
            <a:grpSpLocks/>
          </p:cNvGrpSpPr>
          <p:nvPr/>
        </p:nvGrpSpPr>
        <p:grpSpPr>
          <a:xfrm>
            <a:off x="8991600" y="2971799"/>
            <a:ext cx="2762247" cy="3257549"/>
            <a:chOff x="8991600" y="2971799"/>
            <a:chExt cx="2762247" cy="3257549"/>
          </a:xfrm>
        </p:grpSpPr>
        <p:sp>
          <p:nvSpPr>
            <p:cNvPr id="197" name="曲线"/>
            <p:cNvSpPr>
              <a:spLocks/>
            </p:cNvSpPr>
            <p:nvPr/>
          </p:nvSpPr>
          <p:spPr>
            <a:xfrm rot="0">
              <a:off x="10353676" y="5400675"/>
              <a:ext cx="457197"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98"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8"/>
                  </a:lnTo>
                  <a:lnTo>
                    <a:pt x="21600" y="21598"/>
                  </a:lnTo>
                  <a:lnTo>
                    <a:pt x="21600" y="0"/>
                  </a:lnTo>
                  <a:close/>
                </a:path>
              </a:pathLst>
            </a:custGeom>
            <a:solidFill>
              <a:srgbClr val="2D936B"/>
            </a:solidFill>
            <a:ln cmpd="sng" cap="flat">
              <a:noFill/>
              <a:prstDash val="solid"/>
              <a:miter/>
            </a:ln>
          </p:spPr>
        </p:sp>
        <p:pic>
          <p:nvPicPr>
            <p:cNvPr id="199"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
        <p:nvSpPr>
          <p:cNvPr id="201" name="矩形"/>
          <p:cNvSpPr>
            <a:spLocks/>
          </p:cNvSpPr>
          <p:nvPr/>
        </p:nvSpPr>
        <p:spPr>
          <a:xfrm rot="0">
            <a:off x="685800" y="1066801"/>
            <a:ext cx="84582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4.Deployment Platform:</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Choose a deployment platform such as cloud services (e.g., AWS, Azure) or on-premises servers.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5.Scalability Considerations: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Ensure the deployment infrastructure can handle varying workloads and scale horizontally if needed.</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6.API Integration (Optional):</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Expose the GAN model through an API for seamless integration with other systems or applications.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21044074"/>
      </p:ext>
    </p:extLst>
  </p:cSld>
  <p:clrMapOvr>
    <a:masterClrMapping/>
  </p:clrMapOvr>
</p:sld>
</file>

<file path=ppt/slides/slide2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3" name="矩形"/>
          <p:cNvSpPr>
            <a:spLocks/>
          </p:cNvSpPr>
          <p:nvPr/>
        </p:nvSpPr>
        <p:spPr>
          <a:xfrm rot="0">
            <a:off x="838200" y="1313036"/>
            <a:ext cx="8305800" cy="38157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7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7.Monitoring and Maintenance:</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Implement monitoring tools to track model performance and resource utilization. Regularly update the deployed model with improvements or new versions as needed.</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8.Security Considerations:</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Implement security measures such as access control and encryption to protect the deployed model and data.</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9.Testing and Validation: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Conduct thorough testing to ensure the deployed model performs as expected in a production environment.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204" name="图片"/>
          <p:cNvPicPr>
            <a:picLocks/>
          </p:cNvPicPr>
          <p:nvPr/>
        </p:nvPicPr>
        <p:blipFill>
          <a:blip r:embed="rId1" cstate="print"/>
          <a:stretch>
            <a:fillRect/>
          </a:stretch>
        </p:blipFill>
        <p:spPr>
          <a:xfrm rot="0">
            <a:off x="9067800" y="3438525"/>
            <a:ext cx="2466975" cy="3419475"/>
          </a:xfrm>
          <a:prstGeom prst="rect"/>
          <a:noFill/>
          <a:ln w="12700" cmpd="sng" cap="flat">
            <a:noFill/>
            <a:prstDash val="solid"/>
            <a:miter/>
          </a:ln>
        </p:spPr>
      </p:pic>
    </p:spTree>
    <p:extLst>
      <p:ext uri="{BB962C8B-B14F-4D97-AF65-F5344CB8AC3E}">
        <p14:creationId xmlns:p14="http://schemas.microsoft.com/office/powerpoint/2010/main" val="505750107"/>
      </p:ext>
    </p:extLst>
  </p:cSld>
  <p:clrMapOvr>
    <a:masterClrMapping/>
  </p:clrMapOvr>
</p:sld>
</file>

<file path=ppt/slides/slide2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6" name="矩形"/>
          <p:cNvSpPr>
            <a:spLocks/>
          </p:cNvSpPr>
          <p:nvPr/>
        </p:nvSpPr>
        <p:spPr>
          <a:xfrm rot="0">
            <a:off x="219074" y="778190"/>
            <a:ext cx="10515600" cy="485773"/>
          </a:xfrm>
          <a:prstGeom prst="rect"/>
          <a:noFill/>
          <a:ln w="12700" cmpd="sng" cap="flat">
            <a:noFill/>
            <a:prstDash val="solid"/>
            <a:miter/>
          </a:ln>
        </p:spPr>
        <p:txBody>
          <a:bodyPr vert="horz" wrap="square" lIns="0" tIns="0" rIns="0" bIns="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200" b="1" i="1" u="none"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RESULT:</a:t>
            </a:r>
            <a:endParaRPr lang="zh-CN" altLang="en-US" sz="3200" b="1" i="1" u="none"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endParaRPr>
          </a:p>
        </p:txBody>
      </p:sp>
      <p:pic>
        <p:nvPicPr>
          <p:cNvPr id="207" name="图片"/>
          <p:cNvPicPr>
            <a:picLocks noChangeAspect="1"/>
          </p:cNvPicPr>
          <p:nvPr/>
        </p:nvPicPr>
        <p:blipFill>
          <a:blip r:embed="rId1" cstate="print"/>
          <a:stretch>
            <a:fillRect/>
          </a:stretch>
        </p:blipFill>
        <p:spPr>
          <a:xfrm rot="0">
            <a:off x="228600" y="1524000"/>
            <a:ext cx="10186279" cy="4750115"/>
          </a:xfrm>
          <a:prstGeom prst="rect"/>
          <a:noFill/>
          <a:ln w="12700" cmpd="sng" cap="flat">
            <a:noFill/>
            <a:prstDash val="solid"/>
            <a:miter/>
          </a:ln>
        </p:spPr>
      </p:pic>
    </p:spTree>
    <p:extLst>
      <p:ext uri="{BB962C8B-B14F-4D97-AF65-F5344CB8AC3E}">
        <p14:creationId xmlns:p14="http://schemas.microsoft.com/office/powerpoint/2010/main" val="1288044183"/>
      </p:ext>
    </p:extLst>
  </p:cSld>
  <p:clrMapOvr>
    <a:masterClrMapping/>
  </p:clrMapOvr>
</p:sld>
</file>

<file path=ppt/slides/slide2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RESULT: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209" name="图片"/>
          <p:cNvPicPr>
            <a:picLocks noChangeAspect="1"/>
          </p:cNvPicPr>
          <p:nvPr/>
        </p:nvPicPr>
        <p:blipFill>
          <a:blip r:embed="rId1" cstate="print"/>
          <a:stretch>
            <a:fillRect/>
          </a:stretch>
        </p:blipFill>
        <p:spPr>
          <a:xfrm rot="0">
            <a:off x="2244010" y="1624519"/>
            <a:ext cx="7703983" cy="4387072"/>
          </a:xfrm>
          <a:prstGeom prst="rect"/>
          <a:noFill/>
          <a:ln w="12700" cmpd="sng" cap="flat">
            <a:noFill/>
            <a:prstDash val="solid"/>
            <a:miter/>
          </a:ln>
        </p:spPr>
      </p:pic>
    </p:spTree>
    <p:extLst>
      <p:ext uri="{BB962C8B-B14F-4D97-AF65-F5344CB8AC3E}">
        <p14:creationId xmlns:p14="http://schemas.microsoft.com/office/powerpoint/2010/main" val="1414115654"/>
      </p:ext>
    </p:extLst>
  </p:cSld>
  <p:clrMapOvr>
    <a:masterClrMapping/>
  </p:clrMapOvr>
</p:sld>
</file>

<file path=ppt/slides/slide2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11" name="矩形"/>
          <p:cNvSpPr>
            <a:spLocks/>
          </p:cNvSpPr>
          <p:nvPr/>
        </p:nvSpPr>
        <p:spPr>
          <a:xfrm rot="0">
            <a:off x="990600" y="1676400"/>
            <a:ext cx="8000999" cy="35299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D0D0D"/>
                </a:solidFill>
                <a:latin typeface="Calibri" pitchFamily="0" charset="0"/>
                <a:ea typeface="宋体" pitchFamily="0" charset="0"/>
                <a:cs typeface="Calibri" pitchFamily="0" charset="0"/>
              </a:rPr>
              <a:t> 	</a:t>
            </a:r>
            <a:endParaRPr lang="en-US" altLang="zh-CN" sz="1600" b="0" i="0"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5862674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5"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ctr" anchorCtr="1">
            <a:prstTxWarp prst="textNoShape"/>
          </a:bodyPr>
          <a:lstStyle/>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Objective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Real time application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Generator and discriminator</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Problem Statement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Generative Adversarial Network</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Proposed System/Solution</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System Development Approach</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Algorithm and Deployment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Result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Conclusion</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References</a:t>
            </a:r>
            <a:endParaRPr lang="zh-CN" altLang="en-US" sz="1800" b="0" i="1" u="none" strike="noStrike" kern="1200" cap="none" spc="0" baseline="0">
              <a:solidFill>
                <a:schemeClr val="tx1"/>
              </a:solidFill>
              <a:latin typeface="Arial" pitchFamily="34" charset="0"/>
              <a:ea typeface="宋体" pitchFamily="0" charset="0"/>
              <a:cs typeface="Arial" pitchFamily="34" charset="0"/>
            </a:endParaRPr>
          </a:p>
        </p:txBody>
      </p:sp>
      <p:grpSp>
        <p:nvGrpSpPr>
          <p:cNvPr id="85" name="组合"/>
          <p:cNvGrpSpPr>
            <a:grpSpLocks/>
          </p:cNvGrpSpPr>
          <p:nvPr/>
        </p:nvGrpSpPr>
        <p:grpSpPr>
          <a:xfrm>
            <a:off x="7448612" y="0"/>
            <a:ext cx="4743794" cy="6858466"/>
            <a:chOff x="7448612" y="0"/>
            <a:chExt cx="4743794" cy="6858466"/>
          </a:xfrm>
        </p:grpSpPr>
        <p:sp>
          <p:nvSpPr>
            <p:cNvPr id="7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7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9"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83"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8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9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93" name="组合"/>
          <p:cNvGrpSpPr>
            <a:grpSpLocks/>
          </p:cNvGrpSpPr>
          <p:nvPr/>
        </p:nvGrpSpPr>
        <p:grpSpPr>
          <a:xfrm>
            <a:off x="47625" y="3819523"/>
            <a:ext cx="4124324" cy="3009896"/>
            <a:chOff x="47625" y="3819523"/>
            <a:chExt cx="4124324" cy="3009896"/>
          </a:xfrm>
        </p:grpSpPr>
        <p:pic>
          <p:nvPicPr>
            <p:cNvPr id="9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94" name="文本框"/>
          <p:cNvSpPr>
            <a:spLocks noGrp="1"/>
          </p:cNvSpPr>
          <p:nvPr>
            <p:ph type="title"/>
          </p:nvPr>
        </p:nvSpPr>
        <p:spPr>
          <a:xfrm rot="0">
            <a:off x="739774" y="445387"/>
            <a:ext cx="268922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OUTLINE</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9567404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99" name="组合"/>
          <p:cNvGrpSpPr>
            <a:grpSpLocks/>
          </p:cNvGrpSpPr>
          <p:nvPr/>
        </p:nvGrpSpPr>
        <p:grpSpPr>
          <a:xfrm>
            <a:off x="8991600" y="2971799"/>
            <a:ext cx="2762247" cy="3257549"/>
            <a:chOff x="8991600" y="2971799"/>
            <a:chExt cx="2762247" cy="3257549"/>
          </a:xfrm>
        </p:grpSpPr>
        <p:sp>
          <p:nvSpPr>
            <p:cNvPr id="96" name="曲线"/>
            <p:cNvSpPr>
              <a:spLocks/>
            </p:cNvSpPr>
            <p:nvPr/>
          </p:nvSpPr>
          <p:spPr>
            <a:xfrm rot="0">
              <a:off x="10353676" y="5400675"/>
              <a:ext cx="457197"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97"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8"/>
                  </a:lnTo>
                  <a:lnTo>
                    <a:pt x="21600" y="21598"/>
                  </a:lnTo>
                  <a:lnTo>
                    <a:pt x="21600" y="0"/>
                  </a:lnTo>
                  <a:close/>
                </a:path>
              </a:pathLst>
            </a:custGeom>
            <a:solidFill>
              <a:srgbClr val="2D936B"/>
            </a:solidFill>
            <a:ln cmpd="sng" cap="flat">
              <a:noFill/>
              <a:prstDash val="solid"/>
              <a:miter/>
            </a:ln>
          </p:spPr>
        </p:sp>
        <p:pic>
          <p:nvPicPr>
            <p:cNvPr id="98"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
        <p:nvSpPr>
          <p:cNvPr id="10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文本框"/>
          <p:cNvSpPr>
            <a:spLocks noGrp="1"/>
          </p:cNvSpPr>
          <p:nvPr>
            <p:ph type="title"/>
          </p:nvPr>
        </p:nvSpPr>
        <p:spPr>
          <a:xfrm rot="0">
            <a:off x="228600" y="304800"/>
            <a:ext cx="7166928"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GENERATIVE ADVERSARIAL NETWORK </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03" name="矩形"/>
          <p:cNvSpPr>
            <a:spLocks/>
          </p:cNvSpPr>
          <p:nvPr/>
        </p:nvSpPr>
        <p:spPr>
          <a:xfrm rot="0">
            <a:off x="739774" y="6473336"/>
            <a:ext cx="1798954"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1447800" y="1417825"/>
            <a:ext cx="6096000" cy="4434840"/>
          </a:xfrm>
          <a:prstGeom prst="rect"/>
          <a:noFill/>
          <a:ln w="12700" cmpd="sng" cap="flat">
            <a:solidFill>
              <a:srgbClr val="FFFFFF"/>
            </a:solidFill>
            <a:prstDash val="solid"/>
            <a:round/>
          </a:ln>
        </p:spPr>
        <p:txBody>
          <a:bodyPr vert="horz" wrap="square" lIns="0" tIns="45720" rIns="0" bIns="45720" anchor="ctr" anchorCtr="0">
            <a:prstTxWarp prst="textNoShape"/>
            <a:spAutoFit/>
          </a:bodyPr>
          <a:lstStyle/>
          <a:p>
            <a:pPr lvl="2" marL="914400" indent="0" algn="l">
              <a:lnSpc>
                <a:spcPct val="100000"/>
              </a:lnSpc>
              <a:spcBef>
                <a:spcPts val="0"/>
              </a:spcBef>
              <a:spcAft>
                <a:spcPts val="0"/>
              </a:spcAft>
              <a:buNone/>
            </a:pPr>
            <a:r>
              <a:rPr lang="en-US" altLang="zh-CN" sz="2200" b="0" i="0" u="none" strike="noStrike" kern="1200" cap="none" spc="0" baseline="0">
                <a:solidFill>
                  <a:schemeClr val="tx1"/>
                </a:solidFill>
                <a:latin typeface="Arial" pitchFamily="34" charset="0"/>
                <a:ea typeface="宋体" pitchFamily="0" charset="0"/>
                <a:cs typeface="Arial" pitchFamily="34" charset="0"/>
              </a:rPr>
              <a:t> A Generative Adversarial Network (GAN) is a class of machine learning frameworks introduced by Ian </a:t>
            </a:r>
            <a:r>
              <a:rPr lang="en-US" altLang="zh-CN" sz="2200" b="0" i="0" u="none" strike="noStrike" kern="1200" cap="none" spc="0" baseline="0">
                <a:solidFill>
                  <a:schemeClr val="tx1"/>
                </a:solidFill>
                <a:latin typeface="Arial" pitchFamily="34" charset="0"/>
                <a:ea typeface="宋体" pitchFamily="0" charset="0"/>
                <a:cs typeface="Arial" pitchFamily="34" charset="0"/>
              </a:rPr>
              <a:t>Goodfellow</a:t>
            </a:r>
            <a:r>
              <a:rPr lang="en-US" altLang="zh-CN" sz="2200" b="0" i="0" u="none" strike="noStrike" kern="1200" cap="none" spc="0" baseline="0">
                <a:solidFill>
                  <a:schemeClr val="tx1"/>
                </a:solidFill>
                <a:latin typeface="Arial" pitchFamily="34" charset="0"/>
                <a:ea typeface="宋体" pitchFamily="0" charset="0"/>
                <a:cs typeface="Arial" pitchFamily="34" charset="0"/>
              </a:rPr>
              <a:t> and his colleagues in 2014. </a:t>
            </a: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Font typeface="Wingdings" pitchFamily="2" charset="2"/>
              <a:buChar char="§"/>
            </a:pPr>
            <a:r>
              <a:rPr lang="en-US" altLang="zh-CN" sz="2200" b="0" i="0" u="none" strike="noStrike" kern="1200" cap="none" spc="0" baseline="0">
                <a:solidFill>
                  <a:schemeClr val="tx1"/>
                </a:solidFill>
                <a:latin typeface="Arial" pitchFamily="34" charset="0"/>
                <a:ea typeface="宋体" pitchFamily="0" charset="0"/>
                <a:cs typeface="Arial" pitchFamily="34" charset="0"/>
              </a:rPr>
              <a:t> GANs are composed of two neural networks, a generator and a discriminator, which are trained simultaneously through adversarial training.</a:t>
            </a: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Font typeface="Wingdings" pitchFamily="2" charset="2"/>
              <a:buChar char="§"/>
            </a:pPr>
            <a:r>
              <a:rPr lang="en-US" altLang="zh-CN" sz="2200" b="0" i="0" u="none" strike="noStrike" kern="1200" cap="none" spc="0" baseline="0">
                <a:solidFill>
                  <a:schemeClr val="tx1"/>
                </a:solidFill>
                <a:latin typeface="Calibri" pitchFamily="0" charset="0"/>
                <a:ea typeface="宋体" pitchFamily="0" charset="0"/>
                <a:cs typeface="Calibri" pitchFamily="0" charset="0"/>
              </a:rPr>
              <a:t> </a:t>
            </a:r>
            <a:r>
              <a:rPr lang="en-US" altLang="zh-CN" sz="2200" b="0" i="0" u="none" strike="noStrike" kern="1200" cap="none" spc="0" baseline="0">
                <a:solidFill>
                  <a:schemeClr val="tx1"/>
                </a:solidFill>
                <a:latin typeface="Arial" pitchFamily="34" charset="0"/>
                <a:ea typeface="宋体" pitchFamily="0" charset="0"/>
                <a:cs typeface="Arial" pitchFamily="34" charset="0"/>
              </a:rPr>
              <a:t>GANs have been used for a variety of applications, including image generation, style transfer, super-resolution, and more.</a:t>
            </a:r>
            <a:endParaRPr lang="zh-CN" altLang="en-US" sz="22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98343945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9296400" y="2438400"/>
            <a:ext cx="3533774" cy="3810000"/>
            <a:chOff x="9296400" y="2438400"/>
            <a:chExt cx="3533774" cy="3810000"/>
          </a:xfrm>
        </p:grpSpPr>
        <p:sp>
          <p:nvSpPr>
            <p:cNvPr id="106" name="曲线"/>
            <p:cNvSpPr>
              <a:spLocks/>
            </p:cNvSpPr>
            <p:nvPr/>
          </p:nvSpPr>
          <p:spPr>
            <a:xfrm rot="0">
              <a:off x="9991725" y="5153025"/>
              <a:ext cx="457197"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991725" y="56864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9296400" y="2438400"/>
              <a:ext cx="3533774" cy="381000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GAN ARCHITECTURE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3" name="矩形"/>
          <p:cNvSpPr>
            <a:spLocks/>
          </p:cNvSpPr>
          <p:nvPr/>
        </p:nvSpPr>
        <p:spPr>
          <a:xfrm rot="0">
            <a:off x="739774" y="6473336"/>
            <a:ext cx="1798954"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15" name="图片" descr="WhatsApp Image 2024-03-29 at 8.44.35 PM.jpeg"/>
          <p:cNvPicPr>
            <a:picLocks noChangeAspect="1"/>
          </p:cNvPicPr>
          <p:nvPr/>
        </p:nvPicPr>
        <p:blipFill>
          <a:blip r:embed="rId3" cstate="print"/>
          <a:stretch>
            <a:fillRect/>
          </a:stretch>
        </p:blipFill>
        <p:spPr>
          <a:xfrm rot="0">
            <a:off x="914400" y="1676400"/>
            <a:ext cx="8530046" cy="3853541"/>
          </a:xfrm>
          <a:prstGeom prst="rect"/>
          <a:noFill/>
          <a:ln w="12700" cmpd="sng" cap="flat">
            <a:noFill/>
            <a:prstDash val="solid"/>
            <a:miter/>
          </a:ln>
        </p:spPr>
      </p:pic>
    </p:spTree>
    <p:extLst>
      <p:ext uri="{BB962C8B-B14F-4D97-AF65-F5344CB8AC3E}">
        <p14:creationId xmlns:p14="http://schemas.microsoft.com/office/powerpoint/2010/main" val="113284951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OBJECTIVE</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1" name="矩形"/>
          <p:cNvSpPr>
            <a:spLocks/>
          </p:cNvSpPr>
          <p:nvPr/>
        </p:nvSpPr>
        <p:spPr>
          <a:xfrm rot="0">
            <a:off x="739774" y="6473336"/>
            <a:ext cx="1798954"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1219200" y="1981200"/>
            <a:ext cx="7315200" cy="3634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The main objective of a Generative Adversarial Network (GAN) is to generate new data that is similar to a given dataset.</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 GANs consist of two neural networks, a generator and a discriminator, which are trained simultaneously in a competitive manner.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The generator learns to produce data that is indistinguishable from the real data, while the discriminator learns to differentiate between real data and data generated by the generator.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Through this adversarial process, the generator improves its ability to create realistic data, leading to the generation of high-quality synthetic data.</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94160011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4" name="图片"/>
          <p:cNvPicPr>
            <a:picLocks/>
          </p:cNvPicPr>
          <p:nvPr/>
        </p:nvPicPr>
        <p:blipFill>
          <a:blip r:embed="rId1" cstate="print"/>
          <a:stretch>
            <a:fillRect/>
          </a:stretch>
        </p:blipFill>
        <p:spPr>
          <a:xfrm rot="0">
            <a:off x="7010399" y="2057400"/>
            <a:ext cx="2695574" cy="3248025"/>
          </a:xfrm>
          <a:prstGeom prst="rect"/>
          <a:noFill/>
          <a:ln w="12700" cmpd="sng" cap="flat">
            <a:noFill/>
            <a:prstDash val="solid"/>
            <a:miter/>
          </a:ln>
        </p:spPr>
      </p:pic>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REAL TIME APPLICATION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矩形"/>
          <p:cNvSpPr>
            <a:spLocks/>
          </p:cNvSpPr>
          <p:nvPr/>
        </p:nvSpPr>
        <p:spPr>
          <a:xfrm rot="0">
            <a:off x="739774" y="6473336"/>
            <a:ext cx="1798954"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1676400" y="1905000"/>
            <a:ext cx="4419599"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Image Editing and Augmentation*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Medical Image Analysis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Text-to-Image Synthesis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Drug Discovery</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Video Generation and Prediction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Anomaly Detection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Style Transfer in Fashion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Image Generation</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75140570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7" name="图片"/>
          <p:cNvPicPr>
            <a:picLocks/>
          </p:cNvPicPr>
          <p:nvPr/>
        </p:nvPicPr>
        <p:blipFill>
          <a:blip r:embed="rId1" cstate="print"/>
          <a:stretch>
            <a:fillRect/>
          </a:stretch>
        </p:blipFill>
        <p:spPr>
          <a:xfrm rot="0">
            <a:off x="9220200" y="3200400"/>
            <a:ext cx="2466975" cy="3419475"/>
          </a:xfrm>
          <a:prstGeom prst="rect"/>
          <a:noFill/>
          <a:ln w="12700" cmpd="sng" cap="flat">
            <a:noFill/>
            <a:prstDash val="solid"/>
            <a:miter/>
          </a:ln>
        </p:spPr>
      </p:pic>
      <p:sp>
        <p:nvSpPr>
          <p:cNvPr id="138" name="文本框"/>
          <p:cNvSpPr>
            <a:spLocks noGrp="1"/>
          </p:cNvSpPr>
          <p:nvPr>
            <p:ph type="title"/>
          </p:nvPr>
        </p:nvSpPr>
        <p:spPr>
          <a:xfrm rot="0">
            <a:off x="152400" y="609600"/>
            <a:ext cx="4800600"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ctr">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GENERATOR</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219200" y="2057400"/>
            <a:ext cx="7010399" cy="2158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The generator in a Generative Adversarial Network (GAN) is a neural network that takes random noise as input and generates synthetic data samples.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Trebuchet MS" pitchFamily="0" charset="0"/>
              <a:buChar char="●"/>
            </a:pP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Trebuchet MS" pitchFamily="0"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 It learns to map this noise to the data distribution of the training set, effectively creating new data that is similar to the real data. </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pic>
        <p:nvPicPr>
          <p:cNvPr id="141" name="图片"/>
          <p:cNvPicPr>
            <a:picLocks/>
          </p:cNvPicPr>
          <p:nvPr/>
        </p:nvPicPr>
        <p:blipFill>
          <a:blip r:embed="rId2" cstate="print"/>
          <a:stretch>
            <a:fillRect/>
          </a:stretch>
        </p:blipFill>
        <p:spPr>
          <a:xfrm rot="0">
            <a:off x="9372600" y="3352800"/>
            <a:ext cx="2466975" cy="3419475"/>
          </a:xfrm>
          <a:prstGeom prst="rect"/>
          <a:noFill/>
          <a:ln w="12700" cmpd="sng" cap="flat">
            <a:noFill/>
            <a:prstDash val="solid"/>
            <a:miter/>
          </a:ln>
        </p:spPr>
      </p:pic>
    </p:spTree>
    <p:extLst>
      <p:ext uri="{BB962C8B-B14F-4D97-AF65-F5344CB8AC3E}">
        <p14:creationId xmlns:p14="http://schemas.microsoft.com/office/powerpoint/2010/main" val="5718229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739774" y="1367853"/>
            <a:ext cx="2811780" cy="300355"/>
          </a:xfrm>
          <a:prstGeom prst="rect"/>
          <a:noFill/>
          <a:ln w="12700" cmpd="sng" cap="flat">
            <a:noFill/>
            <a:prstDash val="solid"/>
            <a:miter/>
          </a:ln>
        </p:spPr>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49" name="图片" descr="WhatsApp Image 2024-03-29 at 9.15.58 PM.jpeg"/>
          <p:cNvPicPr>
            <a:picLocks noChangeAspect="1"/>
          </p:cNvPicPr>
          <p:nvPr/>
        </p:nvPicPr>
        <p:blipFill>
          <a:blip r:embed="rId2" cstate="print"/>
          <a:stretch>
            <a:fillRect/>
          </a:stretch>
        </p:blipFill>
        <p:spPr>
          <a:xfrm rot="0">
            <a:off x="685800" y="1371600"/>
            <a:ext cx="8216537" cy="4101737"/>
          </a:xfrm>
          <a:prstGeom prst="rect"/>
          <a:noFill/>
          <a:ln w="12700" cmpd="sng" cap="flat">
            <a:noFill/>
            <a:prstDash val="solid"/>
            <a:miter/>
          </a:ln>
        </p:spPr>
      </p:pic>
    </p:spTree>
    <p:extLst>
      <p:ext uri="{BB962C8B-B14F-4D97-AF65-F5344CB8AC3E}">
        <p14:creationId xmlns:p14="http://schemas.microsoft.com/office/powerpoint/2010/main" val="9108832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KISHORE R</dc:title>
  <cp:lastModifiedBy>root</cp:lastModifiedBy>
  <cp:revision>7</cp:revision>
  <dcterms:created xsi:type="dcterms:W3CDTF">2024-04-03T05:12:43Z</dcterms:created>
  <dcterms:modified xsi:type="dcterms:W3CDTF">2024-04-03T05:29:06Z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2024-04-02T16:00:00Z</vt:filetime>
  </property>
</Properties>
</file>