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580E0D-97F0-4822-BE5C-82B032BF06E3}"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0117E-C403-4F0F-B787-B7FBEC138D3D}" type="slidenum">
              <a:rPr lang="en-US" smtClean="0"/>
              <a:t>‹#›</a:t>
            </a:fld>
            <a:endParaRPr lang="en-US"/>
          </a:p>
        </p:txBody>
      </p:sp>
    </p:spTree>
    <p:extLst>
      <p:ext uri="{BB962C8B-B14F-4D97-AF65-F5344CB8AC3E}">
        <p14:creationId xmlns:p14="http://schemas.microsoft.com/office/powerpoint/2010/main" val="90464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80E0D-97F0-4822-BE5C-82B032BF06E3}"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0117E-C403-4F0F-B787-B7FBEC138D3D}" type="slidenum">
              <a:rPr lang="en-US" smtClean="0"/>
              <a:t>‹#›</a:t>
            </a:fld>
            <a:endParaRPr lang="en-US"/>
          </a:p>
        </p:txBody>
      </p:sp>
    </p:spTree>
    <p:extLst>
      <p:ext uri="{BB962C8B-B14F-4D97-AF65-F5344CB8AC3E}">
        <p14:creationId xmlns:p14="http://schemas.microsoft.com/office/powerpoint/2010/main" val="169471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80E0D-97F0-4822-BE5C-82B032BF06E3}"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0117E-C403-4F0F-B787-B7FBEC138D3D}" type="slidenum">
              <a:rPr lang="en-US" smtClean="0"/>
              <a:t>‹#›</a:t>
            </a:fld>
            <a:endParaRPr lang="en-US"/>
          </a:p>
        </p:txBody>
      </p:sp>
    </p:spTree>
    <p:extLst>
      <p:ext uri="{BB962C8B-B14F-4D97-AF65-F5344CB8AC3E}">
        <p14:creationId xmlns:p14="http://schemas.microsoft.com/office/powerpoint/2010/main" val="2067828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80E0D-97F0-4822-BE5C-82B032BF06E3}"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0117E-C403-4F0F-B787-B7FBEC138D3D}" type="slidenum">
              <a:rPr lang="en-US" smtClean="0"/>
              <a:t>‹#›</a:t>
            </a:fld>
            <a:endParaRPr lang="en-US"/>
          </a:p>
        </p:txBody>
      </p:sp>
    </p:spTree>
    <p:extLst>
      <p:ext uri="{BB962C8B-B14F-4D97-AF65-F5344CB8AC3E}">
        <p14:creationId xmlns:p14="http://schemas.microsoft.com/office/powerpoint/2010/main" val="135852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580E0D-97F0-4822-BE5C-82B032BF06E3}"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0117E-C403-4F0F-B787-B7FBEC138D3D}" type="slidenum">
              <a:rPr lang="en-US" smtClean="0"/>
              <a:t>‹#›</a:t>
            </a:fld>
            <a:endParaRPr lang="en-US"/>
          </a:p>
        </p:txBody>
      </p:sp>
    </p:spTree>
    <p:extLst>
      <p:ext uri="{BB962C8B-B14F-4D97-AF65-F5344CB8AC3E}">
        <p14:creationId xmlns:p14="http://schemas.microsoft.com/office/powerpoint/2010/main" val="27157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580E0D-97F0-4822-BE5C-82B032BF06E3}"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0117E-C403-4F0F-B787-B7FBEC138D3D}" type="slidenum">
              <a:rPr lang="en-US" smtClean="0"/>
              <a:t>‹#›</a:t>
            </a:fld>
            <a:endParaRPr lang="en-US"/>
          </a:p>
        </p:txBody>
      </p:sp>
    </p:spTree>
    <p:extLst>
      <p:ext uri="{BB962C8B-B14F-4D97-AF65-F5344CB8AC3E}">
        <p14:creationId xmlns:p14="http://schemas.microsoft.com/office/powerpoint/2010/main" val="1771136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580E0D-97F0-4822-BE5C-82B032BF06E3}"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10117E-C403-4F0F-B787-B7FBEC138D3D}" type="slidenum">
              <a:rPr lang="en-US" smtClean="0"/>
              <a:t>‹#›</a:t>
            </a:fld>
            <a:endParaRPr lang="en-US"/>
          </a:p>
        </p:txBody>
      </p:sp>
    </p:spTree>
    <p:extLst>
      <p:ext uri="{BB962C8B-B14F-4D97-AF65-F5344CB8AC3E}">
        <p14:creationId xmlns:p14="http://schemas.microsoft.com/office/powerpoint/2010/main" val="150786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580E0D-97F0-4822-BE5C-82B032BF06E3}"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10117E-C403-4F0F-B787-B7FBEC138D3D}" type="slidenum">
              <a:rPr lang="en-US" smtClean="0"/>
              <a:t>‹#›</a:t>
            </a:fld>
            <a:endParaRPr lang="en-US"/>
          </a:p>
        </p:txBody>
      </p:sp>
    </p:spTree>
    <p:extLst>
      <p:ext uri="{BB962C8B-B14F-4D97-AF65-F5344CB8AC3E}">
        <p14:creationId xmlns:p14="http://schemas.microsoft.com/office/powerpoint/2010/main" val="107510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80E0D-97F0-4822-BE5C-82B032BF06E3}"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10117E-C403-4F0F-B787-B7FBEC138D3D}" type="slidenum">
              <a:rPr lang="en-US" smtClean="0"/>
              <a:t>‹#›</a:t>
            </a:fld>
            <a:endParaRPr lang="en-US"/>
          </a:p>
        </p:txBody>
      </p:sp>
    </p:spTree>
    <p:extLst>
      <p:ext uri="{BB962C8B-B14F-4D97-AF65-F5344CB8AC3E}">
        <p14:creationId xmlns:p14="http://schemas.microsoft.com/office/powerpoint/2010/main" val="310809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80E0D-97F0-4822-BE5C-82B032BF06E3}"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0117E-C403-4F0F-B787-B7FBEC138D3D}" type="slidenum">
              <a:rPr lang="en-US" smtClean="0"/>
              <a:t>‹#›</a:t>
            </a:fld>
            <a:endParaRPr lang="en-US"/>
          </a:p>
        </p:txBody>
      </p:sp>
    </p:spTree>
    <p:extLst>
      <p:ext uri="{BB962C8B-B14F-4D97-AF65-F5344CB8AC3E}">
        <p14:creationId xmlns:p14="http://schemas.microsoft.com/office/powerpoint/2010/main" val="170428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80E0D-97F0-4822-BE5C-82B032BF06E3}"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0117E-C403-4F0F-B787-B7FBEC138D3D}" type="slidenum">
              <a:rPr lang="en-US" smtClean="0"/>
              <a:t>‹#›</a:t>
            </a:fld>
            <a:endParaRPr lang="en-US"/>
          </a:p>
        </p:txBody>
      </p:sp>
    </p:spTree>
    <p:extLst>
      <p:ext uri="{BB962C8B-B14F-4D97-AF65-F5344CB8AC3E}">
        <p14:creationId xmlns:p14="http://schemas.microsoft.com/office/powerpoint/2010/main" val="312690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80E0D-97F0-4822-BE5C-82B032BF06E3}" type="datetimeFigureOut">
              <a:rPr lang="en-US" smtClean="0"/>
              <a:t>1/12/2022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0117E-C403-4F0F-B787-B7FBEC138D3D}" type="slidenum">
              <a:rPr lang="en-US" smtClean="0"/>
              <a:t>‹#›</a:t>
            </a:fld>
            <a:endParaRPr lang="en-US"/>
          </a:p>
        </p:txBody>
      </p:sp>
    </p:spTree>
    <p:extLst>
      <p:ext uri="{BB962C8B-B14F-4D97-AF65-F5344CB8AC3E}">
        <p14:creationId xmlns:p14="http://schemas.microsoft.com/office/powerpoint/2010/main" val="4238060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Lending Club Case Study</a:t>
            </a:r>
            <a:endParaRPr lang="en-US" dirty="0"/>
          </a:p>
        </p:txBody>
      </p:sp>
      <p:sp>
        <p:nvSpPr>
          <p:cNvPr id="3" name="Subtitle 2"/>
          <p:cNvSpPr>
            <a:spLocks noGrp="1"/>
          </p:cNvSpPr>
          <p:nvPr>
            <p:ph type="subTitle" idx="1"/>
          </p:nvPr>
        </p:nvSpPr>
        <p:spPr/>
        <p:txBody>
          <a:bodyPr>
            <a:normAutofit lnSpcReduction="10000"/>
          </a:bodyPr>
          <a:lstStyle/>
          <a:p>
            <a:endParaRPr lang="en-US" dirty="0" smtClean="0"/>
          </a:p>
          <a:p>
            <a:endParaRPr lang="en-US" dirty="0"/>
          </a:p>
          <a:p>
            <a:r>
              <a:rPr lang="en-US" dirty="0" smtClean="0"/>
              <a:t>							</a:t>
            </a:r>
          </a:p>
          <a:p>
            <a:r>
              <a:rPr lang="en-US" dirty="0"/>
              <a:t>	</a:t>
            </a:r>
            <a:r>
              <a:rPr lang="en-US" dirty="0" smtClean="0"/>
              <a:t>						-</a:t>
            </a:r>
            <a:r>
              <a:rPr lang="en-US" dirty="0" err="1" smtClean="0"/>
              <a:t>Teenu</a:t>
            </a:r>
            <a:r>
              <a:rPr lang="en-US" dirty="0" smtClean="0"/>
              <a:t> Francis</a:t>
            </a:r>
            <a:endParaRPr lang="en-US" dirty="0"/>
          </a:p>
        </p:txBody>
      </p:sp>
    </p:spTree>
    <p:extLst>
      <p:ext uri="{BB962C8B-B14F-4D97-AF65-F5344CB8AC3E}">
        <p14:creationId xmlns:p14="http://schemas.microsoft.com/office/powerpoint/2010/main" val="95242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 :Fund Amount Delinquency Analysis:</a:t>
            </a:r>
            <a:endParaRPr lang="en-US" dirty="0"/>
          </a:p>
        </p:txBody>
      </p:sp>
      <p:sp>
        <p:nvSpPr>
          <p:cNvPr id="3" name="Content Placeholder 2"/>
          <p:cNvSpPr>
            <a:spLocks noGrp="1"/>
          </p:cNvSpPr>
          <p:nvPr>
            <p:ph sz="half" idx="1"/>
          </p:nvPr>
        </p:nvSpPr>
        <p:spPr/>
        <p:txBody>
          <a:bodyPr/>
          <a:lstStyle/>
          <a:p>
            <a:r>
              <a:rPr lang="en-US" dirty="0" smtClean="0"/>
              <a:t>Graph shows the maximum Fund Amounts for which the Delinquency is observed.</a:t>
            </a:r>
            <a:endParaRPr lang="en-US" dirty="0"/>
          </a:p>
        </p:txBody>
      </p:sp>
      <p:pic>
        <p:nvPicPr>
          <p:cNvPr id="5" name="Content Placeholder 4"/>
          <p:cNvPicPr>
            <a:picLocks noGrp="1" noChangeAspect="1"/>
          </p:cNvPicPr>
          <p:nvPr>
            <p:ph sz="half" idx="2"/>
          </p:nvPr>
        </p:nvPicPr>
        <p:blipFill>
          <a:blip r:embed="rId2"/>
          <a:stretch>
            <a:fillRect/>
          </a:stretch>
        </p:blipFill>
        <p:spPr>
          <a:xfrm>
            <a:off x="6919912" y="2019869"/>
            <a:ext cx="4039240" cy="3162525"/>
          </a:xfrm>
          <a:prstGeom prst="rect">
            <a:avLst/>
          </a:prstGeom>
        </p:spPr>
      </p:pic>
    </p:spTree>
    <p:extLst>
      <p:ext uri="{BB962C8B-B14F-4D97-AF65-F5344CB8AC3E}">
        <p14:creationId xmlns:p14="http://schemas.microsoft.com/office/powerpoint/2010/main" val="79912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 :Fund amount verses Public Record Analysis</a:t>
            </a:r>
            <a:endParaRPr lang="en-US" dirty="0"/>
          </a:p>
        </p:txBody>
      </p:sp>
      <p:sp>
        <p:nvSpPr>
          <p:cNvPr id="3" name="Content Placeholder 2"/>
          <p:cNvSpPr>
            <a:spLocks noGrp="1"/>
          </p:cNvSpPr>
          <p:nvPr>
            <p:ph sz="half" idx="1"/>
          </p:nvPr>
        </p:nvSpPr>
        <p:spPr/>
        <p:txBody>
          <a:bodyPr/>
          <a:lstStyle/>
          <a:p>
            <a:r>
              <a:rPr lang="en-US" dirty="0" smtClean="0"/>
              <a:t>Graphs shows that there are many individuals who have been listed on derogatory Public records, those with one or more than 1 public records are likely to default the loan.</a:t>
            </a:r>
            <a:endParaRPr lang="en-US" dirty="0"/>
          </a:p>
        </p:txBody>
      </p:sp>
      <p:pic>
        <p:nvPicPr>
          <p:cNvPr id="5" name="Content Placeholder 4"/>
          <p:cNvPicPr>
            <a:picLocks noGrp="1" noChangeAspect="1"/>
          </p:cNvPicPr>
          <p:nvPr>
            <p:ph sz="half" idx="2"/>
          </p:nvPr>
        </p:nvPicPr>
        <p:blipFill>
          <a:blip r:embed="rId2"/>
          <a:stretch>
            <a:fillRect/>
          </a:stretch>
        </p:blipFill>
        <p:spPr>
          <a:xfrm>
            <a:off x="7019924" y="2060812"/>
            <a:ext cx="4333875" cy="2978707"/>
          </a:xfrm>
          <a:prstGeom prst="rect">
            <a:avLst/>
          </a:prstGeom>
        </p:spPr>
      </p:pic>
    </p:spTree>
    <p:extLst>
      <p:ext uri="{BB962C8B-B14F-4D97-AF65-F5344CB8AC3E}">
        <p14:creationId xmlns:p14="http://schemas.microsoft.com/office/powerpoint/2010/main" val="40481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 Fund amount verses Public Record Bankruptcy Analysis</a:t>
            </a:r>
            <a:endParaRPr lang="en-US" dirty="0"/>
          </a:p>
        </p:txBody>
      </p:sp>
      <p:sp>
        <p:nvSpPr>
          <p:cNvPr id="3" name="Content Placeholder 2"/>
          <p:cNvSpPr>
            <a:spLocks noGrp="1"/>
          </p:cNvSpPr>
          <p:nvPr>
            <p:ph sz="half" idx="1"/>
          </p:nvPr>
        </p:nvSpPr>
        <p:spPr/>
        <p:txBody>
          <a:bodyPr/>
          <a:lstStyle/>
          <a:p>
            <a:r>
              <a:rPr lang="en-US" dirty="0" smtClean="0"/>
              <a:t>Graphs shows that there are many individuals who have been listed on Public record Bankruptcies, those with one or more than 1 public record bankruptcies are likely to default the loan.</a:t>
            </a:r>
            <a:endParaRPr lang="en-US" dirty="0"/>
          </a:p>
        </p:txBody>
      </p:sp>
      <p:pic>
        <p:nvPicPr>
          <p:cNvPr id="5" name="Content Placeholder 4"/>
          <p:cNvPicPr>
            <a:picLocks noGrp="1" noChangeAspect="1"/>
          </p:cNvPicPr>
          <p:nvPr>
            <p:ph sz="half" idx="2"/>
          </p:nvPr>
        </p:nvPicPr>
        <p:blipFill>
          <a:blip r:embed="rId2"/>
          <a:stretch>
            <a:fillRect/>
          </a:stretch>
        </p:blipFill>
        <p:spPr>
          <a:xfrm>
            <a:off x="6986587" y="2047164"/>
            <a:ext cx="4367213" cy="3054267"/>
          </a:xfrm>
          <a:prstGeom prst="rect">
            <a:avLst/>
          </a:prstGeom>
        </p:spPr>
      </p:pic>
    </p:spTree>
    <p:extLst>
      <p:ext uri="{BB962C8B-B14F-4D97-AF65-F5344CB8AC3E}">
        <p14:creationId xmlns:p14="http://schemas.microsoft.com/office/powerpoint/2010/main" val="292878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7183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Lending Club Case Study involves the identification of the methods to minimize the risk of </a:t>
            </a:r>
            <a:r>
              <a:rPr lang="en-US" dirty="0" smtClean="0"/>
              <a:t>financial loss incurred by the Banking and Financial institutions post loan acceptance, using </a:t>
            </a:r>
            <a:r>
              <a:rPr lang="en-US" dirty="0" smtClean="0"/>
              <a:t>the techniques of EDA and the understanding of Risk </a:t>
            </a:r>
            <a:r>
              <a:rPr lang="en-US" dirty="0"/>
              <a:t>A</a:t>
            </a:r>
            <a:r>
              <a:rPr lang="en-US" dirty="0" smtClean="0"/>
              <a:t>nalytics.</a:t>
            </a:r>
            <a:endParaRPr lang="en-US" dirty="0"/>
          </a:p>
        </p:txBody>
      </p:sp>
    </p:spTree>
    <p:extLst>
      <p:ext uri="{BB962C8B-B14F-4D97-AF65-F5344CB8AC3E}">
        <p14:creationId xmlns:p14="http://schemas.microsoft.com/office/powerpoint/2010/main" val="44973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the Analysis:</a:t>
            </a:r>
            <a:endParaRPr lang="en-US" dirty="0"/>
          </a:p>
        </p:txBody>
      </p:sp>
      <p:sp>
        <p:nvSpPr>
          <p:cNvPr id="3" name="Content Placeholder 2"/>
          <p:cNvSpPr>
            <a:spLocks noGrp="1"/>
          </p:cNvSpPr>
          <p:nvPr>
            <p:ph idx="1"/>
          </p:nvPr>
        </p:nvSpPr>
        <p:spPr/>
        <p:txBody>
          <a:bodyPr/>
          <a:lstStyle/>
          <a:p>
            <a:r>
              <a:rPr lang="en-US" dirty="0" smtClean="0"/>
              <a:t>Understanding the requirement</a:t>
            </a:r>
          </a:p>
          <a:p>
            <a:r>
              <a:rPr lang="en-US" dirty="0" smtClean="0"/>
              <a:t>Understanding the Risk analysis domain</a:t>
            </a:r>
          </a:p>
          <a:p>
            <a:r>
              <a:rPr lang="en-US" dirty="0" smtClean="0"/>
              <a:t>Understanding the data</a:t>
            </a:r>
          </a:p>
          <a:p>
            <a:r>
              <a:rPr lang="en-US" dirty="0" smtClean="0"/>
              <a:t>Identifying the key factors</a:t>
            </a:r>
          </a:p>
          <a:p>
            <a:r>
              <a:rPr lang="en-US" dirty="0" smtClean="0"/>
              <a:t>Cleansing the data</a:t>
            </a:r>
          </a:p>
          <a:p>
            <a:r>
              <a:rPr lang="en-US" dirty="0" smtClean="0"/>
              <a:t>Identifying the techniques of EDA</a:t>
            </a:r>
          </a:p>
          <a:p>
            <a:r>
              <a:rPr lang="en-US" dirty="0" smtClean="0"/>
              <a:t>Applying the EDA concepts in the python program</a:t>
            </a:r>
          </a:p>
          <a:p>
            <a:endParaRPr lang="en-US" dirty="0" smtClean="0"/>
          </a:p>
          <a:p>
            <a:endParaRPr lang="en-US" dirty="0"/>
          </a:p>
        </p:txBody>
      </p:sp>
    </p:spTree>
    <p:extLst>
      <p:ext uri="{BB962C8B-B14F-4D97-AF65-F5344CB8AC3E}">
        <p14:creationId xmlns:p14="http://schemas.microsoft.com/office/powerpoint/2010/main" val="849995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Variables considered :</a:t>
            </a:r>
            <a:endParaRPr lang="en-US" dirty="0"/>
          </a:p>
        </p:txBody>
      </p:sp>
      <p:sp>
        <p:nvSpPr>
          <p:cNvPr id="3" name="Content Placeholder 2"/>
          <p:cNvSpPr>
            <a:spLocks noGrp="1"/>
          </p:cNvSpPr>
          <p:nvPr>
            <p:ph idx="1"/>
          </p:nvPr>
        </p:nvSpPr>
        <p:spPr/>
        <p:txBody>
          <a:bodyPr>
            <a:normAutofit lnSpcReduction="10000"/>
          </a:bodyPr>
          <a:lstStyle/>
          <a:p>
            <a:r>
              <a:rPr lang="en-US" dirty="0" err="1" smtClean="0"/>
              <a:t>loan_status</a:t>
            </a:r>
            <a:r>
              <a:rPr lang="en-US" dirty="0" smtClean="0"/>
              <a:t>: Loan Status</a:t>
            </a:r>
          </a:p>
          <a:p>
            <a:r>
              <a:rPr lang="en-US" dirty="0" err="1" smtClean="0"/>
              <a:t>annual_inc</a:t>
            </a:r>
            <a:r>
              <a:rPr lang="en-US" dirty="0" smtClean="0"/>
              <a:t>: Annual Income</a:t>
            </a:r>
          </a:p>
          <a:p>
            <a:r>
              <a:rPr lang="en-US" dirty="0" err="1" smtClean="0"/>
              <a:t>home_ownership</a:t>
            </a:r>
            <a:r>
              <a:rPr lang="en-US" dirty="0" smtClean="0"/>
              <a:t>: Home Ownership</a:t>
            </a:r>
          </a:p>
          <a:p>
            <a:r>
              <a:rPr lang="en-US" dirty="0" err="1" smtClean="0"/>
              <a:t>pub_rec_bankruptcies</a:t>
            </a:r>
            <a:r>
              <a:rPr lang="en-US" dirty="0" smtClean="0"/>
              <a:t>: Public Record of Bankruptcies</a:t>
            </a:r>
          </a:p>
          <a:p>
            <a:r>
              <a:rPr lang="en-US" dirty="0" err="1" smtClean="0"/>
              <a:t>funded_amnt</a:t>
            </a:r>
            <a:r>
              <a:rPr lang="en-US" dirty="0" smtClean="0"/>
              <a:t> : Funded/Loan Amount</a:t>
            </a:r>
          </a:p>
          <a:p>
            <a:r>
              <a:rPr lang="en-US" dirty="0" err="1" smtClean="0"/>
              <a:t>int_rate</a:t>
            </a:r>
            <a:r>
              <a:rPr lang="en-US" dirty="0" smtClean="0"/>
              <a:t> :Interest Rate of the Loan</a:t>
            </a:r>
          </a:p>
          <a:p>
            <a:r>
              <a:rPr lang="en-US" dirty="0" smtClean="0"/>
              <a:t>Purpose: Purpose of the Loan</a:t>
            </a:r>
          </a:p>
          <a:p>
            <a:r>
              <a:rPr lang="en-US" dirty="0" smtClean="0"/>
              <a:t>delinq_2yrs: No. of days past due</a:t>
            </a:r>
          </a:p>
          <a:p>
            <a:r>
              <a:rPr lang="en-US" dirty="0" err="1" smtClean="0"/>
              <a:t>pub_rec</a:t>
            </a:r>
            <a:r>
              <a:rPr lang="en-US" dirty="0" smtClean="0"/>
              <a:t> : Derogatory </a:t>
            </a:r>
            <a:r>
              <a:rPr lang="en-US" dirty="0" smtClean="0"/>
              <a:t>Public Records</a:t>
            </a:r>
            <a:endParaRPr lang="en-US" dirty="0" smtClean="0"/>
          </a:p>
          <a:p>
            <a:endParaRPr lang="en-US" dirty="0"/>
          </a:p>
        </p:txBody>
      </p:sp>
    </p:spTree>
    <p:extLst>
      <p:ext uri="{BB962C8B-B14F-4D97-AF65-F5344CB8AC3E}">
        <p14:creationId xmlns:p14="http://schemas.microsoft.com/office/powerpoint/2010/main" val="124668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Analysis: Home Ownership field Analysis</a:t>
            </a:r>
            <a:endParaRPr lang="en-US" dirty="0"/>
          </a:p>
        </p:txBody>
      </p:sp>
      <p:sp>
        <p:nvSpPr>
          <p:cNvPr id="3" name="Content Placeholder 2"/>
          <p:cNvSpPr>
            <a:spLocks noGrp="1"/>
          </p:cNvSpPr>
          <p:nvPr>
            <p:ph sz="half" idx="1"/>
          </p:nvPr>
        </p:nvSpPr>
        <p:spPr/>
        <p:txBody>
          <a:bodyPr/>
          <a:lstStyle/>
          <a:p>
            <a:r>
              <a:rPr lang="en-US" dirty="0" smtClean="0"/>
              <a:t>The higher number of individuals with Charged Off loans have Home Ownership as 'MORTGAGE' and 'RENT' so they are likely to default the payment.</a:t>
            </a:r>
          </a:p>
          <a:p>
            <a:endParaRPr lang="en-US" dirty="0"/>
          </a:p>
          <a:p>
            <a:endParaRPr lang="en-US" dirty="0"/>
          </a:p>
        </p:txBody>
      </p:sp>
      <p:pic>
        <p:nvPicPr>
          <p:cNvPr id="5" name="Content Placeholder 4"/>
          <p:cNvPicPr>
            <a:picLocks noGrp="1" noChangeAspect="1"/>
          </p:cNvPicPr>
          <p:nvPr>
            <p:ph sz="half" idx="2"/>
          </p:nvPr>
        </p:nvPicPr>
        <p:blipFill>
          <a:blip r:embed="rId2"/>
          <a:stretch>
            <a:fillRect/>
          </a:stretch>
        </p:blipFill>
        <p:spPr>
          <a:xfrm>
            <a:off x="6548437" y="2558256"/>
            <a:ext cx="4429125" cy="2886075"/>
          </a:xfrm>
          <a:prstGeom prst="rect">
            <a:avLst/>
          </a:prstGeom>
        </p:spPr>
      </p:pic>
      <p:pic>
        <p:nvPicPr>
          <p:cNvPr id="6" name="Picture 5"/>
          <p:cNvPicPr>
            <a:picLocks noChangeAspect="1"/>
          </p:cNvPicPr>
          <p:nvPr/>
        </p:nvPicPr>
        <p:blipFill>
          <a:blip r:embed="rId3"/>
          <a:stretch>
            <a:fillRect/>
          </a:stretch>
        </p:blipFill>
        <p:spPr>
          <a:xfrm>
            <a:off x="2350968" y="4463256"/>
            <a:ext cx="3162727" cy="1309747"/>
          </a:xfrm>
          <a:prstGeom prst="rect">
            <a:avLst/>
          </a:prstGeom>
        </p:spPr>
      </p:pic>
    </p:spTree>
    <p:extLst>
      <p:ext uri="{BB962C8B-B14F-4D97-AF65-F5344CB8AC3E}">
        <p14:creationId xmlns:p14="http://schemas.microsoft.com/office/powerpoint/2010/main" val="3701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Analysis: Annual Income field</a:t>
            </a:r>
            <a:endParaRPr lang="en-US" dirty="0"/>
          </a:p>
        </p:txBody>
      </p:sp>
      <p:sp>
        <p:nvSpPr>
          <p:cNvPr id="3" name="Content Placeholder 2"/>
          <p:cNvSpPr>
            <a:spLocks noGrp="1"/>
          </p:cNvSpPr>
          <p:nvPr>
            <p:ph sz="half" idx="1"/>
          </p:nvPr>
        </p:nvSpPr>
        <p:spPr/>
        <p:txBody>
          <a:bodyPr/>
          <a:lstStyle/>
          <a:p>
            <a:r>
              <a:rPr lang="en-US" dirty="0" smtClean="0"/>
              <a:t>Box plot is used for the analysis before and post removal of outliers. The low Annual Income of the customers is a cause for the defaulting of loans.</a:t>
            </a:r>
          </a:p>
          <a:p>
            <a:endParaRPr lang="en-US" dirty="0"/>
          </a:p>
          <a:p>
            <a:endParaRPr lang="en-US" dirty="0"/>
          </a:p>
        </p:txBody>
      </p:sp>
      <p:sp>
        <p:nvSpPr>
          <p:cNvPr id="4" name="Content Placeholder 3"/>
          <p:cNvSpPr>
            <a:spLocks noGrp="1"/>
          </p:cNvSpPr>
          <p:nvPr>
            <p:ph sz="half" idx="2"/>
          </p:nvPr>
        </p:nvSpPr>
        <p:spPr/>
        <p:txBody>
          <a:bodyPr/>
          <a:lstStyle/>
          <a:p>
            <a:r>
              <a:rPr lang="en-US" dirty="0" smtClean="0"/>
              <a:t>Box plot post removal of outliers:</a:t>
            </a:r>
          </a:p>
          <a:p>
            <a:endParaRPr lang="en-US" dirty="0"/>
          </a:p>
        </p:txBody>
      </p:sp>
      <p:pic>
        <p:nvPicPr>
          <p:cNvPr id="5" name="Picture 4"/>
          <p:cNvPicPr>
            <a:picLocks noChangeAspect="1"/>
          </p:cNvPicPr>
          <p:nvPr/>
        </p:nvPicPr>
        <p:blipFill>
          <a:blip r:embed="rId2"/>
          <a:stretch>
            <a:fillRect/>
          </a:stretch>
        </p:blipFill>
        <p:spPr>
          <a:xfrm>
            <a:off x="1290637" y="3893521"/>
            <a:ext cx="4276725" cy="2619375"/>
          </a:xfrm>
          <a:prstGeom prst="rect">
            <a:avLst/>
          </a:prstGeom>
        </p:spPr>
      </p:pic>
      <p:pic>
        <p:nvPicPr>
          <p:cNvPr id="6" name="Picture 5"/>
          <p:cNvPicPr>
            <a:picLocks noChangeAspect="1"/>
          </p:cNvPicPr>
          <p:nvPr/>
        </p:nvPicPr>
        <p:blipFill>
          <a:blip r:embed="rId3"/>
          <a:stretch>
            <a:fillRect/>
          </a:stretch>
        </p:blipFill>
        <p:spPr>
          <a:xfrm>
            <a:off x="6634446" y="3116593"/>
            <a:ext cx="4600575" cy="2371725"/>
          </a:xfrm>
          <a:prstGeom prst="rect">
            <a:avLst/>
          </a:prstGeom>
        </p:spPr>
      </p:pic>
    </p:spTree>
    <p:extLst>
      <p:ext uri="{BB962C8B-B14F-4D97-AF65-F5344CB8AC3E}">
        <p14:creationId xmlns:p14="http://schemas.microsoft.com/office/powerpoint/2010/main" val="17528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Univariate</a:t>
            </a:r>
            <a:r>
              <a:rPr lang="en-US" dirty="0" smtClean="0"/>
              <a:t> Analysis: Public Record of Bankruptcy Analysis</a:t>
            </a:r>
            <a:endParaRPr lang="en-US" dirty="0"/>
          </a:p>
        </p:txBody>
      </p:sp>
      <p:sp>
        <p:nvSpPr>
          <p:cNvPr id="3" name="Content Placeholder 2"/>
          <p:cNvSpPr>
            <a:spLocks noGrp="1"/>
          </p:cNvSpPr>
          <p:nvPr>
            <p:ph sz="half" idx="1"/>
          </p:nvPr>
        </p:nvSpPr>
        <p:spPr/>
        <p:txBody>
          <a:bodyPr/>
          <a:lstStyle/>
          <a:p>
            <a:r>
              <a:rPr lang="en-US" dirty="0" smtClean="0"/>
              <a:t>Individuals who are listed as bankrupt are less likely to pay the loan.</a:t>
            </a:r>
          </a:p>
          <a:p>
            <a:endParaRPr lang="en-US" dirty="0"/>
          </a:p>
        </p:txBody>
      </p:sp>
      <p:pic>
        <p:nvPicPr>
          <p:cNvPr id="6" name="Content Placeholder 5"/>
          <p:cNvPicPr>
            <a:picLocks noGrp="1" noChangeAspect="1"/>
          </p:cNvPicPr>
          <p:nvPr>
            <p:ph sz="half" idx="2"/>
          </p:nvPr>
        </p:nvPicPr>
        <p:blipFill>
          <a:blip r:embed="rId2"/>
          <a:stretch>
            <a:fillRect/>
          </a:stretch>
        </p:blipFill>
        <p:spPr>
          <a:xfrm>
            <a:off x="6734175" y="2291556"/>
            <a:ext cx="4057650" cy="3419475"/>
          </a:xfrm>
          <a:prstGeom prst="rect">
            <a:avLst/>
          </a:prstGeom>
        </p:spPr>
      </p:pic>
      <p:pic>
        <p:nvPicPr>
          <p:cNvPr id="5" name="Picture 4"/>
          <p:cNvPicPr>
            <a:picLocks noChangeAspect="1"/>
          </p:cNvPicPr>
          <p:nvPr/>
        </p:nvPicPr>
        <p:blipFill>
          <a:blip r:embed="rId3"/>
          <a:stretch>
            <a:fillRect/>
          </a:stretch>
        </p:blipFill>
        <p:spPr>
          <a:xfrm>
            <a:off x="1647825" y="3860183"/>
            <a:ext cx="3562350" cy="1544329"/>
          </a:xfrm>
          <a:prstGeom prst="rect">
            <a:avLst/>
          </a:prstGeom>
        </p:spPr>
      </p:pic>
    </p:spTree>
    <p:extLst>
      <p:ext uri="{BB962C8B-B14F-4D97-AF65-F5344CB8AC3E}">
        <p14:creationId xmlns:p14="http://schemas.microsoft.com/office/powerpoint/2010/main" val="135991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 :Finding the Correlation </a:t>
            </a:r>
            <a:r>
              <a:rPr lang="en-US" dirty="0"/>
              <a:t>C</a:t>
            </a:r>
            <a:r>
              <a:rPr lang="en-US" dirty="0" smtClean="0"/>
              <a:t>oefficient</a:t>
            </a:r>
            <a:endParaRPr lang="en-US" dirty="0"/>
          </a:p>
        </p:txBody>
      </p:sp>
      <p:sp>
        <p:nvSpPr>
          <p:cNvPr id="3" name="Content Placeholder 2"/>
          <p:cNvSpPr>
            <a:spLocks noGrp="1"/>
          </p:cNvSpPr>
          <p:nvPr>
            <p:ph sz="half" idx="1"/>
          </p:nvPr>
        </p:nvSpPr>
        <p:spPr/>
        <p:txBody>
          <a:bodyPr/>
          <a:lstStyle/>
          <a:p>
            <a:r>
              <a:rPr lang="en-US" dirty="0" smtClean="0"/>
              <a:t>The Funded Amount and the Interest Rate have a positive correlation, as the Funded Amount increase, the Interest Rate also increases and hence difficulty of repayment of the loan increases.</a:t>
            </a:r>
          </a:p>
          <a:p>
            <a:endParaRPr lang="en-US" dirty="0"/>
          </a:p>
        </p:txBody>
      </p:sp>
      <p:pic>
        <p:nvPicPr>
          <p:cNvPr id="7" name="Content Placeholder 6"/>
          <p:cNvPicPr>
            <a:picLocks noGrp="1" noChangeAspect="1"/>
          </p:cNvPicPr>
          <p:nvPr>
            <p:ph sz="half" idx="2"/>
          </p:nvPr>
        </p:nvPicPr>
        <p:blipFill>
          <a:blip r:embed="rId2"/>
          <a:stretch>
            <a:fillRect/>
          </a:stretch>
        </p:blipFill>
        <p:spPr>
          <a:xfrm>
            <a:off x="6819899" y="2538484"/>
            <a:ext cx="4644219" cy="2374710"/>
          </a:xfrm>
          <a:prstGeom prst="rect">
            <a:avLst/>
          </a:prstGeom>
        </p:spPr>
      </p:pic>
    </p:spTree>
    <p:extLst>
      <p:ext uri="{BB962C8B-B14F-4D97-AF65-F5344CB8AC3E}">
        <p14:creationId xmlns:p14="http://schemas.microsoft.com/office/powerpoint/2010/main" val="281473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Bivariate Analysis: Purpose of Loan verses Delinquency</a:t>
            </a:r>
            <a:endParaRPr lang="en-US" dirty="0"/>
          </a:p>
        </p:txBody>
      </p:sp>
      <p:sp>
        <p:nvSpPr>
          <p:cNvPr id="3" name="Content Placeholder 2"/>
          <p:cNvSpPr>
            <a:spLocks noGrp="1"/>
          </p:cNvSpPr>
          <p:nvPr>
            <p:ph sz="half" idx="1"/>
          </p:nvPr>
        </p:nvSpPr>
        <p:spPr/>
        <p:txBody>
          <a:bodyPr/>
          <a:lstStyle/>
          <a:p>
            <a:r>
              <a:rPr lang="en-US" dirty="0" smtClean="0"/>
              <a:t>The loan taken for the purpose of Car and Small business have higher delinquency as when compared to the other types of loans, hence there are more number defaulters for those who have taken Car and Small business loans.</a:t>
            </a:r>
            <a:endParaRPr lang="en-US" dirty="0"/>
          </a:p>
        </p:txBody>
      </p:sp>
      <p:pic>
        <p:nvPicPr>
          <p:cNvPr id="5" name="Content Placeholder 4"/>
          <p:cNvPicPr>
            <a:picLocks noGrp="1" noChangeAspect="1"/>
          </p:cNvPicPr>
          <p:nvPr>
            <p:ph sz="half" idx="2"/>
          </p:nvPr>
        </p:nvPicPr>
        <p:blipFill>
          <a:blip r:embed="rId2"/>
          <a:stretch>
            <a:fillRect/>
          </a:stretch>
        </p:blipFill>
        <p:spPr>
          <a:xfrm>
            <a:off x="7129462" y="1690688"/>
            <a:ext cx="4048054" cy="3696493"/>
          </a:xfrm>
          <a:prstGeom prst="rect">
            <a:avLst/>
          </a:prstGeom>
        </p:spPr>
      </p:pic>
    </p:spTree>
    <p:extLst>
      <p:ext uri="{BB962C8B-B14F-4D97-AF65-F5344CB8AC3E}">
        <p14:creationId xmlns:p14="http://schemas.microsoft.com/office/powerpoint/2010/main" val="4176642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431</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Lending Club Case Study</vt:lpstr>
      <vt:lpstr>Problem Statement:</vt:lpstr>
      <vt:lpstr>Steps in the Analysis:</vt:lpstr>
      <vt:lpstr>Key Variables considered :</vt:lpstr>
      <vt:lpstr>Univariate Analysis: Home Ownership field Analysis</vt:lpstr>
      <vt:lpstr>Univariate Analysis: Annual Income field</vt:lpstr>
      <vt:lpstr>Univariate Analysis: Public Record of Bankruptcy Analysis</vt:lpstr>
      <vt:lpstr>Bivariate Analysis :Finding the Correlation Coefficient</vt:lpstr>
      <vt:lpstr>Bivariate Analysis: Purpose of Loan verses Delinquency</vt:lpstr>
      <vt:lpstr>Bivariate Analysis :Fund Amount Delinquency Analysis:</vt:lpstr>
      <vt:lpstr>Bivariate Analysis :Fund amount verses Public Record Analysis</vt:lpstr>
      <vt:lpstr>Bivariate Analysis: Fund amount verses Public Record Bankruptcy Analysis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Admin</dc:creator>
  <cp:lastModifiedBy>Admin</cp:lastModifiedBy>
  <cp:revision>11</cp:revision>
  <dcterms:created xsi:type="dcterms:W3CDTF">2022-01-12T13:18:46Z</dcterms:created>
  <dcterms:modified xsi:type="dcterms:W3CDTF">2022-01-12T16:22:17Z</dcterms:modified>
</cp:coreProperties>
</file>